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sldIdLst>
    <p:sldId id="256" r:id="rId2"/>
    <p:sldId id="258" r:id="rId3"/>
    <p:sldId id="300" r:id="rId4"/>
    <p:sldId id="286" r:id="rId5"/>
    <p:sldId id="306" r:id="rId6"/>
    <p:sldId id="305" r:id="rId7"/>
    <p:sldId id="287" r:id="rId8"/>
    <p:sldId id="308" r:id="rId9"/>
    <p:sldId id="288" r:id="rId10"/>
    <p:sldId id="307" r:id="rId11"/>
    <p:sldId id="309" r:id="rId12"/>
    <p:sldId id="310" r:id="rId13"/>
    <p:sldId id="311" r:id="rId14"/>
    <p:sldId id="313" r:id="rId15"/>
    <p:sldId id="312" r:id="rId16"/>
    <p:sldId id="314" r:id="rId17"/>
    <p:sldId id="315" r:id="rId18"/>
    <p:sldId id="316" r:id="rId19"/>
    <p:sldId id="317" r:id="rId20"/>
    <p:sldId id="318" r:id="rId21"/>
    <p:sldId id="321" r:id="rId22"/>
    <p:sldId id="319" r:id="rId23"/>
    <p:sldId id="322" r:id="rId24"/>
    <p:sldId id="323" r:id="rId25"/>
    <p:sldId id="324" r:id="rId26"/>
    <p:sldId id="325" r:id="rId27"/>
    <p:sldId id="327" r:id="rId28"/>
    <p:sldId id="326" r:id="rId29"/>
    <p:sldId id="329" r:id="rId30"/>
    <p:sldId id="328" r:id="rId31"/>
    <p:sldId id="330" r:id="rId32"/>
    <p:sldId id="301" r:id="rId33"/>
    <p:sldId id="293" r:id="rId34"/>
    <p:sldId id="331" r:id="rId35"/>
    <p:sldId id="294" r:id="rId36"/>
    <p:sldId id="332" r:id="rId37"/>
    <p:sldId id="295" r:id="rId38"/>
    <p:sldId id="333" r:id="rId39"/>
    <p:sldId id="334" r:id="rId40"/>
    <p:sldId id="335" r:id="rId41"/>
    <p:sldId id="302" r:id="rId42"/>
    <p:sldId id="303" r:id="rId43"/>
    <p:sldId id="336" r:id="rId44"/>
    <p:sldId id="337" r:id="rId45"/>
    <p:sldId id="304" r:id="rId46"/>
    <p:sldId id="283" r:id="rId47"/>
    <p:sldId id="338" r:id="rId48"/>
    <p:sldId id="257" r:id="rId49"/>
  </p:sldIdLst>
  <p:sldSz cx="12192000" cy="6858000"/>
  <p:notesSz cx="7104063" cy="10234613"/>
  <p:custDataLst>
    <p:tags r:id="rId5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0" d="100"/>
          <a:sy n="80" d="100"/>
        </p:scale>
        <p:origin x="540" y="6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2021/9/23</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1284722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3468363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1268784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597597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42302036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6121045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28113247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28488869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9043910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1027004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24343509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15784119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27094358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23</a:t>
            </a:fld>
            <a:endParaRPr lang="zh-CN" altLang="en-US"/>
          </a:p>
        </p:txBody>
      </p:sp>
    </p:spTree>
    <p:extLst>
      <p:ext uri="{BB962C8B-B14F-4D97-AF65-F5344CB8AC3E}">
        <p14:creationId xmlns:p14="http://schemas.microsoft.com/office/powerpoint/2010/main" val="11538792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24</a:t>
            </a:fld>
            <a:endParaRPr lang="zh-CN" altLang="en-US"/>
          </a:p>
        </p:txBody>
      </p:sp>
    </p:spTree>
    <p:extLst>
      <p:ext uri="{BB962C8B-B14F-4D97-AF65-F5344CB8AC3E}">
        <p14:creationId xmlns:p14="http://schemas.microsoft.com/office/powerpoint/2010/main" val="23149423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25</a:t>
            </a:fld>
            <a:endParaRPr lang="zh-CN" altLang="en-US"/>
          </a:p>
        </p:txBody>
      </p:sp>
    </p:spTree>
    <p:extLst>
      <p:ext uri="{BB962C8B-B14F-4D97-AF65-F5344CB8AC3E}">
        <p14:creationId xmlns:p14="http://schemas.microsoft.com/office/powerpoint/2010/main" val="19096597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26</a:t>
            </a:fld>
            <a:endParaRPr lang="zh-CN" altLang="en-US"/>
          </a:p>
        </p:txBody>
      </p:sp>
    </p:spTree>
    <p:extLst>
      <p:ext uri="{BB962C8B-B14F-4D97-AF65-F5344CB8AC3E}">
        <p14:creationId xmlns:p14="http://schemas.microsoft.com/office/powerpoint/2010/main" val="27268791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27</a:t>
            </a:fld>
            <a:endParaRPr lang="zh-CN" altLang="en-US"/>
          </a:p>
        </p:txBody>
      </p:sp>
    </p:spTree>
    <p:extLst>
      <p:ext uri="{BB962C8B-B14F-4D97-AF65-F5344CB8AC3E}">
        <p14:creationId xmlns:p14="http://schemas.microsoft.com/office/powerpoint/2010/main" val="13590715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28</a:t>
            </a:fld>
            <a:endParaRPr lang="zh-CN" altLang="en-US"/>
          </a:p>
        </p:txBody>
      </p:sp>
    </p:spTree>
    <p:extLst>
      <p:ext uri="{BB962C8B-B14F-4D97-AF65-F5344CB8AC3E}">
        <p14:creationId xmlns:p14="http://schemas.microsoft.com/office/powerpoint/2010/main" val="21189956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29</a:t>
            </a:fld>
            <a:endParaRPr lang="zh-CN" altLang="en-US"/>
          </a:p>
        </p:txBody>
      </p:sp>
    </p:spTree>
    <p:extLst>
      <p:ext uri="{BB962C8B-B14F-4D97-AF65-F5344CB8AC3E}">
        <p14:creationId xmlns:p14="http://schemas.microsoft.com/office/powerpoint/2010/main" val="3112208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30</a:t>
            </a:fld>
            <a:endParaRPr lang="zh-CN" altLang="en-US"/>
          </a:p>
        </p:txBody>
      </p:sp>
    </p:spTree>
    <p:extLst>
      <p:ext uri="{BB962C8B-B14F-4D97-AF65-F5344CB8AC3E}">
        <p14:creationId xmlns:p14="http://schemas.microsoft.com/office/powerpoint/2010/main" val="27490840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31</a:t>
            </a:fld>
            <a:endParaRPr lang="zh-CN" altLang="en-US"/>
          </a:p>
        </p:txBody>
      </p:sp>
    </p:spTree>
    <p:extLst>
      <p:ext uri="{BB962C8B-B14F-4D97-AF65-F5344CB8AC3E}">
        <p14:creationId xmlns:p14="http://schemas.microsoft.com/office/powerpoint/2010/main" val="10663679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32</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33</a:t>
            </a:fld>
            <a:endParaRPr lang="zh-CN" altLang="en-US"/>
          </a:p>
        </p:txBody>
      </p:sp>
    </p:spTree>
    <p:extLst>
      <p:ext uri="{BB962C8B-B14F-4D97-AF65-F5344CB8AC3E}">
        <p14:creationId xmlns:p14="http://schemas.microsoft.com/office/powerpoint/2010/main" val="15100031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34</a:t>
            </a:fld>
            <a:endParaRPr lang="zh-CN" altLang="en-US"/>
          </a:p>
        </p:txBody>
      </p:sp>
    </p:spTree>
    <p:extLst>
      <p:ext uri="{BB962C8B-B14F-4D97-AF65-F5344CB8AC3E}">
        <p14:creationId xmlns:p14="http://schemas.microsoft.com/office/powerpoint/2010/main" val="42430541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35</a:t>
            </a:fld>
            <a:endParaRPr lang="zh-CN" altLang="en-US"/>
          </a:p>
        </p:txBody>
      </p:sp>
    </p:spTree>
    <p:extLst>
      <p:ext uri="{BB962C8B-B14F-4D97-AF65-F5344CB8AC3E}">
        <p14:creationId xmlns:p14="http://schemas.microsoft.com/office/powerpoint/2010/main" val="20432328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36</a:t>
            </a:fld>
            <a:endParaRPr lang="zh-CN" altLang="en-US"/>
          </a:p>
        </p:txBody>
      </p:sp>
    </p:spTree>
    <p:extLst>
      <p:ext uri="{BB962C8B-B14F-4D97-AF65-F5344CB8AC3E}">
        <p14:creationId xmlns:p14="http://schemas.microsoft.com/office/powerpoint/2010/main" val="19259006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37</a:t>
            </a:fld>
            <a:endParaRPr lang="zh-CN" altLang="en-US"/>
          </a:p>
        </p:txBody>
      </p:sp>
    </p:spTree>
    <p:extLst>
      <p:ext uri="{BB962C8B-B14F-4D97-AF65-F5344CB8AC3E}">
        <p14:creationId xmlns:p14="http://schemas.microsoft.com/office/powerpoint/2010/main" val="30363652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38</a:t>
            </a:fld>
            <a:endParaRPr lang="zh-CN" altLang="en-US"/>
          </a:p>
        </p:txBody>
      </p:sp>
    </p:spTree>
    <p:extLst>
      <p:ext uri="{BB962C8B-B14F-4D97-AF65-F5344CB8AC3E}">
        <p14:creationId xmlns:p14="http://schemas.microsoft.com/office/powerpoint/2010/main" val="27968631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39</a:t>
            </a:fld>
            <a:endParaRPr lang="zh-CN" altLang="en-US"/>
          </a:p>
        </p:txBody>
      </p:sp>
    </p:spTree>
    <p:extLst>
      <p:ext uri="{BB962C8B-B14F-4D97-AF65-F5344CB8AC3E}">
        <p14:creationId xmlns:p14="http://schemas.microsoft.com/office/powerpoint/2010/main" val="2121797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16702001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40</a:t>
            </a:fld>
            <a:endParaRPr lang="zh-CN" altLang="en-US"/>
          </a:p>
        </p:txBody>
      </p:sp>
    </p:spTree>
    <p:extLst>
      <p:ext uri="{BB962C8B-B14F-4D97-AF65-F5344CB8AC3E}">
        <p14:creationId xmlns:p14="http://schemas.microsoft.com/office/powerpoint/2010/main" val="4070100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41</a:t>
            </a:fld>
            <a:endParaRPr lang="zh-CN" altLang="en-US"/>
          </a:p>
        </p:txBody>
      </p:sp>
    </p:spTree>
    <p:extLst>
      <p:ext uri="{BB962C8B-B14F-4D97-AF65-F5344CB8AC3E}">
        <p14:creationId xmlns:p14="http://schemas.microsoft.com/office/powerpoint/2010/main" val="36103164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42</a:t>
            </a:fld>
            <a:endParaRPr lang="zh-CN" altLang="en-US"/>
          </a:p>
        </p:txBody>
      </p:sp>
    </p:spTree>
    <p:extLst>
      <p:ext uri="{BB962C8B-B14F-4D97-AF65-F5344CB8AC3E}">
        <p14:creationId xmlns:p14="http://schemas.microsoft.com/office/powerpoint/2010/main" val="33175468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43</a:t>
            </a:fld>
            <a:endParaRPr lang="zh-CN" altLang="en-US"/>
          </a:p>
        </p:txBody>
      </p:sp>
    </p:spTree>
    <p:extLst>
      <p:ext uri="{BB962C8B-B14F-4D97-AF65-F5344CB8AC3E}">
        <p14:creationId xmlns:p14="http://schemas.microsoft.com/office/powerpoint/2010/main" val="4589165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44</a:t>
            </a:fld>
            <a:endParaRPr lang="zh-CN" altLang="en-US"/>
          </a:p>
        </p:txBody>
      </p:sp>
    </p:spTree>
    <p:extLst>
      <p:ext uri="{BB962C8B-B14F-4D97-AF65-F5344CB8AC3E}">
        <p14:creationId xmlns:p14="http://schemas.microsoft.com/office/powerpoint/2010/main" val="21697680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45</a:t>
            </a:fld>
            <a:endParaRPr lang="zh-CN" altLang="en-US"/>
          </a:p>
        </p:txBody>
      </p:sp>
    </p:spTree>
    <p:extLst>
      <p:ext uri="{BB962C8B-B14F-4D97-AF65-F5344CB8AC3E}">
        <p14:creationId xmlns:p14="http://schemas.microsoft.com/office/powerpoint/2010/main" val="26779272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48</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3092563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4260334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911745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815222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2291086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第二章</a:t>
              </a:r>
            </a:p>
          </p:txBody>
        </p:sp>
      </p:grpSp>
      <p:sp>
        <p:nvSpPr>
          <p:cNvPr id="15" name="文本框 14"/>
          <p:cNvSpPr txBox="1"/>
          <p:nvPr/>
        </p:nvSpPr>
        <p:spPr>
          <a:xfrm>
            <a:off x="564680" y="2863516"/>
            <a:ext cx="8995412" cy="2800767"/>
          </a:xfrm>
          <a:prstGeom prst="rect">
            <a:avLst/>
          </a:prstGeom>
          <a:noFill/>
        </p:spPr>
        <p:txBody>
          <a:bodyPr wrap="square" lIns="0" rtlCol="0" anchor="ctr" anchorCtr="1">
            <a:spAutoFit/>
          </a:bodyPr>
          <a:lstStyle/>
          <a:p>
            <a:r>
              <a:rPr lang="en-US" altLang="zh-CN" sz="88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岁婴幼儿教育活动设计基础</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 婴幼儿动作发展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108543"/>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（一）婴幼儿动作发展的规律</a:t>
            </a:r>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岁婴幼儿行为发展遵循着两条原则： 头尾原则和近远原则。头尾原则是指婴儿动作技能的发展遵循从头到脚的先后顺序。婴幼儿最先学会抬头、控制胳膊，其次是躯干，最后是双腿的控制。近远原则是指婴幼儿动作技能的发展遵循从中央到四周的顺序。婴幼儿先学会控制自己的躯干，然后是手肘和膝盖，最后才是双手、双脚精细动作的习得。</a:t>
            </a:r>
          </a:p>
          <a:p>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精细动作方面： </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个月时，手指仍未分化，整体地活动。</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7</a:t>
            </a:r>
            <a:r>
              <a:rPr lang="zh-CN" altLang="en-US" sz="1600" dirty="0">
                <a:latin typeface="宋体" panose="02010600030101010101" pitchFamily="2" charset="-122"/>
                <a:ea typeface="宋体" panose="02010600030101010101" pitchFamily="2" charset="-122"/>
              </a:rPr>
              <a:t>个月时，逐渐将拇指和食指分化出来。</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8</a:t>
            </a:r>
            <a:r>
              <a:rPr lang="zh-CN" altLang="en-US" sz="1600" dirty="0">
                <a:latin typeface="宋体" panose="02010600030101010101" pitchFamily="2" charset="-122"/>
                <a:ea typeface="宋体" panose="02010600030101010101" pitchFamily="2" charset="-122"/>
              </a:rPr>
              <a:t>个月时，可以通过拇指和食指的配合捡起细小的物体。</a:t>
            </a:r>
          </a:p>
          <a:p>
            <a:r>
              <a:rPr lang="en-US" altLang="zh-CN" sz="1600" dirty="0">
                <a:latin typeface="宋体" panose="02010600030101010101" pitchFamily="2" charset="-122"/>
                <a:ea typeface="宋体" panose="02010600030101010101" pitchFamily="2" charset="-122"/>
              </a:rPr>
              <a:t>    1</a:t>
            </a:r>
            <a:r>
              <a:rPr lang="zh-CN" altLang="en-US" sz="1600" dirty="0">
                <a:latin typeface="宋体" panose="02010600030101010101" pitchFamily="2" charset="-122"/>
                <a:ea typeface="宋体" panose="02010600030101010101" pitchFamily="2" charset="-122"/>
              </a:rPr>
              <a:t>岁左右可以使用工具，如端杯喝水、拿勺吃饭、搭积木等。</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岁婴幼儿可以自由握笔涂鸦，</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个手指协调配合握笔、搭积木、翻书。</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岁以上的婴幼儿可以自己穿脱衣服、系扣子、洗手等。</a:t>
            </a:r>
          </a:p>
        </p:txBody>
      </p:sp>
    </p:spTree>
    <p:extLst>
      <p:ext uri="{BB962C8B-B14F-4D97-AF65-F5344CB8AC3E}">
        <p14:creationId xmlns:p14="http://schemas.microsoft.com/office/powerpoint/2010/main" val="116576813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 婴幼儿动作发展</a:t>
            </a:r>
          </a:p>
        </p:txBody>
      </p:sp>
      <p:pic>
        <p:nvPicPr>
          <p:cNvPr id="3" name="图片 2">
            <a:extLst>
              <a:ext uri="{FF2B5EF4-FFF2-40B4-BE49-F238E27FC236}">
                <a16:creationId xmlns:a16="http://schemas.microsoft.com/office/drawing/2014/main" id="{AEBCD11A-D017-4CCE-9722-46D8F17BA302}"/>
              </a:ext>
            </a:extLst>
          </p:cNvPr>
          <p:cNvPicPr>
            <a:picLocks noChangeAspect="1"/>
          </p:cNvPicPr>
          <p:nvPr/>
        </p:nvPicPr>
        <p:blipFill>
          <a:blip r:embed="rId3"/>
          <a:stretch>
            <a:fillRect/>
          </a:stretch>
        </p:blipFill>
        <p:spPr>
          <a:xfrm>
            <a:off x="2943804" y="1257300"/>
            <a:ext cx="6304392" cy="5113420"/>
          </a:xfrm>
          <a:prstGeom prst="rect">
            <a:avLst/>
          </a:prstGeom>
        </p:spPr>
      </p:pic>
    </p:spTree>
    <p:extLst>
      <p:ext uri="{BB962C8B-B14F-4D97-AF65-F5344CB8AC3E}">
        <p14:creationId xmlns:p14="http://schemas.microsoft.com/office/powerpoint/2010/main" val="243067981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 婴幼儿动作发展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985433"/>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（二）婴幼儿动作发展的相关理论与研究趋势</a:t>
            </a:r>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婴幼儿的动作发展研究有两种： 作为样板系统的动作发展和知觉</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行为系统的动作发展。</a:t>
            </a:r>
            <a:endParaRPr lang="en-US" altLang="zh-CN" sz="1600" dirty="0">
              <a:latin typeface="宋体" panose="02010600030101010101" pitchFamily="2" charset="-122"/>
              <a:ea typeface="宋体" panose="02010600030101010101" pitchFamily="2" charset="-122"/>
            </a:endParaRPr>
          </a:p>
          <a:p>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第一种理论将动作发展作为一个样板系统。聚焦于运动的形式结构。描述研究者怎样将婴儿运动的形体变化作为一个样板系统，探讨发展过程的普遍特点，提出变化的普遍规律。    </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第二种理论将动作发展视为一个知觉</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行为系统。聚焦于知觉信息与运动行为的功能联系，描述知觉与动作之间交互作用的发展变化如何使婴幼儿的动作更灵活和适应环境。基本观点是适应性行动总是目标导向的、有具体物体，并与情景嵌套。行动的每一部分都预示下一部分，并共同指向最终目标。研究者探讨婴幼儿通过探测和适应他们的生理倾向和周围环境变化来达到自己目标的能力。</a:t>
            </a:r>
          </a:p>
          <a:p>
            <a:r>
              <a:rPr lang="zh-CN" altLang="en-US" sz="1600" dirty="0">
                <a:latin typeface="宋体" panose="02010600030101010101" pitchFamily="2" charset="-122"/>
                <a:ea typeface="宋体" panose="02010600030101010101" pitchFamily="2" charset="-122"/>
              </a:rPr>
              <a:t>        </a:t>
            </a:r>
          </a:p>
        </p:txBody>
      </p:sp>
      <p:pic>
        <p:nvPicPr>
          <p:cNvPr id="3" name="图片 2">
            <a:extLst>
              <a:ext uri="{FF2B5EF4-FFF2-40B4-BE49-F238E27FC236}">
                <a16:creationId xmlns:a16="http://schemas.microsoft.com/office/drawing/2014/main" id="{2B5E2B34-164B-46F2-A985-6E3739391DB4}"/>
              </a:ext>
            </a:extLst>
          </p:cNvPr>
          <p:cNvPicPr>
            <a:picLocks noChangeAspect="1"/>
          </p:cNvPicPr>
          <p:nvPr/>
        </p:nvPicPr>
        <p:blipFill>
          <a:blip r:embed="rId3"/>
          <a:stretch>
            <a:fillRect/>
          </a:stretch>
        </p:blipFill>
        <p:spPr>
          <a:xfrm>
            <a:off x="2046999" y="4467857"/>
            <a:ext cx="6539508" cy="1661198"/>
          </a:xfrm>
          <a:prstGeom prst="rect">
            <a:avLst/>
          </a:prstGeom>
        </p:spPr>
      </p:pic>
    </p:spTree>
    <p:extLst>
      <p:ext uri="{BB962C8B-B14F-4D97-AF65-F5344CB8AC3E}">
        <p14:creationId xmlns:p14="http://schemas.microsoft.com/office/powerpoint/2010/main" val="342921143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36988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感知觉发展</a:t>
            </a:r>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视觉</a:t>
            </a:r>
          </a:p>
          <a:p>
            <a:r>
              <a:rPr lang="zh-CN" altLang="en-US" sz="1600" dirty="0">
                <a:latin typeface="宋体" panose="02010600030101010101" pitchFamily="2" charset="-122"/>
                <a:ea typeface="宋体" panose="02010600030101010101" pitchFamily="2" charset="-122"/>
              </a:rPr>
              <a:t>    视觉包括视力范围、对颜色的感知和分辨能力的发展。</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个月以后的胎儿就具有视觉反应。出生</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个月后能注视</a:t>
            </a:r>
            <a:r>
              <a:rPr lang="en-US" altLang="zh-CN" sz="1600" dirty="0">
                <a:latin typeface="宋体" panose="02010600030101010101" pitchFamily="2" charset="-122"/>
                <a:ea typeface="宋体" panose="02010600030101010101" pitchFamily="2" charset="-122"/>
              </a:rPr>
              <a:t>1—1.5</a:t>
            </a:r>
            <a:r>
              <a:rPr lang="zh-CN" altLang="en-US" sz="1600" dirty="0">
                <a:latin typeface="宋体" panose="02010600030101010101" pitchFamily="2" charset="-122"/>
                <a:ea typeface="宋体" panose="02010600030101010101" pitchFamily="2" charset="-122"/>
              </a:rPr>
              <a:t>米远的物体，</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个月能够注视</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米远的物体，</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个月能够看到天上的飞机和地面上的细小物体。视觉分辨程度在逐渐发展。</a:t>
            </a:r>
            <a:r>
              <a:rPr lang="en-US" altLang="zh-CN" sz="1600" dirty="0">
                <a:latin typeface="宋体" panose="02010600030101010101" pitchFamily="2" charset="-122"/>
                <a:ea typeface="宋体" panose="02010600030101010101" pitchFamily="2" charset="-122"/>
              </a:rPr>
              <a:t>44</a:t>
            </a:r>
            <a:r>
              <a:rPr lang="zh-CN" altLang="en-US" sz="1600" dirty="0">
                <a:latin typeface="宋体" panose="02010600030101010101" pitchFamily="2" charset="-122"/>
                <a:ea typeface="宋体" panose="02010600030101010101" pitchFamily="2" charset="-122"/>
              </a:rPr>
              <a:t>周到</a:t>
            </a:r>
            <a:r>
              <a:rPr lang="en-US" altLang="zh-CN" sz="1600" dirty="0">
                <a:latin typeface="宋体" panose="02010600030101010101" pitchFamily="2" charset="-122"/>
                <a:ea typeface="宋体" panose="02010600030101010101" pitchFamily="2" charset="-122"/>
              </a:rPr>
              <a:t>12</a:t>
            </a:r>
            <a:r>
              <a:rPr lang="zh-CN" altLang="en-US" sz="1600" dirty="0">
                <a:latin typeface="宋体" panose="02010600030101010101" pitchFamily="2" charset="-122"/>
                <a:ea typeface="宋体" panose="02010600030101010101" pitchFamily="2" charset="-122"/>
              </a:rPr>
              <a:t>个月时角膜直径同成人，有弱视，</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岁时达到成人水平。各年龄婴幼儿的视力是： </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岁</a:t>
            </a:r>
            <a:r>
              <a:rPr lang="en-US" altLang="zh-CN" sz="1600" dirty="0">
                <a:latin typeface="宋体" panose="02010600030101010101" pitchFamily="2" charset="-122"/>
                <a:ea typeface="宋体" panose="02010600030101010101" pitchFamily="2" charset="-122"/>
              </a:rPr>
              <a:t>0.1—0.4,2</a:t>
            </a:r>
            <a:r>
              <a:rPr lang="zh-CN" altLang="en-US" sz="1600" dirty="0">
                <a:latin typeface="宋体" panose="02010600030101010101" pitchFamily="2" charset="-122"/>
                <a:ea typeface="宋体" panose="02010600030101010101" pitchFamily="2" charset="-122"/>
              </a:rPr>
              <a:t>岁</a:t>
            </a:r>
            <a:r>
              <a:rPr lang="en-US" altLang="zh-CN" sz="1600" dirty="0">
                <a:latin typeface="宋体" panose="02010600030101010101" pitchFamily="2" charset="-122"/>
                <a:ea typeface="宋体" panose="02010600030101010101" pitchFamily="2" charset="-122"/>
              </a:rPr>
              <a:t>0.5—0.6</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岁</a:t>
            </a:r>
            <a:r>
              <a:rPr lang="en-US" altLang="zh-CN" sz="1600" dirty="0">
                <a:latin typeface="宋体" panose="02010600030101010101" pitchFamily="2" charset="-122"/>
                <a:ea typeface="宋体" panose="02010600030101010101" pitchFamily="2" charset="-122"/>
              </a:rPr>
              <a:t>67%</a:t>
            </a:r>
            <a:r>
              <a:rPr lang="zh-CN" altLang="en-US" sz="1600" dirty="0">
                <a:latin typeface="宋体" panose="02010600030101010101" pitchFamily="2" charset="-122"/>
                <a:ea typeface="宋体" panose="02010600030101010101" pitchFamily="2" charset="-122"/>
              </a:rPr>
              <a:t>幼儿达到</a:t>
            </a:r>
            <a:r>
              <a:rPr lang="en-US" altLang="zh-CN" sz="1600" dirty="0">
                <a:latin typeface="宋体" panose="02010600030101010101" pitchFamily="2" charset="-122"/>
                <a:ea typeface="宋体" panose="02010600030101010101" pitchFamily="2" charset="-122"/>
              </a:rPr>
              <a:t>1.0</a:t>
            </a:r>
            <a:r>
              <a:rPr lang="zh-CN" altLang="en-US" sz="1600" dirty="0">
                <a:latin typeface="宋体" panose="02010600030101010101" pitchFamily="2" charset="-122"/>
                <a:ea typeface="宋体" panose="02010600030101010101" pitchFamily="2" charset="-122"/>
              </a:rPr>
              <a:t>以上。</a:t>
            </a:r>
            <a:r>
              <a:rPr lang="en-US" altLang="zh-CN" sz="1600" dirty="0">
                <a:latin typeface="宋体" panose="02010600030101010101" pitchFamily="2" charset="-122"/>
                <a:ea typeface="宋体" panose="02010600030101010101" pitchFamily="2" charset="-122"/>
              </a:rPr>
              <a:t>3—4</a:t>
            </a:r>
            <a:r>
              <a:rPr lang="zh-CN" altLang="en-US" sz="1600" dirty="0">
                <a:latin typeface="宋体" panose="02010600030101010101" pitchFamily="2" charset="-122"/>
                <a:ea typeface="宋体" panose="02010600030101010101" pitchFamily="2" charset="-122"/>
              </a:rPr>
              <a:t>个月时已能辨别彩色和非彩色；</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岁半辨色能力逐步发展完善，能够对颜色进行配对和指认；</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岁能够分辨几种基本色。配色法研究表明，儿童掌握颜色的顺序依次是黄、红、绿、蓝、紫、橙，并在婴幼儿期表现出对红色等明亮鲜艳颜色的喜欢。</a:t>
            </a:r>
          </a:p>
          <a:p>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649824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877437"/>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感知觉发展</a:t>
            </a:r>
            <a:endParaRPr lang="en-US" altLang="zh-CN" sz="2000" dirty="0">
              <a:latin typeface="黑体" panose="02010609060101010101" pitchFamily="49" charset="-122"/>
              <a:ea typeface="黑体" panose="02010609060101010101" pitchFamily="49" charset="-122"/>
            </a:endParaRPr>
          </a:p>
          <a:p>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听觉</a:t>
            </a:r>
          </a:p>
          <a:p>
            <a:r>
              <a:rPr lang="zh-CN" altLang="en-US" sz="1600" dirty="0">
                <a:latin typeface="宋体" panose="02010600030101010101" pitchFamily="2" charset="-122"/>
                <a:ea typeface="宋体" panose="02010600030101010101" pitchFamily="2" charset="-122"/>
              </a:rPr>
              <a:t>    婴幼儿期对高频声音比较敏感，对低频声音的敏感度不如成人。</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个月能够分辨不同人说话的声音和同一个人不同情感的语调。</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个月能辨别父母亲的声音，分辨音乐的旋律、音色、音高、音调等。</a:t>
            </a:r>
            <a:r>
              <a:rPr lang="en-US" altLang="zh-CN" sz="1600" dirty="0">
                <a:latin typeface="宋体" panose="02010600030101010101" pitchFamily="2" charset="-122"/>
                <a:ea typeface="宋体" panose="02010600030101010101" pitchFamily="2" charset="-122"/>
              </a:rPr>
              <a:t>10</a:t>
            </a:r>
            <a:r>
              <a:rPr lang="zh-CN" altLang="en-US" sz="1600" dirty="0">
                <a:latin typeface="宋体" panose="02010600030101010101" pitchFamily="2" charset="-122"/>
                <a:ea typeface="宋体" panose="02010600030101010101" pitchFamily="2" charset="-122"/>
              </a:rPr>
              <a:t>个月双耳迅速对声源作出反应，如电话铃声。</a:t>
            </a:r>
            <a:r>
              <a:rPr lang="en-US" altLang="zh-CN" sz="1600" dirty="0">
                <a:latin typeface="宋体" panose="02010600030101010101" pitchFamily="2" charset="-122"/>
                <a:ea typeface="宋体" panose="02010600030101010101" pitchFamily="2" charset="-122"/>
              </a:rPr>
              <a:t>18</a:t>
            </a:r>
            <a:r>
              <a:rPr lang="zh-CN" altLang="en-US" sz="1600" dirty="0">
                <a:latin typeface="宋体" panose="02010600030101010101" pitchFamily="2" charset="-122"/>
                <a:ea typeface="宋体" panose="02010600030101010101" pitchFamily="2" charset="-122"/>
              </a:rPr>
              <a:t>个月时粗略区别高低不同的声音，如汽车喇叭声和犬吠声。</a:t>
            </a:r>
            <a:r>
              <a:rPr lang="en-US" altLang="zh-CN" sz="1600" dirty="0">
                <a:latin typeface="宋体" panose="02010600030101010101" pitchFamily="2" charset="-122"/>
                <a:ea typeface="宋体" panose="02010600030101010101" pitchFamily="2" charset="-122"/>
              </a:rPr>
              <a:t>24</a:t>
            </a:r>
            <a:r>
              <a:rPr lang="zh-CN" altLang="en-US" sz="1600" dirty="0">
                <a:latin typeface="宋体" panose="02010600030101010101" pitchFamily="2" charset="-122"/>
                <a:ea typeface="宋体" panose="02010600030101010101" pitchFamily="2" charset="-122"/>
              </a:rPr>
              <a:t>个月时，可以精细区别高低不同的声音。到</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岁时，对声音的区别更加精细。</a:t>
            </a:r>
          </a:p>
          <a:p>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402589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877437"/>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感知觉发展</a:t>
            </a:r>
            <a:endParaRPr lang="en-US" altLang="zh-CN" sz="2000" dirty="0">
              <a:latin typeface="黑体" panose="02010609060101010101" pitchFamily="49" charset="-122"/>
              <a:ea typeface="黑体" panose="02010609060101010101" pitchFamily="49" charset="-122"/>
            </a:endParaRPr>
          </a:p>
          <a:p>
            <a:r>
              <a:rPr lang="en-US" altLang="zh-CN" sz="1600" dirty="0">
                <a:latin typeface="宋体" panose="02010600030101010101" pitchFamily="2" charset="-122"/>
                <a:ea typeface="宋体" panose="02010600030101010101" pitchFamily="2" charset="-122"/>
              </a:rPr>
              <a:t>3. </a:t>
            </a:r>
            <a:r>
              <a:rPr lang="zh-CN" altLang="en-US" sz="1600" dirty="0">
                <a:latin typeface="宋体" panose="02010600030101010101" pitchFamily="2" charset="-122"/>
                <a:ea typeface="宋体" panose="02010600030101010101" pitchFamily="2" charset="-122"/>
              </a:rPr>
              <a:t>皮肤感觉</a:t>
            </a:r>
          </a:p>
          <a:p>
            <a:r>
              <a:rPr lang="zh-CN" altLang="en-US" sz="1600" dirty="0">
                <a:latin typeface="宋体" panose="02010600030101010101" pitchFamily="2" charset="-122"/>
                <a:ea typeface="宋体" panose="02010600030101010101" pitchFamily="2" charset="-122"/>
              </a:rPr>
              <a:t>    皮肤感觉包括痛觉、触觉、温度觉和深感觉等。触觉在胎儿</a:t>
            </a:r>
            <a:r>
              <a:rPr lang="en-US" altLang="zh-CN" sz="1600" dirty="0">
                <a:latin typeface="宋体" panose="02010600030101010101" pitchFamily="2" charset="-122"/>
                <a:ea typeface="宋体" panose="02010600030101010101" pitchFamily="2" charset="-122"/>
              </a:rPr>
              <a:t>4—5</a:t>
            </a:r>
            <a:r>
              <a:rPr lang="zh-CN" altLang="en-US" sz="1600" dirty="0">
                <a:latin typeface="宋体" panose="02010600030101010101" pitchFamily="2" charset="-122"/>
                <a:ea typeface="宋体" panose="02010600030101010101" pitchFamily="2" charset="-122"/>
              </a:rPr>
              <a:t>个月就已经建立，对触觉高度敏感，尤其是眼、前额、口周、手掌、足底等部位，可以通过抚触对这些部分进行刺激。对温度觉高度敏感，</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个月的婴儿能够区分</a:t>
            </a:r>
            <a:r>
              <a:rPr lang="en-US" altLang="zh-CN" sz="1600" dirty="0">
                <a:latin typeface="宋体" panose="02010600030101010101" pitchFamily="2" charset="-122"/>
                <a:ea typeface="宋体" panose="02010600030101010101" pitchFamily="2" charset="-122"/>
              </a:rPr>
              <a:t>31.5</a:t>
            </a:r>
            <a:r>
              <a:rPr lang="zh-CN" altLang="en-US" sz="1600" dirty="0">
                <a:latin typeface="宋体" panose="02010600030101010101" pitchFamily="2" charset="-122"/>
                <a:ea typeface="宋体" panose="02010600030101010101" pitchFamily="2" charset="-122"/>
              </a:rPr>
              <a:t>度到</a:t>
            </a:r>
            <a:r>
              <a:rPr lang="en-US" altLang="zh-CN" sz="1600" dirty="0">
                <a:latin typeface="宋体" panose="02010600030101010101" pitchFamily="2" charset="-122"/>
                <a:ea typeface="宋体" panose="02010600030101010101" pitchFamily="2" charset="-122"/>
              </a:rPr>
              <a:t>33</a:t>
            </a:r>
            <a:r>
              <a:rPr lang="zh-CN" altLang="en-US" sz="1600" dirty="0">
                <a:latin typeface="宋体" panose="02010600030101010101" pitchFamily="2" charset="-122"/>
                <a:ea typeface="宋体" panose="02010600030101010101" pitchFamily="2" charset="-122"/>
              </a:rPr>
              <a:t>度的水温。</a:t>
            </a:r>
            <a:r>
              <a:rPr lang="en-US" altLang="zh-CN" sz="1600" dirty="0">
                <a:latin typeface="宋体" panose="02010600030101010101" pitchFamily="2" charset="-122"/>
                <a:ea typeface="宋体" panose="02010600030101010101" pitchFamily="2" charset="-122"/>
              </a:rPr>
              <a:t>2—3</a:t>
            </a:r>
            <a:r>
              <a:rPr lang="zh-CN" altLang="en-US" sz="1600" dirty="0">
                <a:latin typeface="宋体" panose="02010600030101010101" pitchFamily="2" charset="-122"/>
                <a:ea typeface="宋体" panose="02010600030101010101" pitchFamily="2" charset="-122"/>
              </a:rPr>
              <a:t>岁时能辨别各种物体的属性，如软、硬、冷、热等。对重量的区分、对物体质地以及粗糙程度的触觉感知随着年龄增长而精细化。</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223413615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631216"/>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感知觉发展</a:t>
            </a:r>
            <a:endParaRPr lang="en-US" altLang="zh-CN" sz="2000" dirty="0">
              <a:latin typeface="黑体" panose="02010609060101010101" pitchFamily="49" charset="-122"/>
              <a:ea typeface="黑体" panose="02010609060101010101" pitchFamily="49" charset="-122"/>
            </a:endParaRPr>
          </a:p>
          <a:p>
            <a:r>
              <a:rPr lang="en-US" altLang="zh-CN" sz="1600" dirty="0">
                <a:latin typeface="宋体" panose="02010600030101010101" pitchFamily="2" charset="-122"/>
                <a:ea typeface="宋体" panose="02010600030101010101" pitchFamily="2" charset="-122"/>
              </a:rPr>
              <a:t>4. </a:t>
            </a:r>
            <a:r>
              <a:rPr lang="zh-CN" altLang="en-US" sz="1600" dirty="0">
                <a:latin typeface="宋体" panose="02010600030101010101" pitchFamily="2" charset="-122"/>
                <a:ea typeface="宋体" panose="02010600030101010101" pitchFamily="2" charset="-122"/>
              </a:rPr>
              <a:t>嗅觉</a:t>
            </a:r>
          </a:p>
          <a:p>
            <a:r>
              <a:rPr lang="zh-CN" altLang="en-US" sz="1600" dirty="0">
                <a:latin typeface="宋体" panose="02010600030101010101" pitchFamily="2" charset="-122"/>
                <a:ea typeface="宋体" panose="02010600030101010101" pitchFamily="2" charset="-122"/>
              </a:rPr>
              <a:t>    出生时嗅觉中枢和末梢已发育成熟。能够区别不同气味，对不同气味产生偏好，依据嗅觉建立食物性条件反射，具有初步的嗅觉空间定位能力。</a:t>
            </a:r>
            <a:r>
              <a:rPr lang="en-US" altLang="zh-CN" sz="1600" dirty="0">
                <a:latin typeface="宋体" panose="02010600030101010101" pitchFamily="2" charset="-122"/>
                <a:ea typeface="宋体" panose="02010600030101010101" pitchFamily="2" charset="-122"/>
              </a:rPr>
              <a:t>3—4</a:t>
            </a:r>
            <a:r>
              <a:rPr lang="zh-CN" altLang="en-US" sz="1600" dirty="0">
                <a:latin typeface="宋体" panose="02010600030101010101" pitchFamily="2" charset="-122"/>
                <a:ea typeface="宋体" panose="02010600030101010101" pitchFamily="2" charset="-122"/>
              </a:rPr>
              <a:t>个月时，能够区别舒适气味和不舒适气味，</a:t>
            </a:r>
            <a:r>
              <a:rPr lang="en-US" altLang="zh-CN" sz="1600" dirty="0">
                <a:latin typeface="宋体" panose="02010600030101010101" pitchFamily="2" charset="-122"/>
                <a:ea typeface="宋体" panose="02010600030101010101" pitchFamily="2" charset="-122"/>
              </a:rPr>
              <a:t>7—8</a:t>
            </a:r>
            <a:r>
              <a:rPr lang="zh-CN" altLang="en-US" sz="1600" dirty="0">
                <a:latin typeface="宋体" panose="02010600030101010101" pitchFamily="2" charset="-122"/>
                <a:ea typeface="宋体" panose="02010600030101010101" pitchFamily="2" charset="-122"/>
              </a:rPr>
              <a:t>个月时能够分辨芳香刺激。</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岁时，嗅觉接近成人。婴幼儿灵敏的嗅觉有利于保护他免受有害物质的伤害，更好地了解他人。</a:t>
            </a:r>
          </a:p>
          <a:p>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11959815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384995"/>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感知觉发展</a:t>
            </a:r>
            <a:endParaRPr lang="en-US" altLang="zh-CN" sz="2000" dirty="0">
              <a:latin typeface="黑体" panose="02010609060101010101" pitchFamily="49" charset="-122"/>
              <a:ea typeface="黑体" panose="02010609060101010101" pitchFamily="49" charset="-122"/>
            </a:endParaRPr>
          </a:p>
          <a:p>
            <a:r>
              <a:rPr lang="en-US" altLang="zh-CN" sz="1600" dirty="0">
                <a:latin typeface="宋体" panose="02010600030101010101" pitchFamily="2" charset="-122"/>
                <a:ea typeface="宋体" panose="02010600030101010101" pitchFamily="2" charset="-122"/>
              </a:rPr>
              <a:t>5. </a:t>
            </a:r>
            <a:r>
              <a:rPr lang="zh-CN" altLang="en-US" sz="1600" dirty="0">
                <a:latin typeface="宋体" panose="02010600030101010101" pitchFamily="2" charset="-122"/>
                <a:ea typeface="宋体" panose="02010600030101010101" pitchFamily="2" charset="-122"/>
              </a:rPr>
              <a:t>味觉</a:t>
            </a:r>
          </a:p>
          <a:p>
            <a:r>
              <a:rPr lang="zh-CN" altLang="en-US" sz="1600" dirty="0">
                <a:latin typeface="宋体" panose="02010600030101010101" pitchFamily="2" charset="-122"/>
                <a:ea typeface="宋体" panose="02010600030101010101" pitchFamily="2" charset="-122"/>
              </a:rPr>
              <a:t>    胎儿</a:t>
            </a:r>
            <a:r>
              <a:rPr lang="en-US" altLang="zh-CN" sz="1600" dirty="0">
                <a:latin typeface="宋体" panose="02010600030101010101" pitchFamily="2" charset="-122"/>
                <a:ea typeface="宋体" panose="02010600030101010101" pitchFamily="2" charset="-122"/>
              </a:rPr>
              <a:t>4</a:t>
            </a:r>
            <a:r>
              <a:rPr lang="zh-CN" altLang="en-US" sz="1600" dirty="0">
                <a:latin typeface="宋体" panose="02010600030101010101" pitchFamily="2" charset="-122"/>
                <a:ea typeface="宋体" panose="02010600030101010101" pitchFamily="2" charset="-122"/>
              </a:rPr>
              <a:t>个月开始有味觉功能，胎内</a:t>
            </a:r>
            <a:r>
              <a:rPr lang="en-US" altLang="zh-CN" sz="1600" dirty="0">
                <a:latin typeface="宋体" panose="02010600030101010101" pitchFamily="2" charset="-122"/>
                <a:ea typeface="宋体" panose="02010600030101010101" pitchFamily="2" charset="-122"/>
              </a:rPr>
              <a:t>7</a:t>
            </a:r>
            <a:r>
              <a:rPr lang="zh-CN" altLang="en-US" sz="1600" dirty="0">
                <a:latin typeface="宋体" panose="02010600030101010101" pitchFamily="2" charset="-122"/>
                <a:ea typeface="宋体" panose="02010600030101010101" pitchFamily="2" charset="-122"/>
              </a:rPr>
              <a:t>个月脑干内弧束已经形成髓鞘，到出生时味觉功能基本成熟。</a:t>
            </a:r>
            <a:r>
              <a:rPr lang="en-US" altLang="zh-CN" sz="1600" dirty="0">
                <a:latin typeface="宋体" panose="02010600030101010101" pitchFamily="2" charset="-122"/>
                <a:ea typeface="宋体" panose="02010600030101010101" pitchFamily="2" charset="-122"/>
              </a:rPr>
              <a:t>4—5</a:t>
            </a:r>
            <a:r>
              <a:rPr lang="zh-CN" altLang="en-US" sz="1600" dirty="0">
                <a:latin typeface="宋体" panose="02010600030101010101" pitchFamily="2" charset="-122"/>
                <a:ea typeface="宋体" panose="02010600030101010101" pitchFamily="2" charset="-122"/>
              </a:rPr>
              <a:t>个月婴儿对食物的任何改变都表现出敏锐的反应。人类的味觉在婴幼儿期最为发达，成人期味蕾减少，味觉功能下降。</a:t>
            </a:r>
          </a:p>
          <a:p>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20253618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877437"/>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感知觉发展</a:t>
            </a:r>
            <a:endParaRPr lang="en-US" altLang="zh-CN" sz="2000" dirty="0">
              <a:latin typeface="黑体" panose="02010609060101010101" pitchFamily="49" charset="-122"/>
              <a:ea typeface="黑体" panose="02010609060101010101" pitchFamily="49" charset="-122"/>
            </a:endParaRPr>
          </a:p>
          <a:p>
            <a:r>
              <a:rPr lang="en-US" altLang="zh-CN" sz="1600" dirty="0">
                <a:latin typeface="宋体" panose="02010600030101010101" pitchFamily="2" charset="-122"/>
                <a:ea typeface="宋体" panose="02010600030101010101" pitchFamily="2" charset="-122"/>
              </a:rPr>
              <a:t>6. </a:t>
            </a:r>
            <a:r>
              <a:rPr lang="zh-CN" altLang="en-US" sz="1600" dirty="0">
                <a:latin typeface="宋体" panose="02010600030101010101" pitchFamily="2" charset="-122"/>
                <a:ea typeface="宋体" panose="02010600030101010101" pitchFamily="2" charset="-122"/>
              </a:rPr>
              <a:t>知觉</a:t>
            </a:r>
          </a:p>
          <a:p>
            <a:r>
              <a:rPr lang="zh-CN" altLang="en-US" sz="1600" dirty="0">
                <a:latin typeface="宋体" panose="02010600030101010101" pitchFamily="2" charset="-122"/>
                <a:ea typeface="宋体" panose="02010600030101010101" pitchFamily="2" charset="-122"/>
              </a:rPr>
              <a:t>    知觉是人体对各种物体属性的综合反映。知觉的发展与视、听、皮肤等感觉的发展密切相关。婴幼儿主要发展的是空间知觉和时间知觉。空间知觉是指形状、大小、深度、方位知觉等。在形状知觉方面，婴幼儿喜欢看图像清晰、有图案的图画；</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岁能够辨别方形、圆形和三角形。婴幼儿已经有对大小和深度的知觉。在方位知觉方面，</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岁时能够辨认上下。</a:t>
            </a:r>
          </a:p>
          <a:p>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76626476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33965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（二） 注意发展</a:t>
            </a:r>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   在婴幼儿成长的过程中，注意的发展随着生理的成熟而大踏步前进，不仅体现在注意时间量上的增加，也体现在注意活动效率上的提高。</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新生儿已有非条件反射，大声说话能够引起他们停止活动，发光物能够引起他们视线的片刻停留，这都是生物性的、原始的反射活动，在脑的低级部位。大脑的发育为婴儿保持觉醒、感受刺激、进行信息加工处理提供了可能，也为婴儿的注意行为提供了可能。新生儿能探测到某个物体并把视线转向它，也就是说，婴儿能够注意到物体。</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4</a:t>
            </a:r>
            <a:r>
              <a:rPr lang="zh-CN" altLang="en-US" sz="1600" dirty="0">
                <a:latin typeface="宋体" panose="02010600030101010101" pitchFamily="2" charset="-122"/>
                <a:ea typeface="宋体" panose="02010600030101010101" pitchFamily="2" charset="-122"/>
              </a:rPr>
              <a:t>个月大的婴儿已经能够有选择性地注意某件物品并能保持自己的注意力，他们对有声音、活动的刺激物比对没有声音的、静止的刺激物注视的时间更长。注意的产生似乎是受定向活动的先天机制控制，且不随婴儿的生长而变化，但显然看得见的和可操作的物体更能引起婴儿的注意和兴趣。</a:t>
            </a:r>
            <a:r>
              <a:rPr lang="en-US" altLang="zh-CN" sz="1600" dirty="0">
                <a:latin typeface="宋体" panose="02010600030101010101" pitchFamily="2" charset="-122"/>
                <a:ea typeface="宋体" panose="02010600030101010101" pitchFamily="2" charset="-122"/>
              </a:rPr>
              <a:t>6—12</a:t>
            </a:r>
            <a:r>
              <a:rPr lang="zh-CN" altLang="en-US" sz="1600" dirty="0">
                <a:latin typeface="宋体" panose="02010600030101010101" pitchFamily="2" charset="-122"/>
                <a:ea typeface="宋体" panose="02010600030101010101" pitchFamily="2" charset="-122"/>
              </a:rPr>
              <a:t>个月的婴儿，注意的范围逐渐扩大，能力逐渐增强，其注意选择性逐渐开始可以自主支配。在婴儿学会说话以后，受意识支配的有意注意出现。</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岁以后，由于言语的出现，婴幼儿的注意与言语紧密联系起来。总的来说婴儿能够比较持久地注意一个物体，但注意极不稳定。</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岁左右有意注意开始萌芽，但不稳定，此时能凝视家长手中的物体超过</a:t>
            </a:r>
            <a:r>
              <a:rPr lang="en-US" altLang="zh-CN" sz="1600" dirty="0">
                <a:latin typeface="宋体" panose="02010600030101010101" pitchFamily="2" charset="-122"/>
                <a:ea typeface="宋体" panose="02010600030101010101" pitchFamily="2" charset="-122"/>
              </a:rPr>
              <a:t>15</a:t>
            </a:r>
            <a:r>
              <a:rPr lang="zh-CN" altLang="en-US" sz="1600" dirty="0">
                <a:latin typeface="宋体" panose="02010600030101010101" pitchFamily="2" charset="-122"/>
                <a:ea typeface="宋体" panose="02010600030101010101" pitchFamily="2" charset="-122"/>
              </a:rPr>
              <a:t>秒。</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岁左右的婴幼儿的有意注意有所发展，逐渐能按照家长提出的要求完成一些简单的任务。</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岁左右的幼儿开始对周围新鲜事物表现出更多的兴趣，能集中</a:t>
            </a:r>
            <a:r>
              <a:rPr lang="en-US" altLang="zh-CN" sz="1600" dirty="0">
                <a:latin typeface="宋体" panose="02010600030101010101" pitchFamily="2" charset="-122"/>
                <a:ea typeface="宋体" panose="02010600030101010101" pitchFamily="2" charset="-122"/>
              </a:rPr>
              <a:t>15—20</a:t>
            </a:r>
            <a:r>
              <a:rPr lang="zh-CN" altLang="en-US" sz="1600" dirty="0">
                <a:latin typeface="宋体" panose="02010600030101010101" pitchFamily="2" charset="-122"/>
                <a:ea typeface="宋体" panose="02010600030101010101" pitchFamily="2" charset="-122"/>
              </a:rPr>
              <a:t>分钟的时间来做一件事情，有意注意进一步发展，但还是以无意注意为主。</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327360976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574465" y="2290556"/>
            <a:ext cx="10850563" cy="3588298"/>
            <a:chOff x="669925" y="1539000"/>
            <a:chExt cx="10850563" cy="3588298"/>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8763258"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en-US" altLang="zh-CN" sz="1400" dirty="0">
                    <a:cs typeface="+mn-ea"/>
                    <a:sym typeface="+mn-lt"/>
                  </a:rPr>
                  <a:t>0—3</a:t>
                </a:r>
                <a:r>
                  <a:rPr lang="zh-CN" altLang="en-US" sz="1400" dirty="0">
                    <a:cs typeface="+mn-ea"/>
                    <a:sym typeface="+mn-lt"/>
                  </a:rPr>
                  <a:t>岁婴幼儿教育活动设计的理论基础 </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儿童发展理论视角下的婴幼儿发展</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第二章</a:t>
                </a:r>
                <a:endParaRPr lang="en-US" altLang="zh-CN" sz="1600" b="1" dirty="0">
                  <a:cs typeface="+mn-ea"/>
                  <a:sym typeface="+mn-lt"/>
                </a:endParaRPr>
              </a:p>
            </p:txBody>
          </p:sp>
        </p:grpSp>
        <p:sp>
          <p:nvSpPr>
            <p:cNvPr id="22" name="iṧļïďê">
              <a:extLst>
                <a:ext uri="{FF2B5EF4-FFF2-40B4-BE49-F238E27FC236}">
                  <a16:creationId xmlns:a16="http://schemas.microsoft.com/office/drawing/2014/main" id="{36511428-E9BA-469F-80DF-1BFAA6B21CAC}"/>
                </a:ext>
              </a:extLst>
            </p:cNvPr>
            <p:cNvSpPr/>
            <p:nvPr/>
          </p:nvSpPr>
          <p:spPr>
            <a:xfrm>
              <a:off x="9089839"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23" name="íŝľiḑê">
              <a:extLst>
                <a:ext uri="{FF2B5EF4-FFF2-40B4-BE49-F238E27FC236}">
                  <a16:creationId xmlns:a16="http://schemas.microsoft.com/office/drawing/2014/main" id="{84E04597-192C-4A19-B676-B862E545D4DE}"/>
                </a:ext>
              </a:extLst>
            </p:cNvPr>
            <p:cNvSpPr txBox="1"/>
            <p:nvPr/>
          </p:nvSpPr>
          <p:spPr>
            <a:xfrm>
              <a:off x="9273689"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3</a:t>
              </a:r>
              <a:endParaRPr lang="en-US" sz="4800" dirty="0">
                <a:cs typeface="+mn-ea"/>
                <a:sym typeface="+mn-lt"/>
              </a:endParaRPr>
            </a:p>
          </p:txBody>
        </p:sp>
        <p:grpSp>
          <p:nvGrpSpPr>
            <p:cNvPr id="24" name="îśḷiḍe">
              <a:extLst>
                <a:ext uri="{FF2B5EF4-FFF2-40B4-BE49-F238E27FC236}">
                  <a16:creationId xmlns:a16="http://schemas.microsoft.com/office/drawing/2014/main" id="{9B2BF78A-0895-4618-8984-D1195253E801}"/>
                </a:ext>
              </a:extLst>
            </p:cNvPr>
            <p:cNvGrpSpPr/>
            <p:nvPr/>
          </p:nvGrpSpPr>
          <p:grpSpPr>
            <a:xfrm>
              <a:off x="7934878" y="2510674"/>
              <a:ext cx="3389923" cy="1062720"/>
              <a:chOff x="821646" y="2632959"/>
              <a:chExt cx="3389923" cy="1062720"/>
            </a:xfrm>
          </p:grpSpPr>
          <p:sp>
            <p:nvSpPr>
              <p:cNvPr id="32" name="íšľïde">
                <a:extLst>
                  <a:ext uri="{FF2B5EF4-FFF2-40B4-BE49-F238E27FC236}">
                    <a16:creationId xmlns:a16="http://schemas.microsoft.com/office/drawing/2014/main" id="{501EDDA2-B535-465C-A215-D8C044B26972}"/>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 </a:t>
                </a:r>
                <a:r>
                  <a:rPr lang="en-US" altLang="zh-CN" sz="1400" dirty="0">
                    <a:solidFill>
                      <a:prstClr val="black"/>
                    </a:solidFill>
                    <a:cs typeface="+mn-ea"/>
                    <a:sym typeface="+mn-lt"/>
                  </a:rPr>
                  <a:t>0—3</a:t>
                </a:r>
                <a:r>
                  <a:rPr lang="zh-CN" altLang="en-US" sz="1400" dirty="0">
                    <a:solidFill>
                      <a:prstClr val="black"/>
                    </a:solidFill>
                    <a:cs typeface="+mn-ea"/>
                    <a:sym typeface="+mn-lt"/>
                  </a:rPr>
                  <a:t>岁婴幼儿教育活动设计的社会基础 </a:t>
                </a:r>
                <a:endParaRPr lang="en-US" altLang="zh-CN" sz="1400" dirty="0">
                  <a:solidFill>
                    <a:prstClr val="black"/>
                  </a:solidFill>
                  <a:cs typeface="+mn-ea"/>
                  <a:sym typeface="+mn-lt"/>
                </a:endParaRPr>
              </a:p>
            </p:txBody>
          </p:sp>
          <p:sp>
            <p:nvSpPr>
              <p:cNvPr id="33" name="î$ḷîḑe">
                <a:extLst>
                  <a:ext uri="{FF2B5EF4-FFF2-40B4-BE49-F238E27FC236}">
                    <a16:creationId xmlns:a16="http://schemas.microsoft.com/office/drawing/2014/main" id="{12331912-6321-489A-9AA8-B04A25A2E3FB}"/>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第三章</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7652084" y="1655018"/>
              <a:ext cx="0" cy="212718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p:nvPr/>
          </p:nvCxnSpPr>
          <p:spPr>
            <a:xfrm>
              <a:off x="669925" y="3772576"/>
              <a:ext cx="10850563"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431435"/>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（三） 记忆发展</a:t>
            </a:r>
            <a:endParaRPr lang="en-US" altLang="zh-CN" sz="2000" dirty="0">
              <a:latin typeface="黑体" panose="02010609060101010101" pitchFamily="49" charset="-122"/>
              <a:ea typeface="黑体" panose="02010609060101010101" pitchFamily="49" charset="-122"/>
            </a:endParaRPr>
          </a:p>
          <a:p>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 记忆是过去人们生活实践中经历过的事物在大脑中遗留的痕迹。记忆是复杂的心理过程，包括识记、回忆。回忆可分为再认和重现。再认是原来感知过的事物在眼前重现，并觉得确实以前感知过。重现是指过去感知过的事物不在眼前时，能在脑中重现出来。新生儿出生后第</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周出现哺乳姿势的条件反射是最早的记忆，</a:t>
            </a:r>
            <a:r>
              <a:rPr lang="en-US" altLang="zh-CN" sz="1600" dirty="0">
                <a:latin typeface="宋体" panose="02010600030101010101" pitchFamily="2" charset="-122"/>
                <a:ea typeface="宋体" panose="02010600030101010101" pitchFamily="2" charset="-122"/>
              </a:rPr>
              <a:t>3—4</a:t>
            </a:r>
            <a:r>
              <a:rPr lang="zh-CN" altLang="en-US" sz="1600" dirty="0">
                <a:latin typeface="宋体" panose="02010600030101010101" pitchFamily="2" charset="-122"/>
                <a:ea typeface="宋体" panose="02010600030101010101" pitchFamily="2" charset="-122"/>
              </a:rPr>
              <a:t>个月出现对人与物的认知以后记忆逐步发展。由于婴幼儿记忆表现为保持时间短、记忆精确性差，因此一般对童年生活的回忆只能追溯到</a:t>
            </a:r>
            <a:r>
              <a:rPr lang="en-US" altLang="zh-CN" sz="1600" dirty="0">
                <a:latin typeface="宋体" panose="02010600030101010101" pitchFamily="2" charset="-122"/>
                <a:ea typeface="宋体" panose="02010600030101010101" pitchFamily="2" charset="-122"/>
              </a:rPr>
              <a:t>4—5</a:t>
            </a:r>
            <a:r>
              <a:rPr lang="zh-CN" altLang="en-US" sz="1600" dirty="0">
                <a:latin typeface="宋体" panose="02010600030101010101" pitchFamily="2" charset="-122"/>
                <a:ea typeface="宋体" panose="02010600030101010101" pitchFamily="2" charset="-122"/>
              </a:rPr>
              <a:t>岁左右。婴幼儿的记忆暗示性大，以机械记忆、无意识记忆为主，随着年龄的增大，记忆内容越来越多，无意识记忆、机械记忆被逻辑记忆所替代。</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539093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908762"/>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（四）认知发展的阶段理论</a:t>
            </a:r>
            <a:endParaRPr lang="en-US" altLang="zh-CN" sz="2000" dirty="0">
              <a:latin typeface="黑体" panose="02010609060101010101" pitchFamily="49" charset="-122"/>
              <a:ea typeface="黑体" panose="02010609060101010101" pitchFamily="49" charset="-122"/>
            </a:endParaRPr>
          </a:p>
          <a:p>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   阶段</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，大致</a:t>
            </a:r>
            <a:r>
              <a:rPr lang="en-US" altLang="zh-CN" sz="1600" dirty="0">
                <a:latin typeface="宋体" panose="02010600030101010101" pitchFamily="2" charset="-122"/>
                <a:ea typeface="宋体" panose="02010600030101010101" pitchFamily="2" charset="-122"/>
              </a:rPr>
              <a:t>0—1</a:t>
            </a:r>
            <a:r>
              <a:rPr lang="zh-CN" altLang="en-US" sz="1600" dirty="0">
                <a:latin typeface="宋体" panose="02010600030101010101" pitchFamily="2" charset="-122"/>
                <a:ea typeface="宋体" panose="02010600030101010101" pitchFamily="2" charset="-122"/>
              </a:rPr>
              <a:t>个月。新生儿出生时便已具备各种先天反射，该阶段主要由这些反射的练习构成，任何时候只要环境提供机会，这些反射就以固定的、预先设定的方式加以练习。随着经验的不断重复，一些反射（如吸吮、抓握）开始表现出微小但具有适应性的变化。 </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阶段</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，大致</a:t>
            </a:r>
            <a:r>
              <a:rPr lang="en-US" altLang="zh-CN" sz="1600" dirty="0">
                <a:latin typeface="宋体" panose="02010600030101010101" pitchFamily="2" charset="-122"/>
                <a:ea typeface="宋体" panose="02010600030101010101" pitchFamily="2" charset="-122"/>
              </a:rPr>
              <a:t>1—4</a:t>
            </a:r>
            <a:r>
              <a:rPr lang="zh-CN" altLang="en-US" sz="1600" dirty="0">
                <a:latin typeface="宋体" panose="02010600030101010101" pitchFamily="2" charset="-122"/>
                <a:ea typeface="宋体" panose="02010600030101010101" pitchFamily="2" charset="-122"/>
              </a:rPr>
              <a:t>个月。随着经验的积累，各种格式变得越来越熟练；格式之间也变得彼此协调，产生了较大的行为单元。该阶段开始发展的重要的协调形式是看</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听、吸吮</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抓握和看</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抓握。尽管这种发展使婴儿能对世界采取更有效的行为方式，但婴儿的行为仍然是自我中心的、“无目的”的，因为他们练习似乎纯粹是为了这样做的乐趣，而对行为的对象并没有真正的兴趣。</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阶段</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，大致</a:t>
            </a:r>
            <a:r>
              <a:rPr lang="en-US" altLang="zh-CN" sz="1600" dirty="0">
                <a:latin typeface="宋体" panose="02010600030101010101" pitchFamily="2" charset="-122"/>
                <a:ea typeface="宋体" panose="02010600030101010101" pitchFamily="2" charset="-122"/>
              </a:rPr>
              <a:t>4—8</a:t>
            </a:r>
            <a:r>
              <a:rPr lang="zh-CN" altLang="en-US" sz="1600" dirty="0">
                <a:latin typeface="宋体" panose="02010600030101010101" pitchFamily="2" charset="-122"/>
                <a:ea typeface="宋体" panose="02010600030101010101" pitchFamily="2" charset="-122"/>
              </a:rPr>
              <a:t>个月。婴儿行为具有明显的认知和社会“外倾性”，对外在世界有了更多的兴趣，出现更熟练的格式之间的协调，从而使阶段</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的主要成就成为可能： 通过不断重复可能导致有趣结果的动作，以再现这些结果。但是由于这种因果性是一种事后形成的认识，因此皮亚杰并不认为婴儿具有真正的意向性。</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181908663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婴幼儿认知发展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908762"/>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（四）认知发展的阶段理论</a:t>
            </a:r>
            <a:endParaRPr lang="en-US" altLang="zh-CN" sz="2000" dirty="0">
              <a:latin typeface="黑体" panose="02010609060101010101" pitchFamily="49" charset="-122"/>
              <a:ea typeface="黑体" panose="02010609060101010101" pitchFamily="49" charset="-122"/>
            </a:endParaRPr>
          </a:p>
          <a:p>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阶段</a:t>
            </a:r>
            <a:r>
              <a:rPr lang="en-US" altLang="zh-CN" sz="1600" dirty="0">
                <a:latin typeface="宋体" panose="02010600030101010101" pitchFamily="2" charset="-122"/>
                <a:ea typeface="宋体" panose="02010600030101010101" pitchFamily="2" charset="-122"/>
              </a:rPr>
              <a:t>4</a:t>
            </a:r>
            <a:r>
              <a:rPr lang="zh-CN" altLang="en-US" sz="1600" dirty="0">
                <a:latin typeface="宋体" panose="02010600030101010101" pitchFamily="2" charset="-122"/>
                <a:ea typeface="宋体" panose="02010600030101010101" pitchFamily="2" charset="-122"/>
              </a:rPr>
              <a:t>，大致</a:t>
            </a:r>
            <a:r>
              <a:rPr lang="en-US" altLang="zh-CN" sz="1600" dirty="0">
                <a:latin typeface="宋体" panose="02010600030101010101" pitchFamily="2" charset="-122"/>
                <a:ea typeface="宋体" panose="02010600030101010101" pitchFamily="2" charset="-122"/>
              </a:rPr>
              <a:t>8—12</a:t>
            </a:r>
            <a:r>
              <a:rPr lang="zh-CN" altLang="en-US" sz="1600" dirty="0">
                <a:latin typeface="宋体" panose="02010600030101010101" pitchFamily="2" charset="-122"/>
                <a:ea typeface="宋体" panose="02010600030101010101" pitchFamily="2" charset="-122"/>
              </a:rPr>
              <a:t>个月。阶段特征是出现了不会被误解的、有意图的目标指向行为。这种行为的本质特性是手段和目的的分离，利用一个格式（如推开某个障碍物）作为手段，以达成作为目的的另一格式（如玩耍一个玩具）。皮亚杰将此视为一种特别值得注意的发展，将它们刻画为“最早的真正有智力的行为模式”。</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阶段</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，大致</a:t>
            </a:r>
            <a:r>
              <a:rPr lang="en-US" altLang="zh-CN" sz="1600" dirty="0">
                <a:latin typeface="宋体" panose="02010600030101010101" pitchFamily="2" charset="-122"/>
                <a:ea typeface="宋体" panose="02010600030101010101" pitchFamily="2" charset="-122"/>
              </a:rPr>
              <a:t>12—18</a:t>
            </a:r>
            <a:r>
              <a:rPr lang="zh-CN" altLang="en-US" sz="1600" dirty="0">
                <a:latin typeface="宋体" panose="02010600030101010101" pitchFamily="2" charset="-122"/>
                <a:ea typeface="宋体" panose="02010600030101010101" pitchFamily="2" charset="-122"/>
              </a:rPr>
              <a:t>个月。与上一阶段不同的是，该阶段的特征在于积极的试误性的探索行为。这种探索常常导致新的行为手段的产生，皮亚杰将这一阶段称为“通过积极的试验以发现新的手段”。</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阶段</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，大致</a:t>
            </a:r>
            <a:r>
              <a:rPr lang="en-US" altLang="zh-CN" sz="1600" dirty="0">
                <a:latin typeface="宋体" panose="02010600030101010101" pitchFamily="2" charset="-122"/>
                <a:ea typeface="宋体" panose="02010600030101010101" pitchFamily="2" charset="-122"/>
              </a:rPr>
              <a:t>18—24</a:t>
            </a:r>
            <a:r>
              <a:rPr lang="zh-CN" altLang="en-US" sz="1600" dirty="0">
                <a:latin typeface="宋体" panose="02010600030101010101" pitchFamily="2" charset="-122"/>
                <a:ea typeface="宋体" panose="02010600030101010101" pitchFamily="2" charset="-122"/>
              </a:rPr>
              <a:t>个月。该阶段正是符号（表征）能力或利用某物（如一个词）以代表另外的事物的能力开始出现。此时幼儿可能内在地进行试验，通过对格式的符号表征在心理上进行各种转换和结合等操作。除了新理论上的问题解决外，符号能力的出现使大量在婴儿期间不可能的行为成为可能，最典型的是延迟模仿、象征游戏和语言等的运用。</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23620145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婴幼儿语言发展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600986"/>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语言发展的阶段性</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个月单音节阶段： 以哭叫声为主，能够调节哭叫的音长、音调和音高；能够根据说话者的音高、音量和音色感知语言，有一定的辨音水平。</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4—6</a:t>
            </a:r>
            <a:r>
              <a:rPr lang="zh-CN" altLang="en-US" sz="1600" dirty="0">
                <a:latin typeface="宋体" panose="02010600030101010101" pitchFamily="2" charset="-122"/>
                <a:ea typeface="宋体" panose="02010600030101010101" pitchFamily="2" charset="-122"/>
              </a:rPr>
              <a:t>个月多音节阶段： 能够发元音和辅音结合的音节，能听懂简单的词、手势和命令。</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9—12</a:t>
            </a:r>
            <a:r>
              <a:rPr lang="zh-CN" altLang="en-US" sz="1600" dirty="0">
                <a:latin typeface="宋体" panose="02010600030101010101" pitchFamily="2" charset="-122"/>
                <a:ea typeface="宋体" panose="02010600030101010101" pitchFamily="2" charset="-122"/>
              </a:rPr>
              <a:t>个月模仿音节阶段： 能开口说第一个词汇。</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4</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13—18</a:t>
            </a:r>
            <a:r>
              <a:rPr lang="zh-CN" altLang="en-US" sz="1600" dirty="0">
                <a:latin typeface="宋体" panose="02010600030101010101" pitchFamily="2" charset="-122"/>
                <a:ea typeface="宋体" panose="02010600030101010101" pitchFamily="2" charset="-122"/>
              </a:rPr>
              <a:t>个月单词句阶段： 语言理解能力大大增强，能用一个单词表示句子。</a:t>
            </a:r>
            <a:r>
              <a:rPr lang="en-US" altLang="zh-CN" sz="1600" dirty="0">
                <a:latin typeface="宋体" panose="02010600030101010101" pitchFamily="2" charset="-122"/>
                <a:ea typeface="宋体" panose="02010600030101010101" pitchFamily="2" charset="-122"/>
              </a:rPr>
              <a:t>18</a:t>
            </a:r>
            <a:r>
              <a:rPr lang="zh-CN" altLang="en-US" sz="1600" dirty="0">
                <a:latin typeface="宋体" panose="02010600030101010101" pitchFamily="2" charset="-122"/>
                <a:ea typeface="宋体" panose="02010600030101010101" pitchFamily="2" charset="-122"/>
              </a:rPr>
              <a:t>个月左右，能说出</a:t>
            </a:r>
            <a:r>
              <a:rPr lang="en-US" altLang="zh-CN" sz="1600" dirty="0">
                <a:latin typeface="宋体" panose="02010600030101010101" pitchFamily="2" charset="-122"/>
                <a:ea typeface="宋体" panose="02010600030101010101" pitchFamily="2" charset="-122"/>
              </a:rPr>
              <a:t>50</a:t>
            </a:r>
            <a:r>
              <a:rPr lang="zh-CN" altLang="en-US" sz="1600" dirty="0">
                <a:latin typeface="宋体" panose="02010600030101010101" pitchFamily="2" charset="-122"/>
                <a:ea typeface="宋体" panose="02010600030101010101" pitchFamily="2" charset="-122"/>
              </a:rPr>
              <a:t>个左右词汇，以常见事物的名称为主，其次是动词。能理解的词汇量远大于能表达的词汇量。</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19—24</a:t>
            </a:r>
            <a:r>
              <a:rPr lang="zh-CN" altLang="en-US" sz="1600" dirty="0">
                <a:latin typeface="宋体" panose="02010600030101010101" pitchFamily="2" charset="-122"/>
                <a:ea typeface="宋体" panose="02010600030101010101" pitchFamily="2" charset="-122"/>
              </a:rPr>
              <a:t>个月双词句阶段： 词汇量增大，婴幼儿产生“双词句”，又称“电报式语言”，且符合母语的句法规则，如“吃糖”。喜欢提问，开始使用疑问句和否定句。</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25—30</a:t>
            </a:r>
            <a:r>
              <a:rPr lang="zh-CN" altLang="en-US" sz="1600" dirty="0">
                <a:latin typeface="宋体" panose="02010600030101010101" pitchFamily="2" charset="-122"/>
                <a:ea typeface="宋体" panose="02010600030101010101" pitchFamily="2" charset="-122"/>
              </a:rPr>
              <a:t>个月初步掌握口语阶段： 能用</a:t>
            </a:r>
            <a:r>
              <a:rPr lang="en-US" altLang="zh-CN" sz="1600" dirty="0">
                <a:latin typeface="宋体" panose="02010600030101010101" pitchFamily="2" charset="-122"/>
                <a:ea typeface="宋体" panose="02010600030101010101" pitchFamily="2" charset="-122"/>
              </a:rPr>
              <a:t>3—5</a:t>
            </a:r>
            <a:r>
              <a:rPr lang="zh-CN" altLang="en-US" sz="1600" dirty="0">
                <a:latin typeface="宋体" panose="02010600030101010101" pitchFamily="2" charset="-122"/>
                <a:ea typeface="宋体" panose="02010600030101010101" pitchFamily="2" charset="-122"/>
              </a:rPr>
              <a:t>个词组织句子来与人交谈，如“我要吃苹果。”开始出现复合句。</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7</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31—36</a:t>
            </a:r>
            <a:r>
              <a:rPr lang="zh-CN" altLang="en-US" sz="1600" dirty="0">
                <a:latin typeface="宋体" panose="02010600030101010101" pitchFamily="2" charset="-122"/>
                <a:ea typeface="宋体" panose="02010600030101010101" pitchFamily="2" charset="-122"/>
              </a:rPr>
              <a:t>个月目标口语初步发展： 这一阶段婴幼儿的语言系统和语法规则已经掌握，具备一定的词汇量和语用技能。能用语言进行日常交际。语言学习趋于成熟。</a:t>
            </a:r>
          </a:p>
        </p:txBody>
      </p:sp>
    </p:spTree>
    <p:extLst>
      <p:ext uri="{BB962C8B-B14F-4D97-AF65-F5344CB8AC3E}">
        <p14:creationId xmlns:p14="http://schemas.microsoft.com/office/powerpoint/2010/main" val="29926681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婴幼儿语言发展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877437"/>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（二） 语言发展关键期</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对婴幼儿来说，整个</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岁均是语言发展的关键期： </a:t>
            </a:r>
            <a:r>
              <a:rPr lang="en-US" altLang="zh-CN" sz="1600" dirty="0">
                <a:latin typeface="宋体" panose="02010600030101010101" pitchFamily="2" charset="-122"/>
                <a:ea typeface="宋体" panose="02010600030101010101" pitchFamily="2" charset="-122"/>
              </a:rPr>
              <a:t>0—1</a:t>
            </a:r>
            <a:r>
              <a:rPr lang="zh-CN" altLang="en-US" sz="1600" dirty="0">
                <a:latin typeface="宋体" panose="02010600030101010101" pitchFamily="2" charset="-122"/>
                <a:ea typeface="宋体" panose="02010600030101010101" pitchFamily="2" charset="-122"/>
              </a:rPr>
              <a:t>岁是语言形成的准备期，</a:t>
            </a:r>
            <a:r>
              <a:rPr lang="en-US" altLang="zh-CN" sz="1600" dirty="0">
                <a:latin typeface="宋体" panose="02010600030101010101" pitchFamily="2" charset="-122"/>
                <a:ea typeface="宋体" panose="02010600030101010101" pitchFamily="2" charset="-122"/>
              </a:rPr>
              <a:t>1—3</a:t>
            </a:r>
            <a:r>
              <a:rPr lang="zh-CN" altLang="en-US" sz="1600" dirty="0">
                <a:latin typeface="宋体" panose="02010600030101010101" pitchFamily="2" charset="-122"/>
                <a:ea typeface="宋体" panose="02010600030101010101" pitchFamily="2" charset="-122"/>
              </a:rPr>
              <a:t>岁是语言形成期，</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岁以后是语言发展期。</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在准备期，成人需给予丰富的语言环境刺激，及时回应婴幼儿，鼓励其发音；在形成期，成人要多与婴幼儿进行语言交流和阅读活动，丰富婴幼儿的语言。</a:t>
            </a:r>
          </a:p>
        </p:txBody>
      </p:sp>
      <p:pic>
        <p:nvPicPr>
          <p:cNvPr id="3" name="图片 2">
            <a:extLst>
              <a:ext uri="{FF2B5EF4-FFF2-40B4-BE49-F238E27FC236}">
                <a16:creationId xmlns:a16="http://schemas.microsoft.com/office/drawing/2014/main" id="{117C5F7B-5B9F-46C6-895C-A5617FC62FE1}"/>
              </a:ext>
            </a:extLst>
          </p:cNvPr>
          <p:cNvPicPr>
            <a:picLocks noChangeAspect="1"/>
          </p:cNvPicPr>
          <p:nvPr/>
        </p:nvPicPr>
        <p:blipFill>
          <a:blip r:embed="rId3"/>
          <a:stretch>
            <a:fillRect/>
          </a:stretch>
        </p:blipFill>
        <p:spPr>
          <a:xfrm>
            <a:off x="3180347" y="4147216"/>
            <a:ext cx="5253790" cy="1143770"/>
          </a:xfrm>
          <a:prstGeom prst="rect">
            <a:avLst/>
          </a:prstGeom>
        </p:spPr>
      </p:pic>
    </p:spTree>
    <p:extLst>
      <p:ext uri="{BB962C8B-B14F-4D97-AF65-F5344CB8AC3E}">
        <p14:creationId xmlns:p14="http://schemas.microsoft.com/office/powerpoint/2010/main" val="29254099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婴幼儿语言发展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847207"/>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（三） 语言发展的相关理论</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后天学习论</a:t>
            </a:r>
          </a:p>
          <a:p>
            <a:r>
              <a:rPr lang="zh-CN" altLang="en-US" sz="1600" dirty="0">
                <a:latin typeface="宋体" panose="02010600030101010101" pitchFamily="2" charset="-122"/>
                <a:ea typeface="宋体" panose="02010600030101010101" pitchFamily="2" charset="-122"/>
              </a:rPr>
              <a:t>    这一观点主要基于巴甫洛夫、斯金纳等行为主义学家的理论。语言的学习是通过强化、塑造、消退及其他操作条件反射原理习得的。婴幼儿逐步习得那些得到强化表扬的音，而那些没有得到强化或被忽视、惩罚的音逐步消失。通过各种方式及时回应婴幼儿发出的音，可以有效促进婴幼儿的语言发展。</a:t>
            </a:r>
          </a:p>
          <a:p>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先天机制理论</a:t>
            </a:r>
          </a:p>
          <a:p>
            <a:r>
              <a:rPr lang="zh-CN" altLang="en-US" sz="1600" dirty="0">
                <a:latin typeface="宋体" panose="02010600030101010101" pitchFamily="2" charset="-122"/>
                <a:ea typeface="宋体" panose="02010600030101010101" pitchFamily="2" charset="-122"/>
              </a:rPr>
              <a:t>    这一理论以乔姆斯基的先天语言能力说为代表。其理论假设是婴幼儿先天具备一种语法结构或语言习得机制（</a:t>
            </a:r>
            <a:r>
              <a:rPr lang="en-US" altLang="zh-CN" sz="1600" dirty="0">
                <a:latin typeface="宋体" panose="02010600030101010101" pitchFamily="2" charset="-122"/>
                <a:ea typeface="宋体" panose="02010600030101010101" pitchFamily="2" charset="-122"/>
              </a:rPr>
              <a:t>Language Acquisition Device</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LAD</a:t>
            </a:r>
            <a:r>
              <a:rPr lang="zh-CN" altLang="en-US" sz="1600" dirty="0">
                <a:latin typeface="宋体" panose="02010600030101010101" pitchFamily="2" charset="-122"/>
                <a:ea typeface="宋体" panose="02010600030101010101" pitchFamily="2" charset="-122"/>
              </a:rPr>
              <a:t>），即使人类语言存在着各种复杂的多样性，在适当语言刺激的前提下，婴幼儿也可以习得任何一种语言。</a:t>
            </a:r>
          </a:p>
          <a:p>
            <a:r>
              <a:rPr lang="en-US" altLang="zh-CN" sz="1600" dirty="0">
                <a:latin typeface="宋体" panose="02010600030101010101" pitchFamily="2" charset="-122"/>
                <a:ea typeface="宋体" panose="02010600030101010101" pitchFamily="2" charset="-122"/>
              </a:rPr>
              <a:t>3. </a:t>
            </a:r>
            <a:r>
              <a:rPr lang="zh-CN" altLang="en-US" sz="1600" dirty="0">
                <a:latin typeface="宋体" panose="02010600030101010101" pitchFamily="2" charset="-122"/>
                <a:ea typeface="宋体" panose="02010600030101010101" pitchFamily="2" charset="-122"/>
              </a:rPr>
              <a:t>先天和后天相互作用论</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20</a:t>
            </a:r>
            <a:r>
              <a:rPr lang="zh-CN" altLang="en-US" sz="1600" dirty="0">
                <a:latin typeface="宋体" panose="02010600030101010101" pitchFamily="2" charset="-122"/>
                <a:ea typeface="宋体" panose="02010600030101010101" pitchFamily="2" charset="-122"/>
              </a:rPr>
              <a:t>世纪六七十年代后，以皮亚杰为代表的认知发展理论认为，虽然婴幼儿先天具备语言学习的能力，但是社会互动、环境刺激才是语言学习的关键要素。例如，成人要用更适用于婴幼儿语言学习的方式与之对话： 降慢语速、咬字清晰、尽量使用简单句式等。</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7462420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婴幼儿语言发展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862322"/>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（四） 婴幼儿语言发展的脑功能基础</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婴幼儿大脑的生长主要表现为树突和轴突的增长，神经纤维形成髓鞘，这是婴幼儿学习语言的脑功能基础。</a:t>
            </a:r>
          </a:p>
          <a:p>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大脑语言加工中枢（布洛卡区和威尔尼克区）的定位是逐步发展起来的。</a:t>
            </a:r>
            <a:r>
              <a:rPr lang="en-US" altLang="zh-CN" sz="1600" dirty="0">
                <a:latin typeface="宋体" panose="02010600030101010101" pitchFamily="2" charset="-122"/>
                <a:ea typeface="宋体" panose="02010600030101010101" pitchFamily="2" charset="-122"/>
              </a:rPr>
              <a:t>0—2</a:t>
            </a:r>
            <a:r>
              <a:rPr lang="zh-CN" altLang="en-US" sz="1600" dirty="0">
                <a:latin typeface="宋体" panose="02010600030101010101" pitchFamily="2" charset="-122"/>
                <a:ea typeface="宋体" panose="02010600030101010101" pitchFamily="2" charset="-122"/>
              </a:rPr>
              <a:t>岁左右婴幼儿大脑的偏侧化尚未形成，两边大脑的功能是均衡的。</a:t>
            </a:r>
            <a:r>
              <a:rPr lang="en-US" altLang="zh-CN" sz="1600" dirty="0">
                <a:latin typeface="宋体" panose="02010600030101010101" pitchFamily="2" charset="-122"/>
                <a:ea typeface="宋体" panose="02010600030101010101" pitchFamily="2" charset="-122"/>
              </a:rPr>
              <a:t>2—12</a:t>
            </a:r>
            <a:r>
              <a:rPr lang="zh-CN" altLang="en-US" sz="1600" dirty="0">
                <a:latin typeface="宋体" panose="02010600030101010101" pitchFamily="2" charset="-122"/>
                <a:ea typeface="宋体" panose="02010600030101010101" pitchFamily="2" charset="-122"/>
              </a:rPr>
              <a:t>岁左右，随着大脑的进一步生长，大脑的偏侧化形成，语言中枢形成于左侧大脑。这也是婴幼儿语言发展的爆炸期、关键期。</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成人要在婴幼儿语言发展的关键期内提供丰富的环境刺激，加强听、说、读、写等各方面完整的练习，使得语言中枢各部分充分协调发展；通过故事、绘本、儿歌、歌曲等多种载体丰富婴幼儿的语言，提高其语言学习的兴趣。</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25862792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婴幼儿社会性发展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616101"/>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婴幼儿社会性发展概览</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婴幼儿社会性发展是指婴幼儿在自我意识、人际交往、情绪交流与控制等方面的变化，通过社会性发展幼儿开始逐步掌握社会规范，形成初步的自我能力并开始社会角色的学习。</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婴幼儿社会性发展的内容主要包括自我意识、社会行为及社会适应三个方面。</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其中，自我意识包括自我控制和自我认识；社会行为包括亲社会行为、亲子依恋和同伴交往；</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社会适应包括生活适应、陌生环境适应和陌生人适应。    </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社会行为是指个体在人际交往中表现出来的对人、对事、对物的一系列态度和行为反应。</a:t>
            </a:r>
          </a:p>
        </p:txBody>
      </p:sp>
      <p:pic>
        <p:nvPicPr>
          <p:cNvPr id="3" name="图片 2">
            <a:extLst>
              <a:ext uri="{FF2B5EF4-FFF2-40B4-BE49-F238E27FC236}">
                <a16:creationId xmlns:a16="http://schemas.microsoft.com/office/drawing/2014/main" id="{323AC97D-C40A-489C-8EAD-B0F89A5E1D94}"/>
              </a:ext>
            </a:extLst>
          </p:cNvPr>
          <p:cNvPicPr>
            <a:picLocks noChangeAspect="1"/>
          </p:cNvPicPr>
          <p:nvPr/>
        </p:nvPicPr>
        <p:blipFill>
          <a:blip r:embed="rId3"/>
          <a:stretch>
            <a:fillRect/>
          </a:stretch>
        </p:blipFill>
        <p:spPr>
          <a:xfrm>
            <a:off x="3615693" y="4217503"/>
            <a:ext cx="3555127" cy="2345971"/>
          </a:xfrm>
          <a:prstGeom prst="rect">
            <a:avLst/>
          </a:prstGeom>
        </p:spPr>
      </p:pic>
    </p:spTree>
    <p:extLst>
      <p:ext uri="{BB962C8B-B14F-4D97-AF65-F5344CB8AC3E}">
        <p14:creationId xmlns:p14="http://schemas.microsoft.com/office/powerpoint/2010/main" val="7905116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婴幼儿社会性发展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093428"/>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（二） 婴幼儿社会性发展的基本理论</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有关婴幼儿社会性发展的基本理论有精神分析理论、行为主义与社会学习理论及习性学理论。精神分析理论认为，婴幼儿与父母的依恋关系的质量可以影响至成年，早期的心理创伤是导致成年后心理问题的根源。因此，父母的教养方式、依恋关系质量、父母的人格特征对婴幼儿有重要影响。埃里克森的人格发展同一性渐成说则认为婴幼儿的发展遵循渐成的原则，共分为八大阶段，在</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岁主要会经历以下两个阶段的发展： 信任对怀疑（</a:t>
            </a:r>
            <a:r>
              <a:rPr lang="en-US" altLang="zh-CN" sz="1600" dirty="0">
                <a:latin typeface="宋体" panose="02010600030101010101" pitchFamily="2" charset="-122"/>
                <a:ea typeface="宋体" panose="02010600030101010101" pitchFamily="2" charset="-122"/>
              </a:rPr>
              <a:t>0—1.5</a:t>
            </a:r>
            <a:r>
              <a:rPr lang="zh-CN" altLang="en-US" sz="1600" dirty="0">
                <a:latin typeface="宋体" panose="02010600030101010101" pitchFamily="2" charset="-122"/>
                <a:ea typeface="宋体" panose="02010600030101010101" pitchFamily="2" charset="-122"/>
              </a:rPr>
              <a:t>岁）</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主要解决个体对世界的信任问题；自主对羞怯（</a:t>
            </a:r>
            <a:r>
              <a:rPr lang="en-US" altLang="zh-CN" sz="1600" dirty="0">
                <a:latin typeface="宋体" panose="02010600030101010101" pitchFamily="2" charset="-122"/>
                <a:ea typeface="宋体" panose="02010600030101010101" pitchFamily="2" charset="-122"/>
              </a:rPr>
              <a:t>1.5—3</a:t>
            </a:r>
            <a:r>
              <a:rPr lang="zh-CN" altLang="en-US" sz="1600" dirty="0">
                <a:latin typeface="宋体" panose="02010600030101010101" pitchFamily="2" charset="-122"/>
                <a:ea typeface="宋体" panose="02010600030101010101" pitchFamily="2" charset="-122"/>
              </a:rPr>
              <a:t>岁）</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主要发展婴幼儿的独立性和自主性。每个阶段发展任务的完成情况，将影响个体未来一生的发展。 </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行为主义在儿童的行为塑造方面影响颇大。主要观点是刺激</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反应的联结及社会观察和模仿是婴幼儿发展社会性的主要方式。这一观点对早期教育的贡献是重视家庭教育、婴幼儿期习惯养成对个体未来人格的影响。社会学习理论则认为社会性学习是在观察或模仿他人的过程中完成的。</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英国心理学家鲍尔比从习性学的角度对依恋进行研究，该理论认为婴幼儿与父母之间存在天然联结，婴幼儿会用自己的方式（啼哭、注视等）将父母吸引到自己身边，照顾、保护自己，形成与父母的情感联结和依恋关系。</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122098353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婴幼儿情绪发展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862322"/>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（一） 婴幼儿情绪智力</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儿童的情绪智力包括情绪表达、情绪理解和情绪管理三方面。</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情绪表达是指表现情绪的方式。</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情绪理解表现为儿童能了解自己的情绪并能识别他人的情绪。儿童情绪理解和识别能力是逐步发展起来的。</a:t>
            </a:r>
            <a:r>
              <a:rPr lang="en-US" altLang="zh-CN" sz="1600" dirty="0">
                <a:latin typeface="宋体" panose="02010600030101010101" pitchFamily="2" charset="-122"/>
                <a:ea typeface="宋体" panose="02010600030101010101" pitchFamily="2" charset="-122"/>
              </a:rPr>
              <a:t>12</a:t>
            </a:r>
            <a:r>
              <a:rPr lang="zh-CN" altLang="en-US" sz="1600" dirty="0">
                <a:latin typeface="宋体" panose="02010600030101010101" pitchFamily="2" charset="-122"/>
                <a:ea typeface="宋体" panose="02010600030101010101" pitchFamily="2" charset="-122"/>
              </a:rPr>
              <a:t>个月前婴儿的情绪识别能力的发展分为无面部知觉阶段、不具备情绪理解的面部知觉阶段、对表情意义的情绪反应阶段、在因果关系参照中应用表情信号阶段。</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情绪管理是指个体调节、改变自己和他人情绪的过程。</a:t>
            </a:r>
          </a:p>
        </p:txBody>
      </p:sp>
    </p:spTree>
    <p:extLst>
      <p:ext uri="{BB962C8B-B14F-4D97-AF65-F5344CB8AC3E}">
        <p14:creationId xmlns:p14="http://schemas.microsoft.com/office/powerpoint/2010/main" val="414124956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岁婴幼儿教育活动设计的理论基础</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婴幼儿情绪发展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646331"/>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（一） 婴幼儿情绪智力</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p:txBody>
      </p:sp>
      <p:pic>
        <p:nvPicPr>
          <p:cNvPr id="3" name="图片 2">
            <a:extLst>
              <a:ext uri="{FF2B5EF4-FFF2-40B4-BE49-F238E27FC236}">
                <a16:creationId xmlns:a16="http://schemas.microsoft.com/office/drawing/2014/main" id="{A76B6CF1-9C3E-4E61-9E8E-2F04B555E9CA}"/>
              </a:ext>
            </a:extLst>
          </p:cNvPr>
          <p:cNvPicPr>
            <a:picLocks noChangeAspect="1"/>
          </p:cNvPicPr>
          <p:nvPr/>
        </p:nvPicPr>
        <p:blipFill>
          <a:blip r:embed="rId3"/>
          <a:stretch>
            <a:fillRect/>
          </a:stretch>
        </p:blipFill>
        <p:spPr>
          <a:xfrm>
            <a:off x="3273430" y="2039356"/>
            <a:ext cx="6099170" cy="4301520"/>
          </a:xfrm>
          <a:prstGeom prst="rect">
            <a:avLst/>
          </a:prstGeom>
        </p:spPr>
      </p:pic>
    </p:spTree>
    <p:extLst>
      <p:ext uri="{BB962C8B-B14F-4D97-AF65-F5344CB8AC3E}">
        <p14:creationId xmlns:p14="http://schemas.microsoft.com/office/powerpoint/2010/main" val="25652921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婴幼儿情绪发展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108543"/>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（二） </a:t>
            </a:r>
            <a:r>
              <a:rPr lang="en-US" altLang="zh-CN" sz="2000" dirty="0">
                <a:latin typeface="黑体" panose="02010609060101010101" pitchFamily="49" charset="-122"/>
                <a:ea typeface="黑体" panose="02010609060101010101" pitchFamily="49" charset="-122"/>
              </a:rPr>
              <a:t>0—3</a:t>
            </a:r>
            <a:r>
              <a:rPr lang="zh-CN" altLang="en-US" sz="2000" dirty="0">
                <a:latin typeface="黑体" panose="02010609060101010101" pitchFamily="49" charset="-122"/>
                <a:ea typeface="黑体" panose="02010609060101010101" pitchFamily="49" charset="-122"/>
              </a:rPr>
              <a:t>岁婴幼儿情绪发展特征及教育策略</a:t>
            </a:r>
            <a:endParaRPr lang="en-US" altLang="zh-CN" sz="2000" dirty="0">
              <a:latin typeface="黑体" panose="02010609060101010101" pitchFamily="49" charset="-122"/>
              <a:ea typeface="黑体" panose="02010609060101010101" pitchFamily="49"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情绪具有易变性、易感性和易冲动性三个特点。婴儿早期，其情绪的主要影响因素是健康状态及需求是否被及时满足。随着月龄增长，社会因素逐步成为影响婴幼儿情绪的另一重要原因。另外，婴幼儿情绪管理、调节的方式随自身运动能力、社会认知能力等其他方面的发展而发展。随着婴幼儿各方面的成熟，婴幼儿会用一些认知策略来调节情绪。</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基于以上特征，教育者需要密切关注婴幼儿的情绪发展，及时给予情感回应和积极引导，帮助其建立安全感；在回应的方式上，可以灵活采用游戏、团体活动或语言交流等形式进行；父母本身要注意调控自己的情绪，给婴幼儿的心理发展创造一个稳定的、安全的、温暖的情绪背景，建立安全的亲子依恋关系；及时发现并疏解婴幼儿的负面情绪，以免负面情绪的积压。</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347201746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儿童发展理论视角下的婴幼儿发展</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精神分析理论</a:t>
            </a:r>
            <a:r>
              <a:rPr lang="en-US" altLang="zh-CN" sz="3600" dirty="0">
                <a:solidFill>
                  <a:srgbClr val="E95555"/>
                </a:solidFill>
                <a:cs typeface="+mn-ea"/>
                <a:sym typeface="+mn-lt"/>
              </a:rPr>
              <a:t>——</a:t>
            </a:r>
            <a:r>
              <a:rPr lang="zh-CN" altLang="en-US" sz="3600" dirty="0">
                <a:solidFill>
                  <a:srgbClr val="E95555"/>
                </a:solidFill>
                <a:cs typeface="+mn-ea"/>
                <a:sym typeface="+mn-lt"/>
              </a:rPr>
              <a:t>弗洛伊德</a:t>
            </a:r>
          </a:p>
        </p:txBody>
      </p:sp>
      <p:pic>
        <p:nvPicPr>
          <p:cNvPr id="3" name="图片 2">
            <a:extLst>
              <a:ext uri="{FF2B5EF4-FFF2-40B4-BE49-F238E27FC236}">
                <a16:creationId xmlns:a16="http://schemas.microsoft.com/office/drawing/2014/main" id="{E5F23AD2-F10B-40EF-A1F0-BCB4D9F9486C}"/>
              </a:ext>
            </a:extLst>
          </p:cNvPr>
          <p:cNvPicPr>
            <a:picLocks noChangeAspect="1"/>
          </p:cNvPicPr>
          <p:nvPr/>
        </p:nvPicPr>
        <p:blipFill>
          <a:blip r:embed="rId3"/>
          <a:stretch>
            <a:fillRect/>
          </a:stretch>
        </p:blipFill>
        <p:spPr>
          <a:xfrm>
            <a:off x="2811214" y="1202702"/>
            <a:ext cx="5851522" cy="5138174"/>
          </a:xfrm>
          <a:prstGeom prst="rect">
            <a:avLst/>
          </a:prstGeom>
        </p:spPr>
      </p:pic>
    </p:spTree>
    <p:extLst>
      <p:ext uri="{BB962C8B-B14F-4D97-AF65-F5344CB8AC3E}">
        <p14:creationId xmlns:p14="http://schemas.microsoft.com/office/powerpoint/2010/main" val="313732346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精神分析理论</a:t>
            </a:r>
            <a:r>
              <a:rPr lang="en-US" altLang="zh-CN" sz="3600" dirty="0">
                <a:solidFill>
                  <a:srgbClr val="E95555"/>
                </a:solidFill>
                <a:cs typeface="+mn-ea"/>
                <a:sym typeface="+mn-lt"/>
              </a:rPr>
              <a:t>——</a:t>
            </a:r>
            <a:r>
              <a:rPr lang="zh-CN" altLang="en-US" sz="3600" dirty="0">
                <a:solidFill>
                  <a:srgbClr val="E95555"/>
                </a:solidFill>
                <a:cs typeface="+mn-ea"/>
                <a:sym typeface="+mn-lt"/>
              </a:rPr>
              <a:t>艾里克森</a:t>
            </a:r>
          </a:p>
        </p:txBody>
      </p:sp>
      <p:pic>
        <p:nvPicPr>
          <p:cNvPr id="2" name="图片 1">
            <a:extLst>
              <a:ext uri="{FF2B5EF4-FFF2-40B4-BE49-F238E27FC236}">
                <a16:creationId xmlns:a16="http://schemas.microsoft.com/office/drawing/2014/main" id="{C79CDDE6-F4F7-4D91-9F6B-B6A8840F423F}"/>
              </a:ext>
            </a:extLst>
          </p:cNvPr>
          <p:cNvPicPr>
            <a:picLocks noChangeAspect="1"/>
          </p:cNvPicPr>
          <p:nvPr/>
        </p:nvPicPr>
        <p:blipFill>
          <a:blip r:embed="rId3"/>
          <a:stretch>
            <a:fillRect/>
          </a:stretch>
        </p:blipFill>
        <p:spPr>
          <a:xfrm>
            <a:off x="2304140" y="1371600"/>
            <a:ext cx="7583720" cy="4644190"/>
          </a:xfrm>
          <a:prstGeom prst="rect">
            <a:avLst/>
          </a:prstGeom>
        </p:spPr>
      </p:pic>
    </p:spTree>
    <p:extLst>
      <p:ext uri="{BB962C8B-B14F-4D97-AF65-F5344CB8AC3E}">
        <p14:creationId xmlns:p14="http://schemas.microsoft.com/office/powerpoint/2010/main" val="117984362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行为</a:t>
            </a:r>
            <a:r>
              <a:rPr lang="en-US" altLang="zh-CN" sz="3600" dirty="0">
                <a:solidFill>
                  <a:srgbClr val="E95555"/>
                </a:solidFill>
                <a:cs typeface="+mn-ea"/>
                <a:sym typeface="+mn-lt"/>
              </a:rPr>
              <a:t>—</a:t>
            </a:r>
            <a:r>
              <a:rPr lang="zh-CN" altLang="en-US" sz="3600" dirty="0">
                <a:solidFill>
                  <a:srgbClr val="E95555"/>
                </a:solidFill>
                <a:cs typeface="+mn-ea"/>
                <a:sym typeface="+mn-lt"/>
              </a:rPr>
              <a:t>社会学习理论</a:t>
            </a:r>
          </a:p>
        </p:txBody>
      </p:sp>
      <p:sp>
        <p:nvSpPr>
          <p:cNvPr id="2" name="矩形 1">
            <a:extLst>
              <a:ext uri="{FF2B5EF4-FFF2-40B4-BE49-F238E27FC236}">
                <a16:creationId xmlns:a16="http://schemas.microsoft.com/office/drawing/2014/main" id="{872565EF-22D4-47FD-B195-5B4BE60863AE}"/>
              </a:ext>
            </a:extLst>
          </p:cNvPr>
          <p:cNvSpPr/>
          <p:nvPr/>
        </p:nvSpPr>
        <p:spPr>
          <a:xfrm>
            <a:off x="1084844" y="1546058"/>
            <a:ext cx="10633911" cy="2062103"/>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行为主义理论</a:t>
            </a:r>
          </a:p>
          <a:p>
            <a:r>
              <a:rPr lang="zh-CN" altLang="en-US" sz="1600" dirty="0">
                <a:latin typeface="宋体" panose="02010600030101010101" pitchFamily="2" charset="-122"/>
                <a:ea typeface="宋体" panose="02010600030101010101" pitchFamily="2" charset="-122"/>
              </a:rPr>
              <a:t>    经典条件反射理论： 行为主义创始人华生受到生理学家巴甫洛夫的动物学研究的影响，认为一切行为都是刺激</a:t>
            </a:r>
            <a:r>
              <a:rPr lang="en-US" altLang="zh-CN" sz="1600" dirty="0">
                <a:latin typeface="宋体" panose="02010600030101010101" pitchFamily="2" charset="-122"/>
                <a:ea typeface="宋体" panose="02010600030101010101" pitchFamily="2" charset="-122"/>
              </a:rPr>
              <a:t>(S)—</a:t>
            </a:r>
            <a:r>
              <a:rPr lang="zh-CN" altLang="en-US" sz="1600" dirty="0">
                <a:latin typeface="宋体" panose="02010600030101010101" pitchFamily="2" charset="-122"/>
                <a:ea typeface="宋体" panose="02010600030101010101" pitchFamily="2" charset="-122"/>
              </a:rPr>
              <a:t>反应</a:t>
            </a:r>
            <a:r>
              <a:rPr lang="en-US" altLang="zh-CN" sz="1600" dirty="0">
                <a:latin typeface="宋体" panose="02010600030101010101" pitchFamily="2" charset="-122"/>
                <a:ea typeface="宋体" panose="02010600030101010101" pitchFamily="2" charset="-122"/>
              </a:rPr>
              <a:t>(R)</a:t>
            </a:r>
            <a:r>
              <a:rPr lang="zh-CN" altLang="en-US" sz="1600" dirty="0">
                <a:latin typeface="宋体" panose="02010600030101010101" pitchFamily="2" charset="-122"/>
                <a:ea typeface="宋体" panose="02010600030101010101" pitchFamily="2" charset="-122"/>
              </a:rPr>
              <a:t>的学习过程。华生认为环境是发展过程中影响最大的因素。他认为成人能通过仔细地控制刺激与反应的联结，来塑造儿童的行为</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发展是个连续的过程，随着儿童年龄的增长，刺激与反应的联结力度也逐渐增强。</a:t>
            </a:r>
          </a:p>
          <a:p>
            <a:r>
              <a:rPr lang="zh-CN" altLang="en-US" sz="1600" dirty="0">
                <a:latin typeface="宋体" panose="02010600030101010101" pitchFamily="2" charset="-122"/>
                <a:ea typeface="宋体" panose="02010600030101010101" pitchFamily="2" charset="-122"/>
              </a:rPr>
              <a:t>    操作性条件反射理论： 斯金纳继承了华生行为主义理论的基本信条。斯金纳认为，行为分为两类，一类是应答性行为，一类是操作性行为。前一类行为是由经典条件反射中的刺激引发的行为</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后一类行为是个体自发出现的行为，其发生频率会在紧随其后的强化作用下增加，如食物、称赞、友好的微笑或一个新玩具，同样也能通过惩罚，如不同意或取消特权等，来减少其发生的频率。</a:t>
            </a:r>
          </a:p>
        </p:txBody>
      </p:sp>
    </p:spTree>
    <p:extLst>
      <p:ext uri="{BB962C8B-B14F-4D97-AF65-F5344CB8AC3E}">
        <p14:creationId xmlns:p14="http://schemas.microsoft.com/office/powerpoint/2010/main" val="278847092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行为</a:t>
            </a:r>
            <a:r>
              <a:rPr lang="en-US" altLang="zh-CN" sz="3600" dirty="0">
                <a:solidFill>
                  <a:srgbClr val="E95555"/>
                </a:solidFill>
                <a:cs typeface="+mn-ea"/>
                <a:sym typeface="+mn-lt"/>
              </a:rPr>
              <a:t>—</a:t>
            </a:r>
            <a:r>
              <a:rPr lang="zh-CN" altLang="en-US" sz="3600" dirty="0">
                <a:solidFill>
                  <a:srgbClr val="E95555"/>
                </a:solidFill>
                <a:cs typeface="+mn-ea"/>
                <a:sym typeface="+mn-lt"/>
              </a:rPr>
              <a:t>社会学习理论</a:t>
            </a:r>
          </a:p>
        </p:txBody>
      </p:sp>
      <p:sp>
        <p:nvSpPr>
          <p:cNvPr id="2" name="矩形 1">
            <a:extLst>
              <a:ext uri="{FF2B5EF4-FFF2-40B4-BE49-F238E27FC236}">
                <a16:creationId xmlns:a16="http://schemas.microsoft.com/office/drawing/2014/main" id="{872565EF-22D4-47FD-B195-5B4BE60863AE}"/>
              </a:ext>
            </a:extLst>
          </p:cNvPr>
          <p:cNvSpPr/>
          <p:nvPr/>
        </p:nvSpPr>
        <p:spPr>
          <a:xfrm>
            <a:off x="1084844" y="1546058"/>
            <a:ext cx="10633911" cy="3539430"/>
          </a:xfrm>
          <a:prstGeom prst="rect">
            <a:avLst/>
          </a:prstGeom>
        </p:spPr>
        <p:txBody>
          <a:bodyPr wrap="square">
            <a:spAutoFit/>
          </a:bodyPr>
          <a:lstStyle/>
          <a:p>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社会学习理论</a:t>
            </a:r>
          </a:p>
          <a:p>
            <a:r>
              <a:rPr lang="zh-CN" altLang="en-US" sz="1600" dirty="0">
                <a:latin typeface="宋体" panose="02010600030101010101" pitchFamily="2" charset="-122"/>
                <a:ea typeface="宋体" panose="02010600030101010101" pitchFamily="2" charset="-122"/>
              </a:rPr>
              <a:t>    班杜拉强调模仿和观察学习。儿童总是“张着眼睛和耳朵”观察和模仿周围人们的那些有意的和无意的反应，观察、模仿带有选择性。通过对他人行为及其强化行为结果的观察，儿童获得某些新的反应，或现存的反应特点得到矫正。</a:t>
            </a:r>
          </a:p>
          <a:p>
            <a:r>
              <a:rPr lang="zh-CN" altLang="en-US" sz="1600" dirty="0">
                <a:latin typeface="宋体" panose="02010600030101010101" pitchFamily="2" charset="-122"/>
                <a:ea typeface="宋体" panose="02010600030101010101" pitchFamily="2" charset="-122"/>
              </a:rPr>
              <a:t>    班杜拉的社会学习理论所强调的是观察学习和模仿学习。在观察学习的过程中，人们获得了示范活动的象征性表象，并引导适当的操作。观察学习的全过程由四个阶段</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或四个子过程</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构成。注意过程是观察学习的起始环节，在注意过程中，示范者行动本身的特征、观察者本人的认知特征以及观察者和示范者之间的关系等诸多因素影响着学习的效果。在观察学习的保持阶段，示范者虽然不再出现，但他的行为仍给观察者以影响。要使示范行为在记忆中保持，需要把示范行为以符号的形式表象化。通过符号这一媒介，短暂的榜样示范就能够被保持在长时记忆中。观察学习的第三个阶段是把记忆中的符号和表象转换成适当的行为，即再现以前所观察到的示范行为。这一过程涉及运动再生的认知组织和根据信息反馈对行为的调整等一系列认知的和行为的操作。能够再现示范行为之后，观察学习者</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或模仿者</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是否能够经常表现出示范行为要受到行为结果因素的影响。行为结果包括外部强化、自我强化和替代性强化。班杜拉把这三种强化作用看成是学习者再现示范行为的动机力量。</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287469450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机能主义心理学</a:t>
            </a:r>
          </a:p>
        </p:txBody>
      </p:sp>
      <p:sp>
        <p:nvSpPr>
          <p:cNvPr id="2" name="矩形 1">
            <a:extLst>
              <a:ext uri="{FF2B5EF4-FFF2-40B4-BE49-F238E27FC236}">
                <a16:creationId xmlns:a16="http://schemas.microsoft.com/office/drawing/2014/main" id="{872565EF-22D4-47FD-B195-5B4BE60863AE}"/>
              </a:ext>
            </a:extLst>
          </p:cNvPr>
          <p:cNvSpPr/>
          <p:nvPr/>
        </p:nvSpPr>
        <p:spPr>
          <a:xfrm>
            <a:off x="1181098" y="1666374"/>
            <a:ext cx="10633911" cy="4031873"/>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   杜威提出反射弧是一个连续的整合活动，反对把反射弧分析成各个元素或分解为各个部分的做法。他认为反射弧概念中的刺激与反应之间、感觉和运动之间的区别仅仅具有机能的、处理方法上的意义。他的机能主义心理学理论强调有机体对于环境的适应。他注意心理现象的整体，注意个体与集体的关系。强调意识对人的生活的作用。杜威主张实用主义（</a:t>
            </a:r>
            <a:r>
              <a:rPr lang="en-US" altLang="zh-CN" sz="1600" dirty="0">
                <a:latin typeface="宋体" panose="02010600030101010101" pitchFamily="2" charset="-122"/>
                <a:ea typeface="宋体" panose="02010600030101010101" pitchFamily="2" charset="-122"/>
              </a:rPr>
              <a:t>pragmatism</a:t>
            </a:r>
            <a:r>
              <a:rPr lang="zh-CN" altLang="en-US" sz="1600" dirty="0">
                <a:latin typeface="宋体" panose="02010600030101010101" pitchFamily="2" charset="-122"/>
                <a:ea typeface="宋体" panose="02010600030101010101" pitchFamily="2" charset="-122"/>
              </a:rPr>
              <a:t>），并把它视为机能主义心理学的哲学基础。杜威给机能主义心理学提供了基本概念和理论基础。</a:t>
            </a:r>
          </a:p>
          <a:p>
            <a:r>
              <a:rPr lang="zh-CN" altLang="en-US" sz="1600" dirty="0">
                <a:latin typeface="宋体" panose="02010600030101010101" pitchFamily="2" charset="-122"/>
                <a:ea typeface="宋体" panose="02010600030101010101" pitchFamily="2" charset="-122"/>
              </a:rPr>
              <a:t>    卡尔认为，心理学的研究对象是心理活动，如记忆、知觉、感情、想象、判断和意志等。心理活动的机能在于获得、确定、保持和评估经验，并利用经验来指导行为。这种以心理活动来指导的行为就是适应性或顺应性行为。卡尔分析了适应性行为的构成，认为它包括三部分： ①动机性刺激，指机体需求、内驱力之类的东西</a:t>
            </a:r>
            <a:r>
              <a:rPr lang="en-US" altLang="zh-CN" sz="1600" dirty="0">
                <a:latin typeface="宋体" panose="02010600030101010101" pitchFamily="2" charset="-122"/>
                <a:ea typeface="宋体" panose="02010600030101010101" pitchFamily="2" charset="-122"/>
              </a:rPr>
              <a:t>;②</a:t>
            </a:r>
            <a:r>
              <a:rPr lang="zh-CN" altLang="en-US" sz="1600" dirty="0">
                <a:latin typeface="宋体" panose="02010600030101010101" pitchFamily="2" charset="-122"/>
                <a:ea typeface="宋体" panose="02010600030101010101" pitchFamily="2" charset="-122"/>
              </a:rPr>
              <a:t>激发刺激，或感觉情境，指范围更广泛的环境</a:t>
            </a:r>
            <a:r>
              <a:rPr lang="en-US" altLang="zh-CN" sz="1600" dirty="0">
                <a:latin typeface="宋体" panose="02010600030101010101" pitchFamily="2" charset="-122"/>
                <a:ea typeface="宋体" panose="02010600030101010101" pitchFamily="2" charset="-122"/>
              </a:rPr>
              <a:t>;③</a:t>
            </a:r>
            <a:r>
              <a:rPr lang="zh-CN" altLang="en-US" sz="1600" dirty="0">
                <a:latin typeface="宋体" panose="02010600030101010101" pitchFamily="2" charset="-122"/>
                <a:ea typeface="宋体" panose="02010600030101010101" pitchFamily="2" charset="-122"/>
              </a:rPr>
              <a:t>做出的反应，指改变感觉情境和满足动机的反应。  </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桑代克是第一个用实验法取代自然观察法来研究动物心理的研究者，为动物心理学的研究开辟了新道路。在对动物进行实验研究的过程中，他提出了一种联结主义的学习理论，认为动物学习不存在思维和推理的作用，而是在情境与反应之间的联结。他还用联结的形成来解释人类的学习。学习心理是桑代克教育心理学的主要部分。他和吴伟士共同研究了学习迁移问题，提出了相同因素说，认为学习效果的迁移是由于前后活动存在共同的因素。</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346871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认知学习理论</a:t>
            </a:r>
          </a:p>
        </p:txBody>
      </p:sp>
      <p:sp>
        <p:nvSpPr>
          <p:cNvPr id="2" name="矩形 1">
            <a:extLst>
              <a:ext uri="{FF2B5EF4-FFF2-40B4-BE49-F238E27FC236}">
                <a16:creationId xmlns:a16="http://schemas.microsoft.com/office/drawing/2014/main" id="{872565EF-22D4-47FD-B195-5B4BE60863AE}"/>
              </a:ext>
            </a:extLst>
          </p:cNvPr>
          <p:cNvSpPr/>
          <p:nvPr/>
        </p:nvSpPr>
        <p:spPr>
          <a:xfrm>
            <a:off x="1181098" y="1666374"/>
            <a:ext cx="10633911" cy="2062103"/>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皮亚杰的认知发展阶段理论</a:t>
            </a:r>
          </a:p>
          <a:p>
            <a:r>
              <a:rPr lang="zh-CN" altLang="en-US" sz="1600" dirty="0">
                <a:latin typeface="宋体" panose="02010600030101010101" pitchFamily="2" charset="-122"/>
                <a:ea typeface="宋体" panose="02010600030101010101" pitchFamily="2" charset="-122"/>
              </a:rPr>
              <a:t>    皮亚杰认为，在个体从出生到成熟的发展过程中，认知结构在与环境的相互作用中不断重构，从而表现出具有不同质的不同阶段。他把人的发展分为四个阶段。</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 感知运动阶段</a:t>
            </a:r>
            <a:r>
              <a:rPr lang="en-US" altLang="zh-CN" sz="1600" dirty="0">
                <a:latin typeface="宋体" panose="02010600030101010101" pitchFamily="2" charset="-122"/>
                <a:ea typeface="宋体" panose="02010600030101010101" pitchFamily="2" charset="-122"/>
              </a:rPr>
              <a:t>(sensorimotor stage</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0—2</a:t>
            </a:r>
            <a:r>
              <a:rPr lang="zh-CN" altLang="en-US" sz="1600" dirty="0">
                <a:latin typeface="宋体" panose="02010600030101010101" pitchFamily="2" charset="-122"/>
                <a:ea typeface="宋体" panose="02010600030101010101" pitchFamily="2" charset="-122"/>
              </a:rPr>
              <a:t>岁</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 前运算阶段</a:t>
            </a:r>
            <a:r>
              <a:rPr lang="en-US" altLang="zh-CN" sz="1600" dirty="0">
                <a:latin typeface="宋体" panose="02010600030101010101" pitchFamily="2" charset="-122"/>
                <a:ea typeface="宋体" panose="02010600030101010101" pitchFamily="2" charset="-122"/>
              </a:rPr>
              <a:t>(preoperational stage</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2—7</a:t>
            </a:r>
            <a:r>
              <a:rPr lang="zh-CN" altLang="en-US" sz="1600" dirty="0">
                <a:latin typeface="宋体" panose="02010600030101010101" pitchFamily="2" charset="-122"/>
                <a:ea typeface="宋体" panose="02010600030101010101" pitchFamily="2" charset="-122"/>
              </a:rPr>
              <a:t>岁</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 具体运算阶段</a:t>
            </a:r>
            <a:r>
              <a:rPr lang="en-US" altLang="zh-CN" sz="1600" dirty="0">
                <a:latin typeface="宋体" panose="02010600030101010101" pitchFamily="2" charset="-122"/>
                <a:ea typeface="宋体" panose="02010600030101010101" pitchFamily="2" charset="-122"/>
              </a:rPr>
              <a:t>(concrete operational stage</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7—11</a:t>
            </a:r>
            <a:r>
              <a:rPr lang="zh-CN" altLang="en-US" sz="1600" dirty="0">
                <a:latin typeface="宋体" panose="02010600030101010101" pitchFamily="2" charset="-122"/>
                <a:ea typeface="宋体" panose="02010600030101010101" pitchFamily="2" charset="-122"/>
              </a:rPr>
              <a:t>岁</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4</a:t>
            </a:r>
            <a:r>
              <a:rPr lang="zh-CN" altLang="en-US" sz="1600" dirty="0">
                <a:latin typeface="宋体" panose="02010600030101010101" pitchFamily="2" charset="-122"/>
                <a:ea typeface="宋体" panose="02010600030101010101" pitchFamily="2" charset="-122"/>
              </a:rPr>
              <a:t>） 形式运算阶段</a:t>
            </a:r>
            <a:r>
              <a:rPr lang="en-US" altLang="zh-CN" sz="1600" dirty="0">
                <a:latin typeface="宋体" panose="02010600030101010101" pitchFamily="2" charset="-122"/>
                <a:ea typeface="宋体" panose="02010600030101010101" pitchFamily="2" charset="-122"/>
              </a:rPr>
              <a:t>(formal operational stage</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11</a:t>
            </a:r>
            <a:r>
              <a:rPr lang="zh-CN" altLang="en-US" sz="1600" dirty="0">
                <a:latin typeface="宋体" panose="02010600030101010101" pitchFamily="2" charset="-122"/>
                <a:ea typeface="宋体" panose="02010600030101010101" pitchFamily="2" charset="-122"/>
              </a:rPr>
              <a:t>岁至成人</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91341321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认知学习理论</a:t>
            </a:r>
          </a:p>
        </p:txBody>
      </p:sp>
      <p:sp>
        <p:nvSpPr>
          <p:cNvPr id="2" name="矩形 1">
            <a:extLst>
              <a:ext uri="{FF2B5EF4-FFF2-40B4-BE49-F238E27FC236}">
                <a16:creationId xmlns:a16="http://schemas.microsoft.com/office/drawing/2014/main" id="{872565EF-22D4-47FD-B195-5B4BE60863AE}"/>
              </a:ext>
            </a:extLst>
          </p:cNvPr>
          <p:cNvSpPr/>
          <p:nvPr/>
        </p:nvSpPr>
        <p:spPr>
          <a:xfrm>
            <a:off x="1277351" y="1257300"/>
            <a:ext cx="10633911" cy="5262979"/>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多元智能理论</a:t>
            </a:r>
          </a:p>
          <a:p>
            <a:r>
              <a:rPr lang="zh-CN" altLang="en-US" sz="1600" dirty="0">
                <a:latin typeface="宋体" panose="02010600030101010101" pitchFamily="2" charset="-122"/>
                <a:ea typeface="宋体" panose="02010600030101010101" pitchFamily="2" charset="-122"/>
              </a:rPr>
              <a:t>①言语</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语言智能</a:t>
            </a:r>
            <a:r>
              <a:rPr lang="en-US" altLang="zh-CN" sz="1600" dirty="0">
                <a:latin typeface="宋体" panose="02010600030101010101" pitchFamily="2" charset="-122"/>
                <a:ea typeface="宋体" panose="02010600030101010101" pitchFamily="2" charset="-122"/>
              </a:rPr>
              <a:t>(</a:t>
            </a:r>
            <a:r>
              <a:rPr lang="en-US" altLang="zh-CN" sz="1600" dirty="0" err="1">
                <a:latin typeface="宋体" panose="02010600030101010101" pitchFamily="2" charset="-122"/>
                <a:ea typeface="宋体" panose="02010600030101010101" pitchFamily="2" charset="-122"/>
              </a:rPr>
              <a:t>verballinguistic</a:t>
            </a:r>
            <a:r>
              <a:rPr lang="en-US" altLang="zh-CN" sz="1600" dirty="0">
                <a:latin typeface="宋体" panose="02010600030101010101" pitchFamily="2" charset="-122"/>
                <a:ea typeface="宋体" panose="02010600030101010101" pitchFamily="2" charset="-122"/>
              </a:rPr>
              <a:t> intelligence)</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指听、说、读和写的能力，表现为个人能够顺利而高效地利用语言描述事件、表达思想并与人交流的能力。</a:t>
            </a:r>
          </a:p>
          <a:p>
            <a:r>
              <a:rPr lang="zh-CN" altLang="en-US" sz="1600" dirty="0">
                <a:latin typeface="宋体" panose="02010600030101010101" pitchFamily="2" charset="-122"/>
                <a:ea typeface="宋体" panose="02010600030101010101" pitchFamily="2" charset="-122"/>
              </a:rPr>
              <a:t>②音乐</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节奏智能</a:t>
            </a:r>
            <a:r>
              <a:rPr lang="en-US" altLang="zh-CN" sz="1600" dirty="0">
                <a:latin typeface="宋体" panose="02010600030101010101" pitchFamily="2" charset="-122"/>
                <a:ea typeface="宋体" panose="02010600030101010101" pitchFamily="2" charset="-122"/>
              </a:rPr>
              <a:t>(</a:t>
            </a:r>
            <a:r>
              <a:rPr lang="en-US" altLang="zh-CN" sz="1600" dirty="0" err="1">
                <a:latin typeface="宋体" panose="02010600030101010101" pitchFamily="2" charset="-122"/>
                <a:ea typeface="宋体" panose="02010600030101010101" pitchFamily="2" charset="-122"/>
              </a:rPr>
              <a:t>musicalrhythmic</a:t>
            </a:r>
            <a:r>
              <a:rPr lang="en-US" altLang="zh-CN" sz="1600" dirty="0">
                <a:latin typeface="宋体" panose="02010600030101010101" pitchFamily="2" charset="-122"/>
                <a:ea typeface="宋体" panose="02010600030101010101" pitchFamily="2" charset="-122"/>
              </a:rPr>
              <a:t> intelligence)</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指感受、辨别、记忆、改变和表达音乐的能力，表现为个人对音乐包括节奏、音调、音色和旋律的敏感以及通过作曲、演奏和歌唱等表达音乐的能力。</a:t>
            </a:r>
          </a:p>
          <a:p>
            <a:r>
              <a:rPr lang="zh-CN" altLang="en-US" sz="1600" dirty="0">
                <a:latin typeface="宋体" panose="02010600030101010101" pitchFamily="2" charset="-122"/>
                <a:ea typeface="宋体" panose="02010600030101010101" pitchFamily="2" charset="-122"/>
              </a:rPr>
              <a:t>③逻辑</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数理智能</a:t>
            </a:r>
            <a:r>
              <a:rPr lang="en-US" altLang="zh-CN" sz="1600" dirty="0">
                <a:latin typeface="宋体" panose="02010600030101010101" pitchFamily="2" charset="-122"/>
                <a:ea typeface="宋体" panose="02010600030101010101" pitchFamily="2" charset="-122"/>
              </a:rPr>
              <a:t>(</a:t>
            </a:r>
            <a:r>
              <a:rPr lang="en-US" altLang="zh-CN" sz="1600" dirty="0" err="1">
                <a:latin typeface="宋体" panose="02010600030101010101" pitchFamily="2" charset="-122"/>
                <a:ea typeface="宋体" panose="02010600030101010101" pitchFamily="2" charset="-122"/>
              </a:rPr>
              <a:t>logicalmathematical</a:t>
            </a:r>
            <a:r>
              <a:rPr lang="en-US" altLang="zh-CN" sz="1600" dirty="0">
                <a:latin typeface="宋体" panose="02010600030101010101" pitchFamily="2" charset="-122"/>
                <a:ea typeface="宋体" panose="02010600030101010101" pitchFamily="2" charset="-122"/>
              </a:rPr>
              <a:t> intelligence)</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指运算和推理的能力，表现为对事物间各种关系如类比、对比、因果和逻辑等关系的敏感以及通过数理运算和逻辑推理等进行思维的能力。</a:t>
            </a:r>
          </a:p>
          <a:p>
            <a:r>
              <a:rPr lang="zh-CN" altLang="en-US" sz="1600" dirty="0">
                <a:latin typeface="宋体" panose="02010600030101010101" pitchFamily="2" charset="-122"/>
                <a:ea typeface="宋体" panose="02010600030101010101" pitchFamily="2" charset="-122"/>
              </a:rPr>
              <a:t>④视觉</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空间智能</a:t>
            </a:r>
            <a:r>
              <a:rPr lang="en-US" altLang="zh-CN" sz="1600" dirty="0">
                <a:latin typeface="宋体" panose="02010600030101010101" pitchFamily="2" charset="-122"/>
                <a:ea typeface="宋体" panose="02010600030101010101" pitchFamily="2" charset="-122"/>
              </a:rPr>
              <a:t>(</a:t>
            </a:r>
            <a:r>
              <a:rPr lang="en-US" altLang="zh-CN" sz="1600" dirty="0" err="1">
                <a:latin typeface="宋体" panose="02010600030101010101" pitchFamily="2" charset="-122"/>
                <a:ea typeface="宋体" panose="02010600030101010101" pitchFamily="2" charset="-122"/>
              </a:rPr>
              <a:t>visualspatial</a:t>
            </a:r>
            <a:r>
              <a:rPr lang="en-US" altLang="zh-CN" sz="1600" dirty="0">
                <a:latin typeface="宋体" panose="02010600030101010101" pitchFamily="2" charset="-122"/>
                <a:ea typeface="宋体" panose="02010600030101010101" pitchFamily="2" charset="-122"/>
              </a:rPr>
              <a:t> intelligence)</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指感受、辨别、记忆和改变物体的空间关系并借此表达思想和感情的能力，表现为对线条、形状、结构、色彩和空间关系的敏感以及通过平面图形和立体造型将它们表现出来的能力。</a:t>
            </a:r>
          </a:p>
          <a:p>
            <a:r>
              <a:rPr lang="zh-CN" altLang="en-US" sz="1600" dirty="0">
                <a:latin typeface="宋体" panose="02010600030101010101" pitchFamily="2" charset="-122"/>
                <a:ea typeface="宋体" panose="02010600030101010101" pitchFamily="2" charset="-122"/>
              </a:rPr>
              <a:t>⑤身体</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动觉智能</a:t>
            </a:r>
            <a:r>
              <a:rPr lang="en-US" altLang="zh-CN" sz="1600" dirty="0">
                <a:latin typeface="宋体" panose="02010600030101010101" pitchFamily="2" charset="-122"/>
                <a:ea typeface="宋体" panose="02010600030101010101" pitchFamily="2" charset="-122"/>
              </a:rPr>
              <a:t>(</a:t>
            </a:r>
            <a:r>
              <a:rPr lang="en-US" altLang="zh-CN" sz="1600" dirty="0" err="1">
                <a:latin typeface="宋体" panose="02010600030101010101" pitchFamily="2" charset="-122"/>
                <a:ea typeface="宋体" panose="02010600030101010101" pitchFamily="2" charset="-122"/>
              </a:rPr>
              <a:t>bodilykinesthetic</a:t>
            </a:r>
            <a:r>
              <a:rPr lang="en-US" altLang="zh-CN" sz="1600" dirty="0">
                <a:latin typeface="宋体" panose="02010600030101010101" pitchFamily="2" charset="-122"/>
                <a:ea typeface="宋体" panose="02010600030101010101" pitchFamily="2" charset="-122"/>
              </a:rPr>
              <a:t> intelligence)</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指运用四肢和躯干的能力，表现为能够较好地控制自己的身体、对事件能够做出恰当的身体反应以及善于利用身体语言来表达自己的思想和情感的能力。</a:t>
            </a:r>
          </a:p>
          <a:p>
            <a:r>
              <a:rPr lang="zh-CN" altLang="en-US" sz="1600" dirty="0">
                <a:latin typeface="宋体" panose="02010600030101010101" pitchFamily="2" charset="-122"/>
                <a:ea typeface="宋体" panose="02010600030101010101" pitchFamily="2" charset="-122"/>
              </a:rPr>
              <a:t>⑥自知</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自省智能</a:t>
            </a:r>
            <a:r>
              <a:rPr lang="en-US" altLang="zh-CN" sz="1600" dirty="0">
                <a:latin typeface="宋体" panose="02010600030101010101" pitchFamily="2" charset="-122"/>
                <a:ea typeface="宋体" panose="02010600030101010101" pitchFamily="2" charset="-122"/>
              </a:rPr>
              <a:t>(intrapersonal intelligence)</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指认识、洞察和反省自身的能力，表现为能够正确地意识和评价自身的情绪、动机、欲望、个性、意志，并在正确的自我意识和自我评价的基础上形成自尊、自律和自制的能力。</a:t>
            </a:r>
          </a:p>
          <a:p>
            <a:r>
              <a:rPr lang="zh-CN" altLang="en-US" sz="1600" dirty="0">
                <a:latin typeface="宋体" panose="02010600030101010101" pitchFamily="2" charset="-122"/>
                <a:ea typeface="宋体" panose="02010600030101010101" pitchFamily="2" charset="-122"/>
              </a:rPr>
              <a:t>⑦交往</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交流智能</a:t>
            </a:r>
            <a:r>
              <a:rPr lang="en-US" altLang="zh-CN" sz="1600" dirty="0">
                <a:latin typeface="宋体" panose="02010600030101010101" pitchFamily="2" charset="-122"/>
                <a:ea typeface="宋体" panose="02010600030101010101" pitchFamily="2" charset="-122"/>
              </a:rPr>
              <a:t>(interpersonal intelligence)</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指与人相处和交往的能力，表现为觉察、体验他人情绪、情感和意图并据此做出适宜反应的能力。</a:t>
            </a:r>
          </a:p>
          <a:p>
            <a:r>
              <a:rPr lang="zh-CN" altLang="en-US" sz="1600" dirty="0">
                <a:latin typeface="宋体" panose="02010600030101010101" pitchFamily="2" charset="-122"/>
                <a:ea typeface="宋体" panose="02010600030101010101" pitchFamily="2" charset="-122"/>
              </a:rPr>
              <a:t>⑧自然观察智能</a:t>
            </a:r>
            <a:r>
              <a:rPr lang="en-US" altLang="zh-CN" sz="1600" dirty="0">
                <a:latin typeface="宋体" panose="02010600030101010101" pitchFamily="2" charset="-122"/>
                <a:ea typeface="宋体" panose="02010600030101010101" pitchFamily="2" charset="-122"/>
              </a:rPr>
              <a:t>(naturalist intelligence)</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64211971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婴幼儿生理发展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847207"/>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（一）身体发育概览</a:t>
            </a:r>
          </a:p>
          <a:p>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身高与体重</a:t>
            </a:r>
          </a:p>
          <a:p>
            <a:r>
              <a:rPr lang="zh-CN" altLang="en-US" sz="1600" dirty="0">
                <a:latin typeface="宋体" panose="02010600030101010101" pitchFamily="2" charset="-122"/>
                <a:ea typeface="宋体" panose="02010600030101010101" pitchFamily="2" charset="-122"/>
              </a:rPr>
              <a:t>    体格生长是一个连续的过程，但体格生长并不是等速的，在不同年龄阶段体格增长速率是不同的。在婴幼儿的新生阶段生长发育最为迅速，体格生长表现在速率上的特点为： 先快后慢。即小儿年龄越小，身高、体重的增长速度越快。在生后的前半年内体格生长速度最快，后半年次之。第二年逐渐减慢，</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岁后至青春前期身高、体重每年均稳定增长。婴儿期为第一个生长高峰。</a:t>
            </a:r>
          </a:p>
          <a:p>
            <a:r>
              <a:rPr lang="zh-CN" altLang="en-US" sz="1600" dirty="0">
                <a:latin typeface="宋体" panose="02010600030101010101" pitchFamily="2" charset="-122"/>
                <a:ea typeface="宋体" panose="02010600030101010101" pitchFamily="2" charset="-122"/>
              </a:rPr>
              <a:t>    身高是衡量体格特征和生长发育速度的重要指标之一。正常新生儿（胎龄满</a:t>
            </a:r>
            <a:r>
              <a:rPr lang="en-US" altLang="zh-CN" sz="1600" dirty="0">
                <a:latin typeface="宋体" panose="02010600030101010101" pitchFamily="2" charset="-122"/>
                <a:ea typeface="宋体" panose="02010600030101010101" pitchFamily="2" charset="-122"/>
              </a:rPr>
              <a:t>37</a:t>
            </a:r>
            <a:r>
              <a:rPr lang="zh-CN" altLang="en-US" sz="1600" dirty="0">
                <a:latin typeface="宋体" panose="02010600030101010101" pitchFamily="2" charset="-122"/>
                <a:ea typeface="宋体" panose="02010600030101010101" pitchFamily="2" charset="-122"/>
              </a:rPr>
              <a:t>周至</a:t>
            </a:r>
            <a:r>
              <a:rPr lang="en-US" altLang="zh-CN" sz="1600" dirty="0">
                <a:latin typeface="宋体" panose="02010600030101010101" pitchFamily="2" charset="-122"/>
                <a:ea typeface="宋体" panose="02010600030101010101" pitchFamily="2" charset="-122"/>
              </a:rPr>
              <a:t>42</a:t>
            </a:r>
            <a:r>
              <a:rPr lang="zh-CN" altLang="en-US" sz="1600" dirty="0">
                <a:latin typeface="宋体" panose="02010600030101010101" pitchFamily="2" charset="-122"/>
                <a:ea typeface="宋体" panose="02010600030101010101" pitchFamily="2" charset="-122"/>
              </a:rPr>
              <a:t>周）身高在</a:t>
            </a:r>
            <a:r>
              <a:rPr lang="en-US" altLang="zh-CN" sz="1600" dirty="0">
                <a:latin typeface="宋体" panose="02010600030101010101" pitchFamily="2" charset="-122"/>
                <a:ea typeface="宋体" panose="02010600030101010101" pitchFamily="2" charset="-122"/>
              </a:rPr>
              <a:t>47</a:t>
            </a:r>
            <a:r>
              <a:rPr lang="zh-CN" altLang="en-US" sz="1600" dirty="0">
                <a:latin typeface="宋体" panose="02010600030101010101" pitchFamily="2" charset="-122"/>
                <a:ea typeface="宋体" panose="02010600030101010101" pitchFamily="2" charset="-122"/>
              </a:rPr>
              <a:t>厘米以上，平均身高为</a:t>
            </a:r>
            <a:r>
              <a:rPr lang="en-US" altLang="zh-CN" sz="1600" dirty="0">
                <a:latin typeface="宋体" panose="02010600030101010101" pitchFamily="2" charset="-122"/>
                <a:ea typeface="宋体" panose="02010600030101010101" pitchFamily="2" charset="-122"/>
              </a:rPr>
              <a:t>50</a:t>
            </a:r>
            <a:r>
              <a:rPr lang="zh-CN" altLang="en-US" sz="1600" dirty="0">
                <a:latin typeface="宋体" panose="02010600030101010101" pitchFamily="2" charset="-122"/>
                <a:ea typeface="宋体" panose="02010600030101010101" pitchFamily="2" charset="-122"/>
              </a:rPr>
              <a:t>厘米。早产儿（胎龄满</a:t>
            </a:r>
            <a:r>
              <a:rPr lang="en-US" altLang="zh-CN" sz="1600" dirty="0">
                <a:latin typeface="宋体" panose="02010600030101010101" pitchFamily="2" charset="-122"/>
                <a:ea typeface="宋体" panose="02010600030101010101" pitchFamily="2" charset="-122"/>
              </a:rPr>
              <a:t>28</a:t>
            </a:r>
            <a:r>
              <a:rPr lang="zh-CN" altLang="en-US" sz="1600" dirty="0">
                <a:latin typeface="宋体" panose="02010600030101010101" pitchFamily="2" charset="-122"/>
                <a:ea typeface="宋体" panose="02010600030101010101" pitchFamily="2" charset="-122"/>
              </a:rPr>
              <a:t>周至</a:t>
            </a:r>
            <a:r>
              <a:rPr lang="en-US" altLang="zh-CN" sz="1600" dirty="0">
                <a:latin typeface="宋体" panose="02010600030101010101" pitchFamily="2" charset="-122"/>
                <a:ea typeface="宋体" panose="02010600030101010101" pitchFamily="2" charset="-122"/>
              </a:rPr>
              <a:t>37</a:t>
            </a:r>
            <a:r>
              <a:rPr lang="zh-CN" altLang="en-US" sz="1600" dirty="0">
                <a:latin typeface="宋体" panose="02010600030101010101" pitchFamily="2" charset="-122"/>
                <a:ea typeface="宋体" panose="02010600030101010101" pitchFamily="2" charset="-122"/>
              </a:rPr>
              <a:t>周）身高一般不到</a:t>
            </a:r>
            <a:r>
              <a:rPr lang="en-US" altLang="zh-CN" sz="1600" dirty="0">
                <a:latin typeface="宋体" panose="02010600030101010101" pitchFamily="2" charset="-122"/>
                <a:ea typeface="宋体" panose="02010600030101010101" pitchFamily="2" charset="-122"/>
              </a:rPr>
              <a:t>47</a:t>
            </a:r>
            <a:r>
              <a:rPr lang="zh-CN" altLang="en-US" sz="1600" dirty="0">
                <a:latin typeface="宋体" panose="02010600030101010101" pitchFamily="2" charset="-122"/>
                <a:ea typeface="宋体" panose="02010600030101010101" pitchFamily="2" charset="-122"/>
              </a:rPr>
              <a:t>厘米。出生后第一年婴儿的身高增长最为迅速，被称为“第一个生长高峰”。对于正常的婴儿第一年能够增长</a:t>
            </a:r>
            <a:r>
              <a:rPr lang="en-US" altLang="zh-CN" sz="1600" dirty="0">
                <a:latin typeface="宋体" panose="02010600030101010101" pitchFamily="2" charset="-122"/>
                <a:ea typeface="宋体" panose="02010600030101010101" pitchFamily="2" charset="-122"/>
              </a:rPr>
              <a:t>25</a:t>
            </a:r>
            <a:r>
              <a:rPr lang="zh-CN" altLang="en-US" sz="1600" dirty="0">
                <a:latin typeface="宋体" panose="02010600030101010101" pitchFamily="2" charset="-122"/>
                <a:ea typeface="宋体" panose="02010600030101010101" pitchFamily="2" charset="-122"/>
              </a:rPr>
              <a:t>厘米左右，即到一岁时身高为</a:t>
            </a:r>
            <a:r>
              <a:rPr lang="en-US" altLang="zh-CN" sz="1600" dirty="0">
                <a:latin typeface="宋体" panose="02010600030101010101" pitchFamily="2" charset="-122"/>
                <a:ea typeface="宋体" panose="02010600030101010101" pitchFamily="2" charset="-122"/>
              </a:rPr>
              <a:t>75</a:t>
            </a:r>
            <a:r>
              <a:rPr lang="zh-CN" altLang="en-US" sz="1600" dirty="0">
                <a:latin typeface="宋体" panose="02010600030101010101" pitchFamily="2" charset="-122"/>
                <a:ea typeface="宋体" panose="02010600030101010101" pitchFamily="2" charset="-122"/>
              </a:rPr>
              <a:t>厘米；第二年大约能够增长</a:t>
            </a:r>
            <a:r>
              <a:rPr lang="en-US" altLang="zh-CN" sz="1600" dirty="0">
                <a:latin typeface="宋体" panose="02010600030101010101" pitchFamily="2" charset="-122"/>
                <a:ea typeface="宋体" panose="02010600030101010101" pitchFamily="2" charset="-122"/>
              </a:rPr>
              <a:t>10</a:t>
            </a:r>
            <a:r>
              <a:rPr lang="zh-CN" altLang="en-US" sz="1600" dirty="0">
                <a:latin typeface="宋体" panose="02010600030101010101" pitchFamily="2" charset="-122"/>
                <a:ea typeface="宋体" panose="02010600030101010101" pitchFamily="2" charset="-122"/>
              </a:rPr>
              <a:t>厘米，第三年能够增长</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厘米左右。</a:t>
            </a:r>
          </a:p>
          <a:p>
            <a:r>
              <a:rPr lang="zh-CN" altLang="en-US" sz="1600" dirty="0">
                <a:latin typeface="宋体" panose="02010600030101010101" pitchFamily="2" charset="-122"/>
                <a:ea typeface="宋体" panose="02010600030101010101" pitchFamily="2" charset="-122"/>
              </a:rPr>
              <a:t>    体重是反应婴幼儿营养状况最简单的指标，在一定程度上反映了婴幼儿骨骼、肌肉以及脂肪增长的总体情况，是衡量身体生长发育的重要指标之一。正常的新生儿体重一般在</a:t>
            </a:r>
            <a:r>
              <a:rPr lang="en-US" altLang="zh-CN" sz="1600" dirty="0">
                <a:latin typeface="宋体" panose="02010600030101010101" pitchFamily="2" charset="-122"/>
                <a:ea typeface="宋体" panose="02010600030101010101" pitchFamily="2" charset="-122"/>
              </a:rPr>
              <a:t>2500</a:t>
            </a:r>
            <a:r>
              <a:rPr lang="zh-CN" altLang="en-US" sz="1600" dirty="0">
                <a:latin typeface="宋体" panose="02010600030101010101" pitchFamily="2" charset="-122"/>
                <a:ea typeface="宋体" panose="02010600030101010101" pitchFamily="2" charset="-122"/>
              </a:rPr>
              <a:t>克左右。出生的前半年体重增长速度最快，平均每月体重增加</a:t>
            </a:r>
            <a:r>
              <a:rPr lang="en-US" altLang="zh-CN" sz="1600" dirty="0">
                <a:latin typeface="宋体" panose="02010600030101010101" pitchFamily="2" charset="-122"/>
                <a:ea typeface="宋体" panose="02010600030101010101" pitchFamily="2" charset="-122"/>
              </a:rPr>
              <a:t>250—300</a:t>
            </a:r>
            <a:r>
              <a:rPr lang="zh-CN" altLang="en-US" sz="1600" dirty="0">
                <a:latin typeface="宋体" panose="02010600030101010101" pitchFamily="2" charset="-122"/>
                <a:ea typeface="宋体" panose="02010600030101010101" pitchFamily="2" charset="-122"/>
              </a:rPr>
              <a:t>克，后半年增长速度有所下降，平均每月增加</a:t>
            </a:r>
            <a:r>
              <a:rPr lang="en-US" altLang="zh-CN" sz="1600" dirty="0">
                <a:latin typeface="宋体" panose="02010600030101010101" pitchFamily="2" charset="-122"/>
                <a:ea typeface="宋体" panose="02010600030101010101" pitchFamily="2" charset="-122"/>
              </a:rPr>
              <a:t>200—250</a:t>
            </a:r>
            <a:r>
              <a:rPr lang="zh-CN" altLang="en-US" sz="1600" dirty="0">
                <a:latin typeface="宋体" panose="02010600030101010101" pitchFamily="2" charset="-122"/>
                <a:ea typeface="宋体" panose="02010600030101010101" pitchFamily="2" charset="-122"/>
              </a:rPr>
              <a:t>克。体重增长的总体趋势是： </a:t>
            </a:r>
            <a:r>
              <a:rPr lang="en-US" altLang="zh-CN" sz="1600" dirty="0">
                <a:latin typeface="宋体" panose="02010600030101010101" pitchFamily="2" charset="-122"/>
                <a:ea typeface="宋体" panose="02010600030101010101" pitchFamily="2" charset="-122"/>
              </a:rPr>
              <a:t>4</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个月时，个体的体重是出生时体重的两倍，大约</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千克，</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岁时个体的体重达到出生时体重的</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倍，大约</a:t>
            </a:r>
            <a:r>
              <a:rPr lang="en-US" altLang="zh-CN" sz="1600" dirty="0">
                <a:latin typeface="宋体" panose="02010600030101010101" pitchFamily="2" charset="-122"/>
                <a:ea typeface="宋体" panose="02010600030101010101" pitchFamily="2" charset="-122"/>
              </a:rPr>
              <a:t>9</a:t>
            </a:r>
            <a:r>
              <a:rPr lang="zh-CN" altLang="en-US" sz="1600" dirty="0">
                <a:latin typeface="宋体" panose="02010600030101010101" pitchFamily="2" charset="-122"/>
                <a:ea typeface="宋体" panose="02010600030101010101" pitchFamily="2" charset="-122"/>
              </a:rPr>
              <a:t>千克，</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岁时个体的体重达到出生体重的</a:t>
            </a:r>
            <a:r>
              <a:rPr lang="en-US" altLang="zh-CN" sz="1600" dirty="0">
                <a:latin typeface="宋体" panose="02010600030101010101" pitchFamily="2" charset="-122"/>
                <a:ea typeface="宋体" panose="02010600030101010101" pitchFamily="2" charset="-122"/>
              </a:rPr>
              <a:t>4</a:t>
            </a:r>
            <a:r>
              <a:rPr lang="zh-CN" altLang="en-US" sz="1600" dirty="0">
                <a:latin typeface="宋体" panose="02010600030101010101" pitchFamily="2" charset="-122"/>
                <a:ea typeface="宋体" panose="02010600030101010101" pitchFamily="2" charset="-122"/>
              </a:rPr>
              <a:t>倍左右，大约</a:t>
            </a:r>
            <a:r>
              <a:rPr lang="en-US" altLang="zh-CN" sz="1600" dirty="0">
                <a:latin typeface="宋体" panose="02010600030101010101" pitchFamily="2" charset="-122"/>
                <a:ea typeface="宋体" panose="02010600030101010101" pitchFamily="2" charset="-122"/>
              </a:rPr>
              <a:t>11.5</a:t>
            </a:r>
            <a:r>
              <a:rPr lang="zh-CN" altLang="en-US" sz="1600" dirty="0">
                <a:latin typeface="宋体" panose="02010600030101010101" pitchFamily="2" charset="-122"/>
                <a:ea typeface="宋体" panose="02010600030101010101" pitchFamily="2" charset="-122"/>
              </a:rPr>
              <a:t>千克。</a:t>
            </a:r>
          </a:p>
        </p:txBody>
      </p:sp>
    </p:spTree>
    <p:extLst>
      <p:ext uri="{BB962C8B-B14F-4D97-AF65-F5344CB8AC3E}">
        <p14:creationId xmlns:p14="http://schemas.microsoft.com/office/powerpoint/2010/main" val="42887302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b="1" dirty="0">
                <a:solidFill>
                  <a:srgbClr val="E95555"/>
                </a:solidFill>
                <a:cs typeface="+mn-ea"/>
                <a:sym typeface="+mn-lt"/>
              </a:rPr>
              <a:t>社会生态系统理论</a:t>
            </a:r>
          </a:p>
        </p:txBody>
      </p:sp>
      <p:sp>
        <p:nvSpPr>
          <p:cNvPr id="2" name="矩形 1">
            <a:extLst>
              <a:ext uri="{FF2B5EF4-FFF2-40B4-BE49-F238E27FC236}">
                <a16:creationId xmlns:a16="http://schemas.microsoft.com/office/drawing/2014/main" id="{872565EF-22D4-47FD-B195-5B4BE60863AE}"/>
              </a:ext>
            </a:extLst>
          </p:cNvPr>
          <p:cNvSpPr/>
          <p:nvPr/>
        </p:nvSpPr>
        <p:spPr>
          <a:xfrm>
            <a:off x="1012656" y="2207795"/>
            <a:ext cx="10633911" cy="2800767"/>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   微观系统是那些直接与发展个体接触的环境层面</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对婴幼儿来说</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主要是家庭和早教机构，特别是家庭。家庭内父母、祖辈与婴幼儿的互动是婴幼儿生活中的主要活动</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也是婴幼儿的核心角色构成与社会关系网。由于是直接作用的方式</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家庭又是婴幼儿时期的主要生存环境</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所以</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微观系统是对婴幼儿发展影响最深刻的一个环境体系。</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中观系统强调的是发展个体直接参与环境间的相互作用</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如家庭与早教机构之间的关系。这一系统更多是一种关系环境</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但它对婴幼儿的影响也很大。这一关系的稳定会更大程度上加强机构与家庭的合作</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机构的作用也能够充分发挥</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最后落实到微观系统的影响中。</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外部系统间接影响婴幼儿发展的环境</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如父母的工作单位、经济地位等</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这些环境与婴幼儿没有直接互动</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表面看来并不影响婴幼儿发展</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其实不然</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它们同样会通过微观系统的各个媒介作用于婴幼儿。</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57859328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岁婴幼儿教育活动设计的社会基础</a:t>
            </a:r>
          </a:p>
        </p:txBody>
      </p:sp>
    </p:spTree>
    <p:extLst>
      <p:ext uri="{BB962C8B-B14F-4D97-AF65-F5344CB8AC3E}">
        <p14:creationId xmlns:p14="http://schemas.microsoft.com/office/powerpoint/2010/main" val="10212613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 政策支持</a:t>
            </a:r>
          </a:p>
        </p:txBody>
      </p:sp>
      <p:pic>
        <p:nvPicPr>
          <p:cNvPr id="3" name="图片 2">
            <a:extLst>
              <a:ext uri="{FF2B5EF4-FFF2-40B4-BE49-F238E27FC236}">
                <a16:creationId xmlns:a16="http://schemas.microsoft.com/office/drawing/2014/main" id="{A8CD26EC-B66C-43FB-8468-698B80CEDD60}"/>
              </a:ext>
            </a:extLst>
          </p:cNvPr>
          <p:cNvPicPr>
            <a:picLocks noChangeAspect="1"/>
          </p:cNvPicPr>
          <p:nvPr/>
        </p:nvPicPr>
        <p:blipFill>
          <a:blip r:embed="rId3"/>
          <a:stretch>
            <a:fillRect/>
          </a:stretch>
        </p:blipFill>
        <p:spPr>
          <a:xfrm>
            <a:off x="1277427" y="1216629"/>
            <a:ext cx="5209524" cy="5180952"/>
          </a:xfrm>
          <a:prstGeom prst="rect">
            <a:avLst/>
          </a:prstGeom>
        </p:spPr>
      </p:pic>
      <p:pic>
        <p:nvPicPr>
          <p:cNvPr id="4" name="图片 3">
            <a:extLst>
              <a:ext uri="{FF2B5EF4-FFF2-40B4-BE49-F238E27FC236}">
                <a16:creationId xmlns:a16="http://schemas.microsoft.com/office/drawing/2014/main" id="{B674BF94-1623-41EB-A408-3E3916539543}"/>
              </a:ext>
            </a:extLst>
          </p:cNvPr>
          <p:cNvPicPr>
            <a:picLocks noChangeAspect="1"/>
          </p:cNvPicPr>
          <p:nvPr/>
        </p:nvPicPr>
        <p:blipFill>
          <a:blip r:embed="rId4"/>
          <a:stretch>
            <a:fillRect/>
          </a:stretch>
        </p:blipFill>
        <p:spPr>
          <a:xfrm>
            <a:off x="6643004" y="2187664"/>
            <a:ext cx="5114286" cy="2771429"/>
          </a:xfrm>
          <a:prstGeom prst="rect">
            <a:avLst/>
          </a:prstGeom>
        </p:spPr>
      </p:pic>
    </p:spTree>
    <p:extLst>
      <p:ext uri="{BB962C8B-B14F-4D97-AF65-F5344CB8AC3E}">
        <p14:creationId xmlns:p14="http://schemas.microsoft.com/office/powerpoint/2010/main" val="43222408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 政策支持</a:t>
            </a:r>
          </a:p>
        </p:txBody>
      </p:sp>
      <p:pic>
        <p:nvPicPr>
          <p:cNvPr id="6" name="图片 5">
            <a:extLst>
              <a:ext uri="{FF2B5EF4-FFF2-40B4-BE49-F238E27FC236}">
                <a16:creationId xmlns:a16="http://schemas.microsoft.com/office/drawing/2014/main" id="{7694ECF9-FE78-4058-B7B3-BA816DCBE7A5}"/>
              </a:ext>
            </a:extLst>
          </p:cNvPr>
          <p:cNvPicPr>
            <a:picLocks noChangeAspect="1"/>
          </p:cNvPicPr>
          <p:nvPr/>
        </p:nvPicPr>
        <p:blipFill>
          <a:blip r:embed="rId3"/>
          <a:stretch>
            <a:fillRect/>
          </a:stretch>
        </p:blipFill>
        <p:spPr>
          <a:xfrm>
            <a:off x="2516996" y="1900990"/>
            <a:ext cx="6219546" cy="2574758"/>
          </a:xfrm>
          <a:prstGeom prst="rect">
            <a:avLst/>
          </a:prstGeom>
        </p:spPr>
      </p:pic>
    </p:spTree>
    <p:extLst>
      <p:ext uri="{BB962C8B-B14F-4D97-AF65-F5344CB8AC3E}">
        <p14:creationId xmlns:p14="http://schemas.microsoft.com/office/powerpoint/2010/main" val="88599315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家庭社区支持</a:t>
            </a:r>
          </a:p>
        </p:txBody>
      </p:sp>
      <p:pic>
        <p:nvPicPr>
          <p:cNvPr id="4" name="图片 3">
            <a:extLst>
              <a:ext uri="{FF2B5EF4-FFF2-40B4-BE49-F238E27FC236}">
                <a16:creationId xmlns:a16="http://schemas.microsoft.com/office/drawing/2014/main" id="{4F529ACA-17C6-4F5F-A7EB-E8C9D9D2140C}"/>
              </a:ext>
            </a:extLst>
          </p:cNvPr>
          <p:cNvPicPr>
            <a:picLocks noChangeAspect="1"/>
          </p:cNvPicPr>
          <p:nvPr/>
        </p:nvPicPr>
        <p:blipFill>
          <a:blip r:embed="rId3"/>
          <a:stretch>
            <a:fillRect/>
          </a:stretch>
        </p:blipFill>
        <p:spPr>
          <a:xfrm>
            <a:off x="2819872" y="1588169"/>
            <a:ext cx="6239436" cy="3080084"/>
          </a:xfrm>
          <a:prstGeom prst="rect">
            <a:avLst/>
          </a:prstGeom>
        </p:spPr>
      </p:pic>
    </p:spTree>
    <p:extLst>
      <p:ext uri="{BB962C8B-B14F-4D97-AF65-F5344CB8AC3E}">
        <p14:creationId xmlns:p14="http://schemas.microsoft.com/office/powerpoint/2010/main" val="35513226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72565EF-22D4-47FD-B195-5B4BE60863AE}"/>
              </a:ext>
            </a:extLst>
          </p:cNvPr>
          <p:cNvSpPr/>
          <p:nvPr/>
        </p:nvSpPr>
        <p:spPr>
          <a:xfrm>
            <a:off x="1206164" y="1894974"/>
            <a:ext cx="9779671" cy="3293209"/>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总之，</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岁婴幼儿教育活动需要社会从多个侧面来提供支持。</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主要教养人： 父母等主要教养人是孩子的第一任和最重要的教师，也是孩子最好的支持者，有必要为家长提供一些专业的有关婴幼儿早期教养的多方面指导。</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婴幼儿教育活动实施者：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岁教育活动实施者在</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岁婴幼儿早期教育中也扮演着重要角色，</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岁婴幼儿一旦进入各种机构，活动实施者在他们的学习和发展方面就会起关键性作用。</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家庭社区：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岁婴幼儿的教育活动设计可以引起家庭、社区人员关注</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岁婴幼儿的成长关键期。家庭、社区人员也可以了解</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岁婴幼儿的发展阶段重要性，并认识到高质量的</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岁婴幼儿学习与早期发展能为后期的学前教育阶段、义务教育阶段的学习奠定基础。</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岁婴幼儿教育活动设计可以提供包括</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岁儿童的健康和安全、如何对他们进行持续和及时的照料等关键信息。</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25453324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1060931"/>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dirty="0">
                <a:solidFill>
                  <a:prstClr val="black"/>
                </a:solidFill>
                <a:latin typeface="Arial"/>
              </a:rPr>
              <a:t>1. 0—3</a:t>
            </a:r>
            <a:r>
              <a:rPr lang="zh-CN" altLang="en-US" dirty="0">
                <a:solidFill>
                  <a:prstClr val="black"/>
                </a:solidFill>
                <a:latin typeface="Arial"/>
              </a:rPr>
              <a:t>岁婴幼儿教育活动设计有哪些理论基础作为支撑？</a:t>
            </a:r>
          </a:p>
          <a:p>
            <a:pPr lvl="0" algn="just">
              <a:lnSpc>
                <a:spcPct val="120000"/>
              </a:lnSpc>
            </a:pPr>
            <a:r>
              <a:rPr lang="en-US" altLang="zh-CN" dirty="0">
                <a:solidFill>
                  <a:prstClr val="black"/>
                </a:solidFill>
                <a:latin typeface="Arial"/>
              </a:rPr>
              <a:t>2. </a:t>
            </a:r>
            <a:r>
              <a:rPr lang="zh-CN" altLang="en-US" dirty="0">
                <a:solidFill>
                  <a:prstClr val="black"/>
                </a:solidFill>
                <a:latin typeface="Arial"/>
              </a:rPr>
              <a:t>理论在</a:t>
            </a:r>
            <a:r>
              <a:rPr lang="en-US" altLang="zh-CN" dirty="0">
                <a:solidFill>
                  <a:prstClr val="black"/>
                </a:solidFill>
                <a:latin typeface="Arial"/>
              </a:rPr>
              <a:t>0—3</a:t>
            </a:r>
            <a:r>
              <a:rPr lang="zh-CN" altLang="en-US" dirty="0">
                <a:solidFill>
                  <a:prstClr val="black"/>
                </a:solidFill>
                <a:latin typeface="Arial"/>
              </a:rPr>
              <a:t>岁婴幼儿教育活动设计中指导作用大吗？为什么？如何理解教师作为教学实践的研究者？</a:t>
            </a: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212564" y="659337"/>
            <a:ext cx="7709358" cy="6377387"/>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dirty="0">
                <a:solidFill>
                  <a:prstClr val="black"/>
                </a:solidFill>
                <a:latin typeface="Arial"/>
              </a:rPr>
              <a:t>3. </a:t>
            </a:r>
            <a:r>
              <a:rPr lang="zh-CN" altLang="en-US" dirty="0">
                <a:solidFill>
                  <a:prstClr val="black"/>
                </a:solidFill>
                <a:latin typeface="Arial"/>
              </a:rPr>
              <a:t>你觉得下面案例中老师的哪些策略与本章提到的哪些理论有一致性？请结合案例具体分析。</a:t>
            </a:r>
          </a:p>
          <a:p>
            <a:pPr lvl="0" algn="just">
              <a:lnSpc>
                <a:spcPct val="120000"/>
              </a:lnSpc>
            </a:pPr>
            <a:r>
              <a:rPr lang="zh-CN" altLang="en-US" dirty="0">
                <a:solidFill>
                  <a:prstClr val="black"/>
                </a:solidFill>
                <a:latin typeface="Arial"/>
              </a:rPr>
              <a:t>    今天午餐孩子喝的汤是西红柿豆腐汤。牛牛已经把饭菜吃完了，因为今天的菜里有肉丸，肉是牛牛的最爱。牛牛此时正用小勺有一拨没一拨地扒拉着汤碗里的西红柿，扒拉了好一会，牛牛还是没有将汤舀进嘴里。我走过去对牛牛说：“牛牛今天本领好大，饭菜这么快就吃完了，赶快把汤喝完，就能得第一名了。”牛牛抬头看看我说：“吃饱了，汤不喝了。”联想到牛牛外婆告诉我牛牛在家和妈妈一样不吃西红柿和青菜的情况，于是我对牛牛说：“是不是不喜欢吃番茄，那么这样吧，倪老师帮帮忙，把番茄拿掉，我们牛牛把豆腐和汤吃完。”“好的。”</a:t>
            </a:r>
          </a:p>
          <a:p>
            <a:pPr lvl="0" algn="just">
              <a:lnSpc>
                <a:spcPct val="120000"/>
              </a:lnSpc>
            </a:pPr>
            <a:r>
              <a:rPr lang="zh-CN" altLang="en-US" dirty="0">
                <a:solidFill>
                  <a:prstClr val="black"/>
                </a:solidFill>
                <a:latin typeface="Arial"/>
              </a:rPr>
              <a:t>    我帮牛牛去掉了汤里的西红柿，随后又舀了一勺汤送进牛牛的口中。汤进口，牛牛露出想要呕吐的样子，我赶紧说：“咽下去，牛牛以后就可以少生病。”听到我的话，牛牛赶紧咽了下去。“牛牛，汤是什么味道？”牛牛看着我不吭声。“有点酸”，坐在牛牛旁边的昭昭开口说。“是呀，有点酸，可是蛮好喝的，对吧？”我冲昭昭说。“对的，老好吃的。”“牛牛，味道还可以吧？牛牛以前没喝过，喝喝就习惯了，倪老师也最喜欢喝番茄汤了。”</a:t>
            </a:r>
          </a:p>
          <a:p>
            <a:pPr lvl="0" algn="just">
              <a:lnSpc>
                <a:spcPct val="120000"/>
              </a:lnSpc>
            </a:pPr>
            <a:r>
              <a:rPr lang="zh-CN" altLang="en-US" dirty="0">
                <a:solidFill>
                  <a:prstClr val="black"/>
                </a:solidFill>
                <a:latin typeface="Arial"/>
              </a:rPr>
              <a:t>    在我的鼓动和帮助下，牛牛终于将汤给喝完了。</a:t>
            </a:r>
          </a:p>
          <a:p>
            <a:pPr lvl="0" algn="just">
              <a:lnSpc>
                <a:spcPct val="120000"/>
              </a:lnSpc>
            </a:pPr>
            <a:endParaRPr lang="zh-CN" altLang="en-US" dirty="0">
              <a:solidFill>
                <a:prstClr val="black"/>
              </a:solidFill>
              <a:latin typeface="Arial"/>
            </a:endParaRP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29308435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婴幼儿生理发展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108543"/>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（一）身体发育概览</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身体比例</a:t>
            </a:r>
          </a:p>
          <a:p>
            <a:r>
              <a:rPr lang="zh-CN" altLang="en-US" sz="1600" dirty="0">
                <a:latin typeface="宋体" panose="02010600030101010101" pitchFamily="2" charset="-122"/>
                <a:ea typeface="宋体" panose="02010600030101010101" pitchFamily="2" charset="-122"/>
              </a:rPr>
              <a:t>    婴儿出生后，身体各部分的发展速度不同，身体比例也随之发生了很大的变化。身体的躯干在第一年里生长最为迅速。新生儿的躯干和四肢相对较短，头比较大，刚出生时，脑袋的大小已经达到成人的</a:t>
            </a:r>
            <a:r>
              <a:rPr lang="en-US" altLang="zh-CN" sz="1600" dirty="0">
                <a:latin typeface="宋体" panose="02010600030101010101" pitchFamily="2" charset="-122"/>
                <a:ea typeface="宋体" panose="02010600030101010101" pitchFamily="2" charset="-122"/>
              </a:rPr>
              <a:t>70%</a:t>
            </a:r>
            <a:r>
              <a:rPr lang="zh-CN" altLang="en-US" sz="1600" dirty="0">
                <a:latin typeface="宋体" panose="02010600030101010101" pitchFamily="2" charset="-122"/>
                <a:ea typeface="宋体" panose="02010600030101010101" pitchFamily="2" charset="-122"/>
              </a:rPr>
              <a:t>，约占身长的四分之一。随着身高的快速增长，</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岁左右时，婴儿脑袋所占身长的比例减少为五分之一。与此同时，腿占身长的比例越来越大，出生时该比例为四分之一，在以后的身高增长中，大约有</a:t>
            </a:r>
            <a:r>
              <a:rPr lang="en-US" altLang="zh-CN" sz="1600" dirty="0">
                <a:latin typeface="宋体" panose="02010600030101010101" pitchFamily="2" charset="-122"/>
                <a:ea typeface="宋体" panose="02010600030101010101" pitchFamily="2" charset="-122"/>
              </a:rPr>
              <a:t>60%</a:t>
            </a:r>
            <a:r>
              <a:rPr lang="zh-CN" altLang="en-US" sz="1600" dirty="0">
                <a:latin typeface="宋体" panose="02010600030101010101" pitchFamily="2" charset="-122"/>
                <a:ea typeface="宋体" panose="02010600030101010101" pitchFamily="2" charset="-122"/>
              </a:rPr>
              <a:t>的身高增长来自腿部的增长，到成人期时，腿长约占身高的二分之一。</a:t>
            </a:r>
          </a:p>
          <a:p>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3. </a:t>
            </a:r>
            <a:r>
              <a:rPr lang="zh-CN" altLang="en-US" sz="1600" dirty="0">
                <a:latin typeface="宋体" panose="02010600030101010101" pitchFamily="2" charset="-122"/>
                <a:ea typeface="宋体" panose="02010600030101010101" pitchFamily="2" charset="-122"/>
              </a:rPr>
              <a:t>脂肪与肌肉</a:t>
            </a:r>
          </a:p>
          <a:p>
            <a:r>
              <a:rPr lang="zh-CN" altLang="en-US" sz="1600" dirty="0">
                <a:latin typeface="宋体" panose="02010600030101010101" pitchFamily="2" charset="-122"/>
                <a:ea typeface="宋体" panose="02010600030101010101" pitchFamily="2" charset="-122"/>
              </a:rPr>
              <a:t>    婴儿肥是婴儿直接鲜明的外在表现，新生儿出生后身体脂肪不断增加，大约</a:t>
            </a:r>
            <a:r>
              <a:rPr lang="en-US" altLang="zh-CN" sz="1600" dirty="0">
                <a:latin typeface="宋体" panose="02010600030101010101" pitchFamily="2" charset="-122"/>
                <a:ea typeface="宋体" panose="02010600030101010101" pitchFamily="2" charset="-122"/>
              </a:rPr>
              <a:t>9</a:t>
            </a:r>
            <a:r>
              <a:rPr lang="zh-CN" altLang="en-US" sz="1600" dirty="0">
                <a:latin typeface="宋体" panose="02010600030101010101" pitchFamily="2" charset="-122"/>
                <a:ea typeface="宋体" panose="02010600030101010101" pitchFamily="2" charset="-122"/>
              </a:rPr>
              <a:t>个月后脂肪含量达到最高点。早期婴儿肥有助于他们维持恒定的身体温度。出生后第二年逐渐变瘦，这种趋势一直持续到儿童中期。</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349021556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婴幼儿生理发展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0011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（一）身体发育概览</a:t>
            </a:r>
          </a:p>
        </p:txBody>
      </p:sp>
      <p:pic>
        <p:nvPicPr>
          <p:cNvPr id="3" name="图片 2">
            <a:extLst>
              <a:ext uri="{FF2B5EF4-FFF2-40B4-BE49-F238E27FC236}">
                <a16:creationId xmlns:a16="http://schemas.microsoft.com/office/drawing/2014/main" id="{0726344F-09D8-4453-93B3-2CD21B691316}"/>
              </a:ext>
            </a:extLst>
          </p:cNvPr>
          <p:cNvPicPr>
            <a:picLocks noChangeAspect="1"/>
          </p:cNvPicPr>
          <p:nvPr/>
        </p:nvPicPr>
        <p:blipFill>
          <a:blip r:embed="rId3"/>
          <a:stretch>
            <a:fillRect/>
          </a:stretch>
        </p:blipFill>
        <p:spPr>
          <a:xfrm>
            <a:off x="2157663" y="2392940"/>
            <a:ext cx="6841958" cy="3725948"/>
          </a:xfrm>
          <a:prstGeom prst="rect">
            <a:avLst/>
          </a:prstGeom>
        </p:spPr>
      </p:pic>
    </p:spTree>
    <p:extLst>
      <p:ext uri="{BB962C8B-B14F-4D97-AF65-F5344CB8AC3E}">
        <p14:creationId xmlns:p14="http://schemas.microsoft.com/office/powerpoint/2010/main" val="409450261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大脑发育概览</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585871"/>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（二） 发展</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细胞分化和突触发生</a:t>
            </a:r>
          </a:p>
          <a:p>
            <a:r>
              <a:rPr lang="zh-CN" altLang="en-US" sz="1600" dirty="0">
                <a:latin typeface="宋体" panose="02010600030101010101" pitchFamily="2" charset="-122"/>
                <a:ea typeface="宋体" panose="02010600030101010101" pitchFamily="2" charset="-122"/>
              </a:rPr>
              <a:t>    与成人相比，一般婴幼儿有更多的神经元和神经联结。这是因为在婴儿期，有一些神经元细胞成功地与其他神经元细胞联结在一起，并且把那些没能与其他神经元细胞建立联系的神经元细胞挤掉了，因此，在生命早期诞生的所有神经元中，大约一半都被淘汰了。</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大脑的分化与发育</a:t>
            </a:r>
          </a:p>
          <a:p>
            <a:r>
              <a:rPr lang="zh-CN" altLang="en-US" sz="1600" dirty="0">
                <a:latin typeface="宋体" panose="02010600030101010101" pitchFamily="2" charset="-122"/>
                <a:ea typeface="宋体" panose="02010600030101010101" pitchFamily="2" charset="-122"/>
              </a:rPr>
              <a:t>    大脑所有的部位并不是都以相同的速度生长的。大脑最先发育成熟的部位是初级运动区和初级感觉区。、        </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3. </a:t>
            </a:r>
            <a:r>
              <a:rPr lang="zh-CN" altLang="en-US" sz="1600" dirty="0">
                <a:latin typeface="宋体" panose="02010600030101010101" pitchFamily="2" charset="-122"/>
                <a:ea typeface="宋体" panose="02010600030101010101" pitchFamily="2" charset="-122"/>
              </a:rPr>
              <a:t>髓鞘化</a:t>
            </a:r>
          </a:p>
          <a:p>
            <a:r>
              <a:rPr lang="zh-CN" altLang="en-US" sz="1600" dirty="0">
                <a:latin typeface="宋体" panose="02010600030101010101" pitchFamily="2" charset="-122"/>
                <a:ea typeface="宋体" panose="02010600030101010101" pitchFamily="2" charset="-122"/>
              </a:rPr>
              <a:t>    随着大脑细胞的分裂和生长，一些神经胶质细胞开始产生一种被称为髄脂的蜡性物质，在单个神经元周围形成一层髓鞘。这种髓鞘的作用就像是一种绝缘体，目的在于提高神经冲动的传递速度，从而使大脑与身体其他不同部分的信息沟通更为高效。        </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4. </a:t>
            </a:r>
            <a:r>
              <a:rPr lang="zh-CN" altLang="en-US" sz="1600" dirty="0">
                <a:latin typeface="宋体" panose="02010600030101010101" pitchFamily="2" charset="-122"/>
                <a:ea typeface="宋体" panose="02010600030101010101" pitchFamily="2" charset="-122"/>
              </a:rPr>
              <a:t>大脑偏侧化</a:t>
            </a:r>
          </a:p>
          <a:p>
            <a:r>
              <a:rPr lang="zh-CN" altLang="en-US" sz="1600" dirty="0">
                <a:latin typeface="宋体" panose="02010600030101010101" pitchFamily="2" charset="-122"/>
                <a:ea typeface="宋体" panose="02010600030101010101" pitchFamily="2" charset="-122"/>
              </a:rPr>
              <a:t>    大脑是功能偏侧化的器官。大脑偏侧化还包括偏爱使用某一侧的手或身体部位的倾向。大脑的偏侧化并不意味着两个半球相互独立，连接两半球的胼胝体在出生时大脑并未完全分化，在整个儿童期我们变得越来越依靠某一特定脑半球去执行某些特定功能。</a:t>
            </a:r>
          </a:p>
          <a:p>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95344739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大脑发育概览</a:t>
            </a:r>
          </a:p>
        </p:txBody>
      </p:sp>
      <p:pic>
        <p:nvPicPr>
          <p:cNvPr id="3" name="图片 2">
            <a:extLst>
              <a:ext uri="{FF2B5EF4-FFF2-40B4-BE49-F238E27FC236}">
                <a16:creationId xmlns:a16="http://schemas.microsoft.com/office/drawing/2014/main" id="{6F842453-BA87-4334-A321-5999F805D4DB}"/>
              </a:ext>
            </a:extLst>
          </p:cNvPr>
          <p:cNvPicPr>
            <a:picLocks noChangeAspect="1"/>
          </p:cNvPicPr>
          <p:nvPr/>
        </p:nvPicPr>
        <p:blipFill>
          <a:blip r:embed="rId3"/>
          <a:stretch>
            <a:fillRect/>
          </a:stretch>
        </p:blipFill>
        <p:spPr>
          <a:xfrm>
            <a:off x="1735236" y="1095299"/>
            <a:ext cx="3742857" cy="2333701"/>
          </a:xfrm>
          <a:prstGeom prst="rect">
            <a:avLst/>
          </a:prstGeom>
        </p:spPr>
      </p:pic>
      <p:pic>
        <p:nvPicPr>
          <p:cNvPr id="4" name="图片 3">
            <a:extLst>
              <a:ext uri="{FF2B5EF4-FFF2-40B4-BE49-F238E27FC236}">
                <a16:creationId xmlns:a16="http://schemas.microsoft.com/office/drawing/2014/main" id="{70E7AB7A-07FD-4CBF-9BB4-2E9BF17DD06A}"/>
              </a:ext>
            </a:extLst>
          </p:cNvPr>
          <p:cNvPicPr>
            <a:picLocks noChangeAspect="1"/>
          </p:cNvPicPr>
          <p:nvPr/>
        </p:nvPicPr>
        <p:blipFill>
          <a:blip r:embed="rId4"/>
          <a:stretch>
            <a:fillRect/>
          </a:stretch>
        </p:blipFill>
        <p:spPr>
          <a:xfrm>
            <a:off x="819810" y="3768310"/>
            <a:ext cx="5276190" cy="2714286"/>
          </a:xfrm>
          <a:prstGeom prst="rect">
            <a:avLst/>
          </a:prstGeom>
        </p:spPr>
      </p:pic>
      <p:pic>
        <p:nvPicPr>
          <p:cNvPr id="5" name="图片 4">
            <a:extLst>
              <a:ext uri="{FF2B5EF4-FFF2-40B4-BE49-F238E27FC236}">
                <a16:creationId xmlns:a16="http://schemas.microsoft.com/office/drawing/2014/main" id="{B19DF5E7-C94F-4944-91AC-EF4DE6E9C29D}"/>
              </a:ext>
            </a:extLst>
          </p:cNvPr>
          <p:cNvPicPr>
            <a:picLocks noChangeAspect="1"/>
          </p:cNvPicPr>
          <p:nvPr/>
        </p:nvPicPr>
        <p:blipFill>
          <a:blip r:embed="rId5"/>
          <a:stretch>
            <a:fillRect/>
          </a:stretch>
        </p:blipFill>
        <p:spPr>
          <a:xfrm>
            <a:off x="5885014" y="2270084"/>
            <a:ext cx="5114286" cy="2657143"/>
          </a:xfrm>
          <a:prstGeom prst="rect">
            <a:avLst/>
          </a:prstGeom>
        </p:spPr>
      </p:pic>
    </p:spTree>
    <p:extLst>
      <p:ext uri="{BB962C8B-B14F-4D97-AF65-F5344CB8AC3E}">
        <p14:creationId xmlns:p14="http://schemas.microsoft.com/office/powerpoint/2010/main" val="186767146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 婴幼儿动作发展</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33965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（一）婴幼儿动作发展的规律</a:t>
            </a:r>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岁婴幼儿行为发展遵循着两条原则： 头尾原则和近远原则。头尾原则是指婴儿动作技能的发展遵循从头到脚的先后顺序。婴幼儿最先学会抬头、控制胳膊，其次是躯干，最后是双腿的控制。近远原则是指婴幼儿动作技能的发展遵循从中央到四周的顺序。婴幼儿先学会控制自己的躯干，然后是手肘和膝盖，最后才是双手、双脚精细动作的习得。</a:t>
            </a:r>
          </a:p>
          <a:p>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根据这一规律，婴幼儿各大动作发展的阶段特征大致是： </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2—3</a:t>
            </a:r>
            <a:r>
              <a:rPr lang="zh-CN" altLang="en-US" sz="1600" dirty="0">
                <a:latin typeface="宋体" panose="02010600030101010101" pitchFamily="2" charset="-122"/>
                <a:ea typeface="宋体" panose="02010600030101010101" pitchFamily="2" charset="-122"/>
              </a:rPr>
              <a:t>个月的婴儿可以抬头，成人可将其竖直抱起。</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4—5</a:t>
            </a:r>
            <a:r>
              <a:rPr lang="zh-CN" altLang="en-US" sz="1600" dirty="0">
                <a:latin typeface="宋体" panose="02010600030101010101" pitchFamily="2" charset="-122"/>
                <a:ea typeface="宋体" panose="02010600030101010101" pitchFamily="2" charset="-122"/>
              </a:rPr>
              <a:t>个月婴儿可以翻身。</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5—6</a:t>
            </a:r>
            <a:r>
              <a:rPr lang="zh-CN" altLang="en-US" sz="1600" dirty="0">
                <a:latin typeface="宋体" panose="02010600030101010101" pitchFamily="2" charset="-122"/>
                <a:ea typeface="宋体" panose="02010600030101010101" pitchFamily="2" charset="-122"/>
              </a:rPr>
              <a:t>个月婴儿可以坐。</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6</a:t>
            </a:r>
            <a:r>
              <a:rPr lang="zh-CN" altLang="en-US" sz="1600" dirty="0">
                <a:latin typeface="宋体" panose="02010600030101010101" pitchFamily="2" charset="-122"/>
                <a:ea typeface="宋体" panose="02010600030101010101" pitchFamily="2" charset="-122"/>
              </a:rPr>
              <a:t>个月可以练习爬行，</a:t>
            </a:r>
            <a:r>
              <a:rPr lang="en-US" altLang="zh-CN" sz="1600" dirty="0">
                <a:latin typeface="宋体" panose="02010600030101010101" pitchFamily="2" charset="-122"/>
                <a:ea typeface="宋体" panose="02010600030101010101" pitchFamily="2" charset="-122"/>
              </a:rPr>
              <a:t>7—8</a:t>
            </a:r>
            <a:r>
              <a:rPr lang="zh-CN" altLang="en-US" sz="1600" dirty="0">
                <a:latin typeface="宋体" panose="02010600030101010101" pitchFamily="2" charset="-122"/>
                <a:ea typeface="宋体" panose="02010600030101010101" pitchFamily="2" charset="-122"/>
              </a:rPr>
              <a:t>个月婴儿能熟练地爬行。</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9—10</a:t>
            </a:r>
            <a:r>
              <a:rPr lang="zh-CN" altLang="en-US" sz="1600" dirty="0">
                <a:latin typeface="宋体" panose="02010600030101010101" pitchFamily="2" charset="-122"/>
                <a:ea typeface="宋体" panose="02010600030101010101" pitchFamily="2" charset="-122"/>
              </a:rPr>
              <a:t>个月可以扶栏杆站立。</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11</a:t>
            </a:r>
            <a:r>
              <a:rPr lang="zh-CN" altLang="en-US" sz="1600" dirty="0">
                <a:latin typeface="宋体" panose="02010600030101010101" pitchFamily="2" charset="-122"/>
                <a:ea typeface="宋体" panose="02010600030101010101" pitchFamily="2" charset="-122"/>
              </a:rPr>
              <a:t>个月可以扶物下蹲。</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岁左右可练习走路。</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岁以上可以协调地跑，四散跑、追逐跑或障碍跑。</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岁左右可以双脚原地跳，或向前跳。</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2—3</a:t>
            </a:r>
            <a:r>
              <a:rPr lang="zh-CN" altLang="en-US" sz="1600" dirty="0">
                <a:latin typeface="宋体" panose="02010600030101010101" pitchFamily="2" charset="-122"/>
                <a:ea typeface="宋体" panose="02010600030101010101" pitchFamily="2" charset="-122"/>
              </a:rPr>
              <a:t>岁可以投掷，往上、往前抛球。</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126219925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7266</Words>
  <Application>Microsoft Office PowerPoint</Application>
  <PresentationFormat>宽屏</PresentationFormat>
  <Paragraphs>328</Paragraphs>
  <Slides>48</Slides>
  <Notes>46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48</vt:i4>
      </vt:variant>
    </vt:vector>
  </HeadingPairs>
  <TitlesOfParts>
    <vt:vector size="56" baseType="lpstr">
      <vt:lpstr>等线</vt:lpstr>
      <vt:lpstr>方正细谭黑简体</vt:lpstr>
      <vt:lpstr>黑体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414</cp:revision>
  <dcterms:created xsi:type="dcterms:W3CDTF">2017-12-12T05:18:00Z</dcterms:created>
  <dcterms:modified xsi:type="dcterms:W3CDTF">2021-09-23T07:00:15Z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