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4"/>
  </p:notesMasterIdLst>
  <p:sldIdLst>
    <p:sldId id="256" r:id="rId2"/>
    <p:sldId id="258" r:id="rId3"/>
    <p:sldId id="300" r:id="rId4"/>
    <p:sldId id="368" r:id="rId5"/>
    <p:sldId id="286" r:id="rId6"/>
    <p:sldId id="369" r:id="rId7"/>
    <p:sldId id="370" r:id="rId8"/>
    <p:sldId id="371" r:id="rId9"/>
    <p:sldId id="372" r:id="rId10"/>
    <p:sldId id="306" r:id="rId11"/>
    <p:sldId id="309" r:id="rId12"/>
    <p:sldId id="301" r:id="rId13"/>
    <p:sldId id="310" r:id="rId14"/>
    <p:sldId id="347" r:id="rId15"/>
    <p:sldId id="373" r:id="rId16"/>
    <p:sldId id="311" r:id="rId17"/>
    <p:sldId id="314" r:id="rId18"/>
    <p:sldId id="312" r:id="rId19"/>
    <p:sldId id="360" r:id="rId20"/>
    <p:sldId id="374" r:id="rId21"/>
    <p:sldId id="313" r:id="rId22"/>
    <p:sldId id="316" r:id="rId23"/>
    <p:sldId id="302" r:id="rId24"/>
    <p:sldId id="318" r:id="rId25"/>
    <p:sldId id="375" r:id="rId26"/>
    <p:sldId id="320" r:id="rId27"/>
    <p:sldId id="264" r:id="rId28"/>
    <p:sldId id="376" r:id="rId29"/>
    <p:sldId id="377" r:id="rId30"/>
    <p:sldId id="378" r:id="rId31"/>
    <p:sldId id="283" r:id="rId32"/>
    <p:sldId id="257" r:id="rId33"/>
  </p:sldIdLst>
  <p:sldSz cx="12192000" cy="6858000"/>
  <p:notesSz cx="7104063" cy="10234613"/>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975B"/>
    <a:srgbClr val="E95555"/>
    <a:srgbClr val="EA1451"/>
    <a:srgbClr val="497EB1"/>
    <a:srgbClr val="FCD17C"/>
    <a:srgbClr val="7F7F7F"/>
    <a:srgbClr val="5C93C6"/>
    <a:srgbClr val="F52B65"/>
    <a:srgbClr val="FF3D00"/>
    <a:srgbClr val="FF47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2" autoAdjust="0"/>
    <p:restoredTop sz="94660"/>
  </p:normalViewPr>
  <p:slideViewPr>
    <p:cSldViewPr snapToGrid="0">
      <p:cViewPr varScale="1">
        <p:scale>
          <a:sx n="80" d="100"/>
          <a:sy n="80" d="100"/>
        </p:scale>
        <p:origin x="540" y="90"/>
      </p:cViewPr>
      <p:guideLst>
        <p:guide orient="horz" pos="2092"/>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B4568140-42B0-4227-A3F7-F528E3A48127}" type="datetimeFigureOut">
              <a:rPr lang="zh-CN" altLang="en-US" smtClean="0"/>
              <a:t>2021/10/12</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B52640A1-94A2-4624-974B-66BEDEFB6E14}" type="slidenum">
              <a:rPr lang="zh-CN" altLang="en-US" smtClean="0"/>
              <a:t>‹#›</a:t>
            </a:fld>
            <a:endParaRPr lang="zh-CN" altLang="en-US"/>
          </a:p>
        </p:txBody>
      </p:sp>
    </p:spTree>
    <p:extLst>
      <p:ext uri="{BB962C8B-B14F-4D97-AF65-F5344CB8AC3E}">
        <p14:creationId xmlns:p14="http://schemas.microsoft.com/office/powerpoint/2010/main" val="2437212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a:t>
            </a:fld>
            <a:endParaRPr lang="zh-CN" altLang="en-US"/>
          </a:p>
        </p:txBody>
      </p:sp>
    </p:spTree>
    <p:extLst>
      <p:ext uri="{BB962C8B-B14F-4D97-AF65-F5344CB8AC3E}">
        <p14:creationId xmlns:p14="http://schemas.microsoft.com/office/powerpoint/2010/main" val="23624074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10</a:t>
            </a:fld>
            <a:endParaRPr lang="zh-CN" altLang="en-US"/>
          </a:p>
        </p:txBody>
      </p:sp>
    </p:spTree>
    <p:extLst>
      <p:ext uri="{BB962C8B-B14F-4D97-AF65-F5344CB8AC3E}">
        <p14:creationId xmlns:p14="http://schemas.microsoft.com/office/powerpoint/2010/main" val="30596167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11</a:t>
            </a:fld>
            <a:endParaRPr lang="zh-CN" altLang="en-US"/>
          </a:p>
        </p:txBody>
      </p:sp>
    </p:spTree>
    <p:extLst>
      <p:ext uri="{BB962C8B-B14F-4D97-AF65-F5344CB8AC3E}">
        <p14:creationId xmlns:p14="http://schemas.microsoft.com/office/powerpoint/2010/main" val="4188768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12</a:t>
            </a:fld>
            <a:endParaRPr lang="zh-CN" altLang="en-US"/>
          </a:p>
        </p:txBody>
      </p:sp>
    </p:spTree>
    <p:extLst>
      <p:ext uri="{BB962C8B-B14F-4D97-AF65-F5344CB8AC3E}">
        <p14:creationId xmlns:p14="http://schemas.microsoft.com/office/powerpoint/2010/main" val="1499311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13</a:t>
            </a:fld>
            <a:endParaRPr lang="zh-CN" altLang="en-US"/>
          </a:p>
        </p:txBody>
      </p:sp>
    </p:spTree>
    <p:extLst>
      <p:ext uri="{BB962C8B-B14F-4D97-AF65-F5344CB8AC3E}">
        <p14:creationId xmlns:p14="http://schemas.microsoft.com/office/powerpoint/2010/main" val="12111029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14</a:t>
            </a:fld>
            <a:endParaRPr lang="zh-CN" altLang="en-US"/>
          </a:p>
        </p:txBody>
      </p:sp>
    </p:spTree>
    <p:extLst>
      <p:ext uri="{BB962C8B-B14F-4D97-AF65-F5344CB8AC3E}">
        <p14:creationId xmlns:p14="http://schemas.microsoft.com/office/powerpoint/2010/main" val="40428970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15</a:t>
            </a:fld>
            <a:endParaRPr lang="zh-CN" altLang="en-US"/>
          </a:p>
        </p:txBody>
      </p:sp>
    </p:spTree>
    <p:extLst>
      <p:ext uri="{BB962C8B-B14F-4D97-AF65-F5344CB8AC3E}">
        <p14:creationId xmlns:p14="http://schemas.microsoft.com/office/powerpoint/2010/main" val="40509311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16</a:t>
            </a:fld>
            <a:endParaRPr lang="zh-CN" altLang="en-US"/>
          </a:p>
        </p:txBody>
      </p:sp>
    </p:spTree>
    <p:extLst>
      <p:ext uri="{BB962C8B-B14F-4D97-AF65-F5344CB8AC3E}">
        <p14:creationId xmlns:p14="http://schemas.microsoft.com/office/powerpoint/2010/main" val="4357146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17</a:t>
            </a:fld>
            <a:endParaRPr lang="zh-CN" altLang="en-US"/>
          </a:p>
        </p:txBody>
      </p:sp>
    </p:spTree>
    <p:extLst>
      <p:ext uri="{BB962C8B-B14F-4D97-AF65-F5344CB8AC3E}">
        <p14:creationId xmlns:p14="http://schemas.microsoft.com/office/powerpoint/2010/main" val="4695637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18</a:t>
            </a:fld>
            <a:endParaRPr lang="zh-CN" altLang="en-US"/>
          </a:p>
        </p:txBody>
      </p:sp>
    </p:spTree>
    <p:extLst>
      <p:ext uri="{BB962C8B-B14F-4D97-AF65-F5344CB8AC3E}">
        <p14:creationId xmlns:p14="http://schemas.microsoft.com/office/powerpoint/2010/main" val="26946228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19</a:t>
            </a:fld>
            <a:endParaRPr lang="zh-CN" altLang="en-US"/>
          </a:p>
        </p:txBody>
      </p:sp>
    </p:spTree>
    <p:extLst>
      <p:ext uri="{BB962C8B-B14F-4D97-AF65-F5344CB8AC3E}">
        <p14:creationId xmlns:p14="http://schemas.microsoft.com/office/powerpoint/2010/main" val="19252493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a:t>
            </a:fld>
            <a:endParaRPr lang="zh-CN" altLang="en-US"/>
          </a:p>
        </p:txBody>
      </p:sp>
    </p:spTree>
    <p:extLst>
      <p:ext uri="{BB962C8B-B14F-4D97-AF65-F5344CB8AC3E}">
        <p14:creationId xmlns:p14="http://schemas.microsoft.com/office/powerpoint/2010/main" val="9349162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20</a:t>
            </a:fld>
            <a:endParaRPr lang="zh-CN" altLang="en-US"/>
          </a:p>
        </p:txBody>
      </p:sp>
    </p:spTree>
    <p:extLst>
      <p:ext uri="{BB962C8B-B14F-4D97-AF65-F5344CB8AC3E}">
        <p14:creationId xmlns:p14="http://schemas.microsoft.com/office/powerpoint/2010/main" val="22366995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21</a:t>
            </a:fld>
            <a:endParaRPr lang="zh-CN" altLang="en-US"/>
          </a:p>
        </p:txBody>
      </p:sp>
    </p:spTree>
    <p:extLst>
      <p:ext uri="{BB962C8B-B14F-4D97-AF65-F5344CB8AC3E}">
        <p14:creationId xmlns:p14="http://schemas.microsoft.com/office/powerpoint/2010/main" val="11429881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22</a:t>
            </a:fld>
            <a:endParaRPr lang="zh-CN" altLang="en-US"/>
          </a:p>
        </p:txBody>
      </p:sp>
    </p:spTree>
    <p:extLst>
      <p:ext uri="{BB962C8B-B14F-4D97-AF65-F5344CB8AC3E}">
        <p14:creationId xmlns:p14="http://schemas.microsoft.com/office/powerpoint/2010/main" val="10113424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23</a:t>
            </a:fld>
            <a:endParaRPr lang="zh-CN" altLang="en-US"/>
          </a:p>
        </p:txBody>
      </p:sp>
    </p:spTree>
    <p:extLst>
      <p:ext uri="{BB962C8B-B14F-4D97-AF65-F5344CB8AC3E}">
        <p14:creationId xmlns:p14="http://schemas.microsoft.com/office/powerpoint/2010/main" val="36103164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24</a:t>
            </a:fld>
            <a:endParaRPr lang="zh-CN" altLang="en-US"/>
          </a:p>
        </p:txBody>
      </p:sp>
    </p:spTree>
    <p:extLst>
      <p:ext uri="{BB962C8B-B14F-4D97-AF65-F5344CB8AC3E}">
        <p14:creationId xmlns:p14="http://schemas.microsoft.com/office/powerpoint/2010/main" val="5546797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25</a:t>
            </a:fld>
            <a:endParaRPr lang="zh-CN" altLang="en-US"/>
          </a:p>
        </p:txBody>
      </p:sp>
    </p:spTree>
    <p:extLst>
      <p:ext uri="{BB962C8B-B14F-4D97-AF65-F5344CB8AC3E}">
        <p14:creationId xmlns:p14="http://schemas.microsoft.com/office/powerpoint/2010/main" val="11637888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26</a:t>
            </a:fld>
            <a:endParaRPr lang="zh-CN" altLang="en-US"/>
          </a:p>
        </p:txBody>
      </p:sp>
    </p:spTree>
    <p:extLst>
      <p:ext uri="{BB962C8B-B14F-4D97-AF65-F5344CB8AC3E}">
        <p14:creationId xmlns:p14="http://schemas.microsoft.com/office/powerpoint/2010/main" val="1391443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981751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086594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842432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a:t>
            </a:fld>
            <a:endParaRPr lang="zh-CN" altLang="en-US"/>
          </a:p>
        </p:txBody>
      </p:sp>
    </p:spTree>
    <p:extLst>
      <p:ext uri="{BB962C8B-B14F-4D97-AF65-F5344CB8AC3E}">
        <p14:creationId xmlns:p14="http://schemas.microsoft.com/office/powerpoint/2010/main" val="29652003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844826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32</a:t>
            </a:fld>
            <a:endParaRPr lang="zh-CN" altLang="en-US"/>
          </a:p>
        </p:txBody>
      </p:sp>
    </p:spTree>
    <p:extLst>
      <p:ext uri="{BB962C8B-B14F-4D97-AF65-F5344CB8AC3E}">
        <p14:creationId xmlns:p14="http://schemas.microsoft.com/office/powerpoint/2010/main" val="1277231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4</a:t>
            </a:fld>
            <a:endParaRPr lang="zh-CN" altLang="en-US"/>
          </a:p>
        </p:txBody>
      </p:sp>
    </p:spTree>
    <p:extLst>
      <p:ext uri="{BB962C8B-B14F-4D97-AF65-F5344CB8AC3E}">
        <p14:creationId xmlns:p14="http://schemas.microsoft.com/office/powerpoint/2010/main" val="11250544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5</a:t>
            </a:fld>
            <a:endParaRPr lang="zh-CN" altLang="en-US"/>
          </a:p>
        </p:txBody>
      </p:sp>
    </p:spTree>
    <p:extLst>
      <p:ext uri="{BB962C8B-B14F-4D97-AF65-F5344CB8AC3E}">
        <p14:creationId xmlns:p14="http://schemas.microsoft.com/office/powerpoint/2010/main" val="16702001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6</a:t>
            </a:fld>
            <a:endParaRPr lang="zh-CN" altLang="en-US"/>
          </a:p>
        </p:txBody>
      </p:sp>
    </p:spTree>
    <p:extLst>
      <p:ext uri="{BB962C8B-B14F-4D97-AF65-F5344CB8AC3E}">
        <p14:creationId xmlns:p14="http://schemas.microsoft.com/office/powerpoint/2010/main" val="33286773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7</a:t>
            </a:fld>
            <a:endParaRPr lang="zh-CN" altLang="en-US"/>
          </a:p>
        </p:txBody>
      </p:sp>
    </p:spTree>
    <p:extLst>
      <p:ext uri="{BB962C8B-B14F-4D97-AF65-F5344CB8AC3E}">
        <p14:creationId xmlns:p14="http://schemas.microsoft.com/office/powerpoint/2010/main" val="16341730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8</a:t>
            </a:fld>
            <a:endParaRPr lang="zh-CN" altLang="en-US"/>
          </a:p>
        </p:txBody>
      </p:sp>
    </p:spTree>
    <p:extLst>
      <p:ext uri="{BB962C8B-B14F-4D97-AF65-F5344CB8AC3E}">
        <p14:creationId xmlns:p14="http://schemas.microsoft.com/office/powerpoint/2010/main" val="13044307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9</a:t>
            </a:fld>
            <a:endParaRPr lang="zh-CN" altLang="en-US"/>
          </a:p>
        </p:txBody>
      </p:sp>
    </p:spTree>
    <p:extLst>
      <p:ext uri="{BB962C8B-B14F-4D97-AF65-F5344CB8AC3E}">
        <p14:creationId xmlns:p14="http://schemas.microsoft.com/office/powerpoint/2010/main" val="40467254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userDrawn="1"/>
        </p:nvSpPr>
        <p:spPr>
          <a:xfrm>
            <a:off x="9115425" y="0"/>
            <a:ext cx="3076575" cy="3004730"/>
          </a:xfrm>
          <a:custGeom>
            <a:avLst/>
            <a:gdLst>
              <a:gd name="connsiteX0" fmla="*/ 348024 w 3076575"/>
              <a:gd name="connsiteY0" fmla="*/ 0 h 3004730"/>
              <a:gd name="connsiteX1" fmla="*/ 2542748 w 3076575"/>
              <a:gd name="connsiteY1" fmla="*/ 0 h 3004730"/>
              <a:gd name="connsiteX2" fmla="*/ 3076575 w 3076575"/>
              <a:gd name="connsiteY2" fmla="*/ 533827 h 3004730"/>
              <a:gd name="connsiteX3" fmla="*/ 3076575 w 3076575"/>
              <a:gd name="connsiteY3" fmla="*/ 2602982 h 3004730"/>
              <a:gd name="connsiteX4" fmla="*/ 2975138 w 3076575"/>
              <a:gd name="connsiteY4" fmla="*/ 2678835 h 3004730"/>
              <a:gd name="connsiteX5" fmla="*/ 1908229 w 3076575"/>
              <a:gd name="connsiteY5" fmla="*/ 3004730 h 3004730"/>
              <a:gd name="connsiteX6" fmla="*/ 0 w 3076575"/>
              <a:gd name="connsiteY6" fmla="*/ 1096501 h 3004730"/>
              <a:gd name="connsiteX7" fmla="*/ 325896 w 3076575"/>
              <a:gd name="connsiteY7" fmla="*/ 29592 h 300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76575" h="3004730">
                <a:moveTo>
                  <a:pt x="348024" y="0"/>
                </a:moveTo>
                <a:lnTo>
                  <a:pt x="2542748" y="0"/>
                </a:lnTo>
                <a:cubicBezTo>
                  <a:pt x="2837573" y="0"/>
                  <a:pt x="3076575" y="239002"/>
                  <a:pt x="3076575" y="533827"/>
                </a:cubicBezTo>
                <a:lnTo>
                  <a:pt x="3076575" y="2602982"/>
                </a:lnTo>
                <a:lnTo>
                  <a:pt x="2975138" y="2678835"/>
                </a:lnTo>
                <a:cubicBezTo>
                  <a:pt x="2670583" y="2884588"/>
                  <a:pt x="2303436" y="3004730"/>
                  <a:pt x="1908229" y="3004730"/>
                </a:cubicBezTo>
                <a:cubicBezTo>
                  <a:pt x="854343" y="3004730"/>
                  <a:pt x="0" y="2150387"/>
                  <a:pt x="0" y="1096501"/>
                </a:cubicBezTo>
                <a:cubicBezTo>
                  <a:pt x="0" y="701294"/>
                  <a:pt x="120142" y="334147"/>
                  <a:pt x="325896" y="29592"/>
                </a:cubicBezTo>
                <a:close/>
              </a:path>
            </a:pathLst>
          </a:custGeom>
          <a:gradFill flip="none" rotWithShape="1">
            <a:gsLst>
              <a:gs pos="0">
                <a:srgbClr val="EA1451">
                  <a:alpha val="69804"/>
                </a:srgbClr>
              </a:gs>
              <a:gs pos="100000">
                <a:srgbClr val="E53333">
                  <a:alpha val="70000"/>
                </a:srgbClr>
              </a:gs>
            </a:gsLst>
            <a:path path="rect">
              <a:fillToRect t="100000" r="100000"/>
            </a:path>
            <a:tileRect l="-100000" b="-100000"/>
          </a:gradFill>
          <a:ln>
            <a:noFill/>
          </a:ln>
          <a:effectLst>
            <a:outerShdw blurRad="152400" dist="190500" dir="2700000" algn="tl" rotWithShape="0">
              <a:srgbClr val="FF4747">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effectLst/>
            </a:endParaRPr>
          </a:p>
        </p:txBody>
      </p:sp>
      <p:sp>
        <p:nvSpPr>
          <p:cNvPr id="3" name="椭圆 2"/>
          <p:cNvSpPr/>
          <p:nvPr userDrawn="1"/>
        </p:nvSpPr>
        <p:spPr>
          <a:xfrm>
            <a:off x="8448115" y="1502365"/>
            <a:ext cx="1334620" cy="1334620"/>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6784352" y="2169675"/>
            <a:ext cx="545838" cy="545838"/>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476885" y="287020"/>
            <a:ext cx="827405" cy="827405"/>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1489710" y="560705"/>
            <a:ext cx="280035" cy="280035"/>
          </a:xfrm>
          <a:prstGeom prst="ellipse">
            <a:avLst/>
          </a:prstGeom>
          <a:gradFill flip="none" rotWithShape="1">
            <a:gsLst>
              <a:gs pos="34000">
                <a:srgbClr val="E53333">
                  <a:alpha val="83000"/>
                </a:srgbClr>
              </a:gs>
              <a:gs pos="100000">
                <a:srgbClr val="FF4747">
                  <a:alpha val="62000"/>
                </a:srgbClr>
              </a:gs>
            </a:gsLst>
            <a:path path="circle">
              <a:fillToRect l="100000" t="100000"/>
            </a:path>
            <a:tileRect r="-100000" b="-100000"/>
          </a:gradFill>
          <a:ln>
            <a:noFill/>
          </a:ln>
          <a:effectLst>
            <a:outerShdw blurRad="101600" dist="368300" dir="2700000" algn="tl" rotWithShape="0">
              <a:srgbClr val="FF4747">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userDrawn="1"/>
        </p:nvSpPr>
        <p:spPr>
          <a:xfrm>
            <a:off x="363682" y="876805"/>
            <a:ext cx="421178" cy="421178"/>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userDrawn="1"/>
        </p:nvSpPr>
        <p:spPr>
          <a:xfrm flipH="1" flipV="1">
            <a:off x="0" y="3853270"/>
            <a:ext cx="3076575" cy="3004730"/>
          </a:xfrm>
          <a:custGeom>
            <a:avLst/>
            <a:gdLst>
              <a:gd name="connsiteX0" fmla="*/ 348024 w 3076575"/>
              <a:gd name="connsiteY0" fmla="*/ 0 h 3004730"/>
              <a:gd name="connsiteX1" fmla="*/ 2542748 w 3076575"/>
              <a:gd name="connsiteY1" fmla="*/ 0 h 3004730"/>
              <a:gd name="connsiteX2" fmla="*/ 3076575 w 3076575"/>
              <a:gd name="connsiteY2" fmla="*/ 533827 h 3004730"/>
              <a:gd name="connsiteX3" fmla="*/ 3076575 w 3076575"/>
              <a:gd name="connsiteY3" fmla="*/ 2602982 h 3004730"/>
              <a:gd name="connsiteX4" fmla="*/ 2975138 w 3076575"/>
              <a:gd name="connsiteY4" fmla="*/ 2678835 h 3004730"/>
              <a:gd name="connsiteX5" fmla="*/ 1908229 w 3076575"/>
              <a:gd name="connsiteY5" fmla="*/ 3004730 h 3004730"/>
              <a:gd name="connsiteX6" fmla="*/ 0 w 3076575"/>
              <a:gd name="connsiteY6" fmla="*/ 1096501 h 3004730"/>
              <a:gd name="connsiteX7" fmla="*/ 325896 w 3076575"/>
              <a:gd name="connsiteY7" fmla="*/ 29592 h 300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76575" h="3004730">
                <a:moveTo>
                  <a:pt x="348024" y="0"/>
                </a:moveTo>
                <a:lnTo>
                  <a:pt x="2542748" y="0"/>
                </a:lnTo>
                <a:cubicBezTo>
                  <a:pt x="2837573" y="0"/>
                  <a:pt x="3076575" y="239002"/>
                  <a:pt x="3076575" y="533827"/>
                </a:cubicBezTo>
                <a:lnTo>
                  <a:pt x="3076575" y="2602982"/>
                </a:lnTo>
                <a:lnTo>
                  <a:pt x="2975138" y="2678835"/>
                </a:lnTo>
                <a:cubicBezTo>
                  <a:pt x="2670583" y="2884588"/>
                  <a:pt x="2303436" y="3004730"/>
                  <a:pt x="1908229" y="3004730"/>
                </a:cubicBezTo>
                <a:cubicBezTo>
                  <a:pt x="854343" y="3004730"/>
                  <a:pt x="0" y="2150387"/>
                  <a:pt x="0" y="1096501"/>
                </a:cubicBezTo>
                <a:cubicBezTo>
                  <a:pt x="0" y="701294"/>
                  <a:pt x="120142" y="334147"/>
                  <a:pt x="325896" y="29592"/>
                </a:cubicBezTo>
                <a:close/>
              </a:path>
            </a:pathLst>
          </a:custGeom>
          <a:gradFill flip="none" rotWithShape="1">
            <a:gsLst>
              <a:gs pos="0">
                <a:srgbClr val="EA1451">
                  <a:alpha val="80000"/>
                </a:srgbClr>
              </a:gs>
              <a:gs pos="100000">
                <a:srgbClr val="E53333">
                  <a:alpha val="92000"/>
                </a:srgbClr>
              </a:gs>
            </a:gsLst>
            <a:lin ang="2700000" scaled="1"/>
            <a:tileRect/>
          </a:gradFill>
          <a:ln>
            <a:noFill/>
          </a:ln>
          <a:effectLst>
            <a:outerShdw blurRad="152400" dist="190500" dir="2700000" algn="tl" rotWithShape="0">
              <a:srgbClr val="FF4747">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effectLst/>
            </a:endParaRPr>
          </a:p>
        </p:txBody>
      </p:sp>
      <p:sp>
        <p:nvSpPr>
          <p:cNvPr id="3" name="椭圆 2"/>
          <p:cNvSpPr/>
          <p:nvPr userDrawn="1"/>
        </p:nvSpPr>
        <p:spPr>
          <a:xfrm>
            <a:off x="5036647" y="4811900"/>
            <a:ext cx="421178" cy="421178"/>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2866990" y="4571162"/>
            <a:ext cx="1334620" cy="1334620"/>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9001090" y="1095375"/>
            <a:ext cx="646897" cy="646897"/>
          </a:xfrm>
          <a:prstGeom prst="ellipse">
            <a:avLst/>
          </a:prstGeom>
          <a:gradFill flip="none" rotWithShape="1">
            <a:gsLst>
              <a:gs pos="34000">
                <a:srgbClr val="E53333">
                  <a:alpha val="83000"/>
                </a:srgbClr>
              </a:gs>
              <a:gs pos="100000">
                <a:srgbClr val="FF4747">
                  <a:alpha val="62000"/>
                </a:srgbClr>
              </a:gs>
            </a:gsLst>
            <a:path path="circle">
              <a:fillToRect l="100000" t="100000"/>
            </a:path>
            <a:tileRect r="-100000" b="-100000"/>
          </a:gradFill>
          <a:ln>
            <a:noFill/>
          </a:ln>
          <a:effectLst>
            <a:outerShdw blurRad="101600" dist="368300" dir="2700000" algn="tl" rotWithShape="0">
              <a:srgbClr val="FF4747">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92451939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4" name="矩形 3"/>
          <p:cNvSpPr/>
          <p:nvPr userDrawn="1"/>
        </p:nvSpPr>
        <p:spPr>
          <a:xfrm>
            <a:off x="8325228" y="6545425"/>
            <a:ext cx="775136" cy="230832"/>
          </a:xfrm>
          <a:prstGeom prst="rect">
            <a:avLst/>
          </a:prstGeom>
        </p:spPr>
        <p:txBody>
          <a:bodyPr wrap="square">
            <a:spAutoFit/>
          </a:bodyPr>
          <a:lstStyle/>
          <a:p>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模板下载：</a:t>
            </a:r>
            <a:r>
              <a:rPr lang="en-US" altLang="zh-CN" sz="100" dirty="0">
                <a:solidFill>
                  <a:srgbClr val="E95555"/>
                </a:solidFill>
                <a:latin typeface="Calibri"/>
                <a:ea typeface="宋体"/>
              </a:rPr>
              <a:t>www.1ppt.com/moban/          </a:t>
            </a:r>
            <a:r>
              <a:rPr lang="zh-CN" altLang="en-US" sz="100" dirty="0">
                <a:solidFill>
                  <a:srgbClr val="E95555"/>
                </a:solidFill>
                <a:latin typeface="Calibri"/>
                <a:ea typeface="宋体"/>
              </a:rPr>
              <a:t>行业</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www.1ppt.com/hangye/ </a:t>
            </a:r>
          </a:p>
          <a:p>
            <a:r>
              <a:rPr lang="zh-CN" altLang="en-US" sz="100" dirty="0">
                <a:solidFill>
                  <a:srgbClr val="E95555"/>
                </a:solidFill>
                <a:latin typeface="Calibri"/>
                <a:ea typeface="宋体"/>
              </a:rPr>
              <a:t>节日</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www.1ppt.com/jieri/          PPT</a:t>
            </a:r>
            <a:r>
              <a:rPr lang="zh-CN" altLang="en-US" sz="100" dirty="0">
                <a:solidFill>
                  <a:srgbClr val="E95555"/>
                </a:solidFill>
                <a:latin typeface="Calibri"/>
                <a:ea typeface="宋体"/>
              </a:rPr>
              <a:t>素材：</a:t>
            </a:r>
            <a:r>
              <a:rPr lang="en-US" altLang="zh-CN" sz="100" dirty="0">
                <a:solidFill>
                  <a:srgbClr val="E95555"/>
                </a:solidFill>
                <a:latin typeface="Calibri"/>
                <a:ea typeface="宋体"/>
              </a:rPr>
              <a:t>www.1ppt.com/sucai/</a:t>
            </a:r>
          </a:p>
          <a:p>
            <a:r>
              <a:rPr lang="en-US" altLang="zh-CN" sz="100" dirty="0">
                <a:solidFill>
                  <a:srgbClr val="E95555"/>
                </a:solidFill>
                <a:latin typeface="Calibri"/>
                <a:ea typeface="宋体"/>
              </a:rPr>
              <a:t>PPT</a:t>
            </a:r>
            <a:r>
              <a:rPr lang="zh-CN" altLang="en-US" sz="100" dirty="0">
                <a:solidFill>
                  <a:srgbClr val="E95555"/>
                </a:solidFill>
                <a:latin typeface="Calibri"/>
                <a:ea typeface="宋体"/>
              </a:rPr>
              <a:t>背景图片：</a:t>
            </a:r>
            <a:r>
              <a:rPr lang="en-US" altLang="zh-CN" sz="100" dirty="0">
                <a:solidFill>
                  <a:srgbClr val="E95555"/>
                </a:solidFill>
                <a:latin typeface="Calibri"/>
                <a:ea typeface="宋体"/>
              </a:rPr>
              <a:t>www.1ppt.com/beijing/        PPT</a:t>
            </a:r>
            <a:r>
              <a:rPr lang="zh-CN" altLang="en-US" sz="100" dirty="0">
                <a:solidFill>
                  <a:srgbClr val="E95555"/>
                </a:solidFill>
                <a:latin typeface="Calibri"/>
                <a:ea typeface="宋体"/>
              </a:rPr>
              <a:t>图表：</a:t>
            </a:r>
            <a:r>
              <a:rPr lang="en-US" altLang="zh-CN" sz="100" dirty="0">
                <a:solidFill>
                  <a:srgbClr val="E95555"/>
                </a:solidFill>
                <a:latin typeface="Calibri"/>
                <a:ea typeface="宋体"/>
              </a:rPr>
              <a:t>www.1ppt.com/tubiao/      </a:t>
            </a:r>
          </a:p>
          <a:p>
            <a:r>
              <a:rPr lang="zh-CN" altLang="en-US" sz="100" dirty="0">
                <a:solidFill>
                  <a:srgbClr val="E95555"/>
                </a:solidFill>
                <a:latin typeface="Calibri"/>
                <a:ea typeface="宋体"/>
              </a:rPr>
              <a:t>精美</a:t>
            </a:r>
            <a:r>
              <a:rPr lang="en-US" altLang="zh-CN" sz="100" dirty="0">
                <a:solidFill>
                  <a:srgbClr val="E95555"/>
                </a:solidFill>
                <a:latin typeface="Calibri"/>
                <a:ea typeface="宋体"/>
              </a:rPr>
              <a:t>PPT</a:t>
            </a:r>
            <a:r>
              <a:rPr lang="zh-CN" altLang="en-US" sz="100" dirty="0">
                <a:solidFill>
                  <a:srgbClr val="E95555"/>
                </a:solidFill>
                <a:latin typeface="Calibri"/>
                <a:ea typeface="宋体"/>
              </a:rPr>
              <a:t>下载：</a:t>
            </a:r>
            <a:r>
              <a:rPr lang="en-US" altLang="zh-CN" sz="100" dirty="0">
                <a:solidFill>
                  <a:srgbClr val="E95555"/>
                </a:solidFill>
                <a:latin typeface="Calibri"/>
                <a:ea typeface="宋体"/>
              </a:rPr>
              <a:t>www.1ppt.com/xiazai/         PPT</a:t>
            </a:r>
            <a:r>
              <a:rPr lang="zh-CN" altLang="en-US" sz="100" dirty="0">
                <a:solidFill>
                  <a:srgbClr val="E95555"/>
                </a:solidFill>
                <a:latin typeface="Calibri"/>
                <a:ea typeface="宋体"/>
              </a:rPr>
              <a:t>教程： </a:t>
            </a:r>
            <a:r>
              <a:rPr lang="en-US" altLang="zh-CN" sz="100" dirty="0">
                <a:solidFill>
                  <a:srgbClr val="E95555"/>
                </a:solidFill>
                <a:latin typeface="Calibri"/>
                <a:ea typeface="宋体"/>
              </a:rPr>
              <a:t>www.1ppt.com/powerpoint/      </a:t>
            </a:r>
          </a:p>
          <a:p>
            <a:r>
              <a:rPr lang="en-US" altLang="zh-CN" sz="100" dirty="0">
                <a:solidFill>
                  <a:srgbClr val="E95555"/>
                </a:solidFill>
                <a:latin typeface="Calibri"/>
                <a:ea typeface="宋体"/>
              </a:rPr>
              <a:t>PPT</a:t>
            </a:r>
            <a:r>
              <a:rPr lang="zh-CN" altLang="en-US" sz="100" dirty="0">
                <a:solidFill>
                  <a:srgbClr val="E95555"/>
                </a:solidFill>
                <a:latin typeface="Calibri"/>
                <a:ea typeface="宋体"/>
              </a:rPr>
              <a:t>课件：</a:t>
            </a:r>
            <a:r>
              <a:rPr lang="en-US" altLang="zh-CN" sz="100" dirty="0">
                <a:solidFill>
                  <a:srgbClr val="E95555"/>
                </a:solidFill>
                <a:latin typeface="Calibri"/>
                <a:ea typeface="宋体"/>
              </a:rPr>
              <a:t>www.1ppt.com/kejian/             </a:t>
            </a:r>
            <a:r>
              <a:rPr lang="zh-CN" altLang="en-US" sz="100" dirty="0">
                <a:solidFill>
                  <a:srgbClr val="E95555"/>
                </a:solidFill>
                <a:latin typeface="Calibri"/>
                <a:ea typeface="宋体"/>
              </a:rPr>
              <a:t>字体下载：</a:t>
            </a:r>
            <a:r>
              <a:rPr lang="en-US" altLang="zh-CN" sz="100" dirty="0">
                <a:solidFill>
                  <a:srgbClr val="E95555"/>
                </a:solidFill>
                <a:latin typeface="Calibri"/>
                <a:ea typeface="宋体"/>
              </a:rPr>
              <a:t>www.1ppt.com/ziti/</a:t>
            </a:r>
          </a:p>
          <a:p>
            <a:r>
              <a:rPr lang="zh-CN" altLang="en-US" sz="100" dirty="0">
                <a:solidFill>
                  <a:srgbClr val="E95555"/>
                </a:solidFill>
                <a:latin typeface="Calibri"/>
                <a:ea typeface="宋体"/>
              </a:rPr>
              <a:t>工作总结</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www.1ppt.com/xiazai/zongjie/ </a:t>
            </a:r>
            <a:r>
              <a:rPr lang="zh-CN" altLang="en-US" sz="100" dirty="0">
                <a:solidFill>
                  <a:srgbClr val="E95555"/>
                </a:solidFill>
                <a:latin typeface="Calibri"/>
                <a:ea typeface="宋体"/>
              </a:rPr>
              <a:t>工作计划：</a:t>
            </a:r>
            <a:r>
              <a:rPr lang="en-US" altLang="zh-CN" sz="100" dirty="0">
                <a:solidFill>
                  <a:srgbClr val="E95555"/>
                </a:solidFill>
                <a:latin typeface="Calibri"/>
                <a:ea typeface="宋体"/>
              </a:rPr>
              <a:t>www.1ppt.com/xiazai/jihua/</a:t>
            </a:r>
          </a:p>
          <a:p>
            <a:r>
              <a:rPr lang="zh-CN" altLang="en-US" sz="100" dirty="0">
                <a:solidFill>
                  <a:srgbClr val="E95555"/>
                </a:solidFill>
                <a:latin typeface="Calibri"/>
                <a:ea typeface="宋体"/>
              </a:rPr>
              <a:t>商务</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www.1ppt.com/moban/shangwu/  </a:t>
            </a:r>
            <a:r>
              <a:rPr lang="zh-CN" altLang="en-US" sz="100" dirty="0">
                <a:solidFill>
                  <a:srgbClr val="E95555"/>
                </a:solidFill>
                <a:latin typeface="Calibri"/>
                <a:ea typeface="宋体"/>
              </a:rPr>
              <a:t>个人简历</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www.1ppt.com/xiazai/jianli/  </a:t>
            </a:r>
          </a:p>
          <a:p>
            <a:r>
              <a:rPr lang="zh-CN" altLang="en-US" sz="100" dirty="0">
                <a:solidFill>
                  <a:srgbClr val="E95555"/>
                </a:solidFill>
                <a:latin typeface="Calibri"/>
                <a:ea typeface="宋体"/>
              </a:rPr>
              <a:t>毕业答辩</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www.1ppt.com/xiazai/dabian/  </a:t>
            </a:r>
            <a:r>
              <a:rPr lang="zh-CN" altLang="en-US" sz="100" dirty="0">
                <a:solidFill>
                  <a:srgbClr val="E95555"/>
                </a:solidFill>
                <a:latin typeface="Calibri"/>
                <a:ea typeface="宋体"/>
              </a:rPr>
              <a:t>工作汇报</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www.1ppt.com/xiazai/huibao/    </a:t>
            </a:r>
          </a:p>
          <a:p>
            <a:r>
              <a:rPr lang="en-US" altLang="zh-CN" sz="100" dirty="0">
                <a:solidFill>
                  <a:srgbClr val="E95555"/>
                </a:solidFill>
                <a:latin typeface="Calibri"/>
                <a:ea typeface="宋体"/>
              </a:rPr>
              <a:t> </a:t>
            </a:r>
          </a:p>
        </p:txBody>
      </p:sp>
    </p:spTree>
    <p:extLst>
      <p:ext uri="{BB962C8B-B14F-4D97-AF65-F5344CB8AC3E}">
        <p14:creationId xmlns:p14="http://schemas.microsoft.com/office/powerpoint/2010/main" val="80577402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5555"/>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2" r:id="rId6"/>
  </p:sldLayoutIdLst>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a:solidFill>
                    <a:schemeClr val="bg1"/>
                  </a:solidFill>
                  <a:cs typeface="+mn-ea"/>
                  <a:sym typeface="+mn-lt"/>
                </a:rPr>
                <a:t>第八章</a:t>
              </a:r>
              <a:endParaRPr lang="zh-CN" altLang="en-US" sz="2000" spc="300" dirty="0">
                <a:solidFill>
                  <a:schemeClr val="bg1"/>
                </a:solidFill>
                <a:cs typeface="+mn-ea"/>
                <a:sym typeface="+mn-lt"/>
              </a:endParaRPr>
            </a:p>
          </p:txBody>
        </p:sp>
      </p:grpSp>
      <p:sp>
        <p:nvSpPr>
          <p:cNvPr id="15" name="文本框 14"/>
          <p:cNvSpPr txBox="1"/>
          <p:nvPr/>
        </p:nvSpPr>
        <p:spPr>
          <a:xfrm>
            <a:off x="564680" y="2863516"/>
            <a:ext cx="10191552" cy="2800767"/>
          </a:xfrm>
          <a:prstGeom prst="rect">
            <a:avLst/>
          </a:prstGeom>
          <a:noFill/>
        </p:spPr>
        <p:txBody>
          <a:bodyPr wrap="square" lIns="0" rtlCol="0" anchor="ctr" anchorCtr="1">
            <a:spAutoFit/>
          </a:bodyPr>
          <a:lstStyle/>
          <a:p>
            <a:r>
              <a:rPr lang="en-US" altLang="zh-CN" sz="8800" dirty="0">
                <a:solidFill>
                  <a:srgbClr val="EF975B"/>
                </a:solidFill>
                <a:latin typeface="方正细谭黑简体" panose="02000000000000000000" pitchFamily="2" charset="-122"/>
                <a:ea typeface="方正细谭黑简体" panose="02000000000000000000" pitchFamily="2" charset="-122"/>
                <a:cs typeface="+mn-ea"/>
                <a:sym typeface="+mn-lt"/>
              </a:rPr>
              <a:t>19—24</a:t>
            </a:r>
            <a:r>
              <a:rPr lang="zh-CN" altLang="en-US" sz="8800" dirty="0">
                <a:solidFill>
                  <a:srgbClr val="EF975B"/>
                </a:solidFill>
                <a:latin typeface="方正细谭黑简体" panose="02000000000000000000" pitchFamily="2" charset="-122"/>
                <a:ea typeface="方正细谭黑简体" panose="02000000000000000000" pitchFamily="2" charset="-122"/>
                <a:cs typeface="+mn-ea"/>
                <a:sym typeface="+mn-lt"/>
              </a:rPr>
              <a:t>个月婴幼儿身心发展特点概述</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10—12</a:t>
            </a:r>
            <a:r>
              <a:rPr lang="zh-CN" altLang="en-US" sz="3600" dirty="0">
                <a:solidFill>
                  <a:srgbClr val="E95555"/>
                </a:solidFill>
                <a:cs typeface="+mn-ea"/>
                <a:sym typeface="+mn-lt"/>
              </a:rPr>
              <a:t>个月婴儿发展观察要点</a:t>
            </a:r>
          </a:p>
        </p:txBody>
      </p:sp>
      <p:pic>
        <p:nvPicPr>
          <p:cNvPr id="3" name="图片 2">
            <a:extLst>
              <a:ext uri="{FF2B5EF4-FFF2-40B4-BE49-F238E27FC236}">
                <a16:creationId xmlns:a16="http://schemas.microsoft.com/office/drawing/2014/main" id="{398041D6-A6D8-4FB8-A3DE-3EDB6556E702}"/>
              </a:ext>
            </a:extLst>
          </p:cNvPr>
          <p:cNvPicPr>
            <a:picLocks noChangeAspect="1"/>
          </p:cNvPicPr>
          <p:nvPr/>
        </p:nvPicPr>
        <p:blipFill>
          <a:blip r:embed="rId3"/>
          <a:stretch>
            <a:fillRect/>
          </a:stretch>
        </p:blipFill>
        <p:spPr>
          <a:xfrm>
            <a:off x="3294985" y="1257300"/>
            <a:ext cx="5409524" cy="3419048"/>
          </a:xfrm>
          <a:prstGeom prst="rect">
            <a:avLst/>
          </a:prstGeom>
        </p:spPr>
      </p:pic>
      <p:pic>
        <p:nvPicPr>
          <p:cNvPr id="5" name="图片 4">
            <a:extLst>
              <a:ext uri="{FF2B5EF4-FFF2-40B4-BE49-F238E27FC236}">
                <a16:creationId xmlns:a16="http://schemas.microsoft.com/office/drawing/2014/main" id="{0C32889B-9312-4DCB-83C2-A67CB9EEB362}"/>
              </a:ext>
            </a:extLst>
          </p:cNvPr>
          <p:cNvPicPr>
            <a:picLocks noChangeAspect="1"/>
          </p:cNvPicPr>
          <p:nvPr/>
        </p:nvPicPr>
        <p:blipFill>
          <a:blip r:embed="rId4"/>
          <a:stretch>
            <a:fillRect/>
          </a:stretch>
        </p:blipFill>
        <p:spPr>
          <a:xfrm>
            <a:off x="3294985" y="4676348"/>
            <a:ext cx="5200000" cy="1457143"/>
          </a:xfrm>
          <a:prstGeom prst="rect">
            <a:avLst/>
          </a:prstGeom>
        </p:spPr>
      </p:pic>
    </p:spTree>
    <p:extLst>
      <p:ext uri="{BB962C8B-B14F-4D97-AF65-F5344CB8AC3E}">
        <p14:creationId xmlns:p14="http://schemas.microsoft.com/office/powerpoint/2010/main" val="20188798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19—24</a:t>
            </a:r>
            <a:r>
              <a:rPr lang="zh-CN" altLang="en-US" sz="3600" dirty="0">
                <a:solidFill>
                  <a:srgbClr val="E95555"/>
                </a:solidFill>
                <a:cs typeface="+mn-ea"/>
                <a:sym typeface="+mn-lt"/>
              </a:rPr>
              <a:t>个月婴幼儿教养内容与要求</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092491" cy="3293209"/>
          </a:xfrm>
          <a:prstGeom prst="rect">
            <a:avLst/>
          </a:prstGeom>
        </p:spPr>
        <p:txBody>
          <a:bodyPr wrap="square">
            <a:spAutoFit/>
          </a:bodyPr>
          <a:lstStyle/>
          <a:p>
            <a:r>
              <a:rPr lang="zh-CN" altLang="en-US" sz="1600" dirty="0">
                <a:latin typeface="华文宋体" panose="02010600040101010101" pitchFamily="2" charset="-122"/>
                <a:ea typeface="华文宋体" panose="02010600040101010101" pitchFamily="2" charset="-122"/>
              </a:rPr>
              <a:t>逐步养成睡眠、进餐、盥洗的好习惯，生活有规律；在盥洗时帮着婴幼儿学习使用肥皂、毛巾，学脱鞋子、裤子、袜子和外衣；鼓励婴幼儿养成用餐时吃一口、嚼一口、咽一口和口渴时喝水的习惯。</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提供机会让婴幼儿练习自如地走、跑，进行举手扔球、玩叠高积木、串珠等游戏，学着收玩具。</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鼓励婴幼儿学用简单句（双词句）表达自己的需求，说出自己的名字，提供机会多多进行亲子阅读、听故事、学念儿歌。</a:t>
            </a:r>
            <a:r>
              <a:rPr lang="en-US" altLang="zh-CN" sz="1600" dirty="0">
                <a:latin typeface="华文宋体" panose="02010600040101010101" pitchFamily="2" charset="-122"/>
                <a:ea typeface="华文宋体" panose="02010600040101010101" pitchFamily="2" charset="-122"/>
              </a:rPr>
              <a:t>19—24</a:t>
            </a:r>
            <a:r>
              <a:rPr lang="zh-CN" altLang="en-US" sz="1600" dirty="0">
                <a:latin typeface="华文宋体" panose="02010600040101010101" pitchFamily="2" charset="-122"/>
                <a:ea typeface="华文宋体" panose="02010600040101010101" pitchFamily="2" charset="-122"/>
              </a:rPr>
              <a:t>个月婴幼儿在情感与社会领域的教育内容与要求是： 提醒婴幼儿与人打招呼，学着在和同伴一起玩耍、游戏中形成初步的规则意识。</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 鼓励婴幼儿辨别周围生活环境中的常见物，对物体的形状、大小、颜色、软硬等差别明显的特征有充分的感知体验；引导婴幼儿随着音乐节奏做模仿动作，跟唱简单的歌曲，用各种材料涂涂画画。会假装做某件事（如打电话），和玩偶说话或玩耍，进而理解人物永久性、表象智力、模仿等。</a:t>
            </a:r>
          </a:p>
          <a:p>
            <a:endParaRPr lang="zh-CN" altLang="en-US" sz="1600" dirty="0">
              <a:latin typeface="华文宋体" panose="02010600040101010101" pitchFamily="2" charset="-122"/>
              <a:ea typeface="华文宋体" panose="02010600040101010101" pitchFamily="2" charset="-122"/>
            </a:endParaRPr>
          </a:p>
        </p:txBody>
      </p:sp>
    </p:spTree>
    <p:extLst>
      <p:ext uri="{BB962C8B-B14F-4D97-AF65-F5344CB8AC3E}">
        <p14:creationId xmlns:p14="http://schemas.microsoft.com/office/powerpoint/2010/main" val="266035884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第二节</a:t>
              </a:r>
            </a:p>
          </p:txBody>
        </p:sp>
      </p:grpSp>
      <p:sp>
        <p:nvSpPr>
          <p:cNvPr id="15" name="文本框 14"/>
          <p:cNvSpPr txBox="1"/>
          <p:nvPr/>
        </p:nvSpPr>
        <p:spPr>
          <a:xfrm>
            <a:off x="564680" y="2371074"/>
            <a:ext cx="8995412" cy="3785652"/>
          </a:xfrm>
          <a:prstGeom prst="rect">
            <a:avLst/>
          </a:prstGeom>
          <a:noFill/>
        </p:spPr>
        <p:txBody>
          <a:bodyPr wrap="square" lIns="0" rtlCol="0" anchor="ctr" anchorCtr="1">
            <a:spAutoFit/>
          </a:bodyPr>
          <a:lstStyle/>
          <a:p>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早教机构中</a:t>
            </a:r>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19—24</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个月婴幼儿的教育活动设计与指导</a:t>
            </a:r>
          </a:p>
        </p:txBody>
      </p:sp>
    </p:spTree>
    <p:extLst>
      <p:ext uri="{BB962C8B-B14F-4D97-AF65-F5344CB8AC3E}">
        <p14:creationId xmlns:p14="http://schemas.microsoft.com/office/powerpoint/2010/main" val="18666947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动作与习惯</a:t>
            </a:r>
          </a:p>
        </p:txBody>
      </p:sp>
      <p:sp>
        <p:nvSpPr>
          <p:cNvPr id="2" name="矩形 1">
            <a:extLst>
              <a:ext uri="{FF2B5EF4-FFF2-40B4-BE49-F238E27FC236}">
                <a16:creationId xmlns:a16="http://schemas.microsoft.com/office/drawing/2014/main" id="{872565EF-22D4-47FD-B195-5B4BE60863AE}"/>
              </a:ext>
            </a:extLst>
          </p:cNvPr>
          <p:cNvSpPr/>
          <p:nvPr/>
        </p:nvSpPr>
        <p:spPr>
          <a:xfrm>
            <a:off x="1626267" y="1499386"/>
            <a:ext cx="7258224" cy="2989280"/>
          </a:xfrm>
          <a:prstGeom prst="rect">
            <a:avLst/>
          </a:prstGeom>
        </p:spPr>
        <p:txBody>
          <a:bodyPr wrap="square">
            <a:spAutoFit/>
          </a:bodyPr>
          <a:lstStyle/>
          <a:p>
            <a:pPr>
              <a:lnSpc>
                <a:spcPct val="150000"/>
              </a:lnSpc>
            </a:pPr>
            <a:r>
              <a:rPr lang="en-US" altLang="zh-CN" sz="1600" dirty="0">
                <a:latin typeface="宋体" panose="02010600030101010101" pitchFamily="2" charset="-122"/>
                <a:ea typeface="宋体" panose="02010600030101010101" pitchFamily="2" charset="-122"/>
              </a:rPr>
              <a:t>     19—24</a:t>
            </a:r>
            <a:r>
              <a:rPr lang="zh-CN" altLang="en-US" sz="1600" dirty="0">
                <a:latin typeface="宋体" panose="02010600030101010101" pitchFamily="2" charset="-122"/>
                <a:ea typeface="宋体" panose="02010600030101010101" pitchFamily="2" charset="-122"/>
              </a:rPr>
              <a:t>个月的婴幼儿能跟随音乐节奏做出相应的身体动作。</a:t>
            </a:r>
            <a:r>
              <a:rPr lang="en-US" altLang="zh-CN" sz="1600" dirty="0">
                <a:latin typeface="宋体" panose="02010600030101010101" pitchFamily="2" charset="-122"/>
                <a:ea typeface="宋体" panose="02010600030101010101" pitchFamily="2" charset="-122"/>
              </a:rPr>
              <a:t>2</a:t>
            </a:r>
            <a:r>
              <a:rPr lang="zh-CN" altLang="en-US" sz="1600" dirty="0">
                <a:latin typeface="宋体" panose="02010600030101010101" pitchFamily="2" charset="-122"/>
                <a:ea typeface="宋体" panose="02010600030101010101" pitchFamily="2" charset="-122"/>
              </a:rPr>
              <a:t>岁的婴幼儿已经基本掌握大肌肉活动，如站、走、跑、跳。精细动作主要表现为可以用勺子吃饭、串珠、</a:t>
            </a:r>
            <a:r>
              <a:rPr lang="en-US" altLang="zh-CN" sz="1600" dirty="0">
                <a:latin typeface="宋体" panose="02010600030101010101" pitchFamily="2" charset="-122"/>
                <a:ea typeface="宋体" panose="02010600030101010101" pitchFamily="2" charset="-122"/>
              </a:rPr>
              <a:t>3—5</a:t>
            </a:r>
            <a:r>
              <a:rPr lang="zh-CN" altLang="en-US" sz="1600" dirty="0">
                <a:latin typeface="宋体" panose="02010600030101010101" pitchFamily="2" charset="-122"/>
                <a:ea typeface="宋体" panose="02010600030101010101" pitchFamily="2" charset="-122"/>
              </a:rPr>
              <a:t>块积木垒高、搓泥、拼图、涂鸦、贴纸等活动。</a:t>
            </a:r>
          </a:p>
          <a:p>
            <a:pPr>
              <a:lnSpc>
                <a:spcPct val="150000"/>
              </a:lnSpc>
            </a:pPr>
            <a:r>
              <a:rPr lang="zh-CN" altLang="en-US" sz="1600" dirty="0">
                <a:latin typeface="宋体" panose="02010600030101010101" pitchFamily="2" charset="-122"/>
                <a:ea typeface="宋体" panose="02010600030101010101" pitchFamily="2" charset="-122"/>
              </a:rPr>
              <a:t>    针对</a:t>
            </a:r>
            <a:r>
              <a:rPr lang="en-US" altLang="zh-CN" sz="1600" dirty="0">
                <a:latin typeface="宋体" panose="02010600030101010101" pitchFamily="2" charset="-122"/>
                <a:ea typeface="宋体" panose="02010600030101010101" pitchFamily="2" charset="-122"/>
              </a:rPr>
              <a:t>19—24</a:t>
            </a:r>
            <a:r>
              <a:rPr lang="zh-CN" altLang="en-US" sz="1600" dirty="0">
                <a:latin typeface="宋体" panose="02010600030101010101" pitchFamily="2" charset="-122"/>
                <a:ea typeface="宋体" panose="02010600030101010101" pitchFamily="2" charset="-122"/>
              </a:rPr>
              <a:t>个月婴幼儿上述发展特点，教育者可以从如下方面进行引导。在盥洗时帮助婴幼儿学着使用肥皂、毛巾，学脱鞋子、裤子、袜子和外衣；鼓励婴幼儿自己用勺子吃饭、自己端杯喝水；提供机会让婴幼儿练习自如地走、跑，进行举手扔球、玩叠高积木、串大珠等游戏，并学着收放玩具。下面为动作与习惯领域的教育活动设计实例。</a:t>
            </a:r>
          </a:p>
        </p:txBody>
      </p:sp>
    </p:spTree>
    <p:extLst>
      <p:ext uri="{BB962C8B-B14F-4D97-AF65-F5344CB8AC3E}">
        <p14:creationId xmlns:p14="http://schemas.microsoft.com/office/powerpoint/2010/main" val="336872122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8-1</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1155032" y="1257300"/>
            <a:ext cx="10503566" cy="5909310"/>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活动价值： </a:t>
            </a:r>
          </a:p>
          <a:p>
            <a:pPr algn="just"/>
            <a:r>
              <a:rPr lang="zh-CN" altLang="en-US" dirty="0">
                <a:latin typeface="华文楷体" panose="02010600040101010101" pitchFamily="2" charset="-122"/>
                <a:ea typeface="华文楷体" panose="02010600040101010101" pitchFamily="2" charset="-122"/>
              </a:rPr>
              <a:t>    此月龄段宝宝走的动作习得趋向完成，跑的动作开始发展，能连续跑</a:t>
            </a:r>
            <a:r>
              <a:rPr lang="en-US" altLang="zh-CN" dirty="0">
                <a:latin typeface="华文楷体" panose="02010600040101010101" pitchFamily="2" charset="-122"/>
                <a:ea typeface="华文楷体" panose="02010600040101010101" pitchFamily="2" charset="-122"/>
              </a:rPr>
              <a:t>3—4</a:t>
            </a:r>
            <a:r>
              <a:rPr lang="zh-CN" altLang="en-US" dirty="0">
                <a:latin typeface="华文楷体" panose="02010600040101010101" pitchFamily="2" charset="-122"/>
                <a:ea typeface="华文楷体" panose="02010600040101010101" pitchFamily="2" charset="-122"/>
              </a:rPr>
              <a:t>米，但不稳。在“帮小兔买菜”活动中，锻炼宝宝走和跑的动作，体验和家人、同伴游戏的快乐。</a:t>
            </a:r>
          </a:p>
          <a:p>
            <a:pPr algn="just"/>
            <a:r>
              <a:rPr lang="zh-CN" altLang="en-US"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活动准备：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小菜篮每人一个，仿真蔬菜若干，小兔木偶</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个。</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运动器械： 垫子、平衡步道等。</a:t>
            </a:r>
          </a:p>
          <a:p>
            <a:pPr algn="just"/>
            <a:r>
              <a:rPr lang="zh-CN" altLang="en-US" b="1" dirty="0">
                <a:latin typeface="华文楷体" panose="02010600040101010101" pitchFamily="2" charset="-122"/>
                <a:ea typeface="华文楷体" panose="02010600040101010101" pitchFamily="2" charset="-122"/>
              </a:rPr>
              <a:t>    活动流程：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可爱的小兔</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家长和宝宝面对教师围成半圆站立。</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教师出示小兔，引导宝宝说：“小兔好！”“我们帮小兔买菜。”</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教师示范玩法： 爬过草地，走过小桥去买菜，买（拿）一棵菜，然后跑回来放进大箩筐。</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4</a:t>
            </a:r>
            <a:r>
              <a:rPr lang="zh-CN" altLang="en-US" dirty="0">
                <a:latin typeface="华文楷体" panose="02010600040101010101" pitchFamily="2" charset="-122"/>
                <a:ea typeface="华文楷体" panose="02010600040101010101" pitchFamily="2" charset="-122"/>
              </a:rPr>
              <a:t>） 教师介绍活动价值。</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小兔的最爱</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家长和宝宝一起看一看、认一认、说一说小兔喜欢吃的菜。</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每个宝宝背着一个小菜篮，尝试爬过草地，走过小桥，拿一颗菜。</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亲子游戏： 帮小兔买菜</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宝宝背着小菜篮爬过草地，走过小桥，拿一颗菜放进小菜蓝，跑回来把菜倒进大箩筐，继续去买菜。</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宝宝背着小菜篮爬过草地，走过小桥，拿一颗菜放进小菜蓝，跑回来把菜送给小兔吃。并学说：“请吃</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a:t>
            </a:r>
          </a:p>
          <a:p>
            <a:pPr algn="just"/>
            <a:r>
              <a:rPr lang="zh-CN" altLang="en-US" dirty="0">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250711488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8-1</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1155032" y="1257300"/>
            <a:ext cx="10503566" cy="1477328"/>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活动提示：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家长要关注宝宝身体平衡情况，宝宝行走、跑不稳时，及时给予帮助。宝宝奔跑有困难时，家长可牵着宝宝的手一起跑。</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宝宝游戏中情绪愉悦时是培养语言的好时机，家长要鼓励宝宝开口说话，如学说“小兔买菜”。</a:t>
            </a:r>
          </a:p>
          <a:p>
            <a:pPr algn="just"/>
            <a:r>
              <a:rPr lang="zh-CN" altLang="en-US" dirty="0">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13075342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语言与沟通</a:t>
            </a:r>
          </a:p>
        </p:txBody>
      </p:sp>
      <p:sp>
        <p:nvSpPr>
          <p:cNvPr id="2" name="矩形 1">
            <a:extLst>
              <a:ext uri="{FF2B5EF4-FFF2-40B4-BE49-F238E27FC236}">
                <a16:creationId xmlns:a16="http://schemas.microsoft.com/office/drawing/2014/main" id="{872565EF-22D4-47FD-B195-5B4BE60863AE}"/>
              </a:ext>
            </a:extLst>
          </p:cNvPr>
          <p:cNvSpPr/>
          <p:nvPr/>
        </p:nvSpPr>
        <p:spPr>
          <a:xfrm>
            <a:off x="1626267" y="1499386"/>
            <a:ext cx="7258224" cy="4832092"/>
          </a:xfrm>
          <a:prstGeom prst="rect">
            <a:avLst/>
          </a:prstGeom>
        </p:spPr>
        <p:txBody>
          <a:bodyPr wrap="square">
            <a:spAutoFit/>
          </a:bodyPr>
          <a:lstStyle/>
          <a:p>
            <a:pPr>
              <a:lnSpc>
                <a:spcPct val="150000"/>
              </a:lnSpc>
            </a:pPr>
            <a:r>
              <a:rPr lang="zh-CN" altLang="en-US" sz="1600" dirty="0">
                <a:latin typeface="宋体" panose="02010600030101010101" pitchFamily="2" charset="-122"/>
                <a:ea typeface="宋体" panose="02010600030101010101" pitchFamily="2" charset="-122"/>
              </a:rPr>
              <a:t>    这一月龄段的婴幼儿语言理解能力进一步增强，除了名词外，还可以听懂很多描述事物特征的形容词、方位词和动词。语言表达能力方面，进入语言发展突发期，</a:t>
            </a:r>
            <a:r>
              <a:rPr lang="en-US" altLang="zh-CN" sz="1600" dirty="0">
                <a:latin typeface="宋体" panose="02010600030101010101" pitchFamily="2" charset="-122"/>
                <a:ea typeface="宋体" panose="02010600030101010101" pitchFamily="2" charset="-122"/>
              </a:rPr>
              <a:t>21</a:t>
            </a:r>
            <a:r>
              <a:rPr lang="zh-CN" altLang="en-US" sz="1600" dirty="0">
                <a:latin typeface="宋体" panose="02010600030101010101" pitchFamily="2" charset="-122"/>
                <a:ea typeface="宋体" panose="02010600030101010101" pitchFamily="2" charset="-122"/>
              </a:rPr>
              <a:t>个月左右，日常说话已经能用</a:t>
            </a:r>
            <a:r>
              <a:rPr lang="en-US" altLang="zh-CN" sz="1600" dirty="0">
                <a:latin typeface="宋体" panose="02010600030101010101" pitchFamily="2" charset="-122"/>
                <a:ea typeface="宋体" panose="02010600030101010101" pitchFamily="2" charset="-122"/>
              </a:rPr>
              <a:t>100</a:t>
            </a:r>
            <a:r>
              <a:rPr lang="zh-CN" altLang="en-US" sz="1600" dirty="0">
                <a:latin typeface="宋体" panose="02010600030101010101" pitchFamily="2" charset="-122"/>
                <a:ea typeface="宋体" panose="02010600030101010101" pitchFamily="2" charset="-122"/>
              </a:rPr>
              <a:t>多个词语。言语交际方面，婴幼儿开始用“不睡”、“不要”等语句来表达拒绝。</a:t>
            </a:r>
          </a:p>
          <a:p>
            <a:pPr>
              <a:lnSpc>
                <a:spcPct val="150000"/>
              </a:lnSpc>
            </a:pPr>
            <a:r>
              <a:rPr lang="zh-CN" altLang="en-US" sz="1600" dirty="0">
                <a:latin typeface="宋体" panose="02010600030101010101" pitchFamily="2" charset="-122"/>
                <a:ea typeface="宋体" panose="02010600030101010101" pitchFamily="2" charset="-122"/>
              </a:rPr>
              <a:t>    针对</a:t>
            </a:r>
            <a:r>
              <a:rPr lang="en-US" altLang="zh-CN" sz="1600" dirty="0">
                <a:latin typeface="宋体" panose="02010600030101010101" pitchFamily="2" charset="-122"/>
                <a:ea typeface="宋体" panose="02010600030101010101" pitchFamily="2" charset="-122"/>
              </a:rPr>
              <a:t>19—24</a:t>
            </a:r>
            <a:r>
              <a:rPr lang="zh-CN" altLang="en-US" sz="1600" dirty="0">
                <a:latin typeface="宋体" panose="02010600030101010101" pitchFamily="2" charset="-122"/>
                <a:ea typeface="宋体" panose="02010600030101010101" pitchFamily="2" charset="-122"/>
              </a:rPr>
              <a:t>个月婴幼儿上述发展特点，教育者可以从如下方面进行引导。鼓励婴幼儿辨别生活中的常见物，让其对物体的形状、冷热、大小、颜色、软硬等特征有充分的感知体验。例如，吃苹果时，引导婴幼儿观察苹果鲜艳的颜色、触摸光滑的外皮、感知坚硬的质地，引导其学说“苹果是甜甜的、香香的、圆圆的”。鼓励婴幼儿学用简单句</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双词句</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表达自己的需求，如，在吃饭前，引导婴幼儿学说“吃饭”。鼓励婴幼儿学说自己的名字。多和婴幼儿进行亲子阅读、听故事、念儿歌等语言活动。引导婴幼儿学习简单的社交礼仪，如“你好”、“再见”。下面为语言与沟通领域的教育活动设计实例。   </a:t>
            </a:r>
            <a:endParaRPr lang="en-US" altLang="zh-CN" sz="1600" dirty="0">
              <a:latin typeface="宋体" panose="02010600030101010101" pitchFamily="2" charset="-122"/>
              <a:ea typeface="宋体" panose="02010600030101010101" pitchFamily="2" charset="-122"/>
            </a:endParaRPr>
          </a:p>
          <a:p>
            <a:r>
              <a:rPr lang="zh-CN" altLang="en-US" sz="2000" dirty="0">
                <a:latin typeface="黑体" panose="02010609060101010101" pitchFamily="49" charset="-122"/>
                <a:ea typeface="黑体" panose="02010609060101010101" pitchFamily="49" charset="-122"/>
              </a:rPr>
              <a:t> </a:t>
            </a:r>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2714753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8-3</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421105" y="1052763"/>
            <a:ext cx="11658600" cy="6186309"/>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活动价值： </a:t>
            </a:r>
          </a:p>
          <a:p>
            <a:pPr algn="just"/>
            <a:r>
              <a:rPr lang="zh-CN" altLang="en-US" dirty="0">
                <a:latin typeface="华文楷体" panose="02010600040101010101" pitchFamily="2" charset="-122"/>
                <a:ea typeface="华文楷体" panose="02010600040101010101" pitchFamily="2" charset="-122"/>
              </a:rPr>
              <a:t>    此月龄段宝宝对细微事物的变化反应敏感，能记住生活中熟悉物品放置的固定地方，如糖罐。通过活动，尝试让宝宝记住熟悉物品放置的地方，促进宝宝观察力和记忆力的发展。</a:t>
            </a:r>
          </a:p>
          <a:p>
            <a:pPr algn="just"/>
            <a:r>
              <a:rPr lang="zh-CN" altLang="en-US" b="1" dirty="0">
                <a:latin typeface="华文楷体" panose="02010600040101010101" pitchFamily="2" charset="-122"/>
                <a:ea typeface="华文楷体" panose="02010600040101010101" pitchFamily="2" charset="-122"/>
              </a:rPr>
              <a:t>    活动准备： </a:t>
            </a:r>
          </a:p>
          <a:p>
            <a:pPr algn="just"/>
            <a:r>
              <a:rPr lang="zh-CN" altLang="en-US" dirty="0">
                <a:latin typeface="华文楷体" panose="02010600040101010101" pitchFamily="2" charset="-122"/>
                <a:ea typeface="华文楷体" panose="02010600040101010101" pitchFamily="2" charset="-122"/>
              </a:rPr>
              <a:t>    红、黄、绿杯子（每人各一个），小铃铛，小水果等。</a:t>
            </a:r>
          </a:p>
          <a:p>
            <a:pPr algn="just"/>
            <a:r>
              <a:rPr lang="zh-CN" altLang="en-US" b="1" dirty="0">
                <a:latin typeface="华文楷体" panose="02010600040101010101" pitchFamily="2" charset="-122"/>
                <a:ea typeface="华文楷体" panose="02010600040101010101" pitchFamily="2" charset="-122"/>
              </a:rPr>
              <a:t>    活动流程：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杯子宝宝排排队</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数一数： 数数有几个杯子宝宝？</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认一认： 红色杯子宝宝是哪个？黄色杯子宝宝在哪里？绿色的呢？</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排排队： 教师按红、黄、绿的顺序给杯子宝宝排队，在“一二一向前走”的过程中故意把顺序换错。</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4</a:t>
            </a:r>
            <a:r>
              <a:rPr lang="zh-CN" altLang="en-US" dirty="0">
                <a:latin typeface="华文楷体" panose="02010600040101010101" pitchFamily="2" charset="-122"/>
                <a:ea typeface="华文楷体" panose="02010600040101010101" pitchFamily="2" charset="-122"/>
              </a:rPr>
              <a:t>） 教师介绍此活动的价值。</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藏藏找找</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家长引导宝宝说说杯子的颜色，听指令给杯子宝宝排排队。</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家长拿出玩具小铃铛，在宝宝的注视下把小铃铛放进一个杯子里，让宝宝猜猜在哪个杯子里。</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亲子游戏： 找找小宝贝</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家长在宝宝的注视下把小水果放进一个杯子里，然后移动杯子的位置，让宝宝猜猜在哪个杯子里。</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宝宝把水果放进一个杯子里，移动杯子的位置，让家长猜在哪个杯子里。</a:t>
            </a:r>
          </a:p>
          <a:p>
            <a:pPr algn="just"/>
            <a:r>
              <a:rPr lang="zh-CN" altLang="en-US" b="1" dirty="0">
                <a:latin typeface="华文楷体" panose="02010600040101010101" pitchFamily="2" charset="-122"/>
                <a:ea typeface="华文楷体" panose="02010600040101010101" pitchFamily="2" charset="-122"/>
              </a:rPr>
              <a:t>    活动提示：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游戏初，杯子移动的次数不宜太多，从移动一次逐渐增加到两次甚至更多。</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家长可以把三个玩具放在宝宝面前，拿走其中一件，让宝宝猜猜什么东西不见了。随着宝宝游戏能力和兴趣的增强，逐渐增加拿走玩具的件数。</a:t>
            </a:r>
          </a:p>
          <a:p>
            <a:pPr algn="just"/>
            <a:r>
              <a:rPr lang="en-US" altLang="zh-CN" dirty="0">
                <a:latin typeface="华文楷体" panose="02010600040101010101" pitchFamily="2" charset="-122"/>
                <a:ea typeface="华文楷体" panose="02010600040101010101" pitchFamily="2" charset="-122"/>
              </a:rPr>
              <a:t>    </a:t>
            </a:r>
            <a:endParaRPr lang="zh-CN" altLang="en-US"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67781127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情感与社会</a:t>
            </a:r>
          </a:p>
        </p:txBody>
      </p:sp>
      <p:sp>
        <p:nvSpPr>
          <p:cNvPr id="2" name="矩形 1">
            <a:extLst>
              <a:ext uri="{FF2B5EF4-FFF2-40B4-BE49-F238E27FC236}">
                <a16:creationId xmlns:a16="http://schemas.microsoft.com/office/drawing/2014/main" id="{872565EF-22D4-47FD-B195-5B4BE60863AE}"/>
              </a:ext>
            </a:extLst>
          </p:cNvPr>
          <p:cNvSpPr/>
          <p:nvPr/>
        </p:nvSpPr>
        <p:spPr>
          <a:xfrm>
            <a:off x="1626267" y="1499386"/>
            <a:ext cx="7258224" cy="4175182"/>
          </a:xfrm>
          <a:prstGeom prst="rect">
            <a:avLst/>
          </a:prstGeom>
        </p:spPr>
        <p:txBody>
          <a:bodyPr wrap="square">
            <a:spAutoFit/>
          </a:bodyPr>
          <a:lstStyle/>
          <a:p>
            <a:pPr>
              <a:lnSpc>
                <a:spcPct val="150000"/>
              </a:lnSpc>
            </a:pP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19—24</a:t>
            </a:r>
            <a:r>
              <a:rPr lang="zh-CN" altLang="en-US" sz="1600" dirty="0">
                <a:latin typeface="宋体" panose="02010600030101010101" pitchFamily="2" charset="-122"/>
                <a:ea typeface="宋体" panose="02010600030101010101" pitchFamily="2" charset="-122"/>
              </a:rPr>
              <a:t>个月婴幼儿在情绪方面的表现是： 能够感受到成人哭、笑、生气等不同情绪，同时也学会了处理别人情绪的能力。情绪表达方面，开始表现出对爸爸的喜爱。</a:t>
            </a:r>
            <a:r>
              <a:rPr lang="en-US" altLang="zh-CN" sz="1600" dirty="0">
                <a:latin typeface="宋体" panose="02010600030101010101" pitchFamily="2" charset="-122"/>
                <a:ea typeface="宋体" panose="02010600030101010101" pitchFamily="2" charset="-122"/>
              </a:rPr>
              <a:t>19—24</a:t>
            </a:r>
            <a:r>
              <a:rPr lang="zh-CN" altLang="en-US" sz="1600" dirty="0">
                <a:latin typeface="宋体" panose="02010600030101010101" pitchFamily="2" charset="-122"/>
                <a:ea typeface="宋体" panose="02010600030101010101" pitchFamily="2" charset="-122"/>
              </a:rPr>
              <a:t>个月婴幼儿社会性发展的关键是学习发起并维持与他人交往的技巧。主动发起与成人的互动，愿意做讨家长喜欢的事情；以依恋对象为安全基地，探索陌生的环境；有更多观察和模仿同伴的行为；理解并会说“请”、“谢谢”、“不客气”等礼貌用语；理解并遵守轮流的规则。</a:t>
            </a:r>
          </a:p>
          <a:p>
            <a:pPr>
              <a:lnSpc>
                <a:spcPct val="150000"/>
              </a:lnSpc>
            </a:pPr>
            <a:r>
              <a:rPr lang="zh-CN" altLang="en-US" sz="1600" dirty="0">
                <a:latin typeface="宋体" panose="02010600030101010101" pitchFamily="2" charset="-122"/>
                <a:ea typeface="宋体" panose="02010600030101010101" pitchFamily="2" charset="-122"/>
              </a:rPr>
              <a:t>    针对</a:t>
            </a:r>
            <a:r>
              <a:rPr lang="en-US" altLang="zh-CN" sz="1600" dirty="0">
                <a:latin typeface="宋体" panose="02010600030101010101" pitchFamily="2" charset="-122"/>
                <a:ea typeface="宋体" panose="02010600030101010101" pitchFamily="2" charset="-122"/>
              </a:rPr>
              <a:t>19—24</a:t>
            </a:r>
            <a:r>
              <a:rPr lang="zh-CN" altLang="en-US" sz="1600" dirty="0">
                <a:latin typeface="宋体" panose="02010600030101010101" pitchFamily="2" charset="-122"/>
                <a:ea typeface="宋体" panose="02010600030101010101" pitchFamily="2" charset="-122"/>
              </a:rPr>
              <a:t>个月婴幼儿上述发展特点，教育者可以从如下方面进行引导。请婴幼儿帮父母一起做事，如尝试将玩具放回原处；多提供婴幼儿和爸爸一起游戏的机会和时间；多提供机会引导其玩角色游戏，如假装给娃娃喂饭、穿衣；尽量为婴幼儿建立规律的、固定的日常作息方式；为婴幼儿设定一定的规则，并督促其遵守并执行规则。</a:t>
            </a:r>
          </a:p>
        </p:txBody>
      </p:sp>
    </p:spTree>
    <p:extLst>
      <p:ext uri="{BB962C8B-B14F-4D97-AF65-F5344CB8AC3E}">
        <p14:creationId xmlns:p14="http://schemas.microsoft.com/office/powerpoint/2010/main" val="238152984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8-5</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437148" y="1225689"/>
            <a:ext cx="11754852" cy="5355312"/>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活动价值： </a:t>
            </a:r>
          </a:p>
          <a:p>
            <a:pPr algn="just"/>
            <a:r>
              <a:rPr lang="zh-CN" altLang="en-US" dirty="0">
                <a:latin typeface="华文楷体" panose="02010600040101010101" pitchFamily="2" charset="-122"/>
                <a:ea typeface="华文楷体" panose="02010600040101010101" pitchFamily="2" charset="-122"/>
              </a:rPr>
              <a:t>    此月龄段宝宝交际性增强，较少表现出不友好和敌意。在看看、讲讲、玩玩的过程中，引导宝宝尝试与同伴一起玩，鼓励宝宝学着用语言来表达交往的愿望。</a:t>
            </a:r>
          </a:p>
          <a:p>
            <a:pPr algn="just"/>
            <a:r>
              <a:rPr lang="zh-CN" altLang="en-US" b="1" dirty="0">
                <a:latin typeface="华文楷体" panose="02010600040101010101" pitchFamily="2" charset="-122"/>
                <a:ea typeface="华文楷体" panose="02010600040101010101" pitchFamily="2" charset="-122"/>
              </a:rPr>
              <a:t>    活动准备： </a:t>
            </a:r>
          </a:p>
          <a:p>
            <a:pPr algn="just"/>
            <a:r>
              <a:rPr lang="zh-CN" altLang="en-US" dirty="0">
                <a:latin typeface="华文楷体" panose="02010600040101010101" pitchFamily="2" charset="-122"/>
                <a:ea typeface="华文楷体" panose="02010600040101010101" pitchFamily="2" charset="-122"/>
              </a:rPr>
              <a:t>    宝宝在日常生活中和其他小朋友一起玩和分享的照片若干，每位宝宝带一件自己喜欢的玩具。</a:t>
            </a:r>
          </a:p>
          <a:p>
            <a:pPr algn="just"/>
            <a:r>
              <a:rPr lang="zh-CN" altLang="en-US" b="1" dirty="0">
                <a:latin typeface="华文楷体" panose="02010600040101010101" pitchFamily="2" charset="-122"/>
                <a:ea typeface="华文楷体" panose="02010600040101010101" pitchFamily="2" charset="-122"/>
              </a:rPr>
              <a:t>    活动流程：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看看说说</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出示班上两位宝宝一起玩的照片，问：“是谁？”“宝宝在哪里？”“在干嘛？”鼓励其他宝宝与他们握握手或拥抱。</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教师介绍此活动的价值。</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谁是好宝宝</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家长拿出宝宝和同伴的照片，让宝宝找出自己和同伴。</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引导宝宝看看： 宝宝在干什么？</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引导宝宝找出照片中的好宝宝，让宝宝知道好玩的玩具、好吃的东西可以和同伴一起玩、一起吃。</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亲子游戏： 我是好宝宝</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学念儿歌</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我是好宝宝</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a:t>
            </a:r>
          </a:p>
          <a:p>
            <a:pPr algn="just"/>
            <a:r>
              <a:rPr lang="zh-CN" altLang="en-US" dirty="0">
                <a:latin typeface="华文楷体" panose="02010600040101010101" pitchFamily="2" charset="-122"/>
                <a:ea typeface="华文楷体" panose="02010600040101010101" pitchFamily="2" charset="-122"/>
              </a:rPr>
              <a:t>    “好宝宝，亲一亲；好宝宝，抱一抱；好宝宝，一起唱；好宝宝，一起跳；拉拉手，做朋友，我们都是好宝宝。”</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家长引导宝宝与同伴一起分享自己的玩具。</a:t>
            </a:r>
          </a:p>
          <a:p>
            <a:pPr algn="just"/>
            <a:r>
              <a:rPr lang="zh-CN" altLang="en-US" dirty="0">
                <a:latin typeface="华文楷体" panose="02010600040101010101" pitchFamily="2" charset="-122"/>
                <a:ea typeface="华文楷体" panose="02010600040101010101" pitchFamily="2" charset="-122"/>
              </a:rPr>
              <a:t>    </a:t>
            </a:r>
            <a:endParaRPr lang="zh-CN" altLang="en-US" sz="16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40560463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421458f8-ce0f-4d85-9d31-f819964310b2"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id="{D805B159-FDE7-4757-89EC-D1D0DA29041A}"/>
              </a:ext>
            </a:extLst>
          </p:cNvPr>
          <p:cNvGrpSpPr>
            <a:grpSpLocks noChangeAspect="1"/>
          </p:cNvGrpSpPr>
          <p:nvPr>
            <p:custDataLst>
              <p:tags r:id="rId1"/>
            </p:custDataLst>
          </p:nvPr>
        </p:nvGrpSpPr>
        <p:grpSpPr>
          <a:xfrm>
            <a:off x="2520532" y="1183650"/>
            <a:ext cx="8654395" cy="4198559"/>
            <a:chOff x="669925" y="1539000"/>
            <a:chExt cx="9737759" cy="4198559"/>
          </a:xfrm>
        </p:grpSpPr>
        <p:sp>
          <p:nvSpPr>
            <p:cNvPr id="4" name="ïsľîḍè" title="ry6MHxwOH8WsTKLSa514qPVJnvhhWFnRDjZGIbRZNsFBp">
              <a:extLst>
                <a:ext uri="{FF2B5EF4-FFF2-40B4-BE49-F238E27FC236}">
                  <a16:creationId xmlns:a16="http://schemas.microsoft.com/office/drawing/2014/main" id="{0CDFF8C2-1B6F-47A9-BA5E-759AF6447B39}"/>
                </a:ext>
              </a:extLst>
            </p:cNvPr>
            <p:cNvSpPr/>
            <p:nvPr/>
          </p:nvSpPr>
          <p:spPr bwMode="auto">
            <a:xfrm>
              <a:off x="5196856" y="1733528"/>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5" name="îsľiďe" title="ry6MHxwOH8WsTKLSa514qPVJnvhhWFnRDjZGIbRZNsFBp">
              <a:extLst>
                <a:ext uri="{FF2B5EF4-FFF2-40B4-BE49-F238E27FC236}">
                  <a16:creationId xmlns:a16="http://schemas.microsoft.com/office/drawing/2014/main" id="{872D08E6-ECCF-4CE8-B64E-029BA95E9DC1}"/>
                </a:ext>
              </a:extLst>
            </p:cNvPr>
            <p:cNvSpPr/>
            <p:nvPr/>
          </p:nvSpPr>
          <p:spPr bwMode="auto">
            <a:xfrm>
              <a:off x="1607196" y="4242320"/>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6" name="íSḻïďê" title="ry6MHxwOH8WsTKLSa514qPVJnvhhWFnRDjZGIbRZNsFBp">
              <a:extLst>
                <a:ext uri="{FF2B5EF4-FFF2-40B4-BE49-F238E27FC236}">
                  <a16:creationId xmlns:a16="http://schemas.microsoft.com/office/drawing/2014/main" id="{C5B63A5A-D6BC-4372-B7B5-5A93057B0831}"/>
                </a:ext>
              </a:extLst>
            </p:cNvPr>
            <p:cNvSpPr/>
            <p:nvPr/>
          </p:nvSpPr>
          <p:spPr bwMode="auto">
            <a:xfrm>
              <a:off x="8763258" y="3971759"/>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7" name="iṡ1íḑe" title="ry6MHxwOH8WsTKLSa514qPVJnvhhWFnRDjZGIbRZNsFBp">
              <a:extLst>
                <a:ext uri="{FF2B5EF4-FFF2-40B4-BE49-F238E27FC236}">
                  <a16:creationId xmlns:a16="http://schemas.microsoft.com/office/drawing/2014/main" id="{DF599A41-11F1-49B1-B358-611FFA5D443D}"/>
                </a:ext>
              </a:extLst>
            </p:cNvPr>
            <p:cNvSpPr/>
            <p:nvPr/>
          </p:nvSpPr>
          <p:spPr bwMode="auto">
            <a:xfrm>
              <a:off x="5196856" y="3971759"/>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9" name="ïṥlîdé" title="ry6MHxwOH8WsTKLSa514qPVJnvhhWFnRDjZGIbRZNsFBp">
              <a:extLst>
                <a:ext uri="{FF2B5EF4-FFF2-40B4-BE49-F238E27FC236}">
                  <a16:creationId xmlns:a16="http://schemas.microsoft.com/office/drawing/2014/main" id="{C0EFD78B-6303-400D-BCE7-2BD31F2DC194}"/>
                </a:ext>
              </a:extLst>
            </p:cNvPr>
            <p:cNvSpPr/>
            <p:nvPr/>
          </p:nvSpPr>
          <p:spPr bwMode="auto">
            <a:xfrm>
              <a:off x="1704772" y="1733528"/>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dirty="0">
                <a:cs typeface="+mn-ea"/>
                <a:sym typeface="+mn-lt"/>
              </a:endParaRPr>
            </a:p>
          </p:txBody>
        </p:sp>
        <p:sp>
          <p:nvSpPr>
            <p:cNvPr id="10" name="iš1íḑé">
              <a:extLst>
                <a:ext uri="{FF2B5EF4-FFF2-40B4-BE49-F238E27FC236}">
                  <a16:creationId xmlns:a16="http://schemas.microsoft.com/office/drawing/2014/main" id="{1D810DC7-D417-48E4-8186-0041DD8C08F9}"/>
                </a:ext>
              </a:extLst>
            </p:cNvPr>
            <p:cNvSpPr/>
            <p:nvPr/>
          </p:nvSpPr>
          <p:spPr>
            <a:xfrm>
              <a:off x="1942291" y="2427580"/>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11" name="ïṡlîde">
              <a:extLst>
                <a:ext uri="{FF2B5EF4-FFF2-40B4-BE49-F238E27FC236}">
                  <a16:creationId xmlns:a16="http://schemas.microsoft.com/office/drawing/2014/main" id="{2F7EFA05-39A1-4B02-A490-BDBC6BD0A4EF}"/>
                </a:ext>
              </a:extLst>
            </p:cNvPr>
            <p:cNvSpPr txBox="1"/>
            <p:nvPr/>
          </p:nvSpPr>
          <p:spPr>
            <a:xfrm>
              <a:off x="2126141" y="1539000"/>
              <a:ext cx="712301" cy="923293"/>
            </a:xfrm>
            <a:prstGeom prst="rect">
              <a:avLst/>
            </a:prstGeom>
            <a:noFill/>
          </p:spPr>
          <p:txBody>
            <a:bodyPr wrap="none" lIns="182843" tIns="91422" rIns="182843" bIns="91422" anchor="ctr" anchorCtr="0">
              <a:normAutofit/>
            </a:bodyPr>
            <a:lstStyle/>
            <a:p>
              <a:pPr algn="ctr"/>
              <a:r>
                <a:rPr lang="en-US" sz="4800" dirty="0">
                  <a:cs typeface="+mn-ea"/>
                  <a:sym typeface="+mn-lt"/>
                </a:rPr>
                <a:t>1</a:t>
              </a:r>
            </a:p>
          </p:txBody>
        </p:sp>
        <p:grpSp>
          <p:nvGrpSpPr>
            <p:cNvPr id="12" name="íšľide">
              <a:extLst>
                <a:ext uri="{FF2B5EF4-FFF2-40B4-BE49-F238E27FC236}">
                  <a16:creationId xmlns:a16="http://schemas.microsoft.com/office/drawing/2014/main" id="{3C5A4734-A343-452E-8057-1A92300E7924}"/>
                </a:ext>
              </a:extLst>
            </p:cNvPr>
            <p:cNvGrpSpPr/>
            <p:nvPr/>
          </p:nvGrpSpPr>
          <p:grpSpPr>
            <a:xfrm>
              <a:off x="787330" y="2510674"/>
              <a:ext cx="3389923" cy="1062720"/>
              <a:chOff x="821646" y="2632959"/>
              <a:chExt cx="3389923" cy="1062720"/>
            </a:xfrm>
          </p:grpSpPr>
          <p:sp>
            <p:nvSpPr>
              <p:cNvPr id="40" name="ïšḻiḑê">
                <a:extLst>
                  <a:ext uri="{FF2B5EF4-FFF2-40B4-BE49-F238E27FC236}">
                    <a16:creationId xmlns:a16="http://schemas.microsoft.com/office/drawing/2014/main" id="{01C46951-B12A-4A80-96D7-61EEE13FA264}"/>
                  </a:ext>
                </a:extLst>
              </p:cNvPr>
              <p:cNvSpPr/>
              <p:nvPr/>
            </p:nvSpPr>
            <p:spPr>
              <a:xfrm>
                <a:off x="821646" y="3085418"/>
                <a:ext cx="3389923" cy="610261"/>
              </a:xfrm>
              <a:prstGeom prst="snip2SameRect">
                <a:avLst>
                  <a:gd name="adj1" fmla="val 0"/>
                  <a:gd name="adj2" fmla="val 0"/>
                </a:avLst>
              </a:prstGeom>
              <a:ln>
                <a:noFill/>
              </a:ln>
            </p:spPr>
            <p:txBody>
              <a:bodyPr wrap="square" anchor="t">
                <a:normAutofit/>
              </a:bodyPr>
              <a:lstStyle/>
              <a:p>
                <a:pPr algn="ctr" defTabSz="914378">
                  <a:lnSpc>
                    <a:spcPct val="120000"/>
                  </a:lnSpc>
                  <a:spcBef>
                    <a:spcPct val="0"/>
                  </a:spcBef>
                  <a:defRPr/>
                </a:pPr>
                <a:r>
                  <a:rPr lang="en-US" altLang="zh-CN" sz="1400" dirty="0">
                    <a:cs typeface="+mn-ea"/>
                    <a:sym typeface="+mn-lt"/>
                  </a:rPr>
                  <a:t>19—24</a:t>
                </a:r>
                <a:r>
                  <a:rPr lang="zh-CN" altLang="en-US" sz="1400" dirty="0">
                    <a:cs typeface="+mn-ea"/>
                    <a:sym typeface="+mn-lt"/>
                  </a:rPr>
                  <a:t>个月婴幼儿身心发展特点概述 </a:t>
                </a:r>
                <a:endParaRPr lang="en-US" altLang="zh-CN" sz="1400" dirty="0">
                  <a:cs typeface="+mn-ea"/>
                  <a:sym typeface="+mn-lt"/>
                </a:endParaRPr>
              </a:p>
            </p:txBody>
          </p:sp>
          <p:sp>
            <p:nvSpPr>
              <p:cNvPr id="41" name="îṣľíḓé">
                <a:extLst>
                  <a:ext uri="{FF2B5EF4-FFF2-40B4-BE49-F238E27FC236}">
                    <a16:creationId xmlns:a16="http://schemas.microsoft.com/office/drawing/2014/main" id="{23235A57-1A23-4C60-AB46-D7C97A53AB3D}"/>
                  </a:ext>
                </a:extLst>
              </p:cNvPr>
              <p:cNvSpPr txBox="1"/>
              <p:nvPr/>
            </p:nvSpPr>
            <p:spPr bwMode="auto">
              <a:xfrm>
                <a:off x="821646" y="2632959"/>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b="1" dirty="0">
                    <a:cs typeface="+mn-ea"/>
                    <a:sym typeface="+mn-lt"/>
                  </a:rPr>
                  <a:t>第一节</a:t>
                </a:r>
                <a:endParaRPr lang="en-US" altLang="zh-CN" sz="1600" b="1" dirty="0">
                  <a:cs typeface="+mn-ea"/>
                  <a:sym typeface="+mn-lt"/>
                </a:endParaRPr>
              </a:p>
            </p:txBody>
          </p:sp>
        </p:grpSp>
        <p:sp>
          <p:nvSpPr>
            <p:cNvPr id="13" name="ïṥļïḋè">
              <a:extLst>
                <a:ext uri="{FF2B5EF4-FFF2-40B4-BE49-F238E27FC236}">
                  <a16:creationId xmlns:a16="http://schemas.microsoft.com/office/drawing/2014/main" id="{6F60F53F-FBC4-4606-99A3-926CAF0789F3}"/>
                </a:ext>
              </a:extLst>
            </p:cNvPr>
            <p:cNvSpPr/>
            <p:nvPr/>
          </p:nvSpPr>
          <p:spPr>
            <a:xfrm>
              <a:off x="5516066" y="2427580"/>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14" name="iṣḻíḑê">
              <a:extLst>
                <a:ext uri="{FF2B5EF4-FFF2-40B4-BE49-F238E27FC236}">
                  <a16:creationId xmlns:a16="http://schemas.microsoft.com/office/drawing/2014/main" id="{A0E7DE1A-9023-4A7F-B28B-140A78960550}"/>
                </a:ext>
              </a:extLst>
            </p:cNvPr>
            <p:cNvSpPr txBox="1"/>
            <p:nvPr/>
          </p:nvSpPr>
          <p:spPr>
            <a:xfrm>
              <a:off x="5699916" y="1539000"/>
              <a:ext cx="712301" cy="923293"/>
            </a:xfrm>
            <a:prstGeom prst="rect">
              <a:avLst/>
            </a:prstGeom>
            <a:noFill/>
          </p:spPr>
          <p:txBody>
            <a:bodyPr wrap="none" lIns="182843" tIns="91422" rIns="182843" bIns="91422" anchor="ctr" anchorCtr="0">
              <a:normAutofit/>
            </a:bodyPr>
            <a:lstStyle/>
            <a:p>
              <a:pPr algn="ctr"/>
              <a:r>
                <a:rPr lang="en-US" altLang="zh-CN" sz="4800" dirty="0">
                  <a:cs typeface="+mn-ea"/>
                  <a:sym typeface="+mn-lt"/>
                </a:rPr>
                <a:t>2</a:t>
              </a:r>
              <a:endParaRPr lang="en-US" sz="4800" dirty="0">
                <a:cs typeface="+mn-ea"/>
                <a:sym typeface="+mn-lt"/>
              </a:endParaRPr>
            </a:p>
          </p:txBody>
        </p:sp>
        <p:grpSp>
          <p:nvGrpSpPr>
            <p:cNvPr id="15" name="ïṥlîdê">
              <a:extLst>
                <a:ext uri="{FF2B5EF4-FFF2-40B4-BE49-F238E27FC236}">
                  <a16:creationId xmlns:a16="http://schemas.microsoft.com/office/drawing/2014/main" id="{276903C3-6D45-4467-AF64-101519A8D125}"/>
                </a:ext>
              </a:extLst>
            </p:cNvPr>
            <p:cNvGrpSpPr/>
            <p:nvPr/>
          </p:nvGrpSpPr>
          <p:grpSpPr>
            <a:xfrm>
              <a:off x="4361105" y="2510674"/>
              <a:ext cx="3389923" cy="1062720"/>
              <a:chOff x="821646" y="2632959"/>
              <a:chExt cx="3389923" cy="1062720"/>
            </a:xfrm>
          </p:grpSpPr>
          <p:sp>
            <p:nvSpPr>
              <p:cNvPr id="38" name="ïṧḻíḍè">
                <a:extLst>
                  <a:ext uri="{FF2B5EF4-FFF2-40B4-BE49-F238E27FC236}">
                    <a16:creationId xmlns:a16="http://schemas.microsoft.com/office/drawing/2014/main" id="{7F909FFF-07E4-477E-8088-2299B3C4EE30}"/>
                  </a:ext>
                </a:extLst>
              </p:cNvPr>
              <p:cNvSpPr/>
              <p:nvPr/>
            </p:nvSpPr>
            <p:spPr>
              <a:xfrm>
                <a:off x="821646" y="3085418"/>
                <a:ext cx="3389923" cy="610261"/>
              </a:xfrm>
              <a:prstGeom prst="snip2SameRect">
                <a:avLst>
                  <a:gd name="adj1" fmla="val 0"/>
                  <a:gd name="adj2" fmla="val 0"/>
                </a:avLst>
              </a:prstGeom>
              <a:ln>
                <a:noFill/>
              </a:ln>
            </p:spPr>
            <p:txBody>
              <a:bodyPr wrap="square" anchor="t">
                <a:normAutofit/>
              </a:bodyPr>
              <a:lstStyle/>
              <a:p>
                <a:pPr lvl="0" algn="ctr" defTabSz="914378">
                  <a:lnSpc>
                    <a:spcPct val="120000"/>
                  </a:lnSpc>
                  <a:spcBef>
                    <a:spcPct val="0"/>
                  </a:spcBef>
                  <a:defRPr/>
                </a:pPr>
                <a:r>
                  <a:rPr lang="zh-CN" altLang="en-US" sz="1400" dirty="0">
                    <a:solidFill>
                      <a:prstClr val="black"/>
                    </a:solidFill>
                    <a:cs typeface="+mn-ea"/>
                    <a:sym typeface="+mn-lt"/>
                  </a:rPr>
                  <a:t>早教机构中</a:t>
                </a:r>
                <a:r>
                  <a:rPr lang="en-US" altLang="zh-CN" sz="1400" dirty="0">
                    <a:solidFill>
                      <a:prstClr val="black"/>
                    </a:solidFill>
                    <a:cs typeface="+mn-ea"/>
                    <a:sym typeface="+mn-lt"/>
                  </a:rPr>
                  <a:t>19—24</a:t>
                </a:r>
                <a:r>
                  <a:rPr lang="zh-CN" altLang="en-US" sz="1400" dirty="0">
                    <a:solidFill>
                      <a:prstClr val="black"/>
                    </a:solidFill>
                    <a:cs typeface="+mn-ea"/>
                    <a:sym typeface="+mn-lt"/>
                  </a:rPr>
                  <a:t>个月婴幼儿的教育活动设计与指导 </a:t>
                </a:r>
                <a:endParaRPr lang="en-US" altLang="zh-CN" sz="1400" dirty="0">
                  <a:solidFill>
                    <a:prstClr val="black"/>
                  </a:solidFill>
                  <a:cs typeface="+mn-ea"/>
                  <a:sym typeface="+mn-lt"/>
                </a:endParaRPr>
              </a:p>
            </p:txBody>
          </p:sp>
          <p:sp>
            <p:nvSpPr>
              <p:cNvPr id="39" name="ïṡļíḋé">
                <a:extLst>
                  <a:ext uri="{FF2B5EF4-FFF2-40B4-BE49-F238E27FC236}">
                    <a16:creationId xmlns:a16="http://schemas.microsoft.com/office/drawing/2014/main" id="{B7220B30-4BD7-457A-8E44-AABDE3928C21}"/>
                  </a:ext>
                </a:extLst>
              </p:cNvPr>
              <p:cNvSpPr txBox="1"/>
              <p:nvPr/>
            </p:nvSpPr>
            <p:spPr bwMode="auto">
              <a:xfrm>
                <a:off x="821646" y="2632959"/>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b="1" dirty="0">
                    <a:cs typeface="+mn-ea"/>
                    <a:sym typeface="+mn-lt"/>
                  </a:rPr>
                  <a:t>第二节</a:t>
                </a:r>
                <a:endParaRPr lang="en-US" altLang="zh-CN" sz="1600" b="1" dirty="0">
                  <a:cs typeface="+mn-ea"/>
                  <a:sym typeface="+mn-lt"/>
                </a:endParaRPr>
              </a:p>
            </p:txBody>
          </p:sp>
        </p:grpSp>
        <p:sp>
          <p:nvSpPr>
            <p:cNvPr id="22" name="iṧļïďê">
              <a:extLst>
                <a:ext uri="{FF2B5EF4-FFF2-40B4-BE49-F238E27FC236}">
                  <a16:creationId xmlns:a16="http://schemas.microsoft.com/office/drawing/2014/main" id="{36511428-E9BA-469F-80DF-1BFAA6B21CAC}"/>
                </a:ext>
              </a:extLst>
            </p:cNvPr>
            <p:cNvSpPr/>
            <p:nvPr/>
          </p:nvSpPr>
          <p:spPr>
            <a:xfrm>
              <a:off x="1756809" y="4726813"/>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23" name="íŝľiḑê">
              <a:extLst>
                <a:ext uri="{FF2B5EF4-FFF2-40B4-BE49-F238E27FC236}">
                  <a16:creationId xmlns:a16="http://schemas.microsoft.com/office/drawing/2014/main" id="{84E04597-192C-4A19-B676-B862E545D4DE}"/>
                </a:ext>
              </a:extLst>
            </p:cNvPr>
            <p:cNvSpPr txBox="1"/>
            <p:nvPr/>
          </p:nvSpPr>
          <p:spPr>
            <a:xfrm>
              <a:off x="1969830" y="3821520"/>
              <a:ext cx="712301" cy="923293"/>
            </a:xfrm>
            <a:prstGeom prst="rect">
              <a:avLst/>
            </a:prstGeom>
            <a:noFill/>
          </p:spPr>
          <p:txBody>
            <a:bodyPr wrap="none" lIns="182843" tIns="91422" rIns="182843" bIns="91422" anchor="ctr" anchorCtr="0">
              <a:normAutofit/>
            </a:bodyPr>
            <a:lstStyle/>
            <a:p>
              <a:pPr algn="ctr"/>
              <a:r>
                <a:rPr lang="en-US" altLang="zh-CN" sz="4800" dirty="0">
                  <a:cs typeface="+mn-ea"/>
                  <a:sym typeface="+mn-lt"/>
                </a:rPr>
                <a:t>3</a:t>
              </a:r>
              <a:endParaRPr lang="en-US" sz="4800" dirty="0">
                <a:cs typeface="+mn-ea"/>
                <a:sym typeface="+mn-lt"/>
              </a:endParaRPr>
            </a:p>
          </p:txBody>
        </p:sp>
        <p:grpSp>
          <p:nvGrpSpPr>
            <p:cNvPr id="24" name="îśḷiḍe">
              <a:extLst>
                <a:ext uri="{FF2B5EF4-FFF2-40B4-BE49-F238E27FC236}">
                  <a16:creationId xmlns:a16="http://schemas.microsoft.com/office/drawing/2014/main" id="{9B2BF78A-0895-4618-8984-D1195253E801}"/>
                </a:ext>
              </a:extLst>
            </p:cNvPr>
            <p:cNvGrpSpPr/>
            <p:nvPr/>
          </p:nvGrpSpPr>
          <p:grpSpPr>
            <a:xfrm>
              <a:off x="669925" y="4710037"/>
              <a:ext cx="3401563" cy="1027522"/>
              <a:chOff x="-6443307" y="4832322"/>
              <a:chExt cx="3401563" cy="1027522"/>
            </a:xfrm>
          </p:grpSpPr>
          <p:sp>
            <p:nvSpPr>
              <p:cNvPr id="32" name="íšľïde">
                <a:extLst>
                  <a:ext uri="{FF2B5EF4-FFF2-40B4-BE49-F238E27FC236}">
                    <a16:creationId xmlns:a16="http://schemas.microsoft.com/office/drawing/2014/main" id="{501EDDA2-B535-465C-A215-D8C044B26972}"/>
                  </a:ext>
                </a:extLst>
              </p:cNvPr>
              <p:cNvSpPr/>
              <p:nvPr/>
            </p:nvSpPr>
            <p:spPr>
              <a:xfrm>
                <a:off x="-6431667" y="5249583"/>
                <a:ext cx="3389923" cy="610261"/>
              </a:xfrm>
              <a:prstGeom prst="snip2SameRect">
                <a:avLst>
                  <a:gd name="adj1" fmla="val 0"/>
                  <a:gd name="adj2" fmla="val 0"/>
                </a:avLst>
              </a:prstGeom>
              <a:ln>
                <a:noFill/>
              </a:ln>
            </p:spPr>
            <p:txBody>
              <a:bodyPr wrap="square" anchor="t">
                <a:normAutofit/>
              </a:bodyPr>
              <a:lstStyle/>
              <a:p>
                <a:pPr lvl="0" algn="ctr" defTabSz="914378">
                  <a:lnSpc>
                    <a:spcPct val="120000"/>
                  </a:lnSpc>
                  <a:spcBef>
                    <a:spcPct val="0"/>
                  </a:spcBef>
                  <a:defRPr/>
                </a:pPr>
                <a:r>
                  <a:rPr lang="zh-CN" altLang="en-US" sz="1400" dirty="0">
                    <a:solidFill>
                      <a:prstClr val="black"/>
                    </a:solidFill>
                    <a:cs typeface="+mn-ea"/>
                    <a:sym typeface="+mn-lt"/>
                  </a:rPr>
                  <a:t>家庭中</a:t>
                </a:r>
                <a:r>
                  <a:rPr lang="en-US" altLang="zh-CN" sz="1400" dirty="0">
                    <a:solidFill>
                      <a:prstClr val="black"/>
                    </a:solidFill>
                    <a:cs typeface="+mn-ea"/>
                    <a:sym typeface="+mn-lt"/>
                  </a:rPr>
                  <a:t>19—24</a:t>
                </a:r>
                <a:r>
                  <a:rPr lang="zh-CN" altLang="en-US" sz="1400" dirty="0">
                    <a:solidFill>
                      <a:prstClr val="black"/>
                    </a:solidFill>
                    <a:cs typeface="+mn-ea"/>
                    <a:sym typeface="+mn-lt"/>
                  </a:rPr>
                  <a:t>个月婴幼儿的亲子教育活动 </a:t>
                </a:r>
                <a:endParaRPr lang="en-US" altLang="zh-CN" sz="1400" dirty="0">
                  <a:solidFill>
                    <a:prstClr val="black"/>
                  </a:solidFill>
                  <a:cs typeface="+mn-ea"/>
                  <a:sym typeface="+mn-lt"/>
                </a:endParaRPr>
              </a:p>
            </p:txBody>
          </p:sp>
          <p:sp>
            <p:nvSpPr>
              <p:cNvPr id="33" name="î$ḷîḑe">
                <a:extLst>
                  <a:ext uri="{FF2B5EF4-FFF2-40B4-BE49-F238E27FC236}">
                    <a16:creationId xmlns:a16="http://schemas.microsoft.com/office/drawing/2014/main" id="{12331912-6321-489A-9AA8-B04A25A2E3FB}"/>
                  </a:ext>
                </a:extLst>
              </p:cNvPr>
              <p:cNvSpPr txBox="1"/>
              <p:nvPr/>
            </p:nvSpPr>
            <p:spPr bwMode="auto">
              <a:xfrm>
                <a:off x="-6443307" y="4832322"/>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b="1" dirty="0">
                    <a:cs typeface="+mn-ea"/>
                    <a:sym typeface="+mn-lt"/>
                  </a:rPr>
                  <a:t>第三节</a:t>
                </a:r>
                <a:endParaRPr lang="en-US" altLang="zh-CN" sz="1600" b="1" dirty="0">
                  <a:cs typeface="+mn-ea"/>
                  <a:sym typeface="+mn-lt"/>
                </a:endParaRPr>
              </a:p>
            </p:txBody>
          </p:sp>
        </p:grpSp>
        <p:cxnSp>
          <p:nvCxnSpPr>
            <p:cNvPr id="29" name="直接连接符 28">
              <a:extLst>
                <a:ext uri="{FF2B5EF4-FFF2-40B4-BE49-F238E27FC236}">
                  <a16:creationId xmlns:a16="http://schemas.microsoft.com/office/drawing/2014/main" id="{E68AB5CA-00EC-4457-801F-1F88EA5F578F}"/>
                </a:ext>
              </a:extLst>
            </p:cNvPr>
            <p:cNvCxnSpPr>
              <a:cxnSpLocks/>
            </p:cNvCxnSpPr>
            <p:nvPr/>
          </p:nvCxnSpPr>
          <p:spPr>
            <a:xfrm>
              <a:off x="4071487" y="1636295"/>
              <a:ext cx="0" cy="2145906"/>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id="{6CDC66B7-F7D8-411C-8851-8FFA574996FB}"/>
                </a:ext>
              </a:extLst>
            </p:cNvPr>
            <p:cNvCxnSpPr>
              <a:cxnSpLocks/>
            </p:cNvCxnSpPr>
            <p:nvPr/>
          </p:nvCxnSpPr>
          <p:spPr>
            <a:xfrm>
              <a:off x="4071487" y="3435691"/>
              <a:ext cx="0" cy="2127183"/>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09DD3AE5-F470-43EE-906F-21E2787FA588}"/>
                </a:ext>
              </a:extLst>
            </p:cNvPr>
            <p:cNvCxnSpPr>
              <a:cxnSpLocks/>
            </p:cNvCxnSpPr>
            <p:nvPr/>
          </p:nvCxnSpPr>
          <p:spPr>
            <a:xfrm>
              <a:off x="669925" y="3772576"/>
              <a:ext cx="7264953" cy="108026"/>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27" name="íŝľiḑê">
            <a:extLst>
              <a:ext uri="{FF2B5EF4-FFF2-40B4-BE49-F238E27FC236}">
                <a16:creationId xmlns:a16="http://schemas.microsoft.com/office/drawing/2014/main" id="{EBADDF3C-73E3-4DE1-9F1C-8830E1C4AF42}"/>
              </a:ext>
            </a:extLst>
          </p:cNvPr>
          <p:cNvSpPr txBox="1"/>
          <p:nvPr/>
        </p:nvSpPr>
        <p:spPr>
          <a:xfrm>
            <a:off x="7154312" y="3506877"/>
            <a:ext cx="633055" cy="923293"/>
          </a:xfrm>
          <a:prstGeom prst="rect">
            <a:avLst/>
          </a:prstGeom>
          <a:noFill/>
        </p:spPr>
        <p:txBody>
          <a:bodyPr wrap="none" lIns="182843" tIns="91422" rIns="182843" bIns="91422" anchor="ctr" anchorCtr="0">
            <a:normAutofit/>
          </a:bodyPr>
          <a:lstStyle/>
          <a:p>
            <a:pPr algn="ctr"/>
            <a:r>
              <a:rPr lang="en-US" sz="4800" dirty="0">
                <a:cs typeface="+mn-ea"/>
                <a:sym typeface="+mn-lt"/>
              </a:rPr>
              <a:t>4</a:t>
            </a:r>
          </a:p>
        </p:txBody>
      </p:sp>
      <p:sp>
        <p:nvSpPr>
          <p:cNvPr id="28" name="íšľïde">
            <a:extLst>
              <a:ext uri="{FF2B5EF4-FFF2-40B4-BE49-F238E27FC236}">
                <a16:creationId xmlns:a16="http://schemas.microsoft.com/office/drawing/2014/main" id="{9EEA6997-2883-4706-9B19-29E8CE9EA89F}"/>
              </a:ext>
            </a:extLst>
          </p:cNvPr>
          <p:cNvSpPr/>
          <p:nvPr/>
        </p:nvSpPr>
        <p:spPr>
          <a:xfrm>
            <a:off x="5768171" y="4737378"/>
            <a:ext cx="3012781" cy="610261"/>
          </a:xfrm>
          <a:prstGeom prst="snip2SameRect">
            <a:avLst>
              <a:gd name="adj1" fmla="val 0"/>
              <a:gd name="adj2" fmla="val 0"/>
            </a:avLst>
          </a:prstGeom>
          <a:ln>
            <a:noFill/>
          </a:ln>
        </p:spPr>
        <p:txBody>
          <a:bodyPr wrap="square" anchor="t">
            <a:normAutofit/>
          </a:bodyPr>
          <a:lstStyle/>
          <a:p>
            <a:pPr lvl="0" algn="ctr" defTabSz="914378">
              <a:lnSpc>
                <a:spcPct val="120000"/>
              </a:lnSpc>
              <a:spcBef>
                <a:spcPct val="0"/>
              </a:spcBef>
              <a:defRPr/>
            </a:pPr>
            <a:r>
              <a:rPr lang="en-US" altLang="zh-CN" sz="1400" dirty="0">
                <a:solidFill>
                  <a:prstClr val="black"/>
                </a:solidFill>
                <a:cs typeface="+mn-ea"/>
                <a:sym typeface="+mn-lt"/>
              </a:rPr>
              <a:t>19—24</a:t>
            </a:r>
            <a:r>
              <a:rPr lang="zh-CN" altLang="en-US" sz="1400" dirty="0">
                <a:solidFill>
                  <a:prstClr val="black"/>
                </a:solidFill>
                <a:cs typeface="+mn-ea"/>
                <a:sym typeface="+mn-lt"/>
              </a:rPr>
              <a:t>个月婴幼儿教育的常见问题及对策 </a:t>
            </a:r>
            <a:endParaRPr lang="en-US" altLang="zh-CN" sz="1400" dirty="0">
              <a:solidFill>
                <a:prstClr val="black"/>
              </a:solidFill>
              <a:cs typeface="+mn-ea"/>
              <a:sym typeface="+mn-lt"/>
            </a:endParaRPr>
          </a:p>
        </p:txBody>
      </p:sp>
      <p:sp>
        <p:nvSpPr>
          <p:cNvPr id="34" name="î$ḷîḑe">
            <a:extLst>
              <a:ext uri="{FF2B5EF4-FFF2-40B4-BE49-F238E27FC236}">
                <a16:creationId xmlns:a16="http://schemas.microsoft.com/office/drawing/2014/main" id="{891E1180-16AB-4E45-B675-BB44674FBB7D}"/>
              </a:ext>
            </a:extLst>
          </p:cNvPr>
          <p:cNvSpPr txBox="1"/>
          <p:nvPr/>
        </p:nvSpPr>
        <p:spPr bwMode="auto">
          <a:xfrm>
            <a:off x="5959799" y="4334736"/>
            <a:ext cx="3012781"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b="1" dirty="0">
                <a:cs typeface="+mn-ea"/>
                <a:sym typeface="+mn-lt"/>
              </a:rPr>
              <a:t>第四节</a:t>
            </a:r>
            <a:endParaRPr lang="en-US" altLang="zh-CN" sz="1600" b="1" dirty="0">
              <a:cs typeface="+mn-ea"/>
              <a:sym typeface="+mn-lt"/>
            </a:endParaRPr>
          </a:p>
        </p:txBody>
      </p:sp>
      <p:sp>
        <p:nvSpPr>
          <p:cNvPr id="35" name="iš1íḑé">
            <a:extLst>
              <a:ext uri="{FF2B5EF4-FFF2-40B4-BE49-F238E27FC236}">
                <a16:creationId xmlns:a16="http://schemas.microsoft.com/office/drawing/2014/main" id="{DAE9EE89-0052-41B0-A02A-6B6F4E11298C}"/>
              </a:ext>
            </a:extLst>
          </p:cNvPr>
          <p:cNvSpPr/>
          <p:nvPr/>
        </p:nvSpPr>
        <p:spPr>
          <a:xfrm>
            <a:off x="7045455" y="4316183"/>
            <a:ext cx="959846"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8-5</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437148" y="1225689"/>
            <a:ext cx="11754852" cy="1200329"/>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活动提示：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鼓励宝宝用语言表达，如有困难，家长可以说出短句的开头几个字，让宝宝接着说。</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家长语速要慢，边念边做动作，帮助宝宝理解。</a:t>
            </a:r>
          </a:p>
          <a:p>
            <a:pPr algn="just"/>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 </a:t>
            </a:r>
            <a:endParaRPr lang="zh-CN" altLang="en-US" sz="16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48350883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认知与探索</a:t>
            </a:r>
          </a:p>
        </p:txBody>
      </p:sp>
      <p:sp>
        <p:nvSpPr>
          <p:cNvPr id="2" name="矩形 1">
            <a:extLst>
              <a:ext uri="{FF2B5EF4-FFF2-40B4-BE49-F238E27FC236}">
                <a16:creationId xmlns:a16="http://schemas.microsoft.com/office/drawing/2014/main" id="{872565EF-22D4-47FD-B195-5B4BE60863AE}"/>
              </a:ext>
            </a:extLst>
          </p:cNvPr>
          <p:cNvSpPr/>
          <p:nvPr/>
        </p:nvSpPr>
        <p:spPr>
          <a:xfrm>
            <a:off x="1626267" y="1499386"/>
            <a:ext cx="8624638" cy="4093428"/>
          </a:xfrm>
          <a:prstGeom prst="rect">
            <a:avLst/>
          </a:prstGeom>
        </p:spPr>
        <p:txBody>
          <a:bodyPr wrap="square">
            <a:spAutoFit/>
          </a:bodyPr>
          <a:lstStyle/>
          <a:p>
            <a:pPr>
              <a:lnSpc>
                <a:spcPct val="150000"/>
              </a:lnSpc>
            </a:pP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19—24</a:t>
            </a:r>
            <a:r>
              <a:rPr lang="zh-CN" altLang="en-US" sz="1600" dirty="0">
                <a:latin typeface="宋体" panose="02010600030101010101" pitchFamily="2" charset="-122"/>
                <a:ea typeface="宋体" panose="02010600030101010101" pitchFamily="2" charset="-122"/>
              </a:rPr>
              <a:t>个月婴幼儿在认知领域的发展主要表现是产生“表象认知”这一心理现象。表象发生使形象记忆出现。凡是直观的、形象的、有趣的，均能被婴幼儿自然记住，如小猫可爱的形象、小狗独特的叫声等。集中注意时间延长至</a:t>
            </a:r>
            <a:r>
              <a:rPr lang="en-US" altLang="zh-CN" sz="1600" dirty="0">
                <a:latin typeface="宋体" panose="02010600030101010101" pitchFamily="2" charset="-122"/>
                <a:ea typeface="宋体" panose="02010600030101010101" pitchFamily="2" charset="-122"/>
              </a:rPr>
              <a:t>8—10</a:t>
            </a:r>
            <a:r>
              <a:rPr lang="zh-CN" altLang="en-US" sz="1600" dirty="0">
                <a:latin typeface="宋体" panose="02010600030101010101" pitchFamily="2" charset="-122"/>
                <a:ea typeface="宋体" panose="02010600030101010101" pitchFamily="2" charset="-122"/>
              </a:rPr>
              <a:t>分钟。</a:t>
            </a:r>
          </a:p>
          <a:p>
            <a:pPr>
              <a:lnSpc>
                <a:spcPct val="150000"/>
              </a:lnSpc>
            </a:pP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19—24</a:t>
            </a:r>
            <a:r>
              <a:rPr lang="zh-CN" altLang="en-US" sz="1600" dirty="0">
                <a:latin typeface="宋体" panose="02010600030101010101" pitchFamily="2" charset="-122"/>
                <a:ea typeface="宋体" panose="02010600030101010101" pitchFamily="2" charset="-122"/>
              </a:rPr>
              <a:t>个月婴幼儿在探索方面的主要发展特点是对声音和色彩敏感，喜欢跟随音乐律动，跟着唱唱跳跳，用声音、动作等多种方式表达自己的感受。喜欢自由涂鸦，感受色彩的丰富和自由涂鸦的乐趣。</a:t>
            </a:r>
          </a:p>
          <a:p>
            <a:pPr>
              <a:lnSpc>
                <a:spcPct val="150000"/>
              </a:lnSpc>
            </a:pPr>
            <a:r>
              <a:rPr lang="zh-CN" altLang="en-US" sz="1600" dirty="0">
                <a:latin typeface="宋体" panose="02010600030101010101" pitchFamily="2" charset="-122"/>
                <a:ea typeface="宋体" panose="02010600030101010101" pitchFamily="2" charset="-122"/>
              </a:rPr>
              <a:t>    针对</a:t>
            </a:r>
            <a:r>
              <a:rPr lang="en-US" altLang="zh-CN" sz="1600" dirty="0">
                <a:latin typeface="宋体" panose="02010600030101010101" pitchFamily="2" charset="-122"/>
                <a:ea typeface="宋体" panose="02010600030101010101" pitchFamily="2" charset="-122"/>
              </a:rPr>
              <a:t>19—24</a:t>
            </a:r>
            <a:r>
              <a:rPr lang="zh-CN" altLang="en-US" sz="1600" dirty="0">
                <a:latin typeface="宋体" panose="02010600030101010101" pitchFamily="2" charset="-122"/>
                <a:ea typeface="宋体" panose="02010600030101010101" pitchFamily="2" charset="-122"/>
              </a:rPr>
              <a:t>个月婴幼儿上述发展特点，教育者可以从如下方面进行引导。引导婴幼儿随着音乐节奏做模仿动作，跟唱简单的歌曲；提供蜡笔引导婴幼儿涂涂画画，激发其自由涂鸦的兴趣；提供可以拓印的材料激发其对色彩的兴趣，如，选取青菜、藕、玉米的横切面，蘸取不同的颜料拓印在白纸上。      </a:t>
            </a:r>
            <a:endParaRPr lang="en-US" altLang="zh-CN" sz="1600" dirty="0">
              <a:latin typeface="宋体" panose="02010600030101010101" pitchFamily="2" charset="-122"/>
              <a:ea typeface="宋体" panose="02010600030101010101" pitchFamily="2" charset="-122"/>
            </a:endParaRPr>
          </a:p>
          <a:p>
            <a:r>
              <a:rPr lang="zh-CN" altLang="en-US" sz="2000" dirty="0">
                <a:latin typeface="黑体" panose="02010609060101010101" pitchFamily="49" charset="-122"/>
                <a:ea typeface="黑体" panose="02010609060101010101" pitchFamily="49" charset="-122"/>
              </a:rPr>
              <a:t> </a:t>
            </a:r>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18614101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7-7</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737937" y="1157923"/>
            <a:ext cx="11454063" cy="5909310"/>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活动价值： </a:t>
            </a:r>
          </a:p>
          <a:p>
            <a:pPr algn="just"/>
            <a:r>
              <a:rPr lang="zh-CN" altLang="en-US" dirty="0">
                <a:latin typeface="华文楷体" panose="02010600040101010101" pitchFamily="2" charset="-122"/>
                <a:ea typeface="华文楷体" panose="02010600040101010101" pitchFamily="2" charset="-122"/>
              </a:rPr>
              <a:t>    此月龄段宝宝听到音乐能根据音乐的节奏做模仿动作，用小鼓敲击等。在活动中，激发宝宝乐意跟着音乐敲击的兴趣，让宝宝感受音乐的节奏，并发展其手眼协调能力和双手的协调性。</a:t>
            </a:r>
          </a:p>
          <a:p>
            <a:pPr algn="just"/>
            <a:r>
              <a:rPr lang="zh-CN" altLang="en-US" b="1" dirty="0">
                <a:latin typeface="华文楷体" panose="02010600040101010101" pitchFamily="2" charset="-122"/>
                <a:ea typeface="华文楷体" panose="02010600040101010101" pitchFamily="2" charset="-122"/>
              </a:rPr>
              <a:t>    活动准备： </a:t>
            </a:r>
          </a:p>
          <a:p>
            <a:pPr algn="just"/>
            <a:r>
              <a:rPr lang="zh-CN" altLang="en-US" dirty="0">
                <a:latin typeface="华文楷体" panose="02010600040101010101" pitchFamily="2" charset="-122"/>
                <a:ea typeface="华文楷体" panose="02010600040101010101" pitchFamily="2" charset="-122"/>
              </a:rPr>
              <a:t>    小鼓、鼓棒，音乐</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洋娃娃和小熊跳舞</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，录音机，背景音乐。</a:t>
            </a:r>
          </a:p>
          <a:p>
            <a:pPr algn="just"/>
            <a:r>
              <a:rPr lang="zh-CN" altLang="en-US" b="1" dirty="0">
                <a:latin typeface="华文楷体" panose="02010600040101010101" pitchFamily="2" charset="-122"/>
                <a:ea typeface="华文楷体" panose="02010600040101010101" pitchFamily="2" charset="-122"/>
              </a:rPr>
              <a:t>    活动流程：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小棒的舞</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小棒操： 教师示范小棒操，请家长带领宝宝跟着老师边听音乐边念儿歌做动作，并介绍操的作用。</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认识小鼓： 教师敲击小鼓，引导宝宝认识小鼓，跟着音乐节奏模仿乐器发出的声音。</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教师介绍此活动的价值。</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小鼓响咚咚</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家长敲击小鼓，让宝宝有节奏地模仿鼓声；或宝宝敲击小鼓，家长模仿。</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家长和宝宝各持一根棒，跟着音乐有节奏地敲击。</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播放音乐，家长握着宝宝的手跟着教师按节奏击鼓。第一次敲击鼓面，第二次敲击鼓边。</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亲子游戏： 走走停停</a:t>
            </a:r>
          </a:p>
          <a:p>
            <a:pPr algn="just"/>
            <a:r>
              <a:rPr lang="zh-CN" altLang="en-US" dirty="0">
                <a:latin typeface="华文楷体" panose="02010600040101010101" pitchFamily="2" charset="-122"/>
                <a:ea typeface="华文楷体" panose="02010600040101010101" pitchFamily="2" charset="-122"/>
              </a:rPr>
              <a:t>    家长带着宝宝听着鼓声有节奏地做走、停的动作。</a:t>
            </a:r>
          </a:p>
          <a:p>
            <a:pPr algn="just"/>
            <a:r>
              <a:rPr lang="zh-CN" altLang="en-US" b="1" dirty="0">
                <a:latin typeface="华文楷体" panose="02010600040101010101" pitchFamily="2" charset="-122"/>
                <a:ea typeface="华文楷体" panose="02010600040101010101" pitchFamily="2" charset="-122"/>
              </a:rPr>
              <a:t>    活动提示：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当宝宝不会敲击鼓边时，家长不要强求，先让宝宝对鼓面产生兴趣。</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当宝宝击不中鼓面时，家长要及时给予帮助，拿着宝宝的手一起敲鼓；当宝宝能跟着家长敲击时，家长要及时表扬。</a:t>
            </a:r>
          </a:p>
          <a:p>
            <a:pPr algn="just"/>
            <a:r>
              <a:rPr lang="zh-CN" altLang="en-US" dirty="0">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398331680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第三节</a:t>
              </a:r>
            </a:p>
          </p:txBody>
        </p:sp>
      </p:grpSp>
      <p:sp>
        <p:nvSpPr>
          <p:cNvPr id="15" name="文本框 14"/>
          <p:cNvSpPr txBox="1"/>
          <p:nvPr/>
        </p:nvSpPr>
        <p:spPr>
          <a:xfrm>
            <a:off x="564680" y="2371074"/>
            <a:ext cx="8995412" cy="3785652"/>
          </a:xfrm>
          <a:prstGeom prst="rect">
            <a:avLst/>
          </a:prstGeom>
          <a:noFill/>
        </p:spPr>
        <p:txBody>
          <a:bodyPr wrap="square" lIns="0" rtlCol="0" anchor="ctr" anchorCtr="1">
            <a:spAutoFit/>
          </a:bodyPr>
          <a:lstStyle/>
          <a:p>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家庭中</a:t>
            </a:r>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19—24</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个月婴幼儿的亲子教育活动</a:t>
            </a:r>
          </a:p>
        </p:txBody>
      </p:sp>
    </p:spTree>
    <p:extLst>
      <p:ext uri="{BB962C8B-B14F-4D97-AF65-F5344CB8AC3E}">
        <p14:creationId xmlns:p14="http://schemas.microsoft.com/office/powerpoint/2010/main" val="102126131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8-9</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663740" y="1377616"/>
            <a:ext cx="11283618" cy="5632311"/>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材料准备： </a:t>
            </a:r>
          </a:p>
          <a:p>
            <a:pPr algn="just"/>
            <a:r>
              <a:rPr lang="zh-CN" altLang="en-US" dirty="0">
                <a:latin typeface="华文楷体" panose="02010600040101010101" pitchFamily="2" charset="-122"/>
                <a:ea typeface="华文楷体" panose="02010600040101010101" pitchFamily="2" charset="-122"/>
              </a:rPr>
              <a:t>    音乐播放器，歌曲</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小星星</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a:t>
            </a:r>
          </a:p>
          <a:p>
            <a:pPr algn="just"/>
            <a:r>
              <a:rPr lang="zh-CN" altLang="en-US" dirty="0">
                <a:latin typeface="华文楷体" panose="02010600040101010101" pitchFamily="2" charset="-122"/>
                <a:ea typeface="华文楷体" panose="02010600040101010101" pitchFamily="2" charset="-122"/>
              </a:rPr>
              <a:t>    自制星型手电筒（玻璃片上贴有星型镂空纸片，使照出来的光团为星型）。</a:t>
            </a:r>
          </a:p>
          <a:p>
            <a:pPr algn="just"/>
            <a:r>
              <a:rPr lang="zh-CN" altLang="en-US" dirty="0">
                <a:latin typeface="华文楷体" panose="02010600040101010101" pitchFamily="2" charset="-122"/>
                <a:ea typeface="华文楷体" panose="02010600040101010101" pitchFamily="2" charset="-122"/>
              </a:rPr>
              <a:t>    各色星星贴纸（稍大一点的贴纸，便于婴幼儿撕贴）。</a:t>
            </a:r>
          </a:p>
          <a:p>
            <a:pPr algn="just"/>
            <a:r>
              <a:rPr lang="zh-CN" altLang="en-US" b="1" dirty="0">
                <a:latin typeface="华文楷体" panose="02010600040101010101" pitchFamily="2" charset="-122"/>
                <a:ea typeface="华文楷体" panose="02010600040101010101" pitchFamily="2" charset="-122"/>
              </a:rPr>
              <a:t>    玩法介绍： </a:t>
            </a:r>
          </a:p>
          <a:p>
            <a:pPr algn="just"/>
            <a:r>
              <a:rPr lang="zh-CN" altLang="en-US" dirty="0">
                <a:latin typeface="华文楷体" panose="02010600040101010101" pitchFamily="2" charset="-122"/>
                <a:ea typeface="华文楷体" panose="02010600040101010101" pitchFamily="2" charset="-122"/>
              </a:rPr>
              <a:t>    玩法一： 唱唱跳跳</a:t>
            </a:r>
          </a:p>
          <a:p>
            <a:pPr algn="just"/>
            <a:r>
              <a:rPr lang="zh-CN" altLang="en-US" dirty="0">
                <a:latin typeface="华文楷体" panose="02010600040101010101" pitchFamily="2" charset="-122"/>
                <a:ea typeface="华文楷体" panose="02010600040101010101" pitchFamily="2" charset="-122"/>
              </a:rPr>
              <a:t>    家长和婴幼儿倾听歌曲，熟悉旋律及歌词，尝试跟唱歌曲。配合歌词内容，做出相应动作。</a:t>
            </a:r>
          </a:p>
          <a:p>
            <a:pPr algn="just"/>
            <a:r>
              <a:rPr lang="zh-CN" altLang="en-US" dirty="0">
                <a:latin typeface="华文楷体" panose="02010600040101010101" pitchFamily="2" charset="-122"/>
                <a:ea typeface="华文楷体" panose="02010600040101010101" pitchFamily="2" charset="-122"/>
              </a:rPr>
              <a:t>    附歌词及动作要领： </a:t>
            </a:r>
          </a:p>
          <a:p>
            <a:pPr algn="just"/>
            <a:r>
              <a:rPr lang="zh-CN" altLang="en-US" dirty="0">
                <a:latin typeface="华文楷体" panose="02010600040101010101" pitchFamily="2" charset="-122"/>
                <a:ea typeface="华文楷体" panose="02010600040101010101" pitchFamily="2" charset="-122"/>
              </a:rPr>
              <a:t>    一闪一闪亮晶晶，满天都是小星星（双手于胸前做一闪一闪“眨眼”状，即合拢放开的动作），挂在天上放光明（举高双手，左右摇摆），好像许多小眼睛（双手食指伸出，点指自己的眼睛）。一闪一闪亮晶晶，满天都是小星星（双手于胸前做一闪一闪“眨眼”状，即合拢放开的动作）。</a:t>
            </a:r>
          </a:p>
          <a:p>
            <a:pPr algn="just"/>
            <a:r>
              <a:rPr lang="zh-CN" altLang="en-US" dirty="0">
                <a:latin typeface="华文楷体" panose="02010600040101010101" pitchFamily="2" charset="-122"/>
                <a:ea typeface="华文楷体" panose="02010600040101010101" pitchFamily="2" charset="-122"/>
              </a:rPr>
              <a:t>    玩法二： 拍拍踩踩</a:t>
            </a:r>
          </a:p>
          <a:p>
            <a:pPr algn="just"/>
            <a:r>
              <a:rPr lang="zh-CN" altLang="en-US" dirty="0">
                <a:latin typeface="华文楷体" panose="02010600040101010101" pitchFamily="2" charset="-122"/>
                <a:ea typeface="华文楷体" panose="02010600040101010101" pitchFamily="2" charset="-122"/>
              </a:rPr>
              <a:t>    调暗室内灯光，家长持手电筒，在墙上或是地板上照出亮点，营造出星光的效果。婴幼儿寻找亮点并用小手拍或小脚踩。“星星”可以任意变动位置，家长引导婴幼儿追着“星星”拍一拍、踩一踩。在引导过程中，家长可以配合提问：“宝宝，找一找，星星在哪里？”</a:t>
            </a:r>
          </a:p>
          <a:p>
            <a:pPr algn="just"/>
            <a:r>
              <a:rPr lang="zh-CN" altLang="en-US" dirty="0">
                <a:latin typeface="华文楷体" panose="02010600040101010101" pitchFamily="2" charset="-122"/>
                <a:ea typeface="华文楷体" panose="02010600040101010101" pitchFamily="2" charset="-122"/>
              </a:rPr>
              <a:t>    玩法三： 撕撕贴贴</a:t>
            </a:r>
          </a:p>
          <a:p>
            <a:pPr algn="just"/>
            <a:r>
              <a:rPr lang="zh-CN" altLang="en-US" dirty="0">
                <a:latin typeface="华文楷体" panose="02010600040101010101" pitchFamily="2" charset="-122"/>
                <a:ea typeface="华文楷体" panose="02010600040101010101" pitchFamily="2" charset="-122"/>
              </a:rPr>
              <a:t>    出示贴有各种颜色小星星的贴纸，邀请婴幼儿撕下自己喜欢的颜色的星星并贴到纸上，说一说小星星的颜色。也可由家长说出颜色和贴的位置（例如身体部位： 脸、手、鼻子），如：“请把绿色星星贴到妈妈的额头上。”让婴幼儿根据指令来撕贴相应颜色的星星。</a:t>
            </a:r>
          </a:p>
          <a:p>
            <a:pPr algn="just"/>
            <a:r>
              <a:rPr lang="zh-CN" altLang="en-US" dirty="0">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411746839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7-9</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663740" y="1377616"/>
            <a:ext cx="11283618" cy="1754326"/>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给家长的一段话</a:t>
            </a:r>
          </a:p>
          <a:p>
            <a:pPr algn="just"/>
            <a:r>
              <a:rPr lang="zh-CN" altLang="en-US" dirty="0">
                <a:latin typeface="华文楷体" panose="02010600040101010101" pitchFamily="2" charset="-122"/>
                <a:ea typeface="华文楷体" panose="02010600040101010101" pitchFamily="2" charset="-122"/>
              </a:rPr>
              <a:t>    在唱唱跳跳活动中，通过亲子互动培养婴幼儿对音乐活动的兴趣及肢体动作的协调性。家长可以和婴幼儿采用面对面的站位或坐位，便于婴幼儿更好地观察家长的动作，在此基础上进行模仿。拍拍踩踩活动中，通过对小星星的目光追视，帮助婴幼儿提升专注力，结合拍和踩的动作，锻炼婴幼儿感知觉能力的协调性。注意保护婴幼儿的眼睛，避免出现婴幼儿持手电筒对眼睛进行直接照射的情况。撕撕贴贴的活动中，通过撕贴的动作锻炼婴幼儿手指的灵敏度，配合颜色表述，巩固婴幼儿对色彩的认知。</a:t>
            </a:r>
          </a:p>
        </p:txBody>
      </p:sp>
    </p:spTree>
    <p:extLst>
      <p:ext uri="{BB962C8B-B14F-4D97-AF65-F5344CB8AC3E}">
        <p14:creationId xmlns:p14="http://schemas.microsoft.com/office/powerpoint/2010/main" val="111597937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第四节</a:t>
              </a:r>
            </a:p>
          </p:txBody>
        </p:sp>
      </p:grpSp>
      <p:sp>
        <p:nvSpPr>
          <p:cNvPr id="15" name="文本框 14"/>
          <p:cNvSpPr txBox="1"/>
          <p:nvPr/>
        </p:nvSpPr>
        <p:spPr>
          <a:xfrm>
            <a:off x="564680" y="2371074"/>
            <a:ext cx="8995412" cy="3785652"/>
          </a:xfrm>
          <a:prstGeom prst="rect">
            <a:avLst/>
          </a:prstGeom>
          <a:noFill/>
        </p:spPr>
        <p:txBody>
          <a:bodyPr wrap="square" lIns="0" rtlCol="0" anchor="ctr" anchorCtr="1">
            <a:spAutoFit/>
          </a:bodyPr>
          <a:lstStyle/>
          <a:p>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19—24</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个月婴幼儿教育的常见问题及对策</a:t>
            </a:r>
          </a:p>
        </p:txBody>
      </p:sp>
    </p:spTree>
    <p:extLst>
      <p:ext uri="{BB962C8B-B14F-4D97-AF65-F5344CB8AC3E}">
        <p14:creationId xmlns:p14="http://schemas.microsoft.com/office/powerpoint/2010/main" val="399580404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家有倔强宝宝</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031873"/>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吃饭的时候，爸爸随意坐在了外婆平时坐的座位上，宝宝见到，着急了，指手划脚，嘟嘟囔囔，还哭了起来，非得让大家坐回“自己的位置”才罢休。</a:t>
            </a:r>
          </a:p>
          <a:p>
            <a:pPr lvl="0"/>
            <a:r>
              <a:rPr lang="zh-CN" altLang="en-US" sz="1600" dirty="0">
                <a:solidFill>
                  <a:prstClr val="black"/>
                </a:solidFill>
                <a:latin typeface="华文宋体" panose="02010600040101010101" pitchFamily="2" charset="-122"/>
                <a:ea typeface="华文宋体" panose="02010600040101010101" pitchFamily="2" charset="-122"/>
              </a:rPr>
              <a:t>    晚上睡觉前，宝宝听故事的要求可多啦： 不能接电话，不能上厕所，不能讲错一个字，否则就要“从头来”。有时候一个故事要反反复复讲上十几遍，让爸爸妈妈很是头疼</a:t>
            </a:r>
            <a:r>
              <a:rPr lang="en-US" altLang="zh-CN" sz="1600" dirty="0">
                <a:solidFill>
                  <a:prstClr val="black"/>
                </a:solidFill>
                <a:latin typeface="华文宋体" panose="02010600040101010101" pitchFamily="2" charset="-122"/>
                <a:ea typeface="华文宋体" panose="02010600040101010101" pitchFamily="2" charset="-122"/>
              </a:rPr>
              <a:t>……</a:t>
            </a:r>
          </a:p>
          <a:p>
            <a:pPr lvl="0"/>
            <a:r>
              <a:rPr lang="zh-CN" altLang="en-US" sz="1600" dirty="0">
                <a:solidFill>
                  <a:prstClr val="black"/>
                </a:solidFill>
                <a:latin typeface="华文宋体" panose="02010600040101010101" pitchFamily="2" charset="-122"/>
                <a:ea typeface="华文宋体" panose="02010600040101010101" pitchFamily="2" charset="-122"/>
              </a:rPr>
              <a:t> </a:t>
            </a: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原因分析： </a:t>
            </a:r>
          </a:p>
          <a:p>
            <a:pPr lvl="0"/>
            <a:r>
              <a:rPr lang="zh-CN" altLang="en-US" sz="1600" dirty="0">
                <a:solidFill>
                  <a:prstClr val="black"/>
                </a:solidFill>
                <a:latin typeface="华文楷体" panose="02010600040101010101" pitchFamily="2" charset="-122"/>
                <a:ea typeface="华文楷体" panose="02010600040101010101" pitchFamily="2" charset="-122"/>
              </a:rPr>
              <a:t>     这是因为正处在秩序敏感期，属于正常的心理需求。婴幼儿的秩序敏感经常表现在对顺序性、生活习惯、所有物的要求上。</a:t>
            </a:r>
          </a:p>
          <a:p>
            <a:pPr lvl="0"/>
            <a:r>
              <a:rPr lang="zh-CN" altLang="en-US" sz="1600" dirty="0">
                <a:solidFill>
                  <a:prstClr val="black"/>
                </a:solidFill>
                <a:latin typeface="华文楷体" panose="02010600040101010101" pitchFamily="2" charset="-122"/>
                <a:ea typeface="华文楷体" panose="02010600040101010101" pitchFamily="2" charset="-122"/>
              </a:rPr>
              <a:t>    一岁半到两岁的婴幼儿开始对“秩序”有着异常的执着。在婴幼儿看来，固有的“秩序”是代表着一种整齐和安全，也是婴幼儿认知世界中的一种简单的关系联接方式。一旦被打破了，所熟悉的环境消失或有所变化，婴幼儿会感到无措和混乱，会变得焦虑，表现出害怕、哭泣，甚至大发脾气。</a:t>
            </a:r>
          </a:p>
          <a:p>
            <a:pPr lvl="0"/>
            <a:r>
              <a:rPr lang="zh-CN" altLang="en-US" sz="1600" dirty="0">
                <a:solidFill>
                  <a:prstClr val="black"/>
                </a:solidFill>
                <a:latin typeface="华文楷体" panose="02010600040101010101" pitchFamily="2" charset="-122"/>
                <a:ea typeface="华文楷体" panose="02010600040101010101" pitchFamily="2" charset="-122"/>
              </a:rPr>
              <a:t>    婴幼儿的“秩序感”是否重要？对于婴幼儿来说，秩序是生命的一种需要，当它得到满足时，就产生了一种自然的快乐，这种快乐意味着一个人对他自己环境里的所有细节方面都能支配，是一种心灵的适宜环境。在这样的环境下，婴幼儿会感受到心灵宁静，获得愉悦的安全感，免于对未知的恐惧。安全感的满足有助于婴幼儿与周围的环境和人之间依恋感的建立，这些都为婴幼儿社会性的发展奠定了良好的基础。秩序感发展良好的婴幼儿长大后能轻松规划自己的生活，过得充实、快乐、更有效率。  </a:t>
            </a:r>
            <a:r>
              <a:rPr lang="zh-CN" altLang="en-US" sz="1600" dirty="0">
                <a:solidFill>
                  <a:prstClr val="black"/>
                </a:solidFill>
                <a:latin typeface="华文宋体" panose="02010600040101010101" pitchFamily="2" charset="-122"/>
                <a:ea typeface="华文宋体" panose="02010600040101010101" pitchFamily="2" charset="-122"/>
              </a:rPr>
              <a:t> </a:t>
            </a:r>
            <a:r>
              <a:rPr lang="zh-CN" altLang="en-US" sz="1600" dirty="0">
                <a:solidFill>
                  <a:prstClr val="black"/>
                </a:solidFill>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365830817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家有倔强宝宝</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5016758"/>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吃饭的时候，爸爸随意坐在了外婆平时坐的座位上，宝宝见到，着急了，指手划脚，嘟嘟囔囔，还哭了起来，非得让大家坐回“自己的位置”才罢休。</a:t>
            </a:r>
          </a:p>
          <a:p>
            <a:pPr lvl="0"/>
            <a:r>
              <a:rPr lang="zh-CN" altLang="en-US" sz="1600" dirty="0">
                <a:solidFill>
                  <a:prstClr val="black"/>
                </a:solidFill>
                <a:latin typeface="华文宋体" panose="02010600040101010101" pitchFamily="2" charset="-122"/>
                <a:ea typeface="华文宋体" panose="02010600040101010101" pitchFamily="2" charset="-122"/>
              </a:rPr>
              <a:t>    晚上睡觉前，宝宝听故事的要求可多啦： 不能接电话，不能上厕所，不能讲错一个字，否则就要“从头来”。有时候一个故事要反反复复讲上十几遍，让爸爸妈妈很是头疼</a:t>
            </a:r>
            <a:r>
              <a:rPr lang="en-US" altLang="zh-CN" sz="1600" dirty="0">
                <a:solidFill>
                  <a:prstClr val="black"/>
                </a:solidFill>
                <a:latin typeface="华文宋体" panose="02010600040101010101" pitchFamily="2" charset="-122"/>
                <a:ea typeface="华文宋体" panose="02010600040101010101" pitchFamily="2" charset="-122"/>
              </a:rPr>
              <a:t>……</a:t>
            </a:r>
          </a:p>
          <a:p>
            <a:pPr lvl="0"/>
            <a:r>
              <a:rPr lang="zh-CN" altLang="en-US" sz="1600" dirty="0">
                <a:solidFill>
                  <a:prstClr val="black"/>
                </a:solidFill>
                <a:latin typeface="华文宋体" panose="02010600040101010101" pitchFamily="2" charset="-122"/>
                <a:ea typeface="华文宋体" panose="02010600040101010101" pitchFamily="2" charset="-122"/>
              </a:rPr>
              <a:t> </a:t>
            </a: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教育建议： </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1</a:t>
            </a:r>
            <a:r>
              <a:rPr lang="zh-CN" altLang="en-US" sz="1600" dirty="0">
                <a:solidFill>
                  <a:prstClr val="black"/>
                </a:solidFill>
                <a:latin typeface="华文楷体" panose="02010600040101010101" pitchFamily="2" charset="-122"/>
                <a:ea typeface="华文楷体" panose="02010600040101010101" pitchFamily="2" charset="-122"/>
              </a:rPr>
              <a:t>） 为婴幼儿提供一个有序的空间环境。</a:t>
            </a:r>
          </a:p>
          <a:p>
            <a:pPr lvl="0"/>
            <a:r>
              <a:rPr lang="zh-CN" altLang="en-US" sz="1600" dirty="0">
                <a:solidFill>
                  <a:prstClr val="black"/>
                </a:solidFill>
                <a:latin typeface="华文楷体" panose="02010600040101010101" pitchFamily="2" charset="-122"/>
                <a:ea typeface="华文楷体" panose="02010600040101010101" pitchFamily="2" charset="-122"/>
              </a:rPr>
              <a:t>    婴幼儿通过对外部环境的观察、触摸等，将这些感觉到的印象，转化为知觉认识，逐渐建立起内在秩序。保持外部环境的干净整洁、物品整齐摆放、分门别类，有助于婴幼儿良好秩序感的建立。</a:t>
            </a:r>
          </a:p>
          <a:p>
            <a:pPr lvl="0"/>
            <a:r>
              <a:rPr lang="zh-CN" altLang="en-US" sz="1600" dirty="0">
                <a:solidFill>
                  <a:prstClr val="black"/>
                </a:solidFill>
                <a:latin typeface="华文楷体" panose="02010600040101010101" pitchFamily="2" charset="-122"/>
                <a:ea typeface="华文楷体" panose="02010600040101010101" pitchFamily="2" charset="-122"/>
              </a:rPr>
              <a:t>    成人还可以引导婴幼儿自己收拾玩具和日用品，不仅能让婴幼儿养成整洁有序的习惯</a:t>
            </a:r>
            <a:r>
              <a:rPr lang="en-US" altLang="zh-CN" sz="1600" dirty="0">
                <a:solidFill>
                  <a:prstClr val="black"/>
                </a:solidFill>
                <a:latin typeface="华文楷体" panose="02010600040101010101" pitchFamily="2" charset="-122"/>
                <a:ea typeface="华文楷体" panose="02010600040101010101" pitchFamily="2" charset="-122"/>
              </a:rPr>
              <a:t>,</a:t>
            </a:r>
            <a:r>
              <a:rPr lang="zh-CN" altLang="en-US" sz="1600" dirty="0">
                <a:solidFill>
                  <a:prstClr val="black"/>
                </a:solidFill>
                <a:latin typeface="华文楷体" panose="02010600040101010101" pitchFamily="2" charset="-122"/>
                <a:ea typeface="华文楷体" panose="02010600040101010101" pitchFamily="2" charset="-122"/>
              </a:rPr>
              <a:t>还能使其获得更完善的成长空间。</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2</a:t>
            </a:r>
            <a:r>
              <a:rPr lang="zh-CN" altLang="en-US" sz="1600" dirty="0">
                <a:solidFill>
                  <a:prstClr val="black"/>
                </a:solidFill>
                <a:latin typeface="华文楷体" panose="02010600040101010101" pitchFamily="2" charset="-122"/>
                <a:ea typeface="华文楷体" panose="02010600040101010101" pitchFamily="2" charset="-122"/>
              </a:rPr>
              <a:t>） 满足婴幼儿的秩序感。</a:t>
            </a:r>
          </a:p>
          <a:p>
            <a:pPr lvl="0"/>
            <a:r>
              <a:rPr lang="zh-CN" altLang="en-US" sz="1600" dirty="0">
                <a:solidFill>
                  <a:prstClr val="black"/>
                </a:solidFill>
                <a:latin typeface="华文楷体" panose="02010600040101010101" pitchFamily="2" charset="-122"/>
                <a:ea typeface="华文楷体" panose="02010600040101010101" pitchFamily="2" charset="-122"/>
              </a:rPr>
              <a:t>    婴幼儿乐于去做一些关于秩序的事情时</a:t>
            </a:r>
            <a:r>
              <a:rPr lang="en-US" altLang="zh-CN" sz="1600" dirty="0">
                <a:solidFill>
                  <a:prstClr val="black"/>
                </a:solidFill>
                <a:latin typeface="华文楷体" panose="02010600040101010101" pitchFamily="2" charset="-122"/>
                <a:ea typeface="华文楷体" panose="02010600040101010101" pitchFamily="2" charset="-122"/>
              </a:rPr>
              <a:t>,</a:t>
            </a:r>
            <a:r>
              <a:rPr lang="zh-CN" altLang="en-US" sz="1600" dirty="0">
                <a:solidFill>
                  <a:prstClr val="black"/>
                </a:solidFill>
                <a:latin typeface="华文楷体" panose="02010600040101010101" pitchFamily="2" charset="-122"/>
                <a:ea typeface="华文楷体" panose="02010600040101010101" pitchFamily="2" charset="-122"/>
              </a:rPr>
              <a:t>作为成人不妨满足他的这个需求，给予其充分的空间来适应环境</a:t>
            </a:r>
            <a:r>
              <a:rPr lang="en-US" altLang="zh-CN" sz="1600" dirty="0">
                <a:solidFill>
                  <a:prstClr val="black"/>
                </a:solidFill>
                <a:latin typeface="华文楷体" panose="02010600040101010101" pitchFamily="2" charset="-122"/>
                <a:ea typeface="华文楷体" panose="02010600040101010101" pitchFamily="2" charset="-122"/>
              </a:rPr>
              <a:t>,</a:t>
            </a:r>
            <a:r>
              <a:rPr lang="zh-CN" altLang="en-US" sz="1600" dirty="0">
                <a:solidFill>
                  <a:prstClr val="black"/>
                </a:solidFill>
                <a:latin typeface="华文楷体" panose="02010600040101010101" pitchFamily="2" charset="-122"/>
                <a:ea typeface="华文楷体" panose="02010600040101010101" pitchFamily="2" charset="-122"/>
              </a:rPr>
              <a:t>能够在细节上支配环境。但是，把握好尺度及是非界线是非常重要的，无理要求不能退让。</a:t>
            </a:r>
          </a:p>
          <a:p>
            <a:pPr lvl="0"/>
            <a:r>
              <a:rPr lang="zh-CN" altLang="en-US" sz="1600" dirty="0">
                <a:solidFill>
                  <a:prstClr val="black"/>
                </a:solidFill>
                <a:latin typeface="华文楷体" panose="02010600040101010101" pitchFamily="2" charset="-122"/>
                <a:ea typeface="华文楷体" panose="02010600040101010101" pitchFamily="2" charset="-122"/>
              </a:rPr>
              <a:t>    另外，尽量不要对婴幼儿居住的环境做太大的改变</a:t>
            </a:r>
            <a:r>
              <a:rPr lang="en-US" altLang="zh-CN" sz="1600" dirty="0">
                <a:solidFill>
                  <a:prstClr val="black"/>
                </a:solidFill>
                <a:latin typeface="华文楷体" panose="02010600040101010101" pitchFamily="2" charset="-122"/>
                <a:ea typeface="华文楷体" panose="02010600040101010101" pitchFamily="2" charset="-122"/>
              </a:rPr>
              <a:t>,</a:t>
            </a:r>
            <a:r>
              <a:rPr lang="zh-CN" altLang="en-US" sz="1600" dirty="0">
                <a:solidFill>
                  <a:prstClr val="black"/>
                </a:solidFill>
                <a:latin typeface="华文楷体" panose="02010600040101010101" pitchFamily="2" charset="-122"/>
                <a:ea typeface="华文楷体" panose="02010600040101010101" pitchFamily="2" charset="-122"/>
              </a:rPr>
              <a:t>比如频繁地为婴幼儿更换床铺、居室、生活环境等。当然，提供完全没有变化的生活也不太可能。如果事情已经发生，给予婴幼儿知情权与透明度，和婴幼儿一起熟悉新的环境，也是帮助婴幼儿建立新“秩序”的关键。</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3</a:t>
            </a:r>
            <a:r>
              <a:rPr lang="zh-CN" altLang="en-US" sz="1600" dirty="0">
                <a:solidFill>
                  <a:prstClr val="black"/>
                </a:solidFill>
                <a:latin typeface="华文楷体" panose="02010600040101010101" pitchFamily="2" charset="-122"/>
                <a:ea typeface="华文楷体" panose="02010600040101010101" pitchFamily="2" charset="-122"/>
              </a:rPr>
              <a:t>） 建立有规律的生活习惯。</a:t>
            </a:r>
          </a:p>
          <a:p>
            <a:pPr lvl="0"/>
            <a:r>
              <a:rPr lang="zh-CN" altLang="en-US" sz="1600" dirty="0">
                <a:solidFill>
                  <a:prstClr val="black"/>
                </a:solidFill>
                <a:latin typeface="华文楷体" panose="02010600040101010101" pitchFamily="2" charset="-122"/>
                <a:ea typeface="华文楷体" panose="02010600040101010101" pitchFamily="2" charset="-122"/>
              </a:rPr>
              <a:t>    每天在相同的时间吃饭、休息，晚上入睡等保持一致，让一天的生活井井有条。当婴幼儿知道接下来要做什么，需求何时能得到满足时，会更安心。在有秩序的反复实践中，婴幼儿的执行能力和独立性也会得到更好的提升。</a:t>
            </a:r>
          </a:p>
        </p:txBody>
      </p:sp>
    </p:spTree>
    <p:extLst>
      <p:ext uri="{BB962C8B-B14F-4D97-AF65-F5344CB8AC3E}">
        <p14:creationId xmlns:p14="http://schemas.microsoft.com/office/powerpoint/2010/main" val="315449290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总爱说“不”的宝宝</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031873"/>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    吃饭时间到了，爸爸提醒宝宝：“宝宝，去洗手了！”“我不！”</a:t>
            </a:r>
          </a:p>
          <a:p>
            <a:pPr lvl="0"/>
            <a:r>
              <a:rPr lang="zh-CN" altLang="en-US" sz="1600" dirty="0">
                <a:solidFill>
                  <a:prstClr val="black"/>
                </a:solidFill>
                <a:latin typeface="华文宋体" panose="02010600040101010101" pitchFamily="2" charset="-122"/>
                <a:ea typeface="华文宋体" panose="02010600040101010101" pitchFamily="2" charset="-122"/>
              </a:rPr>
              <a:t>    要午睡了，外婆带着宝宝到房间，调暗了灯光。“不睡觉！”宝宝大声叫着。</a:t>
            </a:r>
          </a:p>
          <a:p>
            <a:pPr lvl="0"/>
            <a:r>
              <a:rPr lang="zh-CN" altLang="en-US" sz="1600" dirty="0">
                <a:solidFill>
                  <a:prstClr val="black"/>
                </a:solidFill>
                <a:latin typeface="华文宋体" panose="02010600040101010101" pitchFamily="2" charset="-122"/>
                <a:ea typeface="华文宋体" panose="02010600040101010101" pitchFamily="2" charset="-122"/>
              </a:rPr>
              <a:t>    妈妈给宝宝买了一件新衣服，想给宝宝套上试试。宝宝不答应：“不要不要不要！”</a:t>
            </a:r>
          </a:p>
          <a:p>
            <a:pPr lvl="0"/>
            <a:r>
              <a:rPr lang="zh-CN" altLang="en-US" sz="1600" dirty="0">
                <a:solidFill>
                  <a:prstClr val="black"/>
                </a:solidFill>
                <a:latin typeface="华文宋体" panose="02010600040101010101" pitchFamily="2" charset="-122"/>
                <a:ea typeface="华文宋体" panose="02010600040101010101" pitchFamily="2" charset="-122"/>
              </a:rPr>
              <a:t>    宝宝最近经常挂在嘴边的就是“不要”、“不好”、“我不吃”、“不睡觉”</a:t>
            </a:r>
            <a:r>
              <a:rPr lang="en-US" altLang="zh-CN" sz="1600" dirty="0">
                <a:solidFill>
                  <a:prstClr val="black"/>
                </a:solidFill>
                <a:latin typeface="华文宋体" panose="02010600040101010101" pitchFamily="2" charset="-122"/>
                <a:ea typeface="华文宋体" panose="02010600040101010101" pitchFamily="2" charset="-122"/>
              </a:rPr>
              <a:t>……</a:t>
            </a:r>
            <a:r>
              <a:rPr lang="zh-CN" altLang="en-US" sz="1600" dirty="0">
                <a:solidFill>
                  <a:prstClr val="black"/>
                </a:solidFill>
                <a:latin typeface="华文宋体" panose="02010600040101010101" pitchFamily="2" charset="-122"/>
                <a:ea typeface="华文宋体" panose="02010600040101010101" pitchFamily="2" charset="-122"/>
              </a:rPr>
              <a:t>在成人看来，宝宝好像不如小时候那么乖巧听话了，样样事都对着干，这可怎么办？</a:t>
            </a:r>
          </a:p>
          <a:p>
            <a:pPr lvl="0"/>
            <a:r>
              <a:rPr lang="zh-CN" altLang="en-US" sz="1600" dirty="0">
                <a:solidFill>
                  <a:prstClr val="black"/>
                </a:solidFill>
                <a:latin typeface="华文宋体" panose="02010600040101010101" pitchFamily="2" charset="-122"/>
                <a:ea typeface="华文宋体" panose="02010600040101010101" pitchFamily="2" charset="-122"/>
              </a:rPr>
              <a:t> </a:t>
            </a: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原因分析： </a:t>
            </a:r>
          </a:p>
          <a:p>
            <a:pPr lvl="0"/>
            <a:r>
              <a:rPr lang="zh-CN" altLang="en-US" sz="1600" dirty="0">
                <a:solidFill>
                  <a:prstClr val="black"/>
                </a:solidFill>
                <a:latin typeface="华文楷体" panose="02010600040101010101" pitchFamily="2" charset="-122"/>
                <a:ea typeface="华文楷体" panose="02010600040101010101" pitchFamily="2" charset="-122"/>
              </a:rPr>
              <a:t>    说“不”并不是婴幼儿故意要闹，而是一个建立自我认知与独立养成的阶段。著名的发展心理学家和精神分析学家埃里克森提出人格发展八阶段的理论，指出心理发展是一个连续的、渐进的过程，并认为每一阶段都有一个特殊矛盾，矛盾的顺利解决是人格健康发展的前提。其中第二个阶段是： 自主对羞怯、怀疑（</a:t>
            </a:r>
            <a:r>
              <a:rPr lang="en-US" altLang="zh-CN" sz="1600" dirty="0">
                <a:solidFill>
                  <a:prstClr val="black"/>
                </a:solidFill>
                <a:latin typeface="华文楷体" panose="02010600040101010101" pitchFamily="2" charset="-122"/>
                <a:ea typeface="华文楷体" panose="02010600040101010101" pitchFamily="2" charset="-122"/>
              </a:rPr>
              <a:t>1</a:t>
            </a:r>
            <a:r>
              <a:rPr lang="zh-CN" altLang="en-US" sz="1600" dirty="0">
                <a:solidFill>
                  <a:prstClr val="black"/>
                </a:solidFill>
                <a:latin typeface="华文楷体" panose="02010600040101010101" pitchFamily="2" charset="-122"/>
                <a:ea typeface="华文楷体" panose="02010600040101010101" pitchFamily="2" charset="-122"/>
              </a:rPr>
              <a:t>或</a:t>
            </a:r>
            <a:r>
              <a:rPr lang="en-US" altLang="zh-CN" sz="1600" dirty="0">
                <a:solidFill>
                  <a:prstClr val="black"/>
                </a:solidFill>
                <a:latin typeface="华文楷体" panose="02010600040101010101" pitchFamily="2" charset="-122"/>
                <a:ea typeface="华文楷体" panose="02010600040101010101" pitchFamily="2" charset="-122"/>
              </a:rPr>
              <a:t>1</a:t>
            </a:r>
            <a:r>
              <a:rPr lang="zh-CN" altLang="en-US" sz="1600" dirty="0">
                <a:solidFill>
                  <a:prstClr val="black"/>
                </a:solidFill>
                <a:latin typeface="华文楷体" panose="02010600040101010101" pitchFamily="2" charset="-122"/>
                <a:ea typeface="华文楷体" panose="02010600040101010101" pitchFamily="2" charset="-122"/>
              </a:rPr>
              <a:t>岁半至</a:t>
            </a:r>
            <a:r>
              <a:rPr lang="en-US" altLang="zh-CN" sz="1600" dirty="0">
                <a:solidFill>
                  <a:prstClr val="black"/>
                </a:solidFill>
                <a:latin typeface="华文楷体" panose="02010600040101010101" pitchFamily="2" charset="-122"/>
                <a:ea typeface="华文楷体" panose="02010600040101010101" pitchFamily="2" charset="-122"/>
              </a:rPr>
              <a:t>3</a:t>
            </a:r>
            <a:r>
              <a:rPr lang="zh-CN" altLang="en-US" sz="1600" dirty="0">
                <a:solidFill>
                  <a:prstClr val="black"/>
                </a:solidFill>
                <a:latin typeface="华文楷体" panose="02010600040101010101" pitchFamily="2" charset="-122"/>
                <a:ea typeface="华文楷体" panose="02010600040101010101" pitchFamily="2" charset="-122"/>
              </a:rPr>
              <a:t>或</a:t>
            </a:r>
            <a:r>
              <a:rPr lang="en-US" altLang="zh-CN" sz="1600" dirty="0">
                <a:solidFill>
                  <a:prstClr val="black"/>
                </a:solidFill>
                <a:latin typeface="华文楷体" panose="02010600040101010101" pitchFamily="2" charset="-122"/>
                <a:ea typeface="华文楷体" panose="02010600040101010101" pitchFamily="2" charset="-122"/>
              </a:rPr>
              <a:t>4</a:t>
            </a:r>
            <a:r>
              <a:rPr lang="zh-CN" altLang="en-US" sz="1600" dirty="0">
                <a:solidFill>
                  <a:prstClr val="black"/>
                </a:solidFill>
                <a:latin typeface="华文楷体" panose="02010600040101010101" pitchFamily="2" charset="-122"/>
                <a:ea typeface="华文楷体" panose="02010600040101010101" pitchFamily="2" charset="-122"/>
              </a:rPr>
              <a:t>岁）。</a:t>
            </a:r>
            <a:endParaRPr lang="en-US" altLang="zh-CN" sz="1600" dirty="0">
              <a:solidFill>
                <a:prstClr val="black"/>
              </a:solidFill>
              <a:latin typeface="华文楷体" panose="02010600040101010101" pitchFamily="2" charset="-122"/>
              <a:ea typeface="华文楷体" panose="02010600040101010101" pitchFamily="2" charset="-122"/>
            </a:endParaRPr>
          </a:p>
          <a:p>
            <a:pPr lvl="0"/>
            <a:r>
              <a:rPr lang="zh-CN" altLang="en-US" sz="1600" dirty="0">
                <a:solidFill>
                  <a:prstClr val="black"/>
                </a:solidFill>
                <a:latin typeface="华文楷体" panose="02010600040101010101" pitchFamily="2" charset="-122"/>
                <a:ea typeface="华文楷体" panose="02010600040101010101" pitchFamily="2" charset="-122"/>
              </a:rPr>
              <a:t>    这一时期，婴幼儿掌握了大量的技能，如爬、走、说话等。更重要的是他们学会了怎样坚持或放弃，也就是说婴幼儿开始“有意志”地决定做什么或不做什么。这时候父母与婴幼儿的冲突很激烈，也就是“第一个反抗期”的出现。主要表现为婴幼儿要求行为活动自主和实现自我意志，对于很多事情，婴幼儿产生了“自己来”、“我做主”的愿望和行动。但成人经常会认为婴幼儿年龄小、做事速度慢、做不好容易有危险，所以很多时候会选择包办替代，用“不行”、“不可以”来限制婴幼儿的行为。婴幼儿希望自己的行为得到认同和不受限制，为了不失去表现的机会，只有寻求反抗。 </a:t>
            </a:r>
          </a:p>
        </p:txBody>
      </p:sp>
    </p:spTree>
    <p:extLst>
      <p:ext uri="{BB962C8B-B14F-4D97-AF65-F5344CB8AC3E}">
        <p14:creationId xmlns:p14="http://schemas.microsoft.com/office/powerpoint/2010/main" val="73304778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第一节</a:t>
              </a:r>
            </a:p>
          </p:txBody>
        </p:sp>
      </p:grpSp>
      <p:sp>
        <p:nvSpPr>
          <p:cNvPr id="15" name="文本框 14"/>
          <p:cNvSpPr txBox="1"/>
          <p:nvPr/>
        </p:nvSpPr>
        <p:spPr>
          <a:xfrm>
            <a:off x="564680" y="2986627"/>
            <a:ext cx="8995412" cy="2554545"/>
          </a:xfrm>
          <a:prstGeom prst="rect">
            <a:avLst/>
          </a:prstGeom>
          <a:noFill/>
        </p:spPr>
        <p:txBody>
          <a:bodyPr wrap="square" lIns="0" rtlCol="0" anchor="ctr" anchorCtr="1">
            <a:spAutoFit/>
          </a:bodyPr>
          <a:lstStyle/>
          <a:p>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19—24</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个月婴幼儿身心发展特点概述</a:t>
            </a:r>
          </a:p>
        </p:txBody>
      </p:sp>
    </p:spTree>
    <p:extLst>
      <p:ext uri="{BB962C8B-B14F-4D97-AF65-F5344CB8AC3E}">
        <p14:creationId xmlns:p14="http://schemas.microsoft.com/office/powerpoint/2010/main" val="134538156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总爱说“不”的宝宝</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539430"/>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    吃饭时间到了，爸爸提醒宝宝：“宝宝，去洗手了！”“我不！”</a:t>
            </a:r>
          </a:p>
          <a:p>
            <a:pPr lvl="0"/>
            <a:r>
              <a:rPr lang="zh-CN" altLang="en-US" sz="1600" dirty="0">
                <a:solidFill>
                  <a:prstClr val="black"/>
                </a:solidFill>
                <a:latin typeface="华文宋体" panose="02010600040101010101" pitchFamily="2" charset="-122"/>
                <a:ea typeface="华文宋体" panose="02010600040101010101" pitchFamily="2" charset="-122"/>
              </a:rPr>
              <a:t>    要午睡了，外婆带着宝宝到房间，调暗了灯光。“不睡觉！”宝宝大声叫着。</a:t>
            </a:r>
          </a:p>
          <a:p>
            <a:pPr lvl="0"/>
            <a:r>
              <a:rPr lang="zh-CN" altLang="en-US" sz="1600" dirty="0">
                <a:solidFill>
                  <a:prstClr val="black"/>
                </a:solidFill>
                <a:latin typeface="华文宋体" panose="02010600040101010101" pitchFamily="2" charset="-122"/>
                <a:ea typeface="华文宋体" panose="02010600040101010101" pitchFamily="2" charset="-122"/>
              </a:rPr>
              <a:t>    妈妈给宝宝买了一件新衣服，想给宝宝套上试试。宝宝不答应：“不要不要不要！”</a:t>
            </a:r>
          </a:p>
          <a:p>
            <a:pPr lvl="0"/>
            <a:r>
              <a:rPr lang="zh-CN" altLang="en-US" sz="1600" dirty="0">
                <a:solidFill>
                  <a:prstClr val="black"/>
                </a:solidFill>
                <a:latin typeface="华文宋体" panose="02010600040101010101" pitchFamily="2" charset="-122"/>
                <a:ea typeface="华文宋体" panose="02010600040101010101" pitchFamily="2" charset="-122"/>
              </a:rPr>
              <a:t>    宝宝最近经常挂在嘴边的就是“不要”、“不好”、“我不吃”、“不睡觉”</a:t>
            </a:r>
            <a:r>
              <a:rPr lang="en-US" altLang="zh-CN" sz="1600" dirty="0">
                <a:solidFill>
                  <a:prstClr val="black"/>
                </a:solidFill>
                <a:latin typeface="华文宋体" panose="02010600040101010101" pitchFamily="2" charset="-122"/>
                <a:ea typeface="华文宋体" panose="02010600040101010101" pitchFamily="2" charset="-122"/>
              </a:rPr>
              <a:t>……</a:t>
            </a:r>
            <a:r>
              <a:rPr lang="zh-CN" altLang="en-US" sz="1600" dirty="0">
                <a:solidFill>
                  <a:prstClr val="black"/>
                </a:solidFill>
                <a:latin typeface="华文宋体" panose="02010600040101010101" pitchFamily="2" charset="-122"/>
                <a:ea typeface="华文宋体" panose="02010600040101010101" pitchFamily="2" charset="-122"/>
              </a:rPr>
              <a:t>在成人看来，宝宝好像不如小时候那么乖巧听话了，样样事都对着干，这可怎么办？</a:t>
            </a:r>
          </a:p>
          <a:p>
            <a:pPr lvl="0"/>
            <a:r>
              <a:rPr lang="zh-CN" altLang="en-US" sz="1600" dirty="0">
                <a:solidFill>
                  <a:prstClr val="black"/>
                </a:solidFill>
                <a:latin typeface="华文宋体" panose="02010600040101010101" pitchFamily="2" charset="-122"/>
                <a:ea typeface="华文宋体" panose="02010600040101010101" pitchFamily="2" charset="-122"/>
              </a:rPr>
              <a:t> </a:t>
            </a: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教育建议： </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1</a:t>
            </a:r>
            <a:r>
              <a:rPr lang="zh-CN" altLang="en-US" sz="1600" dirty="0">
                <a:solidFill>
                  <a:prstClr val="black"/>
                </a:solidFill>
                <a:latin typeface="华文楷体" panose="02010600040101010101" pitchFamily="2" charset="-122"/>
                <a:ea typeface="华文楷体" panose="02010600040101010101" pitchFamily="2" charset="-122"/>
              </a:rPr>
              <a:t>） 以正向引导的方式与婴幼儿交流、沟通。</a:t>
            </a:r>
          </a:p>
          <a:p>
            <a:pPr lvl="0"/>
            <a:r>
              <a:rPr lang="zh-CN" altLang="en-US" sz="1600" dirty="0">
                <a:solidFill>
                  <a:prstClr val="black"/>
                </a:solidFill>
                <a:latin typeface="华文楷体" panose="02010600040101010101" pitchFamily="2" charset="-122"/>
                <a:ea typeface="华文楷体" panose="02010600040101010101" pitchFamily="2" charset="-122"/>
              </a:rPr>
              <a:t>    给予婴幼儿一些选择的空间，而不是用命令的口吻和宝宝交谈。</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2</a:t>
            </a:r>
            <a:r>
              <a:rPr lang="zh-CN" altLang="en-US" sz="1600" dirty="0">
                <a:solidFill>
                  <a:prstClr val="black"/>
                </a:solidFill>
                <a:latin typeface="华文楷体" panose="02010600040101010101" pitchFamily="2" charset="-122"/>
                <a:ea typeface="华文楷体" panose="02010600040101010101" pitchFamily="2" charset="-122"/>
              </a:rPr>
              <a:t>） 成人要以身作则，说话算话。</a:t>
            </a:r>
          </a:p>
          <a:p>
            <a:pPr lvl="0"/>
            <a:r>
              <a:rPr lang="zh-CN" altLang="en-US" sz="1600" dirty="0">
                <a:solidFill>
                  <a:prstClr val="black"/>
                </a:solidFill>
                <a:latin typeface="华文楷体" panose="02010600040101010101" pitchFamily="2" charset="-122"/>
                <a:ea typeface="华文楷体" panose="02010600040101010101" pitchFamily="2" charset="-122"/>
              </a:rPr>
              <a:t>    充分尊重幼儿的另外一个方面体现在成人的“说话算话”上。。</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3</a:t>
            </a:r>
            <a:r>
              <a:rPr lang="zh-CN" altLang="en-US" sz="1600" dirty="0">
                <a:solidFill>
                  <a:prstClr val="black"/>
                </a:solidFill>
                <a:latin typeface="华文楷体" panose="02010600040101010101" pitchFamily="2" charset="-122"/>
                <a:ea typeface="华文楷体" panose="02010600040101010101" pitchFamily="2" charset="-122"/>
              </a:rPr>
              <a:t>） 相信婴幼儿的能力，成人学会适当放手。</a:t>
            </a:r>
          </a:p>
          <a:p>
            <a:pPr lvl="0"/>
            <a:r>
              <a:rPr lang="zh-CN" altLang="en-US" sz="1600" dirty="0">
                <a:solidFill>
                  <a:prstClr val="black"/>
                </a:solidFill>
                <a:latin typeface="华文楷体" panose="02010600040101010101" pitchFamily="2" charset="-122"/>
                <a:ea typeface="华文楷体" panose="02010600040101010101" pitchFamily="2" charset="-122"/>
              </a:rPr>
              <a:t>    婴幼儿的“不”很多时候来源于成人的“不”。当婴幼儿提出要求希望尝试独立行动。</a:t>
            </a:r>
            <a:endParaRPr lang="en-US" altLang="zh-CN" sz="1600" dirty="0">
              <a:solidFill>
                <a:prstClr val="black"/>
              </a:solidFill>
              <a:latin typeface="华文楷体" panose="02010600040101010101" pitchFamily="2" charset="-122"/>
              <a:ea typeface="华文楷体" panose="02010600040101010101" pitchFamily="2" charset="-122"/>
            </a:endParaRPr>
          </a:p>
          <a:p>
            <a:pPr lvl="0"/>
            <a:r>
              <a:rPr lang="en-US" altLang="zh-CN" sz="1600" dirty="0">
                <a:solidFill>
                  <a:prstClr val="black"/>
                </a:solidFill>
                <a:latin typeface="华文楷体" panose="02010600040101010101" pitchFamily="2" charset="-122"/>
                <a:ea typeface="华文楷体" panose="02010600040101010101" pitchFamily="2" charset="-122"/>
              </a:rPr>
              <a:t> </a:t>
            </a:r>
            <a:endParaRPr lang="zh-CN" altLang="en-US" sz="1600" dirty="0">
              <a:solidFill>
                <a:prstClr val="black"/>
              </a:solidFill>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222103838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íš1iḑe">
            <a:extLst>
              <a:ext uri="{FF2B5EF4-FFF2-40B4-BE49-F238E27FC236}">
                <a16:creationId xmlns:a16="http://schemas.microsoft.com/office/drawing/2014/main" id="{C24F54ED-3263-4F37-B0B8-F9DC3BDAA3FC}"/>
              </a:ext>
            </a:extLst>
          </p:cNvPr>
          <p:cNvSpPr/>
          <p:nvPr/>
        </p:nvSpPr>
        <p:spPr>
          <a:xfrm>
            <a:off x="1989849" y="383774"/>
            <a:ext cx="6139660" cy="740176"/>
          </a:xfrm>
          <a:prstGeom prst="rect">
            <a:avLst/>
          </a:prstGeom>
        </p:spPr>
        <p:txBody>
          <a:bodyPr wrap="none" lIns="144000" tIns="0" rIns="144000" bIns="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rgbClr val="E95555"/>
                </a:solidFill>
                <a:effectLst/>
                <a:uLnTx/>
                <a:uFillTx/>
                <a:latin typeface="微软雅黑"/>
                <a:ea typeface="微软雅黑"/>
                <a:cs typeface="+mn-ea"/>
                <a:sym typeface="+mn-lt"/>
              </a:rPr>
              <a:t>思考题</a:t>
            </a:r>
          </a:p>
        </p:txBody>
      </p:sp>
      <p:pic>
        <p:nvPicPr>
          <p:cNvPr id="27" name="Picture 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03314" y="1638300"/>
            <a:ext cx="3088544" cy="4508500"/>
          </a:xfrm>
          <a:prstGeom prst="rect">
            <a:avLst/>
          </a:prstGeom>
        </p:spPr>
      </p:pic>
      <p:sp>
        <p:nvSpPr>
          <p:cNvPr id="30" name="矩形 29"/>
          <p:cNvSpPr/>
          <p:nvPr/>
        </p:nvSpPr>
        <p:spPr>
          <a:xfrm>
            <a:off x="4482642" y="2177215"/>
            <a:ext cx="6139660" cy="1725729"/>
          </a:xfrm>
          <a:prstGeom prst="rect">
            <a:avLst/>
          </a:prstGeom>
        </p:spPr>
        <p:txBody>
          <a:bodyPr wrap="square">
            <a:spAutoFit/>
            <a:scene3d>
              <a:camera prst="orthographicFront"/>
              <a:lightRig rig="threePt" dir="t"/>
            </a:scene3d>
            <a:sp3d contourW="12700"/>
          </a:bodyPr>
          <a:lstStyle/>
          <a:p>
            <a:pPr lvl="0" algn="just">
              <a:lnSpc>
                <a:spcPct val="120000"/>
              </a:lnSpc>
            </a:pPr>
            <a:r>
              <a:rPr lang="en-US" altLang="zh-CN">
                <a:solidFill>
                  <a:prstClr val="black"/>
                </a:solidFill>
                <a:latin typeface="Arial"/>
              </a:rPr>
              <a:t>1</a:t>
            </a:r>
            <a:r>
              <a:rPr lang="en-US" altLang="zh-CN" dirty="0">
                <a:solidFill>
                  <a:prstClr val="black"/>
                </a:solidFill>
                <a:latin typeface="Arial"/>
              </a:rPr>
              <a:t>. 19—24</a:t>
            </a:r>
            <a:r>
              <a:rPr lang="zh-CN" altLang="en-US" dirty="0">
                <a:solidFill>
                  <a:prstClr val="black"/>
                </a:solidFill>
                <a:latin typeface="Arial"/>
              </a:rPr>
              <a:t>个月婴幼儿认知与探索发展的趋势与特点是什么</a:t>
            </a:r>
            <a:r>
              <a:rPr lang="en-US" altLang="zh-CN" dirty="0">
                <a:solidFill>
                  <a:prstClr val="black"/>
                </a:solidFill>
                <a:latin typeface="Arial"/>
              </a:rPr>
              <a:t>?</a:t>
            </a:r>
            <a:r>
              <a:rPr lang="zh-CN" altLang="en-US" dirty="0">
                <a:solidFill>
                  <a:prstClr val="black"/>
                </a:solidFill>
                <a:latin typeface="Arial"/>
              </a:rPr>
              <a:t>婴幼儿认知与探索培养的内容与策略是什么</a:t>
            </a:r>
            <a:r>
              <a:rPr lang="en-US" altLang="zh-CN" dirty="0">
                <a:solidFill>
                  <a:prstClr val="black"/>
                </a:solidFill>
                <a:latin typeface="Arial"/>
              </a:rPr>
              <a:t>?</a:t>
            </a:r>
          </a:p>
          <a:p>
            <a:pPr lvl="0" algn="just">
              <a:lnSpc>
                <a:spcPct val="120000"/>
              </a:lnSpc>
            </a:pPr>
            <a:r>
              <a:rPr lang="en-US" altLang="zh-CN" dirty="0">
                <a:solidFill>
                  <a:prstClr val="black"/>
                </a:solidFill>
                <a:latin typeface="Arial"/>
              </a:rPr>
              <a:t>2. </a:t>
            </a:r>
            <a:r>
              <a:rPr lang="zh-CN" altLang="en-US" dirty="0">
                <a:solidFill>
                  <a:prstClr val="black"/>
                </a:solidFill>
                <a:latin typeface="Arial"/>
              </a:rPr>
              <a:t>请你围绕婴幼儿言语理解学习与发展核心能力制作和设计适合</a:t>
            </a:r>
            <a:r>
              <a:rPr lang="en-US" altLang="zh-CN" dirty="0">
                <a:solidFill>
                  <a:prstClr val="black"/>
                </a:solidFill>
                <a:latin typeface="Arial"/>
              </a:rPr>
              <a:t>19—24</a:t>
            </a:r>
            <a:r>
              <a:rPr lang="zh-CN" altLang="en-US" dirty="0">
                <a:solidFill>
                  <a:prstClr val="black"/>
                </a:solidFill>
                <a:latin typeface="Arial"/>
              </a:rPr>
              <a:t>月龄段婴幼儿阅读的绘本阅读课。为什么要这样设计？</a:t>
            </a:r>
          </a:p>
        </p:txBody>
      </p:sp>
      <p:pic>
        <p:nvPicPr>
          <p:cNvPr id="50" name="图片占位符 3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254418" y="2087742"/>
            <a:ext cx="2807042" cy="3520579"/>
          </a:xfrm>
          <a:custGeom>
            <a:avLst/>
            <a:gdLst>
              <a:gd name="connsiteX0" fmla="*/ 0 w 2807042"/>
              <a:gd name="connsiteY0" fmla="*/ 0 h 3520579"/>
              <a:gd name="connsiteX1" fmla="*/ 2807042 w 2807042"/>
              <a:gd name="connsiteY1" fmla="*/ 0 h 3520579"/>
              <a:gd name="connsiteX2" fmla="*/ 2807042 w 2807042"/>
              <a:gd name="connsiteY2" fmla="*/ 3520579 h 3520579"/>
              <a:gd name="connsiteX3" fmla="*/ 0 w 2807042"/>
              <a:gd name="connsiteY3" fmla="*/ 3520579 h 3520579"/>
            </a:gdLst>
            <a:ahLst/>
            <a:cxnLst>
              <a:cxn ang="0">
                <a:pos x="connsiteX0" y="connsiteY0"/>
              </a:cxn>
              <a:cxn ang="0">
                <a:pos x="connsiteX1" y="connsiteY1"/>
              </a:cxn>
              <a:cxn ang="0">
                <a:pos x="connsiteX2" y="connsiteY2"/>
              </a:cxn>
              <a:cxn ang="0">
                <a:pos x="connsiteX3" y="connsiteY3"/>
              </a:cxn>
            </a:cxnLst>
            <a:rect l="l" t="t" r="r" b="b"/>
            <a:pathLst>
              <a:path w="2807042" h="3520579">
                <a:moveTo>
                  <a:pt x="0" y="0"/>
                </a:moveTo>
                <a:lnTo>
                  <a:pt x="2807042" y="0"/>
                </a:lnTo>
                <a:lnTo>
                  <a:pt x="2807042" y="3520579"/>
                </a:lnTo>
                <a:lnTo>
                  <a:pt x="0" y="3520579"/>
                </a:lnTo>
                <a:close/>
              </a:path>
            </a:pathLst>
          </a:custGeom>
        </p:spPr>
      </p:pic>
    </p:spTree>
    <p:extLst>
      <p:ext uri="{BB962C8B-B14F-4D97-AF65-F5344CB8AC3E}">
        <p14:creationId xmlns:p14="http://schemas.microsoft.com/office/powerpoint/2010/main" val="361033929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622040" y="2367171"/>
            <a:ext cx="7466965" cy="2123658"/>
          </a:xfrm>
          <a:prstGeom prst="rect">
            <a:avLst/>
          </a:prstGeom>
          <a:noFill/>
        </p:spPr>
        <p:txBody>
          <a:bodyPr vert="horz" wrap="square" lIns="0" tIns="0" rIns="0" bIns="0" rtlCol="0" anchor="ctr" anchorCtr="1">
            <a:spAutoFit/>
          </a:bodyPr>
          <a:lstStyle/>
          <a:p>
            <a:pPr algn="ctr"/>
            <a:r>
              <a:rPr lang="en-US" altLang="zh-CN" sz="13800" dirty="0">
                <a:solidFill>
                  <a:schemeClr val="tx1">
                    <a:lumMod val="85000"/>
                    <a:lumOff val="15000"/>
                  </a:schemeClr>
                </a:solidFill>
                <a:latin typeface="方正细谭黑简体" panose="02000000000000000000" pitchFamily="2" charset="-122"/>
                <a:ea typeface="方正细谭黑简体" panose="02000000000000000000" pitchFamily="2" charset="-122"/>
                <a:cs typeface="+mn-ea"/>
                <a:sym typeface="+mn-lt"/>
              </a:rPr>
              <a:t>THANKS</a:t>
            </a:r>
            <a:endParaRPr lang="zh-CN" altLang="en-US" sz="13800" dirty="0">
              <a:solidFill>
                <a:schemeClr val="tx1">
                  <a:lumMod val="85000"/>
                  <a:lumOff val="15000"/>
                </a:schemeClr>
              </a:solidFill>
              <a:latin typeface="方正细谭黑简体" panose="02000000000000000000" pitchFamily="2" charset="-122"/>
              <a:ea typeface="方正细谭黑简体" panose="02000000000000000000"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19—24</a:t>
            </a:r>
            <a:r>
              <a:rPr lang="zh-CN" altLang="en-US" sz="3600" dirty="0">
                <a:solidFill>
                  <a:srgbClr val="E95555"/>
                </a:solidFill>
                <a:cs typeface="+mn-ea"/>
                <a:sym typeface="+mn-lt"/>
              </a:rPr>
              <a:t>个月婴幼儿身心发展特点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1903791"/>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2</a:t>
            </a:r>
            <a:r>
              <a:rPr lang="zh-CN" altLang="en-US" sz="1600" dirty="0">
                <a:latin typeface="华文宋体" panose="02010600040101010101" pitchFamily="2" charset="-122"/>
                <a:ea typeface="华文宋体" panose="02010600040101010101" pitchFamily="2" charset="-122"/>
              </a:rPr>
              <a:t>岁的婴幼儿已经基本掌握大肌肉活动。粗大动作发展主要表现为站和走的技能进一步完善，如能用脚后跟走路、倒退走，能够尝试扶着栏杆上下楼梯，开始会跑，能双脚同时离地跳起两次以上，能抛球。精细动作主要表现为手眼协调功能不断发展，能垒高</a:t>
            </a:r>
            <a:r>
              <a:rPr lang="en-US" altLang="zh-CN" sz="1600" dirty="0">
                <a:latin typeface="华文宋体" panose="02010600040101010101" pitchFamily="2" charset="-122"/>
                <a:ea typeface="华文宋体" panose="02010600040101010101" pitchFamily="2" charset="-122"/>
              </a:rPr>
              <a:t>5—6</a:t>
            </a:r>
            <a:r>
              <a:rPr lang="zh-CN" altLang="en-US" sz="1600" dirty="0">
                <a:latin typeface="华文宋体" panose="02010600040101010101" pitchFamily="2" charset="-122"/>
                <a:ea typeface="华文宋体" panose="02010600040101010101" pitchFamily="2" charset="-122"/>
              </a:rPr>
              <a:t>块积木，能用三根手指握住笔，能尝试自己穿脱鞋。接近</a:t>
            </a:r>
            <a:r>
              <a:rPr lang="en-US" altLang="zh-CN" sz="1600" dirty="0">
                <a:latin typeface="华文宋体" panose="02010600040101010101" pitchFamily="2" charset="-122"/>
                <a:ea typeface="华文宋体" panose="02010600040101010101" pitchFamily="2" charset="-122"/>
              </a:rPr>
              <a:t>2</a:t>
            </a:r>
            <a:r>
              <a:rPr lang="zh-CN" altLang="en-US" sz="1600" dirty="0">
                <a:latin typeface="华文宋体" panose="02010600040101010101" pitchFamily="2" charset="-122"/>
                <a:ea typeface="华文宋体" panose="02010600040101010101" pitchFamily="2" charset="-122"/>
              </a:rPr>
              <a:t>岁时，婴幼儿能够通过双手协作完成一些相对较复杂的精细动作，例如穿珠、搓泥、拼图、贴纸、涂鸦等。</a:t>
            </a:r>
          </a:p>
          <a:p>
            <a:pPr>
              <a:lnSpc>
                <a:spcPct val="150000"/>
              </a:lnSpc>
            </a:pPr>
            <a:r>
              <a:rPr lang="zh-CN" altLang="en-US" sz="1600" dirty="0">
                <a:latin typeface="华文宋体" panose="02010600040101010101" pitchFamily="2" charset="-122"/>
                <a:ea typeface="华文宋体" panose="02010600040101010101" pitchFamily="2" charset="-122"/>
              </a:rPr>
              <a:t>    </a:t>
            </a:r>
          </a:p>
        </p:txBody>
      </p:sp>
    </p:spTree>
    <p:extLst>
      <p:ext uri="{BB962C8B-B14F-4D97-AF65-F5344CB8AC3E}">
        <p14:creationId xmlns:p14="http://schemas.microsoft.com/office/powerpoint/2010/main" val="307729874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19—24</a:t>
            </a:r>
            <a:r>
              <a:rPr lang="zh-CN" altLang="en-US" sz="3600" dirty="0">
                <a:solidFill>
                  <a:srgbClr val="E95555"/>
                </a:solidFill>
                <a:cs typeface="+mn-ea"/>
                <a:sym typeface="+mn-lt"/>
              </a:rPr>
              <a:t>个月婴幼儿身心发展特点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1903791"/>
          </a:xfrm>
          <a:prstGeom prst="rect">
            <a:avLst/>
          </a:prstGeom>
        </p:spPr>
        <p:txBody>
          <a:bodyPr wrap="square">
            <a:spAutoFit/>
          </a:bodyPr>
          <a:lstStyle/>
          <a:p>
            <a:pPr>
              <a:lnSpc>
                <a:spcPct val="150000"/>
              </a:lnSpc>
            </a:pPr>
            <a:r>
              <a:rPr lang="en-US" altLang="zh-CN" sz="1600" dirty="0">
                <a:latin typeface="华文宋体" panose="02010600040101010101" pitchFamily="2" charset="-122"/>
                <a:ea typeface="华文宋体" panose="02010600040101010101" pitchFamily="2" charset="-122"/>
              </a:rPr>
              <a:t>19—24</a:t>
            </a:r>
            <a:r>
              <a:rPr lang="zh-CN" altLang="en-US" sz="1600" dirty="0">
                <a:latin typeface="华文宋体" panose="02010600040101010101" pitchFamily="2" charset="-122"/>
                <a:ea typeface="华文宋体" panose="02010600040101010101" pitchFamily="2" charset="-122"/>
              </a:rPr>
              <a:t>个月婴幼儿语言能力的发展主要表现为： 喜欢听儿歌、故事；能理解两步指令；进入语言爆炸时期，能够表达的词汇迅速增多；能清晰模仿大人说的语词，即俗话说的具备“仿说”能力；能够通过语言回应大人的问题；理解“什么”、“在哪里”的问题；能够将词语组合使用，出现双词甚至多词句；能通过语言发起对话，如提问或者引起大人的注意；能够回答家长提出的关于绘本内容的问题。</a:t>
            </a:r>
          </a:p>
          <a:p>
            <a:pPr>
              <a:lnSpc>
                <a:spcPct val="150000"/>
              </a:lnSpc>
            </a:pPr>
            <a:r>
              <a:rPr lang="zh-CN" altLang="en-US" sz="1600" dirty="0">
                <a:latin typeface="华文宋体" panose="02010600040101010101" pitchFamily="2" charset="-122"/>
                <a:ea typeface="华文宋体" panose="02010600040101010101" pitchFamily="2" charset="-122"/>
              </a:rPr>
              <a:t>    </a:t>
            </a:r>
          </a:p>
        </p:txBody>
      </p:sp>
    </p:spTree>
    <p:extLst>
      <p:ext uri="{BB962C8B-B14F-4D97-AF65-F5344CB8AC3E}">
        <p14:creationId xmlns:p14="http://schemas.microsoft.com/office/powerpoint/2010/main" val="428873027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19—24</a:t>
            </a:r>
            <a:r>
              <a:rPr lang="zh-CN" altLang="en-US" sz="3600" dirty="0">
                <a:solidFill>
                  <a:srgbClr val="E95555"/>
                </a:solidFill>
                <a:cs typeface="+mn-ea"/>
                <a:sym typeface="+mn-lt"/>
              </a:rPr>
              <a:t>个月婴幼儿身心发展特点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642455"/>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情绪的发展主要表现为情绪理解、情绪表达及情绪管理三方面。情绪理解方面，逻辑思维的出现和对规则的感知扩大了婴幼儿对成人幽默行为的理解能力，能从成人带有表演性质的、较为夸张的动作、表情及声音找到快乐。能够感受到成人哭、笑、生气等不同情绪，同时也学会了如何面对别人情绪的能力。如，当父母生气时，讨好父母；当同伴哭泣时，试图用语言和动作安慰他们。情绪表达方面，开始表现出对爸爸的喜爱，喜欢和爸爸一起体验更加刺激的游戏。对时间和空间上的秩序表现出一定的坚持性，建立了相对规律的饮食起居生活习惯。例如，在例行的吃饭时间没有吃饭，婴幼儿往往会哭闹。当物品放错位置时，婴幼儿也会将其重新放回原来的位置。情绪管理方面，婴幼儿可以在悲伤时主动寻求父母的帮助；在父母生气时，也会用微笑讨好父母，逗父母开心。</a:t>
            </a:r>
          </a:p>
        </p:txBody>
      </p:sp>
    </p:spTree>
    <p:extLst>
      <p:ext uri="{BB962C8B-B14F-4D97-AF65-F5344CB8AC3E}">
        <p14:creationId xmlns:p14="http://schemas.microsoft.com/office/powerpoint/2010/main" val="333332488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19—24</a:t>
            </a:r>
            <a:r>
              <a:rPr lang="zh-CN" altLang="en-US" sz="3600" dirty="0">
                <a:solidFill>
                  <a:srgbClr val="E95555"/>
                </a:solidFill>
                <a:cs typeface="+mn-ea"/>
                <a:sym typeface="+mn-lt"/>
              </a:rPr>
              <a:t>个月婴幼儿身心发展特点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1534459"/>
          </a:xfrm>
          <a:prstGeom prst="rect">
            <a:avLst/>
          </a:prstGeom>
        </p:spPr>
        <p:txBody>
          <a:bodyPr wrap="square">
            <a:spAutoFit/>
          </a:bodyPr>
          <a:lstStyle/>
          <a:p>
            <a:pPr>
              <a:lnSpc>
                <a:spcPct val="150000"/>
              </a:lnSpc>
            </a:pPr>
            <a:r>
              <a:rPr lang="en-US" altLang="zh-CN" sz="1600" dirty="0">
                <a:latin typeface="华文宋体" panose="02010600040101010101" pitchFamily="2" charset="-122"/>
                <a:ea typeface="华文宋体" panose="02010600040101010101" pitchFamily="2" charset="-122"/>
              </a:rPr>
              <a:t>19—24</a:t>
            </a:r>
            <a:r>
              <a:rPr lang="zh-CN" altLang="en-US" sz="1600" dirty="0">
                <a:latin typeface="华文宋体" panose="02010600040101010101" pitchFamily="2" charset="-122"/>
                <a:ea typeface="华文宋体" panose="02010600040101010101" pitchFamily="2" charset="-122"/>
              </a:rPr>
              <a:t>个月婴幼儿社会性发展的关键是学习发起并维持与他人交往的技巧。主动发起与成人的互动，愿意做讨家长喜欢的事情；以依恋对象为安全基地，探索陌生的环境；有更多观察和模仿同伴的行为，与同伴出现矛盾时，在大人的调解下可以解决；理解并会说“请”、“谢谢”、“不客气”等礼貌用语；理解并遵守轮流的规则；理解某些行为的后果，讲道理的方法开始行得通。</a:t>
            </a:r>
          </a:p>
        </p:txBody>
      </p:sp>
    </p:spTree>
    <p:extLst>
      <p:ext uri="{BB962C8B-B14F-4D97-AF65-F5344CB8AC3E}">
        <p14:creationId xmlns:p14="http://schemas.microsoft.com/office/powerpoint/2010/main" val="331140527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19—24</a:t>
            </a:r>
            <a:r>
              <a:rPr lang="zh-CN" altLang="en-US" sz="3600" dirty="0">
                <a:solidFill>
                  <a:srgbClr val="E95555"/>
                </a:solidFill>
                <a:cs typeface="+mn-ea"/>
                <a:sym typeface="+mn-lt"/>
              </a:rPr>
              <a:t>个月婴幼儿身心发展特点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1165127"/>
          </a:xfrm>
          <a:prstGeom prst="rect">
            <a:avLst/>
          </a:prstGeom>
        </p:spPr>
        <p:txBody>
          <a:bodyPr wrap="square">
            <a:spAutoFit/>
          </a:bodyPr>
          <a:lstStyle/>
          <a:p>
            <a:pPr>
              <a:lnSpc>
                <a:spcPct val="150000"/>
              </a:lnSpc>
            </a:pPr>
            <a:r>
              <a:rPr lang="en-US" altLang="zh-CN" sz="1600" dirty="0">
                <a:latin typeface="华文宋体" panose="02010600040101010101" pitchFamily="2" charset="-122"/>
                <a:ea typeface="华文宋体" panose="02010600040101010101" pitchFamily="2" charset="-122"/>
              </a:rPr>
              <a:t>19—24</a:t>
            </a:r>
            <a:r>
              <a:rPr lang="zh-CN" altLang="en-US" sz="1600" dirty="0">
                <a:latin typeface="华文宋体" panose="02010600040101010101" pitchFamily="2" charset="-122"/>
                <a:ea typeface="华文宋体" panose="02010600040101010101" pitchFamily="2" charset="-122"/>
              </a:rPr>
              <a:t>个月婴幼儿的感觉发展重点是颜色视觉、图案视觉、音乐听觉等。视敏度接近成人水平，能说出红、黄、蓝三原色的名称。形状知觉继续发展，能感知三角形、正方形的不同特点，并能完成图形配对游戏。喜欢更复杂的图案，并对图案的细节更加敏感。能听懂简单的指令，能跟随音乐节奏做出相应的身体动作。</a:t>
            </a:r>
          </a:p>
        </p:txBody>
      </p:sp>
    </p:spTree>
    <p:extLst>
      <p:ext uri="{BB962C8B-B14F-4D97-AF65-F5344CB8AC3E}">
        <p14:creationId xmlns:p14="http://schemas.microsoft.com/office/powerpoint/2010/main" val="282998733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19—24</a:t>
            </a:r>
            <a:r>
              <a:rPr lang="zh-CN" altLang="en-US" sz="3600" dirty="0">
                <a:solidFill>
                  <a:srgbClr val="E95555"/>
                </a:solidFill>
                <a:cs typeface="+mn-ea"/>
                <a:sym typeface="+mn-lt"/>
              </a:rPr>
              <a:t>个月婴幼儿身心发展特点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011787"/>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认知能力方面的发展主要表现为注意、记忆及思维的发展。注意力方面，</a:t>
            </a:r>
            <a:r>
              <a:rPr lang="en-US" altLang="zh-CN" sz="1600" dirty="0">
                <a:latin typeface="华文宋体" panose="02010600040101010101" pitchFamily="2" charset="-122"/>
                <a:ea typeface="华文宋体" panose="02010600040101010101" pitchFamily="2" charset="-122"/>
              </a:rPr>
              <a:t>19—24</a:t>
            </a:r>
            <a:r>
              <a:rPr lang="zh-CN" altLang="en-US" sz="1600" dirty="0">
                <a:latin typeface="华文宋体" panose="02010600040101010101" pitchFamily="2" charset="-122"/>
                <a:ea typeface="华文宋体" panose="02010600040101010101" pitchFamily="2" charset="-122"/>
              </a:rPr>
              <a:t>个月的婴幼儿产生“表象认知”这一心理现象。受表象认知发生影响，当眼前的事物与其表象出现巨大差异时，儿童会产生最大程度的注意。集中注意时间延长至</a:t>
            </a:r>
            <a:r>
              <a:rPr lang="en-US" altLang="zh-CN" sz="1600" dirty="0">
                <a:latin typeface="华文宋体" panose="02010600040101010101" pitchFamily="2" charset="-122"/>
                <a:ea typeface="华文宋体" panose="02010600040101010101" pitchFamily="2" charset="-122"/>
              </a:rPr>
              <a:t>8—10</a:t>
            </a:r>
            <a:r>
              <a:rPr lang="zh-CN" altLang="en-US" sz="1600" dirty="0">
                <a:latin typeface="华文宋体" panose="02010600040101010101" pitchFamily="2" charset="-122"/>
                <a:ea typeface="华文宋体" panose="02010600040101010101" pitchFamily="2" charset="-122"/>
              </a:rPr>
              <a:t>分钟。表象发生使形象记忆出现。形象记忆是以感知过的事物形象为内容的记忆，直观形象性是其特点。凡是直观的、形象的、有趣的、能够引起婴幼儿强烈的情绪体验的事物，均能被婴幼儿自然而然地记住。思维逐渐会摆脱对动作的直接依赖，可以凭借事物的表象进行思考，但一般只能考虑事物的一种特性，同时出现较明显的自我中心倾向。</a:t>
            </a:r>
          </a:p>
          <a:p>
            <a:pPr>
              <a:lnSpc>
                <a:spcPct val="150000"/>
              </a:lnSpc>
            </a:pPr>
            <a:r>
              <a:rPr lang="zh-CN" altLang="en-US" sz="1600" dirty="0">
                <a:latin typeface="华文宋体" panose="02010600040101010101" pitchFamily="2" charset="-122"/>
                <a:ea typeface="华文宋体" panose="02010600040101010101" pitchFamily="2" charset="-122"/>
              </a:rPr>
              <a:t>    探索方面，对声音和色彩敏感。喜欢跟随音乐律动，跟着唱唱跳跳，用声音、动作等多种方式表达自己的感受。喜欢自由涂鸦，感受色彩的丰富和自由涂鸦的乐趣。</a:t>
            </a:r>
          </a:p>
        </p:txBody>
      </p:sp>
    </p:spTree>
    <p:extLst>
      <p:ext uri="{BB962C8B-B14F-4D97-AF65-F5344CB8AC3E}">
        <p14:creationId xmlns:p14="http://schemas.microsoft.com/office/powerpoint/2010/main" val="334634852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49"/>
</p:tagLst>
</file>

<file path=ppt/tags/tag2.xml><?xml version="1.0" encoding="utf-8"?>
<p:tagLst xmlns:a="http://schemas.openxmlformats.org/drawingml/2006/main" xmlns:r="http://schemas.openxmlformats.org/officeDocument/2006/relationships" xmlns:p="http://schemas.openxmlformats.org/presentationml/2006/main">
  <p:tag name="ISLIDE.DIAGRAM" val="421458f8-ce0f-4d85-9d31-f819964310b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3shg50c3">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439</TotalTime>
  <Words>5476</Words>
  <Application>Microsoft Office PowerPoint</Application>
  <PresentationFormat>宽屏</PresentationFormat>
  <Paragraphs>246</Paragraphs>
  <Slides>32</Slides>
  <Notes>31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32</vt:i4>
      </vt:variant>
    </vt:vector>
  </HeadingPairs>
  <TitlesOfParts>
    <vt:vector size="42" baseType="lpstr">
      <vt:lpstr>等线</vt:lpstr>
      <vt:lpstr>方正细谭黑简体</vt:lpstr>
      <vt:lpstr>黑体</vt:lpstr>
      <vt:lpstr>华文楷体</vt:lpstr>
      <vt:lpstr>华文宋体</vt:lpstr>
      <vt:lpstr>宋体</vt:lpstr>
      <vt:lpstr>微软雅黑</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第一PPT，www.1ppt.com</Manager>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简洁圆形</dc:title>
  <dc:creator>第一PPT</dc:creator>
  <cp:keywords>www.1ppt.com</cp:keywords>
  <dc:description>www.1ppt.com</dc:description>
  <cp:lastModifiedBy>余思洋</cp:lastModifiedBy>
  <cp:revision>432</cp:revision>
  <dcterms:created xsi:type="dcterms:W3CDTF">2017-12-12T05:18:00Z</dcterms:created>
  <dcterms:modified xsi:type="dcterms:W3CDTF">2021-10-12T00:54:03Z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