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256" r:id="rId2"/>
    <p:sldId id="258" r:id="rId3"/>
    <p:sldId id="264" r:id="rId4"/>
    <p:sldId id="285" r:id="rId5"/>
    <p:sldId id="300" r:id="rId6"/>
    <p:sldId id="286" r:id="rId7"/>
    <p:sldId id="287" r:id="rId8"/>
    <p:sldId id="288" r:id="rId9"/>
    <p:sldId id="289" r:id="rId10"/>
    <p:sldId id="290" r:id="rId11"/>
    <p:sldId id="291" r:id="rId12"/>
    <p:sldId id="301" r:id="rId13"/>
    <p:sldId id="293" r:id="rId14"/>
    <p:sldId id="294" r:id="rId15"/>
    <p:sldId id="295" r:id="rId16"/>
    <p:sldId id="296" r:id="rId17"/>
    <p:sldId id="297" r:id="rId18"/>
    <p:sldId id="298" r:id="rId19"/>
    <p:sldId id="299" r:id="rId20"/>
    <p:sldId id="302" r:id="rId21"/>
    <p:sldId id="303" r:id="rId22"/>
    <p:sldId id="304" r:id="rId23"/>
    <p:sldId id="283" r:id="rId24"/>
    <p:sldId id="257" r:id="rId25"/>
  </p:sldIdLst>
  <p:sldSz cx="12192000" cy="6858000"/>
  <p:notesSz cx="7104063" cy="10234613"/>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975B"/>
    <a:srgbClr val="E95555"/>
    <a:srgbClr val="EA1451"/>
    <a:srgbClr val="497EB1"/>
    <a:srgbClr val="FCD17C"/>
    <a:srgbClr val="7F7F7F"/>
    <a:srgbClr val="5C93C6"/>
    <a:srgbClr val="F52B65"/>
    <a:srgbClr val="FF3D00"/>
    <a:srgbClr val="FF47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2" autoAdjust="0"/>
    <p:restoredTop sz="94660"/>
  </p:normalViewPr>
  <p:slideViewPr>
    <p:cSldViewPr snapToGrid="0">
      <p:cViewPr varScale="1">
        <p:scale>
          <a:sx n="80" d="100"/>
          <a:sy n="80" d="100"/>
        </p:scale>
        <p:origin x="540" y="60"/>
      </p:cViewPr>
      <p:guideLst>
        <p:guide orient="horz" pos="2092"/>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B4568140-42B0-4227-A3F7-F528E3A48127}" type="datetimeFigureOut">
              <a:rPr lang="zh-CN" altLang="en-US" smtClean="0"/>
              <a:t>2021/9/23</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B52640A1-94A2-4624-974B-66BEDEFB6E14}" type="slidenum">
              <a:rPr lang="zh-CN" altLang="en-US" smtClean="0"/>
              <a:t>‹#›</a:t>
            </a:fld>
            <a:endParaRPr lang="zh-CN" altLang="en-US"/>
          </a:p>
        </p:txBody>
      </p:sp>
    </p:spTree>
    <p:extLst>
      <p:ext uri="{BB962C8B-B14F-4D97-AF65-F5344CB8AC3E}">
        <p14:creationId xmlns:p14="http://schemas.microsoft.com/office/powerpoint/2010/main" val="2437212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a:t>
            </a:fld>
            <a:endParaRPr lang="zh-CN" altLang="en-US"/>
          </a:p>
        </p:txBody>
      </p:sp>
    </p:spTree>
    <p:extLst>
      <p:ext uri="{BB962C8B-B14F-4D97-AF65-F5344CB8AC3E}">
        <p14:creationId xmlns:p14="http://schemas.microsoft.com/office/powerpoint/2010/main" val="2362407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10</a:t>
            </a:fld>
            <a:endParaRPr lang="zh-CN" altLang="en-US"/>
          </a:p>
        </p:txBody>
      </p:sp>
    </p:spTree>
    <p:extLst>
      <p:ext uri="{BB962C8B-B14F-4D97-AF65-F5344CB8AC3E}">
        <p14:creationId xmlns:p14="http://schemas.microsoft.com/office/powerpoint/2010/main" val="21386368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11</a:t>
            </a:fld>
            <a:endParaRPr lang="zh-CN" altLang="en-US"/>
          </a:p>
        </p:txBody>
      </p:sp>
    </p:spTree>
    <p:extLst>
      <p:ext uri="{BB962C8B-B14F-4D97-AF65-F5344CB8AC3E}">
        <p14:creationId xmlns:p14="http://schemas.microsoft.com/office/powerpoint/2010/main" val="6152368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12</a:t>
            </a:fld>
            <a:endParaRPr lang="zh-CN" altLang="en-US"/>
          </a:p>
        </p:txBody>
      </p:sp>
    </p:spTree>
    <p:extLst>
      <p:ext uri="{BB962C8B-B14F-4D97-AF65-F5344CB8AC3E}">
        <p14:creationId xmlns:p14="http://schemas.microsoft.com/office/powerpoint/2010/main" val="1499311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13</a:t>
            </a:fld>
            <a:endParaRPr lang="zh-CN" altLang="en-US"/>
          </a:p>
        </p:txBody>
      </p:sp>
    </p:spTree>
    <p:extLst>
      <p:ext uri="{BB962C8B-B14F-4D97-AF65-F5344CB8AC3E}">
        <p14:creationId xmlns:p14="http://schemas.microsoft.com/office/powerpoint/2010/main" val="15100031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14</a:t>
            </a:fld>
            <a:endParaRPr lang="zh-CN" altLang="en-US"/>
          </a:p>
        </p:txBody>
      </p:sp>
    </p:spTree>
    <p:extLst>
      <p:ext uri="{BB962C8B-B14F-4D97-AF65-F5344CB8AC3E}">
        <p14:creationId xmlns:p14="http://schemas.microsoft.com/office/powerpoint/2010/main" val="20432328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15</a:t>
            </a:fld>
            <a:endParaRPr lang="zh-CN" altLang="en-US"/>
          </a:p>
        </p:txBody>
      </p:sp>
    </p:spTree>
    <p:extLst>
      <p:ext uri="{BB962C8B-B14F-4D97-AF65-F5344CB8AC3E}">
        <p14:creationId xmlns:p14="http://schemas.microsoft.com/office/powerpoint/2010/main" val="30363652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16</a:t>
            </a:fld>
            <a:endParaRPr lang="zh-CN" altLang="en-US"/>
          </a:p>
        </p:txBody>
      </p:sp>
    </p:spTree>
    <p:extLst>
      <p:ext uri="{BB962C8B-B14F-4D97-AF65-F5344CB8AC3E}">
        <p14:creationId xmlns:p14="http://schemas.microsoft.com/office/powerpoint/2010/main" val="18930076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17</a:t>
            </a:fld>
            <a:endParaRPr lang="zh-CN" altLang="en-US"/>
          </a:p>
        </p:txBody>
      </p:sp>
    </p:spTree>
    <p:extLst>
      <p:ext uri="{BB962C8B-B14F-4D97-AF65-F5344CB8AC3E}">
        <p14:creationId xmlns:p14="http://schemas.microsoft.com/office/powerpoint/2010/main" val="27980405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18</a:t>
            </a:fld>
            <a:endParaRPr lang="zh-CN" altLang="en-US"/>
          </a:p>
        </p:txBody>
      </p:sp>
    </p:spTree>
    <p:extLst>
      <p:ext uri="{BB962C8B-B14F-4D97-AF65-F5344CB8AC3E}">
        <p14:creationId xmlns:p14="http://schemas.microsoft.com/office/powerpoint/2010/main" val="14569120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19</a:t>
            </a:fld>
            <a:endParaRPr lang="zh-CN" altLang="en-US"/>
          </a:p>
        </p:txBody>
      </p:sp>
    </p:spTree>
    <p:extLst>
      <p:ext uri="{BB962C8B-B14F-4D97-AF65-F5344CB8AC3E}">
        <p14:creationId xmlns:p14="http://schemas.microsoft.com/office/powerpoint/2010/main" val="1187421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a:t>
            </a:fld>
            <a:endParaRPr lang="zh-CN" altLang="en-US"/>
          </a:p>
        </p:txBody>
      </p:sp>
    </p:spTree>
    <p:extLst>
      <p:ext uri="{BB962C8B-B14F-4D97-AF65-F5344CB8AC3E}">
        <p14:creationId xmlns:p14="http://schemas.microsoft.com/office/powerpoint/2010/main" val="9349162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20</a:t>
            </a:fld>
            <a:endParaRPr lang="zh-CN" altLang="en-US"/>
          </a:p>
        </p:txBody>
      </p:sp>
    </p:spTree>
    <p:extLst>
      <p:ext uri="{BB962C8B-B14F-4D97-AF65-F5344CB8AC3E}">
        <p14:creationId xmlns:p14="http://schemas.microsoft.com/office/powerpoint/2010/main" val="36103164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21</a:t>
            </a:fld>
            <a:endParaRPr lang="zh-CN" altLang="en-US"/>
          </a:p>
        </p:txBody>
      </p:sp>
    </p:spTree>
    <p:extLst>
      <p:ext uri="{BB962C8B-B14F-4D97-AF65-F5344CB8AC3E}">
        <p14:creationId xmlns:p14="http://schemas.microsoft.com/office/powerpoint/2010/main" val="33175468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22</a:t>
            </a:fld>
            <a:endParaRPr lang="zh-CN" altLang="en-US"/>
          </a:p>
        </p:txBody>
      </p:sp>
    </p:spTree>
    <p:extLst>
      <p:ext uri="{BB962C8B-B14F-4D97-AF65-F5344CB8AC3E}">
        <p14:creationId xmlns:p14="http://schemas.microsoft.com/office/powerpoint/2010/main" val="26779272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24</a:t>
            </a:fld>
            <a:endParaRPr lang="zh-CN" altLang="en-US"/>
          </a:p>
        </p:txBody>
      </p:sp>
    </p:spTree>
    <p:extLst>
      <p:ext uri="{BB962C8B-B14F-4D97-AF65-F5344CB8AC3E}">
        <p14:creationId xmlns:p14="http://schemas.microsoft.com/office/powerpoint/2010/main" val="12772316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a:t>
            </a:fld>
            <a:endParaRPr lang="zh-CN" altLang="en-US"/>
          </a:p>
        </p:txBody>
      </p:sp>
    </p:spTree>
    <p:extLst>
      <p:ext uri="{BB962C8B-B14F-4D97-AF65-F5344CB8AC3E}">
        <p14:creationId xmlns:p14="http://schemas.microsoft.com/office/powerpoint/2010/main" val="1898175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4</a:t>
            </a:fld>
            <a:endParaRPr lang="zh-CN" altLang="en-US"/>
          </a:p>
        </p:txBody>
      </p:sp>
    </p:spTree>
    <p:extLst>
      <p:ext uri="{BB962C8B-B14F-4D97-AF65-F5344CB8AC3E}">
        <p14:creationId xmlns:p14="http://schemas.microsoft.com/office/powerpoint/2010/main" val="920346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5</a:t>
            </a:fld>
            <a:endParaRPr lang="zh-CN" altLang="en-US"/>
          </a:p>
        </p:txBody>
      </p:sp>
    </p:spTree>
    <p:extLst>
      <p:ext uri="{BB962C8B-B14F-4D97-AF65-F5344CB8AC3E}">
        <p14:creationId xmlns:p14="http://schemas.microsoft.com/office/powerpoint/2010/main" val="29652003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6</a:t>
            </a:fld>
            <a:endParaRPr lang="zh-CN" altLang="en-US"/>
          </a:p>
        </p:txBody>
      </p:sp>
    </p:spTree>
    <p:extLst>
      <p:ext uri="{BB962C8B-B14F-4D97-AF65-F5344CB8AC3E}">
        <p14:creationId xmlns:p14="http://schemas.microsoft.com/office/powerpoint/2010/main" val="1670200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7</a:t>
            </a:fld>
            <a:endParaRPr lang="zh-CN" altLang="en-US"/>
          </a:p>
        </p:txBody>
      </p:sp>
    </p:spTree>
    <p:extLst>
      <p:ext uri="{BB962C8B-B14F-4D97-AF65-F5344CB8AC3E}">
        <p14:creationId xmlns:p14="http://schemas.microsoft.com/office/powerpoint/2010/main" val="9117454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8</a:t>
            </a:fld>
            <a:endParaRPr lang="zh-CN" altLang="en-US"/>
          </a:p>
        </p:txBody>
      </p:sp>
    </p:spTree>
    <p:extLst>
      <p:ext uri="{BB962C8B-B14F-4D97-AF65-F5344CB8AC3E}">
        <p14:creationId xmlns:p14="http://schemas.microsoft.com/office/powerpoint/2010/main" val="22910861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9</a:t>
            </a:fld>
            <a:endParaRPr lang="zh-CN" altLang="en-US"/>
          </a:p>
        </p:txBody>
      </p:sp>
    </p:spTree>
    <p:extLst>
      <p:ext uri="{BB962C8B-B14F-4D97-AF65-F5344CB8AC3E}">
        <p14:creationId xmlns:p14="http://schemas.microsoft.com/office/powerpoint/2010/main" val="24962494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nvSpPr>
        <p:spPr>
          <a:xfrm>
            <a:off x="9115425" y="0"/>
            <a:ext cx="3076575" cy="3004730"/>
          </a:xfrm>
          <a:custGeom>
            <a:avLst/>
            <a:gdLst>
              <a:gd name="connsiteX0" fmla="*/ 348024 w 3076575"/>
              <a:gd name="connsiteY0" fmla="*/ 0 h 3004730"/>
              <a:gd name="connsiteX1" fmla="*/ 2542748 w 3076575"/>
              <a:gd name="connsiteY1" fmla="*/ 0 h 3004730"/>
              <a:gd name="connsiteX2" fmla="*/ 3076575 w 3076575"/>
              <a:gd name="connsiteY2" fmla="*/ 533827 h 3004730"/>
              <a:gd name="connsiteX3" fmla="*/ 3076575 w 3076575"/>
              <a:gd name="connsiteY3" fmla="*/ 2602982 h 3004730"/>
              <a:gd name="connsiteX4" fmla="*/ 2975138 w 3076575"/>
              <a:gd name="connsiteY4" fmla="*/ 2678835 h 3004730"/>
              <a:gd name="connsiteX5" fmla="*/ 1908229 w 3076575"/>
              <a:gd name="connsiteY5" fmla="*/ 3004730 h 3004730"/>
              <a:gd name="connsiteX6" fmla="*/ 0 w 3076575"/>
              <a:gd name="connsiteY6" fmla="*/ 1096501 h 3004730"/>
              <a:gd name="connsiteX7" fmla="*/ 325896 w 3076575"/>
              <a:gd name="connsiteY7" fmla="*/ 29592 h 300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76575" h="3004730">
                <a:moveTo>
                  <a:pt x="348024" y="0"/>
                </a:moveTo>
                <a:lnTo>
                  <a:pt x="2542748" y="0"/>
                </a:lnTo>
                <a:cubicBezTo>
                  <a:pt x="2837573" y="0"/>
                  <a:pt x="3076575" y="239002"/>
                  <a:pt x="3076575" y="533827"/>
                </a:cubicBezTo>
                <a:lnTo>
                  <a:pt x="3076575" y="2602982"/>
                </a:lnTo>
                <a:lnTo>
                  <a:pt x="2975138" y="2678835"/>
                </a:lnTo>
                <a:cubicBezTo>
                  <a:pt x="2670583" y="2884588"/>
                  <a:pt x="2303436" y="3004730"/>
                  <a:pt x="1908229" y="3004730"/>
                </a:cubicBezTo>
                <a:cubicBezTo>
                  <a:pt x="854343" y="3004730"/>
                  <a:pt x="0" y="2150387"/>
                  <a:pt x="0" y="1096501"/>
                </a:cubicBezTo>
                <a:cubicBezTo>
                  <a:pt x="0" y="701294"/>
                  <a:pt x="120142" y="334147"/>
                  <a:pt x="325896" y="29592"/>
                </a:cubicBezTo>
                <a:close/>
              </a:path>
            </a:pathLst>
          </a:custGeom>
          <a:gradFill flip="none" rotWithShape="1">
            <a:gsLst>
              <a:gs pos="0">
                <a:srgbClr val="EA1451">
                  <a:alpha val="69804"/>
                </a:srgbClr>
              </a:gs>
              <a:gs pos="100000">
                <a:srgbClr val="E53333">
                  <a:alpha val="70000"/>
                </a:srgbClr>
              </a:gs>
            </a:gsLst>
            <a:path path="rect">
              <a:fillToRect t="100000" r="100000"/>
            </a:path>
            <a:tileRect l="-100000" b="-100000"/>
          </a:gradFill>
          <a:ln>
            <a:noFill/>
          </a:ln>
          <a:effectLst>
            <a:outerShdw blurRad="152400" dist="190500" dir="2700000" algn="tl" rotWithShape="0">
              <a:srgbClr val="FF4747">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effectLst/>
            </a:endParaRPr>
          </a:p>
        </p:txBody>
      </p:sp>
      <p:sp>
        <p:nvSpPr>
          <p:cNvPr id="3" name="椭圆 2"/>
          <p:cNvSpPr/>
          <p:nvPr userDrawn="1"/>
        </p:nvSpPr>
        <p:spPr>
          <a:xfrm>
            <a:off x="8448115" y="1502365"/>
            <a:ext cx="1334620" cy="1334620"/>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6784352" y="2169675"/>
            <a:ext cx="545838" cy="545838"/>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476885" y="287020"/>
            <a:ext cx="827405" cy="827405"/>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1489710" y="560705"/>
            <a:ext cx="280035" cy="280035"/>
          </a:xfrm>
          <a:prstGeom prst="ellipse">
            <a:avLst/>
          </a:prstGeom>
          <a:gradFill flip="none" rotWithShape="1">
            <a:gsLst>
              <a:gs pos="34000">
                <a:srgbClr val="E53333">
                  <a:alpha val="83000"/>
                </a:srgbClr>
              </a:gs>
              <a:gs pos="100000">
                <a:srgbClr val="FF4747">
                  <a:alpha val="62000"/>
                </a:srgbClr>
              </a:gs>
            </a:gsLst>
            <a:path path="circle">
              <a:fillToRect l="100000" t="100000"/>
            </a:path>
            <a:tileRect r="-100000" b="-100000"/>
          </a:gradFill>
          <a:ln>
            <a:noFill/>
          </a:ln>
          <a:effectLst>
            <a:outerShdw blurRad="101600" dist="368300" dir="2700000" algn="tl" rotWithShape="0">
              <a:srgbClr val="FF4747">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userDrawn="1"/>
        </p:nvSpPr>
        <p:spPr>
          <a:xfrm>
            <a:off x="363682" y="876805"/>
            <a:ext cx="421178" cy="421178"/>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nvSpPr>
        <p:spPr>
          <a:xfrm flipH="1" flipV="1">
            <a:off x="0" y="3853270"/>
            <a:ext cx="3076575" cy="3004730"/>
          </a:xfrm>
          <a:custGeom>
            <a:avLst/>
            <a:gdLst>
              <a:gd name="connsiteX0" fmla="*/ 348024 w 3076575"/>
              <a:gd name="connsiteY0" fmla="*/ 0 h 3004730"/>
              <a:gd name="connsiteX1" fmla="*/ 2542748 w 3076575"/>
              <a:gd name="connsiteY1" fmla="*/ 0 h 3004730"/>
              <a:gd name="connsiteX2" fmla="*/ 3076575 w 3076575"/>
              <a:gd name="connsiteY2" fmla="*/ 533827 h 3004730"/>
              <a:gd name="connsiteX3" fmla="*/ 3076575 w 3076575"/>
              <a:gd name="connsiteY3" fmla="*/ 2602982 h 3004730"/>
              <a:gd name="connsiteX4" fmla="*/ 2975138 w 3076575"/>
              <a:gd name="connsiteY4" fmla="*/ 2678835 h 3004730"/>
              <a:gd name="connsiteX5" fmla="*/ 1908229 w 3076575"/>
              <a:gd name="connsiteY5" fmla="*/ 3004730 h 3004730"/>
              <a:gd name="connsiteX6" fmla="*/ 0 w 3076575"/>
              <a:gd name="connsiteY6" fmla="*/ 1096501 h 3004730"/>
              <a:gd name="connsiteX7" fmla="*/ 325896 w 3076575"/>
              <a:gd name="connsiteY7" fmla="*/ 29592 h 300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76575" h="3004730">
                <a:moveTo>
                  <a:pt x="348024" y="0"/>
                </a:moveTo>
                <a:lnTo>
                  <a:pt x="2542748" y="0"/>
                </a:lnTo>
                <a:cubicBezTo>
                  <a:pt x="2837573" y="0"/>
                  <a:pt x="3076575" y="239002"/>
                  <a:pt x="3076575" y="533827"/>
                </a:cubicBezTo>
                <a:lnTo>
                  <a:pt x="3076575" y="2602982"/>
                </a:lnTo>
                <a:lnTo>
                  <a:pt x="2975138" y="2678835"/>
                </a:lnTo>
                <a:cubicBezTo>
                  <a:pt x="2670583" y="2884588"/>
                  <a:pt x="2303436" y="3004730"/>
                  <a:pt x="1908229" y="3004730"/>
                </a:cubicBezTo>
                <a:cubicBezTo>
                  <a:pt x="854343" y="3004730"/>
                  <a:pt x="0" y="2150387"/>
                  <a:pt x="0" y="1096501"/>
                </a:cubicBezTo>
                <a:cubicBezTo>
                  <a:pt x="0" y="701294"/>
                  <a:pt x="120142" y="334147"/>
                  <a:pt x="325896" y="29592"/>
                </a:cubicBezTo>
                <a:close/>
              </a:path>
            </a:pathLst>
          </a:custGeom>
          <a:gradFill flip="none" rotWithShape="1">
            <a:gsLst>
              <a:gs pos="0">
                <a:srgbClr val="EA1451">
                  <a:alpha val="80000"/>
                </a:srgbClr>
              </a:gs>
              <a:gs pos="100000">
                <a:srgbClr val="E53333">
                  <a:alpha val="92000"/>
                </a:srgbClr>
              </a:gs>
            </a:gsLst>
            <a:lin ang="2700000" scaled="1"/>
            <a:tileRect/>
          </a:gradFill>
          <a:ln>
            <a:noFill/>
          </a:ln>
          <a:effectLst>
            <a:outerShdw blurRad="152400" dist="190500" dir="2700000" algn="tl" rotWithShape="0">
              <a:srgbClr val="FF4747">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effectLst/>
            </a:endParaRPr>
          </a:p>
        </p:txBody>
      </p:sp>
      <p:sp>
        <p:nvSpPr>
          <p:cNvPr id="3" name="椭圆 2"/>
          <p:cNvSpPr/>
          <p:nvPr userDrawn="1"/>
        </p:nvSpPr>
        <p:spPr>
          <a:xfrm>
            <a:off x="5036647" y="4811900"/>
            <a:ext cx="421178" cy="421178"/>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2866990" y="4571162"/>
            <a:ext cx="1334620" cy="1334620"/>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9001090" y="1095375"/>
            <a:ext cx="646897" cy="646897"/>
          </a:xfrm>
          <a:prstGeom prst="ellipse">
            <a:avLst/>
          </a:prstGeom>
          <a:gradFill flip="none" rotWithShape="1">
            <a:gsLst>
              <a:gs pos="34000">
                <a:srgbClr val="E53333">
                  <a:alpha val="83000"/>
                </a:srgbClr>
              </a:gs>
              <a:gs pos="100000">
                <a:srgbClr val="FF4747">
                  <a:alpha val="62000"/>
                </a:srgbClr>
              </a:gs>
            </a:gsLst>
            <a:path path="circle">
              <a:fillToRect l="100000" t="100000"/>
            </a:path>
            <a:tileRect r="-100000" b="-100000"/>
          </a:gradFill>
          <a:ln>
            <a:noFill/>
          </a:ln>
          <a:effectLst>
            <a:outerShdw blurRad="101600" dist="368300" dir="2700000" algn="tl" rotWithShape="0">
              <a:srgbClr val="FF4747">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92451939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4" name="矩形 3"/>
          <p:cNvSpPr/>
          <p:nvPr userDrawn="1"/>
        </p:nvSpPr>
        <p:spPr>
          <a:xfrm>
            <a:off x="8325228" y="6545425"/>
            <a:ext cx="775136" cy="230832"/>
          </a:xfrm>
          <a:prstGeom prst="rect">
            <a:avLst/>
          </a:prstGeom>
        </p:spPr>
        <p:txBody>
          <a:bodyPr wrap="square">
            <a:spAutoFit/>
          </a:bodyPr>
          <a:lstStyle/>
          <a:p>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模板下载：</a:t>
            </a:r>
            <a:r>
              <a:rPr lang="en-US" altLang="zh-CN" sz="100" dirty="0">
                <a:solidFill>
                  <a:srgbClr val="E95555"/>
                </a:solidFill>
                <a:latin typeface="Calibri"/>
                <a:ea typeface="宋体"/>
              </a:rPr>
              <a:t>www.1ppt.com/moban/          </a:t>
            </a:r>
            <a:r>
              <a:rPr lang="zh-CN" altLang="en-US" sz="100" dirty="0">
                <a:solidFill>
                  <a:srgbClr val="E95555"/>
                </a:solidFill>
                <a:latin typeface="Calibri"/>
                <a:ea typeface="宋体"/>
              </a:rPr>
              <a:t>行业</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www.1ppt.com/hangye/ </a:t>
            </a:r>
          </a:p>
          <a:p>
            <a:r>
              <a:rPr lang="zh-CN" altLang="en-US" sz="100" dirty="0">
                <a:solidFill>
                  <a:srgbClr val="E95555"/>
                </a:solidFill>
                <a:latin typeface="Calibri"/>
                <a:ea typeface="宋体"/>
              </a:rPr>
              <a:t>节日</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www.1ppt.com/jieri/          PPT</a:t>
            </a:r>
            <a:r>
              <a:rPr lang="zh-CN" altLang="en-US" sz="100" dirty="0">
                <a:solidFill>
                  <a:srgbClr val="E95555"/>
                </a:solidFill>
                <a:latin typeface="Calibri"/>
                <a:ea typeface="宋体"/>
              </a:rPr>
              <a:t>素材：</a:t>
            </a:r>
            <a:r>
              <a:rPr lang="en-US" altLang="zh-CN" sz="100" dirty="0">
                <a:solidFill>
                  <a:srgbClr val="E95555"/>
                </a:solidFill>
                <a:latin typeface="Calibri"/>
                <a:ea typeface="宋体"/>
              </a:rPr>
              <a:t>www.1ppt.com/sucai/</a:t>
            </a:r>
          </a:p>
          <a:p>
            <a:r>
              <a:rPr lang="en-US" altLang="zh-CN" sz="100" dirty="0">
                <a:solidFill>
                  <a:srgbClr val="E95555"/>
                </a:solidFill>
                <a:latin typeface="Calibri"/>
                <a:ea typeface="宋体"/>
              </a:rPr>
              <a:t>PPT</a:t>
            </a:r>
            <a:r>
              <a:rPr lang="zh-CN" altLang="en-US" sz="100" dirty="0">
                <a:solidFill>
                  <a:srgbClr val="E95555"/>
                </a:solidFill>
                <a:latin typeface="Calibri"/>
                <a:ea typeface="宋体"/>
              </a:rPr>
              <a:t>背景图片：</a:t>
            </a:r>
            <a:r>
              <a:rPr lang="en-US" altLang="zh-CN" sz="100" dirty="0">
                <a:solidFill>
                  <a:srgbClr val="E95555"/>
                </a:solidFill>
                <a:latin typeface="Calibri"/>
                <a:ea typeface="宋体"/>
              </a:rPr>
              <a:t>www.1ppt.com/beijing/        PPT</a:t>
            </a:r>
            <a:r>
              <a:rPr lang="zh-CN" altLang="en-US" sz="100" dirty="0">
                <a:solidFill>
                  <a:srgbClr val="E95555"/>
                </a:solidFill>
                <a:latin typeface="Calibri"/>
                <a:ea typeface="宋体"/>
              </a:rPr>
              <a:t>图表：</a:t>
            </a:r>
            <a:r>
              <a:rPr lang="en-US" altLang="zh-CN" sz="100" dirty="0">
                <a:solidFill>
                  <a:srgbClr val="E95555"/>
                </a:solidFill>
                <a:latin typeface="Calibri"/>
                <a:ea typeface="宋体"/>
              </a:rPr>
              <a:t>www.1ppt.com/tubiao/      </a:t>
            </a:r>
          </a:p>
          <a:p>
            <a:r>
              <a:rPr lang="zh-CN" altLang="en-US" sz="100" dirty="0">
                <a:solidFill>
                  <a:srgbClr val="E95555"/>
                </a:solidFill>
                <a:latin typeface="Calibri"/>
                <a:ea typeface="宋体"/>
              </a:rPr>
              <a:t>精美</a:t>
            </a:r>
            <a:r>
              <a:rPr lang="en-US" altLang="zh-CN" sz="100" dirty="0">
                <a:solidFill>
                  <a:srgbClr val="E95555"/>
                </a:solidFill>
                <a:latin typeface="Calibri"/>
                <a:ea typeface="宋体"/>
              </a:rPr>
              <a:t>PPT</a:t>
            </a:r>
            <a:r>
              <a:rPr lang="zh-CN" altLang="en-US" sz="100" dirty="0">
                <a:solidFill>
                  <a:srgbClr val="E95555"/>
                </a:solidFill>
                <a:latin typeface="Calibri"/>
                <a:ea typeface="宋体"/>
              </a:rPr>
              <a:t>下载：</a:t>
            </a:r>
            <a:r>
              <a:rPr lang="en-US" altLang="zh-CN" sz="100" dirty="0">
                <a:solidFill>
                  <a:srgbClr val="E95555"/>
                </a:solidFill>
                <a:latin typeface="Calibri"/>
                <a:ea typeface="宋体"/>
              </a:rPr>
              <a:t>www.1ppt.com/xiazai/         PPT</a:t>
            </a:r>
            <a:r>
              <a:rPr lang="zh-CN" altLang="en-US" sz="100" dirty="0">
                <a:solidFill>
                  <a:srgbClr val="E95555"/>
                </a:solidFill>
                <a:latin typeface="Calibri"/>
                <a:ea typeface="宋体"/>
              </a:rPr>
              <a:t>教程： </a:t>
            </a:r>
            <a:r>
              <a:rPr lang="en-US" altLang="zh-CN" sz="100" dirty="0">
                <a:solidFill>
                  <a:srgbClr val="E95555"/>
                </a:solidFill>
                <a:latin typeface="Calibri"/>
                <a:ea typeface="宋体"/>
              </a:rPr>
              <a:t>www.1ppt.com/powerpoint/      </a:t>
            </a:r>
          </a:p>
          <a:p>
            <a:r>
              <a:rPr lang="en-US" altLang="zh-CN" sz="100" dirty="0">
                <a:solidFill>
                  <a:srgbClr val="E95555"/>
                </a:solidFill>
                <a:latin typeface="Calibri"/>
                <a:ea typeface="宋体"/>
              </a:rPr>
              <a:t>PPT</a:t>
            </a:r>
            <a:r>
              <a:rPr lang="zh-CN" altLang="en-US" sz="100" dirty="0">
                <a:solidFill>
                  <a:srgbClr val="E95555"/>
                </a:solidFill>
                <a:latin typeface="Calibri"/>
                <a:ea typeface="宋体"/>
              </a:rPr>
              <a:t>课件：</a:t>
            </a:r>
            <a:r>
              <a:rPr lang="en-US" altLang="zh-CN" sz="100" dirty="0">
                <a:solidFill>
                  <a:srgbClr val="E95555"/>
                </a:solidFill>
                <a:latin typeface="Calibri"/>
                <a:ea typeface="宋体"/>
              </a:rPr>
              <a:t>www.1ppt.com/kejian/             </a:t>
            </a:r>
            <a:r>
              <a:rPr lang="zh-CN" altLang="en-US" sz="100" dirty="0">
                <a:solidFill>
                  <a:srgbClr val="E95555"/>
                </a:solidFill>
                <a:latin typeface="Calibri"/>
                <a:ea typeface="宋体"/>
              </a:rPr>
              <a:t>字体下载：</a:t>
            </a:r>
            <a:r>
              <a:rPr lang="en-US" altLang="zh-CN" sz="100" dirty="0">
                <a:solidFill>
                  <a:srgbClr val="E95555"/>
                </a:solidFill>
                <a:latin typeface="Calibri"/>
                <a:ea typeface="宋体"/>
              </a:rPr>
              <a:t>www.1ppt.com/ziti/</a:t>
            </a:r>
          </a:p>
          <a:p>
            <a:r>
              <a:rPr lang="zh-CN" altLang="en-US" sz="100" dirty="0">
                <a:solidFill>
                  <a:srgbClr val="E95555"/>
                </a:solidFill>
                <a:latin typeface="Calibri"/>
                <a:ea typeface="宋体"/>
              </a:rPr>
              <a:t>工作总结</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www.1ppt.com/xiazai/zongjie/ </a:t>
            </a:r>
            <a:r>
              <a:rPr lang="zh-CN" altLang="en-US" sz="100" dirty="0">
                <a:solidFill>
                  <a:srgbClr val="E95555"/>
                </a:solidFill>
                <a:latin typeface="Calibri"/>
                <a:ea typeface="宋体"/>
              </a:rPr>
              <a:t>工作计划：</a:t>
            </a:r>
            <a:r>
              <a:rPr lang="en-US" altLang="zh-CN" sz="100" dirty="0">
                <a:solidFill>
                  <a:srgbClr val="E95555"/>
                </a:solidFill>
                <a:latin typeface="Calibri"/>
                <a:ea typeface="宋体"/>
              </a:rPr>
              <a:t>www.1ppt.com/xiazai/jihua/</a:t>
            </a:r>
          </a:p>
          <a:p>
            <a:r>
              <a:rPr lang="zh-CN" altLang="en-US" sz="100" dirty="0">
                <a:solidFill>
                  <a:srgbClr val="E95555"/>
                </a:solidFill>
                <a:latin typeface="Calibri"/>
                <a:ea typeface="宋体"/>
              </a:rPr>
              <a:t>商务</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www.1ppt.com/moban/shangwu/  </a:t>
            </a:r>
            <a:r>
              <a:rPr lang="zh-CN" altLang="en-US" sz="100" dirty="0">
                <a:solidFill>
                  <a:srgbClr val="E95555"/>
                </a:solidFill>
                <a:latin typeface="Calibri"/>
                <a:ea typeface="宋体"/>
              </a:rPr>
              <a:t>个人简历</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www.1ppt.com/xiazai/jianli/  </a:t>
            </a:r>
          </a:p>
          <a:p>
            <a:r>
              <a:rPr lang="zh-CN" altLang="en-US" sz="100" dirty="0">
                <a:solidFill>
                  <a:srgbClr val="E95555"/>
                </a:solidFill>
                <a:latin typeface="Calibri"/>
                <a:ea typeface="宋体"/>
              </a:rPr>
              <a:t>毕业答辩</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www.1ppt.com/xiazai/dabian/  </a:t>
            </a:r>
            <a:r>
              <a:rPr lang="zh-CN" altLang="en-US" sz="100" dirty="0">
                <a:solidFill>
                  <a:srgbClr val="E95555"/>
                </a:solidFill>
                <a:latin typeface="Calibri"/>
                <a:ea typeface="宋体"/>
              </a:rPr>
              <a:t>工作汇报</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www.1ppt.com/xiazai/huibao/    </a:t>
            </a:r>
          </a:p>
          <a:p>
            <a:r>
              <a:rPr lang="en-US" altLang="zh-CN" sz="100" dirty="0">
                <a:solidFill>
                  <a:srgbClr val="E95555"/>
                </a:solidFill>
                <a:latin typeface="Calibri"/>
                <a:ea typeface="宋体"/>
              </a:rPr>
              <a:t> </a:t>
            </a:r>
          </a:p>
        </p:txBody>
      </p:sp>
    </p:spTree>
    <p:extLst>
      <p:ext uri="{BB962C8B-B14F-4D97-AF65-F5344CB8AC3E}">
        <p14:creationId xmlns:p14="http://schemas.microsoft.com/office/powerpoint/2010/main" val="80577402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5555"/>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2" r:id="rId6"/>
  </p:sldLayoutIdLst>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第一章</a:t>
              </a:r>
            </a:p>
          </p:txBody>
        </p:sp>
      </p:grpSp>
      <p:sp>
        <p:nvSpPr>
          <p:cNvPr id="15" name="文本框 14"/>
          <p:cNvSpPr txBox="1"/>
          <p:nvPr/>
        </p:nvSpPr>
        <p:spPr>
          <a:xfrm>
            <a:off x="564680" y="2863516"/>
            <a:ext cx="8995412" cy="2800767"/>
          </a:xfrm>
          <a:prstGeom prst="rect">
            <a:avLst/>
          </a:prstGeom>
          <a:noFill/>
        </p:spPr>
        <p:txBody>
          <a:bodyPr wrap="square" lIns="0" rtlCol="0" anchor="ctr" anchorCtr="1">
            <a:spAutoFit/>
          </a:bodyPr>
          <a:lstStyle/>
          <a:p>
            <a:r>
              <a:rPr lang="zh-CN" altLang="en-US" sz="8800" dirty="0">
                <a:solidFill>
                  <a:srgbClr val="EF975B"/>
                </a:solidFill>
                <a:latin typeface="方正细谭黑简体" panose="02000000000000000000" pitchFamily="2" charset="-122"/>
                <a:ea typeface="方正细谭黑简体" panose="02000000000000000000" pitchFamily="2" charset="-122"/>
                <a:cs typeface="+mn-ea"/>
                <a:sym typeface="+mn-lt"/>
              </a:rPr>
              <a:t>婴幼儿教育活动设计概述 </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婴幼儿教育活动的阶段划分</a:t>
            </a:r>
          </a:p>
        </p:txBody>
      </p:sp>
      <p:sp>
        <p:nvSpPr>
          <p:cNvPr id="2" name="矩形 1">
            <a:extLst>
              <a:ext uri="{FF2B5EF4-FFF2-40B4-BE49-F238E27FC236}">
                <a16:creationId xmlns:a16="http://schemas.microsoft.com/office/drawing/2014/main" id="{872565EF-22D4-47FD-B195-5B4BE60863AE}"/>
              </a:ext>
            </a:extLst>
          </p:cNvPr>
          <p:cNvSpPr/>
          <p:nvPr/>
        </p:nvSpPr>
        <p:spPr>
          <a:xfrm>
            <a:off x="2046999" y="4929083"/>
            <a:ext cx="10633911" cy="400110"/>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年龄分期没有统一适用标准，差异较大，一般不是均等分期。</a:t>
            </a:r>
            <a:r>
              <a:rPr lang="zh-CN" altLang="en-US" sz="1600" dirty="0">
                <a:latin typeface="宋体" panose="02010600030101010101" pitchFamily="2" charset="-122"/>
                <a:ea typeface="宋体" panose="02010600030101010101" pitchFamily="2" charset="-122"/>
              </a:rPr>
              <a:t> </a:t>
            </a:r>
          </a:p>
        </p:txBody>
      </p:sp>
      <p:pic>
        <p:nvPicPr>
          <p:cNvPr id="3" name="图片 2">
            <a:extLst>
              <a:ext uri="{FF2B5EF4-FFF2-40B4-BE49-F238E27FC236}">
                <a16:creationId xmlns:a16="http://schemas.microsoft.com/office/drawing/2014/main" id="{D104326E-1D9C-4CCA-8A45-60128EF7A389}"/>
              </a:ext>
            </a:extLst>
          </p:cNvPr>
          <p:cNvPicPr>
            <a:picLocks noChangeAspect="1"/>
          </p:cNvPicPr>
          <p:nvPr/>
        </p:nvPicPr>
        <p:blipFill>
          <a:blip r:embed="rId3"/>
          <a:stretch>
            <a:fillRect/>
          </a:stretch>
        </p:blipFill>
        <p:spPr>
          <a:xfrm>
            <a:off x="1729538" y="1660772"/>
            <a:ext cx="7438525" cy="2864838"/>
          </a:xfrm>
          <a:prstGeom prst="rect">
            <a:avLst/>
          </a:prstGeom>
        </p:spPr>
      </p:pic>
    </p:spTree>
    <p:extLst>
      <p:ext uri="{BB962C8B-B14F-4D97-AF65-F5344CB8AC3E}">
        <p14:creationId xmlns:p14="http://schemas.microsoft.com/office/powerpoint/2010/main" val="31284622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婴幼儿教育活动的阶段划分</a:t>
            </a:r>
          </a:p>
        </p:txBody>
      </p:sp>
      <p:sp>
        <p:nvSpPr>
          <p:cNvPr id="2" name="矩形 1">
            <a:extLst>
              <a:ext uri="{FF2B5EF4-FFF2-40B4-BE49-F238E27FC236}">
                <a16:creationId xmlns:a16="http://schemas.microsoft.com/office/drawing/2014/main" id="{872565EF-22D4-47FD-B195-5B4BE60863AE}"/>
              </a:ext>
            </a:extLst>
          </p:cNvPr>
          <p:cNvSpPr/>
          <p:nvPr/>
        </p:nvSpPr>
        <p:spPr>
          <a:xfrm>
            <a:off x="2287631" y="5940766"/>
            <a:ext cx="10633911" cy="400110"/>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年龄分期没有统一适用标准，差异较大，一般不是均等分期。</a:t>
            </a:r>
            <a:r>
              <a:rPr lang="zh-CN" altLang="en-US" sz="1600" dirty="0">
                <a:latin typeface="宋体" panose="02010600030101010101" pitchFamily="2" charset="-122"/>
                <a:ea typeface="宋体" panose="02010600030101010101" pitchFamily="2" charset="-122"/>
              </a:rPr>
              <a:t> </a:t>
            </a:r>
          </a:p>
        </p:txBody>
      </p:sp>
      <p:pic>
        <p:nvPicPr>
          <p:cNvPr id="4" name="图片 3">
            <a:extLst>
              <a:ext uri="{FF2B5EF4-FFF2-40B4-BE49-F238E27FC236}">
                <a16:creationId xmlns:a16="http://schemas.microsoft.com/office/drawing/2014/main" id="{58B20111-AF27-411F-8E72-1DADB0572A51}"/>
              </a:ext>
            </a:extLst>
          </p:cNvPr>
          <p:cNvPicPr>
            <a:picLocks noChangeAspect="1"/>
          </p:cNvPicPr>
          <p:nvPr/>
        </p:nvPicPr>
        <p:blipFill>
          <a:blip r:embed="rId3"/>
          <a:stretch>
            <a:fillRect/>
          </a:stretch>
        </p:blipFill>
        <p:spPr>
          <a:xfrm>
            <a:off x="3242830" y="1100240"/>
            <a:ext cx="5104762" cy="1104762"/>
          </a:xfrm>
          <a:prstGeom prst="rect">
            <a:avLst/>
          </a:prstGeom>
        </p:spPr>
      </p:pic>
      <p:pic>
        <p:nvPicPr>
          <p:cNvPr id="5" name="图片 4">
            <a:extLst>
              <a:ext uri="{FF2B5EF4-FFF2-40B4-BE49-F238E27FC236}">
                <a16:creationId xmlns:a16="http://schemas.microsoft.com/office/drawing/2014/main" id="{31CEC966-FD16-4DFD-8C33-099C774D388D}"/>
              </a:ext>
            </a:extLst>
          </p:cNvPr>
          <p:cNvPicPr>
            <a:picLocks noChangeAspect="1"/>
          </p:cNvPicPr>
          <p:nvPr/>
        </p:nvPicPr>
        <p:blipFill>
          <a:blip r:embed="rId4"/>
          <a:stretch>
            <a:fillRect/>
          </a:stretch>
        </p:blipFill>
        <p:spPr>
          <a:xfrm>
            <a:off x="3233306" y="2157760"/>
            <a:ext cx="5114286" cy="3600000"/>
          </a:xfrm>
          <a:prstGeom prst="rect">
            <a:avLst/>
          </a:prstGeom>
        </p:spPr>
      </p:pic>
    </p:spTree>
    <p:extLst>
      <p:ext uri="{BB962C8B-B14F-4D97-AF65-F5344CB8AC3E}">
        <p14:creationId xmlns:p14="http://schemas.microsoft.com/office/powerpoint/2010/main" val="272055234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第二节</a:t>
              </a:r>
            </a:p>
          </p:txBody>
        </p:sp>
      </p:grpSp>
      <p:sp>
        <p:nvSpPr>
          <p:cNvPr id="15" name="文本框 14"/>
          <p:cNvSpPr txBox="1"/>
          <p:nvPr/>
        </p:nvSpPr>
        <p:spPr>
          <a:xfrm>
            <a:off x="564680" y="2986627"/>
            <a:ext cx="8995412" cy="2554545"/>
          </a:xfrm>
          <a:prstGeom prst="rect">
            <a:avLst/>
          </a:prstGeom>
          <a:noFill/>
        </p:spPr>
        <p:txBody>
          <a:bodyPr wrap="square" lIns="0" rtlCol="0" anchor="ctr" anchorCtr="1">
            <a:spAutoFit/>
          </a:bodyPr>
          <a:lstStyle/>
          <a:p>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0—3</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岁婴幼儿教育活动设计的内容</a:t>
            </a:r>
          </a:p>
        </p:txBody>
      </p:sp>
    </p:spTree>
    <p:extLst>
      <p:ext uri="{BB962C8B-B14F-4D97-AF65-F5344CB8AC3E}">
        <p14:creationId xmlns:p14="http://schemas.microsoft.com/office/powerpoint/2010/main" val="18666947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岁婴幼儿教育活动设计的原则</a:t>
            </a:r>
          </a:p>
        </p:txBody>
      </p:sp>
      <p:sp>
        <p:nvSpPr>
          <p:cNvPr id="2" name="矩形 1">
            <a:extLst>
              <a:ext uri="{FF2B5EF4-FFF2-40B4-BE49-F238E27FC236}">
                <a16:creationId xmlns:a16="http://schemas.microsoft.com/office/drawing/2014/main" id="{872565EF-22D4-47FD-B195-5B4BE60863AE}"/>
              </a:ext>
            </a:extLst>
          </p:cNvPr>
          <p:cNvSpPr/>
          <p:nvPr/>
        </p:nvSpPr>
        <p:spPr>
          <a:xfrm>
            <a:off x="964529" y="1931068"/>
            <a:ext cx="10633911" cy="3539430"/>
          </a:xfrm>
          <a:prstGeom prst="rect">
            <a:avLst/>
          </a:prstGeom>
        </p:spPr>
        <p:txBody>
          <a:bodyPr wrap="square">
            <a:spAutoFit/>
          </a:bodyPr>
          <a:lstStyle/>
          <a:p>
            <a:r>
              <a:rPr lang="en-US" altLang="zh-CN" sz="1600" dirty="0">
                <a:latin typeface="宋体" panose="02010600030101010101" pitchFamily="2" charset="-122"/>
                <a:ea typeface="宋体" panose="02010600030101010101" pitchFamily="2" charset="-122"/>
              </a:rPr>
              <a:t>1. </a:t>
            </a:r>
            <a:r>
              <a:rPr lang="zh-CN" altLang="en-US" sz="1600" dirty="0">
                <a:latin typeface="宋体" panose="02010600030101010101" pitchFamily="2" charset="-122"/>
                <a:ea typeface="宋体" panose="02010600030101010101" pitchFamily="2" charset="-122"/>
              </a:rPr>
              <a:t>互动性原则</a:t>
            </a:r>
          </a:p>
          <a:p>
            <a:r>
              <a:rPr lang="zh-CN" altLang="en-US" sz="1600" dirty="0">
                <a:latin typeface="宋体" panose="02010600030101010101" pitchFamily="2" charset="-122"/>
                <a:ea typeface="宋体" panose="02010600030101010101" pitchFamily="2" charset="-122"/>
              </a:rPr>
              <a:t>    婴幼儿教育最大的特点是家长要参与到其教育活动之中，家长、婴幼儿、婴幼儿教育教师是婴幼儿教育活动的三大主体。由于婴幼儿自身发展具有特殊性，家长是参与早期教育的重要主体之一。</a:t>
            </a:r>
          </a:p>
          <a:p>
            <a:r>
              <a:rPr lang="en-US" altLang="zh-CN" sz="1600" dirty="0">
                <a:latin typeface="宋体" panose="02010600030101010101" pitchFamily="2" charset="-122"/>
                <a:ea typeface="宋体" panose="02010600030101010101" pitchFamily="2" charset="-122"/>
              </a:rPr>
              <a:t>2. </a:t>
            </a:r>
            <a:r>
              <a:rPr lang="zh-CN" altLang="en-US" sz="1600" dirty="0">
                <a:latin typeface="宋体" panose="02010600030101010101" pitchFamily="2" charset="-122"/>
                <a:ea typeface="宋体" panose="02010600030101010101" pitchFamily="2" charset="-122"/>
              </a:rPr>
              <a:t>个性化原则</a:t>
            </a:r>
          </a:p>
          <a:p>
            <a:r>
              <a:rPr lang="zh-CN" altLang="en-US" sz="1600" dirty="0">
                <a:latin typeface="宋体" panose="02010600030101010101" pitchFamily="2" charset="-122"/>
                <a:ea typeface="宋体" panose="02010600030101010101" pitchFamily="2" charset="-122"/>
              </a:rPr>
              <a:t>    家庭教育中针对婴幼儿的教育指导大都能结合孩子自身的特质，充分体现个性化原则。但是教育机构中，集体活动需要考虑共性问题，课程也需要同步推进，面对众多婴幼儿时，教师此时的个性化指导也要特别关注。</a:t>
            </a:r>
            <a:endParaRPr lang="en-US" altLang="zh-CN" sz="1600" dirty="0">
              <a:latin typeface="宋体" panose="02010600030101010101" pitchFamily="2" charset="-122"/>
              <a:ea typeface="宋体" panose="02010600030101010101" pitchFamily="2" charset="-122"/>
            </a:endParaRPr>
          </a:p>
          <a:p>
            <a:r>
              <a:rPr lang="en-US" altLang="zh-CN" sz="1600" dirty="0">
                <a:latin typeface="宋体" panose="02010600030101010101" pitchFamily="2" charset="-122"/>
                <a:ea typeface="宋体" panose="02010600030101010101" pitchFamily="2" charset="-122"/>
              </a:rPr>
              <a:t>3. </a:t>
            </a:r>
            <a:r>
              <a:rPr lang="zh-CN" altLang="en-US" sz="1600" dirty="0">
                <a:latin typeface="宋体" panose="02010600030101010101" pitchFamily="2" charset="-122"/>
                <a:ea typeface="宋体" panose="02010600030101010101" pitchFamily="2" charset="-122"/>
              </a:rPr>
              <a:t>游戏性原则</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岁婴幼儿的教育具有特殊性，针对这一阶段婴幼儿教育所开展的活动形式应以游戏性活动为主，一般是婴幼儿与家长共同参与的亲子游戏。</a:t>
            </a:r>
          </a:p>
          <a:p>
            <a:r>
              <a:rPr lang="en-US" altLang="zh-CN" sz="1600" dirty="0">
                <a:latin typeface="宋体" panose="02010600030101010101" pitchFamily="2" charset="-122"/>
                <a:ea typeface="宋体" panose="02010600030101010101" pitchFamily="2" charset="-122"/>
              </a:rPr>
              <a:t>4. </a:t>
            </a:r>
            <a:r>
              <a:rPr lang="zh-CN" altLang="en-US" sz="1600" dirty="0">
                <a:latin typeface="宋体" panose="02010600030101010101" pitchFamily="2" charset="-122"/>
                <a:ea typeface="宋体" panose="02010600030101010101" pitchFamily="2" charset="-122"/>
              </a:rPr>
              <a:t>适宜性原则</a:t>
            </a:r>
          </a:p>
          <a:p>
            <a:r>
              <a:rPr lang="zh-CN" altLang="en-US" sz="1600" dirty="0">
                <a:latin typeface="宋体" panose="02010600030101010101" pitchFamily="2" charset="-122"/>
                <a:ea typeface="宋体" panose="02010600030101010101" pitchFamily="2" charset="-122"/>
              </a:rPr>
              <a:t>    教育活动的适宜性原则主要是指教育活动内容适宜和教育活动量适宜两个方面。其中，教育活动内容适宜，指的是婴幼儿教育机构设计的教育活动内容要适合婴幼儿的年龄特征和当前的发展水平，同时也能满足家长学习早期教育知识的要求。而教育活动量适宜指的是每次活动的内容应该适量，活动不应该过多、过密，以致于婴幼儿因疲惫而注意力不能集中，使活动效果受到影响。</a:t>
            </a:r>
          </a:p>
        </p:txBody>
      </p:sp>
    </p:spTree>
    <p:extLst>
      <p:ext uri="{BB962C8B-B14F-4D97-AF65-F5344CB8AC3E}">
        <p14:creationId xmlns:p14="http://schemas.microsoft.com/office/powerpoint/2010/main" val="313732346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岁婴幼儿教育活动设计的目标</a:t>
            </a:r>
          </a:p>
        </p:txBody>
      </p:sp>
      <p:sp>
        <p:nvSpPr>
          <p:cNvPr id="2" name="矩形 1">
            <a:extLst>
              <a:ext uri="{FF2B5EF4-FFF2-40B4-BE49-F238E27FC236}">
                <a16:creationId xmlns:a16="http://schemas.microsoft.com/office/drawing/2014/main" id="{872565EF-22D4-47FD-B195-5B4BE60863AE}"/>
              </a:ext>
            </a:extLst>
          </p:cNvPr>
          <p:cNvSpPr/>
          <p:nvPr/>
        </p:nvSpPr>
        <p:spPr>
          <a:xfrm>
            <a:off x="964529" y="1931068"/>
            <a:ext cx="10633911" cy="2800767"/>
          </a:xfrm>
          <a:prstGeom prst="rect">
            <a:avLst/>
          </a:prstGeom>
        </p:spPr>
        <p:txBody>
          <a:bodyPr wrap="square">
            <a:spAutoFit/>
          </a:bodyPr>
          <a:lstStyle/>
          <a:p>
            <a:r>
              <a:rPr lang="zh-CN" altLang="en-US" sz="1600" dirty="0">
                <a:latin typeface="宋体" panose="02010600030101010101" pitchFamily="2" charset="-122"/>
                <a:ea typeface="宋体" panose="02010600030101010101" pitchFamily="2" charset="-122"/>
              </a:rPr>
              <a:t>婴幼儿教育活动设计的目标应具有多重性： </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一是对婴幼儿教育的目标，即婴幼儿教育活动设计，应在尊重婴幼儿身心发展规律的前提下，制定婴幼儿发展的具体目标。</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二是对婴幼儿教师的目标，即婴幼儿教师首先应掌握婴幼儿发展的规律，树立正确合理的儿童观，在各项活动中运用先进的理念推动婴幼儿的发展。</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三是对家长教育的目标，即婴幼儿教育活动设计应重视对家长的育儿指导，在目标设计上要充分考虑到家长在孩子成长中的作用，旨在帮助家长树立正确的育儿理念，帮助他们解决育儿中出现的问题，通过对家长的指导教育促进婴幼儿的健康发展。</a:t>
            </a:r>
          </a:p>
        </p:txBody>
      </p:sp>
    </p:spTree>
    <p:extLst>
      <p:ext uri="{BB962C8B-B14F-4D97-AF65-F5344CB8AC3E}">
        <p14:creationId xmlns:p14="http://schemas.microsoft.com/office/powerpoint/2010/main" val="278847092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岁婴幼儿教育活动设计的目标</a:t>
            </a:r>
          </a:p>
        </p:txBody>
      </p:sp>
      <p:sp>
        <p:nvSpPr>
          <p:cNvPr id="2" name="矩形 1">
            <a:extLst>
              <a:ext uri="{FF2B5EF4-FFF2-40B4-BE49-F238E27FC236}">
                <a16:creationId xmlns:a16="http://schemas.microsoft.com/office/drawing/2014/main" id="{872565EF-22D4-47FD-B195-5B4BE60863AE}"/>
              </a:ext>
            </a:extLst>
          </p:cNvPr>
          <p:cNvSpPr/>
          <p:nvPr/>
        </p:nvSpPr>
        <p:spPr>
          <a:xfrm>
            <a:off x="964529" y="1931068"/>
            <a:ext cx="10633911" cy="2554545"/>
          </a:xfrm>
          <a:prstGeom prst="rect">
            <a:avLst/>
          </a:prstGeom>
        </p:spPr>
        <p:txBody>
          <a:bodyPr wrap="square">
            <a:spAutoFit/>
          </a:bodyPr>
          <a:lstStyle/>
          <a:p>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岁婴幼儿教育活动设计的目标主要总结为以下四点： </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●指导教师和家长了解婴幼儿身心发展特点，理解婴幼儿的典型行为，能在动作与习惯、语言与沟通、情感与社会性以及认知与探索等方面支持和陪伴孩子的成长。</a:t>
            </a:r>
          </a:p>
          <a:p>
            <a:r>
              <a:rPr lang="zh-CN" altLang="en-US" sz="1600" dirty="0">
                <a:latin typeface="宋体" panose="02010600030101010101" pitchFamily="2" charset="-122"/>
                <a:ea typeface="宋体" panose="02010600030101010101" pitchFamily="2" charset="-122"/>
              </a:rPr>
              <a:t>    ●指导教师针对婴幼儿的身心发展特点开展相应的教育活动设计，并在活动中有目的地对家长的教养行为进行适当的指导。</a:t>
            </a:r>
          </a:p>
          <a:p>
            <a:r>
              <a:rPr lang="zh-CN" altLang="en-US" sz="1600" dirty="0">
                <a:latin typeface="宋体" panose="02010600030101010101" pitchFamily="2" charset="-122"/>
                <a:ea typeface="宋体" panose="02010600030101010101" pitchFamily="2" charset="-122"/>
              </a:rPr>
              <a:t>    ●帮助教师和家长形成科学的儿童观，具有端正的教育态度与意识，勇于承担教育婴幼儿的职责，学会尊重孩子、热爱孩子。</a:t>
            </a:r>
          </a:p>
          <a:p>
            <a:r>
              <a:rPr lang="zh-CN" altLang="en-US" sz="1600" dirty="0">
                <a:latin typeface="宋体" panose="02010600030101010101" pitchFamily="2" charset="-122"/>
                <a:ea typeface="宋体" panose="02010600030101010101" pitchFamily="2" charset="-122"/>
              </a:rPr>
              <a:t>    ●帮助家长正确认识与处理婴幼儿教育中的常见问题，鼓励家长在生活中积极开展亲子互动，在互动中形成一套有针对性的教育对策。</a:t>
            </a:r>
          </a:p>
        </p:txBody>
      </p:sp>
    </p:spTree>
    <p:extLst>
      <p:ext uri="{BB962C8B-B14F-4D97-AF65-F5344CB8AC3E}">
        <p14:creationId xmlns:p14="http://schemas.microsoft.com/office/powerpoint/2010/main" val="213468711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1-4</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952498" y="1690437"/>
            <a:ext cx="10633911" cy="4247317"/>
          </a:xfrm>
          <a:prstGeom prst="rect">
            <a:avLst/>
          </a:prstGeom>
        </p:spPr>
        <p:txBody>
          <a:bodyPr wrap="square">
            <a:spAutoFit/>
          </a:bodyPr>
          <a:lstStyle/>
          <a:p>
            <a:r>
              <a:rPr lang="zh-CN" altLang="en-US" dirty="0">
                <a:latin typeface="华文楷体" panose="02010600040101010101" pitchFamily="2" charset="-122"/>
                <a:ea typeface="华文楷体" panose="02010600040101010101" pitchFamily="2" charset="-122"/>
              </a:rPr>
              <a:t>观察对象： 托</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班  丁丁（化名）</a:t>
            </a:r>
          </a:p>
          <a:p>
            <a:endParaRPr lang="en-US" altLang="zh-CN" dirty="0">
              <a:latin typeface="华文楷体" panose="02010600040101010101" pitchFamily="2" charset="-122"/>
              <a:ea typeface="华文楷体" panose="02010600040101010101" pitchFamily="2" charset="-122"/>
            </a:endParaRPr>
          </a:p>
          <a:p>
            <a:r>
              <a:rPr lang="zh-CN" altLang="en-US" dirty="0">
                <a:latin typeface="华文楷体" panose="02010600040101010101" pitchFamily="2" charset="-122"/>
                <a:ea typeface="华文楷体" panose="02010600040101010101" pitchFamily="2" charset="-122"/>
              </a:rPr>
              <a:t>观察记录： </a:t>
            </a:r>
          </a:p>
          <a:p>
            <a:r>
              <a:rPr lang="zh-CN" altLang="en-US" dirty="0">
                <a:latin typeface="华文楷体" panose="02010600040101010101" pitchFamily="2" charset="-122"/>
                <a:ea typeface="华文楷体" panose="02010600040101010101" pitchFamily="2" charset="-122"/>
              </a:rPr>
              <a:t>    午餐，丁丁正在吃饭，不知怎的，只听他“哇”地一声哭了出来。我赶紧跑过去劝解，可是没用。他越哭越凶，一边哭还一边在嘴里嚷着什么，可是就是听不清。看周围的宝宝有情绪被感染的趋势，我赶紧让丁丁放下碗，将他带到了走廊上的箱子上，让他坐下，平静一下情绪。在我的劝解下，丁丁渐渐地平静了。我这才了解到，丁丁是突然想起早上妈妈给他的餐巾纸了，他在身上找来找去没找到，于是就急哭了。</a:t>
            </a:r>
          </a:p>
          <a:p>
            <a:r>
              <a:rPr lang="zh-CN" altLang="en-US" dirty="0">
                <a:latin typeface="华文楷体" panose="02010600040101010101" pitchFamily="2" charset="-122"/>
                <a:ea typeface="华文楷体" panose="02010600040101010101" pitchFamily="2" charset="-122"/>
              </a:rPr>
              <a:t>    理解了情况，我提议老师给他一张，可是丁丁并不买账，并且哭着嚷道：“就要妈妈给的。”“那么吃完饭再找。”我又提议。“不行！”丁丁依然坚持自己的原则。无奈下，我说：“丁丁，倪老师帮你在口袋里找找。”“找过了，没有。”丁丁不肯让我找，“我们再一起找找。”我指着上衣口袋让他摸，没有；我又指着裤袋让他摸，没有。突然，我看见在丁丁裤子的膝盖旁，还有两个袋袋。“会不会在这里？”丁丁一摸，果然在其中一个口袋里找到了餐巾纸，这时，丁丁才破涕为笑。</a:t>
            </a:r>
          </a:p>
          <a:p>
            <a:r>
              <a:rPr lang="zh-CN" altLang="en-US" dirty="0">
                <a:latin typeface="华文楷体" panose="02010600040101010101" pitchFamily="2" charset="-122"/>
                <a:ea typeface="华文楷体" panose="02010600040101010101" pitchFamily="2" charset="-122"/>
              </a:rPr>
              <a:t>    “那么现在我们进去吃饭吧？”“不要！”顾虑到丁丁可能因情绪激动而影响进餐，于是我就让丁丁坐在餐厅门口，将饭菜给喂完了。</a:t>
            </a:r>
          </a:p>
        </p:txBody>
      </p:sp>
    </p:spTree>
    <p:extLst>
      <p:ext uri="{BB962C8B-B14F-4D97-AF65-F5344CB8AC3E}">
        <p14:creationId xmlns:p14="http://schemas.microsoft.com/office/powerpoint/2010/main" val="227905707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岁婴幼儿教育活动设计的内容</a:t>
            </a:r>
          </a:p>
        </p:txBody>
      </p:sp>
      <p:sp>
        <p:nvSpPr>
          <p:cNvPr id="2" name="矩形 1">
            <a:extLst>
              <a:ext uri="{FF2B5EF4-FFF2-40B4-BE49-F238E27FC236}">
                <a16:creationId xmlns:a16="http://schemas.microsoft.com/office/drawing/2014/main" id="{872565EF-22D4-47FD-B195-5B4BE60863AE}"/>
              </a:ext>
            </a:extLst>
          </p:cNvPr>
          <p:cNvSpPr/>
          <p:nvPr/>
        </p:nvSpPr>
        <p:spPr>
          <a:xfrm>
            <a:off x="964529" y="1931068"/>
            <a:ext cx="10633911" cy="4339650"/>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（一） </a:t>
            </a:r>
            <a:r>
              <a:rPr lang="en-US" altLang="zh-CN" sz="2000" dirty="0">
                <a:latin typeface="黑体" panose="02010609060101010101" pitchFamily="49" charset="-122"/>
                <a:ea typeface="黑体" panose="02010609060101010101" pitchFamily="49" charset="-122"/>
              </a:rPr>
              <a:t>0—3</a:t>
            </a:r>
            <a:r>
              <a:rPr lang="zh-CN" altLang="en-US" sz="2000" dirty="0">
                <a:latin typeface="黑体" panose="02010609060101010101" pitchFamily="49" charset="-122"/>
                <a:ea typeface="黑体" panose="02010609060101010101" pitchFamily="49" charset="-122"/>
              </a:rPr>
              <a:t>岁婴幼儿教育活动设计的内容结构</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岁婴幼儿教育活动设计的内容主要包括目标概述、理念依据、活动设计以及活动评价四个模块的内容。</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目标概述主要阐述了</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岁婴幼儿教育活动设计的目标方面的内容，使教师对教育活动设计有清晰的了解。</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理念依据梳理了</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教育活动设计在生理发展、动作发展、认知发展、语言发展、情感与社会性发展、认知与探索发展等方面的相关理论（发展的动态过程），国家和地方的政策法规，以及卫生健康方面、家庭社区方面的支持等婴幼儿教育活动设计的社会基础。</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活动设计则从</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岁婴幼儿的身心发展特点出发，分年龄段阐述了</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岁婴幼儿在动作与习惯、语言与沟通、情感与社会性、认知与探索等方面的发展特点，并提出了相应的教育内容和要求。根据相应的教育内容和要求，分别对</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岁婴幼儿教育机构和家庭展开了具体的教育活动设计与指导。活动设计模块还有针对性地将一些婴幼儿期常见的问题进行列举，并从专业角度分析原因，最后给出相应的教育建议。</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活动评价主要是以</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岁婴幼儿发展的评价和</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岁婴幼儿教育活动本身的评价为例，通过科学的婴幼儿发展评价量表，改进教育活动设计，提升教师和家长的教育理念，使婴幼儿得到全面发展。</a:t>
            </a:r>
          </a:p>
          <a:p>
            <a:r>
              <a:rPr lang="zh-CN" altLang="en-US" sz="1600" dirty="0">
                <a:latin typeface="宋体" panose="02010600030101010101" pitchFamily="2" charset="-122"/>
                <a:ea typeface="宋体" panose="02010600030101010101" pitchFamily="2" charset="-122"/>
              </a:rPr>
              <a:t> </a:t>
            </a:r>
          </a:p>
        </p:txBody>
      </p:sp>
    </p:spTree>
    <p:extLst>
      <p:ext uri="{BB962C8B-B14F-4D97-AF65-F5344CB8AC3E}">
        <p14:creationId xmlns:p14="http://schemas.microsoft.com/office/powerpoint/2010/main" val="413510548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岁婴幼儿教育活动设计的内容</a:t>
            </a:r>
          </a:p>
        </p:txBody>
      </p:sp>
      <p:sp>
        <p:nvSpPr>
          <p:cNvPr id="2" name="矩形 1">
            <a:extLst>
              <a:ext uri="{FF2B5EF4-FFF2-40B4-BE49-F238E27FC236}">
                <a16:creationId xmlns:a16="http://schemas.microsoft.com/office/drawing/2014/main" id="{872565EF-22D4-47FD-B195-5B4BE60863AE}"/>
              </a:ext>
            </a:extLst>
          </p:cNvPr>
          <p:cNvSpPr/>
          <p:nvPr/>
        </p:nvSpPr>
        <p:spPr>
          <a:xfrm>
            <a:off x="964529" y="1931068"/>
            <a:ext cx="10633911" cy="2369880"/>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（二） </a:t>
            </a:r>
            <a:r>
              <a:rPr lang="en-US" altLang="zh-CN" sz="2000" dirty="0">
                <a:latin typeface="黑体" panose="02010609060101010101" pitchFamily="49" charset="-122"/>
                <a:ea typeface="黑体" panose="02010609060101010101" pitchFamily="49" charset="-122"/>
              </a:rPr>
              <a:t>0—3</a:t>
            </a:r>
            <a:r>
              <a:rPr lang="zh-CN" altLang="en-US" sz="2000" dirty="0">
                <a:latin typeface="黑体" panose="02010609060101010101" pitchFamily="49" charset="-122"/>
                <a:ea typeface="黑体" panose="02010609060101010101" pitchFamily="49" charset="-122"/>
              </a:rPr>
              <a:t>岁婴幼儿教育活动设计面临的挑战</a:t>
            </a:r>
            <a:endParaRPr lang="en-US" altLang="zh-CN" sz="2000" dirty="0">
              <a:latin typeface="黑体" panose="02010609060101010101" pitchFamily="49" charset="-122"/>
              <a:ea typeface="黑体" panose="02010609060101010101" pitchFamily="49" charset="-122"/>
            </a:endParaRPr>
          </a:p>
          <a:p>
            <a:r>
              <a:rPr lang="en-US" altLang="zh-CN" sz="1600" dirty="0">
                <a:latin typeface="宋体" panose="02010600030101010101" pitchFamily="2" charset="-122"/>
                <a:ea typeface="宋体" panose="02010600030101010101" pitchFamily="2" charset="-122"/>
              </a:rPr>
              <a:t>1. 0—3</a:t>
            </a:r>
            <a:r>
              <a:rPr lang="zh-CN" altLang="en-US" sz="1600" dirty="0">
                <a:latin typeface="宋体" panose="02010600030101010101" pitchFamily="2" charset="-122"/>
                <a:ea typeface="宋体" panose="02010600030101010101" pitchFamily="2" charset="-122"/>
              </a:rPr>
              <a:t>岁婴幼儿早期教育质量评估体系不完善</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岁婴幼儿早期教育质量评估体系不完善，导致国内缺乏相应的评价工具，不利于婴幼儿教育活动设计的开展，缺乏对婴幼儿全面发展的有力支撑。</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en-US" altLang="zh-CN" sz="1600" dirty="0">
                <a:latin typeface="宋体" panose="02010600030101010101" pitchFamily="2" charset="-122"/>
                <a:ea typeface="宋体" panose="02010600030101010101" pitchFamily="2" charset="-122"/>
              </a:rPr>
              <a:t>2. 0—3</a:t>
            </a:r>
            <a:r>
              <a:rPr lang="zh-CN" altLang="en-US" sz="1600" dirty="0">
                <a:latin typeface="宋体" panose="02010600030101010101" pitchFamily="2" charset="-122"/>
                <a:ea typeface="宋体" panose="02010600030101010101" pitchFamily="2" charset="-122"/>
              </a:rPr>
              <a:t>岁婴幼儿教育机构普惠性不足</a:t>
            </a:r>
          </a:p>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岁婴幼儿教育机构普惠性不足，导致</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岁婴幼儿教育机构的发展在一定程度上受到了限制，同样也不利于婴幼儿教育活动设计的实施与完善，也影响了</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岁婴幼儿科学教育方法的普及。</a:t>
            </a:r>
          </a:p>
          <a:p>
            <a:r>
              <a:rPr lang="zh-CN" altLang="en-US" sz="1600" dirty="0">
                <a:latin typeface="宋体" panose="02010600030101010101" pitchFamily="2" charset="-122"/>
                <a:ea typeface="宋体" panose="02010600030101010101" pitchFamily="2" charset="-122"/>
              </a:rPr>
              <a:t>    </a:t>
            </a:r>
          </a:p>
        </p:txBody>
      </p:sp>
    </p:spTree>
    <p:extLst>
      <p:ext uri="{BB962C8B-B14F-4D97-AF65-F5344CB8AC3E}">
        <p14:creationId xmlns:p14="http://schemas.microsoft.com/office/powerpoint/2010/main" val="81810972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岁婴幼儿教育活动设计的评价</a:t>
            </a:r>
          </a:p>
        </p:txBody>
      </p:sp>
      <p:sp>
        <p:nvSpPr>
          <p:cNvPr id="2" name="矩形 1">
            <a:extLst>
              <a:ext uri="{FF2B5EF4-FFF2-40B4-BE49-F238E27FC236}">
                <a16:creationId xmlns:a16="http://schemas.microsoft.com/office/drawing/2014/main" id="{872565EF-22D4-47FD-B195-5B4BE60863AE}"/>
              </a:ext>
            </a:extLst>
          </p:cNvPr>
          <p:cNvSpPr/>
          <p:nvPr/>
        </p:nvSpPr>
        <p:spPr>
          <a:xfrm>
            <a:off x="1206164" y="1894974"/>
            <a:ext cx="9779671" cy="3785652"/>
          </a:xfrm>
          <a:prstGeom prst="rect">
            <a:avLst/>
          </a:prstGeom>
        </p:spPr>
        <p:txBody>
          <a:bodyPr wrap="square">
            <a:spAutoFit/>
          </a:bodyPr>
          <a:lstStyle/>
          <a:p>
            <a:r>
              <a:rPr lang="zh-CN" altLang="en-US" sz="1600" dirty="0">
                <a:latin typeface="宋体" panose="02010600030101010101" pitchFamily="2" charset="-122"/>
                <a:ea typeface="宋体" panose="02010600030101010101" pitchFamily="2" charset="-122"/>
              </a:rPr>
              <a:t>①中国国家卫生健康委员会在</a:t>
            </a:r>
            <a:r>
              <a:rPr lang="en-US" altLang="zh-CN" sz="1600" dirty="0">
                <a:latin typeface="宋体" panose="02010600030101010101" pitchFamily="2" charset="-122"/>
                <a:ea typeface="宋体" panose="02010600030101010101" pitchFamily="2" charset="-122"/>
              </a:rPr>
              <a:t>2018</a:t>
            </a:r>
            <a:r>
              <a:rPr lang="zh-CN" altLang="en-US" sz="1600" dirty="0">
                <a:latin typeface="宋体" panose="02010600030101010101" pitchFamily="2" charset="-122"/>
                <a:ea typeface="宋体" panose="02010600030101010101" pitchFamily="2" charset="-122"/>
              </a:rPr>
              <a:t>年发布的</a:t>
            </a:r>
            <a:r>
              <a:rPr lang="en-US" altLang="zh-CN" sz="1600" dirty="0">
                <a:latin typeface="宋体" panose="02010600030101010101" pitchFamily="2" charset="-122"/>
                <a:ea typeface="宋体" panose="02010600030101010101" pitchFamily="2" charset="-122"/>
              </a:rPr>
              <a:t>《0—6</a:t>
            </a:r>
            <a:r>
              <a:rPr lang="zh-CN" altLang="en-US" sz="1600" dirty="0">
                <a:latin typeface="宋体" panose="02010600030101010101" pitchFamily="2" charset="-122"/>
                <a:ea typeface="宋体" panose="02010600030101010101" pitchFamily="2" charset="-122"/>
              </a:rPr>
              <a:t>岁儿童发育行为评估量表</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，侧重评估儿童发育行为水平；</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②</a:t>
            </a:r>
            <a:r>
              <a:rPr lang="en-US" altLang="zh-CN" sz="1600" dirty="0">
                <a:latin typeface="宋体" panose="02010600030101010101" pitchFamily="2" charset="-122"/>
                <a:ea typeface="宋体" panose="02010600030101010101" pitchFamily="2" charset="-122"/>
              </a:rPr>
              <a:t>2018</a:t>
            </a:r>
            <a:r>
              <a:rPr lang="zh-CN" altLang="en-US" sz="1600" dirty="0">
                <a:latin typeface="宋体" panose="02010600030101010101" pitchFamily="2" charset="-122"/>
                <a:ea typeface="宋体" panose="02010600030101010101" pitchFamily="2" charset="-122"/>
              </a:rPr>
              <a:t>年发布的</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儿童发育异常自查手册</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，它是教育部与联合国儿童基金会合作项目“早期儿童养育与发展”的项目成果之一，主要目标是通过广泛的社会宣传和动员，向家长传授科学的育儿观念和知识；</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③美国的</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贝利婴幼儿发展量表</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a:t>
            </a:r>
            <a:r>
              <a:rPr lang="en-US" altLang="zh-CN" sz="1600" dirty="0">
                <a:latin typeface="宋体" panose="02010600030101010101" pitchFamily="2" charset="-122"/>
                <a:ea typeface="宋体" panose="02010600030101010101" pitchFamily="2" charset="-122"/>
              </a:rPr>
              <a:t>Bayley Scales of Infant Development</a:t>
            </a: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BSID</a:t>
            </a:r>
            <a:r>
              <a:rPr lang="zh-CN" altLang="en-US" sz="1600" dirty="0">
                <a:latin typeface="宋体" panose="02010600030101010101" pitchFamily="2" charset="-122"/>
                <a:ea typeface="宋体" panose="02010600030101010101" pitchFamily="2" charset="-122"/>
              </a:rPr>
              <a:t>），它是美国加州伯克利婴幼儿发育研究所的儿童心理学家贝利（</a:t>
            </a:r>
            <a:r>
              <a:rPr lang="en-US" altLang="zh-CN" sz="1600" dirty="0">
                <a:latin typeface="宋体" panose="02010600030101010101" pitchFamily="2" charset="-122"/>
                <a:ea typeface="宋体" panose="02010600030101010101" pitchFamily="2" charset="-122"/>
              </a:rPr>
              <a:t>Bayley</a:t>
            </a:r>
            <a:r>
              <a:rPr lang="zh-CN" altLang="en-US" sz="1600" dirty="0">
                <a:latin typeface="宋体" panose="02010600030101010101" pitchFamily="2" charset="-122"/>
                <a:ea typeface="宋体" panose="02010600030101010101" pitchFamily="2" charset="-122"/>
              </a:rPr>
              <a:t>）在</a:t>
            </a:r>
            <a:r>
              <a:rPr lang="en-US" altLang="zh-CN" sz="1600" dirty="0">
                <a:latin typeface="宋体" panose="02010600030101010101" pitchFamily="2" charset="-122"/>
                <a:ea typeface="宋体" panose="02010600030101010101" pitchFamily="2" charset="-122"/>
              </a:rPr>
              <a:t>1969</a:t>
            </a:r>
            <a:r>
              <a:rPr lang="zh-CN" altLang="en-US" sz="1600" dirty="0">
                <a:latin typeface="宋体" panose="02010600030101010101" pitchFamily="2" charset="-122"/>
                <a:ea typeface="宋体" panose="02010600030101010101" pitchFamily="2" charset="-122"/>
              </a:rPr>
              <a:t>年编制的，针对</a:t>
            </a:r>
            <a:r>
              <a:rPr lang="en-US" altLang="zh-CN" sz="1600" dirty="0">
                <a:latin typeface="宋体" panose="02010600030101010101" pitchFamily="2" charset="-122"/>
                <a:ea typeface="宋体" panose="02010600030101010101" pitchFamily="2" charset="-122"/>
              </a:rPr>
              <a:t>2—30</a:t>
            </a:r>
            <a:r>
              <a:rPr lang="zh-CN" altLang="en-US" sz="1600" dirty="0">
                <a:latin typeface="宋体" panose="02010600030101010101" pitchFamily="2" charset="-122"/>
                <a:ea typeface="宋体" panose="02010600030101010101" pitchFamily="2" charset="-122"/>
              </a:rPr>
              <a:t>个月龄婴幼儿的发育进行评估；</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④发表于</a:t>
            </a:r>
            <a:r>
              <a:rPr lang="en-US" altLang="zh-CN" sz="1600" dirty="0">
                <a:latin typeface="宋体" panose="02010600030101010101" pitchFamily="2" charset="-122"/>
                <a:ea typeface="宋体" panose="02010600030101010101" pitchFamily="2" charset="-122"/>
              </a:rPr>
              <a:t>1983</a:t>
            </a:r>
            <a:r>
              <a:rPr lang="zh-CN" altLang="en-US" sz="1600" dirty="0">
                <a:latin typeface="宋体" panose="02010600030101010101" pitchFamily="2" charset="-122"/>
                <a:ea typeface="宋体" panose="02010600030101010101" pitchFamily="2" charset="-122"/>
              </a:rPr>
              <a:t>年的</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考夫曼儿童评估成套测验</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a:t>
            </a:r>
            <a:r>
              <a:rPr lang="en-US" altLang="zh-CN" sz="1600" dirty="0">
                <a:latin typeface="宋体" panose="02010600030101010101" pitchFamily="2" charset="-122"/>
                <a:ea typeface="宋体" panose="02010600030101010101" pitchFamily="2" charset="-122"/>
              </a:rPr>
              <a:t>The Kaufman Assessment Battery for Children</a:t>
            </a: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K-ABC</a:t>
            </a:r>
            <a:r>
              <a:rPr lang="zh-CN" altLang="en-US" sz="1600" dirty="0">
                <a:latin typeface="宋体" panose="02010600030101010101" pitchFamily="2" charset="-122"/>
                <a:ea typeface="宋体" panose="02010600030101010101" pitchFamily="2" charset="-122"/>
              </a:rPr>
              <a:t>），是一套有关能力倾向和成就的量表，用以评估</a:t>
            </a:r>
            <a:r>
              <a:rPr lang="en-US" altLang="zh-CN" sz="1600" dirty="0">
                <a:latin typeface="宋体" panose="02010600030101010101" pitchFamily="2" charset="-122"/>
                <a:ea typeface="宋体" panose="02010600030101010101" pitchFamily="2" charset="-122"/>
              </a:rPr>
              <a:t>2.5</a:t>
            </a:r>
            <a:r>
              <a:rPr lang="zh-CN" altLang="en-US" sz="1600" dirty="0">
                <a:latin typeface="宋体" panose="02010600030101010101" pitchFamily="2" charset="-122"/>
                <a:ea typeface="宋体" panose="02010600030101010101" pitchFamily="2" charset="-122"/>
              </a:rPr>
              <a:t>至</a:t>
            </a:r>
            <a:r>
              <a:rPr lang="en-US" altLang="zh-CN" sz="1600" dirty="0">
                <a:latin typeface="宋体" panose="02010600030101010101" pitchFamily="2" charset="-122"/>
                <a:ea typeface="宋体" panose="02010600030101010101" pitchFamily="2" charset="-122"/>
              </a:rPr>
              <a:t>12.5</a:t>
            </a:r>
            <a:r>
              <a:rPr lang="zh-CN" altLang="en-US" sz="1600" dirty="0">
                <a:latin typeface="宋体" panose="02010600030101010101" pitchFamily="2" charset="-122"/>
                <a:ea typeface="宋体" panose="02010600030101010101" pitchFamily="2" charset="-122"/>
              </a:rPr>
              <a:t>岁儿童的认知能力；</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⑤嵌入课程（</a:t>
            </a:r>
            <a:r>
              <a:rPr lang="en-US" altLang="zh-CN" sz="1600" dirty="0" err="1">
                <a:latin typeface="宋体" panose="02010600030101010101" pitchFamily="2" charset="-122"/>
                <a:ea typeface="宋体" panose="02010600030101010101" pitchFamily="2" charset="-122"/>
              </a:rPr>
              <a:t>curriculumembedded</a:t>
            </a:r>
            <a:r>
              <a:rPr lang="zh-CN" altLang="en-US" sz="1600" dirty="0">
                <a:latin typeface="宋体" panose="02010600030101010101" pitchFamily="2" charset="-122"/>
                <a:ea typeface="宋体" panose="02010600030101010101" pitchFamily="2" charset="-122"/>
              </a:rPr>
              <a:t>）的儿童发展评价有高瞻课程的</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学前儿童观察评价系统</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a:t>
            </a:r>
            <a:r>
              <a:rPr lang="en-US" altLang="zh-CN" sz="1600" dirty="0">
                <a:latin typeface="宋体" panose="02010600030101010101" pitchFamily="2" charset="-122"/>
                <a:ea typeface="宋体" panose="02010600030101010101" pitchFamily="2" charset="-122"/>
              </a:rPr>
              <a:t>High/Scope Child Observation Record</a:t>
            </a: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COR</a:t>
            </a:r>
            <a:r>
              <a:rPr lang="zh-CN" altLang="en-US" sz="1600" dirty="0">
                <a:latin typeface="宋体" panose="02010600030101010101" pitchFamily="2" charset="-122"/>
                <a:ea typeface="宋体" panose="02010600030101010101" pitchFamily="2" charset="-122"/>
              </a:rPr>
              <a:t>）以及创造性课程的</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教师策略黄金评估系统</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a:t>
            </a:r>
            <a:r>
              <a:rPr lang="en-US" altLang="zh-CN" sz="1600" dirty="0">
                <a:latin typeface="宋体" panose="02010600030101010101" pitchFamily="2" charset="-122"/>
                <a:ea typeface="宋体" panose="02010600030101010101" pitchFamily="2" charset="-122"/>
              </a:rPr>
              <a:t>Teaching Strategies GOLD Assessment System</a:t>
            </a:r>
            <a:r>
              <a:rPr lang="zh-CN" altLang="en-US" sz="1600" dirty="0">
                <a:latin typeface="宋体" panose="02010600030101010101" pitchFamily="2" charset="-122"/>
                <a:ea typeface="宋体" panose="02010600030101010101" pitchFamily="2" charset="-122"/>
              </a:rPr>
              <a:t>）。</a:t>
            </a:r>
          </a:p>
        </p:txBody>
      </p:sp>
    </p:spTree>
    <p:extLst>
      <p:ext uri="{BB962C8B-B14F-4D97-AF65-F5344CB8AC3E}">
        <p14:creationId xmlns:p14="http://schemas.microsoft.com/office/powerpoint/2010/main" val="368711337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421458f8-ce0f-4d85-9d31-f819964310b2"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id="{D805B159-FDE7-4757-89EC-D1D0DA29041A}"/>
              </a:ext>
            </a:extLst>
          </p:cNvPr>
          <p:cNvGrpSpPr>
            <a:grpSpLocks noChangeAspect="1"/>
          </p:cNvGrpSpPr>
          <p:nvPr>
            <p:custDataLst>
              <p:tags r:id="rId1"/>
            </p:custDataLst>
          </p:nvPr>
        </p:nvGrpSpPr>
        <p:grpSpPr>
          <a:xfrm>
            <a:off x="574465" y="2290556"/>
            <a:ext cx="10850563" cy="3588298"/>
            <a:chOff x="669925" y="1539000"/>
            <a:chExt cx="10850563" cy="3588298"/>
          </a:xfrm>
        </p:grpSpPr>
        <p:sp>
          <p:nvSpPr>
            <p:cNvPr id="4" name="ïsľîḍè" title="ry6MHxwOH8WsTKLSa514qPVJnvhhWFnRDjZGIbRZNsFBp">
              <a:extLst>
                <a:ext uri="{FF2B5EF4-FFF2-40B4-BE49-F238E27FC236}">
                  <a16:creationId xmlns:a16="http://schemas.microsoft.com/office/drawing/2014/main" id="{0CDFF8C2-1B6F-47A9-BA5E-759AF6447B39}"/>
                </a:ext>
              </a:extLst>
            </p:cNvPr>
            <p:cNvSpPr/>
            <p:nvPr/>
          </p:nvSpPr>
          <p:spPr bwMode="auto">
            <a:xfrm>
              <a:off x="5196856" y="1733528"/>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5" name="îsľiďe" title="ry6MHxwOH8WsTKLSa514qPVJnvhhWFnRDjZGIbRZNsFBp">
              <a:extLst>
                <a:ext uri="{FF2B5EF4-FFF2-40B4-BE49-F238E27FC236}">
                  <a16:creationId xmlns:a16="http://schemas.microsoft.com/office/drawing/2014/main" id="{872D08E6-ECCF-4CE8-B64E-029BA95E9DC1}"/>
                </a:ext>
              </a:extLst>
            </p:cNvPr>
            <p:cNvSpPr/>
            <p:nvPr/>
          </p:nvSpPr>
          <p:spPr bwMode="auto">
            <a:xfrm>
              <a:off x="8763258" y="1733528"/>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6" name="íSḻïďê" title="ry6MHxwOH8WsTKLSa514qPVJnvhhWFnRDjZGIbRZNsFBp">
              <a:extLst>
                <a:ext uri="{FF2B5EF4-FFF2-40B4-BE49-F238E27FC236}">
                  <a16:creationId xmlns:a16="http://schemas.microsoft.com/office/drawing/2014/main" id="{C5B63A5A-D6BC-4372-B7B5-5A93057B0831}"/>
                </a:ext>
              </a:extLst>
            </p:cNvPr>
            <p:cNvSpPr/>
            <p:nvPr/>
          </p:nvSpPr>
          <p:spPr bwMode="auto">
            <a:xfrm>
              <a:off x="8763258" y="3971759"/>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7" name="iṡ1íḑe" title="ry6MHxwOH8WsTKLSa514qPVJnvhhWFnRDjZGIbRZNsFBp">
              <a:extLst>
                <a:ext uri="{FF2B5EF4-FFF2-40B4-BE49-F238E27FC236}">
                  <a16:creationId xmlns:a16="http://schemas.microsoft.com/office/drawing/2014/main" id="{DF599A41-11F1-49B1-B358-611FFA5D443D}"/>
                </a:ext>
              </a:extLst>
            </p:cNvPr>
            <p:cNvSpPr/>
            <p:nvPr/>
          </p:nvSpPr>
          <p:spPr bwMode="auto">
            <a:xfrm>
              <a:off x="5196856" y="3971759"/>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9" name="ïṥlîdé" title="ry6MHxwOH8WsTKLSa514qPVJnvhhWFnRDjZGIbRZNsFBp">
              <a:extLst>
                <a:ext uri="{FF2B5EF4-FFF2-40B4-BE49-F238E27FC236}">
                  <a16:creationId xmlns:a16="http://schemas.microsoft.com/office/drawing/2014/main" id="{C0EFD78B-6303-400D-BCE7-2BD31F2DC194}"/>
                </a:ext>
              </a:extLst>
            </p:cNvPr>
            <p:cNvSpPr/>
            <p:nvPr/>
          </p:nvSpPr>
          <p:spPr bwMode="auto">
            <a:xfrm>
              <a:off x="1704772" y="1733528"/>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10" name="iš1íḑé">
              <a:extLst>
                <a:ext uri="{FF2B5EF4-FFF2-40B4-BE49-F238E27FC236}">
                  <a16:creationId xmlns:a16="http://schemas.microsoft.com/office/drawing/2014/main" id="{1D810DC7-D417-48E4-8186-0041DD8C08F9}"/>
                </a:ext>
              </a:extLst>
            </p:cNvPr>
            <p:cNvSpPr/>
            <p:nvPr/>
          </p:nvSpPr>
          <p:spPr>
            <a:xfrm>
              <a:off x="1942291" y="2427580"/>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11" name="ïṡlîde">
              <a:extLst>
                <a:ext uri="{FF2B5EF4-FFF2-40B4-BE49-F238E27FC236}">
                  <a16:creationId xmlns:a16="http://schemas.microsoft.com/office/drawing/2014/main" id="{2F7EFA05-39A1-4B02-A490-BDBC6BD0A4EF}"/>
                </a:ext>
              </a:extLst>
            </p:cNvPr>
            <p:cNvSpPr txBox="1"/>
            <p:nvPr/>
          </p:nvSpPr>
          <p:spPr>
            <a:xfrm>
              <a:off x="2126141" y="1539000"/>
              <a:ext cx="712301" cy="923293"/>
            </a:xfrm>
            <a:prstGeom prst="rect">
              <a:avLst/>
            </a:prstGeom>
            <a:noFill/>
          </p:spPr>
          <p:txBody>
            <a:bodyPr wrap="none" lIns="182843" tIns="91422" rIns="182843" bIns="91422" anchor="ctr" anchorCtr="0">
              <a:normAutofit/>
            </a:bodyPr>
            <a:lstStyle/>
            <a:p>
              <a:pPr algn="ctr"/>
              <a:r>
                <a:rPr lang="en-US" sz="4800" dirty="0">
                  <a:cs typeface="+mn-ea"/>
                  <a:sym typeface="+mn-lt"/>
                </a:rPr>
                <a:t>1</a:t>
              </a:r>
            </a:p>
          </p:txBody>
        </p:sp>
        <p:grpSp>
          <p:nvGrpSpPr>
            <p:cNvPr id="12" name="íšľide">
              <a:extLst>
                <a:ext uri="{FF2B5EF4-FFF2-40B4-BE49-F238E27FC236}">
                  <a16:creationId xmlns:a16="http://schemas.microsoft.com/office/drawing/2014/main" id="{3C5A4734-A343-452E-8057-1A92300E7924}"/>
                </a:ext>
              </a:extLst>
            </p:cNvPr>
            <p:cNvGrpSpPr/>
            <p:nvPr/>
          </p:nvGrpSpPr>
          <p:grpSpPr>
            <a:xfrm>
              <a:off x="787330" y="2510674"/>
              <a:ext cx="3389923" cy="1062720"/>
              <a:chOff x="821646" y="2632959"/>
              <a:chExt cx="3389923" cy="1062720"/>
            </a:xfrm>
          </p:grpSpPr>
          <p:sp>
            <p:nvSpPr>
              <p:cNvPr id="40" name="ïšḻiḑê">
                <a:extLst>
                  <a:ext uri="{FF2B5EF4-FFF2-40B4-BE49-F238E27FC236}">
                    <a16:creationId xmlns:a16="http://schemas.microsoft.com/office/drawing/2014/main" id="{01C46951-B12A-4A80-96D7-61EEE13FA264}"/>
                  </a:ext>
                </a:extLst>
              </p:cNvPr>
              <p:cNvSpPr/>
              <p:nvPr/>
            </p:nvSpPr>
            <p:spPr>
              <a:xfrm>
                <a:off x="821646" y="3085418"/>
                <a:ext cx="3389923" cy="610261"/>
              </a:xfrm>
              <a:prstGeom prst="snip2SameRect">
                <a:avLst>
                  <a:gd name="adj1" fmla="val 0"/>
                  <a:gd name="adj2" fmla="val 0"/>
                </a:avLst>
              </a:prstGeom>
              <a:ln>
                <a:noFill/>
              </a:ln>
            </p:spPr>
            <p:txBody>
              <a:bodyPr wrap="square" anchor="t">
                <a:normAutofit/>
              </a:bodyPr>
              <a:lstStyle/>
              <a:p>
                <a:pPr algn="ctr" defTabSz="914378">
                  <a:lnSpc>
                    <a:spcPct val="120000"/>
                  </a:lnSpc>
                  <a:spcBef>
                    <a:spcPct val="0"/>
                  </a:spcBef>
                  <a:defRPr/>
                </a:pPr>
                <a:r>
                  <a:rPr lang="zh-CN" altLang="en-US" sz="1400" dirty="0">
                    <a:cs typeface="+mn-ea"/>
                    <a:sym typeface="+mn-lt"/>
                  </a:rPr>
                  <a:t>婴幼儿教育活动的涵义 </a:t>
                </a:r>
                <a:endParaRPr lang="en-US" altLang="zh-CN" sz="1400" dirty="0">
                  <a:cs typeface="+mn-ea"/>
                  <a:sym typeface="+mn-lt"/>
                </a:endParaRPr>
              </a:p>
            </p:txBody>
          </p:sp>
          <p:sp>
            <p:nvSpPr>
              <p:cNvPr id="41" name="îṣľíḓé">
                <a:extLst>
                  <a:ext uri="{FF2B5EF4-FFF2-40B4-BE49-F238E27FC236}">
                    <a16:creationId xmlns:a16="http://schemas.microsoft.com/office/drawing/2014/main" id="{23235A57-1A23-4C60-AB46-D7C97A53AB3D}"/>
                  </a:ext>
                </a:extLst>
              </p:cNvPr>
              <p:cNvSpPr txBox="1"/>
              <p:nvPr/>
            </p:nvSpPr>
            <p:spPr bwMode="auto">
              <a:xfrm>
                <a:off x="821646" y="2632959"/>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b="1" dirty="0">
                    <a:cs typeface="+mn-ea"/>
                    <a:sym typeface="+mn-lt"/>
                  </a:rPr>
                  <a:t>第一节</a:t>
                </a:r>
                <a:endParaRPr lang="en-US" altLang="zh-CN" sz="1600" b="1" dirty="0">
                  <a:cs typeface="+mn-ea"/>
                  <a:sym typeface="+mn-lt"/>
                </a:endParaRPr>
              </a:p>
            </p:txBody>
          </p:sp>
        </p:grpSp>
        <p:sp>
          <p:nvSpPr>
            <p:cNvPr id="13" name="ïṥļïḋè">
              <a:extLst>
                <a:ext uri="{FF2B5EF4-FFF2-40B4-BE49-F238E27FC236}">
                  <a16:creationId xmlns:a16="http://schemas.microsoft.com/office/drawing/2014/main" id="{6F60F53F-FBC4-4606-99A3-926CAF0789F3}"/>
                </a:ext>
              </a:extLst>
            </p:cNvPr>
            <p:cNvSpPr/>
            <p:nvPr/>
          </p:nvSpPr>
          <p:spPr>
            <a:xfrm>
              <a:off x="5516066" y="2427580"/>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14" name="iṣḻíḑê">
              <a:extLst>
                <a:ext uri="{FF2B5EF4-FFF2-40B4-BE49-F238E27FC236}">
                  <a16:creationId xmlns:a16="http://schemas.microsoft.com/office/drawing/2014/main" id="{A0E7DE1A-9023-4A7F-B28B-140A78960550}"/>
                </a:ext>
              </a:extLst>
            </p:cNvPr>
            <p:cNvSpPr txBox="1"/>
            <p:nvPr/>
          </p:nvSpPr>
          <p:spPr>
            <a:xfrm>
              <a:off x="5699916" y="1539000"/>
              <a:ext cx="712301" cy="923293"/>
            </a:xfrm>
            <a:prstGeom prst="rect">
              <a:avLst/>
            </a:prstGeom>
            <a:noFill/>
          </p:spPr>
          <p:txBody>
            <a:bodyPr wrap="none" lIns="182843" tIns="91422" rIns="182843" bIns="91422" anchor="ctr" anchorCtr="0">
              <a:normAutofit/>
            </a:bodyPr>
            <a:lstStyle/>
            <a:p>
              <a:pPr algn="ctr"/>
              <a:r>
                <a:rPr lang="en-US" altLang="zh-CN" sz="4800" dirty="0">
                  <a:cs typeface="+mn-ea"/>
                  <a:sym typeface="+mn-lt"/>
                </a:rPr>
                <a:t>2</a:t>
              </a:r>
              <a:endParaRPr lang="en-US" sz="4800" dirty="0">
                <a:cs typeface="+mn-ea"/>
                <a:sym typeface="+mn-lt"/>
              </a:endParaRPr>
            </a:p>
          </p:txBody>
        </p:sp>
        <p:grpSp>
          <p:nvGrpSpPr>
            <p:cNvPr id="15" name="ïṥlîdê">
              <a:extLst>
                <a:ext uri="{FF2B5EF4-FFF2-40B4-BE49-F238E27FC236}">
                  <a16:creationId xmlns:a16="http://schemas.microsoft.com/office/drawing/2014/main" id="{276903C3-6D45-4467-AF64-101519A8D125}"/>
                </a:ext>
              </a:extLst>
            </p:cNvPr>
            <p:cNvGrpSpPr/>
            <p:nvPr/>
          </p:nvGrpSpPr>
          <p:grpSpPr>
            <a:xfrm>
              <a:off x="4361105" y="2510674"/>
              <a:ext cx="3389923" cy="1062720"/>
              <a:chOff x="821646" y="2632959"/>
              <a:chExt cx="3389923" cy="1062720"/>
            </a:xfrm>
          </p:grpSpPr>
          <p:sp>
            <p:nvSpPr>
              <p:cNvPr id="38" name="ïṧḻíḍè">
                <a:extLst>
                  <a:ext uri="{FF2B5EF4-FFF2-40B4-BE49-F238E27FC236}">
                    <a16:creationId xmlns:a16="http://schemas.microsoft.com/office/drawing/2014/main" id="{7F909FFF-07E4-477E-8088-2299B3C4EE30}"/>
                  </a:ext>
                </a:extLst>
              </p:cNvPr>
              <p:cNvSpPr/>
              <p:nvPr/>
            </p:nvSpPr>
            <p:spPr>
              <a:xfrm>
                <a:off x="821646" y="3085418"/>
                <a:ext cx="3389923"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en-US" altLang="zh-CN" sz="1400" dirty="0">
                    <a:solidFill>
                      <a:prstClr val="black"/>
                    </a:solidFill>
                    <a:cs typeface="+mn-ea"/>
                    <a:sym typeface="+mn-lt"/>
                  </a:rPr>
                  <a:t>0—3</a:t>
                </a:r>
                <a:r>
                  <a:rPr lang="zh-CN" altLang="en-US" sz="1400" dirty="0">
                    <a:solidFill>
                      <a:prstClr val="black"/>
                    </a:solidFill>
                    <a:cs typeface="+mn-ea"/>
                    <a:sym typeface="+mn-lt"/>
                  </a:rPr>
                  <a:t>岁婴幼儿教育活动设计的内容 </a:t>
                </a:r>
                <a:endParaRPr lang="en-US" altLang="zh-CN" sz="1400" dirty="0">
                  <a:solidFill>
                    <a:prstClr val="black"/>
                  </a:solidFill>
                  <a:cs typeface="+mn-ea"/>
                  <a:sym typeface="+mn-lt"/>
                </a:endParaRPr>
              </a:p>
            </p:txBody>
          </p:sp>
          <p:sp>
            <p:nvSpPr>
              <p:cNvPr id="39" name="ïṡļíḋé">
                <a:extLst>
                  <a:ext uri="{FF2B5EF4-FFF2-40B4-BE49-F238E27FC236}">
                    <a16:creationId xmlns:a16="http://schemas.microsoft.com/office/drawing/2014/main" id="{B7220B30-4BD7-457A-8E44-AABDE3928C21}"/>
                  </a:ext>
                </a:extLst>
              </p:cNvPr>
              <p:cNvSpPr txBox="1"/>
              <p:nvPr/>
            </p:nvSpPr>
            <p:spPr bwMode="auto">
              <a:xfrm>
                <a:off x="821646" y="2632959"/>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第二章</a:t>
                </a:r>
                <a:endParaRPr lang="en-US" altLang="zh-CN" sz="1600" b="1" dirty="0">
                  <a:cs typeface="+mn-ea"/>
                  <a:sym typeface="+mn-lt"/>
                </a:endParaRPr>
              </a:p>
            </p:txBody>
          </p:sp>
        </p:grpSp>
        <p:sp>
          <p:nvSpPr>
            <p:cNvPr id="22" name="iṧļïďê">
              <a:extLst>
                <a:ext uri="{FF2B5EF4-FFF2-40B4-BE49-F238E27FC236}">
                  <a16:creationId xmlns:a16="http://schemas.microsoft.com/office/drawing/2014/main" id="{36511428-E9BA-469F-80DF-1BFAA6B21CAC}"/>
                </a:ext>
              </a:extLst>
            </p:cNvPr>
            <p:cNvSpPr/>
            <p:nvPr/>
          </p:nvSpPr>
          <p:spPr>
            <a:xfrm>
              <a:off x="9089839" y="2427580"/>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23" name="íŝľiḑê">
              <a:extLst>
                <a:ext uri="{FF2B5EF4-FFF2-40B4-BE49-F238E27FC236}">
                  <a16:creationId xmlns:a16="http://schemas.microsoft.com/office/drawing/2014/main" id="{84E04597-192C-4A19-B676-B862E545D4DE}"/>
                </a:ext>
              </a:extLst>
            </p:cNvPr>
            <p:cNvSpPr txBox="1"/>
            <p:nvPr/>
          </p:nvSpPr>
          <p:spPr>
            <a:xfrm>
              <a:off x="9273689" y="1539000"/>
              <a:ext cx="712301" cy="923293"/>
            </a:xfrm>
            <a:prstGeom prst="rect">
              <a:avLst/>
            </a:prstGeom>
            <a:noFill/>
          </p:spPr>
          <p:txBody>
            <a:bodyPr wrap="none" lIns="182843" tIns="91422" rIns="182843" bIns="91422" anchor="ctr" anchorCtr="0">
              <a:normAutofit/>
            </a:bodyPr>
            <a:lstStyle/>
            <a:p>
              <a:pPr algn="ctr"/>
              <a:r>
                <a:rPr lang="en-US" altLang="zh-CN" sz="4800" dirty="0">
                  <a:cs typeface="+mn-ea"/>
                  <a:sym typeface="+mn-lt"/>
                </a:rPr>
                <a:t>3</a:t>
              </a:r>
              <a:endParaRPr lang="en-US" sz="4800" dirty="0">
                <a:cs typeface="+mn-ea"/>
                <a:sym typeface="+mn-lt"/>
              </a:endParaRPr>
            </a:p>
          </p:txBody>
        </p:sp>
        <p:grpSp>
          <p:nvGrpSpPr>
            <p:cNvPr id="24" name="îśḷiḍe">
              <a:extLst>
                <a:ext uri="{FF2B5EF4-FFF2-40B4-BE49-F238E27FC236}">
                  <a16:creationId xmlns:a16="http://schemas.microsoft.com/office/drawing/2014/main" id="{9B2BF78A-0895-4618-8984-D1195253E801}"/>
                </a:ext>
              </a:extLst>
            </p:cNvPr>
            <p:cNvGrpSpPr/>
            <p:nvPr/>
          </p:nvGrpSpPr>
          <p:grpSpPr>
            <a:xfrm>
              <a:off x="7934878" y="2510674"/>
              <a:ext cx="3389923" cy="1062720"/>
              <a:chOff x="821646" y="2632959"/>
              <a:chExt cx="3389923" cy="1062720"/>
            </a:xfrm>
          </p:grpSpPr>
          <p:sp>
            <p:nvSpPr>
              <p:cNvPr id="32" name="íšľïde">
                <a:extLst>
                  <a:ext uri="{FF2B5EF4-FFF2-40B4-BE49-F238E27FC236}">
                    <a16:creationId xmlns:a16="http://schemas.microsoft.com/office/drawing/2014/main" id="{501EDDA2-B535-465C-A215-D8C044B26972}"/>
                  </a:ext>
                </a:extLst>
              </p:cNvPr>
              <p:cNvSpPr/>
              <p:nvPr/>
            </p:nvSpPr>
            <p:spPr>
              <a:xfrm>
                <a:off x="821646" y="3085418"/>
                <a:ext cx="3389923"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zh-CN" altLang="en-US" sz="1400" dirty="0">
                    <a:solidFill>
                      <a:prstClr val="black"/>
                    </a:solidFill>
                    <a:cs typeface="+mn-ea"/>
                    <a:sym typeface="+mn-lt"/>
                  </a:rPr>
                  <a:t> </a:t>
                </a:r>
                <a:r>
                  <a:rPr lang="en-US" altLang="zh-CN" sz="1400" dirty="0">
                    <a:solidFill>
                      <a:prstClr val="black"/>
                    </a:solidFill>
                    <a:cs typeface="+mn-ea"/>
                    <a:sym typeface="+mn-lt"/>
                  </a:rPr>
                  <a:t>0—3</a:t>
                </a:r>
                <a:r>
                  <a:rPr lang="zh-CN" altLang="en-US" sz="1400" dirty="0">
                    <a:solidFill>
                      <a:prstClr val="black"/>
                    </a:solidFill>
                    <a:cs typeface="+mn-ea"/>
                    <a:sym typeface="+mn-lt"/>
                  </a:rPr>
                  <a:t>岁婴幼儿教育活动设计的意义 </a:t>
                </a:r>
                <a:endParaRPr lang="en-US" altLang="zh-CN" sz="1400" dirty="0">
                  <a:solidFill>
                    <a:prstClr val="black"/>
                  </a:solidFill>
                  <a:cs typeface="+mn-ea"/>
                  <a:sym typeface="+mn-lt"/>
                </a:endParaRPr>
              </a:p>
            </p:txBody>
          </p:sp>
          <p:sp>
            <p:nvSpPr>
              <p:cNvPr id="33" name="î$ḷîḑe">
                <a:extLst>
                  <a:ext uri="{FF2B5EF4-FFF2-40B4-BE49-F238E27FC236}">
                    <a16:creationId xmlns:a16="http://schemas.microsoft.com/office/drawing/2014/main" id="{12331912-6321-489A-9AA8-B04A25A2E3FB}"/>
                  </a:ext>
                </a:extLst>
              </p:cNvPr>
              <p:cNvSpPr txBox="1"/>
              <p:nvPr/>
            </p:nvSpPr>
            <p:spPr bwMode="auto">
              <a:xfrm>
                <a:off x="821646" y="2632959"/>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第三章</a:t>
                </a:r>
                <a:endParaRPr lang="en-US" altLang="zh-CN" sz="1600" b="1" dirty="0">
                  <a:cs typeface="+mn-ea"/>
                  <a:sym typeface="+mn-lt"/>
                </a:endParaRPr>
              </a:p>
            </p:txBody>
          </p:sp>
        </p:grpSp>
        <p:cxnSp>
          <p:nvCxnSpPr>
            <p:cNvPr id="29" name="直接连接符 28">
              <a:extLst>
                <a:ext uri="{FF2B5EF4-FFF2-40B4-BE49-F238E27FC236}">
                  <a16:creationId xmlns:a16="http://schemas.microsoft.com/office/drawing/2014/main" id="{E68AB5CA-00EC-4457-801F-1F88EA5F578F}"/>
                </a:ext>
              </a:extLst>
            </p:cNvPr>
            <p:cNvCxnSpPr>
              <a:cxnSpLocks/>
            </p:cNvCxnSpPr>
            <p:nvPr/>
          </p:nvCxnSpPr>
          <p:spPr>
            <a:xfrm>
              <a:off x="4071487" y="1636295"/>
              <a:ext cx="0" cy="2145906"/>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id="{6CDC66B7-F7D8-411C-8851-8FFA574996FB}"/>
                </a:ext>
              </a:extLst>
            </p:cNvPr>
            <p:cNvCxnSpPr>
              <a:cxnSpLocks/>
            </p:cNvCxnSpPr>
            <p:nvPr/>
          </p:nvCxnSpPr>
          <p:spPr>
            <a:xfrm>
              <a:off x="7652084" y="1655018"/>
              <a:ext cx="0" cy="2127183"/>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09DD3AE5-F470-43EE-906F-21E2787FA588}"/>
                </a:ext>
              </a:extLst>
            </p:cNvPr>
            <p:cNvCxnSpPr/>
            <p:nvPr/>
          </p:nvCxnSpPr>
          <p:spPr>
            <a:xfrm>
              <a:off x="669925" y="3772576"/>
              <a:ext cx="10850563"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第三节</a:t>
              </a:r>
            </a:p>
          </p:txBody>
        </p:sp>
      </p:grpSp>
      <p:sp>
        <p:nvSpPr>
          <p:cNvPr id="15" name="文本框 14"/>
          <p:cNvSpPr txBox="1"/>
          <p:nvPr/>
        </p:nvSpPr>
        <p:spPr>
          <a:xfrm>
            <a:off x="564680" y="2986627"/>
            <a:ext cx="8995412" cy="2554545"/>
          </a:xfrm>
          <a:prstGeom prst="rect">
            <a:avLst/>
          </a:prstGeom>
          <a:noFill/>
        </p:spPr>
        <p:txBody>
          <a:bodyPr wrap="square" lIns="0" rtlCol="0" anchor="ctr" anchorCtr="1">
            <a:spAutoFit/>
          </a:bodyPr>
          <a:lstStyle/>
          <a:p>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0—3</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岁婴幼儿教育活动设计的意义</a:t>
            </a:r>
          </a:p>
        </p:txBody>
      </p:sp>
    </p:spTree>
    <p:extLst>
      <p:ext uri="{BB962C8B-B14F-4D97-AF65-F5344CB8AC3E}">
        <p14:creationId xmlns:p14="http://schemas.microsoft.com/office/powerpoint/2010/main" val="102126131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对个体的意义</a:t>
            </a:r>
          </a:p>
        </p:txBody>
      </p:sp>
      <p:sp>
        <p:nvSpPr>
          <p:cNvPr id="2" name="矩形 1">
            <a:extLst>
              <a:ext uri="{FF2B5EF4-FFF2-40B4-BE49-F238E27FC236}">
                <a16:creationId xmlns:a16="http://schemas.microsoft.com/office/drawing/2014/main" id="{872565EF-22D4-47FD-B195-5B4BE60863AE}"/>
              </a:ext>
            </a:extLst>
          </p:cNvPr>
          <p:cNvSpPr/>
          <p:nvPr/>
        </p:nvSpPr>
        <p:spPr>
          <a:xfrm>
            <a:off x="1206164" y="1894974"/>
            <a:ext cx="9779671" cy="3539430"/>
          </a:xfrm>
          <a:prstGeom prst="rect">
            <a:avLst/>
          </a:prstGeom>
        </p:spPr>
        <p:txBody>
          <a:bodyPr wrap="square">
            <a:spAutoFit/>
          </a:bodyPr>
          <a:lstStyle/>
          <a:p>
            <a:r>
              <a:rPr lang="en-US" altLang="zh-CN" sz="1600" dirty="0">
                <a:latin typeface="宋体" panose="02010600030101010101" pitchFamily="2" charset="-122"/>
                <a:ea typeface="宋体" panose="02010600030101010101" pitchFamily="2" charset="-122"/>
              </a:rPr>
              <a:t>1. </a:t>
            </a:r>
            <a:r>
              <a:rPr lang="zh-CN" altLang="en-US" sz="1600" dirty="0">
                <a:latin typeface="宋体" panose="02010600030101010101" pitchFamily="2" charset="-122"/>
                <a:ea typeface="宋体" panose="02010600030101010101" pitchFamily="2" charset="-122"/>
              </a:rPr>
              <a:t>抓住儿童的敏感期，为孩子的发展奠定基础</a:t>
            </a:r>
          </a:p>
          <a:p>
            <a:r>
              <a:rPr lang="zh-CN" altLang="en-US" sz="1600" dirty="0">
                <a:latin typeface="宋体" panose="02010600030101010101" pitchFamily="2" charset="-122"/>
                <a:ea typeface="宋体" panose="02010600030101010101" pitchFamily="2" charset="-122"/>
              </a:rPr>
              <a:t>    敏感期是幼儿特定能力和行为发展的最佳时期，在这一时期个体对形成这些能力和行为的环境影响特别敏感。 敏感期是自然赋予幼儿的生命助力，如何运用这股动力，帮助孩子完美成长，是父母和老师们的职责。</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en-US" altLang="zh-CN" sz="1600" dirty="0">
                <a:latin typeface="宋体" panose="02010600030101010101" pitchFamily="2" charset="-122"/>
                <a:ea typeface="宋体" panose="02010600030101010101" pitchFamily="2" charset="-122"/>
              </a:rPr>
              <a:t>2. </a:t>
            </a:r>
            <a:r>
              <a:rPr lang="zh-CN" altLang="en-US" sz="1600" dirty="0">
                <a:latin typeface="宋体" panose="02010600030101010101" pitchFamily="2" charset="-122"/>
                <a:ea typeface="宋体" panose="02010600030101010101" pitchFamily="2" charset="-122"/>
              </a:rPr>
              <a:t>改善家庭教育的质量</a:t>
            </a:r>
          </a:p>
          <a:p>
            <a:r>
              <a:rPr lang="zh-CN" altLang="en-US" sz="1600" dirty="0">
                <a:latin typeface="宋体" panose="02010600030101010101" pitchFamily="2" charset="-122"/>
                <a:ea typeface="宋体" panose="02010600030101010101" pitchFamily="2" charset="-122"/>
              </a:rPr>
              <a:t>    孩子是祖国的未来，孩子的发展关系着祖国的发展。而父母又是孩子的第一任教师，因此，做好家庭教育工作势在必行。</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en-US" altLang="zh-CN" sz="1600" dirty="0">
                <a:latin typeface="宋体" panose="02010600030101010101" pitchFamily="2" charset="-122"/>
                <a:ea typeface="宋体" panose="02010600030101010101" pitchFamily="2" charset="-122"/>
              </a:rPr>
              <a:t>3. </a:t>
            </a:r>
            <a:r>
              <a:rPr lang="zh-CN" altLang="en-US" sz="1600" dirty="0">
                <a:latin typeface="宋体" panose="02010600030101010101" pitchFamily="2" charset="-122"/>
                <a:ea typeface="宋体" panose="02010600030101010101" pitchFamily="2" charset="-122"/>
              </a:rPr>
              <a:t>及早发现先天不足的儿童并进行及时干预</a:t>
            </a:r>
          </a:p>
          <a:p>
            <a:r>
              <a:rPr lang="zh-CN" altLang="en-US" sz="1600" dirty="0">
                <a:latin typeface="宋体" panose="02010600030101010101" pitchFamily="2" charset="-122"/>
                <a:ea typeface="宋体" panose="02010600030101010101" pitchFamily="2" charset="-122"/>
              </a:rPr>
              <a:t>    早期教育是针对</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岁婴幼儿进行有组织、有目的的丰富环境的教育活动，可以促进婴幼儿的智力发育，预防和改善偏低于正常婴幼儿的智力发育水平。早期教育也有利于及时发现高危儿、脑瘫儿等存在先天生理缺陷的儿童，实施“早期干预”，亦可针对其进行一系列救助措施。不少研究都认为大部分先天生理缺陷只要及时发现并正确施救是可以弥补的。</a:t>
            </a:r>
          </a:p>
        </p:txBody>
      </p:sp>
    </p:spTree>
    <p:extLst>
      <p:ext uri="{BB962C8B-B14F-4D97-AF65-F5344CB8AC3E}">
        <p14:creationId xmlns:p14="http://schemas.microsoft.com/office/powerpoint/2010/main" val="43222408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对社会的意义</a:t>
            </a:r>
          </a:p>
        </p:txBody>
      </p:sp>
      <p:sp>
        <p:nvSpPr>
          <p:cNvPr id="2" name="矩形 1">
            <a:extLst>
              <a:ext uri="{FF2B5EF4-FFF2-40B4-BE49-F238E27FC236}">
                <a16:creationId xmlns:a16="http://schemas.microsoft.com/office/drawing/2014/main" id="{872565EF-22D4-47FD-B195-5B4BE60863AE}"/>
              </a:ext>
            </a:extLst>
          </p:cNvPr>
          <p:cNvSpPr/>
          <p:nvPr/>
        </p:nvSpPr>
        <p:spPr>
          <a:xfrm>
            <a:off x="1206164" y="1894974"/>
            <a:ext cx="9779671" cy="2554545"/>
          </a:xfrm>
          <a:prstGeom prst="rect">
            <a:avLst/>
          </a:prstGeom>
        </p:spPr>
        <p:txBody>
          <a:bodyPr wrap="square">
            <a:spAutoFit/>
          </a:bodyPr>
          <a:lstStyle/>
          <a:p>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1. </a:t>
            </a:r>
            <a:r>
              <a:rPr lang="zh-CN" altLang="en-US" sz="1600" dirty="0">
                <a:latin typeface="宋体" panose="02010600030101010101" pitchFamily="2" charset="-122"/>
                <a:ea typeface="宋体" panose="02010600030101010101" pitchFamily="2" charset="-122"/>
              </a:rPr>
              <a:t>提高人口素质</a:t>
            </a:r>
          </a:p>
          <a:p>
            <a:r>
              <a:rPr lang="zh-CN" altLang="en-US" sz="1600" dirty="0">
                <a:latin typeface="宋体" panose="02010600030101010101" pitchFamily="2" charset="-122"/>
                <a:ea typeface="宋体" panose="02010600030101010101" pitchFamily="2" charset="-122"/>
              </a:rPr>
              <a:t>   儿童的发展是提高人口素质的基础，儿童的发展直接关系到一个国家和民族的前途与命运。因此，中国实行改革开放政策以来，一直把“提高全民族素质，从儿童抓起”作为社会主义现代化建设的根本大计，在全社会倡导树立“爱护儿童、教育儿童、为儿童做表率、为儿童办实事”的公民意识，并努力为儿童事业的发展创造良好的社会条件。</a:t>
            </a:r>
          </a:p>
          <a:p>
            <a:endParaRPr lang="en-US" altLang="zh-CN" sz="1600" dirty="0">
              <a:latin typeface="宋体" panose="02010600030101010101" pitchFamily="2" charset="-122"/>
              <a:ea typeface="宋体" panose="02010600030101010101" pitchFamily="2" charset="-122"/>
            </a:endParaRPr>
          </a:p>
          <a:p>
            <a:r>
              <a:rPr lang="en-US" altLang="zh-CN" sz="1600" dirty="0">
                <a:latin typeface="宋体" panose="02010600030101010101" pitchFamily="2" charset="-122"/>
                <a:ea typeface="宋体" panose="02010600030101010101" pitchFamily="2" charset="-122"/>
              </a:rPr>
              <a:t>2. </a:t>
            </a:r>
            <a:r>
              <a:rPr lang="zh-CN" altLang="en-US" sz="1600" dirty="0">
                <a:latin typeface="宋体" panose="02010600030101010101" pitchFamily="2" charset="-122"/>
                <a:ea typeface="宋体" panose="02010600030101010101" pitchFamily="2" charset="-122"/>
              </a:rPr>
              <a:t>对早期处境不利的儿童提供补偿，有利于促进社会公平</a:t>
            </a:r>
          </a:p>
          <a:p>
            <a:r>
              <a:rPr lang="zh-CN" altLang="en-US" sz="1600" dirty="0">
                <a:latin typeface="宋体" panose="02010600030101010101" pitchFamily="2" charset="-122"/>
                <a:ea typeface="宋体" panose="02010600030101010101" pitchFamily="2" charset="-122"/>
              </a:rPr>
              <a:t>   切实保障处境不利儿童的受教育权，促进早期教育的普及，缩小处境不利儿童与同龄正常儿童的差距，这样，缓和了社会矛盾，有利于国家的稳定与和谐发展。当前，我国早期教育事业面临着诸多困境，其中焦点问题即是如何在资源有限的情况下实现早期教育的普及与质量提高。</a:t>
            </a:r>
          </a:p>
        </p:txBody>
      </p:sp>
    </p:spTree>
    <p:extLst>
      <p:ext uri="{BB962C8B-B14F-4D97-AF65-F5344CB8AC3E}">
        <p14:creationId xmlns:p14="http://schemas.microsoft.com/office/powerpoint/2010/main" val="254533241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íš1iḑe">
            <a:extLst>
              <a:ext uri="{FF2B5EF4-FFF2-40B4-BE49-F238E27FC236}">
                <a16:creationId xmlns:a16="http://schemas.microsoft.com/office/drawing/2014/main" id="{C24F54ED-3263-4F37-B0B8-F9DC3BDAA3FC}"/>
              </a:ext>
            </a:extLst>
          </p:cNvPr>
          <p:cNvSpPr/>
          <p:nvPr/>
        </p:nvSpPr>
        <p:spPr>
          <a:xfrm>
            <a:off x="1989849" y="383774"/>
            <a:ext cx="6139660" cy="740176"/>
          </a:xfrm>
          <a:prstGeom prst="rect">
            <a:avLst/>
          </a:prstGeom>
        </p:spPr>
        <p:txBody>
          <a:bodyPr wrap="none" lIns="144000" tIns="0" rIns="144000" bIns="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E95555"/>
                </a:solidFill>
                <a:effectLst/>
                <a:uLnTx/>
                <a:uFillTx/>
                <a:latin typeface="微软雅黑"/>
                <a:ea typeface="微软雅黑"/>
                <a:cs typeface="+mn-ea"/>
                <a:sym typeface="+mn-lt"/>
              </a:rPr>
              <a:t>思考题</a:t>
            </a:r>
          </a:p>
        </p:txBody>
      </p:sp>
      <p:pic>
        <p:nvPicPr>
          <p:cNvPr id="27" name="Picture 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03314" y="1638300"/>
            <a:ext cx="3088544" cy="4508500"/>
          </a:xfrm>
          <a:prstGeom prst="rect">
            <a:avLst/>
          </a:prstGeom>
        </p:spPr>
      </p:pic>
      <p:sp>
        <p:nvSpPr>
          <p:cNvPr id="30" name="矩形 29"/>
          <p:cNvSpPr/>
          <p:nvPr/>
        </p:nvSpPr>
        <p:spPr>
          <a:xfrm>
            <a:off x="4482642" y="2177215"/>
            <a:ext cx="6139660" cy="2390526"/>
          </a:xfrm>
          <a:prstGeom prst="rect">
            <a:avLst/>
          </a:prstGeom>
        </p:spPr>
        <p:txBody>
          <a:bodyPr wrap="square">
            <a:spAutoFit/>
            <a:scene3d>
              <a:camera prst="orthographicFront"/>
              <a:lightRig rig="threePt" dir="t"/>
            </a:scene3d>
            <a:sp3d contourW="12700"/>
          </a:bodyPr>
          <a:lstStyle/>
          <a:p>
            <a:pPr lvl="0" algn="just">
              <a:lnSpc>
                <a:spcPct val="120000"/>
              </a:lnSpc>
            </a:pPr>
            <a:endParaRPr lang="zh-CN" altLang="en-US" dirty="0">
              <a:solidFill>
                <a:prstClr val="black"/>
              </a:solidFill>
              <a:latin typeface="Arial"/>
            </a:endParaRPr>
          </a:p>
          <a:p>
            <a:pPr lvl="0" algn="just">
              <a:lnSpc>
                <a:spcPct val="120000"/>
              </a:lnSpc>
            </a:pPr>
            <a:r>
              <a:rPr lang="en-US" altLang="zh-CN" dirty="0">
                <a:solidFill>
                  <a:prstClr val="black"/>
                </a:solidFill>
                <a:latin typeface="Arial"/>
              </a:rPr>
              <a:t>1. 0—3</a:t>
            </a:r>
            <a:r>
              <a:rPr lang="zh-CN" altLang="en-US" dirty="0">
                <a:solidFill>
                  <a:prstClr val="black"/>
                </a:solidFill>
                <a:latin typeface="Arial"/>
              </a:rPr>
              <a:t>岁婴幼儿教育活动设计的主要内容是什么？其重要性主要体现在哪些方面？</a:t>
            </a:r>
          </a:p>
          <a:p>
            <a:pPr lvl="0" algn="just">
              <a:lnSpc>
                <a:spcPct val="120000"/>
              </a:lnSpc>
            </a:pPr>
            <a:r>
              <a:rPr lang="en-US" altLang="zh-CN" dirty="0">
                <a:solidFill>
                  <a:prstClr val="black"/>
                </a:solidFill>
                <a:latin typeface="Arial"/>
              </a:rPr>
              <a:t>2. </a:t>
            </a:r>
            <a:r>
              <a:rPr lang="zh-CN" altLang="en-US" dirty="0">
                <a:solidFill>
                  <a:prstClr val="black"/>
                </a:solidFill>
                <a:latin typeface="Arial"/>
              </a:rPr>
              <a:t>有一种说法是“树大自然直”，你认为</a:t>
            </a:r>
            <a:r>
              <a:rPr lang="en-US" altLang="zh-CN" dirty="0">
                <a:solidFill>
                  <a:prstClr val="black"/>
                </a:solidFill>
                <a:latin typeface="Arial"/>
              </a:rPr>
              <a:t>0—3</a:t>
            </a:r>
            <a:r>
              <a:rPr lang="zh-CN" altLang="en-US" dirty="0">
                <a:solidFill>
                  <a:prstClr val="black"/>
                </a:solidFill>
                <a:latin typeface="Arial"/>
              </a:rPr>
              <a:t>岁婴幼儿教育对孩子的成长和成才真的很重要吗？</a:t>
            </a:r>
          </a:p>
          <a:p>
            <a:pPr lvl="0" algn="just">
              <a:lnSpc>
                <a:spcPct val="120000"/>
              </a:lnSpc>
            </a:pPr>
            <a:r>
              <a:rPr lang="en-US" altLang="zh-CN" dirty="0">
                <a:solidFill>
                  <a:prstClr val="black"/>
                </a:solidFill>
                <a:latin typeface="Arial"/>
              </a:rPr>
              <a:t>3. </a:t>
            </a:r>
            <a:r>
              <a:rPr lang="zh-CN" altLang="en-US" dirty="0">
                <a:solidFill>
                  <a:prstClr val="black"/>
                </a:solidFill>
                <a:latin typeface="Arial"/>
              </a:rPr>
              <a:t>有人认为，</a:t>
            </a:r>
            <a:r>
              <a:rPr lang="en-US" altLang="zh-CN" dirty="0">
                <a:solidFill>
                  <a:prstClr val="black"/>
                </a:solidFill>
                <a:latin typeface="Arial"/>
              </a:rPr>
              <a:t>0—3</a:t>
            </a:r>
            <a:r>
              <a:rPr lang="zh-CN" altLang="en-US" dirty="0">
                <a:solidFill>
                  <a:prstClr val="black"/>
                </a:solidFill>
                <a:latin typeface="Arial"/>
              </a:rPr>
              <a:t>岁婴幼儿教师就是一个简单、普通、平凡而卑微的孩子王。对此观点，你怎么看？</a:t>
            </a:r>
            <a:endParaRPr kumimoji="0" lang="zh-CN" altLang="en-US" sz="1800" i="0" u="none" strike="noStrike" kern="1200" cap="none" spc="0" normalizeH="0" baseline="0" noProof="0" dirty="0">
              <a:ln>
                <a:noFill/>
              </a:ln>
              <a:solidFill>
                <a:prstClr val="black"/>
              </a:solidFill>
              <a:effectLst/>
              <a:uLnTx/>
              <a:uFillTx/>
              <a:latin typeface="Arial"/>
              <a:ea typeface="微软雅黑"/>
              <a:cs typeface="+mn-cs"/>
            </a:endParaRPr>
          </a:p>
        </p:txBody>
      </p:sp>
      <p:pic>
        <p:nvPicPr>
          <p:cNvPr id="50" name="图片占位符 3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254418" y="2087742"/>
            <a:ext cx="2807042" cy="3520579"/>
          </a:xfrm>
          <a:custGeom>
            <a:avLst/>
            <a:gdLst>
              <a:gd name="connsiteX0" fmla="*/ 0 w 2807042"/>
              <a:gd name="connsiteY0" fmla="*/ 0 h 3520579"/>
              <a:gd name="connsiteX1" fmla="*/ 2807042 w 2807042"/>
              <a:gd name="connsiteY1" fmla="*/ 0 h 3520579"/>
              <a:gd name="connsiteX2" fmla="*/ 2807042 w 2807042"/>
              <a:gd name="connsiteY2" fmla="*/ 3520579 h 3520579"/>
              <a:gd name="connsiteX3" fmla="*/ 0 w 2807042"/>
              <a:gd name="connsiteY3" fmla="*/ 3520579 h 3520579"/>
            </a:gdLst>
            <a:ahLst/>
            <a:cxnLst>
              <a:cxn ang="0">
                <a:pos x="connsiteX0" y="connsiteY0"/>
              </a:cxn>
              <a:cxn ang="0">
                <a:pos x="connsiteX1" y="connsiteY1"/>
              </a:cxn>
              <a:cxn ang="0">
                <a:pos x="connsiteX2" y="connsiteY2"/>
              </a:cxn>
              <a:cxn ang="0">
                <a:pos x="connsiteX3" y="connsiteY3"/>
              </a:cxn>
            </a:cxnLst>
            <a:rect l="l" t="t" r="r" b="b"/>
            <a:pathLst>
              <a:path w="2807042" h="3520579">
                <a:moveTo>
                  <a:pt x="0" y="0"/>
                </a:moveTo>
                <a:lnTo>
                  <a:pt x="2807042" y="0"/>
                </a:lnTo>
                <a:lnTo>
                  <a:pt x="2807042" y="3520579"/>
                </a:lnTo>
                <a:lnTo>
                  <a:pt x="0" y="3520579"/>
                </a:lnTo>
                <a:close/>
              </a:path>
            </a:pathLst>
          </a:custGeom>
        </p:spPr>
      </p:pic>
    </p:spTree>
    <p:extLst>
      <p:ext uri="{BB962C8B-B14F-4D97-AF65-F5344CB8AC3E}">
        <p14:creationId xmlns:p14="http://schemas.microsoft.com/office/powerpoint/2010/main" val="361033929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622040" y="2367171"/>
            <a:ext cx="7466965" cy="2123658"/>
          </a:xfrm>
          <a:prstGeom prst="rect">
            <a:avLst/>
          </a:prstGeom>
          <a:noFill/>
        </p:spPr>
        <p:txBody>
          <a:bodyPr vert="horz" wrap="square" lIns="0" tIns="0" rIns="0" bIns="0" rtlCol="0" anchor="ctr" anchorCtr="1">
            <a:spAutoFit/>
          </a:bodyPr>
          <a:lstStyle/>
          <a:p>
            <a:pPr algn="ctr"/>
            <a:r>
              <a:rPr lang="en-US" altLang="zh-CN" sz="13800" dirty="0">
                <a:solidFill>
                  <a:schemeClr val="tx1">
                    <a:lumMod val="85000"/>
                    <a:lumOff val="15000"/>
                  </a:schemeClr>
                </a:solidFill>
                <a:latin typeface="方正细谭黑简体" panose="02000000000000000000" pitchFamily="2" charset="-122"/>
                <a:ea typeface="方正细谭黑简体" panose="02000000000000000000" pitchFamily="2" charset="-122"/>
                <a:cs typeface="+mn-ea"/>
                <a:sym typeface="+mn-lt"/>
              </a:rPr>
              <a:t>THANKS</a:t>
            </a:r>
            <a:endParaRPr lang="zh-CN" altLang="en-US" sz="13800" dirty="0">
              <a:solidFill>
                <a:schemeClr val="tx1">
                  <a:lumMod val="85000"/>
                  <a:lumOff val="15000"/>
                </a:schemeClr>
              </a:solidFill>
              <a:latin typeface="方正细谭黑简体" panose="02000000000000000000" pitchFamily="2" charset="-122"/>
              <a:ea typeface="方正细谭黑简体" panose="02000000000000000000"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1-1</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770537"/>
          </a:xfrm>
          <a:prstGeom prst="rect">
            <a:avLst/>
          </a:prstGeom>
        </p:spPr>
        <p:txBody>
          <a:bodyPr wrap="square">
            <a:spAutoFit/>
          </a:bodyPr>
          <a:lstStyle/>
          <a:p>
            <a:r>
              <a:rPr lang="zh-CN" altLang="en-US" sz="1600" dirty="0">
                <a:latin typeface="华文楷体" panose="02010600040101010101" pitchFamily="2" charset="-122"/>
                <a:ea typeface="华文楷体" panose="02010600040101010101" pitchFamily="2" charset="-122"/>
              </a:rPr>
              <a:t>    我喜欢孩子，经常在路上、公园里、餐厅里跟陌生的小朋友“眉来眼去”，几个表情就能逗得对方哈哈大笑，自己也开心得不得了。对于我来说，在幼儿园工作，跟小朋友打交道是一种幸福，真心觉得每个小朋友都是小天使。</a:t>
            </a:r>
          </a:p>
          <a:p>
            <a:r>
              <a:rPr lang="zh-CN" altLang="en-US" sz="1600" dirty="0">
                <a:latin typeface="华文楷体" panose="02010600040101010101" pitchFamily="2" charset="-122"/>
                <a:ea typeface="华文楷体" panose="02010600040101010101" pitchFamily="2" charset="-122"/>
              </a:rPr>
              <a:t>    大四我在一家早教机构实习，一开始并没有机会上课，我就观摩其他老师上课，抽空就复习学过的早教专业上课的笔记，也看蒙台梭利、福禄贝尔、卢梭等杂七杂八有关幼儿早期教育方面的知识。不久得到了较少的一些上课机会，我发现其早教上课模式是有一本专业的、现成的、细致的教案发到手中，自己照做就可以了，不需要有太多自己的东西。教案细致到什么程度了呢？细致到上课用什么教具，用哪句话介绍教具，用什么姿势去取教具展示教具等。</a:t>
            </a:r>
          </a:p>
          <a:p>
            <a:r>
              <a:rPr lang="zh-CN" altLang="en-US" sz="1600" dirty="0">
                <a:latin typeface="华文楷体" panose="02010600040101010101" pitchFamily="2" charset="-122"/>
                <a:ea typeface="华文楷体" panose="02010600040101010101" pitchFamily="2" charset="-122"/>
              </a:rPr>
              <a:t>    毕业后，我进了S市一个区的早期教育指导服务中心工作，刚开始压力特别特别大，因为一切都是全新的，像大动作、精细动作的教学也还谈不上熟练。我带一个爬爬班，同时还做宝贝涂鸦、玩音乐、乐高建构、童画家等几门课的助教，像一台机器开始超多线程的处理。慢慢地，我学会在课上重视与父母交流如何锻炼小朋友的精细能力和提高认知，一个宝宝叫豆豆的妈妈很客气地告诉我，小朋友超级爱我的课。哈哈，开心。</a:t>
            </a:r>
          </a:p>
          <a:p>
            <a:r>
              <a:rPr lang="zh-CN" altLang="en-US" sz="1600" dirty="0">
                <a:latin typeface="华文楷体" panose="02010600040101010101" pitchFamily="2" charset="-122"/>
                <a:ea typeface="华文楷体" panose="02010600040101010101" pitchFamily="2" charset="-122"/>
              </a:rPr>
              <a:t>    第二学期，我开始跟着带了一个托班，我发现，这个年龄的孩子真正坐下来“学”的时间很少，大多都自由玩耍。他们什么都还不懂，大部分是需要穿尿布的小朋友。刚开始我还很有激情，但是时间一长，我发现不仅男孩子跑来跑去，女生也吵，各种推椅子、丢玩具，简直不要太难搞，班上有五六个既不听话也不懂事的小朋友，还有一个是那种作劲十足的。第一周结束，我最大的感受就是特别累，每天回家倒头呼呼大睡。第二周我决定开始写“早教日记”，这给了我极大的能量支撑，工作不再只是繁琐的操劳，而变成了一种意义感的存在。我用心观察孩子们各种奇妙有趣的举动，并记录下来，这让我的每一天开始过得充实。</a:t>
            </a:r>
            <a:endParaRPr lang="en-US" altLang="zh-CN" sz="1600" dirty="0">
              <a:latin typeface="华文楷体" panose="02010600040101010101" pitchFamily="2" charset="-122"/>
              <a:ea typeface="华文楷体" panose="02010600040101010101" pitchFamily="2" charset="-122"/>
            </a:endParaRPr>
          </a:p>
          <a:p>
            <a:endParaRPr lang="zh-CN" altLang="en-US" sz="1600" dirty="0">
              <a:latin typeface="华文楷体" panose="02010600040101010101" pitchFamily="2" charset="-122"/>
              <a:ea typeface="华文楷体" panose="02010600040101010101" pitchFamily="2" charset="-122"/>
            </a:endParaRPr>
          </a:p>
          <a:p>
            <a:r>
              <a:rPr lang="zh-CN" altLang="en-US" sz="1600" b="1" dirty="0">
                <a:latin typeface="黑体" panose="02010609060101010101" pitchFamily="49" charset="-122"/>
                <a:ea typeface="黑体" panose="02010609060101010101" pitchFamily="49" charset="-122"/>
              </a:rPr>
              <a:t>    早期教育的核心内容仅仅是大动作、精细动作的教学吗？你会如何应对精力旺盛的宝宝？你认为还有哪些挑战?你认为他（她）为成长为一名合格的早教教师做好准备了吗？为什么？</a:t>
            </a:r>
          </a:p>
        </p:txBody>
      </p:sp>
    </p:spTree>
    <p:extLst>
      <p:ext uri="{BB962C8B-B14F-4D97-AF65-F5344CB8AC3E}">
        <p14:creationId xmlns:p14="http://schemas.microsoft.com/office/powerpoint/2010/main" val="365830817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1-2</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046988"/>
          </a:xfrm>
          <a:prstGeom prst="rect">
            <a:avLst/>
          </a:prstGeom>
        </p:spPr>
        <p:txBody>
          <a:bodyPr wrap="square">
            <a:spAutoFit/>
          </a:bodyPr>
          <a:lstStyle/>
          <a:p>
            <a:r>
              <a:rPr lang="zh-CN" altLang="en-US" sz="1600" dirty="0">
                <a:latin typeface="华文楷体" panose="02010600040101010101" pitchFamily="2" charset="-122"/>
                <a:ea typeface="华文楷体" panose="02010600040101010101" pitchFamily="2" charset="-122"/>
              </a:rPr>
              <a:t>   晓虹老师下课后碰到家长来接小朋友，开开妈妈过来向老师请教宝宝频繁吃手该怎么办？（据调查研究显示，</a:t>
            </a:r>
            <a:r>
              <a:rPr lang="en-US" altLang="zh-CN" sz="1600" dirty="0">
                <a:latin typeface="华文楷体" panose="02010600040101010101" pitchFamily="2" charset="-122"/>
                <a:ea typeface="华文楷体" panose="02010600040101010101" pitchFamily="2" charset="-122"/>
              </a:rPr>
              <a:t>1</a:t>
            </a:r>
            <a:r>
              <a:rPr lang="zh-CN" altLang="en-US" sz="1600" dirty="0">
                <a:latin typeface="华文楷体" panose="02010600040101010101" pitchFamily="2" charset="-122"/>
                <a:ea typeface="华文楷体" panose="02010600040101010101" pitchFamily="2" charset="-122"/>
              </a:rPr>
              <a:t>岁</a:t>
            </a:r>
            <a:r>
              <a:rPr lang="en-US" altLang="zh-CN" sz="1600" dirty="0">
                <a:latin typeface="华文楷体" panose="02010600040101010101" pitchFamily="2" charset="-122"/>
                <a:ea typeface="华文楷体" panose="02010600040101010101" pitchFamily="2" charset="-122"/>
              </a:rPr>
              <a:t>6</a:t>
            </a:r>
            <a:r>
              <a:rPr lang="zh-CN" altLang="en-US" sz="1600" dirty="0">
                <a:latin typeface="华文楷体" panose="02010600040101010101" pitchFamily="2" charset="-122"/>
                <a:ea typeface="华文楷体" panose="02010600040101010101" pitchFamily="2" charset="-122"/>
              </a:rPr>
              <a:t>个月的宝宝中，有</a:t>
            </a:r>
            <a:r>
              <a:rPr lang="en-US" altLang="zh-CN" sz="1600" dirty="0">
                <a:latin typeface="华文楷体" panose="02010600040101010101" pitchFamily="2" charset="-122"/>
                <a:ea typeface="华文楷体" panose="02010600040101010101" pitchFamily="2" charset="-122"/>
              </a:rPr>
              <a:t>19.2%</a:t>
            </a:r>
            <a:r>
              <a:rPr lang="zh-CN" altLang="en-US" sz="1600" dirty="0">
                <a:latin typeface="华文楷体" panose="02010600040101010101" pitchFamily="2" charset="-122"/>
                <a:ea typeface="华文楷体" panose="02010600040101010101" pitchFamily="2" charset="-122"/>
              </a:rPr>
              <a:t>的宝宝有吃手的习惯</a:t>
            </a:r>
            <a:r>
              <a:rPr lang="en-US" altLang="zh-CN" sz="1600" dirty="0">
                <a:latin typeface="华文楷体" panose="02010600040101010101" pitchFamily="2" charset="-122"/>
                <a:ea typeface="华文楷体" panose="02010600040101010101" pitchFamily="2" charset="-122"/>
              </a:rPr>
              <a:t>;3</a:t>
            </a:r>
            <a:r>
              <a:rPr lang="zh-CN" altLang="en-US" sz="1600" dirty="0">
                <a:latin typeface="华文楷体" panose="02010600040101010101" pitchFamily="2" charset="-122"/>
                <a:ea typeface="华文楷体" panose="02010600040101010101" pitchFamily="2" charset="-122"/>
              </a:rPr>
              <a:t>岁宝宝中，有</a:t>
            </a:r>
            <a:r>
              <a:rPr lang="en-US" altLang="zh-CN" sz="1600" dirty="0">
                <a:latin typeface="华文楷体" panose="02010600040101010101" pitchFamily="2" charset="-122"/>
                <a:ea typeface="华文楷体" panose="02010600040101010101" pitchFamily="2" charset="-122"/>
              </a:rPr>
              <a:t>10%</a:t>
            </a:r>
            <a:r>
              <a:rPr lang="zh-CN" altLang="en-US" sz="1600" dirty="0">
                <a:latin typeface="华文楷体" panose="02010600040101010101" pitchFamily="2" charset="-122"/>
                <a:ea typeface="华文楷体" panose="02010600040101010101" pitchFamily="2" charset="-122"/>
              </a:rPr>
              <a:t>的宝宝仍爱吃手</a:t>
            </a:r>
            <a:r>
              <a:rPr lang="en-US" altLang="zh-CN" sz="1600" dirty="0">
                <a:latin typeface="华文楷体" panose="02010600040101010101" pitchFamily="2" charset="-122"/>
                <a:ea typeface="华文楷体" panose="02010600040101010101" pitchFamily="2" charset="-122"/>
              </a:rPr>
              <a:t>;</a:t>
            </a:r>
            <a:r>
              <a:rPr lang="zh-CN" altLang="en-US" sz="1600" dirty="0">
                <a:latin typeface="华文楷体" panose="02010600040101010101" pitchFamily="2" charset="-122"/>
                <a:ea typeface="华文楷体" panose="02010600040101010101" pitchFamily="2" charset="-122"/>
              </a:rPr>
              <a:t>而</a:t>
            </a:r>
            <a:r>
              <a:rPr lang="en-US" altLang="zh-CN" sz="1600" dirty="0">
                <a:latin typeface="华文楷体" panose="02010600040101010101" pitchFamily="2" charset="-122"/>
                <a:ea typeface="华文楷体" panose="02010600040101010101" pitchFamily="2" charset="-122"/>
              </a:rPr>
              <a:t>3</a:t>
            </a:r>
            <a:r>
              <a:rPr lang="zh-CN" altLang="en-US" sz="1600" dirty="0">
                <a:latin typeface="华文楷体" panose="02010600040101010101" pitchFamily="2" charset="-122"/>
                <a:ea typeface="华文楷体" panose="02010600040101010101" pitchFamily="2" charset="-122"/>
              </a:rPr>
              <a:t>岁</a:t>
            </a:r>
            <a:r>
              <a:rPr lang="en-US" altLang="zh-CN" sz="1600" dirty="0">
                <a:latin typeface="华文楷体" panose="02010600040101010101" pitchFamily="2" charset="-122"/>
                <a:ea typeface="华文楷体" panose="02010600040101010101" pitchFamily="2" charset="-122"/>
              </a:rPr>
              <a:t>6</a:t>
            </a:r>
            <a:r>
              <a:rPr lang="zh-CN" altLang="en-US" sz="1600" dirty="0">
                <a:latin typeface="华文楷体" panose="02010600040101010101" pitchFamily="2" charset="-122"/>
                <a:ea typeface="华文楷体" panose="02010600040101010101" pitchFamily="2" charset="-122"/>
              </a:rPr>
              <a:t>个月的宝宝中，保留吃手习惯的比例下降至</a:t>
            </a:r>
            <a:r>
              <a:rPr lang="en-US" altLang="zh-CN" sz="1600" dirty="0">
                <a:latin typeface="华文楷体" panose="02010600040101010101" pitchFamily="2" charset="-122"/>
                <a:ea typeface="华文楷体" panose="02010600040101010101" pitchFamily="2" charset="-122"/>
              </a:rPr>
              <a:t>7.8%</a:t>
            </a:r>
            <a:r>
              <a:rPr lang="zh-CN" altLang="en-US" sz="1600" dirty="0">
                <a:latin typeface="华文楷体" panose="02010600040101010101" pitchFamily="2" charset="-122"/>
                <a:ea typeface="华文楷体" panose="02010600040101010101" pitchFamily="2" charset="-122"/>
              </a:rPr>
              <a:t>。）球球妈妈则过来问宝宝显得有点“自私”和“破坏力强”，该如何应对？</a:t>
            </a:r>
          </a:p>
          <a:p>
            <a:r>
              <a:rPr lang="zh-CN" altLang="en-US" sz="1600" dirty="0">
                <a:latin typeface="华文楷体" panose="02010600040101010101" pitchFamily="2" charset="-122"/>
                <a:ea typeface="华文楷体" panose="02010600040101010101" pitchFamily="2" charset="-122"/>
              </a:rPr>
              <a:t>    晓虹老师向家长解释道，帮助宝宝戒掉手指“棒棒糖”，最需要的是爸爸妈妈的爱心和耐心。因为宝宝也有逆反心理，强行阻止宝宝的吃手习惯有可能会适得其反，反而强化这一行为。在给予宝宝关爱的同时，爸爸妈妈应让宝宝明白小手除了吃之外还有更多的用途，多多鼓励宝宝探索小手的技能，鼓励他去触摸，去探索和去认识更多的新鲜事物。而面对“小气”的宝宝，家长不能随便给宝宝贴“自私”的标签。儿童最先需要学习的不是“分享”，而是“拥有”。只有宝宝觉得拥有很“完整”的时候，才有可能进行“自愿分享”。要允许宝宝保有“最爱”的私心。面对“破坏力”极强的宝宝，家长应该知道儿童的破坏能力本身就大于建设能力。家长可以与宝宝进行反复搭积木推积木的游戏，使孩子在一次次的动手中获得探究的满足感。</a:t>
            </a:r>
            <a:endParaRPr lang="en-US" altLang="zh-CN" sz="1600" dirty="0">
              <a:latin typeface="华文楷体" panose="02010600040101010101" pitchFamily="2" charset="-122"/>
              <a:ea typeface="华文楷体" panose="02010600040101010101" pitchFamily="2" charset="-122"/>
            </a:endParaRPr>
          </a:p>
          <a:p>
            <a:endParaRPr lang="zh-CN" altLang="en-US" sz="1600" dirty="0">
              <a:latin typeface="华文楷体" panose="02010600040101010101" pitchFamily="2" charset="-122"/>
              <a:ea typeface="华文楷体" panose="02010600040101010101" pitchFamily="2" charset="-122"/>
            </a:endParaRPr>
          </a:p>
          <a:p>
            <a:r>
              <a:rPr lang="zh-CN" altLang="en-US" sz="1600" b="1" dirty="0">
                <a:latin typeface="黑体" panose="02010609060101010101" pitchFamily="49" charset="-122"/>
                <a:ea typeface="黑体" panose="02010609060101010101" pitchFamily="49" charset="-122"/>
              </a:rPr>
              <a:t>  你认为晓虹老师与家长沟通是否专业？为什么？</a:t>
            </a:r>
          </a:p>
        </p:txBody>
      </p:sp>
    </p:spTree>
    <p:extLst>
      <p:ext uri="{BB962C8B-B14F-4D97-AF65-F5344CB8AC3E}">
        <p14:creationId xmlns:p14="http://schemas.microsoft.com/office/powerpoint/2010/main" val="378204588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第一节</a:t>
              </a:r>
            </a:p>
          </p:txBody>
        </p:sp>
      </p:grpSp>
      <p:sp>
        <p:nvSpPr>
          <p:cNvPr id="15" name="文本框 14"/>
          <p:cNvSpPr txBox="1"/>
          <p:nvPr/>
        </p:nvSpPr>
        <p:spPr>
          <a:xfrm>
            <a:off x="564680" y="2986627"/>
            <a:ext cx="8995412" cy="2554545"/>
          </a:xfrm>
          <a:prstGeom prst="rect">
            <a:avLst/>
          </a:prstGeom>
          <a:noFill/>
        </p:spPr>
        <p:txBody>
          <a:bodyPr wrap="square" lIns="0" rtlCol="0" anchor="ctr" anchorCtr="1">
            <a:spAutoFit/>
          </a:bodyPr>
          <a:lstStyle/>
          <a:p>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婴幼儿教育活动的涵义</a:t>
            </a:r>
          </a:p>
        </p:txBody>
      </p:sp>
    </p:spTree>
    <p:extLst>
      <p:ext uri="{BB962C8B-B14F-4D97-AF65-F5344CB8AC3E}">
        <p14:creationId xmlns:p14="http://schemas.microsoft.com/office/powerpoint/2010/main" val="134538156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重要概念与界定</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108543"/>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 （一） 婴幼儿</a:t>
            </a:r>
          </a:p>
          <a:p>
            <a:r>
              <a:rPr lang="en-US" altLang="zh-CN" sz="1600" dirty="0">
                <a:latin typeface="宋体" panose="02010600030101010101" pitchFamily="2" charset="-122"/>
                <a:ea typeface="宋体" panose="02010600030101010101" pitchFamily="2" charset="-122"/>
              </a:rPr>
              <a:t>     0—3</a:t>
            </a:r>
            <a:r>
              <a:rPr lang="zh-CN" altLang="en-US" sz="1600" dirty="0">
                <a:latin typeface="宋体" panose="02010600030101010101" pitchFamily="2" charset="-122"/>
                <a:ea typeface="宋体" panose="02010600030101010101" pitchFamily="2" charset="-122"/>
              </a:rPr>
              <a:t>岁儿童统称为婴幼儿。</a:t>
            </a:r>
            <a:endParaRPr lang="en-US" altLang="zh-CN" sz="1600" dirty="0">
              <a:latin typeface="宋体" panose="02010600030101010101" pitchFamily="2" charset="-122"/>
              <a:ea typeface="宋体" panose="02010600030101010101" pitchFamily="2" charset="-122"/>
            </a:endParaRPr>
          </a:p>
          <a:p>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新生儿期： </a:t>
            </a:r>
            <a:endParaRPr lang="en-US" altLang="zh-CN" sz="1600" dirty="0">
              <a:latin typeface="宋体" panose="02010600030101010101" pitchFamily="2" charset="-122"/>
              <a:ea typeface="宋体" panose="02010600030101010101" pitchFamily="2" charset="-122"/>
            </a:endParaRPr>
          </a:p>
          <a:p>
            <a:r>
              <a:rPr lang="en-US" altLang="zh-CN" sz="1600" dirty="0">
                <a:latin typeface="宋体" panose="02010600030101010101" pitchFamily="2" charset="-122"/>
                <a:ea typeface="宋体" panose="02010600030101010101" pitchFamily="2" charset="-122"/>
              </a:rPr>
              <a:t>    </a:t>
            </a:r>
            <a:r>
              <a:rPr lang="zh-CN" altLang="en-US" sz="1600" dirty="0">
                <a:latin typeface="宋体" panose="02010600030101010101" pitchFamily="2" charset="-122"/>
                <a:ea typeface="宋体" panose="02010600030101010101" pitchFamily="2" charset="-122"/>
              </a:rPr>
              <a:t>出生至未满</a:t>
            </a:r>
            <a:r>
              <a:rPr lang="en-US" altLang="zh-CN" sz="1600" dirty="0">
                <a:latin typeface="宋体" panose="02010600030101010101" pitchFamily="2" charset="-122"/>
                <a:ea typeface="宋体" panose="02010600030101010101" pitchFamily="2" charset="-122"/>
              </a:rPr>
              <a:t>28</a:t>
            </a:r>
            <a:r>
              <a:rPr lang="zh-CN" altLang="en-US" sz="1600" dirty="0">
                <a:latin typeface="宋体" panose="02010600030101010101" pitchFamily="2" charset="-122"/>
                <a:ea typeface="宋体" panose="02010600030101010101" pitchFamily="2" charset="-122"/>
              </a:rPr>
              <a:t>天为新生儿期。此时新生儿身心各系统器官需要进一步完善，功能也需要进行有利于生存的调整。</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婴儿期：</a:t>
            </a:r>
            <a:endParaRPr lang="en-US" altLang="zh-CN" sz="1600" dirty="0">
              <a:latin typeface="宋体" panose="02010600030101010101" pitchFamily="2" charset="-122"/>
              <a:ea typeface="宋体" panose="02010600030101010101" pitchFamily="2" charset="-122"/>
            </a:endParaRPr>
          </a:p>
          <a:p>
            <a:r>
              <a:rPr lang="en-US" altLang="zh-CN" sz="1600" dirty="0">
                <a:latin typeface="宋体" panose="02010600030101010101" pitchFamily="2" charset="-122"/>
                <a:ea typeface="宋体" panose="02010600030101010101" pitchFamily="2" charset="-122"/>
              </a:rPr>
              <a:t>   </a:t>
            </a: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0—12</a:t>
            </a:r>
            <a:r>
              <a:rPr lang="zh-CN" altLang="en-US" sz="1600" dirty="0">
                <a:latin typeface="宋体" panose="02010600030101010101" pitchFamily="2" charset="-122"/>
                <a:ea typeface="宋体" panose="02010600030101010101" pitchFamily="2" charset="-122"/>
              </a:rPr>
              <a:t>个月称为婴儿期。婴儿期是生长发育最快的时期，对能量和蛋白质的需求特别高，如供给不足易发生营养不良和发育迟缓。</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    幼儿期： </a:t>
            </a:r>
            <a:endParaRPr lang="en-US" altLang="zh-CN" sz="1600" dirty="0">
              <a:latin typeface="宋体" panose="02010600030101010101" pitchFamily="2" charset="-122"/>
              <a:ea typeface="宋体" panose="02010600030101010101" pitchFamily="2" charset="-122"/>
            </a:endParaRPr>
          </a:p>
          <a:p>
            <a:r>
              <a:rPr lang="en-US" altLang="zh-CN" sz="1600" dirty="0">
                <a:latin typeface="宋体" panose="02010600030101010101" pitchFamily="2" charset="-122"/>
                <a:ea typeface="宋体" panose="02010600030101010101" pitchFamily="2" charset="-122"/>
              </a:rPr>
              <a:t>    </a:t>
            </a:r>
            <a:r>
              <a:rPr lang="zh-CN" altLang="en-US" sz="1600" dirty="0">
                <a:latin typeface="宋体" panose="02010600030101010101" pitchFamily="2" charset="-122"/>
                <a:ea typeface="宋体" panose="02010600030101010101" pitchFamily="2" charset="-122"/>
              </a:rPr>
              <a:t>从</a:t>
            </a:r>
            <a:r>
              <a:rPr lang="en-US" altLang="zh-CN" sz="1600" dirty="0">
                <a:latin typeface="宋体" panose="02010600030101010101" pitchFamily="2" charset="-122"/>
                <a:ea typeface="宋体" panose="02010600030101010101" pitchFamily="2" charset="-122"/>
              </a:rPr>
              <a:t>2</a:t>
            </a:r>
            <a:r>
              <a:rPr lang="zh-CN" altLang="en-US" sz="1600" dirty="0">
                <a:latin typeface="宋体" panose="02010600030101010101" pitchFamily="2" charset="-122"/>
                <a:ea typeface="宋体" panose="02010600030101010101" pitchFamily="2" charset="-122"/>
              </a:rPr>
              <a:t>岁至不满</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周岁（</a:t>
            </a:r>
            <a:r>
              <a:rPr lang="en-US" altLang="zh-CN" sz="1600" dirty="0">
                <a:latin typeface="宋体" panose="02010600030101010101" pitchFamily="2" charset="-122"/>
                <a:ea typeface="宋体" panose="02010600030101010101" pitchFamily="2" charset="-122"/>
              </a:rPr>
              <a:t>2—3</a:t>
            </a:r>
            <a:r>
              <a:rPr lang="zh-CN" altLang="en-US" sz="1600" dirty="0">
                <a:latin typeface="宋体" panose="02010600030101010101" pitchFamily="2" charset="-122"/>
                <a:ea typeface="宋体" panose="02010600030101010101" pitchFamily="2" charset="-122"/>
              </a:rPr>
              <a:t>岁）属于幼儿期（日常概念中的幼儿的年龄更为宽泛），即出生后第</a:t>
            </a:r>
            <a:r>
              <a:rPr lang="en-US" altLang="zh-CN" sz="1600" dirty="0">
                <a:latin typeface="宋体" panose="02010600030101010101" pitchFamily="2" charset="-122"/>
                <a:ea typeface="宋体" panose="02010600030101010101" pitchFamily="2" charset="-122"/>
              </a:rPr>
              <a:t>2</a:t>
            </a:r>
            <a:r>
              <a:rPr lang="zh-CN" altLang="en-US" sz="1600" dirty="0">
                <a:latin typeface="宋体" panose="02010600030101010101" pitchFamily="2" charset="-122"/>
                <a:ea typeface="宋体" panose="02010600030101010101" pitchFamily="2" charset="-122"/>
              </a:rPr>
              <a:t>年和第</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年。</a:t>
            </a:r>
          </a:p>
        </p:txBody>
      </p:sp>
    </p:spTree>
    <p:extLst>
      <p:ext uri="{BB962C8B-B14F-4D97-AF65-F5344CB8AC3E}">
        <p14:creationId xmlns:p14="http://schemas.microsoft.com/office/powerpoint/2010/main" val="428873027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重要概念与界定</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847207"/>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 （二） 发展</a:t>
            </a:r>
          </a:p>
          <a:p>
            <a:r>
              <a:rPr lang="zh-CN" altLang="en-US" sz="1600" dirty="0">
                <a:latin typeface="宋体" panose="02010600030101010101" pitchFamily="2" charset="-122"/>
                <a:ea typeface="宋体" panose="02010600030101010101" pitchFamily="2" charset="-122"/>
              </a:rPr>
              <a:t>   发展是指个体随着年龄的增长，在相应环境的作用下，整个的反应活动不断得到改造，日趋完善、复杂化的过程，是一种体现在个体内部的连续而又稳定的变化。</a:t>
            </a:r>
            <a:endParaRPr lang="en-US" altLang="zh-CN" sz="1600" dirty="0">
              <a:latin typeface="宋体" panose="02010600030101010101" pitchFamily="2" charset="-122"/>
              <a:ea typeface="宋体" panose="02010600030101010101" pitchFamily="2" charset="-122"/>
            </a:endParaRPr>
          </a:p>
          <a:p>
            <a:endParaRPr lang="zh-CN" altLang="en-US" sz="1600" dirty="0">
              <a:latin typeface="宋体" panose="02010600030101010101" pitchFamily="2" charset="-122"/>
              <a:ea typeface="宋体" panose="02010600030101010101" pitchFamily="2" charset="-122"/>
            </a:endParaRPr>
          </a:p>
          <a:p>
            <a:r>
              <a:rPr lang="en-US" altLang="zh-CN" sz="1600" dirty="0">
                <a:latin typeface="宋体" panose="02010600030101010101" pitchFamily="2" charset="-122"/>
                <a:ea typeface="宋体" panose="02010600030101010101" pitchFamily="2" charset="-122"/>
              </a:rPr>
              <a:t>1. </a:t>
            </a:r>
            <a:r>
              <a:rPr lang="zh-CN" altLang="en-US" sz="1600" dirty="0">
                <a:latin typeface="宋体" panose="02010600030101010101" pitchFamily="2" charset="-122"/>
                <a:ea typeface="宋体" panose="02010600030101010101" pitchFamily="2" charset="-122"/>
              </a:rPr>
              <a:t>连续性与阶段性</a:t>
            </a:r>
          </a:p>
          <a:p>
            <a:r>
              <a:rPr lang="zh-CN" altLang="en-US" sz="1600" dirty="0">
                <a:latin typeface="宋体" panose="02010600030101010101" pitchFamily="2" charset="-122"/>
                <a:ea typeface="宋体" panose="02010600030101010101" pitchFamily="2" charset="-122"/>
              </a:rPr>
              <a:t>    婴幼儿的发展既体现出量的积累，又表现出质的飞跃。当某些代表性要素的量积累到一定程度时，就会引发质的飞跃，也即表现为发展的阶段性。</a:t>
            </a:r>
          </a:p>
          <a:p>
            <a:r>
              <a:rPr lang="en-US" altLang="zh-CN" sz="1600" dirty="0">
                <a:latin typeface="宋体" panose="02010600030101010101" pitchFamily="2" charset="-122"/>
                <a:ea typeface="宋体" panose="02010600030101010101" pitchFamily="2" charset="-122"/>
              </a:rPr>
              <a:t>2. </a:t>
            </a:r>
            <a:r>
              <a:rPr lang="zh-CN" altLang="en-US" sz="1600" dirty="0">
                <a:latin typeface="宋体" panose="02010600030101010101" pitchFamily="2" charset="-122"/>
                <a:ea typeface="宋体" panose="02010600030101010101" pitchFamily="2" charset="-122"/>
              </a:rPr>
              <a:t>方向性与不可逆性</a:t>
            </a:r>
          </a:p>
          <a:p>
            <a:r>
              <a:rPr lang="zh-CN" altLang="en-US" sz="1600" dirty="0">
                <a:latin typeface="宋体" panose="02010600030101010101" pitchFamily="2" charset="-122"/>
                <a:ea typeface="宋体" panose="02010600030101010101" pitchFamily="2" charset="-122"/>
              </a:rPr>
              <a:t>    正常情况下，婴幼儿的发展具有一定的方向性和先后顺序，既不能逾越，也不会逆向发展。       </a:t>
            </a:r>
            <a:endParaRPr lang="en-US" altLang="zh-CN" sz="1600" dirty="0">
              <a:latin typeface="宋体" panose="02010600030101010101" pitchFamily="2" charset="-122"/>
              <a:ea typeface="宋体" panose="02010600030101010101" pitchFamily="2" charset="-122"/>
            </a:endParaRPr>
          </a:p>
          <a:p>
            <a:r>
              <a:rPr lang="en-US" altLang="zh-CN" sz="1600" dirty="0">
                <a:latin typeface="宋体" panose="02010600030101010101" pitchFamily="2" charset="-122"/>
                <a:ea typeface="宋体" panose="02010600030101010101" pitchFamily="2" charset="-122"/>
              </a:rPr>
              <a:t>3. </a:t>
            </a:r>
            <a:r>
              <a:rPr lang="zh-CN" altLang="en-US" sz="1600" dirty="0">
                <a:latin typeface="宋体" panose="02010600030101010101" pitchFamily="2" charset="-122"/>
                <a:ea typeface="宋体" panose="02010600030101010101" pitchFamily="2" charset="-122"/>
              </a:rPr>
              <a:t>不平衡性与个体差异性</a:t>
            </a:r>
          </a:p>
          <a:p>
            <a:r>
              <a:rPr lang="zh-CN" altLang="en-US" sz="1600" dirty="0">
                <a:latin typeface="宋体" panose="02010600030101010101" pitchFamily="2" charset="-122"/>
                <a:ea typeface="宋体" panose="02010600030101010101" pitchFamily="2" charset="-122"/>
              </a:rPr>
              <a:t>    个体从出生到成熟并不总是按相同的速度直线发展的，而是体现出多元化的模式。        </a:t>
            </a:r>
            <a:endParaRPr lang="en-US" altLang="zh-CN" sz="1600" dirty="0">
              <a:latin typeface="宋体" panose="02010600030101010101" pitchFamily="2" charset="-122"/>
              <a:ea typeface="宋体" panose="02010600030101010101" pitchFamily="2" charset="-122"/>
            </a:endParaRPr>
          </a:p>
          <a:p>
            <a:r>
              <a:rPr lang="en-US" altLang="zh-CN" sz="1600" dirty="0">
                <a:latin typeface="宋体" panose="02010600030101010101" pitchFamily="2" charset="-122"/>
                <a:ea typeface="宋体" panose="02010600030101010101" pitchFamily="2" charset="-122"/>
              </a:rPr>
              <a:t>4. </a:t>
            </a:r>
            <a:r>
              <a:rPr lang="zh-CN" altLang="en-US" sz="1600" dirty="0">
                <a:latin typeface="宋体" panose="02010600030101010101" pitchFamily="2" charset="-122"/>
                <a:ea typeface="宋体" panose="02010600030101010101" pitchFamily="2" charset="-122"/>
              </a:rPr>
              <a:t>积极性与探索性</a:t>
            </a:r>
          </a:p>
          <a:p>
            <a:r>
              <a:rPr lang="zh-CN" altLang="en-US" sz="1600" dirty="0">
                <a:latin typeface="宋体" panose="02010600030101010101" pitchFamily="2" charset="-122"/>
                <a:ea typeface="宋体" panose="02010600030101010101" pitchFamily="2" charset="-122"/>
              </a:rPr>
              <a:t>    婴幼儿是好奇、积极、有能力的学习者。教师应充分了解婴幼儿独特的学习方式。在好奇心的驱使下，婴幼儿通过实际操作和亲身体验来感知、探索和积累学习经验，并在生活中、游戏中逐步建构知识。</a:t>
            </a:r>
          </a:p>
          <a:p>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95344739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重要概念与界定</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585871"/>
          </a:xfrm>
          <a:prstGeom prst="rect">
            <a:avLst/>
          </a:prstGeom>
        </p:spPr>
        <p:txBody>
          <a:bodyPr wrap="square">
            <a:spAutoFit/>
          </a:bodyPr>
          <a:lstStyle/>
          <a:p>
            <a:r>
              <a:rPr lang="zh-CN" altLang="en-US" sz="2000" dirty="0">
                <a:latin typeface="黑体" panose="02010609060101010101" pitchFamily="49" charset="-122"/>
                <a:ea typeface="黑体" panose="02010609060101010101" pitchFamily="49" charset="-122"/>
              </a:rPr>
              <a:t> （三）婴幼儿教育活动设计及其内容</a:t>
            </a:r>
          </a:p>
          <a:p>
            <a:r>
              <a:rPr lang="zh-CN" altLang="en-US" sz="1600" dirty="0">
                <a:latin typeface="宋体" panose="02010600030101010101" pitchFamily="2" charset="-122"/>
                <a:ea typeface="宋体" panose="02010600030101010101" pitchFamily="2" charset="-122"/>
              </a:rPr>
              <a:t> 婴幼儿教育活动设计是教师为促进婴幼儿发展而有计划、有目的地展开的一项创造性工作。它需要教师把握和分析婴幼儿（及其家长）的特点，制定适宜的活动目标，合理选择活动的内容与形式，充分创设活动的环境和调动其他要素等。</a:t>
            </a:r>
          </a:p>
          <a:p>
            <a:r>
              <a:rPr lang="zh-CN" altLang="en-US" sz="1600" dirty="0">
                <a:latin typeface="宋体" panose="02010600030101010101" pitchFamily="2" charset="-122"/>
                <a:ea typeface="宋体" panose="02010600030101010101" pitchFamily="2" charset="-122"/>
              </a:rPr>
              <a:t>动作与习惯</a:t>
            </a:r>
          </a:p>
          <a:p>
            <a:r>
              <a:rPr lang="zh-CN" altLang="en-US" sz="1600" dirty="0">
                <a:latin typeface="宋体" panose="02010600030101010101" pitchFamily="2" charset="-122"/>
                <a:ea typeface="宋体" panose="02010600030101010101" pitchFamily="2" charset="-122"/>
              </a:rPr>
              <a:t>    动作与习惯指粗大动作（或大肌肉动作）和精细动作（或小肌肉动作）的发展和训练，同时促进基本的运动机能的发展，以及婴幼儿的“默认”（</a:t>
            </a:r>
            <a:r>
              <a:rPr lang="en-US" altLang="zh-CN" sz="1600" dirty="0">
                <a:latin typeface="宋体" panose="02010600030101010101" pitchFamily="2" charset="-122"/>
                <a:ea typeface="宋体" panose="02010600030101010101" pitchFamily="2" charset="-122"/>
              </a:rPr>
              <a:t>default</a:t>
            </a:r>
            <a:r>
              <a:rPr lang="zh-CN" altLang="en-US" sz="1600" dirty="0">
                <a:latin typeface="宋体" panose="02010600030101010101" pitchFamily="2" charset="-122"/>
                <a:ea typeface="宋体" panose="02010600030101010101" pitchFamily="2" charset="-122"/>
              </a:rPr>
              <a:t>）动作行为和对环境中发生的事的程序化响应（</a:t>
            </a:r>
            <a:r>
              <a:rPr lang="en-US" altLang="zh-CN" sz="1600" dirty="0">
                <a:latin typeface="宋体" panose="02010600030101010101" pitchFamily="2" charset="-122"/>
                <a:ea typeface="宋体" panose="02010600030101010101" pitchFamily="2" charset="-122"/>
              </a:rPr>
              <a:t>programmed response</a:t>
            </a:r>
            <a:r>
              <a:rPr lang="zh-CN" altLang="en-US" sz="1600" dirty="0">
                <a:latin typeface="宋体" panose="02010600030101010101" pitchFamily="2" charset="-122"/>
                <a:ea typeface="宋体" panose="02010600030101010101" pitchFamily="2" charset="-122"/>
              </a:rPr>
              <a:t>）</a:t>
            </a:r>
            <a:r>
              <a:rPr lang="en-US" altLang="zh-CN" sz="1600" dirty="0">
                <a:latin typeface="宋体" panose="02010600030101010101" pitchFamily="2" charset="-122"/>
                <a:ea typeface="宋体" panose="02010600030101010101" pitchFamily="2" charset="-122"/>
              </a:rPr>
              <a:t>——</a:t>
            </a:r>
            <a:r>
              <a:rPr lang="zh-CN" altLang="en-US" sz="1600" dirty="0">
                <a:latin typeface="宋体" panose="02010600030101010101" pitchFamily="2" charset="-122"/>
                <a:ea typeface="宋体" panose="02010600030101010101" pitchFamily="2" charset="-122"/>
              </a:rPr>
              <a:t>从行为产生的积极结果里学习。</a:t>
            </a:r>
          </a:p>
          <a:p>
            <a:r>
              <a:rPr lang="zh-CN" altLang="en-US" sz="1600" dirty="0">
                <a:latin typeface="宋体" panose="02010600030101010101" pitchFamily="2" charset="-122"/>
                <a:ea typeface="宋体" panose="02010600030101010101" pitchFamily="2" charset="-122"/>
              </a:rPr>
              <a:t>语言与沟通</a:t>
            </a:r>
          </a:p>
          <a:p>
            <a:r>
              <a:rPr lang="zh-CN" altLang="en-US" sz="1600" dirty="0">
                <a:latin typeface="宋体" panose="02010600030101010101" pitchFamily="2" charset="-122"/>
                <a:ea typeface="宋体" panose="02010600030101010101" pitchFamily="2" charset="-122"/>
              </a:rPr>
              <a:t>    语言与沟通指婴幼儿通过语言（母语）和非语言行为，如表情、语气、手势、肢体动作等方面进行的理解与交流。婴幼儿的语言发展大致可以表现为无意识的交流阶段、有意识交流阶段、单词阶段、词组阶段、早期造句阶段。</a:t>
            </a:r>
          </a:p>
          <a:p>
            <a:r>
              <a:rPr lang="zh-CN" altLang="en-US" sz="1600" dirty="0">
                <a:latin typeface="宋体" panose="02010600030101010101" pitchFamily="2" charset="-122"/>
                <a:ea typeface="宋体" panose="02010600030101010101" pitchFamily="2" charset="-122"/>
              </a:rPr>
              <a:t>情感与社会</a:t>
            </a:r>
          </a:p>
          <a:p>
            <a:r>
              <a:rPr lang="zh-CN" altLang="en-US" sz="1600" dirty="0">
                <a:latin typeface="宋体" panose="02010600030101010101" pitchFamily="2" charset="-122"/>
                <a:ea typeface="宋体" panose="02010600030101010101" pitchFamily="2" charset="-122"/>
              </a:rPr>
              <a:t>    情感与社会指婴幼儿对周围环境产生的心理体验和心理感受，偏好性的目标选择，形成的社会行为和形成的个性品质。        </a:t>
            </a:r>
            <a:endParaRPr lang="en-US" altLang="zh-CN" sz="1600" dirty="0">
              <a:latin typeface="宋体" panose="02010600030101010101" pitchFamily="2" charset="-122"/>
              <a:ea typeface="宋体" panose="02010600030101010101" pitchFamily="2" charset="-122"/>
            </a:endParaRPr>
          </a:p>
          <a:p>
            <a:r>
              <a:rPr lang="zh-CN" altLang="en-US" sz="1600" dirty="0">
                <a:latin typeface="宋体" panose="02010600030101010101" pitchFamily="2" charset="-122"/>
                <a:ea typeface="宋体" panose="02010600030101010101" pitchFamily="2" charset="-122"/>
              </a:rPr>
              <a:t>认知与探索</a:t>
            </a:r>
          </a:p>
          <a:p>
            <a:r>
              <a:rPr lang="zh-CN" altLang="en-US" sz="1600" dirty="0">
                <a:latin typeface="宋体" panose="02010600030101010101" pitchFamily="2" charset="-122"/>
                <a:ea typeface="宋体" panose="02010600030101010101" pitchFamily="2" charset="-122"/>
              </a:rPr>
              <a:t>    认知指婴幼儿获得知识、应用知识、信息加工的心理过程，包括感觉、注意、知觉、表象、（记忆）、创造性、问题解决、（思维）、想象和语言信息加工等为。</a:t>
            </a:r>
          </a:p>
          <a:p>
            <a:r>
              <a:rPr lang="zh-CN" altLang="en-US" sz="1600" dirty="0">
                <a:latin typeface="宋体" panose="02010600030101010101" pitchFamily="2" charset="-122"/>
                <a:ea typeface="宋体" panose="02010600030101010101" pitchFamily="2" charset="-122"/>
              </a:rPr>
              <a:t> </a:t>
            </a:r>
          </a:p>
        </p:txBody>
      </p:sp>
    </p:spTree>
    <p:extLst>
      <p:ext uri="{BB962C8B-B14F-4D97-AF65-F5344CB8AC3E}">
        <p14:creationId xmlns:p14="http://schemas.microsoft.com/office/powerpoint/2010/main" val="126219925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1-3 </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976561" y="1257300"/>
            <a:ext cx="10633911" cy="5632311"/>
          </a:xfrm>
          <a:prstGeom prst="rect">
            <a:avLst/>
          </a:prstGeom>
        </p:spPr>
        <p:txBody>
          <a:bodyPr wrap="square">
            <a:spAutoFit/>
          </a:bodyPr>
          <a:lstStyle/>
          <a:p>
            <a:r>
              <a:rPr lang="zh-CN" altLang="en-US" b="1" dirty="0">
                <a:latin typeface="华文楷体" panose="02010600040101010101" pitchFamily="2" charset="-122"/>
                <a:ea typeface="华文楷体" panose="02010600040101010101" pitchFamily="2" charset="-122"/>
              </a:rPr>
              <a:t>探索节拍</a:t>
            </a:r>
          </a:p>
          <a:p>
            <a:r>
              <a:rPr lang="zh-CN" altLang="en-US" dirty="0">
                <a:latin typeface="华文楷体" panose="02010600040101010101" pitchFamily="2" charset="-122"/>
                <a:ea typeface="华文楷体" panose="02010600040101010101" pitchFamily="2" charset="-122"/>
              </a:rPr>
              <a:t>    </a:t>
            </a:r>
          </a:p>
          <a:p>
            <a:r>
              <a:rPr lang="zh-CN" altLang="en-US" dirty="0">
                <a:latin typeface="华文楷体" panose="02010600040101010101" pitchFamily="2" charset="-122"/>
                <a:ea typeface="华文楷体" panose="02010600040101010101" pitchFamily="2" charset="-122"/>
              </a:rPr>
              <a:t>活动目标： 幼儿对“节拍”有初步的认识；幼儿能用身体表达节拍（</a:t>
            </a:r>
            <a:r>
              <a:rPr lang="en-US" altLang="zh-CN" dirty="0">
                <a:latin typeface="华文楷体" panose="02010600040101010101" pitchFamily="2" charset="-122"/>
                <a:ea typeface="华文楷体" panose="02010600040101010101" pitchFamily="2" charset="-122"/>
              </a:rPr>
              <a:t>25—36</a:t>
            </a:r>
            <a:r>
              <a:rPr lang="zh-CN" altLang="en-US" dirty="0">
                <a:latin typeface="华文楷体" panose="02010600040101010101" pitchFamily="2" charset="-122"/>
                <a:ea typeface="华文楷体" panose="02010600040101010101" pitchFamily="2" charset="-122"/>
              </a:rPr>
              <a:t>个月）。</a:t>
            </a:r>
          </a:p>
          <a:p>
            <a:r>
              <a:rPr lang="zh-CN" altLang="en-US" dirty="0">
                <a:latin typeface="华文楷体" panose="02010600040101010101" pitchFamily="2" charset="-122"/>
                <a:ea typeface="华文楷体" panose="02010600040101010101" pitchFamily="2" charset="-122"/>
              </a:rPr>
              <a:t>活动过程：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教师先准备两个视频。一个是天堂鸟跳舞的视频，另一个是水滴的视频。在不看画面的情况下，让幼儿聆听声音，同时提出问题“你听到什么”，让幼儿带着问题去学习。</a:t>
            </a:r>
          </a:p>
          <a:p>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教师重复问题“你听到什么”并且把幼儿回答的重点记录下来。如果幼儿需要更多的提示，教师可以再次播放水滴的视频，并且鼓励幼儿跟着水滴声拍掌。这主要是引导幼儿发现这些声音是有规律的，为在之后引出“节拍”的概念作铺垫。</a:t>
            </a:r>
          </a:p>
          <a:p>
            <a:r>
              <a:rPr lang="zh-CN" altLang="en-US" dirty="0">
                <a:latin typeface="华文楷体" panose="02010600040101010101" pitchFamily="2" charset="-122"/>
                <a:ea typeface="华文楷体" panose="02010600040101010101" pitchFamily="2" charset="-122"/>
              </a:rPr>
              <a:t>    播放完两段视频后，教师与幼儿展开讨论。（教师与幼儿的对话内容摘录）</a:t>
            </a:r>
          </a:p>
          <a:p>
            <a:r>
              <a:rPr lang="zh-CN" altLang="en-US" dirty="0">
                <a:latin typeface="华文楷体" panose="02010600040101010101" pitchFamily="2" charset="-122"/>
                <a:ea typeface="华文楷体" panose="02010600040101010101" pitchFamily="2" charset="-122"/>
              </a:rPr>
              <a:t>    教师： 你听到了什么？</a:t>
            </a:r>
          </a:p>
          <a:p>
            <a:r>
              <a:rPr lang="zh-CN" altLang="en-US" dirty="0">
                <a:latin typeface="华文楷体" panose="02010600040101010101" pitchFamily="2" charset="-122"/>
                <a:ea typeface="华文楷体" panose="02010600040101010101" pitchFamily="2" charset="-122"/>
              </a:rPr>
              <a:t>    幼儿： 嘀，嘀，嘀。</a:t>
            </a:r>
          </a:p>
          <a:p>
            <a:r>
              <a:rPr lang="zh-CN" altLang="en-US" dirty="0">
                <a:latin typeface="华文楷体" panose="02010600040101010101" pitchFamily="2" charset="-122"/>
                <a:ea typeface="华文楷体" panose="02010600040101010101" pitchFamily="2" charset="-122"/>
              </a:rPr>
              <a:t>    教师： 是的，水滴发出嘀嘀的声音，其他小朋友的想法呢？（幼儿安静了）</a:t>
            </a:r>
          </a:p>
          <a:p>
            <a:r>
              <a:rPr lang="zh-CN" altLang="en-US" dirty="0">
                <a:latin typeface="华文楷体" panose="02010600040101010101" pitchFamily="2" charset="-122"/>
                <a:ea typeface="华文楷体" panose="02010600040101010101" pitchFamily="2" charset="-122"/>
              </a:rPr>
              <a:t>    教师： 我们一起用手跟着水滴声拍一拍吧</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所以，刚才听到的声音有什么特点？</a:t>
            </a:r>
          </a:p>
          <a:p>
            <a:r>
              <a:rPr lang="zh-CN" altLang="en-US" dirty="0">
                <a:latin typeface="华文楷体" panose="02010600040101010101" pitchFamily="2" charset="-122"/>
                <a:ea typeface="华文楷体" panose="02010600040101010101" pitchFamily="2" charset="-122"/>
              </a:rPr>
              <a:t>    幼儿： 可以用手拍。</a:t>
            </a:r>
          </a:p>
          <a:p>
            <a:r>
              <a:rPr lang="zh-CN" altLang="en-US" dirty="0">
                <a:latin typeface="华文楷体" panose="02010600040101010101" pitchFamily="2" charset="-122"/>
                <a:ea typeface="华文楷体" panose="02010600040101010101" pitchFamily="2" charset="-122"/>
              </a:rPr>
              <a:t>    幼儿： 可以用嘴巴发出声音（模拟它的声音）</a:t>
            </a:r>
            <a:r>
              <a:rPr lang="en-US" altLang="zh-CN" dirty="0">
                <a:latin typeface="华文楷体" panose="02010600040101010101" pitchFamily="2" charset="-122"/>
                <a:ea typeface="华文楷体" panose="02010600040101010101" pitchFamily="2" charset="-122"/>
              </a:rPr>
              <a:t>……</a:t>
            </a:r>
          </a:p>
          <a:p>
            <a:r>
              <a:rPr lang="en-US" altLang="zh-CN" dirty="0">
                <a:latin typeface="华文楷体" panose="02010600040101010101" pitchFamily="2" charset="-122"/>
                <a:ea typeface="华文楷体" panose="02010600040101010101" pitchFamily="2" charset="-122"/>
              </a:rPr>
              <a:t>    </a:t>
            </a:r>
            <a:r>
              <a:rPr lang="zh-CN" altLang="en-US" dirty="0">
                <a:latin typeface="华文楷体" panose="02010600040101010101" pitchFamily="2" charset="-122"/>
                <a:ea typeface="华文楷体" panose="02010600040101010101" pitchFamily="2" charset="-122"/>
              </a:rPr>
              <a:t>教师一边有规律地发音“哒哒哒哒”一边拍拍子，并问： 你现在听到的声音有一个专有的词汇，它叫什么？</a:t>
            </a:r>
          </a:p>
          <a:p>
            <a:r>
              <a:rPr lang="zh-CN" altLang="en-US" dirty="0">
                <a:latin typeface="华文楷体" panose="02010600040101010101" pitchFamily="2" charset="-122"/>
                <a:ea typeface="华文楷体" panose="02010600040101010101" pitchFamily="2" charset="-122"/>
              </a:rPr>
              <a:t>    一个幼儿说“哒哒”。</a:t>
            </a:r>
          </a:p>
          <a:p>
            <a:r>
              <a:rPr lang="zh-CN" altLang="en-US" dirty="0">
                <a:latin typeface="华文楷体" panose="02010600040101010101" pitchFamily="2" charset="-122"/>
                <a:ea typeface="华文楷体" panose="02010600040101010101" pitchFamily="2" charset="-122"/>
              </a:rPr>
              <a:t>    另一个学过钢琴的幼儿说： 节拍。</a:t>
            </a:r>
          </a:p>
          <a:p>
            <a:r>
              <a:rPr lang="zh-CN" altLang="en-US" dirty="0">
                <a:latin typeface="华文楷体" panose="02010600040101010101" pitchFamily="2" charset="-122"/>
                <a:ea typeface="华文楷体" panose="02010600040101010101" pitchFamily="2" charset="-122"/>
              </a:rPr>
              <a:t> </a:t>
            </a:r>
            <a:r>
              <a:rPr lang="zh-CN" altLang="en-US" sz="1400" dirty="0">
                <a:latin typeface="华文楷体" panose="02010600040101010101" pitchFamily="2" charset="-122"/>
                <a:ea typeface="华文楷体" panose="02010600040101010101" pitchFamily="2" charset="-122"/>
              </a:rPr>
              <a:t> </a:t>
            </a:r>
            <a:endParaRPr lang="zh-CN" altLang="en-US" sz="16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32950900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49"/>
</p:tagLst>
</file>

<file path=ppt/tags/tag2.xml><?xml version="1.0" encoding="utf-8"?>
<p:tagLst xmlns:a="http://schemas.openxmlformats.org/drawingml/2006/main" xmlns:r="http://schemas.openxmlformats.org/officeDocument/2006/relationships" xmlns:p="http://schemas.openxmlformats.org/presentationml/2006/main">
  <p:tag name="ISLIDE.DIAGRAM" val="421458f8-ce0f-4d85-9d31-f819964310b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3shg50c3">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222</TotalTime>
  <Words>4054</Words>
  <Application>Microsoft Office PowerPoint</Application>
  <PresentationFormat>宽屏</PresentationFormat>
  <Paragraphs>191</Paragraphs>
  <Slides>24</Slides>
  <Notes>23</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24</vt:i4>
      </vt:variant>
    </vt:vector>
  </HeadingPairs>
  <TitlesOfParts>
    <vt:vector size="33" baseType="lpstr">
      <vt:lpstr>等线</vt:lpstr>
      <vt:lpstr>方正细谭黑简体</vt:lpstr>
      <vt:lpstr>黑体</vt:lpstr>
      <vt:lpstr>华文楷体</vt:lpstr>
      <vt:lpstr>宋体</vt:lpstr>
      <vt:lpstr>微软雅黑</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第一PPT，www.1ppt.com</Manager>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简洁圆形</dc:title>
  <dc:creator>第一PPT</dc:creator>
  <cp:keywords>www.1ppt.com</cp:keywords>
  <dc:description>www.1ppt.com</dc:description>
  <cp:lastModifiedBy>余思洋</cp:lastModifiedBy>
  <cp:revision>408</cp:revision>
  <dcterms:created xsi:type="dcterms:W3CDTF">2017-12-12T05:18:00Z</dcterms:created>
  <dcterms:modified xsi:type="dcterms:W3CDTF">2021-09-23T06:07:25Z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