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4"/>
  </p:notesMasterIdLst>
  <p:sldIdLst>
    <p:sldId id="256" r:id="rId2"/>
    <p:sldId id="258" r:id="rId3"/>
    <p:sldId id="300" r:id="rId4"/>
    <p:sldId id="379" r:id="rId5"/>
    <p:sldId id="380" r:id="rId6"/>
    <p:sldId id="368" r:id="rId7"/>
    <p:sldId id="381" r:id="rId8"/>
    <p:sldId id="306" r:id="rId9"/>
    <p:sldId id="382" r:id="rId10"/>
    <p:sldId id="384" r:id="rId11"/>
    <p:sldId id="309" r:id="rId12"/>
    <p:sldId id="383" r:id="rId13"/>
    <p:sldId id="301" r:id="rId14"/>
    <p:sldId id="385" r:id="rId15"/>
    <p:sldId id="347" r:id="rId16"/>
    <p:sldId id="314" r:id="rId17"/>
    <p:sldId id="386" r:id="rId18"/>
    <p:sldId id="360" r:id="rId19"/>
    <p:sldId id="387" r:id="rId20"/>
    <p:sldId id="316" r:id="rId21"/>
    <p:sldId id="302" r:id="rId22"/>
    <p:sldId id="318" r:id="rId23"/>
    <p:sldId id="388" r:id="rId24"/>
    <p:sldId id="320" r:id="rId25"/>
    <p:sldId id="264" r:id="rId26"/>
    <p:sldId id="389" r:id="rId27"/>
    <p:sldId id="377" r:id="rId28"/>
    <p:sldId id="390" r:id="rId29"/>
    <p:sldId id="391" r:id="rId30"/>
    <p:sldId id="392" r:id="rId31"/>
    <p:sldId id="283" r:id="rId32"/>
    <p:sldId id="257" r:id="rId33"/>
  </p:sldIdLst>
  <p:sldSz cx="12192000" cy="6858000"/>
  <p:notesSz cx="7104063" cy="10234613"/>
  <p:custDataLst>
    <p:tags r:id="rId3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975B"/>
    <a:srgbClr val="E95555"/>
    <a:srgbClr val="EA1451"/>
    <a:srgbClr val="497EB1"/>
    <a:srgbClr val="FCD17C"/>
    <a:srgbClr val="7F7F7F"/>
    <a:srgbClr val="5C93C6"/>
    <a:srgbClr val="F52B65"/>
    <a:srgbClr val="FF3D00"/>
    <a:srgbClr val="FF47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2" autoAdjust="0"/>
    <p:restoredTop sz="94660"/>
  </p:normalViewPr>
  <p:slideViewPr>
    <p:cSldViewPr snapToGrid="0">
      <p:cViewPr varScale="1">
        <p:scale>
          <a:sx n="80" d="100"/>
          <a:sy n="80" d="100"/>
        </p:scale>
        <p:origin x="540" y="90"/>
      </p:cViewPr>
      <p:guideLst>
        <p:guide orient="horz" pos="2092"/>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gs" Target="tags/tag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B4568140-42B0-4227-A3F7-F528E3A48127}" type="datetimeFigureOut">
              <a:rPr lang="zh-CN" altLang="en-US" smtClean="0"/>
              <a:t>2021/10/12</a:t>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B52640A1-94A2-4624-974B-66BEDEFB6E14}" type="slidenum">
              <a:rPr lang="zh-CN" altLang="en-US" smtClean="0"/>
              <a:t>‹#›</a:t>
            </a:fld>
            <a:endParaRPr lang="zh-CN" altLang="en-US"/>
          </a:p>
        </p:txBody>
      </p:sp>
    </p:spTree>
    <p:extLst>
      <p:ext uri="{BB962C8B-B14F-4D97-AF65-F5344CB8AC3E}">
        <p14:creationId xmlns:p14="http://schemas.microsoft.com/office/powerpoint/2010/main" val="24372120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a:t>
            </a:fld>
            <a:endParaRPr lang="zh-CN" altLang="en-US"/>
          </a:p>
        </p:txBody>
      </p:sp>
    </p:spTree>
    <p:extLst>
      <p:ext uri="{BB962C8B-B14F-4D97-AF65-F5344CB8AC3E}">
        <p14:creationId xmlns:p14="http://schemas.microsoft.com/office/powerpoint/2010/main" val="23624074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10</a:t>
            </a:fld>
            <a:endParaRPr lang="zh-CN" altLang="en-US"/>
          </a:p>
        </p:txBody>
      </p:sp>
    </p:spTree>
    <p:extLst>
      <p:ext uri="{BB962C8B-B14F-4D97-AF65-F5344CB8AC3E}">
        <p14:creationId xmlns:p14="http://schemas.microsoft.com/office/powerpoint/2010/main" val="31868861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11</a:t>
            </a:fld>
            <a:endParaRPr lang="zh-CN" altLang="en-US"/>
          </a:p>
        </p:txBody>
      </p:sp>
    </p:spTree>
    <p:extLst>
      <p:ext uri="{BB962C8B-B14F-4D97-AF65-F5344CB8AC3E}">
        <p14:creationId xmlns:p14="http://schemas.microsoft.com/office/powerpoint/2010/main" val="41887683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12</a:t>
            </a:fld>
            <a:endParaRPr lang="zh-CN" altLang="en-US"/>
          </a:p>
        </p:txBody>
      </p:sp>
    </p:spTree>
    <p:extLst>
      <p:ext uri="{BB962C8B-B14F-4D97-AF65-F5344CB8AC3E}">
        <p14:creationId xmlns:p14="http://schemas.microsoft.com/office/powerpoint/2010/main" val="14734765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13</a:t>
            </a:fld>
            <a:endParaRPr lang="zh-CN" altLang="en-US"/>
          </a:p>
        </p:txBody>
      </p:sp>
    </p:spTree>
    <p:extLst>
      <p:ext uri="{BB962C8B-B14F-4D97-AF65-F5344CB8AC3E}">
        <p14:creationId xmlns:p14="http://schemas.microsoft.com/office/powerpoint/2010/main" val="14993110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14</a:t>
            </a:fld>
            <a:endParaRPr lang="zh-CN" altLang="en-US"/>
          </a:p>
        </p:txBody>
      </p:sp>
    </p:spTree>
    <p:extLst>
      <p:ext uri="{BB962C8B-B14F-4D97-AF65-F5344CB8AC3E}">
        <p14:creationId xmlns:p14="http://schemas.microsoft.com/office/powerpoint/2010/main" val="9182917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15</a:t>
            </a:fld>
            <a:endParaRPr lang="zh-CN" altLang="en-US"/>
          </a:p>
        </p:txBody>
      </p:sp>
    </p:spTree>
    <p:extLst>
      <p:ext uri="{BB962C8B-B14F-4D97-AF65-F5344CB8AC3E}">
        <p14:creationId xmlns:p14="http://schemas.microsoft.com/office/powerpoint/2010/main" val="40428970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16</a:t>
            </a:fld>
            <a:endParaRPr lang="zh-CN" altLang="en-US"/>
          </a:p>
        </p:txBody>
      </p:sp>
    </p:spTree>
    <p:extLst>
      <p:ext uri="{BB962C8B-B14F-4D97-AF65-F5344CB8AC3E}">
        <p14:creationId xmlns:p14="http://schemas.microsoft.com/office/powerpoint/2010/main" val="4695637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17</a:t>
            </a:fld>
            <a:endParaRPr lang="zh-CN" altLang="en-US"/>
          </a:p>
        </p:txBody>
      </p:sp>
    </p:spTree>
    <p:extLst>
      <p:ext uri="{BB962C8B-B14F-4D97-AF65-F5344CB8AC3E}">
        <p14:creationId xmlns:p14="http://schemas.microsoft.com/office/powerpoint/2010/main" val="17480778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18</a:t>
            </a:fld>
            <a:endParaRPr lang="zh-CN" altLang="en-US"/>
          </a:p>
        </p:txBody>
      </p:sp>
    </p:spTree>
    <p:extLst>
      <p:ext uri="{BB962C8B-B14F-4D97-AF65-F5344CB8AC3E}">
        <p14:creationId xmlns:p14="http://schemas.microsoft.com/office/powerpoint/2010/main" val="19252493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19</a:t>
            </a:fld>
            <a:endParaRPr lang="zh-CN" altLang="en-US"/>
          </a:p>
        </p:txBody>
      </p:sp>
    </p:spTree>
    <p:extLst>
      <p:ext uri="{BB962C8B-B14F-4D97-AF65-F5344CB8AC3E}">
        <p14:creationId xmlns:p14="http://schemas.microsoft.com/office/powerpoint/2010/main" val="3907307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a:t>
            </a:fld>
            <a:endParaRPr lang="zh-CN" altLang="en-US"/>
          </a:p>
        </p:txBody>
      </p:sp>
    </p:spTree>
    <p:extLst>
      <p:ext uri="{BB962C8B-B14F-4D97-AF65-F5344CB8AC3E}">
        <p14:creationId xmlns:p14="http://schemas.microsoft.com/office/powerpoint/2010/main" val="9349162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20</a:t>
            </a:fld>
            <a:endParaRPr lang="zh-CN" altLang="en-US"/>
          </a:p>
        </p:txBody>
      </p:sp>
    </p:spTree>
    <p:extLst>
      <p:ext uri="{BB962C8B-B14F-4D97-AF65-F5344CB8AC3E}">
        <p14:creationId xmlns:p14="http://schemas.microsoft.com/office/powerpoint/2010/main" val="10113424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21</a:t>
            </a:fld>
            <a:endParaRPr lang="zh-CN" altLang="en-US"/>
          </a:p>
        </p:txBody>
      </p:sp>
    </p:spTree>
    <p:extLst>
      <p:ext uri="{BB962C8B-B14F-4D97-AF65-F5344CB8AC3E}">
        <p14:creationId xmlns:p14="http://schemas.microsoft.com/office/powerpoint/2010/main" val="36103164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22</a:t>
            </a:fld>
            <a:endParaRPr lang="zh-CN" altLang="en-US"/>
          </a:p>
        </p:txBody>
      </p:sp>
    </p:spTree>
    <p:extLst>
      <p:ext uri="{BB962C8B-B14F-4D97-AF65-F5344CB8AC3E}">
        <p14:creationId xmlns:p14="http://schemas.microsoft.com/office/powerpoint/2010/main" val="5546797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23</a:t>
            </a:fld>
            <a:endParaRPr lang="zh-CN" altLang="en-US"/>
          </a:p>
        </p:txBody>
      </p:sp>
    </p:spTree>
    <p:extLst>
      <p:ext uri="{BB962C8B-B14F-4D97-AF65-F5344CB8AC3E}">
        <p14:creationId xmlns:p14="http://schemas.microsoft.com/office/powerpoint/2010/main" val="188672410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24</a:t>
            </a:fld>
            <a:endParaRPr lang="zh-CN" altLang="en-US"/>
          </a:p>
        </p:txBody>
      </p:sp>
    </p:spTree>
    <p:extLst>
      <p:ext uri="{BB962C8B-B14F-4D97-AF65-F5344CB8AC3E}">
        <p14:creationId xmlns:p14="http://schemas.microsoft.com/office/powerpoint/2010/main" val="1391443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52640A1-94A2-4624-974B-66BEDEFB6E1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8981751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52640A1-94A2-4624-974B-66BEDEFB6E1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7776435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52640A1-94A2-4624-974B-66BEDEFB6E1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84243288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52640A1-94A2-4624-974B-66BEDEFB6E1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86766428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52640A1-94A2-4624-974B-66BEDEFB6E1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1669956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3</a:t>
            </a:fld>
            <a:endParaRPr lang="zh-CN" altLang="en-US"/>
          </a:p>
        </p:txBody>
      </p:sp>
    </p:spTree>
    <p:extLst>
      <p:ext uri="{BB962C8B-B14F-4D97-AF65-F5344CB8AC3E}">
        <p14:creationId xmlns:p14="http://schemas.microsoft.com/office/powerpoint/2010/main" val="296520034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52640A1-94A2-4624-974B-66BEDEFB6E1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1385132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32</a:t>
            </a:fld>
            <a:endParaRPr lang="zh-CN" altLang="en-US"/>
          </a:p>
        </p:txBody>
      </p:sp>
    </p:spTree>
    <p:extLst>
      <p:ext uri="{BB962C8B-B14F-4D97-AF65-F5344CB8AC3E}">
        <p14:creationId xmlns:p14="http://schemas.microsoft.com/office/powerpoint/2010/main" val="12772316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4</a:t>
            </a:fld>
            <a:endParaRPr lang="zh-CN" altLang="en-US"/>
          </a:p>
        </p:txBody>
      </p:sp>
    </p:spTree>
    <p:extLst>
      <p:ext uri="{BB962C8B-B14F-4D97-AF65-F5344CB8AC3E}">
        <p14:creationId xmlns:p14="http://schemas.microsoft.com/office/powerpoint/2010/main" val="375473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5</a:t>
            </a:fld>
            <a:endParaRPr lang="zh-CN" altLang="en-US"/>
          </a:p>
        </p:txBody>
      </p:sp>
    </p:spTree>
    <p:extLst>
      <p:ext uri="{BB962C8B-B14F-4D97-AF65-F5344CB8AC3E}">
        <p14:creationId xmlns:p14="http://schemas.microsoft.com/office/powerpoint/2010/main" val="28703168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6</a:t>
            </a:fld>
            <a:endParaRPr lang="zh-CN" altLang="en-US"/>
          </a:p>
        </p:txBody>
      </p:sp>
    </p:spTree>
    <p:extLst>
      <p:ext uri="{BB962C8B-B14F-4D97-AF65-F5344CB8AC3E}">
        <p14:creationId xmlns:p14="http://schemas.microsoft.com/office/powerpoint/2010/main" val="11250544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7</a:t>
            </a:fld>
            <a:endParaRPr lang="zh-CN" altLang="en-US"/>
          </a:p>
        </p:txBody>
      </p:sp>
    </p:spTree>
    <p:extLst>
      <p:ext uri="{BB962C8B-B14F-4D97-AF65-F5344CB8AC3E}">
        <p14:creationId xmlns:p14="http://schemas.microsoft.com/office/powerpoint/2010/main" val="3978584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8</a:t>
            </a:fld>
            <a:endParaRPr lang="zh-CN" altLang="en-US"/>
          </a:p>
        </p:txBody>
      </p:sp>
    </p:spTree>
    <p:extLst>
      <p:ext uri="{BB962C8B-B14F-4D97-AF65-F5344CB8AC3E}">
        <p14:creationId xmlns:p14="http://schemas.microsoft.com/office/powerpoint/2010/main" val="30596167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9</a:t>
            </a:fld>
            <a:endParaRPr lang="zh-CN" altLang="en-US"/>
          </a:p>
        </p:txBody>
      </p:sp>
    </p:spTree>
    <p:extLst>
      <p:ext uri="{BB962C8B-B14F-4D97-AF65-F5344CB8AC3E}">
        <p14:creationId xmlns:p14="http://schemas.microsoft.com/office/powerpoint/2010/main" val="36053828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圆角矩形 1"/>
          <p:cNvSpPr/>
          <p:nvPr userDrawn="1"/>
        </p:nvSpPr>
        <p:spPr>
          <a:xfrm>
            <a:off x="0" y="0"/>
            <a:ext cx="12192000" cy="6858000"/>
          </a:xfrm>
          <a:prstGeom prst="roundRect">
            <a:avLst>
              <a:gd name="adj" fmla="val 7784"/>
            </a:avLst>
          </a:prstGeom>
          <a:pattFill prst="wdDnDiag">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userDrawn="1"/>
        </p:nvSpPr>
        <p:spPr>
          <a:xfrm>
            <a:off x="9115425" y="0"/>
            <a:ext cx="3076575" cy="3004730"/>
          </a:xfrm>
          <a:custGeom>
            <a:avLst/>
            <a:gdLst>
              <a:gd name="connsiteX0" fmla="*/ 348024 w 3076575"/>
              <a:gd name="connsiteY0" fmla="*/ 0 h 3004730"/>
              <a:gd name="connsiteX1" fmla="*/ 2542748 w 3076575"/>
              <a:gd name="connsiteY1" fmla="*/ 0 h 3004730"/>
              <a:gd name="connsiteX2" fmla="*/ 3076575 w 3076575"/>
              <a:gd name="connsiteY2" fmla="*/ 533827 h 3004730"/>
              <a:gd name="connsiteX3" fmla="*/ 3076575 w 3076575"/>
              <a:gd name="connsiteY3" fmla="*/ 2602982 h 3004730"/>
              <a:gd name="connsiteX4" fmla="*/ 2975138 w 3076575"/>
              <a:gd name="connsiteY4" fmla="*/ 2678835 h 3004730"/>
              <a:gd name="connsiteX5" fmla="*/ 1908229 w 3076575"/>
              <a:gd name="connsiteY5" fmla="*/ 3004730 h 3004730"/>
              <a:gd name="connsiteX6" fmla="*/ 0 w 3076575"/>
              <a:gd name="connsiteY6" fmla="*/ 1096501 h 3004730"/>
              <a:gd name="connsiteX7" fmla="*/ 325896 w 3076575"/>
              <a:gd name="connsiteY7" fmla="*/ 29592 h 3004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76575" h="3004730">
                <a:moveTo>
                  <a:pt x="348024" y="0"/>
                </a:moveTo>
                <a:lnTo>
                  <a:pt x="2542748" y="0"/>
                </a:lnTo>
                <a:cubicBezTo>
                  <a:pt x="2837573" y="0"/>
                  <a:pt x="3076575" y="239002"/>
                  <a:pt x="3076575" y="533827"/>
                </a:cubicBezTo>
                <a:lnTo>
                  <a:pt x="3076575" y="2602982"/>
                </a:lnTo>
                <a:lnTo>
                  <a:pt x="2975138" y="2678835"/>
                </a:lnTo>
                <a:cubicBezTo>
                  <a:pt x="2670583" y="2884588"/>
                  <a:pt x="2303436" y="3004730"/>
                  <a:pt x="1908229" y="3004730"/>
                </a:cubicBezTo>
                <a:cubicBezTo>
                  <a:pt x="854343" y="3004730"/>
                  <a:pt x="0" y="2150387"/>
                  <a:pt x="0" y="1096501"/>
                </a:cubicBezTo>
                <a:cubicBezTo>
                  <a:pt x="0" y="701294"/>
                  <a:pt x="120142" y="334147"/>
                  <a:pt x="325896" y="29592"/>
                </a:cubicBezTo>
                <a:close/>
              </a:path>
            </a:pathLst>
          </a:custGeom>
          <a:gradFill flip="none" rotWithShape="1">
            <a:gsLst>
              <a:gs pos="0">
                <a:srgbClr val="EA1451">
                  <a:alpha val="69804"/>
                </a:srgbClr>
              </a:gs>
              <a:gs pos="100000">
                <a:srgbClr val="E53333">
                  <a:alpha val="70000"/>
                </a:srgbClr>
              </a:gs>
            </a:gsLst>
            <a:path path="rect">
              <a:fillToRect t="100000" r="100000"/>
            </a:path>
            <a:tileRect l="-100000" b="-100000"/>
          </a:gradFill>
          <a:ln>
            <a:noFill/>
          </a:ln>
          <a:effectLst>
            <a:outerShdw blurRad="152400" dist="190500" dir="2700000" algn="tl" rotWithShape="0">
              <a:srgbClr val="FF4747">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effectLst/>
            </a:endParaRPr>
          </a:p>
        </p:txBody>
      </p:sp>
      <p:sp>
        <p:nvSpPr>
          <p:cNvPr id="3" name="椭圆 2"/>
          <p:cNvSpPr/>
          <p:nvPr userDrawn="1"/>
        </p:nvSpPr>
        <p:spPr>
          <a:xfrm>
            <a:off x="8448115" y="1502365"/>
            <a:ext cx="1334620" cy="1334620"/>
          </a:xfrm>
          <a:prstGeom prst="ellipse">
            <a:avLst/>
          </a:prstGeom>
          <a:gradFill flip="none" rotWithShape="1">
            <a:gsLst>
              <a:gs pos="34000">
                <a:schemeClr val="accent1">
                  <a:lumMod val="75000"/>
                  <a:alpha val="78000"/>
                </a:schemeClr>
              </a:gs>
              <a:gs pos="100000">
                <a:srgbClr val="7030A0">
                  <a:alpha val="85000"/>
                  <a:lumMod val="88000"/>
                </a:srgbClr>
              </a:gs>
            </a:gsLst>
            <a:path path="circle">
              <a:fillToRect r="100000" b="100000"/>
            </a:path>
            <a:tileRect l="-100000" t="-100000"/>
          </a:gradFill>
          <a:ln>
            <a:noFill/>
          </a:ln>
          <a:effectLst>
            <a:outerShdw blurRad="101600" dist="368300" dir="2700000" algn="tl" rotWithShape="0">
              <a:srgbClr val="497EB1">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userDrawn="1"/>
        </p:nvSpPr>
        <p:spPr>
          <a:xfrm>
            <a:off x="6784352" y="2169675"/>
            <a:ext cx="545838" cy="545838"/>
          </a:xfrm>
          <a:prstGeom prst="ellipse">
            <a:avLst/>
          </a:prstGeom>
          <a:gradFill flip="none" rotWithShape="1">
            <a:gsLst>
              <a:gs pos="34000">
                <a:schemeClr val="accent2">
                  <a:alpha val="65000"/>
                </a:schemeClr>
              </a:gs>
              <a:gs pos="100000">
                <a:srgbClr val="FFC000">
                  <a:alpha val="50000"/>
                </a:srgbClr>
              </a:gs>
            </a:gsLst>
            <a:path path="circle">
              <a:fillToRect l="100000" t="100000"/>
            </a:path>
            <a:tileRect r="-100000" b="-100000"/>
          </a:gradFill>
          <a:ln>
            <a:noFill/>
          </a:ln>
          <a:effectLst>
            <a:outerShdw blurRad="101600" dist="368300" dir="2700000" algn="tl" rotWithShape="0">
              <a:srgbClr val="F3AF78"/>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
        <p:nvSpPr>
          <p:cNvPr id="2" name="圆角矩形 1"/>
          <p:cNvSpPr/>
          <p:nvPr userDrawn="1"/>
        </p:nvSpPr>
        <p:spPr>
          <a:xfrm>
            <a:off x="0" y="0"/>
            <a:ext cx="12192000" cy="6858000"/>
          </a:xfrm>
          <a:prstGeom prst="roundRect">
            <a:avLst>
              <a:gd name="adj" fmla="val 7784"/>
            </a:avLst>
          </a:prstGeom>
          <a:pattFill prst="wdDnDiag">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userDrawn="1"/>
        </p:nvSpPr>
        <p:spPr>
          <a:xfrm>
            <a:off x="476885" y="287020"/>
            <a:ext cx="827405" cy="827405"/>
          </a:xfrm>
          <a:prstGeom prst="ellipse">
            <a:avLst/>
          </a:prstGeom>
          <a:gradFill flip="none" rotWithShape="1">
            <a:gsLst>
              <a:gs pos="34000">
                <a:schemeClr val="accent2">
                  <a:alpha val="65000"/>
                </a:schemeClr>
              </a:gs>
              <a:gs pos="100000">
                <a:srgbClr val="FFC000">
                  <a:alpha val="50000"/>
                </a:srgbClr>
              </a:gs>
            </a:gsLst>
            <a:path path="circle">
              <a:fillToRect l="100000" t="100000"/>
            </a:path>
            <a:tileRect r="-100000" b="-100000"/>
          </a:gradFill>
          <a:ln>
            <a:noFill/>
          </a:ln>
          <a:effectLst>
            <a:outerShdw blurRad="101600" dist="368300" dir="2700000" algn="tl" rotWithShape="0">
              <a:srgbClr val="F3AF78"/>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userDrawn="1"/>
        </p:nvSpPr>
        <p:spPr>
          <a:xfrm>
            <a:off x="1489710" y="560705"/>
            <a:ext cx="280035" cy="280035"/>
          </a:xfrm>
          <a:prstGeom prst="ellipse">
            <a:avLst/>
          </a:prstGeom>
          <a:gradFill flip="none" rotWithShape="1">
            <a:gsLst>
              <a:gs pos="34000">
                <a:srgbClr val="E53333">
                  <a:alpha val="83000"/>
                </a:srgbClr>
              </a:gs>
              <a:gs pos="100000">
                <a:srgbClr val="FF4747">
                  <a:alpha val="62000"/>
                </a:srgbClr>
              </a:gs>
            </a:gsLst>
            <a:path path="circle">
              <a:fillToRect l="100000" t="100000"/>
            </a:path>
            <a:tileRect r="-100000" b="-100000"/>
          </a:gradFill>
          <a:ln>
            <a:noFill/>
          </a:ln>
          <a:effectLst>
            <a:outerShdw blurRad="101600" dist="368300" dir="2700000" algn="tl" rotWithShape="0">
              <a:srgbClr val="FF4747">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userDrawn="1"/>
        </p:nvSpPr>
        <p:spPr>
          <a:xfrm>
            <a:off x="363682" y="876805"/>
            <a:ext cx="421178" cy="421178"/>
          </a:xfrm>
          <a:prstGeom prst="ellipse">
            <a:avLst/>
          </a:prstGeom>
          <a:gradFill flip="none" rotWithShape="1">
            <a:gsLst>
              <a:gs pos="34000">
                <a:schemeClr val="accent1">
                  <a:lumMod val="75000"/>
                  <a:alpha val="78000"/>
                </a:schemeClr>
              </a:gs>
              <a:gs pos="100000">
                <a:srgbClr val="7030A0">
                  <a:alpha val="85000"/>
                  <a:lumMod val="88000"/>
                </a:srgbClr>
              </a:gs>
            </a:gsLst>
            <a:path path="circle">
              <a:fillToRect r="100000" b="100000"/>
            </a:path>
            <a:tileRect l="-100000" t="-100000"/>
          </a:gradFill>
          <a:ln>
            <a:noFill/>
          </a:ln>
          <a:effectLst>
            <a:outerShdw blurRad="101600" dist="368300" dir="2700000" algn="tl" rotWithShape="0">
              <a:srgbClr val="497EB1">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
        <p:nvSpPr>
          <p:cNvPr id="2" name="圆角矩形 1"/>
          <p:cNvSpPr/>
          <p:nvPr userDrawn="1"/>
        </p:nvSpPr>
        <p:spPr>
          <a:xfrm>
            <a:off x="0" y="0"/>
            <a:ext cx="12192000" cy="6858000"/>
          </a:xfrm>
          <a:prstGeom prst="roundRect">
            <a:avLst>
              <a:gd name="adj" fmla="val 7784"/>
            </a:avLst>
          </a:prstGeom>
          <a:pattFill prst="wdDnDiag">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userDrawn="1"/>
        </p:nvSpPr>
        <p:spPr>
          <a:xfrm flipH="1" flipV="1">
            <a:off x="0" y="3853270"/>
            <a:ext cx="3076575" cy="3004730"/>
          </a:xfrm>
          <a:custGeom>
            <a:avLst/>
            <a:gdLst>
              <a:gd name="connsiteX0" fmla="*/ 348024 w 3076575"/>
              <a:gd name="connsiteY0" fmla="*/ 0 h 3004730"/>
              <a:gd name="connsiteX1" fmla="*/ 2542748 w 3076575"/>
              <a:gd name="connsiteY1" fmla="*/ 0 h 3004730"/>
              <a:gd name="connsiteX2" fmla="*/ 3076575 w 3076575"/>
              <a:gd name="connsiteY2" fmla="*/ 533827 h 3004730"/>
              <a:gd name="connsiteX3" fmla="*/ 3076575 w 3076575"/>
              <a:gd name="connsiteY3" fmla="*/ 2602982 h 3004730"/>
              <a:gd name="connsiteX4" fmla="*/ 2975138 w 3076575"/>
              <a:gd name="connsiteY4" fmla="*/ 2678835 h 3004730"/>
              <a:gd name="connsiteX5" fmla="*/ 1908229 w 3076575"/>
              <a:gd name="connsiteY5" fmla="*/ 3004730 h 3004730"/>
              <a:gd name="connsiteX6" fmla="*/ 0 w 3076575"/>
              <a:gd name="connsiteY6" fmla="*/ 1096501 h 3004730"/>
              <a:gd name="connsiteX7" fmla="*/ 325896 w 3076575"/>
              <a:gd name="connsiteY7" fmla="*/ 29592 h 3004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76575" h="3004730">
                <a:moveTo>
                  <a:pt x="348024" y="0"/>
                </a:moveTo>
                <a:lnTo>
                  <a:pt x="2542748" y="0"/>
                </a:lnTo>
                <a:cubicBezTo>
                  <a:pt x="2837573" y="0"/>
                  <a:pt x="3076575" y="239002"/>
                  <a:pt x="3076575" y="533827"/>
                </a:cubicBezTo>
                <a:lnTo>
                  <a:pt x="3076575" y="2602982"/>
                </a:lnTo>
                <a:lnTo>
                  <a:pt x="2975138" y="2678835"/>
                </a:lnTo>
                <a:cubicBezTo>
                  <a:pt x="2670583" y="2884588"/>
                  <a:pt x="2303436" y="3004730"/>
                  <a:pt x="1908229" y="3004730"/>
                </a:cubicBezTo>
                <a:cubicBezTo>
                  <a:pt x="854343" y="3004730"/>
                  <a:pt x="0" y="2150387"/>
                  <a:pt x="0" y="1096501"/>
                </a:cubicBezTo>
                <a:cubicBezTo>
                  <a:pt x="0" y="701294"/>
                  <a:pt x="120142" y="334147"/>
                  <a:pt x="325896" y="29592"/>
                </a:cubicBezTo>
                <a:close/>
              </a:path>
            </a:pathLst>
          </a:custGeom>
          <a:gradFill flip="none" rotWithShape="1">
            <a:gsLst>
              <a:gs pos="0">
                <a:srgbClr val="EA1451">
                  <a:alpha val="80000"/>
                </a:srgbClr>
              </a:gs>
              <a:gs pos="100000">
                <a:srgbClr val="E53333">
                  <a:alpha val="92000"/>
                </a:srgbClr>
              </a:gs>
            </a:gsLst>
            <a:lin ang="2700000" scaled="1"/>
            <a:tileRect/>
          </a:gradFill>
          <a:ln>
            <a:noFill/>
          </a:ln>
          <a:effectLst>
            <a:outerShdw blurRad="152400" dist="190500" dir="2700000" algn="tl" rotWithShape="0">
              <a:srgbClr val="FF4747">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effectLst/>
            </a:endParaRPr>
          </a:p>
        </p:txBody>
      </p:sp>
      <p:sp>
        <p:nvSpPr>
          <p:cNvPr id="3" name="椭圆 2"/>
          <p:cNvSpPr/>
          <p:nvPr userDrawn="1"/>
        </p:nvSpPr>
        <p:spPr>
          <a:xfrm>
            <a:off x="5036647" y="4811900"/>
            <a:ext cx="421178" cy="421178"/>
          </a:xfrm>
          <a:prstGeom prst="ellipse">
            <a:avLst/>
          </a:prstGeom>
          <a:gradFill flip="none" rotWithShape="1">
            <a:gsLst>
              <a:gs pos="34000">
                <a:schemeClr val="accent1">
                  <a:lumMod val="75000"/>
                  <a:alpha val="78000"/>
                </a:schemeClr>
              </a:gs>
              <a:gs pos="100000">
                <a:srgbClr val="7030A0">
                  <a:alpha val="85000"/>
                  <a:lumMod val="88000"/>
                </a:srgbClr>
              </a:gs>
            </a:gsLst>
            <a:path path="circle">
              <a:fillToRect r="100000" b="100000"/>
            </a:path>
            <a:tileRect l="-100000" t="-100000"/>
          </a:gradFill>
          <a:ln>
            <a:noFill/>
          </a:ln>
          <a:effectLst>
            <a:outerShdw blurRad="101600" dist="368300" dir="2700000" algn="tl" rotWithShape="0">
              <a:srgbClr val="497EB1">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userDrawn="1"/>
        </p:nvSpPr>
        <p:spPr>
          <a:xfrm>
            <a:off x="2866990" y="4571162"/>
            <a:ext cx="1334620" cy="1334620"/>
          </a:xfrm>
          <a:prstGeom prst="ellipse">
            <a:avLst/>
          </a:prstGeom>
          <a:gradFill flip="none" rotWithShape="1">
            <a:gsLst>
              <a:gs pos="34000">
                <a:schemeClr val="accent2">
                  <a:alpha val="65000"/>
                </a:schemeClr>
              </a:gs>
              <a:gs pos="100000">
                <a:srgbClr val="FFC000">
                  <a:alpha val="50000"/>
                </a:srgbClr>
              </a:gs>
            </a:gsLst>
            <a:path path="circle">
              <a:fillToRect l="100000" t="100000"/>
            </a:path>
            <a:tileRect r="-100000" b="-100000"/>
          </a:gradFill>
          <a:ln>
            <a:noFill/>
          </a:ln>
          <a:effectLst>
            <a:outerShdw blurRad="101600" dist="368300" dir="2700000" algn="tl" rotWithShape="0">
              <a:srgbClr val="F3AF78"/>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userDrawn="1"/>
        </p:nvSpPr>
        <p:spPr>
          <a:xfrm>
            <a:off x="9001090" y="1095375"/>
            <a:ext cx="646897" cy="646897"/>
          </a:xfrm>
          <a:prstGeom prst="ellipse">
            <a:avLst/>
          </a:prstGeom>
          <a:gradFill flip="none" rotWithShape="1">
            <a:gsLst>
              <a:gs pos="34000">
                <a:srgbClr val="E53333">
                  <a:alpha val="83000"/>
                </a:srgbClr>
              </a:gs>
              <a:gs pos="100000">
                <a:srgbClr val="FF4747">
                  <a:alpha val="62000"/>
                </a:srgbClr>
              </a:gs>
            </a:gsLst>
            <a:path path="circle">
              <a:fillToRect l="100000" t="100000"/>
            </a:path>
            <a:tileRect r="-100000" b="-100000"/>
          </a:gradFill>
          <a:ln>
            <a:noFill/>
          </a:ln>
          <a:effectLst>
            <a:outerShdw blurRad="101600" dist="368300" dir="2700000" algn="tl" rotWithShape="0">
              <a:srgbClr val="FF4747">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92451939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4" name="矩形 3"/>
          <p:cNvSpPr/>
          <p:nvPr userDrawn="1"/>
        </p:nvSpPr>
        <p:spPr>
          <a:xfrm>
            <a:off x="8325228" y="6545425"/>
            <a:ext cx="775136" cy="230832"/>
          </a:xfrm>
          <a:prstGeom prst="rect">
            <a:avLst/>
          </a:prstGeom>
        </p:spPr>
        <p:txBody>
          <a:bodyPr wrap="square">
            <a:spAutoFit/>
          </a:bodyPr>
          <a:lstStyle/>
          <a:p>
            <a:r>
              <a:rPr lang="en-US" altLang="zh-CN" sz="100" dirty="0">
                <a:solidFill>
                  <a:srgbClr val="E95555"/>
                </a:solidFill>
                <a:latin typeface="Calibri"/>
                <a:ea typeface="宋体"/>
              </a:rPr>
              <a:t>PPT</a:t>
            </a:r>
            <a:r>
              <a:rPr lang="zh-CN" altLang="en-US" sz="100" dirty="0">
                <a:solidFill>
                  <a:srgbClr val="E95555"/>
                </a:solidFill>
                <a:latin typeface="Calibri"/>
                <a:ea typeface="宋体"/>
              </a:rPr>
              <a:t>模板下载：</a:t>
            </a:r>
            <a:r>
              <a:rPr lang="en-US" altLang="zh-CN" sz="100" dirty="0">
                <a:solidFill>
                  <a:srgbClr val="E95555"/>
                </a:solidFill>
                <a:latin typeface="Calibri"/>
                <a:ea typeface="宋体"/>
              </a:rPr>
              <a:t>www.1ppt.com/moban/          </a:t>
            </a:r>
            <a:r>
              <a:rPr lang="zh-CN" altLang="en-US" sz="100" dirty="0">
                <a:solidFill>
                  <a:srgbClr val="E95555"/>
                </a:solidFill>
                <a:latin typeface="Calibri"/>
                <a:ea typeface="宋体"/>
              </a:rPr>
              <a:t>行业</a:t>
            </a:r>
            <a:r>
              <a:rPr lang="en-US" altLang="zh-CN" sz="100" dirty="0">
                <a:solidFill>
                  <a:srgbClr val="E95555"/>
                </a:solidFill>
                <a:latin typeface="Calibri"/>
                <a:ea typeface="宋体"/>
              </a:rPr>
              <a:t>PPT</a:t>
            </a:r>
            <a:r>
              <a:rPr lang="zh-CN" altLang="en-US" sz="100" dirty="0">
                <a:solidFill>
                  <a:srgbClr val="E95555"/>
                </a:solidFill>
                <a:latin typeface="Calibri"/>
                <a:ea typeface="宋体"/>
              </a:rPr>
              <a:t>模板：</a:t>
            </a:r>
            <a:r>
              <a:rPr lang="en-US" altLang="zh-CN" sz="100" dirty="0">
                <a:solidFill>
                  <a:srgbClr val="E95555"/>
                </a:solidFill>
                <a:latin typeface="Calibri"/>
                <a:ea typeface="宋体"/>
              </a:rPr>
              <a:t>www.1ppt.com/hangye/ </a:t>
            </a:r>
          </a:p>
          <a:p>
            <a:r>
              <a:rPr lang="zh-CN" altLang="en-US" sz="100" dirty="0">
                <a:solidFill>
                  <a:srgbClr val="E95555"/>
                </a:solidFill>
                <a:latin typeface="Calibri"/>
                <a:ea typeface="宋体"/>
              </a:rPr>
              <a:t>节日</a:t>
            </a:r>
            <a:r>
              <a:rPr lang="en-US" altLang="zh-CN" sz="100" dirty="0">
                <a:solidFill>
                  <a:srgbClr val="E95555"/>
                </a:solidFill>
                <a:latin typeface="Calibri"/>
                <a:ea typeface="宋体"/>
              </a:rPr>
              <a:t>PPT</a:t>
            </a:r>
            <a:r>
              <a:rPr lang="zh-CN" altLang="en-US" sz="100" dirty="0">
                <a:solidFill>
                  <a:srgbClr val="E95555"/>
                </a:solidFill>
                <a:latin typeface="Calibri"/>
                <a:ea typeface="宋体"/>
              </a:rPr>
              <a:t>模板：</a:t>
            </a:r>
            <a:r>
              <a:rPr lang="en-US" altLang="zh-CN" sz="100" dirty="0">
                <a:solidFill>
                  <a:srgbClr val="E95555"/>
                </a:solidFill>
                <a:latin typeface="Calibri"/>
                <a:ea typeface="宋体"/>
              </a:rPr>
              <a:t>www.1ppt.com/jieri/          PPT</a:t>
            </a:r>
            <a:r>
              <a:rPr lang="zh-CN" altLang="en-US" sz="100" dirty="0">
                <a:solidFill>
                  <a:srgbClr val="E95555"/>
                </a:solidFill>
                <a:latin typeface="Calibri"/>
                <a:ea typeface="宋体"/>
              </a:rPr>
              <a:t>素材：</a:t>
            </a:r>
            <a:r>
              <a:rPr lang="en-US" altLang="zh-CN" sz="100" dirty="0">
                <a:solidFill>
                  <a:srgbClr val="E95555"/>
                </a:solidFill>
                <a:latin typeface="Calibri"/>
                <a:ea typeface="宋体"/>
              </a:rPr>
              <a:t>www.1ppt.com/sucai/</a:t>
            </a:r>
          </a:p>
          <a:p>
            <a:r>
              <a:rPr lang="en-US" altLang="zh-CN" sz="100" dirty="0">
                <a:solidFill>
                  <a:srgbClr val="E95555"/>
                </a:solidFill>
                <a:latin typeface="Calibri"/>
                <a:ea typeface="宋体"/>
              </a:rPr>
              <a:t>PPT</a:t>
            </a:r>
            <a:r>
              <a:rPr lang="zh-CN" altLang="en-US" sz="100" dirty="0">
                <a:solidFill>
                  <a:srgbClr val="E95555"/>
                </a:solidFill>
                <a:latin typeface="Calibri"/>
                <a:ea typeface="宋体"/>
              </a:rPr>
              <a:t>背景图片：</a:t>
            </a:r>
            <a:r>
              <a:rPr lang="en-US" altLang="zh-CN" sz="100" dirty="0">
                <a:solidFill>
                  <a:srgbClr val="E95555"/>
                </a:solidFill>
                <a:latin typeface="Calibri"/>
                <a:ea typeface="宋体"/>
              </a:rPr>
              <a:t>www.1ppt.com/beijing/        PPT</a:t>
            </a:r>
            <a:r>
              <a:rPr lang="zh-CN" altLang="en-US" sz="100" dirty="0">
                <a:solidFill>
                  <a:srgbClr val="E95555"/>
                </a:solidFill>
                <a:latin typeface="Calibri"/>
                <a:ea typeface="宋体"/>
              </a:rPr>
              <a:t>图表：</a:t>
            </a:r>
            <a:r>
              <a:rPr lang="en-US" altLang="zh-CN" sz="100" dirty="0">
                <a:solidFill>
                  <a:srgbClr val="E95555"/>
                </a:solidFill>
                <a:latin typeface="Calibri"/>
                <a:ea typeface="宋体"/>
              </a:rPr>
              <a:t>www.1ppt.com/tubiao/      </a:t>
            </a:r>
          </a:p>
          <a:p>
            <a:r>
              <a:rPr lang="zh-CN" altLang="en-US" sz="100" dirty="0">
                <a:solidFill>
                  <a:srgbClr val="E95555"/>
                </a:solidFill>
                <a:latin typeface="Calibri"/>
                <a:ea typeface="宋体"/>
              </a:rPr>
              <a:t>精美</a:t>
            </a:r>
            <a:r>
              <a:rPr lang="en-US" altLang="zh-CN" sz="100" dirty="0">
                <a:solidFill>
                  <a:srgbClr val="E95555"/>
                </a:solidFill>
                <a:latin typeface="Calibri"/>
                <a:ea typeface="宋体"/>
              </a:rPr>
              <a:t>PPT</a:t>
            </a:r>
            <a:r>
              <a:rPr lang="zh-CN" altLang="en-US" sz="100" dirty="0">
                <a:solidFill>
                  <a:srgbClr val="E95555"/>
                </a:solidFill>
                <a:latin typeface="Calibri"/>
                <a:ea typeface="宋体"/>
              </a:rPr>
              <a:t>下载：</a:t>
            </a:r>
            <a:r>
              <a:rPr lang="en-US" altLang="zh-CN" sz="100" dirty="0">
                <a:solidFill>
                  <a:srgbClr val="E95555"/>
                </a:solidFill>
                <a:latin typeface="Calibri"/>
                <a:ea typeface="宋体"/>
              </a:rPr>
              <a:t>www.1ppt.com/xiazai/         PPT</a:t>
            </a:r>
            <a:r>
              <a:rPr lang="zh-CN" altLang="en-US" sz="100" dirty="0">
                <a:solidFill>
                  <a:srgbClr val="E95555"/>
                </a:solidFill>
                <a:latin typeface="Calibri"/>
                <a:ea typeface="宋体"/>
              </a:rPr>
              <a:t>教程： </a:t>
            </a:r>
            <a:r>
              <a:rPr lang="en-US" altLang="zh-CN" sz="100" dirty="0">
                <a:solidFill>
                  <a:srgbClr val="E95555"/>
                </a:solidFill>
                <a:latin typeface="Calibri"/>
                <a:ea typeface="宋体"/>
              </a:rPr>
              <a:t>www.1ppt.com/powerpoint/      </a:t>
            </a:r>
          </a:p>
          <a:p>
            <a:r>
              <a:rPr lang="en-US" altLang="zh-CN" sz="100" dirty="0">
                <a:solidFill>
                  <a:srgbClr val="E95555"/>
                </a:solidFill>
                <a:latin typeface="Calibri"/>
                <a:ea typeface="宋体"/>
              </a:rPr>
              <a:t>PPT</a:t>
            </a:r>
            <a:r>
              <a:rPr lang="zh-CN" altLang="en-US" sz="100" dirty="0">
                <a:solidFill>
                  <a:srgbClr val="E95555"/>
                </a:solidFill>
                <a:latin typeface="Calibri"/>
                <a:ea typeface="宋体"/>
              </a:rPr>
              <a:t>课件：</a:t>
            </a:r>
            <a:r>
              <a:rPr lang="en-US" altLang="zh-CN" sz="100" dirty="0">
                <a:solidFill>
                  <a:srgbClr val="E95555"/>
                </a:solidFill>
                <a:latin typeface="Calibri"/>
                <a:ea typeface="宋体"/>
              </a:rPr>
              <a:t>www.1ppt.com/kejian/             </a:t>
            </a:r>
            <a:r>
              <a:rPr lang="zh-CN" altLang="en-US" sz="100" dirty="0">
                <a:solidFill>
                  <a:srgbClr val="E95555"/>
                </a:solidFill>
                <a:latin typeface="Calibri"/>
                <a:ea typeface="宋体"/>
              </a:rPr>
              <a:t>字体下载：</a:t>
            </a:r>
            <a:r>
              <a:rPr lang="en-US" altLang="zh-CN" sz="100" dirty="0">
                <a:solidFill>
                  <a:srgbClr val="E95555"/>
                </a:solidFill>
                <a:latin typeface="Calibri"/>
                <a:ea typeface="宋体"/>
              </a:rPr>
              <a:t>www.1ppt.com/ziti/</a:t>
            </a:r>
          </a:p>
          <a:p>
            <a:r>
              <a:rPr lang="zh-CN" altLang="en-US" sz="100" dirty="0">
                <a:solidFill>
                  <a:srgbClr val="E95555"/>
                </a:solidFill>
                <a:latin typeface="Calibri"/>
                <a:ea typeface="宋体"/>
              </a:rPr>
              <a:t>工作总结</a:t>
            </a:r>
            <a:r>
              <a:rPr lang="en-US" altLang="zh-CN" sz="100" dirty="0">
                <a:solidFill>
                  <a:srgbClr val="E95555"/>
                </a:solidFill>
                <a:latin typeface="Calibri"/>
                <a:ea typeface="宋体"/>
              </a:rPr>
              <a:t>PPT</a:t>
            </a:r>
            <a:r>
              <a:rPr lang="zh-CN" altLang="en-US" sz="100" dirty="0">
                <a:solidFill>
                  <a:srgbClr val="E95555"/>
                </a:solidFill>
                <a:latin typeface="Calibri"/>
                <a:ea typeface="宋体"/>
              </a:rPr>
              <a:t>：</a:t>
            </a:r>
            <a:r>
              <a:rPr lang="en-US" altLang="zh-CN" sz="100" dirty="0">
                <a:solidFill>
                  <a:srgbClr val="E95555"/>
                </a:solidFill>
                <a:latin typeface="Calibri"/>
                <a:ea typeface="宋体"/>
              </a:rPr>
              <a:t>www.1ppt.com/xiazai/zongjie/ </a:t>
            </a:r>
            <a:r>
              <a:rPr lang="zh-CN" altLang="en-US" sz="100" dirty="0">
                <a:solidFill>
                  <a:srgbClr val="E95555"/>
                </a:solidFill>
                <a:latin typeface="Calibri"/>
                <a:ea typeface="宋体"/>
              </a:rPr>
              <a:t>工作计划：</a:t>
            </a:r>
            <a:r>
              <a:rPr lang="en-US" altLang="zh-CN" sz="100" dirty="0">
                <a:solidFill>
                  <a:srgbClr val="E95555"/>
                </a:solidFill>
                <a:latin typeface="Calibri"/>
                <a:ea typeface="宋体"/>
              </a:rPr>
              <a:t>www.1ppt.com/xiazai/jihua/</a:t>
            </a:r>
          </a:p>
          <a:p>
            <a:r>
              <a:rPr lang="zh-CN" altLang="en-US" sz="100" dirty="0">
                <a:solidFill>
                  <a:srgbClr val="E95555"/>
                </a:solidFill>
                <a:latin typeface="Calibri"/>
                <a:ea typeface="宋体"/>
              </a:rPr>
              <a:t>商务</a:t>
            </a:r>
            <a:r>
              <a:rPr lang="en-US" altLang="zh-CN" sz="100" dirty="0">
                <a:solidFill>
                  <a:srgbClr val="E95555"/>
                </a:solidFill>
                <a:latin typeface="Calibri"/>
                <a:ea typeface="宋体"/>
              </a:rPr>
              <a:t>PPT</a:t>
            </a:r>
            <a:r>
              <a:rPr lang="zh-CN" altLang="en-US" sz="100" dirty="0">
                <a:solidFill>
                  <a:srgbClr val="E95555"/>
                </a:solidFill>
                <a:latin typeface="Calibri"/>
                <a:ea typeface="宋体"/>
              </a:rPr>
              <a:t>模板：</a:t>
            </a:r>
            <a:r>
              <a:rPr lang="en-US" altLang="zh-CN" sz="100" dirty="0">
                <a:solidFill>
                  <a:srgbClr val="E95555"/>
                </a:solidFill>
                <a:latin typeface="Calibri"/>
                <a:ea typeface="宋体"/>
              </a:rPr>
              <a:t>www.1ppt.com/moban/shangwu/  </a:t>
            </a:r>
            <a:r>
              <a:rPr lang="zh-CN" altLang="en-US" sz="100" dirty="0">
                <a:solidFill>
                  <a:srgbClr val="E95555"/>
                </a:solidFill>
                <a:latin typeface="Calibri"/>
                <a:ea typeface="宋体"/>
              </a:rPr>
              <a:t>个人简历</a:t>
            </a:r>
            <a:r>
              <a:rPr lang="en-US" altLang="zh-CN" sz="100" dirty="0">
                <a:solidFill>
                  <a:srgbClr val="E95555"/>
                </a:solidFill>
                <a:latin typeface="Calibri"/>
                <a:ea typeface="宋体"/>
              </a:rPr>
              <a:t>PPT</a:t>
            </a:r>
            <a:r>
              <a:rPr lang="zh-CN" altLang="en-US" sz="100" dirty="0">
                <a:solidFill>
                  <a:srgbClr val="E95555"/>
                </a:solidFill>
                <a:latin typeface="Calibri"/>
                <a:ea typeface="宋体"/>
              </a:rPr>
              <a:t>：</a:t>
            </a:r>
            <a:r>
              <a:rPr lang="en-US" altLang="zh-CN" sz="100" dirty="0">
                <a:solidFill>
                  <a:srgbClr val="E95555"/>
                </a:solidFill>
                <a:latin typeface="Calibri"/>
                <a:ea typeface="宋体"/>
              </a:rPr>
              <a:t>www.1ppt.com/xiazai/jianli/  </a:t>
            </a:r>
          </a:p>
          <a:p>
            <a:r>
              <a:rPr lang="zh-CN" altLang="en-US" sz="100" dirty="0">
                <a:solidFill>
                  <a:srgbClr val="E95555"/>
                </a:solidFill>
                <a:latin typeface="Calibri"/>
                <a:ea typeface="宋体"/>
              </a:rPr>
              <a:t>毕业答辩</a:t>
            </a:r>
            <a:r>
              <a:rPr lang="en-US" altLang="zh-CN" sz="100" dirty="0">
                <a:solidFill>
                  <a:srgbClr val="E95555"/>
                </a:solidFill>
                <a:latin typeface="Calibri"/>
                <a:ea typeface="宋体"/>
              </a:rPr>
              <a:t>PPT</a:t>
            </a:r>
            <a:r>
              <a:rPr lang="zh-CN" altLang="en-US" sz="100" dirty="0">
                <a:solidFill>
                  <a:srgbClr val="E95555"/>
                </a:solidFill>
                <a:latin typeface="Calibri"/>
                <a:ea typeface="宋体"/>
              </a:rPr>
              <a:t>：</a:t>
            </a:r>
            <a:r>
              <a:rPr lang="en-US" altLang="zh-CN" sz="100" dirty="0">
                <a:solidFill>
                  <a:srgbClr val="E95555"/>
                </a:solidFill>
                <a:latin typeface="Calibri"/>
                <a:ea typeface="宋体"/>
              </a:rPr>
              <a:t>www.1ppt.com/xiazai/dabian/  </a:t>
            </a:r>
            <a:r>
              <a:rPr lang="zh-CN" altLang="en-US" sz="100" dirty="0">
                <a:solidFill>
                  <a:srgbClr val="E95555"/>
                </a:solidFill>
                <a:latin typeface="Calibri"/>
                <a:ea typeface="宋体"/>
              </a:rPr>
              <a:t>工作汇报</a:t>
            </a:r>
            <a:r>
              <a:rPr lang="en-US" altLang="zh-CN" sz="100" dirty="0">
                <a:solidFill>
                  <a:srgbClr val="E95555"/>
                </a:solidFill>
                <a:latin typeface="Calibri"/>
                <a:ea typeface="宋体"/>
              </a:rPr>
              <a:t>PPT</a:t>
            </a:r>
            <a:r>
              <a:rPr lang="zh-CN" altLang="en-US" sz="100" dirty="0">
                <a:solidFill>
                  <a:srgbClr val="E95555"/>
                </a:solidFill>
                <a:latin typeface="Calibri"/>
                <a:ea typeface="宋体"/>
              </a:rPr>
              <a:t>：</a:t>
            </a:r>
            <a:r>
              <a:rPr lang="en-US" altLang="zh-CN" sz="100" dirty="0">
                <a:solidFill>
                  <a:srgbClr val="E95555"/>
                </a:solidFill>
                <a:latin typeface="Calibri"/>
                <a:ea typeface="宋体"/>
              </a:rPr>
              <a:t>www.1ppt.com/xiazai/huibao/    </a:t>
            </a:r>
          </a:p>
          <a:p>
            <a:r>
              <a:rPr lang="en-US" altLang="zh-CN" sz="100" dirty="0">
                <a:solidFill>
                  <a:srgbClr val="E95555"/>
                </a:solidFill>
                <a:latin typeface="Calibri"/>
                <a:ea typeface="宋体"/>
              </a:rPr>
              <a:t> </a:t>
            </a:r>
          </a:p>
        </p:txBody>
      </p:sp>
    </p:spTree>
    <p:extLst>
      <p:ext uri="{BB962C8B-B14F-4D97-AF65-F5344CB8AC3E}">
        <p14:creationId xmlns:p14="http://schemas.microsoft.com/office/powerpoint/2010/main" val="80577402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95555"/>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4" r:id="rId5"/>
    <p:sldLayoutId id="2147483652" r:id="rId6"/>
  </p:sldLayoutIdLst>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973754" y="2114618"/>
            <a:ext cx="2262741" cy="400110"/>
            <a:chOff x="853440" y="2752672"/>
            <a:chExt cx="3474720" cy="400110"/>
          </a:xfrm>
        </p:grpSpPr>
        <p:grpSp>
          <p:nvGrpSpPr>
            <p:cNvPr id="13" name="组合 12"/>
            <p:cNvGrpSpPr/>
            <p:nvPr/>
          </p:nvGrpSpPr>
          <p:grpSpPr>
            <a:xfrm>
              <a:off x="853440" y="2760005"/>
              <a:ext cx="3474720" cy="392777"/>
              <a:chOff x="853440" y="3004934"/>
              <a:chExt cx="3474720" cy="392777"/>
            </a:xfrm>
          </p:grpSpPr>
          <p:sp>
            <p:nvSpPr>
              <p:cNvPr id="11" name="矩形: 圆角 10"/>
              <p:cNvSpPr/>
              <p:nvPr/>
            </p:nvSpPr>
            <p:spPr>
              <a:xfrm>
                <a:off x="853440" y="3004934"/>
                <a:ext cx="3474720" cy="392777"/>
              </a:xfrm>
              <a:prstGeom prst="roundRect">
                <a:avLst>
                  <a:gd name="adj" fmla="val 50000"/>
                </a:avLst>
              </a:prstGeom>
              <a:solidFill>
                <a:srgbClr val="401B5B"/>
              </a:solidFill>
              <a:ln w="28575">
                <a:solidFill>
                  <a:srgbClr val="401B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任意多边形: 形状 11"/>
              <p:cNvSpPr/>
              <p:nvPr/>
            </p:nvSpPr>
            <p:spPr>
              <a:xfrm>
                <a:off x="859790" y="3006523"/>
                <a:ext cx="3368543" cy="197507"/>
              </a:xfrm>
              <a:custGeom>
                <a:avLst/>
                <a:gdLst>
                  <a:gd name="connsiteX0" fmla="*/ 0 w 3368543"/>
                  <a:gd name="connsiteY0" fmla="*/ 196388 h 221559"/>
                  <a:gd name="connsiteX1" fmla="*/ 0 w 3368543"/>
                  <a:gd name="connsiteY1" fmla="*/ 196389 h 221559"/>
                  <a:gd name="connsiteX2" fmla="*/ 0 w 3368543"/>
                  <a:gd name="connsiteY2" fmla="*/ 196389 h 221559"/>
                  <a:gd name="connsiteX3" fmla="*/ 196389 w 3368543"/>
                  <a:gd name="connsiteY3" fmla="*/ 0 h 221559"/>
                  <a:gd name="connsiteX4" fmla="*/ 3278332 w 3368543"/>
                  <a:gd name="connsiteY4" fmla="*/ 0 h 221559"/>
                  <a:gd name="connsiteX5" fmla="*/ 3354776 w 3368543"/>
                  <a:gd name="connsiteY5" fmla="*/ 15433 h 221559"/>
                  <a:gd name="connsiteX6" fmla="*/ 3368543 w 3368543"/>
                  <a:gd name="connsiteY6" fmla="*/ 24715 h 221559"/>
                  <a:gd name="connsiteX7" fmla="*/ 222015 w 3368543"/>
                  <a:gd name="connsiteY7" fmla="*/ 24715 h 221559"/>
                  <a:gd name="connsiteX8" fmla="*/ 17447 w 3368543"/>
                  <a:gd name="connsiteY8" fmla="*/ 160312 h 221559"/>
                  <a:gd name="connsiteX9" fmla="*/ 5082 w 3368543"/>
                  <a:gd name="connsiteY9" fmla="*/ 221559 h 221559"/>
                  <a:gd name="connsiteX10" fmla="*/ 0 w 3368543"/>
                  <a:gd name="connsiteY10" fmla="*/ 196389 h 221559"/>
                  <a:gd name="connsiteX11" fmla="*/ 15433 w 3368543"/>
                  <a:gd name="connsiteY11" fmla="*/ 119946 h 221559"/>
                  <a:gd name="connsiteX12" fmla="*/ 196389 w 3368543"/>
                  <a:gd name="connsiteY12" fmla="*/ 0 h 2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68543" h="221559">
                    <a:moveTo>
                      <a:pt x="0" y="196388"/>
                    </a:moveTo>
                    <a:lnTo>
                      <a:pt x="0" y="196389"/>
                    </a:lnTo>
                    <a:lnTo>
                      <a:pt x="0" y="196389"/>
                    </a:lnTo>
                    <a:close/>
                    <a:moveTo>
                      <a:pt x="196389" y="0"/>
                    </a:moveTo>
                    <a:lnTo>
                      <a:pt x="3278332" y="0"/>
                    </a:lnTo>
                    <a:cubicBezTo>
                      <a:pt x="3305448" y="0"/>
                      <a:pt x="3331280" y="5496"/>
                      <a:pt x="3354776" y="15433"/>
                    </a:cubicBezTo>
                    <a:lnTo>
                      <a:pt x="3368543" y="24715"/>
                    </a:lnTo>
                    <a:lnTo>
                      <a:pt x="222015" y="24715"/>
                    </a:lnTo>
                    <a:cubicBezTo>
                      <a:pt x="130054" y="24715"/>
                      <a:pt x="51151" y="80628"/>
                      <a:pt x="17447" y="160312"/>
                    </a:cubicBezTo>
                    <a:lnTo>
                      <a:pt x="5082" y="221559"/>
                    </a:lnTo>
                    <a:lnTo>
                      <a:pt x="0" y="196389"/>
                    </a:lnTo>
                    <a:lnTo>
                      <a:pt x="15433" y="119946"/>
                    </a:lnTo>
                    <a:cubicBezTo>
                      <a:pt x="45247" y="49459"/>
                      <a:pt x="115042" y="0"/>
                      <a:pt x="196389"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 name="文本框 13"/>
            <p:cNvSpPr txBox="1"/>
            <p:nvPr/>
          </p:nvSpPr>
          <p:spPr>
            <a:xfrm>
              <a:off x="853440" y="2752672"/>
              <a:ext cx="3474720" cy="400110"/>
            </a:xfrm>
            <a:prstGeom prst="rect">
              <a:avLst/>
            </a:prstGeom>
            <a:noFill/>
          </p:spPr>
          <p:txBody>
            <a:bodyPr wrap="square" rtlCol="0">
              <a:spAutoFit/>
            </a:bodyPr>
            <a:lstStyle/>
            <a:p>
              <a:pPr algn="ctr"/>
              <a:r>
                <a:rPr lang="zh-CN" altLang="en-US" sz="2000" spc="300" dirty="0">
                  <a:solidFill>
                    <a:schemeClr val="bg1"/>
                  </a:solidFill>
                  <a:cs typeface="+mn-ea"/>
                  <a:sym typeface="+mn-lt"/>
                </a:rPr>
                <a:t>第九章</a:t>
              </a:r>
            </a:p>
          </p:txBody>
        </p:sp>
      </p:grpSp>
      <p:sp>
        <p:nvSpPr>
          <p:cNvPr id="15" name="文本框 14"/>
          <p:cNvSpPr txBox="1"/>
          <p:nvPr/>
        </p:nvSpPr>
        <p:spPr>
          <a:xfrm>
            <a:off x="564680" y="2863516"/>
            <a:ext cx="10191552" cy="2800767"/>
          </a:xfrm>
          <a:prstGeom prst="rect">
            <a:avLst/>
          </a:prstGeom>
          <a:noFill/>
        </p:spPr>
        <p:txBody>
          <a:bodyPr wrap="square" lIns="0" rtlCol="0" anchor="ctr" anchorCtr="1">
            <a:spAutoFit/>
          </a:bodyPr>
          <a:lstStyle/>
          <a:p>
            <a:r>
              <a:rPr lang="en-US" altLang="zh-CN" sz="8800" dirty="0">
                <a:solidFill>
                  <a:srgbClr val="EF975B"/>
                </a:solidFill>
                <a:latin typeface="方正细谭黑简体" panose="02000000000000000000" pitchFamily="2" charset="-122"/>
                <a:ea typeface="方正细谭黑简体" panose="02000000000000000000" pitchFamily="2" charset="-122"/>
                <a:cs typeface="+mn-ea"/>
                <a:sym typeface="+mn-lt"/>
              </a:rPr>
              <a:t>25—30</a:t>
            </a:r>
            <a:r>
              <a:rPr lang="zh-CN" altLang="en-US" sz="8800" dirty="0">
                <a:solidFill>
                  <a:srgbClr val="EF975B"/>
                </a:solidFill>
                <a:latin typeface="方正细谭黑简体" panose="02000000000000000000" pitchFamily="2" charset="-122"/>
                <a:ea typeface="方正细谭黑简体" panose="02000000000000000000" pitchFamily="2" charset="-122"/>
                <a:cs typeface="+mn-ea"/>
                <a:sym typeface="+mn-lt"/>
              </a:rPr>
              <a:t>个月幼儿身心发展特点概述</a:t>
            </a: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25—30</a:t>
            </a:r>
            <a:r>
              <a:rPr lang="zh-CN" altLang="en-US" sz="3600" dirty="0">
                <a:solidFill>
                  <a:srgbClr val="E95555"/>
                </a:solidFill>
                <a:cs typeface="+mn-ea"/>
                <a:sym typeface="+mn-lt"/>
              </a:rPr>
              <a:t>个月幼儿教养内容与要求</a:t>
            </a:r>
          </a:p>
        </p:txBody>
      </p:sp>
      <p:sp>
        <p:nvSpPr>
          <p:cNvPr id="2" name="矩形 1">
            <a:extLst>
              <a:ext uri="{FF2B5EF4-FFF2-40B4-BE49-F238E27FC236}">
                <a16:creationId xmlns:a16="http://schemas.microsoft.com/office/drawing/2014/main" id="{872565EF-22D4-47FD-B195-5B4BE60863AE}"/>
              </a:ext>
            </a:extLst>
          </p:cNvPr>
          <p:cNvSpPr/>
          <p:nvPr/>
        </p:nvSpPr>
        <p:spPr>
          <a:xfrm>
            <a:off x="880309" y="1559544"/>
            <a:ext cx="10092491" cy="1815882"/>
          </a:xfrm>
          <a:prstGeom prst="rect">
            <a:avLst/>
          </a:prstGeom>
        </p:spPr>
        <p:txBody>
          <a:bodyPr wrap="square">
            <a:spAutoFit/>
          </a:bodyPr>
          <a:lstStyle/>
          <a:p>
            <a:r>
              <a:rPr lang="en-US" altLang="zh-CN" sz="1600" dirty="0">
                <a:latin typeface="华文宋体" panose="02010600040101010101" pitchFamily="2" charset="-122"/>
                <a:ea typeface="华文宋体" panose="02010600040101010101" pitchFamily="2" charset="-122"/>
              </a:rPr>
              <a:t>25—30</a:t>
            </a:r>
            <a:r>
              <a:rPr lang="zh-CN" altLang="en-US" sz="1600" dirty="0">
                <a:latin typeface="华文宋体" panose="02010600040101010101" pitchFamily="2" charset="-122"/>
                <a:ea typeface="华文宋体" panose="02010600040101010101" pitchFamily="2" charset="-122"/>
              </a:rPr>
              <a:t>个月幼儿在语言与沟通方面的教育内容与要求有： </a:t>
            </a:r>
            <a:endParaRPr lang="en-US" altLang="zh-CN" sz="1600"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要以促进口语发展作为重要活动目标，鼓励幼儿学用普通话大胆表达自己的需求，理解并乐意执行成人简单的语言指令。</a:t>
            </a:r>
            <a:endParaRPr lang="en-US" altLang="zh-CN" sz="1600"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提供图画书，培养幼儿阅读的兴趣，学习讲述简单的事情和学讲故事、念儿歌。</a:t>
            </a:r>
            <a:endParaRPr lang="en-US" altLang="zh-CN" sz="1600" dirty="0">
              <a:latin typeface="华文宋体" panose="02010600040101010101" pitchFamily="2" charset="-122"/>
              <a:ea typeface="华文宋体" panose="02010600040101010101" pitchFamily="2" charset="-122"/>
            </a:endParaRPr>
          </a:p>
          <a:p>
            <a:endParaRPr lang="zh-CN" altLang="en-US" sz="1600" dirty="0">
              <a:latin typeface="华文宋体" panose="02010600040101010101" pitchFamily="2" charset="-122"/>
              <a:ea typeface="华文宋体" panose="02010600040101010101" pitchFamily="2" charset="-122"/>
            </a:endParaRPr>
          </a:p>
        </p:txBody>
      </p:sp>
    </p:spTree>
    <p:extLst>
      <p:ext uri="{BB962C8B-B14F-4D97-AF65-F5344CB8AC3E}">
        <p14:creationId xmlns:p14="http://schemas.microsoft.com/office/powerpoint/2010/main" val="384203573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25—30</a:t>
            </a:r>
            <a:r>
              <a:rPr lang="zh-CN" altLang="en-US" sz="3600" dirty="0">
                <a:solidFill>
                  <a:srgbClr val="E95555"/>
                </a:solidFill>
                <a:cs typeface="+mn-ea"/>
                <a:sym typeface="+mn-lt"/>
              </a:rPr>
              <a:t>个月幼儿教养内容与要求</a:t>
            </a:r>
          </a:p>
        </p:txBody>
      </p:sp>
      <p:sp>
        <p:nvSpPr>
          <p:cNvPr id="2" name="矩形 1">
            <a:extLst>
              <a:ext uri="{FF2B5EF4-FFF2-40B4-BE49-F238E27FC236}">
                <a16:creationId xmlns:a16="http://schemas.microsoft.com/office/drawing/2014/main" id="{872565EF-22D4-47FD-B195-5B4BE60863AE}"/>
              </a:ext>
            </a:extLst>
          </p:cNvPr>
          <p:cNvSpPr/>
          <p:nvPr/>
        </p:nvSpPr>
        <p:spPr>
          <a:xfrm>
            <a:off x="880309" y="1559544"/>
            <a:ext cx="10092491" cy="1815882"/>
          </a:xfrm>
          <a:prstGeom prst="rect">
            <a:avLst/>
          </a:prstGeom>
        </p:spPr>
        <p:txBody>
          <a:bodyPr wrap="square">
            <a:spAutoFit/>
          </a:bodyPr>
          <a:lstStyle/>
          <a:p>
            <a:r>
              <a:rPr lang="en-US" altLang="zh-CN" sz="1600" dirty="0">
                <a:latin typeface="华文宋体" panose="02010600040101010101" pitchFamily="2" charset="-122"/>
                <a:ea typeface="华文宋体" panose="02010600040101010101" pitchFamily="2" charset="-122"/>
              </a:rPr>
              <a:t>25—30</a:t>
            </a:r>
            <a:r>
              <a:rPr lang="zh-CN" altLang="en-US" sz="1600" dirty="0">
                <a:latin typeface="华文宋体" panose="02010600040101010101" pitchFamily="2" charset="-122"/>
                <a:ea typeface="华文宋体" panose="02010600040101010101" pitchFamily="2" charset="-122"/>
              </a:rPr>
              <a:t>个月幼儿在情感与社会性方面的教育内容与要求有： </a:t>
            </a:r>
            <a:endParaRPr lang="en-US" altLang="zh-CN" sz="1600"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该月龄段应该多设计活动让幼儿认识客观的自我。</a:t>
            </a:r>
            <a:endParaRPr lang="en-US" altLang="zh-CN" sz="1600"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同时幼儿喜欢与同伴及熟悉的人交往，要帮助幼儿逐渐适应集体生活，愿意亲近老师和同伴。引导其学习对人有礼貌、不影响别人的活动。</a:t>
            </a:r>
          </a:p>
          <a:p>
            <a:endParaRPr lang="zh-CN" altLang="en-US" sz="1600" dirty="0">
              <a:latin typeface="华文宋体" panose="02010600040101010101" pitchFamily="2" charset="-122"/>
              <a:ea typeface="华文宋体" panose="02010600040101010101" pitchFamily="2" charset="-122"/>
            </a:endParaRPr>
          </a:p>
        </p:txBody>
      </p:sp>
    </p:spTree>
    <p:extLst>
      <p:ext uri="{BB962C8B-B14F-4D97-AF65-F5344CB8AC3E}">
        <p14:creationId xmlns:p14="http://schemas.microsoft.com/office/powerpoint/2010/main" val="266035884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25—30</a:t>
            </a:r>
            <a:r>
              <a:rPr lang="zh-CN" altLang="en-US" sz="3600" dirty="0">
                <a:solidFill>
                  <a:srgbClr val="E95555"/>
                </a:solidFill>
                <a:cs typeface="+mn-ea"/>
                <a:sym typeface="+mn-lt"/>
              </a:rPr>
              <a:t>个月幼儿教养内容与要求</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092491" cy="3293209"/>
          </a:xfrm>
          <a:prstGeom prst="rect">
            <a:avLst/>
          </a:prstGeom>
        </p:spPr>
        <p:txBody>
          <a:bodyPr wrap="square">
            <a:spAutoFit/>
          </a:bodyPr>
          <a:lstStyle/>
          <a:p>
            <a:r>
              <a:rPr lang="en-US" altLang="zh-CN" sz="1600" dirty="0">
                <a:latin typeface="华文宋体" panose="02010600040101010101" pitchFamily="2" charset="-122"/>
                <a:ea typeface="华文宋体" panose="02010600040101010101" pitchFamily="2" charset="-122"/>
              </a:rPr>
              <a:t>25—30</a:t>
            </a:r>
            <a:r>
              <a:rPr lang="zh-CN" altLang="en-US" sz="1600" dirty="0">
                <a:latin typeface="华文宋体" panose="02010600040101010101" pitchFamily="2" charset="-122"/>
                <a:ea typeface="华文宋体" panose="02010600040101010101" pitchFamily="2" charset="-122"/>
              </a:rPr>
              <a:t>个月幼儿在认知与探索方面的教育内容与要求有： </a:t>
            </a:r>
            <a:endParaRPr lang="en-US" altLang="zh-CN" sz="1600"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根据认知发展需求，提供感知常见动植物和简单数字的机会，帮助幼儿觉察指认颜色、形状、时间（昼夜）、空间（上下、内外）等明显的差异。</a:t>
            </a:r>
            <a:endParaRPr lang="en-US" altLang="zh-CN" sz="1600"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引导其开始了解人、物、事之间的简单关系。</a:t>
            </a:r>
            <a:endParaRPr lang="en-US" altLang="zh-CN" sz="1600"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对音乐的感知要仍以轻柔、节奏鲜明的轻音乐为主，节奏要有快有慢、有强有弱，可让幼儿听不同旋律、音色、节奏的音乐以提高其对音乐的感知能力。</a:t>
            </a:r>
            <a:endParaRPr lang="en-US" altLang="zh-CN" sz="1600"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引导幼儿跟着音乐唱唱跳跳，提供多种活动，增加幼儿体验的机会，用声音、动作、涂画、粘贴等多种方式表达自己的感受。</a:t>
            </a:r>
          </a:p>
          <a:p>
            <a:endParaRPr lang="zh-CN" altLang="en-US" sz="1600" dirty="0">
              <a:latin typeface="华文宋体" panose="02010600040101010101" pitchFamily="2" charset="-122"/>
              <a:ea typeface="华文宋体" panose="02010600040101010101" pitchFamily="2" charset="-122"/>
            </a:endParaRPr>
          </a:p>
        </p:txBody>
      </p:sp>
    </p:spTree>
    <p:extLst>
      <p:ext uri="{BB962C8B-B14F-4D97-AF65-F5344CB8AC3E}">
        <p14:creationId xmlns:p14="http://schemas.microsoft.com/office/powerpoint/2010/main" val="1702638037"/>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973754" y="2114618"/>
            <a:ext cx="2262741" cy="400110"/>
            <a:chOff x="853440" y="2752672"/>
            <a:chExt cx="3474720" cy="400110"/>
          </a:xfrm>
        </p:grpSpPr>
        <p:grpSp>
          <p:nvGrpSpPr>
            <p:cNvPr id="13" name="组合 12"/>
            <p:cNvGrpSpPr/>
            <p:nvPr/>
          </p:nvGrpSpPr>
          <p:grpSpPr>
            <a:xfrm>
              <a:off x="853440" y="2760005"/>
              <a:ext cx="3474720" cy="392777"/>
              <a:chOff x="853440" y="3004934"/>
              <a:chExt cx="3474720" cy="392777"/>
            </a:xfrm>
          </p:grpSpPr>
          <p:sp>
            <p:nvSpPr>
              <p:cNvPr id="11" name="矩形: 圆角 10"/>
              <p:cNvSpPr/>
              <p:nvPr/>
            </p:nvSpPr>
            <p:spPr>
              <a:xfrm>
                <a:off x="853440" y="3004934"/>
                <a:ext cx="3474720" cy="392777"/>
              </a:xfrm>
              <a:prstGeom prst="roundRect">
                <a:avLst>
                  <a:gd name="adj" fmla="val 50000"/>
                </a:avLst>
              </a:prstGeom>
              <a:solidFill>
                <a:srgbClr val="401B5B"/>
              </a:solidFill>
              <a:ln w="28575">
                <a:solidFill>
                  <a:srgbClr val="401B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任意多边形: 形状 11"/>
              <p:cNvSpPr/>
              <p:nvPr/>
            </p:nvSpPr>
            <p:spPr>
              <a:xfrm>
                <a:off x="859790" y="3006523"/>
                <a:ext cx="3368543" cy="197507"/>
              </a:xfrm>
              <a:custGeom>
                <a:avLst/>
                <a:gdLst>
                  <a:gd name="connsiteX0" fmla="*/ 0 w 3368543"/>
                  <a:gd name="connsiteY0" fmla="*/ 196388 h 221559"/>
                  <a:gd name="connsiteX1" fmla="*/ 0 w 3368543"/>
                  <a:gd name="connsiteY1" fmla="*/ 196389 h 221559"/>
                  <a:gd name="connsiteX2" fmla="*/ 0 w 3368543"/>
                  <a:gd name="connsiteY2" fmla="*/ 196389 h 221559"/>
                  <a:gd name="connsiteX3" fmla="*/ 196389 w 3368543"/>
                  <a:gd name="connsiteY3" fmla="*/ 0 h 221559"/>
                  <a:gd name="connsiteX4" fmla="*/ 3278332 w 3368543"/>
                  <a:gd name="connsiteY4" fmla="*/ 0 h 221559"/>
                  <a:gd name="connsiteX5" fmla="*/ 3354776 w 3368543"/>
                  <a:gd name="connsiteY5" fmla="*/ 15433 h 221559"/>
                  <a:gd name="connsiteX6" fmla="*/ 3368543 w 3368543"/>
                  <a:gd name="connsiteY6" fmla="*/ 24715 h 221559"/>
                  <a:gd name="connsiteX7" fmla="*/ 222015 w 3368543"/>
                  <a:gd name="connsiteY7" fmla="*/ 24715 h 221559"/>
                  <a:gd name="connsiteX8" fmla="*/ 17447 w 3368543"/>
                  <a:gd name="connsiteY8" fmla="*/ 160312 h 221559"/>
                  <a:gd name="connsiteX9" fmla="*/ 5082 w 3368543"/>
                  <a:gd name="connsiteY9" fmla="*/ 221559 h 221559"/>
                  <a:gd name="connsiteX10" fmla="*/ 0 w 3368543"/>
                  <a:gd name="connsiteY10" fmla="*/ 196389 h 221559"/>
                  <a:gd name="connsiteX11" fmla="*/ 15433 w 3368543"/>
                  <a:gd name="connsiteY11" fmla="*/ 119946 h 221559"/>
                  <a:gd name="connsiteX12" fmla="*/ 196389 w 3368543"/>
                  <a:gd name="connsiteY12" fmla="*/ 0 h 2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68543" h="221559">
                    <a:moveTo>
                      <a:pt x="0" y="196388"/>
                    </a:moveTo>
                    <a:lnTo>
                      <a:pt x="0" y="196389"/>
                    </a:lnTo>
                    <a:lnTo>
                      <a:pt x="0" y="196389"/>
                    </a:lnTo>
                    <a:close/>
                    <a:moveTo>
                      <a:pt x="196389" y="0"/>
                    </a:moveTo>
                    <a:lnTo>
                      <a:pt x="3278332" y="0"/>
                    </a:lnTo>
                    <a:cubicBezTo>
                      <a:pt x="3305448" y="0"/>
                      <a:pt x="3331280" y="5496"/>
                      <a:pt x="3354776" y="15433"/>
                    </a:cubicBezTo>
                    <a:lnTo>
                      <a:pt x="3368543" y="24715"/>
                    </a:lnTo>
                    <a:lnTo>
                      <a:pt x="222015" y="24715"/>
                    </a:lnTo>
                    <a:cubicBezTo>
                      <a:pt x="130054" y="24715"/>
                      <a:pt x="51151" y="80628"/>
                      <a:pt x="17447" y="160312"/>
                    </a:cubicBezTo>
                    <a:lnTo>
                      <a:pt x="5082" y="221559"/>
                    </a:lnTo>
                    <a:lnTo>
                      <a:pt x="0" y="196389"/>
                    </a:lnTo>
                    <a:lnTo>
                      <a:pt x="15433" y="119946"/>
                    </a:lnTo>
                    <a:cubicBezTo>
                      <a:pt x="45247" y="49459"/>
                      <a:pt x="115042" y="0"/>
                      <a:pt x="196389"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 name="文本框 13"/>
            <p:cNvSpPr txBox="1"/>
            <p:nvPr/>
          </p:nvSpPr>
          <p:spPr>
            <a:xfrm>
              <a:off x="853440" y="2752672"/>
              <a:ext cx="3474720" cy="400110"/>
            </a:xfrm>
            <a:prstGeom prst="rect">
              <a:avLst/>
            </a:prstGeom>
            <a:noFill/>
          </p:spPr>
          <p:txBody>
            <a:bodyPr wrap="square" rtlCol="0">
              <a:spAutoFit/>
            </a:bodyPr>
            <a:lstStyle/>
            <a:p>
              <a:pPr algn="ctr"/>
              <a:r>
                <a:rPr lang="zh-CN" altLang="en-US" sz="2000" spc="300" dirty="0">
                  <a:solidFill>
                    <a:schemeClr val="bg1"/>
                  </a:solidFill>
                  <a:cs typeface="+mn-ea"/>
                  <a:sym typeface="+mn-lt"/>
                </a:rPr>
                <a:t>第二节</a:t>
              </a:r>
            </a:p>
          </p:txBody>
        </p:sp>
      </p:grpSp>
      <p:sp>
        <p:nvSpPr>
          <p:cNvPr id="15" name="文本框 14"/>
          <p:cNvSpPr txBox="1"/>
          <p:nvPr/>
        </p:nvSpPr>
        <p:spPr>
          <a:xfrm>
            <a:off x="564680" y="2371074"/>
            <a:ext cx="8995412" cy="3785652"/>
          </a:xfrm>
          <a:prstGeom prst="rect">
            <a:avLst/>
          </a:prstGeom>
          <a:noFill/>
        </p:spPr>
        <p:txBody>
          <a:bodyPr wrap="square" lIns="0" rtlCol="0" anchor="ctr" anchorCtr="1">
            <a:spAutoFit/>
          </a:bodyPr>
          <a:lstStyle/>
          <a:p>
            <a:r>
              <a:rPr lang="zh-CN" altLang="en-US" sz="8000" dirty="0">
                <a:solidFill>
                  <a:srgbClr val="EF975B"/>
                </a:solidFill>
                <a:latin typeface="方正细谭黑简体" panose="02000000000000000000" pitchFamily="2" charset="-122"/>
                <a:ea typeface="方正细谭黑简体" panose="02000000000000000000" pitchFamily="2" charset="-122"/>
                <a:cs typeface="+mn-ea"/>
                <a:sym typeface="+mn-lt"/>
              </a:rPr>
              <a:t>早教机构中</a:t>
            </a:r>
            <a:r>
              <a:rPr lang="en-US" altLang="zh-CN" sz="8000" dirty="0">
                <a:solidFill>
                  <a:srgbClr val="EF975B"/>
                </a:solidFill>
                <a:latin typeface="方正细谭黑简体" panose="02000000000000000000" pitchFamily="2" charset="-122"/>
                <a:ea typeface="方正细谭黑简体" panose="02000000000000000000" pitchFamily="2" charset="-122"/>
                <a:cs typeface="+mn-ea"/>
                <a:sym typeface="+mn-lt"/>
              </a:rPr>
              <a:t>25—30</a:t>
            </a:r>
            <a:r>
              <a:rPr lang="zh-CN" altLang="en-US" sz="8000" dirty="0">
                <a:solidFill>
                  <a:srgbClr val="EF975B"/>
                </a:solidFill>
                <a:latin typeface="方正细谭黑简体" panose="02000000000000000000" pitchFamily="2" charset="-122"/>
                <a:ea typeface="方正细谭黑简体" panose="02000000000000000000" pitchFamily="2" charset="-122"/>
                <a:cs typeface="+mn-ea"/>
                <a:sym typeface="+mn-lt"/>
              </a:rPr>
              <a:t>个月幼儿的教育活动设计与指导</a:t>
            </a:r>
          </a:p>
        </p:txBody>
      </p:sp>
    </p:spTree>
    <p:extLst>
      <p:ext uri="{BB962C8B-B14F-4D97-AF65-F5344CB8AC3E}">
        <p14:creationId xmlns:p14="http://schemas.microsoft.com/office/powerpoint/2010/main" val="18666947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9-1  </a:t>
            </a:r>
            <a:r>
              <a:rPr lang="zh-CN" altLang="en-US" sz="3600" dirty="0">
                <a:solidFill>
                  <a:srgbClr val="E95555"/>
                </a:solidFill>
                <a:cs typeface="+mn-ea"/>
                <a:sym typeface="+mn-lt"/>
              </a:rPr>
              <a:t>动作与习惯</a:t>
            </a:r>
          </a:p>
        </p:txBody>
      </p:sp>
      <p:sp>
        <p:nvSpPr>
          <p:cNvPr id="2" name="矩形 1">
            <a:extLst>
              <a:ext uri="{FF2B5EF4-FFF2-40B4-BE49-F238E27FC236}">
                <a16:creationId xmlns:a16="http://schemas.microsoft.com/office/drawing/2014/main" id="{872565EF-22D4-47FD-B195-5B4BE60863AE}"/>
              </a:ext>
            </a:extLst>
          </p:cNvPr>
          <p:cNvSpPr/>
          <p:nvPr/>
        </p:nvSpPr>
        <p:spPr>
          <a:xfrm>
            <a:off x="1118937" y="1257300"/>
            <a:ext cx="10503566" cy="5632311"/>
          </a:xfrm>
          <a:prstGeom prst="rect">
            <a:avLst/>
          </a:prstGeom>
        </p:spPr>
        <p:txBody>
          <a:bodyPr wrap="square">
            <a:spAutoFit/>
          </a:bodyPr>
          <a:lstStyle/>
          <a:p>
            <a:pPr algn="just"/>
            <a:r>
              <a:rPr lang="zh-CN" altLang="en-US" dirty="0">
                <a:latin typeface="华文楷体" panose="02010600040101010101" pitchFamily="2" charset="-122"/>
                <a:ea typeface="华文楷体" panose="02010600040101010101" pitchFamily="2" charset="-122"/>
              </a:rPr>
              <a:t>   </a:t>
            </a:r>
            <a:r>
              <a:rPr lang="zh-CN" altLang="en-US" b="1" dirty="0">
                <a:latin typeface="华文楷体" panose="02010600040101010101" pitchFamily="2" charset="-122"/>
                <a:ea typeface="华文楷体" panose="02010600040101010101" pitchFamily="2" charset="-122"/>
              </a:rPr>
              <a:t>活动价值： </a:t>
            </a:r>
          </a:p>
          <a:p>
            <a:pPr algn="just"/>
            <a:r>
              <a:rPr lang="zh-CN" altLang="en-US" dirty="0">
                <a:latin typeface="华文楷体" panose="02010600040101010101" pitchFamily="2" charset="-122"/>
                <a:ea typeface="华文楷体" panose="02010600040101010101" pitchFamily="2" charset="-122"/>
              </a:rPr>
              <a:t>    此月龄段的幼儿，能尝试举起手臂投掷，有方向性。团纸的动作，发展幼儿的手部肌肉；抛球的动作，发展幼儿的手臂力量。</a:t>
            </a:r>
          </a:p>
          <a:p>
            <a:pPr algn="just"/>
            <a:r>
              <a:rPr lang="zh-CN" altLang="en-US" b="1" dirty="0">
                <a:latin typeface="华文楷体" panose="02010600040101010101" pitchFamily="2" charset="-122"/>
                <a:ea typeface="华文楷体" panose="02010600040101010101" pitchFamily="2" charset="-122"/>
              </a:rPr>
              <a:t>    活动准备： </a:t>
            </a:r>
          </a:p>
          <a:p>
            <a:pPr algn="just"/>
            <a:r>
              <a:rPr lang="zh-CN" altLang="en-US" dirty="0">
                <a:latin typeface="华文楷体" panose="02010600040101010101" pitchFamily="2" charset="-122"/>
                <a:ea typeface="华文楷体" panose="02010600040101010101" pitchFamily="2" charset="-122"/>
              </a:rPr>
              <a:t>    报纸，彩色纸，玩具小动物若干。</a:t>
            </a:r>
          </a:p>
          <a:p>
            <a:pPr algn="just"/>
            <a:r>
              <a:rPr lang="zh-CN" altLang="en-US" b="1" dirty="0">
                <a:latin typeface="华文楷体" panose="02010600040101010101" pitchFamily="2" charset="-122"/>
                <a:ea typeface="华文楷体" panose="02010600040101010101" pitchFamily="2" charset="-122"/>
              </a:rPr>
              <a:t>    活动流程：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 </a:t>
            </a:r>
            <a:r>
              <a:rPr lang="zh-CN" altLang="en-US" dirty="0">
                <a:latin typeface="华文楷体" panose="02010600040101010101" pitchFamily="2" charset="-122"/>
                <a:ea typeface="华文楷体" panose="02010600040101010101" pitchFamily="2" charset="-122"/>
              </a:rPr>
              <a:t>示范互动： 好玩的纸团</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教师来变魔术。</a:t>
            </a:r>
          </a:p>
          <a:p>
            <a:pPr algn="just"/>
            <a:r>
              <a:rPr lang="zh-CN" altLang="en-US" dirty="0">
                <a:latin typeface="华文楷体" panose="02010600040101010101" pitchFamily="2" charset="-122"/>
                <a:ea typeface="华文楷体" panose="02010600040101010101" pitchFamily="2" charset="-122"/>
              </a:rPr>
              <a:t>教师把报纸变成一个彩球，边变边说：“变变变，变成一个大彩球”。把报纸团起来，放在手心用力团一团，漂亮的彩球做好了。</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教师演示“抛球”、“接球”等方法。</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a:t>
            </a:r>
            <a:r>
              <a:rPr lang="zh-CN" altLang="en-US" dirty="0">
                <a:latin typeface="华文楷体" panose="02010600040101010101" pitchFamily="2" charset="-122"/>
                <a:ea typeface="华文楷体" panose="02010600040101010101" pitchFamily="2" charset="-122"/>
              </a:rPr>
              <a:t>） 教师向家长诠释团纸对发展手部小肌肉的力度的作用。</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 </a:t>
            </a:r>
            <a:r>
              <a:rPr lang="zh-CN" altLang="en-US" dirty="0">
                <a:latin typeface="华文楷体" panose="02010600040101010101" pitchFamily="2" charset="-122"/>
                <a:ea typeface="华文楷体" panose="02010600040101010101" pitchFamily="2" charset="-122"/>
              </a:rPr>
              <a:t>亲子互动： 玩彩球</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幼儿自己选择一张纸，放在手心，家长手把手让幼儿学习团的动作。边示范边引导幼儿一起说：“团一团，变一变，变成一个大彩球。”鼓励幼儿力气用得大，把球团团小。</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幼儿把小纸团喂给动物吃。</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 </a:t>
            </a:r>
            <a:r>
              <a:rPr lang="zh-CN" altLang="en-US" dirty="0">
                <a:latin typeface="华文楷体" panose="02010600040101010101" pitchFamily="2" charset="-122"/>
                <a:ea typeface="华文楷体" panose="02010600040101010101" pitchFamily="2" charset="-122"/>
              </a:rPr>
              <a:t>亲子游戏： 做彩球</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幼儿用</a:t>
            </a:r>
            <a:r>
              <a:rPr lang="en-US" altLang="zh-CN" dirty="0">
                <a:latin typeface="华文楷体" panose="02010600040101010101" pitchFamily="2" charset="-122"/>
                <a:ea typeface="华文楷体" panose="02010600040101010101" pitchFamily="2" charset="-122"/>
              </a:rPr>
              <a:t>3</a:t>
            </a:r>
            <a:r>
              <a:rPr lang="zh-CN" altLang="en-US" dirty="0">
                <a:latin typeface="华文楷体" panose="02010600040101010101" pitchFamily="2" charset="-122"/>
                <a:ea typeface="华文楷体" panose="02010600040101010101" pitchFamily="2" charset="-122"/>
              </a:rPr>
              <a:t>张纸一层一层包成一个大彩球。</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结合各种运动器械来玩彩球。</a:t>
            </a:r>
          </a:p>
          <a:p>
            <a:pPr algn="just"/>
            <a:r>
              <a:rPr lang="zh-CN" altLang="en-US" dirty="0">
                <a:latin typeface="华文楷体" panose="02010600040101010101" pitchFamily="2" charset="-122"/>
                <a:ea typeface="华文楷体" panose="02010600040101010101" pitchFamily="2" charset="-122"/>
              </a:rPr>
              <a:t>    </a:t>
            </a:r>
          </a:p>
        </p:txBody>
      </p:sp>
    </p:spTree>
    <p:extLst>
      <p:ext uri="{BB962C8B-B14F-4D97-AF65-F5344CB8AC3E}">
        <p14:creationId xmlns:p14="http://schemas.microsoft.com/office/powerpoint/2010/main" val="394065287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9-1  </a:t>
            </a:r>
            <a:r>
              <a:rPr lang="zh-CN" altLang="en-US" sz="3600" dirty="0">
                <a:solidFill>
                  <a:srgbClr val="E95555"/>
                </a:solidFill>
                <a:cs typeface="+mn-ea"/>
                <a:sym typeface="+mn-lt"/>
              </a:rPr>
              <a:t>动作与习惯</a:t>
            </a:r>
          </a:p>
        </p:txBody>
      </p:sp>
      <p:sp>
        <p:nvSpPr>
          <p:cNvPr id="2" name="矩形 1">
            <a:extLst>
              <a:ext uri="{FF2B5EF4-FFF2-40B4-BE49-F238E27FC236}">
                <a16:creationId xmlns:a16="http://schemas.microsoft.com/office/drawing/2014/main" id="{872565EF-22D4-47FD-B195-5B4BE60863AE}"/>
              </a:ext>
            </a:extLst>
          </p:cNvPr>
          <p:cNvSpPr/>
          <p:nvPr/>
        </p:nvSpPr>
        <p:spPr>
          <a:xfrm>
            <a:off x="1155032" y="1257300"/>
            <a:ext cx="10503566" cy="1477328"/>
          </a:xfrm>
          <a:prstGeom prst="rect">
            <a:avLst/>
          </a:prstGeom>
        </p:spPr>
        <p:txBody>
          <a:bodyPr wrap="square">
            <a:spAutoFit/>
          </a:bodyPr>
          <a:lstStyle/>
          <a:p>
            <a:pPr algn="just"/>
            <a:r>
              <a:rPr lang="zh-CN" altLang="en-US" b="1" dirty="0">
                <a:latin typeface="华文楷体" panose="02010600040101010101" pitchFamily="2" charset="-122"/>
                <a:ea typeface="华文楷体" panose="02010600040101010101" pitchFamily="2" charset="-122"/>
              </a:rPr>
              <a:t>活动提示： </a:t>
            </a:r>
          </a:p>
          <a:p>
            <a:pPr algn="just"/>
            <a:r>
              <a:rPr lang="zh-CN" altLang="en-US" b="1" dirty="0">
                <a:latin typeface="华文楷体" panose="02010600040101010101" pitchFamily="2" charset="-122"/>
                <a:ea typeface="华文楷体" panose="02010600040101010101" pitchFamily="2" charset="-122"/>
              </a:rPr>
              <a:t>    </a:t>
            </a:r>
            <a:r>
              <a:rPr lang="zh-CN" altLang="en-US" dirty="0">
                <a:latin typeface="华文楷体" panose="02010600040101010101" pitchFamily="2" charset="-122"/>
                <a:ea typeface="华文楷体" panose="02010600040101010101" pitchFamily="2" charset="-122"/>
              </a:rPr>
              <a:t>（</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家长观察幼儿是否能用手掌的力量来团纸。要提醒幼儿将纸放在手心后要用团圆的方法用力地团。鼓励幼儿力气用得大，包得紧。如果幼儿力气不够，家长可适当地帮忙。</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活动结束后，家长除了团纸，还可以提供橡皮泥或面粉团让幼儿团，锻炼幼儿的手部运动能力。</a:t>
            </a:r>
          </a:p>
          <a:p>
            <a:pPr algn="just"/>
            <a:r>
              <a:rPr lang="zh-CN" altLang="en-US" dirty="0">
                <a:latin typeface="华文楷体" panose="02010600040101010101" pitchFamily="2" charset="-122"/>
                <a:ea typeface="华文楷体" panose="02010600040101010101" pitchFamily="2" charset="-122"/>
              </a:rPr>
              <a:t>    </a:t>
            </a:r>
          </a:p>
        </p:txBody>
      </p:sp>
    </p:spTree>
    <p:extLst>
      <p:ext uri="{BB962C8B-B14F-4D97-AF65-F5344CB8AC3E}">
        <p14:creationId xmlns:p14="http://schemas.microsoft.com/office/powerpoint/2010/main" val="250711488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9-3  </a:t>
            </a:r>
            <a:r>
              <a:rPr lang="zh-CN" altLang="en-US" sz="3600" dirty="0">
                <a:solidFill>
                  <a:srgbClr val="E95555"/>
                </a:solidFill>
                <a:cs typeface="+mn-ea"/>
                <a:sym typeface="+mn-lt"/>
              </a:rPr>
              <a:t>语言与沟通</a:t>
            </a:r>
          </a:p>
        </p:txBody>
      </p:sp>
      <p:sp>
        <p:nvSpPr>
          <p:cNvPr id="2" name="矩形 1">
            <a:extLst>
              <a:ext uri="{FF2B5EF4-FFF2-40B4-BE49-F238E27FC236}">
                <a16:creationId xmlns:a16="http://schemas.microsoft.com/office/drawing/2014/main" id="{872565EF-22D4-47FD-B195-5B4BE60863AE}"/>
              </a:ext>
            </a:extLst>
          </p:cNvPr>
          <p:cNvSpPr/>
          <p:nvPr/>
        </p:nvSpPr>
        <p:spPr>
          <a:xfrm>
            <a:off x="421105" y="1052763"/>
            <a:ext cx="11658600" cy="5355312"/>
          </a:xfrm>
          <a:prstGeom prst="rect">
            <a:avLst/>
          </a:prstGeom>
        </p:spPr>
        <p:txBody>
          <a:bodyPr wrap="square">
            <a:spAutoFit/>
          </a:bodyPr>
          <a:lstStyle/>
          <a:p>
            <a:pPr algn="just"/>
            <a:r>
              <a:rPr lang="zh-CN" altLang="en-US" b="1" dirty="0">
                <a:latin typeface="华文楷体" panose="02010600040101010101" pitchFamily="2" charset="-122"/>
                <a:ea typeface="华文楷体" panose="02010600040101010101" pitchFamily="2" charset="-122"/>
              </a:rPr>
              <a:t>    活动价值： </a:t>
            </a:r>
          </a:p>
          <a:p>
            <a:pPr algn="just"/>
            <a:r>
              <a:rPr lang="zh-CN" altLang="en-US" dirty="0">
                <a:latin typeface="华文楷体" panose="02010600040101010101" pitchFamily="2" charset="-122"/>
                <a:ea typeface="华文楷体" panose="02010600040101010101" pitchFamily="2" charset="-122"/>
              </a:rPr>
              <a:t>    此月龄段幼儿知道圆形、方形和三角形，在“小动物回家”的游戏情景中，让幼儿用语言表述所感知圆形、三角形和方形的图形特征，尝试根据图形配对，锻炼幼儿手眼的协调能力。</a:t>
            </a:r>
          </a:p>
          <a:p>
            <a:pPr algn="just"/>
            <a:r>
              <a:rPr lang="zh-CN" altLang="en-US" b="1" dirty="0">
                <a:latin typeface="华文楷体" panose="02010600040101010101" pitchFamily="2" charset="-122"/>
                <a:ea typeface="华文楷体" panose="02010600040101010101" pitchFamily="2" charset="-122"/>
              </a:rPr>
              <a:t>    活动准备： </a:t>
            </a:r>
          </a:p>
          <a:p>
            <a:pPr algn="just"/>
            <a:r>
              <a:rPr lang="zh-CN" altLang="en-US" dirty="0">
                <a:latin typeface="华文楷体" panose="02010600040101010101" pitchFamily="2" charset="-122"/>
                <a:ea typeface="华文楷体" panose="02010600040101010101" pitchFamily="2" charset="-122"/>
              </a:rPr>
              <a:t>    人手一份操作玩具（小房子、小猫等小动物图形）。</a:t>
            </a:r>
          </a:p>
          <a:p>
            <a:pPr algn="just"/>
            <a:r>
              <a:rPr lang="zh-CN" altLang="en-US" b="1" dirty="0">
                <a:latin typeface="华文楷体" panose="02010600040101010101" pitchFamily="2" charset="-122"/>
                <a:ea typeface="华文楷体" panose="02010600040101010101" pitchFamily="2" charset="-122"/>
              </a:rPr>
              <a:t>    活动流程：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 </a:t>
            </a:r>
            <a:r>
              <a:rPr lang="zh-CN" altLang="en-US" dirty="0">
                <a:latin typeface="华文楷体" panose="02010600040101010101" pitchFamily="2" charset="-122"/>
                <a:ea typeface="华文楷体" panose="02010600040101010101" pitchFamily="2" charset="-122"/>
              </a:rPr>
              <a:t>示范互动： 和动物交朋友</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教师出示小动物，引导幼儿认认、学学、说说。</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引导幼儿识别圆形、三角形和方形。</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a:t>
            </a:r>
            <a:r>
              <a:rPr lang="zh-CN" altLang="en-US" dirty="0">
                <a:latin typeface="华文楷体" panose="02010600040101010101" pitchFamily="2" charset="-122"/>
                <a:ea typeface="华文楷体" panose="02010600040101010101" pitchFamily="2" charset="-122"/>
              </a:rPr>
              <a:t>） 小猫要回家。</a:t>
            </a:r>
          </a:p>
          <a:p>
            <a:pPr algn="just"/>
            <a:r>
              <a:rPr lang="zh-CN" altLang="en-US" dirty="0">
                <a:latin typeface="华文楷体" panose="02010600040101010101" pitchFamily="2" charset="-122"/>
                <a:ea typeface="华文楷体" panose="02010600040101010101" pitchFamily="2" charset="-122"/>
              </a:rPr>
              <a:t>先引导幼儿观察小动物身上的图形，接着观察房子窗户上的图形，哪个和小猫身上的图形匹配，把小猫送回相应的家。</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4</a:t>
            </a:r>
            <a:r>
              <a:rPr lang="zh-CN" altLang="en-US" dirty="0">
                <a:latin typeface="华文楷体" panose="02010600040101010101" pitchFamily="2" charset="-122"/>
                <a:ea typeface="华文楷体" panose="02010600040101010101" pitchFamily="2" charset="-122"/>
              </a:rPr>
              <a:t>） 教师介绍此活动的价值。</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 </a:t>
            </a:r>
            <a:r>
              <a:rPr lang="zh-CN" altLang="en-US" dirty="0">
                <a:latin typeface="华文楷体" panose="02010600040101010101" pitchFamily="2" charset="-122"/>
                <a:ea typeface="华文楷体" panose="02010600040101010101" pitchFamily="2" charset="-122"/>
              </a:rPr>
              <a:t>亲子互动： 动物要回家</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家长引导幼儿和小动物打招呼，说出动物的名称并感知三种不同的形状。</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家长指导幼儿根据图形帮助动物回家（找相应的图形进行配对）。</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 </a:t>
            </a:r>
            <a:r>
              <a:rPr lang="zh-CN" altLang="en-US" dirty="0">
                <a:latin typeface="华文楷体" panose="02010600040101010101" pitchFamily="2" charset="-122"/>
                <a:ea typeface="华文楷体" panose="02010600040101010101" pitchFamily="2" charset="-122"/>
              </a:rPr>
              <a:t>亲子游戏： 我和动物交朋友</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小动物（根据形状）在一起做游戏。</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律动：“我爱我的小动物”。边听音乐边模仿小动物的动作、叫声。</a:t>
            </a:r>
          </a:p>
        </p:txBody>
      </p:sp>
    </p:spTree>
    <p:extLst>
      <p:ext uri="{BB962C8B-B14F-4D97-AF65-F5344CB8AC3E}">
        <p14:creationId xmlns:p14="http://schemas.microsoft.com/office/powerpoint/2010/main" val="67781127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9-3  </a:t>
            </a:r>
            <a:r>
              <a:rPr lang="zh-CN" altLang="en-US" sz="3600" dirty="0">
                <a:solidFill>
                  <a:srgbClr val="E95555"/>
                </a:solidFill>
                <a:cs typeface="+mn-ea"/>
                <a:sym typeface="+mn-lt"/>
              </a:rPr>
              <a:t>语言与沟通</a:t>
            </a:r>
          </a:p>
        </p:txBody>
      </p:sp>
      <p:sp>
        <p:nvSpPr>
          <p:cNvPr id="2" name="矩形 1">
            <a:extLst>
              <a:ext uri="{FF2B5EF4-FFF2-40B4-BE49-F238E27FC236}">
                <a16:creationId xmlns:a16="http://schemas.microsoft.com/office/drawing/2014/main" id="{872565EF-22D4-47FD-B195-5B4BE60863AE}"/>
              </a:ext>
            </a:extLst>
          </p:cNvPr>
          <p:cNvSpPr/>
          <p:nvPr/>
        </p:nvSpPr>
        <p:spPr>
          <a:xfrm>
            <a:off x="421105" y="1052763"/>
            <a:ext cx="11658600" cy="1477328"/>
          </a:xfrm>
          <a:prstGeom prst="rect">
            <a:avLst/>
          </a:prstGeom>
        </p:spPr>
        <p:txBody>
          <a:bodyPr wrap="square">
            <a:spAutoFit/>
          </a:bodyPr>
          <a:lstStyle/>
          <a:p>
            <a:pPr algn="just"/>
            <a:r>
              <a:rPr lang="zh-CN" altLang="en-US" dirty="0">
                <a:latin typeface="华文楷体" panose="02010600040101010101" pitchFamily="2" charset="-122"/>
                <a:ea typeface="华文楷体" panose="02010600040101010101" pitchFamily="2" charset="-122"/>
              </a:rPr>
              <a:t>活动提示：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互动时可以观察幼儿是否有良好的倾听习惯，家长鼓励幼儿回答教师的提问，尽量鼓励幼儿大声回答。</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家长可以让幼儿抚摸图形，通过触觉感知不同形状特征，引导幼儿先找相同图形，再进行配对。</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a:t>
            </a:r>
            <a:r>
              <a:rPr lang="zh-CN" altLang="en-US" dirty="0">
                <a:latin typeface="华文楷体" panose="02010600040101010101" pitchFamily="2" charset="-122"/>
                <a:ea typeface="华文楷体" panose="02010600040101010101" pitchFamily="2" charset="-122"/>
              </a:rPr>
              <a:t>） 游戏时，家长鼓励幼儿用肢体动作大胆表现小动物的特征。</a:t>
            </a:r>
          </a:p>
          <a:p>
            <a:pPr algn="just"/>
            <a:r>
              <a:rPr lang="en-US" altLang="zh-CN" dirty="0">
                <a:latin typeface="华文楷体" panose="02010600040101010101" pitchFamily="2" charset="-122"/>
                <a:ea typeface="华文楷体" panose="02010600040101010101" pitchFamily="2" charset="-122"/>
              </a:rPr>
              <a:t>    </a:t>
            </a:r>
            <a:endParaRPr lang="zh-CN" altLang="en-US"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2849422207"/>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9-5  </a:t>
            </a:r>
            <a:r>
              <a:rPr lang="zh-CN" altLang="en-US" sz="3600" dirty="0">
                <a:solidFill>
                  <a:srgbClr val="E95555"/>
                </a:solidFill>
                <a:cs typeface="+mn-ea"/>
                <a:sym typeface="+mn-lt"/>
              </a:rPr>
              <a:t>情感与社会</a:t>
            </a:r>
          </a:p>
        </p:txBody>
      </p:sp>
      <p:sp>
        <p:nvSpPr>
          <p:cNvPr id="2" name="矩形 1">
            <a:extLst>
              <a:ext uri="{FF2B5EF4-FFF2-40B4-BE49-F238E27FC236}">
                <a16:creationId xmlns:a16="http://schemas.microsoft.com/office/drawing/2014/main" id="{872565EF-22D4-47FD-B195-5B4BE60863AE}"/>
              </a:ext>
            </a:extLst>
          </p:cNvPr>
          <p:cNvSpPr/>
          <p:nvPr/>
        </p:nvSpPr>
        <p:spPr>
          <a:xfrm>
            <a:off x="437148" y="1225689"/>
            <a:ext cx="11754852" cy="5078313"/>
          </a:xfrm>
          <a:prstGeom prst="rect">
            <a:avLst/>
          </a:prstGeom>
        </p:spPr>
        <p:txBody>
          <a:bodyPr wrap="square">
            <a:spAutoFit/>
          </a:bodyPr>
          <a:lstStyle/>
          <a:p>
            <a:pPr algn="just"/>
            <a:r>
              <a:rPr lang="zh-CN" altLang="en-US" b="1" dirty="0">
                <a:latin typeface="华文楷体" panose="02010600040101010101" pitchFamily="2" charset="-122"/>
                <a:ea typeface="华文楷体" panose="02010600040101010101" pitchFamily="2" charset="-122"/>
              </a:rPr>
              <a:t>    活动价值： </a:t>
            </a:r>
          </a:p>
          <a:p>
            <a:pPr algn="just"/>
            <a:r>
              <a:rPr lang="zh-CN" altLang="en-US" dirty="0">
                <a:latin typeface="华文楷体" panose="02010600040101010101" pitchFamily="2" charset="-122"/>
                <a:ea typeface="华文楷体" panose="02010600040101010101" pitchFamily="2" charset="-122"/>
              </a:rPr>
              <a:t>    此月龄段幼儿能够更加专注地倾听故事，听完故事能说出讲的是什么人、什么事。通过阅读活动，鼓励幼儿大胆学说短句：“一起玩好吗？”激发幼儿看图书的兴趣，增进亲子感情。</a:t>
            </a:r>
          </a:p>
          <a:p>
            <a:pPr algn="just"/>
            <a:r>
              <a:rPr lang="zh-CN" altLang="en-US" b="1" dirty="0">
                <a:latin typeface="华文楷体" panose="02010600040101010101" pitchFamily="2" charset="-122"/>
                <a:ea typeface="华文楷体" panose="02010600040101010101" pitchFamily="2" charset="-122"/>
              </a:rPr>
              <a:t>    活动准备： </a:t>
            </a:r>
          </a:p>
          <a:p>
            <a:pPr algn="just"/>
            <a:r>
              <a:rPr lang="zh-CN" altLang="en-US" dirty="0">
                <a:latin typeface="华文楷体" panose="02010600040101010101" pitchFamily="2" charset="-122"/>
                <a:ea typeface="华文楷体" panose="02010600040101010101" pitchFamily="2" charset="-122"/>
              </a:rPr>
              <a:t>    多媒体课件，人手一本小熊幼儿绘本</a:t>
            </a:r>
            <a:r>
              <a:rPr lang="en-US" altLang="zh-CN" dirty="0">
                <a:latin typeface="华文楷体" panose="02010600040101010101" pitchFamily="2" charset="-122"/>
                <a:ea typeface="华文楷体" panose="02010600040101010101" pitchFamily="2" charset="-122"/>
              </a:rPr>
              <a:t>《</a:t>
            </a:r>
            <a:r>
              <a:rPr lang="zh-CN" altLang="en-US" dirty="0">
                <a:latin typeface="华文楷体" panose="02010600040101010101" pitchFamily="2" charset="-122"/>
                <a:ea typeface="华文楷体" panose="02010600040101010101" pitchFamily="2" charset="-122"/>
              </a:rPr>
              <a:t>找朋友</a:t>
            </a:r>
            <a:r>
              <a:rPr lang="en-US" altLang="zh-CN" dirty="0">
                <a:latin typeface="华文楷体" panose="02010600040101010101" pitchFamily="2" charset="-122"/>
                <a:ea typeface="华文楷体" panose="02010600040101010101" pitchFamily="2" charset="-122"/>
              </a:rPr>
              <a:t>》</a:t>
            </a:r>
            <a:r>
              <a:rPr lang="zh-CN" altLang="en-US" dirty="0">
                <a:latin typeface="华文楷体" panose="02010600040101010101" pitchFamily="2" charset="-122"/>
                <a:ea typeface="华文楷体" panose="02010600040101010101" pitchFamily="2" charset="-122"/>
              </a:rPr>
              <a:t>。</a:t>
            </a:r>
          </a:p>
          <a:p>
            <a:pPr algn="just"/>
            <a:r>
              <a:rPr lang="zh-CN" altLang="en-US" b="1" dirty="0">
                <a:latin typeface="华文楷体" panose="02010600040101010101" pitchFamily="2" charset="-122"/>
                <a:ea typeface="华文楷体" panose="02010600040101010101" pitchFamily="2" charset="-122"/>
              </a:rPr>
              <a:t>    活动流程：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 </a:t>
            </a:r>
            <a:r>
              <a:rPr lang="zh-CN" altLang="en-US" dirty="0">
                <a:latin typeface="华文楷体" panose="02010600040101010101" pitchFamily="2" charset="-122"/>
                <a:ea typeface="华文楷体" panose="02010600040101010101" pitchFamily="2" charset="-122"/>
              </a:rPr>
              <a:t>示范互动： 书来了</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教师播放多媒体课件，交代故事名称。</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教师边讲故事边提问：“看见了谁？小熊和谁一起玩？”引导幼儿学说：“我也一起玩，好吗？”</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a:t>
            </a:r>
            <a:r>
              <a:rPr lang="zh-CN" altLang="en-US" dirty="0">
                <a:latin typeface="华文楷体" panose="02010600040101010101" pitchFamily="2" charset="-122"/>
                <a:ea typeface="华文楷体" panose="02010600040101010101" pitchFamily="2" charset="-122"/>
              </a:rPr>
              <a:t>） 教师向家长介绍活动价值。</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 </a:t>
            </a:r>
            <a:r>
              <a:rPr lang="zh-CN" altLang="en-US" dirty="0">
                <a:latin typeface="华文楷体" panose="02010600040101010101" pitchFamily="2" charset="-122"/>
                <a:ea typeface="华文楷体" panose="02010600040101010101" pitchFamily="2" charset="-122"/>
              </a:rPr>
              <a:t>亲子互动： 找朋友</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家长边翻书边讲故事，引导幼儿指认故事中的动物，鼓励幼儿模仿动物的对话。</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家长和幼儿一起阅读，引导幼儿学说短句：“一起玩好吗？”</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 </a:t>
            </a:r>
            <a:r>
              <a:rPr lang="zh-CN" altLang="en-US" dirty="0">
                <a:latin typeface="华文楷体" panose="02010600040101010101" pitchFamily="2" charset="-122"/>
                <a:ea typeface="华文楷体" panose="02010600040101010101" pitchFamily="2" charset="-122"/>
              </a:rPr>
              <a:t>亲子游戏： 和书做朋友</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家长带领幼儿从书架上选择喜欢的书阅读，引导幼儿看一页翻一页。</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家长引导幼儿说说书中有谁、在干什么，学学图书中动物的动作、语言。</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a:t>
            </a:r>
            <a:r>
              <a:rPr lang="zh-CN" altLang="en-US" dirty="0">
                <a:latin typeface="华文楷体" panose="02010600040101010101" pitchFamily="2" charset="-122"/>
                <a:ea typeface="华文楷体" panose="02010600040101010101" pitchFamily="2" charset="-122"/>
              </a:rPr>
              <a:t>） 家长带领幼儿把书送回家。（把图书放回到图书架）</a:t>
            </a:r>
          </a:p>
          <a:p>
            <a:pPr algn="just"/>
            <a:r>
              <a:rPr lang="zh-CN" altLang="en-US" dirty="0">
                <a:latin typeface="华文楷体" panose="02010600040101010101" pitchFamily="2" charset="-122"/>
                <a:ea typeface="华文楷体" panose="02010600040101010101" pitchFamily="2" charset="-122"/>
              </a:rPr>
              <a:t>    </a:t>
            </a:r>
            <a:endParaRPr lang="zh-CN" altLang="en-US" sz="1600"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340560463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9-5  </a:t>
            </a:r>
            <a:r>
              <a:rPr lang="zh-CN" altLang="en-US" sz="3600" dirty="0">
                <a:solidFill>
                  <a:srgbClr val="E95555"/>
                </a:solidFill>
                <a:cs typeface="+mn-ea"/>
                <a:sym typeface="+mn-lt"/>
              </a:rPr>
              <a:t>情感与社会</a:t>
            </a:r>
          </a:p>
        </p:txBody>
      </p:sp>
      <p:sp>
        <p:nvSpPr>
          <p:cNvPr id="2" name="矩形 1">
            <a:extLst>
              <a:ext uri="{FF2B5EF4-FFF2-40B4-BE49-F238E27FC236}">
                <a16:creationId xmlns:a16="http://schemas.microsoft.com/office/drawing/2014/main" id="{872565EF-22D4-47FD-B195-5B4BE60863AE}"/>
              </a:ext>
            </a:extLst>
          </p:cNvPr>
          <p:cNvSpPr/>
          <p:nvPr/>
        </p:nvSpPr>
        <p:spPr>
          <a:xfrm>
            <a:off x="437148" y="1225689"/>
            <a:ext cx="11754852" cy="1477328"/>
          </a:xfrm>
          <a:prstGeom prst="rect">
            <a:avLst/>
          </a:prstGeom>
        </p:spPr>
        <p:txBody>
          <a:bodyPr wrap="square">
            <a:spAutoFit/>
          </a:bodyPr>
          <a:lstStyle/>
          <a:p>
            <a:pPr algn="just"/>
            <a:r>
              <a:rPr lang="zh-CN" altLang="en-US" b="1" dirty="0">
                <a:latin typeface="华文楷体" panose="02010600040101010101" pitchFamily="2" charset="-122"/>
                <a:ea typeface="华文楷体" panose="02010600040101010101" pitchFamily="2" charset="-122"/>
              </a:rPr>
              <a:t>活动提示：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家长带领幼儿跟着教师一起学说短句。当幼儿说出简单句后，家长要及时给予鼓励。</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观察幼儿能否指认故事中的动物。家长要声情并茂地讲故事，边讲边提问，帮助幼儿理解故事内容，在一问一答中学说短句。</a:t>
            </a:r>
          </a:p>
          <a:p>
            <a:pPr algn="just"/>
            <a:r>
              <a:rPr lang="zh-CN" altLang="en-US" dirty="0">
                <a:latin typeface="华文楷体" panose="02010600040101010101" pitchFamily="2" charset="-122"/>
                <a:ea typeface="华文楷体" panose="02010600040101010101" pitchFamily="2" charset="-122"/>
              </a:rPr>
              <a:t>    </a:t>
            </a:r>
            <a:endParaRPr lang="zh-CN" altLang="en-US" sz="1600"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1765992197"/>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421458f8-ce0f-4d85-9d31-f819964310b2"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a16="http://schemas.microsoft.com/office/drawing/2014/main" id="{D805B159-FDE7-4757-89EC-D1D0DA29041A}"/>
              </a:ext>
            </a:extLst>
          </p:cNvPr>
          <p:cNvGrpSpPr>
            <a:grpSpLocks noChangeAspect="1"/>
          </p:cNvGrpSpPr>
          <p:nvPr>
            <p:custDataLst>
              <p:tags r:id="rId1"/>
            </p:custDataLst>
          </p:nvPr>
        </p:nvGrpSpPr>
        <p:grpSpPr>
          <a:xfrm>
            <a:off x="2520532" y="1183650"/>
            <a:ext cx="8654395" cy="4198559"/>
            <a:chOff x="669925" y="1539000"/>
            <a:chExt cx="9737759" cy="4198559"/>
          </a:xfrm>
        </p:grpSpPr>
        <p:sp>
          <p:nvSpPr>
            <p:cNvPr id="4" name="ïsľîḍè" title="ry6MHxwOH8WsTKLSa514qPVJnvhhWFnRDjZGIbRZNsFBp">
              <a:extLst>
                <a:ext uri="{FF2B5EF4-FFF2-40B4-BE49-F238E27FC236}">
                  <a16:creationId xmlns:a16="http://schemas.microsoft.com/office/drawing/2014/main" id="{0CDFF8C2-1B6F-47A9-BA5E-759AF6447B39}"/>
                </a:ext>
              </a:extLst>
            </p:cNvPr>
            <p:cNvSpPr/>
            <p:nvPr/>
          </p:nvSpPr>
          <p:spPr bwMode="auto">
            <a:xfrm>
              <a:off x="5196856" y="1733528"/>
              <a:ext cx="1644426" cy="1155539"/>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bg1">
                <a:lumMod val="95000"/>
                <a:alpha val="64000"/>
              </a:schemeClr>
            </a:solidFill>
            <a:ln>
              <a:noFill/>
            </a:ln>
          </p:spPr>
          <p:txBody>
            <a:bodyPr anchor="ctr"/>
            <a:lstStyle/>
            <a:p>
              <a:pPr algn="ctr"/>
              <a:endParaRPr>
                <a:cs typeface="+mn-ea"/>
                <a:sym typeface="+mn-lt"/>
              </a:endParaRPr>
            </a:p>
          </p:txBody>
        </p:sp>
        <p:sp>
          <p:nvSpPr>
            <p:cNvPr id="5" name="îsľiďe" title="ry6MHxwOH8WsTKLSa514qPVJnvhhWFnRDjZGIbRZNsFBp">
              <a:extLst>
                <a:ext uri="{FF2B5EF4-FFF2-40B4-BE49-F238E27FC236}">
                  <a16:creationId xmlns:a16="http://schemas.microsoft.com/office/drawing/2014/main" id="{872D08E6-ECCF-4CE8-B64E-029BA95E9DC1}"/>
                </a:ext>
              </a:extLst>
            </p:cNvPr>
            <p:cNvSpPr/>
            <p:nvPr/>
          </p:nvSpPr>
          <p:spPr bwMode="auto">
            <a:xfrm>
              <a:off x="1607196" y="4242320"/>
              <a:ext cx="1644426" cy="1155539"/>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bg1">
                <a:lumMod val="95000"/>
                <a:alpha val="64000"/>
              </a:schemeClr>
            </a:solidFill>
            <a:ln>
              <a:noFill/>
            </a:ln>
          </p:spPr>
          <p:txBody>
            <a:bodyPr anchor="ctr"/>
            <a:lstStyle/>
            <a:p>
              <a:pPr algn="ctr"/>
              <a:endParaRPr>
                <a:cs typeface="+mn-ea"/>
                <a:sym typeface="+mn-lt"/>
              </a:endParaRPr>
            </a:p>
          </p:txBody>
        </p:sp>
        <p:sp>
          <p:nvSpPr>
            <p:cNvPr id="6" name="íSḻïďê" title="ry6MHxwOH8WsTKLSa514qPVJnvhhWFnRDjZGIbRZNsFBp">
              <a:extLst>
                <a:ext uri="{FF2B5EF4-FFF2-40B4-BE49-F238E27FC236}">
                  <a16:creationId xmlns:a16="http://schemas.microsoft.com/office/drawing/2014/main" id="{C5B63A5A-D6BC-4372-B7B5-5A93057B0831}"/>
                </a:ext>
              </a:extLst>
            </p:cNvPr>
            <p:cNvSpPr/>
            <p:nvPr/>
          </p:nvSpPr>
          <p:spPr bwMode="auto">
            <a:xfrm>
              <a:off x="8763258" y="3971759"/>
              <a:ext cx="1644426" cy="1155539"/>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bg1">
                <a:lumMod val="95000"/>
                <a:alpha val="64000"/>
              </a:schemeClr>
            </a:solidFill>
            <a:ln>
              <a:noFill/>
            </a:ln>
          </p:spPr>
          <p:txBody>
            <a:bodyPr anchor="ctr"/>
            <a:lstStyle/>
            <a:p>
              <a:pPr algn="ctr"/>
              <a:endParaRPr>
                <a:cs typeface="+mn-ea"/>
                <a:sym typeface="+mn-lt"/>
              </a:endParaRPr>
            </a:p>
          </p:txBody>
        </p:sp>
        <p:sp>
          <p:nvSpPr>
            <p:cNvPr id="7" name="iṡ1íḑe" title="ry6MHxwOH8WsTKLSa514qPVJnvhhWFnRDjZGIbRZNsFBp">
              <a:extLst>
                <a:ext uri="{FF2B5EF4-FFF2-40B4-BE49-F238E27FC236}">
                  <a16:creationId xmlns:a16="http://schemas.microsoft.com/office/drawing/2014/main" id="{DF599A41-11F1-49B1-B358-611FFA5D443D}"/>
                </a:ext>
              </a:extLst>
            </p:cNvPr>
            <p:cNvSpPr/>
            <p:nvPr/>
          </p:nvSpPr>
          <p:spPr bwMode="auto">
            <a:xfrm>
              <a:off x="5196856" y="3971759"/>
              <a:ext cx="1644426" cy="1155539"/>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bg1">
                <a:lumMod val="95000"/>
                <a:alpha val="64000"/>
              </a:schemeClr>
            </a:solidFill>
            <a:ln>
              <a:noFill/>
            </a:ln>
          </p:spPr>
          <p:txBody>
            <a:bodyPr anchor="ctr"/>
            <a:lstStyle/>
            <a:p>
              <a:pPr algn="ctr"/>
              <a:endParaRPr>
                <a:cs typeface="+mn-ea"/>
                <a:sym typeface="+mn-lt"/>
              </a:endParaRPr>
            </a:p>
          </p:txBody>
        </p:sp>
        <p:sp>
          <p:nvSpPr>
            <p:cNvPr id="9" name="ïṥlîdé" title="ry6MHxwOH8WsTKLSa514qPVJnvhhWFnRDjZGIbRZNsFBp">
              <a:extLst>
                <a:ext uri="{FF2B5EF4-FFF2-40B4-BE49-F238E27FC236}">
                  <a16:creationId xmlns:a16="http://schemas.microsoft.com/office/drawing/2014/main" id="{C0EFD78B-6303-400D-BCE7-2BD31F2DC194}"/>
                </a:ext>
              </a:extLst>
            </p:cNvPr>
            <p:cNvSpPr/>
            <p:nvPr/>
          </p:nvSpPr>
          <p:spPr bwMode="auto">
            <a:xfrm>
              <a:off x="1704772" y="1733528"/>
              <a:ext cx="1644426" cy="1155539"/>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bg1">
                <a:lumMod val="95000"/>
                <a:alpha val="64000"/>
              </a:schemeClr>
            </a:solidFill>
            <a:ln>
              <a:noFill/>
            </a:ln>
          </p:spPr>
          <p:txBody>
            <a:bodyPr anchor="ctr"/>
            <a:lstStyle/>
            <a:p>
              <a:pPr algn="ctr"/>
              <a:endParaRPr dirty="0">
                <a:cs typeface="+mn-ea"/>
                <a:sym typeface="+mn-lt"/>
              </a:endParaRPr>
            </a:p>
          </p:txBody>
        </p:sp>
        <p:sp>
          <p:nvSpPr>
            <p:cNvPr id="10" name="iš1íḑé">
              <a:extLst>
                <a:ext uri="{FF2B5EF4-FFF2-40B4-BE49-F238E27FC236}">
                  <a16:creationId xmlns:a16="http://schemas.microsoft.com/office/drawing/2014/main" id="{1D810DC7-D417-48E4-8186-0041DD8C08F9}"/>
                </a:ext>
              </a:extLst>
            </p:cNvPr>
            <p:cNvSpPr/>
            <p:nvPr/>
          </p:nvSpPr>
          <p:spPr>
            <a:xfrm>
              <a:off x="1942291" y="2427580"/>
              <a:ext cx="1080000" cy="36000"/>
            </a:xfrm>
            <a:prstGeom prst="rect">
              <a:avLst/>
            </a:prstGeom>
            <a:solidFill>
              <a:srgbClr val="E95555"/>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endParaRPr>
                <a:solidFill>
                  <a:schemeClr val="tx1"/>
                </a:solidFill>
                <a:cs typeface="+mn-ea"/>
                <a:sym typeface="+mn-lt"/>
              </a:endParaRPr>
            </a:p>
          </p:txBody>
        </p:sp>
        <p:sp>
          <p:nvSpPr>
            <p:cNvPr id="11" name="ïṡlîde">
              <a:extLst>
                <a:ext uri="{FF2B5EF4-FFF2-40B4-BE49-F238E27FC236}">
                  <a16:creationId xmlns:a16="http://schemas.microsoft.com/office/drawing/2014/main" id="{2F7EFA05-39A1-4B02-A490-BDBC6BD0A4EF}"/>
                </a:ext>
              </a:extLst>
            </p:cNvPr>
            <p:cNvSpPr txBox="1"/>
            <p:nvPr/>
          </p:nvSpPr>
          <p:spPr>
            <a:xfrm>
              <a:off x="2126141" y="1539000"/>
              <a:ext cx="712301" cy="923293"/>
            </a:xfrm>
            <a:prstGeom prst="rect">
              <a:avLst/>
            </a:prstGeom>
            <a:noFill/>
          </p:spPr>
          <p:txBody>
            <a:bodyPr wrap="none" lIns="182843" tIns="91422" rIns="182843" bIns="91422" anchor="ctr" anchorCtr="0">
              <a:normAutofit/>
            </a:bodyPr>
            <a:lstStyle/>
            <a:p>
              <a:pPr algn="ctr"/>
              <a:r>
                <a:rPr lang="en-US" sz="4800" dirty="0">
                  <a:cs typeface="+mn-ea"/>
                  <a:sym typeface="+mn-lt"/>
                </a:rPr>
                <a:t>1</a:t>
              </a:r>
            </a:p>
          </p:txBody>
        </p:sp>
        <p:grpSp>
          <p:nvGrpSpPr>
            <p:cNvPr id="12" name="íšľide">
              <a:extLst>
                <a:ext uri="{FF2B5EF4-FFF2-40B4-BE49-F238E27FC236}">
                  <a16:creationId xmlns:a16="http://schemas.microsoft.com/office/drawing/2014/main" id="{3C5A4734-A343-452E-8057-1A92300E7924}"/>
                </a:ext>
              </a:extLst>
            </p:cNvPr>
            <p:cNvGrpSpPr/>
            <p:nvPr/>
          </p:nvGrpSpPr>
          <p:grpSpPr>
            <a:xfrm>
              <a:off x="787330" y="2510674"/>
              <a:ext cx="3389923" cy="1062720"/>
              <a:chOff x="821646" y="2632959"/>
              <a:chExt cx="3389923" cy="1062720"/>
            </a:xfrm>
          </p:grpSpPr>
          <p:sp>
            <p:nvSpPr>
              <p:cNvPr id="40" name="ïšḻiḑê">
                <a:extLst>
                  <a:ext uri="{FF2B5EF4-FFF2-40B4-BE49-F238E27FC236}">
                    <a16:creationId xmlns:a16="http://schemas.microsoft.com/office/drawing/2014/main" id="{01C46951-B12A-4A80-96D7-61EEE13FA264}"/>
                  </a:ext>
                </a:extLst>
              </p:cNvPr>
              <p:cNvSpPr/>
              <p:nvPr/>
            </p:nvSpPr>
            <p:spPr>
              <a:xfrm>
                <a:off x="821646" y="3085418"/>
                <a:ext cx="3389923" cy="610261"/>
              </a:xfrm>
              <a:prstGeom prst="snip2SameRect">
                <a:avLst>
                  <a:gd name="adj1" fmla="val 0"/>
                  <a:gd name="adj2" fmla="val 0"/>
                </a:avLst>
              </a:prstGeom>
              <a:ln>
                <a:noFill/>
              </a:ln>
            </p:spPr>
            <p:txBody>
              <a:bodyPr wrap="square" anchor="t">
                <a:normAutofit/>
              </a:bodyPr>
              <a:lstStyle/>
              <a:p>
                <a:pPr algn="ctr" defTabSz="914378">
                  <a:lnSpc>
                    <a:spcPct val="120000"/>
                  </a:lnSpc>
                  <a:spcBef>
                    <a:spcPct val="0"/>
                  </a:spcBef>
                  <a:defRPr/>
                </a:pPr>
                <a:r>
                  <a:rPr lang="en-US" altLang="zh-CN" sz="1400" dirty="0">
                    <a:cs typeface="+mn-ea"/>
                    <a:sym typeface="+mn-lt"/>
                  </a:rPr>
                  <a:t>25—30</a:t>
                </a:r>
                <a:r>
                  <a:rPr lang="zh-CN" altLang="en-US" sz="1400" dirty="0">
                    <a:cs typeface="+mn-ea"/>
                    <a:sym typeface="+mn-lt"/>
                  </a:rPr>
                  <a:t>个月幼儿身心发展特点概述 </a:t>
                </a:r>
                <a:endParaRPr lang="en-US" altLang="zh-CN" sz="1400" dirty="0">
                  <a:cs typeface="+mn-ea"/>
                  <a:sym typeface="+mn-lt"/>
                </a:endParaRPr>
              </a:p>
            </p:txBody>
          </p:sp>
          <p:sp>
            <p:nvSpPr>
              <p:cNvPr id="41" name="îṣľíḓé">
                <a:extLst>
                  <a:ext uri="{FF2B5EF4-FFF2-40B4-BE49-F238E27FC236}">
                    <a16:creationId xmlns:a16="http://schemas.microsoft.com/office/drawing/2014/main" id="{23235A57-1A23-4C60-AB46-D7C97A53AB3D}"/>
                  </a:ext>
                </a:extLst>
              </p:cNvPr>
              <p:cNvSpPr txBox="1"/>
              <p:nvPr/>
            </p:nvSpPr>
            <p:spPr bwMode="auto">
              <a:xfrm>
                <a:off x="821646" y="2632959"/>
                <a:ext cx="3389923" cy="436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eaLnBrk="1" hangingPunct="1">
                  <a:lnSpc>
                    <a:spcPct val="100000"/>
                  </a:lnSpc>
                  <a:spcBef>
                    <a:spcPct val="0"/>
                  </a:spcBef>
                  <a:buFontTx/>
                  <a:buNone/>
                </a:pPr>
                <a:r>
                  <a:rPr lang="zh-CN" altLang="en-US" sz="1600" b="1" dirty="0">
                    <a:cs typeface="+mn-ea"/>
                    <a:sym typeface="+mn-lt"/>
                  </a:rPr>
                  <a:t>第一节</a:t>
                </a:r>
                <a:endParaRPr lang="en-US" altLang="zh-CN" sz="1600" b="1" dirty="0">
                  <a:cs typeface="+mn-ea"/>
                  <a:sym typeface="+mn-lt"/>
                </a:endParaRPr>
              </a:p>
            </p:txBody>
          </p:sp>
        </p:grpSp>
        <p:sp>
          <p:nvSpPr>
            <p:cNvPr id="13" name="ïṥļïḋè">
              <a:extLst>
                <a:ext uri="{FF2B5EF4-FFF2-40B4-BE49-F238E27FC236}">
                  <a16:creationId xmlns:a16="http://schemas.microsoft.com/office/drawing/2014/main" id="{6F60F53F-FBC4-4606-99A3-926CAF0789F3}"/>
                </a:ext>
              </a:extLst>
            </p:cNvPr>
            <p:cNvSpPr/>
            <p:nvPr/>
          </p:nvSpPr>
          <p:spPr>
            <a:xfrm>
              <a:off x="5516066" y="2427580"/>
              <a:ext cx="1080000" cy="36000"/>
            </a:xfrm>
            <a:prstGeom prst="rect">
              <a:avLst/>
            </a:prstGeom>
            <a:solidFill>
              <a:srgbClr val="E95555"/>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endParaRPr>
                <a:solidFill>
                  <a:schemeClr val="tx1"/>
                </a:solidFill>
                <a:cs typeface="+mn-ea"/>
                <a:sym typeface="+mn-lt"/>
              </a:endParaRPr>
            </a:p>
          </p:txBody>
        </p:sp>
        <p:sp>
          <p:nvSpPr>
            <p:cNvPr id="14" name="iṣḻíḑê">
              <a:extLst>
                <a:ext uri="{FF2B5EF4-FFF2-40B4-BE49-F238E27FC236}">
                  <a16:creationId xmlns:a16="http://schemas.microsoft.com/office/drawing/2014/main" id="{A0E7DE1A-9023-4A7F-B28B-140A78960550}"/>
                </a:ext>
              </a:extLst>
            </p:cNvPr>
            <p:cNvSpPr txBox="1"/>
            <p:nvPr/>
          </p:nvSpPr>
          <p:spPr>
            <a:xfrm>
              <a:off x="5699916" y="1539000"/>
              <a:ext cx="712301" cy="923293"/>
            </a:xfrm>
            <a:prstGeom prst="rect">
              <a:avLst/>
            </a:prstGeom>
            <a:noFill/>
          </p:spPr>
          <p:txBody>
            <a:bodyPr wrap="none" lIns="182843" tIns="91422" rIns="182843" bIns="91422" anchor="ctr" anchorCtr="0">
              <a:normAutofit/>
            </a:bodyPr>
            <a:lstStyle/>
            <a:p>
              <a:pPr algn="ctr"/>
              <a:r>
                <a:rPr lang="en-US" altLang="zh-CN" sz="4800" dirty="0">
                  <a:cs typeface="+mn-ea"/>
                  <a:sym typeface="+mn-lt"/>
                </a:rPr>
                <a:t>2</a:t>
              </a:r>
              <a:endParaRPr lang="en-US" sz="4800" dirty="0">
                <a:cs typeface="+mn-ea"/>
                <a:sym typeface="+mn-lt"/>
              </a:endParaRPr>
            </a:p>
          </p:txBody>
        </p:sp>
        <p:grpSp>
          <p:nvGrpSpPr>
            <p:cNvPr id="15" name="ïṥlîdê">
              <a:extLst>
                <a:ext uri="{FF2B5EF4-FFF2-40B4-BE49-F238E27FC236}">
                  <a16:creationId xmlns:a16="http://schemas.microsoft.com/office/drawing/2014/main" id="{276903C3-6D45-4467-AF64-101519A8D125}"/>
                </a:ext>
              </a:extLst>
            </p:cNvPr>
            <p:cNvGrpSpPr/>
            <p:nvPr/>
          </p:nvGrpSpPr>
          <p:grpSpPr>
            <a:xfrm>
              <a:off x="4361105" y="2510674"/>
              <a:ext cx="3389923" cy="1062720"/>
              <a:chOff x="821646" y="2632959"/>
              <a:chExt cx="3389923" cy="1062720"/>
            </a:xfrm>
          </p:grpSpPr>
          <p:sp>
            <p:nvSpPr>
              <p:cNvPr id="38" name="ïṧḻíḍè">
                <a:extLst>
                  <a:ext uri="{FF2B5EF4-FFF2-40B4-BE49-F238E27FC236}">
                    <a16:creationId xmlns:a16="http://schemas.microsoft.com/office/drawing/2014/main" id="{7F909FFF-07E4-477E-8088-2299B3C4EE30}"/>
                  </a:ext>
                </a:extLst>
              </p:cNvPr>
              <p:cNvSpPr/>
              <p:nvPr/>
            </p:nvSpPr>
            <p:spPr>
              <a:xfrm>
                <a:off x="821646" y="3085418"/>
                <a:ext cx="3389923" cy="610261"/>
              </a:xfrm>
              <a:prstGeom prst="snip2SameRect">
                <a:avLst>
                  <a:gd name="adj1" fmla="val 0"/>
                  <a:gd name="adj2" fmla="val 0"/>
                </a:avLst>
              </a:prstGeom>
              <a:ln>
                <a:noFill/>
              </a:ln>
            </p:spPr>
            <p:txBody>
              <a:bodyPr wrap="square" anchor="t">
                <a:normAutofit/>
              </a:bodyPr>
              <a:lstStyle/>
              <a:p>
                <a:pPr lvl="0" algn="ctr" defTabSz="914378">
                  <a:lnSpc>
                    <a:spcPct val="120000"/>
                  </a:lnSpc>
                  <a:spcBef>
                    <a:spcPct val="0"/>
                  </a:spcBef>
                  <a:defRPr/>
                </a:pPr>
                <a:r>
                  <a:rPr lang="zh-CN" altLang="en-US" sz="1400" dirty="0">
                    <a:solidFill>
                      <a:prstClr val="black"/>
                    </a:solidFill>
                    <a:cs typeface="+mn-ea"/>
                    <a:sym typeface="+mn-lt"/>
                  </a:rPr>
                  <a:t>早教机构中</a:t>
                </a:r>
                <a:r>
                  <a:rPr lang="en-US" altLang="zh-CN" sz="1400" dirty="0">
                    <a:solidFill>
                      <a:prstClr val="black"/>
                    </a:solidFill>
                    <a:cs typeface="+mn-ea"/>
                    <a:sym typeface="+mn-lt"/>
                  </a:rPr>
                  <a:t>25—30</a:t>
                </a:r>
                <a:r>
                  <a:rPr lang="zh-CN" altLang="en-US" sz="1400" dirty="0">
                    <a:solidFill>
                      <a:prstClr val="black"/>
                    </a:solidFill>
                    <a:cs typeface="+mn-ea"/>
                    <a:sym typeface="+mn-lt"/>
                  </a:rPr>
                  <a:t>个月幼儿的教育活动设计与指导 </a:t>
                </a:r>
                <a:endParaRPr lang="en-US" altLang="zh-CN" sz="1400" dirty="0">
                  <a:solidFill>
                    <a:prstClr val="black"/>
                  </a:solidFill>
                  <a:cs typeface="+mn-ea"/>
                  <a:sym typeface="+mn-lt"/>
                </a:endParaRPr>
              </a:p>
            </p:txBody>
          </p:sp>
          <p:sp>
            <p:nvSpPr>
              <p:cNvPr id="39" name="ïṡļíḋé">
                <a:extLst>
                  <a:ext uri="{FF2B5EF4-FFF2-40B4-BE49-F238E27FC236}">
                    <a16:creationId xmlns:a16="http://schemas.microsoft.com/office/drawing/2014/main" id="{B7220B30-4BD7-457A-8E44-AABDE3928C21}"/>
                  </a:ext>
                </a:extLst>
              </p:cNvPr>
              <p:cNvSpPr txBox="1"/>
              <p:nvPr/>
            </p:nvSpPr>
            <p:spPr bwMode="auto">
              <a:xfrm>
                <a:off x="821646" y="2632959"/>
                <a:ext cx="3389923" cy="436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spcBef>
                    <a:spcPct val="0"/>
                  </a:spcBef>
                </a:pPr>
                <a:r>
                  <a:rPr lang="zh-CN" altLang="en-US" sz="1600" b="1" dirty="0">
                    <a:cs typeface="+mn-ea"/>
                    <a:sym typeface="+mn-lt"/>
                  </a:rPr>
                  <a:t>第二节</a:t>
                </a:r>
                <a:endParaRPr lang="en-US" altLang="zh-CN" sz="1600" b="1" dirty="0">
                  <a:cs typeface="+mn-ea"/>
                  <a:sym typeface="+mn-lt"/>
                </a:endParaRPr>
              </a:p>
            </p:txBody>
          </p:sp>
        </p:grpSp>
        <p:sp>
          <p:nvSpPr>
            <p:cNvPr id="22" name="iṧļïďê">
              <a:extLst>
                <a:ext uri="{FF2B5EF4-FFF2-40B4-BE49-F238E27FC236}">
                  <a16:creationId xmlns:a16="http://schemas.microsoft.com/office/drawing/2014/main" id="{36511428-E9BA-469F-80DF-1BFAA6B21CAC}"/>
                </a:ext>
              </a:extLst>
            </p:cNvPr>
            <p:cNvSpPr/>
            <p:nvPr/>
          </p:nvSpPr>
          <p:spPr>
            <a:xfrm>
              <a:off x="1756809" y="4726813"/>
              <a:ext cx="1080000" cy="36000"/>
            </a:xfrm>
            <a:prstGeom prst="rect">
              <a:avLst/>
            </a:prstGeom>
            <a:solidFill>
              <a:srgbClr val="E95555"/>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endParaRPr>
                <a:solidFill>
                  <a:schemeClr val="tx1"/>
                </a:solidFill>
                <a:cs typeface="+mn-ea"/>
                <a:sym typeface="+mn-lt"/>
              </a:endParaRPr>
            </a:p>
          </p:txBody>
        </p:sp>
        <p:sp>
          <p:nvSpPr>
            <p:cNvPr id="23" name="íŝľiḑê">
              <a:extLst>
                <a:ext uri="{FF2B5EF4-FFF2-40B4-BE49-F238E27FC236}">
                  <a16:creationId xmlns:a16="http://schemas.microsoft.com/office/drawing/2014/main" id="{84E04597-192C-4A19-B676-B862E545D4DE}"/>
                </a:ext>
              </a:extLst>
            </p:cNvPr>
            <p:cNvSpPr txBox="1"/>
            <p:nvPr/>
          </p:nvSpPr>
          <p:spPr>
            <a:xfrm>
              <a:off x="1969830" y="3821520"/>
              <a:ext cx="712301" cy="923293"/>
            </a:xfrm>
            <a:prstGeom prst="rect">
              <a:avLst/>
            </a:prstGeom>
            <a:noFill/>
          </p:spPr>
          <p:txBody>
            <a:bodyPr wrap="none" lIns="182843" tIns="91422" rIns="182843" bIns="91422" anchor="ctr" anchorCtr="0">
              <a:normAutofit/>
            </a:bodyPr>
            <a:lstStyle/>
            <a:p>
              <a:pPr algn="ctr"/>
              <a:r>
                <a:rPr lang="en-US" altLang="zh-CN" sz="4800" dirty="0">
                  <a:cs typeface="+mn-ea"/>
                  <a:sym typeface="+mn-lt"/>
                </a:rPr>
                <a:t>3</a:t>
              </a:r>
              <a:endParaRPr lang="en-US" sz="4800" dirty="0">
                <a:cs typeface="+mn-ea"/>
                <a:sym typeface="+mn-lt"/>
              </a:endParaRPr>
            </a:p>
          </p:txBody>
        </p:sp>
        <p:grpSp>
          <p:nvGrpSpPr>
            <p:cNvPr id="24" name="îśḷiḍe">
              <a:extLst>
                <a:ext uri="{FF2B5EF4-FFF2-40B4-BE49-F238E27FC236}">
                  <a16:creationId xmlns:a16="http://schemas.microsoft.com/office/drawing/2014/main" id="{9B2BF78A-0895-4618-8984-D1195253E801}"/>
                </a:ext>
              </a:extLst>
            </p:cNvPr>
            <p:cNvGrpSpPr/>
            <p:nvPr/>
          </p:nvGrpSpPr>
          <p:grpSpPr>
            <a:xfrm>
              <a:off x="669925" y="4710037"/>
              <a:ext cx="3401563" cy="1027522"/>
              <a:chOff x="-6443307" y="4832322"/>
              <a:chExt cx="3401563" cy="1027522"/>
            </a:xfrm>
          </p:grpSpPr>
          <p:sp>
            <p:nvSpPr>
              <p:cNvPr id="32" name="íšľïde">
                <a:extLst>
                  <a:ext uri="{FF2B5EF4-FFF2-40B4-BE49-F238E27FC236}">
                    <a16:creationId xmlns:a16="http://schemas.microsoft.com/office/drawing/2014/main" id="{501EDDA2-B535-465C-A215-D8C044B26972}"/>
                  </a:ext>
                </a:extLst>
              </p:cNvPr>
              <p:cNvSpPr/>
              <p:nvPr/>
            </p:nvSpPr>
            <p:spPr>
              <a:xfrm>
                <a:off x="-6431667" y="5249583"/>
                <a:ext cx="3389923" cy="610261"/>
              </a:xfrm>
              <a:prstGeom prst="snip2SameRect">
                <a:avLst>
                  <a:gd name="adj1" fmla="val 0"/>
                  <a:gd name="adj2" fmla="val 0"/>
                </a:avLst>
              </a:prstGeom>
              <a:ln>
                <a:noFill/>
              </a:ln>
            </p:spPr>
            <p:txBody>
              <a:bodyPr wrap="square" anchor="t">
                <a:normAutofit/>
              </a:bodyPr>
              <a:lstStyle/>
              <a:p>
                <a:pPr lvl="0" algn="ctr" defTabSz="914378">
                  <a:lnSpc>
                    <a:spcPct val="120000"/>
                  </a:lnSpc>
                  <a:spcBef>
                    <a:spcPct val="0"/>
                  </a:spcBef>
                  <a:defRPr/>
                </a:pPr>
                <a:r>
                  <a:rPr lang="zh-CN" altLang="en-US" sz="1400" dirty="0">
                    <a:solidFill>
                      <a:prstClr val="black"/>
                    </a:solidFill>
                    <a:cs typeface="+mn-ea"/>
                    <a:sym typeface="+mn-lt"/>
                  </a:rPr>
                  <a:t>家庭中</a:t>
                </a:r>
                <a:r>
                  <a:rPr lang="en-US" altLang="zh-CN" sz="1400" dirty="0">
                    <a:solidFill>
                      <a:prstClr val="black"/>
                    </a:solidFill>
                    <a:cs typeface="+mn-ea"/>
                    <a:sym typeface="+mn-lt"/>
                  </a:rPr>
                  <a:t>25—30</a:t>
                </a:r>
                <a:r>
                  <a:rPr lang="zh-CN" altLang="en-US" sz="1400" dirty="0">
                    <a:solidFill>
                      <a:prstClr val="black"/>
                    </a:solidFill>
                    <a:cs typeface="+mn-ea"/>
                    <a:sym typeface="+mn-lt"/>
                  </a:rPr>
                  <a:t>个月幼儿的亲子教育活动 </a:t>
                </a:r>
                <a:endParaRPr lang="en-US" altLang="zh-CN" sz="1400" dirty="0">
                  <a:solidFill>
                    <a:prstClr val="black"/>
                  </a:solidFill>
                  <a:cs typeface="+mn-ea"/>
                  <a:sym typeface="+mn-lt"/>
                </a:endParaRPr>
              </a:p>
            </p:txBody>
          </p:sp>
          <p:sp>
            <p:nvSpPr>
              <p:cNvPr id="33" name="î$ḷîḑe">
                <a:extLst>
                  <a:ext uri="{FF2B5EF4-FFF2-40B4-BE49-F238E27FC236}">
                    <a16:creationId xmlns:a16="http://schemas.microsoft.com/office/drawing/2014/main" id="{12331912-6321-489A-9AA8-B04A25A2E3FB}"/>
                  </a:ext>
                </a:extLst>
              </p:cNvPr>
              <p:cNvSpPr txBox="1"/>
              <p:nvPr/>
            </p:nvSpPr>
            <p:spPr bwMode="auto">
              <a:xfrm>
                <a:off x="-6443307" y="4832322"/>
                <a:ext cx="3389923" cy="436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spcBef>
                    <a:spcPct val="0"/>
                  </a:spcBef>
                </a:pPr>
                <a:r>
                  <a:rPr lang="zh-CN" altLang="en-US" sz="1600" b="1" dirty="0">
                    <a:cs typeface="+mn-ea"/>
                    <a:sym typeface="+mn-lt"/>
                  </a:rPr>
                  <a:t>第三节</a:t>
                </a:r>
                <a:endParaRPr lang="en-US" altLang="zh-CN" sz="1600" b="1" dirty="0">
                  <a:cs typeface="+mn-ea"/>
                  <a:sym typeface="+mn-lt"/>
                </a:endParaRPr>
              </a:p>
            </p:txBody>
          </p:sp>
        </p:grpSp>
        <p:cxnSp>
          <p:nvCxnSpPr>
            <p:cNvPr id="29" name="直接连接符 28">
              <a:extLst>
                <a:ext uri="{FF2B5EF4-FFF2-40B4-BE49-F238E27FC236}">
                  <a16:creationId xmlns:a16="http://schemas.microsoft.com/office/drawing/2014/main" id="{E68AB5CA-00EC-4457-801F-1F88EA5F578F}"/>
                </a:ext>
              </a:extLst>
            </p:cNvPr>
            <p:cNvCxnSpPr>
              <a:cxnSpLocks/>
            </p:cNvCxnSpPr>
            <p:nvPr/>
          </p:nvCxnSpPr>
          <p:spPr>
            <a:xfrm>
              <a:off x="4071487" y="1636295"/>
              <a:ext cx="0" cy="2145906"/>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a16="http://schemas.microsoft.com/office/drawing/2014/main" id="{6CDC66B7-F7D8-411C-8851-8FFA574996FB}"/>
                </a:ext>
              </a:extLst>
            </p:cNvPr>
            <p:cNvCxnSpPr>
              <a:cxnSpLocks/>
            </p:cNvCxnSpPr>
            <p:nvPr/>
          </p:nvCxnSpPr>
          <p:spPr>
            <a:xfrm>
              <a:off x="4071487" y="3435691"/>
              <a:ext cx="0" cy="2127183"/>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id="{09DD3AE5-F470-43EE-906F-21E2787FA588}"/>
                </a:ext>
              </a:extLst>
            </p:cNvPr>
            <p:cNvCxnSpPr>
              <a:cxnSpLocks/>
            </p:cNvCxnSpPr>
            <p:nvPr/>
          </p:nvCxnSpPr>
          <p:spPr>
            <a:xfrm>
              <a:off x="669925" y="3772576"/>
              <a:ext cx="7264953" cy="108026"/>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27" name="íŝľiḑê">
            <a:extLst>
              <a:ext uri="{FF2B5EF4-FFF2-40B4-BE49-F238E27FC236}">
                <a16:creationId xmlns:a16="http://schemas.microsoft.com/office/drawing/2014/main" id="{EBADDF3C-73E3-4DE1-9F1C-8830E1C4AF42}"/>
              </a:ext>
            </a:extLst>
          </p:cNvPr>
          <p:cNvSpPr txBox="1"/>
          <p:nvPr/>
        </p:nvSpPr>
        <p:spPr>
          <a:xfrm>
            <a:off x="7154312" y="3506877"/>
            <a:ext cx="633055" cy="923293"/>
          </a:xfrm>
          <a:prstGeom prst="rect">
            <a:avLst/>
          </a:prstGeom>
          <a:noFill/>
        </p:spPr>
        <p:txBody>
          <a:bodyPr wrap="none" lIns="182843" tIns="91422" rIns="182843" bIns="91422" anchor="ctr" anchorCtr="0">
            <a:normAutofit/>
          </a:bodyPr>
          <a:lstStyle/>
          <a:p>
            <a:pPr algn="ctr"/>
            <a:r>
              <a:rPr lang="en-US" sz="4800" dirty="0">
                <a:cs typeface="+mn-ea"/>
                <a:sym typeface="+mn-lt"/>
              </a:rPr>
              <a:t>4</a:t>
            </a:r>
          </a:p>
        </p:txBody>
      </p:sp>
      <p:sp>
        <p:nvSpPr>
          <p:cNvPr id="28" name="íšľïde">
            <a:extLst>
              <a:ext uri="{FF2B5EF4-FFF2-40B4-BE49-F238E27FC236}">
                <a16:creationId xmlns:a16="http://schemas.microsoft.com/office/drawing/2014/main" id="{9EEA6997-2883-4706-9B19-29E8CE9EA89F}"/>
              </a:ext>
            </a:extLst>
          </p:cNvPr>
          <p:cNvSpPr/>
          <p:nvPr/>
        </p:nvSpPr>
        <p:spPr>
          <a:xfrm>
            <a:off x="5768171" y="4737378"/>
            <a:ext cx="3012781" cy="610261"/>
          </a:xfrm>
          <a:prstGeom prst="snip2SameRect">
            <a:avLst>
              <a:gd name="adj1" fmla="val 0"/>
              <a:gd name="adj2" fmla="val 0"/>
            </a:avLst>
          </a:prstGeom>
          <a:ln>
            <a:noFill/>
          </a:ln>
        </p:spPr>
        <p:txBody>
          <a:bodyPr wrap="square" anchor="t">
            <a:normAutofit/>
          </a:bodyPr>
          <a:lstStyle/>
          <a:p>
            <a:pPr lvl="0" algn="ctr" defTabSz="914378">
              <a:lnSpc>
                <a:spcPct val="120000"/>
              </a:lnSpc>
              <a:spcBef>
                <a:spcPct val="0"/>
              </a:spcBef>
              <a:defRPr/>
            </a:pPr>
            <a:r>
              <a:rPr lang="en-US" altLang="zh-CN" sz="1400" dirty="0">
                <a:solidFill>
                  <a:prstClr val="black"/>
                </a:solidFill>
                <a:cs typeface="+mn-ea"/>
                <a:sym typeface="+mn-lt"/>
              </a:rPr>
              <a:t>25—30</a:t>
            </a:r>
            <a:r>
              <a:rPr lang="zh-CN" altLang="en-US" sz="1400" dirty="0">
                <a:solidFill>
                  <a:prstClr val="black"/>
                </a:solidFill>
                <a:cs typeface="+mn-ea"/>
                <a:sym typeface="+mn-lt"/>
              </a:rPr>
              <a:t>个月幼儿教育的常见问题及对策 </a:t>
            </a:r>
            <a:endParaRPr lang="en-US" altLang="zh-CN" sz="1400" dirty="0">
              <a:solidFill>
                <a:prstClr val="black"/>
              </a:solidFill>
              <a:cs typeface="+mn-ea"/>
              <a:sym typeface="+mn-lt"/>
            </a:endParaRPr>
          </a:p>
        </p:txBody>
      </p:sp>
      <p:sp>
        <p:nvSpPr>
          <p:cNvPr id="34" name="î$ḷîḑe">
            <a:extLst>
              <a:ext uri="{FF2B5EF4-FFF2-40B4-BE49-F238E27FC236}">
                <a16:creationId xmlns:a16="http://schemas.microsoft.com/office/drawing/2014/main" id="{891E1180-16AB-4E45-B675-BB44674FBB7D}"/>
              </a:ext>
            </a:extLst>
          </p:cNvPr>
          <p:cNvSpPr txBox="1"/>
          <p:nvPr/>
        </p:nvSpPr>
        <p:spPr bwMode="auto">
          <a:xfrm>
            <a:off x="5959799" y="4334736"/>
            <a:ext cx="3012781" cy="436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spcBef>
                <a:spcPct val="0"/>
              </a:spcBef>
            </a:pPr>
            <a:r>
              <a:rPr lang="zh-CN" altLang="en-US" sz="1600" b="1" dirty="0">
                <a:cs typeface="+mn-ea"/>
                <a:sym typeface="+mn-lt"/>
              </a:rPr>
              <a:t>第四节</a:t>
            </a:r>
            <a:endParaRPr lang="en-US" altLang="zh-CN" sz="1600" b="1" dirty="0">
              <a:cs typeface="+mn-ea"/>
              <a:sym typeface="+mn-lt"/>
            </a:endParaRPr>
          </a:p>
        </p:txBody>
      </p:sp>
      <p:sp>
        <p:nvSpPr>
          <p:cNvPr id="35" name="iš1íḑé">
            <a:extLst>
              <a:ext uri="{FF2B5EF4-FFF2-40B4-BE49-F238E27FC236}">
                <a16:creationId xmlns:a16="http://schemas.microsoft.com/office/drawing/2014/main" id="{DAE9EE89-0052-41B0-A02A-6B6F4E11298C}"/>
              </a:ext>
            </a:extLst>
          </p:cNvPr>
          <p:cNvSpPr/>
          <p:nvPr/>
        </p:nvSpPr>
        <p:spPr>
          <a:xfrm>
            <a:off x="7045455" y="4316183"/>
            <a:ext cx="959846" cy="36000"/>
          </a:xfrm>
          <a:prstGeom prst="rect">
            <a:avLst/>
          </a:prstGeom>
          <a:solidFill>
            <a:srgbClr val="E95555"/>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endParaRPr>
              <a:solidFill>
                <a:schemeClr val="tx1"/>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9-7  </a:t>
            </a:r>
            <a:r>
              <a:rPr lang="zh-CN" altLang="en-US" sz="3600" dirty="0">
                <a:solidFill>
                  <a:srgbClr val="E95555"/>
                </a:solidFill>
                <a:cs typeface="+mn-ea"/>
                <a:sym typeface="+mn-lt"/>
              </a:rPr>
              <a:t>认知与探索</a:t>
            </a:r>
          </a:p>
        </p:txBody>
      </p:sp>
      <p:sp>
        <p:nvSpPr>
          <p:cNvPr id="2" name="矩形 1">
            <a:extLst>
              <a:ext uri="{FF2B5EF4-FFF2-40B4-BE49-F238E27FC236}">
                <a16:creationId xmlns:a16="http://schemas.microsoft.com/office/drawing/2014/main" id="{872565EF-22D4-47FD-B195-5B4BE60863AE}"/>
              </a:ext>
            </a:extLst>
          </p:cNvPr>
          <p:cNvSpPr/>
          <p:nvPr/>
        </p:nvSpPr>
        <p:spPr>
          <a:xfrm>
            <a:off x="737937" y="1157923"/>
            <a:ext cx="11454063" cy="5909310"/>
          </a:xfrm>
          <a:prstGeom prst="rect">
            <a:avLst/>
          </a:prstGeom>
        </p:spPr>
        <p:txBody>
          <a:bodyPr wrap="square">
            <a:spAutoFit/>
          </a:bodyPr>
          <a:lstStyle/>
          <a:p>
            <a:pPr algn="just"/>
            <a:r>
              <a:rPr lang="zh-CN" altLang="en-US" b="1" dirty="0">
                <a:latin typeface="华文楷体" panose="02010600040101010101" pitchFamily="2" charset="-122"/>
                <a:ea typeface="华文楷体" panose="02010600040101010101" pitchFamily="2" charset="-122"/>
              </a:rPr>
              <a:t>    活动价值： </a:t>
            </a:r>
          </a:p>
          <a:p>
            <a:pPr algn="just"/>
            <a:r>
              <a:rPr lang="zh-CN" altLang="en-US" dirty="0">
                <a:latin typeface="华文楷体" panose="02010600040101010101" pitchFamily="2" charset="-122"/>
                <a:ea typeface="华文楷体" panose="02010600040101010101" pitchFamily="2" charset="-122"/>
              </a:rPr>
              <a:t>    此月龄段的幼儿喜欢听音乐，跟着音乐摆动，并对乐器充满好奇感。在敲敲打打活动中，让幼儿感受不同乐器的音质，发展幼儿手眼协调能力，感受音乐节奏带来的快乐。</a:t>
            </a:r>
          </a:p>
          <a:p>
            <a:pPr algn="just"/>
            <a:r>
              <a:rPr lang="zh-CN" altLang="en-US" b="1" dirty="0">
                <a:latin typeface="华文楷体" panose="02010600040101010101" pitchFamily="2" charset="-122"/>
                <a:ea typeface="华文楷体" panose="02010600040101010101" pitchFamily="2" charset="-122"/>
              </a:rPr>
              <a:t>    活动准备： </a:t>
            </a:r>
          </a:p>
          <a:p>
            <a:pPr algn="just"/>
            <a:r>
              <a:rPr lang="zh-CN" altLang="en-US" dirty="0">
                <a:latin typeface="华文楷体" panose="02010600040101010101" pitchFamily="2" charset="-122"/>
                <a:ea typeface="华文楷体" panose="02010600040101010101" pitchFamily="2" charset="-122"/>
              </a:rPr>
              <a:t>    铁皮罐子，加入米粒和豆子的瓶子，小勺等自制乐器，音乐</a:t>
            </a:r>
            <a:r>
              <a:rPr lang="en-US" altLang="zh-CN" dirty="0">
                <a:latin typeface="华文楷体" panose="02010600040101010101" pitchFamily="2" charset="-122"/>
                <a:ea typeface="华文楷体" panose="02010600040101010101" pitchFamily="2" charset="-122"/>
              </a:rPr>
              <a:t>《</a:t>
            </a:r>
            <a:r>
              <a:rPr lang="zh-CN" altLang="en-US" dirty="0">
                <a:latin typeface="华文楷体" panose="02010600040101010101" pitchFamily="2" charset="-122"/>
                <a:ea typeface="华文楷体" panose="02010600040101010101" pitchFamily="2" charset="-122"/>
              </a:rPr>
              <a:t>小星星</a:t>
            </a:r>
            <a:r>
              <a:rPr lang="en-US" altLang="zh-CN" dirty="0">
                <a:latin typeface="华文楷体" panose="02010600040101010101" pitchFamily="2" charset="-122"/>
                <a:ea typeface="华文楷体" panose="02010600040101010101" pitchFamily="2" charset="-122"/>
              </a:rPr>
              <a:t>》</a:t>
            </a:r>
            <a:r>
              <a:rPr lang="zh-CN" altLang="en-US" dirty="0">
                <a:latin typeface="华文楷体" panose="02010600040101010101" pitchFamily="2" charset="-122"/>
                <a:ea typeface="华文楷体" panose="02010600040101010101" pitchFamily="2" charset="-122"/>
              </a:rPr>
              <a:t>。</a:t>
            </a:r>
          </a:p>
          <a:p>
            <a:pPr algn="just"/>
            <a:r>
              <a:rPr lang="zh-CN" altLang="en-US" b="1" dirty="0">
                <a:latin typeface="华文楷体" panose="02010600040101010101" pitchFamily="2" charset="-122"/>
                <a:ea typeface="华文楷体" panose="02010600040101010101" pitchFamily="2" charset="-122"/>
              </a:rPr>
              <a:t>    活动流程：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 </a:t>
            </a:r>
            <a:r>
              <a:rPr lang="zh-CN" altLang="en-US" dirty="0">
                <a:latin typeface="华文楷体" panose="02010600040101010101" pitchFamily="2" charset="-122"/>
                <a:ea typeface="华文楷体" panose="02010600040101010101" pitchFamily="2" charset="-122"/>
              </a:rPr>
              <a:t>示范互动： 小乐器真好听</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教师出示罐子，让幼儿指认。敲击罐子，模仿小鼓的声音“咚咚咚”。</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教师出示瓶子，让幼儿指认。引导幼儿倾听这个瓶子发出的不同响声“唦唦唦”。</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a:t>
            </a:r>
            <a:r>
              <a:rPr lang="zh-CN" altLang="en-US" dirty="0">
                <a:latin typeface="华文楷体" panose="02010600040101010101" pitchFamily="2" charset="-122"/>
                <a:ea typeface="华文楷体" panose="02010600040101010101" pitchFamily="2" charset="-122"/>
              </a:rPr>
              <a:t>） 教师介绍此活动的价值。</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 </a:t>
            </a:r>
            <a:r>
              <a:rPr lang="zh-CN" altLang="en-US" dirty="0">
                <a:latin typeface="华文楷体" panose="02010600040101010101" pitchFamily="2" charset="-122"/>
                <a:ea typeface="华文楷体" panose="02010600040101010101" pitchFamily="2" charset="-122"/>
              </a:rPr>
              <a:t>亲子互动： 玩玩小乐器</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家长用语言引导幼儿自由地选择各种小乐器敲敲打打。</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幼儿根据音乐的节奏进行演奏。</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 </a:t>
            </a:r>
            <a:r>
              <a:rPr lang="zh-CN" altLang="en-US" dirty="0">
                <a:latin typeface="华文楷体" panose="02010600040101010101" pitchFamily="2" charset="-122"/>
                <a:ea typeface="华文楷体" panose="02010600040101010101" pitchFamily="2" charset="-122"/>
              </a:rPr>
              <a:t>亲子游戏： 幼儿小乐队</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播放背景音乐</a:t>
            </a:r>
            <a:r>
              <a:rPr lang="en-US" altLang="zh-CN" dirty="0">
                <a:latin typeface="华文楷体" panose="02010600040101010101" pitchFamily="2" charset="-122"/>
                <a:ea typeface="华文楷体" panose="02010600040101010101" pitchFamily="2" charset="-122"/>
              </a:rPr>
              <a:t>《</a:t>
            </a:r>
            <a:r>
              <a:rPr lang="zh-CN" altLang="en-US" dirty="0">
                <a:latin typeface="华文楷体" panose="02010600040101010101" pitchFamily="2" charset="-122"/>
                <a:ea typeface="华文楷体" panose="02010600040101010101" pitchFamily="2" charset="-122"/>
              </a:rPr>
              <a:t>小星星</a:t>
            </a:r>
            <a:r>
              <a:rPr lang="en-US" altLang="zh-CN" dirty="0">
                <a:latin typeface="华文楷体" panose="02010600040101010101" pitchFamily="2" charset="-122"/>
                <a:ea typeface="华文楷体" panose="02010600040101010101" pitchFamily="2" charset="-122"/>
              </a:rPr>
              <a:t>》</a:t>
            </a:r>
            <a:r>
              <a:rPr lang="zh-CN" altLang="en-US" dirty="0">
                <a:latin typeface="华文楷体" panose="02010600040101010101" pitchFamily="2" charset="-122"/>
                <a:ea typeface="华文楷体" panose="02010600040101010101" pitchFamily="2" charset="-122"/>
              </a:rPr>
              <a:t>。</a:t>
            </a:r>
          </a:p>
          <a:p>
            <a:pPr algn="just"/>
            <a:r>
              <a:rPr lang="zh-CN" altLang="en-US" b="1" dirty="0">
                <a:latin typeface="华文楷体" panose="02010600040101010101" pitchFamily="2" charset="-122"/>
                <a:ea typeface="华文楷体" panose="02010600040101010101" pitchFamily="2" charset="-122"/>
              </a:rPr>
              <a:t>    （</a:t>
            </a:r>
            <a:r>
              <a:rPr lang="en-US" altLang="zh-CN" b="1" dirty="0">
                <a:latin typeface="华文楷体" panose="02010600040101010101" pitchFamily="2" charset="-122"/>
                <a:ea typeface="华文楷体" panose="02010600040101010101" pitchFamily="2" charset="-122"/>
              </a:rPr>
              <a:t>2</a:t>
            </a:r>
            <a:r>
              <a:rPr lang="zh-CN" altLang="en-US" b="1" dirty="0">
                <a:latin typeface="华文楷体" panose="02010600040101010101" pitchFamily="2" charset="-122"/>
                <a:ea typeface="华文楷体" panose="02010600040101010101" pitchFamily="2" charset="-122"/>
              </a:rPr>
              <a:t>） 幼儿根据家长的指示听音乐进行演奏（瓶子、小勺、罐子）。</a:t>
            </a:r>
          </a:p>
          <a:p>
            <a:pPr algn="just"/>
            <a:r>
              <a:rPr lang="zh-CN" altLang="en-US" b="1" dirty="0">
                <a:latin typeface="华文楷体" panose="02010600040101010101" pitchFamily="2" charset="-122"/>
                <a:ea typeface="华文楷体" panose="02010600040101010101" pitchFamily="2" charset="-122"/>
              </a:rPr>
              <a:t>    活动提示：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提醒家长与幼儿一起模仿乐器发出的声音。</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提醒家长在敲敲打打中，由于幼儿动作不协调，他们很容易敲到自己或同伴，家长不可大意。</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a:t>
            </a:r>
            <a:r>
              <a:rPr lang="zh-CN" altLang="en-US" dirty="0">
                <a:latin typeface="华文楷体" panose="02010600040101010101" pitchFamily="2" charset="-122"/>
                <a:ea typeface="华文楷体" panose="02010600040101010101" pitchFamily="2" charset="-122"/>
              </a:rPr>
              <a:t>） 如幼儿节奏不对或敲打不到乐器上，家长可握住幼儿的手腕和其一起敲打。</a:t>
            </a:r>
          </a:p>
          <a:p>
            <a:pPr algn="just"/>
            <a:r>
              <a:rPr lang="zh-CN" altLang="en-US" dirty="0">
                <a:latin typeface="华文楷体" panose="02010600040101010101" pitchFamily="2" charset="-122"/>
                <a:ea typeface="华文楷体" panose="02010600040101010101" pitchFamily="2" charset="-122"/>
              </a:rPr>
              <a:t>     </a:t>
            </a:r>
          </a:p>
        </p:txBody>
      </p:sp>
    </p:spTree>
    <p:extLst>
      <p:ext uri="{BB962C8B-B14F-4D97-AF65-F5344CB8AC3E}">
        <p14:creationId xmlns:p14="http://schemas.microsoft.com/office/powerpoint/2010/main" val="398331680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973754" y="2114618"/>
            <a:ext cx="2262741" cy="400110"/>
            <a:chOff x="853440" y="2752672"/>
            <a:chExt cx="3474720" cy="400110"/>
          </a:xfrm>
        </p:grpSpPr>
        <p:grpSp>
          <p:nvGrpSpPr>
            <p:cNvPr id="13" name="组合 12"/>
            <p:cNvGrpSpPr/>
            <p:nvPr/>
          </p:nvGrpSpPr>
          <p:grpSpPr>
            <a:xfrm>
              <a:off x="853440" y="2760005"/>
              <a:ext cx="3474720" cy="392777"/>
              <a:chOff x="853440" y="3004934"/>
              <a:chExt cx="3474720" cy="392777"/>
            </a:xfrm>
          </p:grpSpPr>
          <p:sp>
            <p:nvSpPr>
              <p:cNvPr id="11" name="矩形: 圆角 10"/>
              <p:cNvSpPr/>
              <p:nvPr/>
            </p:nvSpPr>
            <p:spPr>
              <a:xfrm>
                <a:off x="853440" y="3004934"/>
                <a:ext cx="3474720" cy="392777"/>
              </a:xfrm>
              <a:prstGeom prst="roundRect">
                <a:avLst>
                  <a:gd name="adj" fmla="val 50000"/>
                </a:avLst>
              </a:prstGeom>
              <a:solidFill>
                <a:srgbClr val="401B5B"/>
              </a:solidFill>
              <a:ln w="28575">
                <a:solidFill>
                  <a:srgbClr val="401B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任意多边形: 形状 11"/>
              <p:cNvSpPr/>
              <p:nvPr/>
            </p:nvSpPr>
            <p:spPr>
              <a:xfrm>
                <a:off x="859790" y="3006523"/>
                <a:ext cx="3368543" cy="197507"/>
              </a:xfrm>
              <a:custGeom>
                <a:avLst/>
                <a:gdLst>
                  <a:gd name="connsiteX0" fmla="*/ 0 w 3368543"/>
                  <a:gd name="connsiteY0" fmla="*/ 196388 h 221559"/>
                  <a:gd name="connsiteX1" fmla="*/ 0 w 3368543"/>
                  <a:gd name="connsiteY1" fmla="*/ 196389 h 221559"/>
                  <a:gd name="connsiteX2" fmla="*/ 0 w 3368543"/>
                  <a:gd name="connsiteY2" fmla="*/ 196389 h 221559"/>
                  <a:gd name="connsiteX3" fmla="*/ 196389 w 3368543"/>
                  <a:gd name="connsiteY3" fmla="*/ 0 h 221559"/>
                  <a:gd name="connsiteX4" fmla="*/ 3278332 w 3368543"/>
                  <a:gd name="connsiteY4" fmla="*/ 0 h 221559"/>
                  <a:gd name="connsiteX5" fmla="*/ 3354776 w 3368543"/>
                  <a:gd name="connsiteY5" fmla="*/ 15433 h 221559"/>
                  <a:gd name="connsiteX6" fmla="*/ 3368543 w 3368543"/>
                  <a:gd name="connsiteY6" fmla="*/ 24715 h 221559"/>
                  <a:gd name="connsiteX7" fmla="*/ 222015 w 3368543"/>
                  <a:gd name="connsiteY7" fmla="*/ 24715 h 221559"/>
                  <a:gd name="connsiteX8" fmla="*/ 17447 w 3368543"/>
                  <a:gd name="connsiteY8" fmla="*/ 160312 h 221559"/>
                  <a:gd name="connsiteX9" fmla="*/ 5082 w 3368543"/>
                  <a:gd name="connsiteY9" fmla="*/ 221559 h 221559"/>
                  <a:gd name="connsiteX10" fmla="*/ 0 w 3368543"/>
                  <a:gd name="connsiteY10" fmla="*/ 196389 h 221559"/>
                  <a:gd name="connsiteX11" fmla="*/ 15433 w 3368543"/>
                  <a:gd name="connsiteY11" fmla="*/ 119946 h 221559"/>
                  <a:gd name="connsiteX12" fmla="*/ 196389 w 3368543"/>
                  <a:gd name="connsiteY12" fmla="*/ 0 h 2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68543" h="221559">
                    <a:moveTo>
                      <a:pt x="0" y="196388"/>
                    </a:moveTo>
                    <a:lnTo>
                      <a:pt x="0" y="196389"/>
                    </a:lnTo>
                    <a:lnTo>
                      <a:pt x="0" y="196389"/>
                    </a:lnTo>
                    <a:close/>
                    <a:moveTo>
                      <a:pt x="196389" y="0"/>
                    </a:moveTo>
                    <a:lnTo>
                      <a:pt x="3278332" y="0"/>
                    </a:lnTo>
                    <a:cubicBezTo>
                      <a:pt x="3305448" y="0"/>
                      <a:pt x="3331280" y="5496"/>
                      <a:pt x="3354776" y="15433"/>
                    </a:cubicBezTo>
                    <a:lnTo>
                      <a:pt x="3368543" y="24715"/>
                    </a:lnTo>
                    <a:lnTo>
                      <a:pt x="222015" y="24715"/>
                    </a:lnTo>
                    <a:cubicBezTo>
                      <a:pt x="130054" y="24715"/>
                      <a:pt x="51151" y="80628"/>
                      <a:pt x="17447" y="160312"/>
                    </a:cubicBezTo>
                    <a:lnTo>
                      <a:pt x="5082" y="221559"/>
                    </a:lnTo>
                    <a:lnTo>
                      <a:pt x="0" y="196389"/>
                    </a:lnTo>
                    <a:lnTo>
                      <a:pt x="15433" y="119946"/>
                    </a:lnTo>
                    <a:cubicBezTo>
                      <a:pt x="45247" y="49459"/>
                      <a:pt x="115042" y="0"/>
                      <a:pt x="196389"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 name="文本框 13"/>
            <p:cNvSpPr txBox="1"/>
            <p:nvPr/>
          </p:nvSpPr>
          <p:spPr>
            <a:xfrm>
              <a:off x="853440" y="2752672"/>
              <a:ext cx="3474720" cy="400110"/>
            </a:xfrm>
            <a:prstGeom prst="rect">
              <a:avLst/>
            </a:prstGeom>
            <a:noFill/>
          </p:spPr>
          <p:txBody>
            <a:bodyPr wrap="square" rtlCol="0">
              <a:spAutoFit/>
            </a:bodyPr>
            <a:lstStyle/>
            <a:p>
              <a:pPr algn="ctr"/>
              <a:r>
                <a:rPr lang="zh-CN" altLang="en-US" sz="2000" spc="300" dirty="0">
                  <a:solidFill>
                    <a:schemeClr val="bg1"/>
                  </a:solidFill>
                  <a:cs typeface="+mn-ea"/>
                  <a:sym typeface="+mn-lt"/>
                </a:rPr>
                <a:t>第三节</a:t>
              </a:r>
            </a:p>
          </p:txBody>
        </p:sp>
      </p:grpSp>
      <p:sp>
        <p:nvSpPr>
          <p:cNvPr id="15" name="文本框 14"/>
          <p:cNvSpPr txBox="1"/>
          <p:nvPr/>
        </p:nvSpPr>
        <p:spPr>
          <a:xfrm>
            <a:off x="564680" y="2371074"/>
            <a:ext cx="8995412" cy="3785652"/>
          </a:xfrm>
          <a:prstGeom prst="rect">
            <a:avLst/>
          </a:prstGeom>
          <a:noFill/>
        </p:spPr>
        <p:txBody>
          <a:bodyPr wrap="square" lIns="0" rtlCol="0" anchor="ctr" anchorCtr="1">
            <a:spAutoFit/>
          </a:bodyPr>
          <a:lstStyle/>
          <a:p>
            <a:r>
              <a:rPr lang="zh-CN" altLang="en-US" sz="8000" dirty="0">
                <a:solidFill>
                  <a:srgbClr val="EF975B"/>
                </a:solidFill>
                <a:latin typeface="方正细谭黑简体" panose="02000000000000000000" pitchFamily="2" charset="-122"/>
                <a:ea typeface="方正细谭黑简体" panose="02000000000000000000" pitchFamily="2" charset="-122"/>
                <a:cs typeface="+mn-ea"/>
                <a:sym typeface="+mn-lt"/>
              </a:rPr>
              <a:t>家庭中</a:t>
            </a:r>
            <a:r>
              <a:rPr lang="en-US" altLang="zh-CN" sz="8000" dirty="0">
                <a:solidFill>
                  <a:srgbClr val="EF975B"/>
                </a:solidFill>
                <a:latin typeface="方正细谭黑简体" panose="02000000000000000000" pitchFamily="2" charset="-122"/>
                <a:ea typeface="方正细谭黑简体" panose="02000000000000000000" pitchFamily="2" charset="-122"/>
                <a:cs typeface="+mn-ea"/>
                <a:sym typeface="+mn-lt"/>
              </a:rPr>
              <a:t>20—25</a:t>
            </a:r>
            <a:r>
              <a:rPr lang="zh-CN" altLang="en-US" sz="8000" dirty="0">
                <a:solidFill>
                  <a:srgbClr val="EF975B"/>
                </a:solidFill>
                <a:latin typeface="方正细谭黑简体" panose="02000000000000000000" pitchFamily="2" charset="-122"/>
                <a:ea typeface="方正细谭黑简体" panose="02000000000000000000" pitchFamily="2" charset="-122"/>
                <a:cs typeface="+mn-ea"/>
                <a:sym typeface="+mn-lt"/>
              </a:rPr>
              <a:t>个月幼儿的亲子教育活动</a:t>
            </a:r>
          </a:p>
        </p:txBody>
      </p:sp>
    </p:spTree>
    <p:extLst>
      <p:ext uri="{BB962C8B-B14F-4D97-AF65-F5344CB8AC3E}">
        <p14:creationId xmlns:p14="http://schemas.microsoft.com/office/powerpoint/2010/main" val="102126131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9-9</a:t>
            </a:r>
            <a:endParaRPr lang="zh-CN" altLang="en-US" sz="3600" dirty="0">
              <a:solidFill>
                <a:srgbClr val="E95555"/>
              </a:solidFill>
              <a:cs typeface="+mn-ea"/>
              <a:sym typeface="+mn-lt"/>
            </a:endParaRPr>
          </a:p>
        </p:txBody>
      </p:sp>
      <p:sp>
        <p:nvSpPr>
          <p:cNvPr id="2" name="矩形 1">
            <a:extLst>
              <a:ext uri="{FF2B5EF4-FFF2-40B4-BE49-F238E27FC236}">
                <a16:creationId xmlns:a16="http://schemas.microsoft.com/office/drawing/2014/main" id="{872565EF-22D4-47FD-B195-5B4BE60863AE}"/>
              </a:ext>
            </a:extLst>
          </p:cNvPr>
          <p:cNvSpPr/>
          <p:nvPr/>
        </p:nvSpPr>
        <p:spPr>
          <a:xfrm>
            <a:off x="663740" y="1377616"/>
            <a:ext cx="11283618" cy="4247317"/>
          </a:xfrm>
          <a:prstGeom prst="rect">
            <a:avLst/>
          </a:prstGeom>
        </p:spPr>
        <p:txBody>
          <a:bodyPr wrap="square">
            <a:spAutoFit/>
          </a:bodyPr>
          <a:lstStyle/>
          <a:p>
            <a:pPr algn="just"/>
            <a:r>
              <a:rPr lang="zh-CN" altLang="en-US" b="1" dirty="0">
                <a:latin typeface="华文楷体" panose="02010600040101010101" pitchFamily="2" charset="-122"/>
                <a:ea typeface="华文楷体" panose="02010600040101010101" pitchFamily="2" charset="-122"/>
              </a:rPr>
              <a:t>    材料准备： </a:t>
            </a:r>
          </a:p>
          <a:p>
            <a:pPr algn="just"/>
            <a:r>
              <a:rPr lang="zh-CN" altLang="en-US" dirty="0">
                <a:latin typeface="华文楷体" panose="02010600040101010101" pitchFamily="2" charset="-122"/>
                <a:ea typeface="华文楷体" panose="02010600040101010101" pitchFamily="2" charset="-122"/>
              </a:rPr>
              <a:t>    家中幼儿爱玩的、熟悉的玩具</a:t>
            </a:r>
            <a:r>
              <a:rPr lang="en-US" altLang="zh-CN" dirty="0">
                <a:latin typeface="华文楷体" panose="02010600040101010101" pitchFamily="2" charset="-122"/>
                <a:ea typeface="华文楷体" panose="02010600040101010101" pitchFamily="2" charset="-122"/>
              </a:rPr>
              <a:t>3</a:t>
            </a:r>
            <a:r>
              <a:rPr lang="zh-CN" altLang="en-US" dirty="0">
                <a:latin typeface="华文楷体" panose="02010600040101010101" pitchFamily="2" charset="-122"/>
                <a:ea typeface="华文楷体" panose="02010600040101010101" pitchFamily="2" charset="-122"/>
              </a:rPr>
              <a:t>、</a:t>
            </a:r>
            <a:r>
              <a:rPr lang="en-US" altLang="zh-CN" dirty="0">
                <a:latin typeface="华文楷体" panose="02010600040101010101" pitchFamily="2" charset="-122"/>
                <a:ea typeface="华文楷体" panose="02010600040101010101" pitchFamily="2" charset="-122"/>
              </a:rPr>
              <a:t>4</a:t>
            </a:r>
            <a:r>
              <a:rPr lang="zh-CN" altLang="en-US" dirty="0">
                <a:latin typeface="华文楷体" panose="02010600040101010101" pitchFamily="2" charset="-122"/>
                <a:ea typeface="华文楷体" panose="02010600040101010101" pitchFamily="2" charset="-122"/>
              </a:rPr>
              <a:t>件，</a:t>
            </a:r>
          </a:p>
          <a:p>
            <a:pPr algn="just"/>
            <a:r>
              <a:rPr lang="zh-CN" altLang="en-US" dirty="0">
                <a:latin typeface="华文楷体" panose="02010600040101010101" pitchFamily="2" charset="-122"/>
                <a:ea typeface="华文楷体" panose="02010600040101010101" pitchFamily="2" charset="-122"/>
              </a:rPr>
              <a:t>新玩具</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件，</a:t>
            </a:r>
          </a:p>
          <a:p>
            <a:pPr algn="just"/>
            <a:r>
              <a:rPr lang="zh-CN" altLang="en-US" dirty="0">
                <a:latin typeface="华文楷体" panose="02010600040101010101" pitchFamily="2" charset="-122"/>
                <a:ea typeface="华文楷体" panose="02010600040101010101" pitchFamily="2" charset="-122"/>
              </a:rPr>
              <a:t>纱巾或其他遮盖物一条。</a:t>
            </a:r>
          </a:p>
          <a:p>
            <a:pPr algn="just"/>
            <a:r>
              <a:rPr lang="zh-CN" altLang="en-US" b="1" dirty="0">
                <a:latin typeface="华文楷体" panose="02010600040101010101" pitchFamily="2" charset="-122"/>
                <a:ea typeface="华文楷体" panose="02010600040101010101" pitchFamily="2" charset="-122"/>
              </a:rPr>
              <a:t>    玩法介绍： </a:t>
            </a:r>
          </a:p>
          <a:p>
            <a:pPr algn="just"/>
            <a:r>
              <a:rPr lang="zh-CN" altLang="en-US" dirty="0">
                <a:latin typeface="华文楷体" panose="02010600040101010101" pitchFamily="2" charset="-122"/>
                <a:ea typeface="华文楷体" panose="02010600040101010101" pitchFamily="2" charset="-122"/>
              </a:rPr>
              <a:t>    玩法一： 介绍我自己</a:t>
            </a:r>
          </a:p>
          <a:p>
            <a:pPr algn="just"/>
            <a:r>
              <a:rPr lang="zh-CN" altLang="en-US" dirty="0">
                <a:latin typeface="华文楷体" panose="02010600040101010101" pitchFamily="2" charset="-122"/>
                <a:ea typeface="华文楷体" panose="02010600040101010101" pitchFamily="2" charset="-122"/>
              </a:rPr>
              <a:t>    家长给宝宝一个新玩具之前，可以根据玩具的特点，先替玩具起好名字，向宝宝做介绍。当宝宝被玩具介绍吸引时，鼓励宝宝也介绍自己，再和玩具一起玩。如家长可以说：“我是小花，你是谁呀？”引导幼儿说：“小花你好，我是宝宝！”培养幼儿的语言表达能力，学习大大方方地介绍自己。</a:t>
            </a:r>
          </a:p>
          <a:p>
            <a:pPr algn="just"/>
            <a:r>
              <a:rPr lang="zh-CN" altLang="en-US" dirty="0">
                <a:latin typeface="华文楷体" panose="02010600040101010101" pitchFamily="2" charset="-122"/>
                <a:ea typeface="华文楷体" panose="02010600040101010101" pitchFamily="2" charset="-122"/>
              </a:rPr>
              <a:t>    玩法二： 猜猜我是谁</a:t>
            </a:r>
          </a:p>
          <a:p>
            <a:pPr algn="just"/>
            <a:r>
              <a:rPr lang="zh-CN" altLang="en-US" dirty="0">
                <a:latin typeface="华文楷体" panose="02010600040101010101" pitchFamily="2" charset="-122"/>
                <a:ea typeface="华文楷体" panose="02010600040101010101" pitchFamily="2" charset="-122"/>
              </a:rPr>
              <a:t>    出示新玩具与宝宝熟悉的玩具若干件，用一块丝巾将它们都盖起来，可以家长摸一摸玩具，说出玩具的特征（软软的、毛茸茸的、有个轮子等），让宝宝猜一猜是什么玩具，家长摸出玩具验证。鼓励宝宝说完整：“这是红红的小汽车。”也可以宝宝摸玩具让家长猜一猜。鼓励宝宝用词语介绍自己熟悉的玩具，说说短句子。通过对熟悉物品的名称和特征的对应，提高幼儿语言表达的准确性，丰富对物品特征的认知与词汇，并尝试进行简单的短句描述。</a:t>
            </a:r>
          </a:p>
        </p:txBody>
      </p:sp>
    </p:spTree>
    <p:extLst>
      <p:ext uri="{BB962C8B-B14F-4D97-AF65-F5344CB8AC3E}">
        <p14:creationId xmlns:p14="http://schemas.microsoft.com/office/powerpoint/2010/main" val="411746839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9-9</a:t>
            </a:r>
            <a:endParaRPr lang="zh-CN" altLang="en-US" sz="3600" dirty="0">
              <a:solidFill>
                <a:srgbClr val="E95555"/>
              </a:solidFill>
              <a:cs typeface="+mn-ea"/>
              <a:sym typeface="+mn-lt"/>
            </a:endParaRPr>
          </a:p>
        </p:txBody>
      </p:sp>
      <p:sp>
        <p:nvSpPr>
          <p:cNvPr id="2" name="矩形 1">
            <a:extLst>
              <a:ext uri="{FF2B5EF4-FFF2-40B4-BE49-F238E27FC236}">
                <a16:creationId xmlns:a16="http://schemas.microsoft.com/office/drawing/2014/main" id="{872565EF-22D4-47FD-B195-5B4BE60863AE}"/>
              </a:ext>
            </a:extLst>
          </p:cNvPr>
          <p:cNvSpPr/>
          <p:nvPr/>
        </p:nvSpPr>
        <p:spPr>
          <a:xfrm>
            <a:off x="663740" y="1377616"/>
            <a:ext cx="11283618" cy="4524315"/>
          </a:xfrm>
          <a:prstGeom prst="rect">
            <a:avLst/>
          </a:prstGeom>
        </p:spPr>
        <p:txBody>
          <a:bodyPr wrap="square">
            <a:spAutoFit/>
          </a:bodyPr>
          <a:lstStyle/>
          <a:p>
            <a:pPr algn="just"/>
            <a:r>
              <a:rPr lang="zh-CN" altLang="en-US" dirty="0">
                <a:latin typeface="华文楷体" panose="02010600040101010101" pitchFamily="2" charset="-122"/>
                <a:ea typeface="华文楷体" panose="02010600040101010101" pitchFamily="2" charset="-122"/>
              </a:rPr>
              <a:t>   玩法三： 传悄悄话</a:t>
            </a:r>
          </a:p>
          <a:p>
            <a:pPr algn="just"/>
            <a:r>
              <a:rPr lang="zh-CN" altLang="en-US" dirty="0">
                <a:latin typeface="华文楷体" panose="02010600040101010101" pitchFamily="2" charset="-122"/>
                <a:ea typeface="华文楷体" panose="02010600040101010101" pitchFamily="2" charset="-122"/>
              </a:rPr>
              <a:t>    传悄悄话就是让宝宝在两个大人之间传递信息。具体的方法就是，一位家长先将宝宝熟悉的一件玩具藏在自己身后，以该物品为内容进行传话。如妈妈用耳语对宝宝说“小汽车”，然后让宝宝用悄悄话的形式把这句话告诉爸爸，然后爸爸把宝宝传达的信息大声说出来。如果说对了，妈妈就把身后的小玩具作为宝宝的奖励。根据宝宝游戏表现，可以尝试增加传话的难度，如“红色的小汽车”等。通过合作游戏，提高幼儿的专注力，培养幼儿良好的倾听习惯和语言表达能力。</a:t>
            </a:r>
          </a:p>
          <a:p>
            <a:pPr algn="just"/>
            <a:r>
              <a:rPr lang="zh-CN" altLang="en-US" dirty="0">
                <a:latin typeface="华文楷体" panose="02010600040101010101" pitchFamily="2" charset="-122"/>
                <a:ea typeface="华文楷体" panose="02010600040101010101" pitchFamily="2" charset="-122"/>
              </a:rPr>
              <a:t>    玩法四： 玩具要回家</a:t>
            </a:r>
          </a:p>
          <a:p>
            <a:pPr algn="just"/>
            <a:r>
              <a:rPr lang="zh-CN" altLang="en-US" dirty="0">
                <a:latin typeface="华文楷体" panose="02010600040101010101" pitchFamily="2" charset="-122"/>
                <a:ea typeface="华文楷体" panose="02010600040101010101" pitchFamily="2" charset="-122"/>
              </a:rPr>
              <a:t>    家长可以和宝宝一起把玩具都拿出来。一起给玩具拍照片，将照片作为标签贴在橱柜上。引导宝宝观察图片标签与玩具的关系。通过整理玩具，知道同一类物品摆放在一起。鼓励宝宝学着分类，培养其物归原处的好习惯。</a:t>
            </a:r>
          </a:p>
          <a:p>
            <a:pPr algn="just"/>
            <a:r>
              <a:rPr lang="zh-CN" altLang="en-US" b="1" dirty="0">
                <a:latin typeface="华文楷体" panose="02010600040101010101" pitchFamily="2" charset="-122"/>
                <a:ea typeface="华文楷体" panose="02010600040101010101" pitchFamily="2" charset="-122"/>
              </a:rPr>
              <a:t>    温馨提示：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 </a:t>
            </a:r>
            <a:r>
              <a:rPr lang="zh-CN" altLang="en-US" dirty="0">
                <a:latin typeface="华文楷体" panose="02010600040101010101" pitchFamily="2" charset="-122"/>
                <a:ea typeface="华文楷体" panose="02010600040101010101" pitchFamily="2" charset="-122"/>
              </a:rPr>
              <a:t>在“介绍我自己”和“猜猜我是谁”活动中，家长要积极营造轻松自然的语言氛围，引导幼儿进行更丰富的语言表达。</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 </a:t>
            </a:r>
            <a:r>
              <a:rPr lang="zh-CN" altLang="en-US" dirty="0">
                <a:latin typeface="华文楷体" panose="02010600040101010101" pitchFamily="2" charset="-122"/>
                <a:ea typeface="华文楷体" panose="02010600040101010101" pitchFamily="2" charset="-122"/>
              </a:rPr>
              <a:t>在“玩具要回家”活动之后，家长在日常生活中要继续引导幼儿玩具收纳的行为，通过一段时间的持续关注，帮助幼儿养成整理的习惯。</a:t>
            </a:r>
          </a:p>
          <a:p>
            <a:pPr algn="just"/>
            <a:r>
              <a:rPr lang="zh-CN" altLang="en-US" dirty="0">
                <a:latin typeface="华文楷体" panose="02010600040101010101" pitchFamily="2" charset="-122"/>
                <a:ea typeface="华文楷体" panose="02010600040101010101" pitchFamily="2" charset="-122"/>
              </a:rPr>
              <a:t>     </a:t>
            </a:r>
          </a:p>
        </p:txBody>
      </p:sp>
    </p:spTree>
    <p:extLst>
      <p:ext uri="{BB962C8B-B14F-4D97-AF65-F5344CB8AC3E}">
        <p14:creationId xmlns:p14="http://schemas.microsoft.com/office/powerpoint/2010/main" val="30085749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973754" y="2114618"/>
            <a:ext cx="2262741" cy="400110"/>
            <a:chOff x="853440" y="2752672"/>
            <a:chExt cx="3474720" cy="400110"/>
          </a:xfrm>
        </p:grpSpPr>
        <p:grpSp>
          <p:nvGrpSpPr>
            <p:cNvPr id="13" name="组合 12"/>
            <p:cNvGrpSpPr/>
            <p:nvPr/>
          </p:nvGrpSpPr>
          <p:grpSpPr>
            <a:xfrm>
              <a:off x="853440" y="2760005"/>
              <a:ext cx="3474720" cy="392777"/>
              <a:chOff x="853440" y="3004934"/>
              <a:chExt cx="3474720" cy="392777"/>
            </a:xfrm>
          </p:grpSpPr>
          <p:sp>
            <p:nvSpPr>
              <p:cNvPr id="11" name="矩形: 圆角 10"/>
              <p:cNvSpPr/>
              <p:nvPr/>
            </p:nvSpPr>
            <p:spPr>
              <a:xfrm>
                <a:off x="853440" y="3004934"/>
                <a:ext cx="3474720" cy="392777"/>
              </a:xfrm>
              <a:prstGeom prst="roundRect">
                <a:avLst>
                  <a:gd name="adj" fmla="val 50000"/>
                </a:avLst>
              </a:prstGeom>
              <a:solidFill>
                <a:srgbClr val="401B5B"/>
              </a:solidFill>
              <a:ln w="28575">
                <a:solidFill>
                  <a:srgbClr val="401B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任意多边形: 形状 11"/>
              <p:cNvSpPr/>
              <p:nvPr/>
            </p:nvSpPr>
            <p:spPr>
              <a:xfrm>
                <a:off x="859790" y="3006523"/>
                <a:ext cx="3368543" cy="197507"/>
              </a:xfrm>
              <a:custGeom>
                <a:avLst/>
                <a:gdLst>
                  <a:gd name="connsiteX0" fmla="*/ 0 w 3368543"/>
                  <a:gd name="connsiteY0" fmla="*/ 196388 h 221559"/>
                  <a:gd name="connsiteX1" fmla="*/ 0 w 3368543"/>
                  <a:gd name="connsiteY1" fmla="*/ 196389 h 221559"/>
                  <a:gd name="connsiteX2" fmla="*/ 0 w 3368543"/>
                  <a:gd name="connsiteY2" fmla="*/ 196389 h 221559"/>
                  <a:gd name="connsiteX3" fmla="*/ 196389 w 3368543"/>
                  <a:gd name="connsiteY3" fmla="*/ 0 h 221559"/>
                  <a:gd name="connsiteX4" fmla="*/ 3278332 w 3368543"/>
                  <a:gd name="connsiteY4" fmla="*/ 0 h 221559"/>
                  <a:gd name="connsiteX5" fmla="*/ 3354776 w 3368543"/>
                  <a:gd name="connsiteY5" fmla="*/ 15433 h 221559"/>
                  <a:gd name="connsiteX6" fmla="*/ 3368543 w 3368543"/>
                  <a:gd name="connsiteY6" fmla="*/ 24715 h 221559"/>
                  <a:gd name="connsiteX7" fmla="*/ 222015 w 3368543"/>
                  <a:gd name="connsiteY7" fmla="*/ 24715 h 221559"/>
                  <a:gd name="connsiteX8" fmla="*/ 17447 w 3368543"/>
                  <a:gd name="connsiteY8" fmla="*/ 160312 h 221559"/>
                  <a:gd name="connsiteX9" fmla="*/ 5082 w 3368543"/>
                  <a:gd name="connsiteY9" fmla="*/ 221559 h 221559"/>
                  <a:gd name="connsiteX10" fmla="*/ 0 w 3368543"/>
                  <a:gd name="connsiteY10" fmla="*/ 196389 h 221559"/>
                  <a:gd name="connsiteX11" fmla="*/ 15433 w 3368543"/>
                  <a:gd name="connsiteY11" fmla="*/ 119946 h 221559"/>
                  <a:gd name="connsiteX12" fmla="*/ 196389 w 3368543"/>
                  <a:gd name="connsiteY12" fmla="*/ 0 h 2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68543" h="221559">
                    <a:moveTo>
                      <a:pt x="0" y="196388"/>
                    </a:moveTo>
                    <a:lnTo>
                      <a:pt x="0" y="196389"/>
                    </a:lnTo>
                    <a:lnTo>
                      <a:pt x="0" y="196389"/>
                    </a:lnTo>
                    <a:close/>
                    <a:moveTo>
                      <a:pt x="196389" y="0"/>
                    </a:moveTo>
                    <a:lnTo>
                      <a:pt x="3278332" y="0"/>
                    </a:lnTo>
                    <a:cubicBezTo>
                      <a:pt x="3305448" y="0"/>
                      <a:pt x="3331280" y="5496"/>
                      <a:pt x="3354776" y="15433"/>
                    </a:cubicBezTo>
                    <a:lnTo>
                      <a:pt x="3368543" y="24715"/>
                    </a:lnTo>
                    <a:lnTo>
                      <a:pt x="222015" y="24715"/>
                    </a:lnTo>
                    <a:cubicBezTo>
                      <a:pt x="130054" y="24715"/>
                      <a:pt x="51151" y="80628"/>
                      <a:pt x="17447" y="160312"/>
                    </a:cubicBezTo>
                    <a:lnTo>
                      <a:pt x="5082" y="221559"/>
                    </a:lnTo>
                    <a:lnTo>
                      <a:pt x="0" y="196389"/>
                    </a:lnTo>
                    <a:lnTo>
                      <a:pt x="15433" y="119946"/>
                    </a:lnTo>
                    <a:cubicBezTo>
                      <a:pt x="45247" y="49459"/>
                      <a:pt x="115042" y="0"/>
                      <a:pt x="196389"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 name="文本框 13"/>
            <p:cNvSpPr txBox="1"/>
            <p:nvPr/>
          </p:nvSpPr>
          <p:spPr>
            <a:xfrm>
              <a:off x="853440" y="2752672"/>
              <a:ext cx="3474720" cy="400110"/>
            </a:xfrm>
            <a:prstGeom prst="rect">
              <a:avLst/>
            </a:prstGeom>
            <a:noFill/>
          </p:spPr>
          <p:txBody>
            <a:bodyPr wrap="square" rtlCol="0">
              <a:spAutoFit/>
            </a:bodyPr>
            <a:lstStyle/>
            <a:p>
              <a:pPr algn="ctr"/>
              <a:r>
                <a:rPr lang="zh-CN" altLang="en-US" sz="2000" spc="300" dirty="0">
                  <a:solidFill>
                    <a:schemeClr val="bg1"/>
                  </a:solidFill>
                  <a:cs typeface="+mn-ea"/>
                  <a:sym typeface="+mn-lt"/>
                </a:rPr>
                <a:t>第四节</a:t>
              </a:r>
            </a:p>
          </p:txBody>
        </p:sp>
      </p:grpSp>
      <p:sp>
        <p:nvSpPr>
          <p:cNvPr id="15" name="文本框 14"/>
          <p:cNvSpPr txBox="1"/>
          <p:nvPr/>
        </p:nvSpPr>
        <p:spPr>
          <a:xfrm>
            <a:off x="564680" y="2371074"/>
            <a:ext cx="8995412" cy="3785652"/>
          </a:xfrm>
          <a:prstGeom prst="rect">
            <a:avLst/>
          </a:prstGeom>
          <a:noFill/>
        </p:spPr>
        <p:txBody>
          <a:bodyPr wrap="square" lIns="0" rtlCol="0" anchor="ctr" anchorCtr="1">
            <a:spAutoFit/>
          </a:bodyPr>
          <a:lstStyle/>
          <a:p>
            <a:r>
              <a:rPr lang="en-US" altLang="zh-CN" sz="8000" dirty="0">
                <a:solidFill>
                  <a:srgbClr val="EF975B"/>
                </a:solidFill>
                <a:latin typeface="方正细谭黑简体" panose="02000000000000000000" pitchFamily="2" charset="-122"/>
                <a:ea typeface="方正细谭黑简体" panose="02000000000000000000" pitchFamily="2" charset="-122"/>
                <a:cs typeface="+mn-ea"/>
                <a:sym typeface="+mn-lt"/>
              </a:rPr>
              <a:t>20—25</a:t>
            </a:r>
            <a:r>
              <a:rPr lang="zh-CN" altLang="en-US" sz="8000" dirty="0">
                <a:solidFill>
                  <a:srgbClr val="EF975B"/>
                </a:solidFill>
                <a:latin typeface="方正细谭黑简体" panose="02000000000000000000" pitchFamily="2" charset="-122"/>
                <a:ea typeface="方正细谭黑简体" panose="02000000000000000000" pitchFamily="2" charset="-122"/>
                <a:cs typeface="+mn-ea"/>
                <a:sym typeface="+mn-lt"/>
              </a:rPr>
              <a:t>个月婴幼儿教育的常见问题及对策</a:t>
            </a:r>
          </a:p>
        </p:txBody>
      </p:sp>
    </p:spTree>
    <p:extLst>
      <p:ext uri="{BB962C8B-B14F-4D97-AF65-F5344CB8AC3E}">
        <p14:creationId xmlns:p14="http://schemas.microsoft.com/office/powerpoint/2010/main" val="399580404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lvl="0">
              <a:lnSpc>
                <a:spcPct val="110000"/>
              </a:lnSpc>
            </a:pPr>
            <a:r>
              <a:rPr lang="zh-CN" altLang="en-US" sz="3600" dirty="0">
                <a:solidFill>
                  <a:srgbClr val="E95555"/>
                </a:solidFill>
                <a:cs typeface="+mn-ea"/>
                <a:sym typeface="+mn-lt"/>
              </a:rPr>
              <a:t>宝宝是个“小霸王”</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3293209"/>
          </a:xfrm>
          <a:prstGeom prst="rect">
            <a:avLst/>
          </a:prstGeom>
        </p:spPr>
        <p:txBody>
          <a:bodyPr wrap="square">
            <a:spAutoFit/>
          </a:bodyPr>
          <a:lstStyle/>
          <a:p>
            <a:pPr lvl="0"/>
            <a:r>
              <a:rPr lang="zh-CN" altLang="en-US" sz="1600" dirty="0">
                <a:solidFill>
                  <a:prstClr val="black"/>
                </a:solidFill>
                <a:latin typeface="华文宋体" panose="02010600040101010101" pitchFamily="2" charset="-122"/>
                <a:ea typeface="华文宋体" panose="02010600040101010101" pitchFamily="2" charset="-122"/>
              </a:rPr>
              <a:t>豆豆</a:t>
            </a:r>
            <a:r>
              <a:rPr lang="en-US" altLang="zh-CN" sz="1600" dirty="0">
                <a:solidFill>
                  <a:prstClr val="black"/>
                </a:solidFill>
                <a:latin typeface="华文宋体" panose="02010600040101010101" pitchFamily="2" charset="-122"/>
                <a:ea typeface="华文宋体" panose="02010600040101010101" pitchFamily="2" charset="-122"/>
              </a:rPr>
              <a:t>2</a:t>
            </a:r>
            <a:r>
              <a:rPr lang="zh-CN" altLang="en-US" sz="1600" dirty="0">
                <a:solidFill>
                  <a:prstClr val="black"/>
                </a:solidFill>
                <a:latin typeface="华文宋体" panose="02010600040101010101" pitchFamily="2" charset="-122"/>
                <a:ea typeface="华文宋体" panose="02010600040101010101" pitchFamily="2" charset="-122"/>
              </a:rPr>
              <a:t>岁多了，在上幼儿园托班。豆豆的妈妈接到幼儿园老师的反映，豆豆最近在幼儿园里越来越喜欢打人。一旦要求得不到满足，他就会大喊大叫，并用手去抓其他小朋友的脸，或者去拧其他小朋友。有一次，在老师组织小朋友玩游戏时，豆豆因为自己不是第一个被叫去玩玩具而大发脾气，甚至冲到前面的小朋友面前抢玩具，抢不过就动手打人。</a:t>
            </a:r>
          </a:p>
          <a:p>
            <a:pPr lvl="0"/>
            <a:r>
              <a:rPr lang="zh-CN" altLang="en-US" sz="1600" dirty="0">
                <a:solidFill>
                  <a:prstClr val="black"/>
                </a:solidFill>
                <a:latin typeface="华文宋体" panose="02010600040101010101" pitchFamily="2" charset="-122"/>
                <a:ea typeface="华文宋体" panose="02010600040101010101" pitchFamily="2" charset="-122"/>
              </a:rPr>
              <a:t> </a:t>
            </a:r>
            <a:endParaRPr kumimoji="0" lang="zh-CN" altLang="en-US" sz="1600" b="0" i="0" u="none" strike="noStrike" kern="1200" cap="none" spc="0" normalizeH="0" baseline="0" noProof="0" dirty="0">
              <a:ln>
                <a:noFill/>
              </a:ln>
              <a:solidFill>
                <a:prstClr val="black"/>
              </a:solidFill>
              <a:effectLst/>
              <a:uLnTx/>
              <a:uFillTx/>
              <a:latin typeface="华文楷体" panose="02010600040101010101" pitchFamily="2" charset="-122"/>
              <a:ea typeface="华文楷体" panose="02010600040101010101" pitchFamily="2" charset="-122"/>
              <a:cs typeface="+mn-cs"/>
            </a:endParaRPr>
          </a:p>
          <a:p>
            <a:pPr lvl="0"/>
            <a:r>
              <a:rPr lang="zh-CN" altLang="en-US" sz="1600" dirty="0">
                <a:solidFill>
                  <a:prstClr val="black"/>
                </a:solidFill>
                <a:latin typeface="华文宋体" panose="02010600040101010101" pitchFamily="2" charset="-122"/>
                <a:ea typeface="华文宋体" panose="02010600040101010101" pitchFamily="2" charset="-122"/>
              </a:rPr>
              <a:t>原因分析： </a:t>
            </a:r>
          </a:p>
          <a:p>
            <a:pPr lvl="0"/>
            <a:r>
              <a:rPr lang="zh-CN" altLang="en-US" sz="1600" dirty="0">
                <a:solidFill>
                  <a:prstClr val="black"/>
                </a:solidFill>
                <a:latin typeface="华文楷体" panose="02010600040101010101" pitchFamily="2" charset="-122"/>
                <a:ea typeface="华文楷体" panose="02010600040101010101" pitchFamily="2" charset="-122"/>
              </a:rPr>
              <a:t>     该月龄段的孩子正处于自我中心阶段，而且由于神经系统发育不成熟，兴奋过程占优势地位，不能控制自己的情绪，容易冲动，为了让自己的需求得到满足，会采用一些不正确的方式来达到自己的目的，案例中出现的攻击性行为就是其中之一。</a:t>
            </a:r>
          </a:p>
          <a:p>
            <a:pPr lvl="0"/>
            <a:r>
              <a:rPr lang="zh-CN" altLang="en-US" sz="1600" dirty="0">
                <a:solidFill>
                  <a:prstClr val="black"/>
                </a:solidFill>
                <a:latin typeface="华文楷体" panose="02010600040101010101" pitchFamily="2" charset="-122"/>
                <a:ea typeface="华文楷体" panose="02010600040101010101" pitchFamily="2" charset="-122"/>
              </a:rPr>
              <a:t>    精神分析理论认为攻击性行为是幼儿在遭受挫折后宣泄精神压力和紧张情绪的一种方式，心理学家们认为“攻击性行为的发生总是以挫折的存在为先决条件；反之，挫折的存在也总是导致某种形式的攻击性行为”。弗洛伊德认为在人们受到挫折后，除非允许他们宣泄自己的攻击性，否则攻击性的能量将受到抑制而产生压力，由于这种能量要寻找一条输出通道，所以便产生暴力行为，或者以精神疾病的状态显现出来。</a:t>
            </a:r>
          </a:p>
          <a:p>
            <a:pPr lvl="0"/>
            <a:r>
              <a:rPr lang="zh-CN" altLang="en-US" sz="1600" dirty="0">
                <a:solidFill>
                  <a:prstClr val="black"/>
                </a:solidFill>
                <a:latin typeface="华文楷体" panose="02010600040101010101" pitchFamily="2" charset="-122"/>
                <a:ea typeface="华文楷体" panose="02010600040101010101" pitchFamily="2" charset="-122"/>
              </a:rPr>
              <a:t> </a:t>
            </a:r>
          </a:p>
        </p:txBody>
      </p:sp>
    </p:spTree>
    <p:extLst>
      <p:ext uri="{BB962C8B-B14F-4D97-AF65-F5344CB8AC3E}">
        <p14:creationId xmlns:p14="http://schemas.microsoft.com/office/powerpoint/2010/main" val="365830817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lvl="0">
              <a:lnSpc>
                <a:spcPct val="110000"/>
              </a:lnSpc>
            </a:pPr>
            <a:r>
              <a:rPr lang="zh-CN" altLang="en-US" sz="3600" dirty="0">
                <a:solidFill>
                  <a:srgbClr val="E95555"/>
                </a:solidFill>
                <a:cs typeface="+mn-ea"/>
                <a:sym typeface="+mn-lt"/>
              </a:rPr>
              <a:t>宝宝是个“小霸王”</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3785652"/>
          </a:xfrm>
          <a:prstGeom prst="rect">
            <a:avLst/>
          </a:prstGeom>
        </p:spPr>
        <p:txBody>
          <a:bodyPr wrap="square">
            <a:spAutoFit/>
          </a:bodyPr>
          <a:lstStyle/>
          <a:p>
            <a:pPr lvl="0"/>
            <a:r>
              <a:rPr lang="zh-CN" altLang="en-US" sz="1600" dirty="0">
                <a:solidFill>
                  <a:prstClr val="black"/>
                </a:solidFill>
                <a:latin typeface="华文宋体" panose="02010600040101010101" pitchFamily="2" charset="-122"/>
                <a:ea typeface="华文宋体" panose="02010600040101010101" pitchFamily="2" charset="-122"/>
              </a:rPr>
              <a:t>豆豆</a:t>
            </a:r>
            <a:r>
              <a:rPr lang="en-US" altLang="zh-CN" sz="1600" dirty="0">
                <a:solidFill>
                  <a:prstClr val="black"/>
                </a:solidFill>
                <a:latin typeface="华文宋体" panose="02010600040101010101" pitchFamily="2" charset="-122"/>
                <a:ea typeface="华文宋体" panose="02010600040101010101" pitchFamily="2" charset="-122"/>
              </a:rPr>
              <a:t>2</a:t>
            </a:r>
            <a:r>
              <a:rPr lang="zh-CN" altLang="en-US" sz="1600" dirty="0">
                <a:solidFill>
                  <a:prstClr val="black"/>
                </a:solidFill>
                <a:latin typeface="华文宋体" panose="02010600040101010101" pitchFamily="2" charset="-122"/>
                <a:ea typeface="华文宋体" panose="02010600040101010101" pitchFamily="2" charset="-122"/>
              </a:rPr>
              <a:t>岁多了，在上幼儿园托班。豆豆的妈妈接到幼儿园老师的反映，豆豆最近在幼儿园里越来越喜欢打人。一旦要求得不到满足，他就会大喊大叫，并用手去抓其他小朋友的脸，或者去拧其他小朋友。有一次，在老师组织小朋友玩游戏时，豆豆因为自己不是第一个被叫去玩玩具而大发脾气，甚至冲到前面的小朋友面前抢玩具，抢不过就动手打人。</a:t>
            </a:r>
          </a:p>
          <a:p>
            <a:pPr lvl="0"/>
            <a:r>
              <a:rPr lang="zh-CN" altLang="en-US" sz="1600" dirty="0">
                <a:solidFill>
                  <a:prstClr val="black"/>
                </a:solidFill>
                <a:latin typeface="华文宋体" panose="02010600040101010101" pitchFamily="2" charset="-122"/>
                <a:ea typeface="华文宋体" panose="02010600040101010101" pitchFamily="2" charset="-122"/>
              </a:rPr>
              <a:t> </a:t>
            </a:r>
            <a:endParaRPr kumimoji="0" lang="zh-CN" altLang="en-US" sz="1600" b="0" i="0" u="none" strike="noStrike" kern="1200" cap="none" spc="0" normalizeH="0" baseline="0" noProof="0" dirty="0">
              <a:ln>
                <a:noFill/>
              </a:ln>
              <a:solidFill>
                <a:prstClr val="black"/>
              </a:solidFill>
              <a:effectLst/>
              <a:uLnTx/>
              <a:uFillTx/>
              <a:latin typeface="华文楷体" panose="02010600040101010101" pitchFamily="2" charset="-122"/>
              <a:ea typeface="华文楷体" panose="02010600040101010101" pitchFamily="2" charset="-122"/>
              <a:cs typeface="+mn-cs"/>
            </a:endParaRPr>
          </a:p>
          <a:p>
            <a:pPr lvl="0"/>
            <a:r>
              <a:rPr lang="zh-CN" altLang="en-US" sz="1600" dirty="0">
                <a:solidFill>
                  <a:prstClr val="black"/>
                </a:solidFill>
                <a:latin typeface="华文宋体" panose="02010600040101010101" pitchFamily="2" charset="-122"/>
                <a:ea typeface="华文宋体" panose="02010600040101010101" pitchFamily="2" charset="-122"/>
              </a:rPr>
              <a:t>教育建议： </a:t>
            </a:r>
          </a:p>
          <a:p>
            <a:pPr lvl="0"/>
            <a:r>
              <a:rPr lang="zh-CN" altLang="en-US" sz="1600" dirty="0">
                <a:solidFill>
                  <a:prstClr val="black"/>
                </a:solidFill>
                <a:latin typeface="华文楷体" panose="02010600040101010101" pitchFamily="2" charset="-122"/>
                <a:ea typeface="华文楷体" panose="02010600040101010101" pitchFamily="2" charset="-122"/>
              </a:rPr>
              <a:t>    （</a:t>
            </a:r>
            <a:r>
              <a:rPr lang="en-US" altLang="zh-CN" sz="1600" dirty="0">
                <a:solidFill>
                  <a:prstClr val="black"/>
                </a:solidFill>
                <a:latin typeface="华文楷体" panose="02010600040101010101" pitchFamily="2" charset="-122"/>
                <a:ea typeface="华文楷体" panose="02010600040101010101" pitchFamily="2" charset="-122"/>
              </a:rPr>
              <a:t>1</a:t>
            </a:r>
            <a:r>
              <a:rPr lang="zh-CN" altLang="en-US" sz="1600" dirty="0">
                <a:solidFill>
                  <a:prstClr val="black"/>
                </a:solidFill>
                <a:latin typeface="华文楷体" panose="02010600040101010101" pitchFamily="2" charset="-122"/>
                <a:ea typeface="华文楷体" panose="02010600040101010101" pitchFamily="2" charset="-122"/>
              </a:rPr>
              <a:t>） 表明立场，避免“以暴制暴”。</a:t>
            </a:r>
          </a:p>
          <a:p>
            <a:pPr lvl="0"/>
            <a:r>
              <a:rPr lang="zh-CN" altLang="en-US" sz="1600" dirty="0">
                <a:solidFill>
                  <a:prstClr val="black"/>
                </a:solidFill>
                <a:latin typeface="华文楷体" panose="02010600040101010101" pitchFamily="2" charset="-122"/>
                <a:ea typeface="华文楷体" panose="02010600040101010101" pitchFamily="2" charset="-122"/>
              </a:rPr>
              <a:t>    家长应该坚定地向幼儿表明，自己不喜欢他的攻击性行为。如果他的行为改进了，家长应给予鼓励，以增强他的自信心。此外，家长还必须停止强硬的处罚方式，因为这会引起幼儿的叛逆情绪，从而表现出更多的攻击性行为。</a:t>
            </a:r>
          </a:p>
          <a:p>
            <a:pPr lvl="0"/>
            <a:r>
              <a:rPr lang="zh-CN" altLang="en-US" sz="1600" dirty="0">
                <a:solidFill>
                  <a:prstClr val="black"/>
                </a:solidFill>
                <a:latin typeface="华文楷体" panose="02010600040101010101" pitchFamily="2" charset="-122"/>
                <a:ea typeface="华文楷体" panose="02010600040101010101" pitchFamily="2" charset="-122"/>
              </a:rPr>
              <a:t>    （</a:t>
            </a:r>
            <a:r>
              <a:rPr lang="en-US" altLang="zh-CN" sz="1600" dirty="0">
                <a:solidFill>
                  <a:prstClr val="black"/>
                </a:solidFill>
                <a:latin typeface="华文楷体" panose="02010600040101010101" pitchFamily="2" charset="-122"/>
                <a:ea typeface="华文楷体" panose="02010600040101010101" pitchFamily="2" charset="-122"/>
              </a:rPr>
              <a:t>2</a:t>
            </a:r>
            <a:r>
              <a:rPr lang="zh-CN" altLang="en-US" sz="1600" dirty="0">
                <a:solidFill>
                  <a:prstClr val="black"/>
                </a:solidFill>
                <a:latin typeface="华文楷体" panose="02010600040101010101" pitchFamily="2" charset="-122"/>
                <a:ea typeface="华文楷体" panose="02010600040101010101" pitchFamily="2" charset="-122"/>
              </a:rPr>
              <a:t>） 延迟满足，分散、转移注意。</a:t>
            </a:r>
          </a:p>
          <a:p>
            <a:pPr lvl="0"/>
            <a:r>
              <a:rPr lang="zh-CN" altLang="en-US" sz="1600" dirty="0">
                <a:solidFill>
                  <a:prstClr val="black"/>
                </a:solidFill>
                <a:latin typeface="华文楷体" panose="02010600040101010101" pitchFamily="2" charset="-122"/>
                <a:ea typeface="华文楷体" panose="02010600040101010101" pitchFamily="2" charset="-122"/>
              </a:rPr>
              <a:t>    家长可以延迟满足幼儿的一些要求，让他们学会等待。比如正在做蛋糕，幼儿很想马上吃到香喷喷的蛋糕，但是蛋糕得</a:t>
            </a:r>
            <a:r>
              <a:rPr lang="en-US" altLang="zh-CN" sz="1600" dirty="0">
                <a:solidFill>
                  <a:prstClr val="black"/>
                </a:solidFill>
                <a:latin typeface="华文楷体" panose="02010600040101010101" pitchFamily="2" charset="-122"/>
                <a:ea typeface="华文楷体" panose="02010600040101010101" pitchFamily="2" charset="-122"/>
              </a:rPr>
              <a:t>40</a:t>
            </a:r>
            <a:r>
              <a:rPr lang="zh-CN" altLang="en-US" sz="1600" dirty="0">
                <a:solidFill>
                  <a:prstClr val="black"/>
                </a:solidFill>
                <a:latin typeface="华文楷体" panose="02010600040101010101" pitchFamily="2" charset="-122"/>
                <a:ea typeface="华文楷体" panose="02010600040101010101" pitchFamily="2" charset="-122"/>
              </a:rPr>
              <a:t>分钟以后才能烤好，这就是一个让幼儿学习等待的机会。在等待的这段时间里，为了让幼儿过得轻松一点，家长可以带他去跑步、打球、玩玩具或做一些他感兴趣的事，以转移他的注意。</a:t>
            </a:r>
          </a:p>
          <a:p>
            <a:pPr lvl="0"/>
            <a:r>
              <a:rPr lang="zh-CN" altLang="en-US" sz="1600" dirty="0">
                <a:solidFill>
                  <a:prstClr val="black"/>
                </a:solidFill>
                <a:latin typeface="华文楷体" panose="02010600040101010101" pitchFamily="2" charset="-122"/>
                <a:ea typeface="华文楷体" panose="02010600040101010101" pitchFamily="2" charset="-122"/>
              </a:rPr>
              <a:t>    （</a:t>
            </a:r>
            <a:r>
              <a:rPr lang="en-US" altLang="zh-CN" sz="1600" dirty="0">
                <a:solidFill>
                  <a:prstClr val="black"/>
                </a:solidFill>
                <a:latin typeface="华文楷体" panose="02010600040101010101" pitchFamily="2" charset="-122"/>
                <a:ea typeface="华文楷体" panose="02010600040101010101" pitchFamily="2" charset="-122"/>
              </a:rPr>
              <a:t>3</a:t>
            </a:r>
            <a:r>
              <a:rPr lang="zh-CN" altLang="en-US" sz="1600" dirty="0">
                <a:solidFill>
                  <a:prstClr val="black"/>
                </a:solidFill>
                <a:latin typeface="华文楷体" panose="02010600040101010101" pitchFamily="2" charset="-122"/>
                <a:ea typeface="华文楷体" panose="02010600040101010101" pitchFamily="2" charset="-122"/>
              </a:rPr>
              <a:t>） 教给孩子“自我控制”的小窍门。</a:t>
            </a:r>
          </a:p>
          <a:p>
            <a:pPr lvl="0"/>
            <a:r>
              <a:rPr lang="zh-CN" altLang="en-US" sz="1600" dirty="0">
                <a:solidFill>
                  <a:prstClr val="black"/>
                </a:solidFill>
                <a:latin typeface="华文楷体" panose="02010600040101010101" pitchFamily="2" charset="-122"/>
                <a:ea typeface="华文楷体" panose="02010600040101010101" pitchFamily="2" charset="-122"/>
              </a:rPr>
              <a:t>    如果幼儿很容易冲动或难以控制自己的情绪，家长应教给他各种抑制攻击性行为的方法。如，当家长觉察到幼儿出现攻击别人的倾向时，可以告诉他“从</a:t>
            </a:r>
            <a:r>
              <a:rPr lang="en-US" altLang="zh-CN" sz="1600" dirty="0">
                <a:solidFill>
                  <a:prstClr val="black"/>
                </a:solidFill>
                <a:latin typeface="华文楷体" panose="02010600040101010101" pitchFamily="2" charset="-122"/>
                <a:ea typeface="华文楷体" panose="02010600040101010101" pitchFamily="2" charset="-122"/>
              </a:rPr>
              <a:t>1</a:t>
            </a:r>
            <a:r>
              <a:rPr lang="zh-CN" altLang="en-US" sz="1600" dirty="0">
                <a:solidFill>
                  <a:prstClr val="black"/>
                </a:solidFill>
                <a:latin typeface="华文楷体" panose="02010600040101010101" pitchFamily="2" charset="-122"/>
                <a:ea typeface="华文楷体" panose="02010600040101010101" pitchFamily="2" charset="-122"/>
              </a:rPr>
              <a:t>数到</a:t>
            </a:r>
            <a:r>
              <a:rPr lang="en-US" altLang="zh-CN" sz="1600" dirty="0">
                <a:solidFill>
                  <a:prstClr val="black"/>
                </a:solidFill>
                <a:latin typeface="华文楷体" panose="02010600040101010101" pitchFamily="2" charset="-122"/>
                <a:ea typeface="华文楷体" panose="02010600040101010101" pitchFamily="2" charset="-122"/>
              </a:rPr>
              <a:t>10”</a:t>
            </a:r>
            <a:r>
              <a:rPr lang="zh-CN" altLang="en-US" sz="1600" dirty="0">
                <a:solidFill>
                  <a:prstClr val="black"/>
                </a:solidFill>
                <a:latin typeface="华文楷体" panose="02010600040101010101" pitchFamily="2" charset="-122"/>
                <a:ea typeface="华文楷体" panose="02010600040101010101" pitchFamily="2" charset="-122"/>
              </a:rPr>
              <a:t>、“用嘴巴说，不要动手打”、“停下来，想一想”等。</a:t>
            </a:r>
          </a:p>
        </p:txBody>
      </p:sp>
    </p:spTree>
    <p:extLst>
      <p:ext uri="{BB962C8B-B14F-4D97-AF65-F5344CB8AC3E}">
        <p14:creationId xmlns:p14="http://schemas.microsoft.com/office/powerpoint/2010/main" val="403106234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lvl="0">
              <a:lnSpc>
                <a:spcPct val="110000"/>
              </a:lnSpc>
            </a:pPr>
            <a:r>
              <a:rPr lang="zh-CN" altLang="en-US" sz="3600" dirty="0">
                <a:solidFill>
                  <a:srgbClr val="E95555"/>
                </a:solidFill>
                <a:cs typeface="+mn-ea"/>
                <a:sym typeface="+mn-lt"/>
              </a:rPr>
              <a:t>家中有个“小皇帝”</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3046988"/>
          </a:xfrm>
          <a:prstGeom prst="rect">
            <a:avLst/>
          </a:prstGeom>
        </p:spPr>
        <p:txBody>
          <a:bodyPr wrap="square">
            <a:spAutoFit/>
          </a:bodyPr>
          <a:lstStyle/>
          <a:p>
            <a:pPr lvl="0"/>
            <a:r>
              <a:rPr lang="zh-CN" altLang="en-US" sz="1600" dirty="0">
                <a:solidFill>
                  <a:prstClr val="black"/>
                </a:solidFill>
                <a:latin typeface="华文宋体" panose="02010600040101010101" pitchFamily="2" charset="-122"/>
                <a:ea typeface="华文宋体" panose="02010600040101010101" pitchFamily="2" charset="-122"/>
              </a:rPr>
              <a:t>坤坤是家中的“小皇帝”，一直过着衣来伸手饭来张口的日子。只要坤坤说“喝水”，妈妈马上就会递上水；如果他说“鼻涕”，爸爸马上就会帮他擦干净；吃饭、睡觉就更不用说了，爷爷奶奶、外公外婆都围着他</a:t>
            </a:r>
            <a:r>
              <a:rPr lang="en-US" altLang="zh-CN" sz="1600" dirty="0">
                <a:solidFill>
                  <a:prstClr val="black"/>
                </a:solidFill>
                <a:latin typeface="华文宋体" panose="02010600040101010101" pitchFamily="2" charset="-122"/>
                <a:ea typeface="华文宋体" panose="02010600040101010101" pitchFamily="2" charset="-122"/>
              </a:rPr>
              <a:t>……</a:t>
            </a:r>
          </a:p>
          <a:p>
            <a:pPr lvl="0"/>
            <a:r>
              <a:rPr lang="en-US" altLang="zh-CN" sz="1600" dirty="0">
                <a:solidFill>
                  <a:prstClr val="black"/>
                </a:solidFill>
                <a:latin typeface="华文宋体" panose="02010600040101010101" pitchFamily="2" charset="-122"/>
                <a:ea typeface="华文宋体" panose="02010600040101010101" pitchFamily="2" charset="-122"/>
              </a:rPr>
              <a:t>    </a:t>
            </a:r>
            <a:r>
              <a:rPr lang="zh-CN" altLang="en-US" sz="1600" dirty="0">
                <a:solidFill>
                  <a:prstClr val="black"/>
                </a:solidFill>
                <a:latin typeface="华文宋体" panose="02010600040101010101" pitchFamily="2" charset="-122"/>
                <a:ea typeface="华文宋体" panose="02010600040101010101" pitchFamily="2" charset="-122"/>
              </a:rPr>
              <a:t>一天，爸爸妈妈带着坤坤去饭店吃饭，席间有几位与坤坤月龄相仿的孩子都已自主进餐，只有坤坤还是由妈妈喂。于是，妈妈说：“宝宝，我们也试着自己吃饭好吗？”</a:t>
            </a:r>
          </a:p>
          <a:p>
            <a:pPr lvl="0"/>
            <a:r>
              <a:rPr lang="zh-CN" altLang="en-US" sz="1600" dirty="0">
                <a:solidFill>
                  <a:prstClr val="black"/>
                </a:solidFill>
                <a:latin typeface="华文宋体" panose="02010600040101010101" pitchFamily="2" charset="-122"/>
                <a:ea typeface="华文宋体" panose="02010600040101010101" pitchFamily="2" charset="-122"/>
              </a:rPr>
              <a:t>    坤坤立刻大叫：“我不要，我要妈妈喂，我要奶奶喂！我不要自己吃饭！”</a:t>
            </a:r>
          </a:p>
          <a:p>
            <a:pPr lvl="0"/>
            <a:r>
              <a:rPr lang="zh-CN" altLang="en-US" sz="1600" dirty="0">
                <a:solidFill>
                  <a:prstClr val="black"/>
                </a:solidFill>
                <a:latin typeface="华文宋体" panose="02010600040101010101" pitchFamily="2" charset="-122"/>
                <a:ea typeface="华文宋体" panose="02010600040101010101" pitchFamily="2" charset="-122"/>
              </a:rPr>
              <a:t> </a:t>
            </a:r>
            <a:endParaRPr kumimoji="0" lang="zh-CN" altLang="en-US" sz="1600" b="0" i="0" u="none" strike="noStrike" kern="1200" cap="none" spc="0" normalizeH="0" baseline="0" noProof="0" dirty="0">
              <a:ln>
                <a:noFill/>
              </a:ln>
              <a:solidFill>
                <a:prstClr val="black"/>
              </a:solidFill>
              <a:effectLst/>
              <a:uLnTx/>
              <a:uFillTx/>
              <a:latin typeface="华文楷体" panose="02010600040101010101" pitchFamily="2" charset="-122"/>
              <a:ea typeface="华文楷体" panose="02010600040101010101" pitchFamily="2" charset="-122"/>
              <a:cs typeface="+mn-cs"/>
            </a:endParaRPr>
          </a:p>
          <a:p>
            <a:pPr lvl="0"/>
            <a:r>
              <a:rPr lang="zh-CN" altLang="en-US" sz="1600" dirty="0">
                <a:solidFill>
                  <a:prstClr val="black"/>
                </a:solidFill>
                <a:latin typeface="华文宋体" panose="02010600040101010101" pitchFamily="2" charset="-122"/>
                <a:ea typeface="华文宋体" panose="02010600040101010101" pitchFamily="2" charset="-122"/>
              </a:rPr>
              <a:t>原因分析： </a:t>
            </a:r>
          </a:p>
          <a:p>
            <a:pPr lvl="0"/>
            <a:r>
              <a:rPr lang="zh-CN" altLang="en-US" sz="1600" dirty="0">
                <a:solidFill>
                  <a:prstClr val="black"/>
                </a:solidFill>
                <a:latin typeface="华文楷体" panose="02010600040101010101" pitchFamily="2" charset="-122"/>
                <a:ea typeface="华文楷体" panose="02010600040101010101" pitchFamily="2" charset="-122"/>
              </a:rPr>
              <a:t>    家庭中过度的包办替代，容易让幼儿形成依赖心理，使其自主性无法良好建立。自主性是指行为主体按自己的意愿行事的动机、能力或特性。它是健康人格的表现之一，对孩子今后的生活质量、学习质量都具有重要影响。</a:t>
            </a:r>
          </a:p>
          <a:p>
            <a:pPr lvl="0"/>
            <a:r>
              <a:rPr lang="zh-CN" altLang="en-US" sz="1600" dirty="0">
                <a:solidFill>
                  <a:prstClr val="black"/>
                </a:solidFill>
                <a:latin typeface="华文楷体" panose="02010600040101010101" pitchFamily="2" charset="-122"/>
                <a:ea typeface="华文楷体" panose="02010600040101010101" pitchFamily="2" charset="-122"/>
              </a:rPr>
              <a:t>     意大利儿童教育家蒙台梭利认为，孩子具有强烈的、天赋的内在生命潜力，它表现为自发的冲动，这种冲动又通过集体活动的难易不同、种类各异的自主活动来实现，孩子在集体与环境的积极互动中，发展自己的独立自主性，最终成为具备自身特色的个体。</a:t>
            </a:r>
          </a:p>
        </p:txBody>
      </p:sp>
    </p:spTree>
    <p:extLst>
      <p:ext uri="{BB962C8B-B14F-4D97-AF65-F5344CB8AC3E}">
        <p14:creationId xmlns:p14="http://schemas.microsoft.com/office/powerpoint/2010/main" val="73304778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lvl="0">
              <a:lnSpc>
                <a:spcPct val="110000"/>
              </a:lnSpc>
            </a:pPr>
            <a:r>
              <a:rPr lang="zh-CN" altLang="en-US" sz="3600" dirty="0">
                <a:solidFill>
                  <a:srgbClr val="E95555"/>
                </a:solidFill>
                <a:cs typeface="+mn-ea"/>
                <a:sym typeface="+mn-lt"/>
              </a:rPr>
              <a:t>家中有个“小皇帝”</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4770537"/>
          </a:xfrm>
          <a:prstGeom prst="rect">
            <a:avLst/>
          </a:prstGeom>
        </p:spPr>
        <p:txBody>
          <a:bodyPr wrap="square">
            <a:spAutoFit/>
          </a:bodyPr>
          <a:lstStyle/>
          <a:p>
            <a:pPr lvl="0"/>
            <a:r>
              <a:rPr lang="zh-CN" altLang="en-US" sz="1600" dirty="0">
                <a:solidFill>
                  <a:prstClr val="black"/>
                </a:solidFill>
                <a:latin typeface="华文宋体" panose="02010600040101010101" pitchFamily="2" charset="-122"/>
                <a:ea typeface="华文宋体" panose="02010600040101010101" pitchFamily="2" charset="-122"/>
              </a:rPr>
              <a:t>坤坤是家中的“小皇帝”，一直过着衣来伸手饭来张口的日子。只要坤坤说“喝水”，妈妈马上就会递上水；如果他说“鼻涕”，爸爸马上就会帮他擦干净；吃饭、睡觉就更不用说了，爷爷奶奶、外公外婆都围着他</a:t>
            </a:r>
            <a:r>
              <a:rPr lang="en-US" altLang="zh-CN" sz="1600" dirty="0">
                <a:solidFill>
                  <a:prstClr val="black"/>
                </a:solidFill>
                <a:latin typeface="华文宋体" panose="02010600040101010101" pitchFamily="2" charset="-122"/>
                <a:ea typeface="华文宋体" panose="02010600040101010101" pitchFamily="2" charset="-122"/>
              </a:rPr>
              <a:t>……</a:t>
            </a:r>
          </a:p>
          <a:p>
            <a:pPr lvl="0"/>
            <a:r>
              <a:rPr lang="en-US" altLang="zh-CN" sz="1600" dirty="0">
                <a:solidFill>
                  <a:prstClr val="black"/>
                </a:solidFill>
                <a:latin typeface="华文宋体" panose="02010600040101010101" pitchFamily="2" charset="-122"/>
                <a:ea typeface="华文宋体" panose="02010600040101010101" pitchFamily="2" charset="-122"/>
              </a:rPr>
              <a:t>    </a:t>
            </a:r>
            <a:r>
              <a:rPr lang="zh-CN" altLang="en-US" sz="1600" dirty="0">
                <a:solidFill>
                  <a:prstClr val="black"/>
                </a:solidFill>
                <a:latin typeface="华文宋体" panose="02010600040101010101" pitchFamily="2" charset="-122"/>
                <a:ea typeface="华文宋体" panose="02010600040101010101" pitchFamily="2" charset="-122"/>
              </a:rPr>
              <a:t>一天，爸爸妈妈带着坤坤去饭店吃饭，席间有几位与坤坤月龄相仿的孩子都已自主进餐，只有坤坤还是由妈妈喂。于是，妈妈说：“宝宝，我们也试着自己吃饭好吗？”</a:t>
            </a:r>
          </a:p>
          <a:p>
            <a:pPr lvl="0"/>
            <a:r>
              <a:rPr lang="zh-CN" altLang="en-US" sz="1600" dirty="0">
                <a:solidFill>
                  <a:prstClr val="black"/>
                </a:solidFill>
                <a:latin typeface="华文宋体" panose="02010600040101010101" pitchFamily="2" charset="-122"/>
                <a:ea typeface="华文宋体" panose="02010600040101010101" pitchFamily="2" charset="-122"/>
              </a:rPr>
              <a:t>    坤坤立刻大叫：“我不要，我要妈妈喂，我要奶奶喂！我不要自己吃饭！”</a:t>
            </a:r>
          </a:p>
          <a:p>
            <a:pPr lvl="0"/>
            <a:r>
              <a:rPr lang="zh-CN" altLang="en-US" sz="1600" dirty="0">
                <a:solidFill>
                  <a:prstClr val="black"/>
                </a:solidFill>
                <a:latin typeface="华文宋体" panose="02010600040101010101" pitchFamily="2" charset="-122"/>
                <a:ea typeface="华文宋体" panose="02010600040101010101" pitchFamily="2" charset="-122"/>
              </a:rPr>
              <a:t> </a:t>
            </a:r>
            <a:endParaRPr kumimoji="0" lang="zh-CN" altLang="en-US" sz="1600" b="0" i="0" u="none" strike="noStrike" kern="1200" cap="none" spc="0" normalizeH="0" baseline="0" noProof="0" dirty="0">
              <a:ln>
                <a:noFill/>
              </a:ln>
              <a:solidFill>
                <a:prstClr val="black"/>
              </a:solidFill>
              <a:effectLst/>
              <a:uLnTx/>
              <a:uFillTx/>
              <a:latin typeface="华文楷体" panose="02010600040101010101" pitchFamily="2" charset="-122"/>
              <a:ea typeface="华文楷体" panose="02010600040101010101" pitchFamily="2" charset="-122"/>
              <a:cs typeface="+mn-cs"/>
            </a:endParaRPr>
          </a:p>
          <a:p>
            <a:pPr lvl="0"/>
            <a:r>
              <a:rPr lang="zh-CN" altLang="en-US" sz="1600" dirty="0">
                <a:solidFill>
                  <a:prstClr val="black"/>
                </a:solidFill>
                <a:latin typeface="华文宋体" panose="02010600040101010101" pitchFamily="2" charset="-122"/>
                <a:ea typeface="华文宋体" panose="02010600040101010101" pitchFamily="2" charset="-122"/>
              </a:rPr>
              <a:t>教育建议： </a:t>
            </a:r>
          </a:p>
          <a:p>
            <a:pPr lvl="0"/>
            <a:r>
              <a:rPr lang="zh-CN" altLang="en-US" sz="1600" dirty="0">
                <a:solidFill>
                  <a:prstClr val="black"/>
                </a:solidFill>
                <a:latin typeface="华文楷体" panose="02010600040101010101" pitchFamily="2" charset="-122"/>
                <a:ea typeface="华文楷体" panose="02010600040101010101" pitchFamily="2" charset="-122"/>
              </a:rPr>
              <a:t>    （</a:t>
            </a:r>
            <a:r>
              <a:rPr lang="en-US" altLang="zh-CN" sz="1600" dirty="0">
                <a:solidFill>
                  <a:prstClr val="black"/>
                </a:solidFill>
                <a:latin typeface="华文楷体" panose="02010600040101010101" pitchFamily="2" charset="-122"/>
                <a:ea typeface="华文楷体" panose="02010600040101010101" pitchFamily="2" charset="-122"/>
              </a:rPr>
              <a:t>1</a:t>
            </a:r>
            <a:r>
              <a:rPr lang="zh-CN" altLang="en-US" sz="1600" dirty="0">
                <a:solidFill>
                  <a:prstClr val="black"/>
                </a:solidFill>
                <a:latin typeface="华文楷体" panose="02010600040101010101" pitchFamily="2" charset="-122"/>
                <a:ea typeface="华文楷体" panose="02010600040101010101" pitchFamily="2" charset="-122"/>
              </a:rPr>
              <a:t>） 尊重幼儿。</a:t>
            </a:r>
          </a:p>
          <a:p>
            <a:pPr lvl="0"/>
            <a:r>
              <a:rPr lang="zh-CN" altLang="en-US" sz="1600" dirty="0">
                <a:solidFill>
                  <a:prstClr val="black"/>
                </a:solidFill>
                <a:latin typeface="华文楷体" panose="02010600040101010101" pitchFamily="2" charset="-122"/>
                <a:ea typeface="华文楷体" panose="02010600040101010101" pitchFamily="2" charset="-122"/>
              </a:rPr>
              <a:t>    “有吸收力的内在生命力”使得幼儿有认识与改造环境的需要，也有认识与改造环境的主观愿望。幼儿往往是通过对周围世界的探索去感知、认识外在世界，并由此建立自己的精神世界。家长应认识并尊重他们的这一发展权利，提供机会满足他们的活动需要，鼓励他们大胆探索，必要时提供适宜的协助。</a:t>
            </a:r>
            <a:endParaRPr lang="en-US" altLang="zh-CN" sz="1600" dirty="0">
              <a:solidFill>
                <a:prstClr val="black"/>
              </a:solidFill>
              <a:latin typeface="华文楷体" panose="02010600040101010101" pitchFamily="2" charset="-122"/>
              <a:ea typeface="华文楷体" panose="02010600040101010101" pitchFamily="2" charset="-122"/>
            </a:endParaRPr>
          </a:p>
          <a:p>
            <a:pPr lvl="0"/>
            <a:r>
              <a:rPr lang="zh-CN" altLang="en-US" sz="1600" dirty="0">
                <a:solidFill>
                  <a:prstClr val="black"/>
                </a:solidFill>
                <a:latin typeface="华文楷体" panose="02010600040101010101" pitchFamily="2" charset="-122"/>
                <a:ea typeface="华文楷体" panose="02010600040101010101" pitchFamily="2" charset="-122"/>
              </a:rPr>
              <a:t>    （</a:t>
            </a:r>
            <a:r>
              <a:rPr lang="en-US" altLang="zh-CN" sz="1600" dirty="0">
                <a:solidFill>
                  <a:prstClr val="black"/>
                </a:solidFill>
                <a:latin typeface="华文楷体" panose="02010600040101010101" pitchFamily="2" charset="-122"/>
                <a:ea typeface="华文楷体" panose="02010600040101010101" pitchFamily="2" charset="-122"/>
              </a:rPr>
              <a:t>2</a:t>
            </a:r>
            <a:r>
              <a:rPr lang="zh-CN" altLang="en-US" sz="1600" dirty="0">
                <a:solidFill>
                  <a:prstClr val="black"/>
                </a:solidFill>
                <a:latin typeface="华文楷体" panose="02010600040101010101" pitchFamily="2" charset="-122"/>
                <a:ea typeface="华文楷体" panose="02010600040101010101" pitchFamily="2" charset="-122"/>
              </a:rPr>
              <a:t>） 提供适宜的环境。</a:t>
            </a:r>
          </a:p>
          <a:p>
            <a:pPr lvl="0"/>
            <a:r>
              <a:rPr lang="zh-CN" altLang="en-US" sz="1600" dirty="0">
                <a:solidFill>
                  <a:prstClr val="black"/>
                </a:solidFill>
                <a:latin typeface="华文楷体" panose="02010600040101010101" pitchFamily="2" charset="-122"/>
                <a:ea typeface="华文楷体" panose="02010600040101010101" pitchFamily="2" charset="-122"/>
              </a:rPr>
              <a:t>    幼儿的发展是在与周围环境互动中实现的，适宜的环境能促进幼儿相应能力的发展。家长应在了解幼儿的基础上，有选择性地为幼儿准备相应的环境，让幼儿在自由自在的活动中发展不同的能力。</a:t>
            </a:r>
            <a:endParaRPr lang="en-US" altLang="zh-CN" sz="1600" dirty="0">
              <a:solidFill>
                <a:prstClr val="black"/>
              </a:solidFill>
              <a:latin typeface="华文楷体" panose="02010600040101010101" pitchFamily="2" charset="-122"/>
              <a:ea typeface="华文楷体" panose="02010600040101010101" pitchFamily="2" charset="-122"/>
            </a:endParaRPr>
          </a:p>
          <a:p>
            <a:pPr lvl="0"/>
            <a:r>
              <a:rPr lang="en-US" altLang="zh-CN" sz="1600" dirty="0">
                <a:solidFill>
                  <a:prstClr val="black"/>
                </a:solidFill>
                <a:latin typeface="华文楷体" panose="02010600040101010101" pitchFamily="2" charset="-122"/>
                <a:ea typeface="华文楷体" panose="02010600040101010101" pitchFamily="2" charset="-122"/>
              </a:rPr>
              <a:t>    </a:t>
            </a:r>
            <a:r>
              <a:rPr lang="zh-CN" altLang="en-US" sz="1600" dirty="0">
                <a:solidFill>
                  <a:prstClr val="black"/>
                </a:solidFill>
                <a:latin typeface="华文楷体" panose="02010600040101010101" pitchFamily="2" charset="-122"/>
                <a:ea typeface="华文楷体" panose="02010600040101010101" pitchFamily="2" charset="-122"/>
              </a:rPr>
              <a:t>（</a:t>
            </a:r>
            <a:r>
              <a:rPr lang="en-US" altLang="zh-CN" sz="1600" dirty="0">
                <a:solidFill>
                  <a:prstClr val="black"/>
                </a:solidFill>
                <a:latin typeface="华文楷体" panose="02010600040101010101" pitchFamily="2" charset="-122"/>
                <a:ea typeface="华文楷体" panose="02010600040101010101" pitchFamily="2" charset="-122"/>
              </a:rPr>
              <a:t>3</a:t>
            </a:r>
            <a:r>
              <a:rPr lang="zh-CN" altLang="en-US" sz="1600" dirty="0">
                <a:solidFill>
                  <a:prstClr val="black"/>
                </a:solidFill>
                <a:latin typeface="华文楷体" panose="02010600040101010101" pitchFamily="2" charset="-122"/>
                <a:ea typeface="华文楷体" panose="02010600040101010101" pitchFamily="2" charset="-122"/>
              </a:rPr>
              <a:t>） 发展幼儿的生活自理能力。</a:t>
            </a:r>
          </a:p>
          <a:p>
            <a:pPr lvl="0"/>
            <a:r>
              <a:rPr lang="zh-CN" altLang="en-US" sz="1600" dirty="0">
                <a:solidFill>
                  <a:prstClr val="black"/>
                </a:solidFill>
                <a:latin typeface="华文楷体" panose="02010600040101010101" pitchFamily="2" charset="-122"/>
                <a:ea typeface="华文楷体" panose="02010600040101010101" pitchFamily="2" charset="-122"/>
              </a:rPr>
              <a:t>    幼儿往往乐于学习、需要学习，并且能够掌握生活技能。家长不宜在生活上为幼儿包办代替太多，应引导他们学会各项生活技能。小到穿脱衣物、刷牙洗脸，大到做家务，发展他们的自理能力。家长切忌因为幼儿做事慢、费时间，就贬低他们或抢着包办，这样极易造成幼儿的依赖与软弱，不利于他们以后融入社会生活。</a:t>
            </a:r>
          </a:p>
          <a:p>
            <a:pPr lvl="0"/>
            <a:r>
              <a:rPr lang="zh-CN" altLang="en-US" sz="1600" dirty="0">
                <a:solidFill>
                  <a:prstClr val="black"/>
                </a:solidFill>
                <a:latin typeface="华文楷体" panose="02010600040101010101" pitchFamily="2" charset="-122"/>
                <a:ea typeface="华文楷体" panose="02010600040101010101" pitchFamily="2" charset="-122"/>
              </a:rPr>
              <a:t> </a:t>
            </a:r>
          </a:p>
        </p:txBody>
      </p:sp>
    </p:spTree>
    <p:extLst>
      <p:ext uri="{BB962C8B-B14F-4D97-AF65-F5344CB8AC3E}">
        <p14:creationId xmlns:p14="http://schemas.microsoft.com/office/powerpoint/2010/main" val="213231683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lvl="0">
              <a:lnSpc>
                <a:spcPct val="110000"/>
              </a:lnSpc>
            </a:pPr>
            <a:r>
              <a:rPr lang="zh-CN" altLang="en-US" sz="3600" dirty="0">
                <a:solidFill>
                  <a:srgbClr val="E95555"/>
                </a:solidFill>
                <a:cs typeface="+mn-ea"/>
                <a:sym typeface="+mn-lt"/>
              </a:rPr>
              <a:t>不肯认错的“小倔驴”</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3539430"/>
          </a:xfrm>
          <a:prstGeom prst="rect">
            <a:avLst/>
          </a:prstGeom>
        </p:spPr>
        <p:txBody>
          <a:bodyPr wrap="square">
            <a:spAutoFit/>
          </a:bodyPr>
          <a:lstStyle/>
          <a:p>
            <a:pPr lvl="0"/>
            <a:r>
              <a:rPr lang="zh-CN" altLang="en-US" sz="1600" dirty="0">
                <a:solidFill>
                  <a:prstClr val="black"/>
                </a:solidFill>
                <a:latin typeface="华文宋体" panose="02010600040101010101" pitchFamily="2" charset="-122"/>
                <a:ea typeface="华文宋体" panose="02010600040101010101" pitchFamily="2" charset="-122"/>
              </a:rPr>
              <a:t>多多一发起脾气，就会乱摔东西。一次，在发脾气的时候，他又把桌上的玩具统统摔到地上。妈妈批评他说：“东西可以摔吗？这样做对吗？摔东西的可不是好宝宝！”多多不理妈妈。妈妈继续批评他，但多多却打断道：“我饿了。”妈妈生气地说：“妈妈不喜欢你岔开话题。”多多继续不理妈妈，也不肯认错。</a:t>
            </a:r>
          </a:p>
          <a:p>
            <a:pPr lvl="0"/>
            <a:r>
              <a:rPr lang="zh-CN" altLang="en-US" sz="1600" dirty="0">
                <a:solidFill>
                  <a:prstClr val="black"/>
                </a:solidFill>
                <a:latin typeface="华文宋体" panose="02010600040101010101" pitchFamily="2" charset="-122"/>
                <a:ea typeface="华文宋体" panose="02010600040101010101" pitchFamily="2" charset="-122"/>
              </a:rPr>
              <a:t>    这样不肯认错的孩子，以后长大了会不会变成一个蛮不讲理的人呢？</a:t>
            </a:r>
            <a:endParaRPr lang="en-US" altLang="zh-CN" sz="1600" dirty="0">
              <a:solidFill>
                <a:prstClr val="black"/>
              </a:solidFill>
              <a:latin typeface="华文宋体" panose="02010600040101010101" pitchFamily="2" charset="-122"/>
              <a:ea typeface="华文宋体" panose="02010600040101010101" pitchFamily="2" charset="-122"/>
            </a:endParaRPr>
          </a:p>
          <a:p>
            <a:pPr lvl="0"/>
            <a:endParaRPr lang="en-US" altLang="zh-CN" sz="1600" dirty="0">
              <a:solidFill>
                <a:prstClr val="black"/>
              </a:solidFill>
              <a:latin typeface="华文宋体" panose="02010600040101010101" pitchFamily="2" charset="-122"/>
              <a:ea typeface="华文宋体" panose="02010600040101010101" pitchFamily="2" charset="-122"/>
            </a:endParaRPr>
          </a:p>
          <a:p>
            <a:pPr lvl="0"/>
            <a:r>
              <a:rPr lang="zh-CN" altLang="en-US" sz="1600" dirty="0">
                <a:solidFill>
                  <a:prstClr val="black"/>
                </a:solidFill>
                <a:latin typeface="华文宋体" panose="02010600040101010101" pitchFamily="2" charset="-122"/>
                <a:ea typeface="华文宋体" panose="02010600040101010101" pitchFamily="2" charset="-122"/>
              </a:rPr>
              <a:t>原因分析： </a:t>
            </a:r>
          </a:p>
          <a:p>
            <a:pPr lvl="0"/>
            <a:r>
              <a:rPr lang="zh-CN" altLang="en-US" sz="1600" dirty="0">
                <a:solidFill>
                  <a:prstClr val="black"/>
                </a:solidFill>
                <a:latin typeface="华文楷体" panose="02010600040101010101" pitchFamily="2" charset="-122"/>
                <a:ea typeface="华文楷体" panose="02010600040101010101" pitchFamily="2" charset="-122"/>
              </a:rPr>
              <a:t>    这一阶段的幼儿处于自我意识的形成阶段，渴望得到家长的认同与称赞，不希望接受批评。他们有限的判断能力有时会让他们做出一些错事，但面对批评时他们又坚决否认。其实，从婴幼儿的心理角度来看，这只是他们不愿接受批评带来的挫折感。</a:t>
            </a:r>
          </a:p>
          <a:p>
            <a:pPr lvl="0"/>
            <a:r>
              <a:rPr lang="zh-CN" altLang="en-US" sz="1600" dirty="0">
                <a:solidFill>
                  <a:prstClr val="black"/>
                </a:solidFill>
                <a:latin typeface="华文楷体" panose="02010600040101010101" pitchFamily="2" charset="-122"/>
                <a:ea typeface="华文楷体" panose="02010600040101010101" pitchFamily="2" charset="-122"/>
              </a:rPr>
              <a:t>    心理研究认为，自我意识不是与生俱来的，婴幼儿的自我意识是通过和家长的相互交往而逐渐建立和发展起来的。幼儿在两岁左右，根据别人对自己的表情、评价和态度来了解和评价自己，逐渐形成自我意识。在整个幼儿期，幼儿还不能进行独立的自我评价，他们自我意识的形成具有依赖他人评价的显著特点，家长作为幼儿发展的“重要他人”，对幼儿自我意识的形成和发展具有非常重要的作用。</a:t>
            </a:r>
          </a:p>
          <a:p>
            <a:pPr lvl="0"/>
            <a:r>
              <a:rPr lang="zh-CN" altLang="en-US" sz="1600" dirty="0">
                <a:solidFill>
                  <a:prstClr val="black"/>
                </a:solidFill>
                <a:latin typeface="华文楷体" panose="02010600040101010101" pitchFamily="2" charset="-122"/>
                <a:ea typeface="华文楷体" panose="02010600040101010101" pitchFamily="2" charset="-122"/>
              </a:rPr>
              <a:t>  </a:t>
            </a:r>
          </a:p>
        </p:txBody>
      </p:sp>
    </p:spTree>
    <p:extLst>
      <p:ext uri="{BB962C8B-B14F-4D97-AF65-F5344CB8AC3E}">
        <p14:creationId xmlns:p14="http://schemas.microsoft.com/office/powerpoint/2010/main" val="169967425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973754" y="2114618"/>
            <a:ext cx="2262741" cy="400110"/>
            <a:chOff x="853440" y="2752672"/>
            <a:chExt cx="3474720" cy="400110"/>
          </a:xfrm>
        </p:grpSpPr>
        <p:grpSp>
          <p:nvGrpSpPr>
            <p:cNvPr id="13" name="组合 12"/>
            <p:cNvGrpSpPr/>
            <p:nvPr/>
          </p:nvGrpSpPr>
          <p:grpSpPr>
            <a:xfrm>
              <a:off x="853440" y="2760005"/>
              <a:ext cx="3474720" cy="392777"/>
              <a:chOff x="853440" y="3004934"/>
              <a:chExt cx="3474720" cy="392777"/>
            </a:xfrm>
          </p:grpSpPr>
          <p:sp>
            <p:nvSpPr>
              <p:cNvPr id="11" name="矩形: 圆角 10"/>
              <p:cNvSpPr/>
              <p:nvPr/>
            </p:nvSpPr>
            <p:spPr>
              <a:xfrm>
                <a:off x="853440" y="3004934"/>
                <a:ext cx="3474720" cy="392777"/>
              </a:xfrm>
              <a:prstGeom prst="roundRect">
                <a:avLst>
                  <a:gd name="adj" fmla="val 50000"/>
                </a:avLst>
              </a:prstGeom>
              <a:solidFill>
                <a:srgbClr val="401B5B"/>
              </a:solidFill>
              <a:ln w="28575">
                <a:solidFill>
                  <a:srgbClr val="401B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任意多边形: 形状 11"/>
              <p:cNvSpPr/>
              <p:nvPr/>
            </p:nvSpPr>
            <p:spPr>
              <a:xfrm>
                <a:off x="859790" y="3006523"/>
                <a:ext cx="3368543" cy="197507"/>
              </a:xfrm>
              <a:custGeom>
                <a:avLst/>
                <a:gdLst>
                  <a:gd name="connsiteX0" fmla="*/ 0 w 3368543"/>
                  <a:gd name="connsiteY0" fmla="*/ 196388 h 221559"/>
                  <a:gd name="connsiteX1" fmla="*/ 0 w 3368543"/>
                  <a:gd name="connsiteY1" fmla="*/ 196389 h 221559"/>
                  <a:gd name="connsiteX2" fmla="*/ 0 w 3368543"/>
                  <a:gd name="connsiteY2" fmla="*/ 196389 h 221559"/>
                  <a:gd name="connsiteX3" fmla="*/ 196389 w 3368543"/>
                  <a:gd name="connsiteY3" fmla="*/ 0 h 221559"/>
                  <a:gd name="connsiteX4" fmla="*/ 3278332 w 3368543"/>
                  <a:gd name="connsiteY4" fmla="*/ 0 h 221559"/>
                  <a:gd name="connsiteX5" fmla="*/ 3354776 w 3368543"/>
                  <a:gd name="connsiteY5" fmla="*/ 15433 h 221559"/>
                  <a:gd name="connsiteX6" fmla="*/ 3368543 w 3368543"/>
                  <a:gd name="connsiteY6" fmla="*/ 24715 h 221559"/>
                  <a:gd name="connsiteX7" fmla="*/ 222015 w 3368543"/>
                  <a:gd name="connsiteY7" fmla="*/ 24715 h 221559"/>
                  <a:gd name="connsiteX8" fmla="*/ 17447 w 3368543"/>
                  <a:gd name="connsiteY8" fmla="*/ 160312 h 221559"/>
                  <a:gd name="connsiteX9" fmla="*/ 5082 w 3368543"/>
                  <a:gd name="connsiteY9" fmla="*/ 221559 h 221559"/>
                  <a:gd name="connsiteX10" fmla="*/ 0 w 3368543"/>
                  <a:gd name="connsiteY10" fmla="*/ 196389 h 221559"/>
                  <a:gd name="connsiteX11" fmla="*/ 15433 w 3368543"/>
                  <a:gd name="connsiteY11" fmla="*/ 119946 h 221559"/>
                  <a:gd name="connsiteX12" fmla="*/ 196389 w 3368543"/>
                  <a:gd name="connsiteY12" fmla="*/ 0 h 2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68543" h="221559">
                    <a:moveTo>
                      <a:pt x="0" y="196388"/>
                    </a:moveTo>
                    <a:lnTo>
                      <a:pt x="0" y="196389"/>
                    </a:lnTo>
                    <a:lnTo>
                      <a:pt x="0" y="196389"/>
                    </a:lnTo>
                    <a:close/>
                    <a:moveTo>
                      <a:pt x="196389" y="0"/>
                    </a:moveTo>
                    <a:lnTo>
                      <a:pt x="3278332" y="0"/>
                    </a:lnTo>
                    <a:cubicBezTo>
                      <a:pt x="3305448" y="0"/>
                      <a:pt x="3331280" y="5496"/>
                      <a:pt x="3354776" y="15433"/>
                    </a:cubicBezTo>
                    <a:lnTo>
                      <a:pt x="3368543" y="24715"/>
                    </a:lnTo>
                    <a:lnTo>
                      <a:pt x="222015" y="24715"/>
                    </a:lnTo>
                    <a:cubicBezTo>
                      <a:pt x="130054" y="24715"/>
                      <a:pt x="51151" y="80628"/>
                      <a:pt x="17447" y="160312"/>
                    </a:cubicBezTo>
                    <a:lnTo>
                      <a:pt x="5082" y="221559"/>
                    </a:lnTo>
                    <a:lnTo>
                      <a:pt x="0" y="196389"/>
                    </a:lnTo>
                    <a:lnTo>
                      <a:pt x="15433" y="119946"/>
                    </a:lnTo>
                    <a:cubicBezTo>
                      <a:pt x="45247" y="49459"/>
                      <a:pt x="115042" y="0"/>
                      <a:pt x="196389"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 name="文本框 13"/>
            <p:cNvSpPr txBox="1"/>
            <p:nvPr/>
          </p:nvSpPr>
          <p:spPr>
            <a:xfrm>
              <a:off x="853440" y="2752672"/>
              <a:ext cx="3474720" cy="400110"/>
            </a:xfrm>
            <a:prstGeom prst="rect">
              <a:avLst/>
            </a:prstGeom>
            <a:noFill/>
          </p:spPr>
          <p:txBody>
            <a:bodyPr wrap="square" rtlCol="0">
              <a:spAutoFit/>
            </a:bodyPr>
            <a:lstStyle/>
            <a:p>
              <a:pPr algn="ctr"/>
              <a:r>
                <a:rPr lang="zh-CN" altLang="en-US" sz="2000" spc="300" dirty="0">
                  <a:solidFill>
                    <a:schemeClr val="bg1"/>
                  </a:solidFill>
                  <a:cs typeface="+mn-ea"/>
                  <a:sym typeface="+mn-lt"/>
                </a:rPr>
                <a:t>第一节</a:t>
              </a:r>
            </a:p>
          </p:txBody>
        </p:sp>
      </p:grpSp>
      <p:sp>
        <p:nvSpPr>
          <p:cNvPr id="15" name="文本框 14"/>
          <p:cNvSpPr txBox="1"/>
          <p:nvPr/>
        </p:nvSpPr>
        <p:spPr>
          <a:xfrm>
            <a:off x="564680" y="2986627"/>
            <a:ext cx="8995412" cy="2554545"/>
          </a:xfrm>
          <a:prstGeom prst="rect">
            <a:avLst/>
          </a:prstGeom>
          <a:noFill/>
        </p:spPr>
        <p:txBody>
          <a:bodyPr wrap="square" lIns="0" rtlCol="0" anchor="ctr" anchorCtr="1">
            <a:spAutoFit/>
          </a:bodyPr>
          <a:lstStyle/>
          <a:p>
            <a:r>
              <a:rPr lang="en-US" altLang="zh-CN" sz="8000" dirty="0">
                <a:solidFill>
                  <a:srgbClr val="EF975B"/>
                </a:solidFill>
                <a:latin typeface="方正细谭黑简体" panose="02000000000000000000" pitchFamily="2" charset="-122"/>
                <a:ea typeface="方正细谭黑简体" panose="02000000000000000000" pitchFamily="2" charset="-122"/>
                <a:cs typeface="+mn-ea"/>
                <a:sym typeface="+mn-lt"/>
              </a:rPr>
              <a:t>25—30</a:t>
            </a:r>
            <a:r>
              <a:rPr lang="zh-CN" altLang="en-US" sz="8000" dirty="0">
                <a:solidFill>
                  <a:srgbClr val="EF975B"/>
                </a:solidFill>
                <a:latin typeface="方正细谭黑简体" panose="02000000000000000000" pitchFamily="2" charset="-122"/>
                <a:ea typeface="方正细谭黑简体" panose="02000000000000000000" pitchFamily="2" charset="-122"/>
                <a:cs typeface="+mn-ea"/>
                <a:sym typeface="+mn-lt"/>
              </a:rPr>
              <a:t>个月幼儿身心发展特点概述</a:t>
            </a:r>
          </a:p>
        </p:txBody>
      </p:sp>
    </p:spTree>
    <p:extLst>
      <p:ext uri="{BB962C8B-B14F-4D97-AF65-F5344CB8AC3E}">
        <p14:creationId xmlns:p14="http://schemas.microsoft.com/office/powerpoint/2010/main" val="134538156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lvl="0">
              <a:lnSpc>
                <a:spcPct val="110000"/>
              </a:lnSpc>
            </a:pPr>
            <a:r>
              <a:rPr lang="zh-CN" altLang="en-US" sz="3600" dirty="0">
                <a:solidFill>
                  <a:srgbClr val="E95555"/>
                </a:solidFill>
                <a:cs typeface="+mn-ea"/>
                <a:sym typeface="+mn-lt"/>
              </a:rPr>
              <a:t>不肯认错的“小倔驴”</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4770537"/>
          </a:xfrm>
          <a:prstGeom prst="rect">
            <a:avLst/>
          </a:prstGeom>
        </p:spPr>
        <p:txBody>
          <a:bodyPr wrap="square">
            <a:spAutoFit/>
          </a:bodyPr>
          <a:lstStyle/>
          <a:p>
            <a:pPr lvl="0"/>
            <a:r>
              <a:rPr lang="zh-CN" altLang="en-US" sz="1600" dirty="0">
                <a:solidFill>
                  <a:prstClr val="black"/>
                </a:solidFill>
                <a:latin typeface="华文宋体" panose="02010600040101010101" pitchFamily="2" charset="-122"/>
                <a:ea typeface="华文宋体" panose="02010600040101010101" pitchFamily="2" charset="-122"/>
              </a:rPr>
              <a:t>多多一发起脾气，就会乱摔东西。一次，在发脾气的时候，他又把桌上的玩具统统摔到地上。妈妈批评他说：“东西可以摔吗？这样做对吗？摔东西的可不是好宝宝！”多多不理妈妈。妈妈继续批评他，但多多却打断道：“我饿了。”妈妈生气地说：“妈妈不喜欢你岔开话题。”多多继续不理妈妈，也不肯认错。</a:t>
            </a:r>
          </a:p>
          <a:p>
            <a:pPr lvl="0"/>
            <a:r>
              <a:rPr lang="zh-CN" altLang="en-US" sz="1600" dirty="0">
                <a:solidFill>
                  <a:prstClr val="black"/>
                </a:solidFill>
                <a:latin typeface="华文宋体" panose="02010600040101010101" pitchFamily="2" charset="-122"/>
                <a:ea typeface="华文宋体" panose="02010600040101010101" pitchFamily="2" charset="-122"/>
              </a:rPr>
              <a:t>    这样不肯认错的孩子，以后长大了会不会变成一个蛮不讲理的人呢？</a:t>
            </a:r>
          </a:p>
          <a:p>
            <a:pPr lvl="0"/>
            <a:r>
              <a:rPr lang="zh-CN" altLang="en-US" sz="1600" dirty="0">
                <a:solidFill>
                  <a:prstClr val="black"/>
                </a:solidFill>
                <a:latin typeface="华文宋体" panose="02010600040101010101" pitchFamily="2" charset="-122"/>
                <a:ea typeface="华文宋体" panose="02010600040101010101" pitchFamily="2" charset="-122"/>
              </a:rPr>
              <a:t> </a:t>
            </a:r>
            <a:endParaRPr kumimoji="0" lang="zh-CN" altLang="en-US" sz="1600" b="0" i="0" u="none" strike="noStrike" kern="1200" cap="none" spc="0" normalizeH="0" baseline="0" noProof="0" dirty="0">
              <a:ln>
                <a:noFill/>
              </a:ln>
              <a:solidFill>
                <a:prstClr val="black"/>
              </a:solidFill>
              <a:effectLst/>
              <a:uLnTx/>
              <a:uFillTx/>
              <a:latin typeface="华文楷体" panose="02010600040101010101" pitchFamily="2" charset="-122"/>
              <a:ea typeface="华文楷体" panose="02010600040101010101" pitchFamily="2" charset="-122"/>
              <a:cs typeface="+mn-cs"/>
            </a:endParaRPr>
          </a:p>
          <a:p>
            <a:pPr lvl="0"/>
            <a:r>
              <a:rPr lang="zh-CN" altLang="en-US" sz="1600" dirty="0">
                <a:solidFill>
                  <a:prstClr val="black"/>
                </a:solidFill>
                <a:latin typeface="华文宋体" panose="02010600040101010101" pitchFamily="2" charset="-122"/>
                <a:ea typeface="华文宋体" panose="02010600040101010101" pitchFamily="2" charset="-122"/>
              </a:rPr>
              <a:t>教育建议： </a:t>
            </a:r>
          </a:p>
          <a:p>
            <a:pPr lvl="0"/>
            <a:r>
              <a:rPr lang="zh-CN" altLang="en-US" sz="1600" dirty="0">
                <a:solidFill>
                  <a:prstClr val="black"/>
                </a:solidFill>
                <a:latin typeface="华文楷体" panose="02010600040101010101" pitchFamily="2" charset="-122"/>
                <a:ea typeface="华文楷体" panose="02010600040101010101" pitchFamily="2" charset="-122"/>
              </a:rPr>
              <a:t>    （</a:t>
            </a:r>
            <a:r>
              <a:rPr lang="en-US" altLang="zh-CN" sz="1600" dirty="0">
                <a:solidFill>
                  <a:prstClr val="black"/>
                </a:solidFill>
                <a:latin typeface="华文楷体" panose="02010600040101010101" pitchFamily="2" charset="-122"/>
                <a:ea typeface="华文楷体" panose="02010600040101010101" pitchFamily="2" charset="-122"/>
              </a:rPr>
              <a:t>1</a:t>
            </a:r>
            <a:r>
              <a:rPr lang="zh-CN" altLang="en-US" sz="1600" dirty="0">
                <a:solidFill>
                  <a:prstClr val="black"/>
                </a:solidFill>
                <a:latin typeface="华文楷体" panose="02010600040101010101" pitchFamily="2" charset="-122"/>
                <a:ea typeface="华文楷体" panose="02010600040101010101" pitchFamily="2" charset="-122"/>
              </a:rPr>
              <a:t>） 放松心态，赏识为先。</a:t>
            </a:r>
          </a:p>
          <a:p>
            <a:pPr lvl="0"/>
            <a:r>
              <a:rPr lang="zh-CN" altLang="en-US" sz="1600" dirty="0">
                <a:solidFill>
                  <a:prstClr val="black"/>
                </a:solidFill>
                <a:latin typeface="华文楷体" panose="02010600040101010101" pitchFamily="2" charset="-122"/>
                <a:ea typeface="华文楷体" panose="02010600040101010101" pitchFamily="2" charset="-122"/>
              </a:rPr>
              <a:t>    如果幼儿已经认识到自己的错误，只是在当时当场不愿接受家长的批评以及所带来的挫折感，那么家长大可以不用过于紧张，以免放大问题。</a:t>
            </a:r>
          </a:p>
          <a:p>
            <a:pPr lvl="0"/>
            <a:r>
              <a:rPr lang="zh-CN" altLang="en-US" sz="1600" dirty="0">
                <a:solidFill>
                  <a:prstClr val="black"/>
                </a:solidFill>
                <a:latin typeface="华文楷体" panose="02010600040101010101" pitchFamily="2" charset="-122"/>
                <a:ea typeface="华文楷体" panose="02010600040101010101" pitchFamily="2" charset="-122"/>
              </a:rPr>
              <a:t>    此外，如果家长能正确地运用赏识教育的方法，在言辞中传达出信任和赞许的信息，让幼儿常常感受到自己是“有能力”、“有价值”、“有影响力”的，那么他们对自我的评价也会像家长期望的那样积极。</a:t>
            </a:r>
          </a:p>
          <a:p>
            <a:pPr lvl="0"/>
            <a:r>
              <a:rPr lang="zh-CN" altLang="en-US" sz="1600" dirty="0">
                <a:solidFill>
                  <a:prstClr val="black"/>
                </a:solidFill>
                <a:latin typeface="华文楷体" panose="02010600040101010101" pitchFamily="2" charset="-122"/>
                <a:ea typeface="华文楷体" panose="02010600040101010101" pitchFamily="2" charset="-122"/>
              </a:rPr>
              <a:t>    （</a:t>
            </a:r>
            <a:r>
              <a:rPr lang="en-US" altLang="zh-CN" sz="1600" dirty="0">
                <a:solidFill>
                  <a:prstClr val="black"/>
                </a:solidFill>
                <a:latin typeface="华文楷体" panose="02010600040101010101" pitchFamily="2" charset="-122"/>
                <a:ea typeface="华文楷体" panose="02010600040101010101" pitchFamily="2" charset="-122"/>
              </a:rPr>
              <a:t>2</a:t>
            </a:r>
            <a:r>
              <a:rPr lang="zh-CN" altLang="en-US" sz="1600" dirty="0">
                <a:solidFill>
                  <a:prstClr val="black"/>
                </a:solidFill>
                <a:latin typeface="华文楷体" panose="02010600040101010101" pitchFamily="2" charset="-122"/>
                <a:ea typeface="华文楷体" panose="02010600040101010101" pitchFamily="2" charset="-122"/>
              </a:rPr>
              <a:t>） 不可逼问，委婉表达。</a:t>
            </a:r>
          </a:p>
          <a:p>
            <a:pPr lvl="0"/>
            <a:r>
              <a:rPr lang="zh-CN" altLang="en-US" sz="1600" dirty="0">
                <a:solidFill>
                  <a:prstClr val="black"/>
                </a:solidFill>
                <a:latin typeface="华文楷体" panose="02010600040101010101" pitchFamily="2" charset="-122"/>
                <a:ea typeface="华文楷体" panose="02010600040101010101" pitchFamily="2" charset="-122"/>
              </a:rPr>
              <a:t>    不要用逼问的方式强迫幼儿认错，不妨向幼儿传达家长对于他知错就能改的信心和信任，更有助于他们自省，知道下次应该怎么做。比如，案例中的妈妈可以说：“妈妈知道你下次会做得更好，而且会更小心的，对吗？”这样更易获得孩子的认同。</a:t>
            </a:r>
          </a:p>
          <a:p>
            <a:pPr lvl="0"/>
            <a:r>
              <a:rPr lang="zh-CN" altLang="en-US" sz="1600" dirty="0">
                <a:solidFill>
                  <a:prstClr val="black"/>
                </a:solidFill>
                <a:latin typeface="华文楷体" panose="02010600040101010101" pitchFamily="2" charset="-122"/>
                <a:ea typeface="华文楷体" panose="02010600040101010101" pitchFamily="2" charset="-122"/>
              </a:rPr>
              <a:t>    （</a:t>
            </a:r>
            <a:r>
              <a:rPr lang="en-US" altLang="zh-CN" sz="1600" dirty="0">
                <a:solidFill>
                  <a:prstClr val="black"/>
                </a:solidFill>
                <a:latin typeface="华文楷体" panose="02010600040101010101" pitchFamily="2" charset="-122"/>
                <a:ea typeface="华文楷体" panose="02010600040101010101" pitchFamily="2" charset="-122"/>
              </a:rPr>
              <a:t>3</a:t>
            </a:r>
            <a:r>
              <a:rPr lang="zh-CN" altLang="en-US" sz="1600" dirty="0">
                <a:solidFill>
                  <a:prstClr val="black"/>
                </a:solidFill>
                <a:latin typeface="华文楷体" panose="02010600040101010101" pitchFamily="2" charset="-122"/>
                <a:ea typeface="华文楷体" panose="02010600040101010101" pitchFamily="2" charset="-122"/>
              </a:rPr>
              <a:t>） 给孩子创造成功的机会。</a:t>
            </a:r>
          </a:p>
          <a:p>
            <a:pPr lvl="0"/>
            <a:r>
              <a:rPr lang="zh-CN" altLang="en-US" sz="1600" dirty="0">
                <a:solidFill>
                  <a:prstClr val="black"/>
                </a:solidFill>
                <a:latin typeface="华文楷体" panose="02010600040101010101" pitchFamily="2" charset="-122"/>
                <a:ea typeface="华文楷体" panose="02010600040101010101" pitchFamily="2" charset="-122"/>
              </a:rPr>
              <a:t>    应该让幼儿做力所能及的事情，对其成功给予肯定，给幼儿自我意识的发展提供充足的时间和空间。例如，穿脱衣服、上厕所、洗手、提书包等孩子可以独立完成的事情，成人要果断地让他们自己做，并及时对孩子的进步作出积极的反馈。  </a:t>
            </a:r>
          </a:p>
        </p:txBody>
      </p:sp>
    </p:spTree>
    <p:extLst>
      <p:ext uri="{BB962C8B-B14F-4D97-AF65-F5344CB8AC3E}">
        <p14:creationId xmlns:p14="http://schemas.microsoft.com/office/powerpoint/2010/main" val="179554678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íš1iḑe">
            <a:extLst>
              <a:ext uri="{FF2B5EF4-FFF2-40B4-BE49-F238E27FC236}">
                <a16:creationId xmlns:a16="http://schemas.microsoft.com/office/drawing/2014/main" id="{C24F54ED-3263-4F37-B0B8-F9DC3BDAA3FC}"/>
              </a:ext>
            </a:extLst>
          </p:cNvPr>
          <p:cNvSpPr/>
          <p:nvPr/>
        </p:nvSpPr>
        <p:spPr>
          <a:xfrm>
            <a:off x="1989849" y="383774"/>
            <a:ext cx="6139660" cy="740176"/>
          </a:xfrm>
          <a:prstGeom prst="rect">
            <a:avLst/>
          </a:prstGeom>
        </p:spPr>
        <p:txBody>
          <a:bodyPr wrap="none" lIns="144000" tIns="0" rIns="144000" bIns="0">
            <a:no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srgbClr val="E95555"/>
                </a:solidFill>
                <a:effectLst/>
                <a:uLnTx/>
                <a:uFillTx/>
                <a:latin typeface="微软雅黑"/>
                <a:ea typeface="微软雅黑"/>
                <a:cs typeface="+mn-ea"/>
                <a:sym typeface="+mn-lt"/>
              </a:rPr>
              <a:t>思考题</a:t>
            </a:r>
          </a:p>
        </p:txBody>
      </p:sp>
      <p:pic>
        <p:nvPicPr>
          <p:cNvPr id="27" name="Picture 8"/>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103314" y="1638300"/>
            <a:ext cx="3088544" cy="4508500"/>
          </a:xfrm>
          <a:prstGeom prst="rect">
            <a:avLst/>
          </a:prstGeom>
        </p:spPr>
      </p:pic>
      <p:sp>
        <p:nvSpPr>
          <p:cNvPr id="30" name="矩形 29"/>
          <p:cNvSpPr/>
          <p:nvPr/>
        </p:nvSpPr>
        <p:spPr>
          <a:xfrm>
            <a:off x="4482642" y="2177215"/>
            <a:ext cx="6139660" cy="1393330"/>
          </a:xfrm>
          <a:prstGeom prst="rect">
            <a:avLst/>
          </a:prstGeom>
        </p:spPr>
        <p:txBody>
          <a:bodyPr wrap="square">
            <a:spAutoFit/>
            <a:scene3d>
              <a:camera prst="orthographicFront"/>
              <a:lightRig rig="threePt" dir="t"/>
            </a:scene3d>
            <a:sp3d contourW="12700"/>
          </a:bodyPr>
          <a:lstStyle/>
          <a:p>
            <a:pPr lvl="0" algn="just">
              <a:lnSpc>
                <a:spcPct val="120000"/>
              </a:lnSpc>
            </a:pPr>
            <a:r>
              <a:rPr lang="en-US" altLang="zh-CN" dirty="0">
                <a:solidFill>
                  <a:prstClr val="black"/>
                </a:solidFill>
                <a:latin typeface="Arial"/>
              </a:rPr>
              <a:t>1. 25—30</a:t>
            </a:r>
            <a:r>
              <a:rPr lang="zh-CN" altLang="en-US" dirty="0">
                <a:solidFill>
                  <a:prstClr val="black"/>
                </a:solidFill>
                <a:latin typeface="Arial"/>
              </a:rPr>
              <a:t>个月的幼儿情绪和社会发展的趋势与特点是什么</a:t>
            </a:r>
            <a:r>
              <a:rPr lang="en-US" altLang="zh-CN" dirty="0">
                <a:solidFill>
                  <a:prstClr val="black"/>
                </a:solidFill>
                <a:latin typeface="Arial"/>
              </a:rPr>
              <a:t>?</a:t>
            </a:r>
            <a:r>
              <a:rPr lang="zh-CN" altLang="en-US" dirty="0">
                <a:solidFill>
                  <a:prstClr val="black"/>
                </a:solidFill>
                <a:latin typeface="Arial"/>
              </a:rPr>
              <a:t>幼儿情绪和社会培养的内容与策略是什么</a:t>
            </a:r>
            <a:r>
              <a:rPr lang="en-US" altLang="zh-CN" dirty="0">
                <a:solidFill>
                  <a:prstClr val="black"/>
                </a:solidFill>
                <a:latin typeface="Arial"/>
              </a:rPr>
              <a:t>?</a:t>
            </a:r>
          </a:p>
          <a:p>
            <a:pPr lvl="0" algn="just">
              <a:lnSpc>
                <a:spcPct val="120000"/>
              </a:lnSpc>
            </a:pPr>
            <a:r>
              <a:rPr lang="en-US" altLang="zh-CN">
                <a:solidFill>
                  <a:prstClr val="black"/>
                </a:solidFill>
                <a:latin typeface="Arial"/>
              </a:rPr>
              <a:t>2</a:t>
            </a:r>
            <a:r>
              <a:rPr lang="en-US" altLang="zh-CN" dirty="0">
                <a:solidFill>
                  <a:prstClr val="black"/>
                </a:solidFill>
                <a:latin typeface="Arial"/>
              </a:rPr>
              <a:t>. </a:t>
            </a:r>
            <a:r>
              <a:rPr lang="zh-CN" altLang="en-US" dirty="0">
                <a:solidFill>
                  <a:prstClr val="black"/>
                </a:solidFill>
                <a:latin typeface="Arial"/>
              </a:rPr>
              <a:t>请你围绕</a:t>
            </a:r>
            <a:r>
              <a:rPr lang="en-US" altLang="zh-CN" dirty="0">
                <a:solidFill>
                  <a:prstClr val="black"/>
                </a:solidFill>
                <a:latin typeface="Arial"/>
              </a:rPr>
              <a:t>25—30</a:t>
            </a:r>
            <a:r>
              <a:rPr lang="zh-CN" altLang="en-US" dirty="0">
                <a:solidFill>
                  <a:prstClr val="black"/>
                </a:solidFill>
                <a:latin typeface="Arial"/>
              </a:rPr>
              <a:t>个月的幼儿言语表达学习与发展核心能力设计一个语言游戏。为什么要这样设计？</a:t>
            </a:r>
          </a:p>
        </p:txBody>
      </p:sp>
      <p:pic>
        <p:nvPicPr>
          <p:cNvPr id="50" name="图片占位符 3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254418" y="2087742"/>
            <a:ext cx="2807042" cy="3520579"/>
          </a:xfrm>
          <a:custGeom>
            <a:avLst/>
            <a:gdLst>
              <a:gd name="connsiteX0" fmla="*/ 0 w 2807042"/>
              <a:gd name="connsiteY0" fmla="*/ 0 h 3520579"/>
              <a:gd name="connsiteX1" fmla="*/ 2807042 w 2807042"/>
              <a:gd name="connsiteY1" fmla="*/ 0 h 3520579"/>
              <a:gd name="connsiteX2" fmla="*/ 2807042 w 2807042"/>
              <a:gd name="connsiteY2" fmla="*/ 3520579 h 3520579"/>
              <a:gd name="connsiteX3" fmla="*/ 0 w 2807042"/>
              <a:gd name="connsiteY3" fmla="*/ 3520579 h 3520579"/>
            </a:gdLst>
            <a:ahLst/>
            <a:cxnLst>
              <a:cxn ang="0">
                <a:pos x="connsiteX0" y="connsiteY0"/>
              </a:cxn>
              <a:cxn ang="0">
                <a:pos x="connsiteX1" y="connsiteY1"/>
              </a:cxn>
              <a:cxn ang="0">
                <a:pos x="connsiteX2" y="connsiteY2"/>
              </a:cxn>
              <a:cxn ang="0">
                <a:pos x="connsiteX3" y="connsiteY3"/>
              </a:cxn>
            </a:cxnLst>
            <a:rect l="l" t="t" r="r" b="b"/>
            <a:pathLst>
              <a:path w="2807042" h="3520579">
                <a:moveTo>
                  <a:pt x="0" y="0"/>
                </a:moveTo>
                <a:lnTo>
                  <a:pt x="2807042" y="0"/>
                </a:lnTo>
                <a:lnTo>
                  <a:pt x="2807042" y="3520579"/>
                </a:lnTo>
                <a:lnTo>
                  <a:pt x="0" y="3520579"/>
                </a:lnTo>
                <a:close/>
              </a:path>
            </a:pathLst>
          </a:custGeom>
        </p:spPr>
      </p:pic>
    </p:spTree>
    <p:extLst>
      <p:ext uri="{BB962C8B-B14F-4D97-AF65-F5344CB8AC3E}">
        <p14:creationId xmlns:p14="http://schemas.microsoft.com/office/powerpoint/2010/main" val="361033929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1000"/>
                                        <p:tgtEl>
                                          <p:spTgt spid="50"/>
                                        </p:tgtEl>
                                      </p:cBhvr>
                                    </p:animEffect>
                                    <p:anim calcmode="lin" valueType="num">
                                      <p:cBhvr>
                                        <p:cTn id="8" dur="1000" fill="hold"/>
                                        <p:tgtEl>
                                          <p:spTgt spid="50"/>
                                        </p:tgtEl>
                                        <p:attrNameLst>
                                          <p:attrName>ppt_x</p:attrName>
                                        </p:attrNameLst>
                                      </p:cBhvr>
                                      <p:tavLst>
                                        <p:tav tm="0">
                                          <p:val>
                                            <p:strVal val="#ppt_x"/>
                                          </p:val>
                                        </p:tav>
                                        <p:tav tm="100000">
                                          <p:val>
                                            <p:strVal val="#ppt_x"/>
                                          </p:val>
                                        </p:tav>
                                      </p:tavLst>
                                    </p:anim>
                                    <p:anim calcmode="lin" valueType="num">
                                      <p:cBhvr>
                                        <p:cTn id="9" dur="1000" fill="hold"/>
                                        <p:tgtEl>
                                          <p:spTgt spid="5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1000"/>
                                        <p:tgtEl>
                                          <p:spTgt spid="27"/>
                                        </p:tgtEl>
                                      </p:cBhvr>
                                    </p:animEffect>
                                    <p:anim calcmode="lin" valueType="num">
                                      <p:cBhvr>
                                        <p:cTn id="13" dur="1000" fill="hold"/>
                                        <p:tgtEl>
                                          <p:spTgt spid="27"/>
                                        </p:tgtEl>
                                        <p:attrNameLst>
                                          <p:attrName>ppt_x</p:attrName>
                                        </p:attrNameLst>
                                      </p:cBhvr>
                                      <p:tavLst>
                                        <p:tav tm="0">
                                          <p:val>
                                            <p:strVal val="#ppt_x"/>
                                          </p:val>
                                        </p:tav>
                                        <p:tav tm="100000">
                                          <p:val>
                                            <p:strVal val="#ppt_x"/>
                                          </p:val>
                                        </p:tav>
                                      </p:tavLst>
                                    </p:anim>
                                    <p:anim calcmode="lin" valueType="num">
                                      <p:cBhvr>
                                        <p:cTn id="14"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622040" y="2367171"/>
            <a:ext cx="7466965" cy="2123658"/>
          </a:xfrm>
          <a:prstGeom prst="rect">
            <a:avLst/>
          </a:prstGeom>
          <a:noFill/>
        </p:spPr>
        <p:txBody>
          <a:bodyPr vert="horz" wrap="square" lIns="0" tIns="0" rIns="0" bIns="0" rtlCol="0" anchor="ctr" anchorCtr="1">
            <a:spAutoFit/>
          </a:bodyPr>
          <a:lstStyle/>
          <a:p>
            <a:pPr algn="ctr"/>
            <a:r>
              <a:rPr lang="en-US" altLang="zh-CN" sz="13800" dirty="0">
                <a:solidFill>
                  <a:schemeClr val="tx1">
                    <a:lumMod val="85000"/>
                    <a:lumOff val="15000"/>
                  </a:schemeClr>
                </a:solidFill>
                <a:latin typeface="方正细谭黑简体" panose="02000000000000000000" pitchFamily="2" charset="-122"/>
                <a:ea typeface="方正细谭黑简体" panose="02000000000000000000" pitchFamily="2" charset="-122"/>
                <a:cs typeface="+mn-ea"/>
                <a:sym typeface="+mn-lt"/>
              </a:rPr>
              <a:t>THANKS</a:t>
            </a:r>
            <a:endParaRPr lang="zh-CN" altLang="en-US" sz="13800" dirty="0">
              <a:solidFill>
                <a:schemeClr val="tx1">
                  <a:lumMod val="85000"/>
                  <a:lumOff val="15000"/>
                </a:schemeClr>
              </a:solidFill>
              <a:latin typeface="方正细谭黑简体" panose="02000000000000000000" pitchFamily="2" charset="-122"/>
              <a:ea typeface="方正细谭黑简体" panose="02000000000000000000"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25—30</a:t>
            </a:r>
            <a:r>
              <a:rPr lang="zh-CN" altLang="en-US" sz="3600" dirty="0">
                <a:solidFill>
                  <a:srgbClr val="E95555"/>
                </a:solidFill>
                <a:cs typeface="+mn-ea"/>
                <a:sym typeface="+mn-lt"/>
              </a:rPr>
              <a:t>个月幼儿身心发展特点</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1534459"/>
          </a:xfrm>
          <a:prstGeom prst="rect">
            <a:avLst/>
          </a:prstGeom>
        </p:spPr>
        <p:txBody>
          <a:bodyPr wrap="square">
            <a:spAutoFit/>
          </a:bodyPr>
          <a:lstStyle/>
          <a:p>
            <a:pPr>
              <a:lnSpc>
                <a:spcPct val="150000"/>
              </a:lnSpc>
            </a:pPr>
            <a:r>
              <a:rPr lang="zh-CN" altLang="en-US" sz="1600" dirty="0">
                <a:latin typeface="华文宋体" panose="02010600040101010101" pitchFamily="2" charset="-122"/>
                <a:ea typeface="华文宋体" panose="02010600040101010101" pitchFamily="2" charset="-122"/>
              </a:rPr>
              <a:t>动作能力逐渐增强，能够自由地走、跑，大大扩展了活动空间；并且动作开始更加综合，基本动作技能开始形成。他们会在草地上踢球，会双手叠积木，可以双手端着东西走动。动作技能的发展也为生活自理能力的发展奠定了基础，比如穿鞋、拉拉链等。</a:t>
            </a:r>
          </a:p>
          <a:p>
            <a:pPr>
              <a:lnSpc>
                <a:spcPct val="150000"/>
              </a:lnSpc>
            </a:pPr>
            <a:r>
              <a:rPr lang="zh-CN" altLang="en-US" sz="1600" dirty="0">
                <a:latin typeface="华文宋体" panose="02010600040101010101" pitchFamily="2" charset="-122"/>
                <a:ea typeface="华文宋体" panose="02010600040101010101" pitchFamily="2" charset="-122"/>
              </a:rPr>
              <a:t>    </a:t>
            </a:r>
          </a:p>
        </p:txBody>
      </p:sp>
    </p:spTree>
    <p:extLst>
      <p:ext uri="{BB962C8B-B14F-4D97-AF65-F5344CB8AC3E}">
        <p14:creationId xmlns:p14="http://schemas.microsoft.com/office/powerpoint/2010/main" val="71958633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25—30</a:t>
            </a:r>
            <a:r>
              <a:rPr lang="zh-CN" altLang="en-US" sz="3600" dirty="0">
                <a:solidFill>
                  <a:srgbClr val="E95555"/>
                </a:solidFill>
                <a:cs typeface="+mn-ea"/>
                <a:sym typeface="+mn-lt"/>
              </a:rPr>
              <a:t>个月幼儿身心发展特点</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1165127"/>
          </a:xfrm>
          <a:prstGeom prst="rect">
            <a:avLst/>
          </a:prstGeom>
        </p:spPr>
        <p:txBody>
          <a:bodyPr wrap="square">
            <a:spAutoFit/>
          </a:bodyPr>
          <a:lstStyle/>
          <a:p>
            <a:pPr>
              <a:lnSpc>
                <a:spcPct val="150000"/>
              </a:lnSpc>
            </a:pPr>
            <a:r>
              <a:rPr lang="zh-CN" altLang="en-US" sz="1600" dirty="0">
                <a:latin typeface="华文宋体" panose="02010600040101010101" pitchFamily="2" charset="-122"/>
                <a:ea typeface="华文宋体" panose="02010600040101010101" pitchFamily="2" charset="-122"/>
              </a:rPr>
              <a:t>语言能力方面，</a:t>
            </a:r>
            <a:r>
              <a:rPr lang="en-US" altLang="zh-CN" sz="1600" dirty="0">
                <a:latin typeface="华文宋体" panose="02010600040101010101" pitchFamily="2" charset="-122"/>
                <a:ea typeface="华文宋体" panose="02010600040101010101" pitchFamily="2" charset="-122"/>
              </a:rPr>
              <a:t>2</a:t>
            </a:r>
            <a:r>
              <a:rPr lang="zh-CN" altLang="en-US" sz="1600" dirty="0">
                <a:latin typeface="华文宋体" panose="02010600040101010101" pitchFamily="2" charset="-122"/>
                <a:ea typeface="华文宋体" panose="02010600040101010101" pitchFamily="2" charset="-122"/>
              </a:rPr>
              <a:t>岁以后，幼儿在掌握语音、词汇、语法和口语表达能力方面都较前一阶段有明显的进步，开始逐步用语言表达自己的意愿，听说能力不断提高，基本上能理解成人所用的句子，语音逐渐稳定和规范，语言常常使用接尾策略，已经能注意到语法要素，能运用多种简单句型，喜欢自言自语，游戏时也常常一个人讲话。</a:t>
            </a:r>
          </a:p>
        </p:txBody>
      </p:sp>
    </p:spTree>
    <p:extLst>
      <p:ext uri="{BB962C8B-B14F-4D97-AF65-F5344CB8AC3E}">
        <p14:creationId xmlns:p14="http://schemas.microsoft.com/office/powerpoint/2010/main" val="3640368907"/>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25—30</a:t>
            </a:r>
            <a:r>
              <a:rPr lang="zh-CN" altLang="en-US" sz="3600" dirty="0">
                <a:solidFill>
                  <a:srgbClr val="E95555"/>
                </a:solidFill>
                <a:cs typeface="+mn-ea"/>
                <a:sym typeface="+mn-lt"/>
              </a:rPr>
              <a:t>个月幼儿身心发展特点</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1903791"/>
          </a:xfrm>
          <a:prstGeom prst="rect">
            <a:avLst/>
          </a:prstGeom>
        </p:spPr>
        <p:txBody>
          <a:bodyPr wrap="square">
            <a:spAutoFit/>
          </a:bodyPr>
          <a:lstStyle/>
          <a:p>
            <a:pPr>
              <a:lnSpc>
                <a:spcPct val="150000"/>
              </a:lnSpc>
            </a:pPr>
            <a:r>
              <a:rPr lang="zh-CN" altLang="en-US" sz="1600" dirty="0">
                <a:latin typeface="华文宋体" panose="02010600040101010101" pitchFamily="2" charset="-122"/>
                <a:ea typeface="华文宋体" panose="02010600040101010101" pitchFamily="2" charset="-122"/>
              </a:rPr>
              <a:t>情感与社会性方面，自我意识开始萌芽，掌握代词“我”是自我意识萌芽的重要标志，知道我和他人的区别，在言语上逐渐分清“你”、“我”。最初的独立性出现，进入人生“第一反抗期”，喜欢说“不”，按照自己的想法行事。随着语言能力的发展，喜欢和同龄伙伴及熟悉的成人交往，主动用身体动作或行为作为交往的手段，表达自己愿意与同伴游戏的愿望等。在交往中带有明显的自我中心倾向，常以满足自己需要为准则与他人交往。</a:t>
            </a:r>
          </a:p>
          <a:p>
            <a:pPr>
              <a:lnSpc>
                <a:spcPct val="150000"/>
              </a:lnSpc>
            </a:pPr>
            <a:r>
              <a:rPr lang="zh-CN" altLang="en-US" sz="1600" dirty="0">
                <a:latin typeface="华文宋体" panose="02010600040101010101" pitchFamily="2" charset="-122"/>
                <a:ea typeface="华文宋体" panose="02010600040101010101" pitchFamily="2" charset="-122"/>
              </a:rPr>
              <a:t>    </a:t>
            </a:r>
          </a:p>
        </p:txBody>
      </p:sp>
    </p:spTree>
    <p:extLst>
      <p:ext uri="{BB962C8B-B14F-4D97-AF65-F5344CB8AC3E}">
        <p14:creationId xmlns:p14="http://schemas.microsoft.com/office/powerpoint/2010/main" val="307729874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25—30</a:t>
            </a:r>
            <a:r>
              <a:rPr lang="zh-CN" altLang="en-US" sz="3600" dirty="0">
                <a:solidFill>
                  <a:srgbClr val="E95555"/>
                </a:solidFill>
                <a:cs typeface="+mn-ea"/>
                <a:sym typeface="+mn-lt"/>
              </a:rPr>
              <a:t>个月幼儿身心发展特点</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2273123"/>
          </a:xfrm>
          <a:prstGeom prst="rect">
            <a:avLst/>
          </a:prstGeom>
        </p:spPr>
        <p:txBody>
          <a:bodyPr wrap="square">
            <a:spAutoFit/>
          </a:bodyPr>
          <a:lstStyle/>
          <a:p>
            <a:pPr>
              <a:lnSpc>
                <a:spcPct val="150000"/>
              </a:lnSpc>
            </a:pPr>
            <a:r>
              <a:rPr lang="zh-CN" altLang="en-US" sz="1600" dirty="0">
                <a:latin typeface="华文宋体" panose="02010600040101010101" pitchFamily="2" charset="-122"/>
                <a:ea typeface="华文宋体" panose="02010600040101010101" pitchFamily="2" charset="-122"/>
              </a:rPr>
              <a:t>认知能力方面，</a:t>
            </a:r>
            <a:r>
              <a:rPr lang="en-US" altLang="zh-CN" sz="1600" dirty="0">
                <a:latin typeface="华文宋体" panose="02010600040101010101" pitchFamily="2" charset="-122"/>
                <a:ea typeface="华文宋体" panose="02010600040101010101" pitchFamily="2" charset="-122"/>
              </a:rPr>
              <a:t>2</a:t>
            </a:r>
            <a:r>
              <a:rPr lang="zh-CN" altLang="en-US" sz="1600" dirty="0">
                <a:latin typeface="华文宋体" panose="02010600040101010101" pitchFamily="2" charset="-122"/>
                <a:ea typeface="华文宋体" panose="02010600040101010101" pitchFamily="2" charset="-122"/>
              </a:rPr>
              <a:t>岁幼儿思维突出的一点是“自我中心”。有意注意有所发展，逐渐能按照家长提出的要求完成一些简单的任务。对新奇事物感兴趣，喜欢重复地摆弄物品，在重复的活动中逐渐认识物体的属性，也喜欢听成人重复讲一个故事。爱模仿别人，尤其是模仿成人哄娃娃吃饭、睡觉、做饭等。</a:t>
            </a:r>
          </a:p>
          <a:p>
            <a:pPr>
              <a:lnSpc>
                <a:spcPct val="150000"/>
              </a:lnSpc>
            </a:pPr>
            <a:r>
              <a:rPr lang="zh-CN" altLang="en-US" sz="1600" dirty="0">
                <a:latin typeface="华文宋体" panose="02010600040101010101" pitchFamily="2" charset="-122"/>
                <a:ea typeface="华文宋体" panose="02010600040101010101" pitchFamily="2" charset="-122"/>
              </a:rPr>
              <a:t>    探索方面，这个阶段的幼儿已经能安静地听音乐，喜欢听某种声音，例如舌头卷动的声音，并乐于模仿；当别人唱歌时，可能会做出嘴型或小声唱出来，并随着熟悉的曲调摇晃身体，出现合着节奏的舞蹈。</a:t>
            </a:r>
          </a:p>
          <a:p>
            <a:pPr>
              <a:lnSpc>
                <a:spcPct val="150000"/>
              </a:lnSpc>
            </a:pPr>
            <a:r>
              <a:rPr lang="zh-CN" altLang="en-US" sz="1600" dirty="0">
                <a:latin typeface="华文宋体" panose="02010600040101010101" pitchFamily="2" charset="-122"/>
                <a:ea typeface="华文宋体" panose="02010600040101010101" pitchFamily="2" charset="-122"/>
              </a:rPr>
              <a:t>     </a:t>
            </a:r>
          </a:p>
        </p:txBody>
      </p:sp>
    </p:spTree>
    <p:extLst>
      <p:ext uri="{BB962C8B-B14F-4D97-AF65-F5344CB8AC3E}">
        <p14:creationId xmlns:p14="http://schemas.microsoft.com/office/powerpoint/2010/main" val="353580009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25—30</a:t>
            </a:r>
            <a:r>
              <a:rPr lang="zh-CN" altLang="en-US" sz="3600" dirty="0">
                <a:solidFill>
                  <a:srgbClr val="E95555"/>
                </a:solidFill>
                <a:cs typeface="+mn-ea"/>
                <a:sym typeface="+mn-lt"/>
              </a:rPr>
              <a:t>个月幼儿发展观察要点</a:t>
            </a:r>
          </a:p>
        </p:txBody>
      </p:sp>
      <p:pic>
        <p:nvPicPr>
          <p:cNvPr id="2" name="图片 1">
            <a:extLst>
              <a:ext uri="{FF2B5EF4-FFF2-40B4-BE49-F238E27FC236}">
                <a16:creationId xmlns:a16="http://schemas.microsoft.com/office/drawing/2014/main" id="{F19CF8BE-54C8-4C94-A71F-92C075E41170}"/>
              </a:ext>
            </a:extLst>
          </p:cNvPr>
          <p:cNvPicPr>
            <a:picLocks noChangeAspect="1"/>
          </p:cNvPicPr>
          <p:nvPr/>
        </p:nvPicPr>
        <p:blipFill>
          <a:blip r:embed="rId3"/>
          <a:stretch>
            <a:fillRect/>
          </a:stretch>
        </p:blipFill>
        <p:spPr>
          <a:xfrm>
            <a:off x="3332209" y="1257300"/>
            <a:ext cx="5720086" cy="5053264"/>
          </a:xfrm>
          <a:prstGeom prst="rect">
            <a:avLst/>
          </a:prstGeom>
        </p:spPr>
      </p:pic>
    </p:spTree>
    <p:extLst>
      <p:ext uri="{BB962C8B-B14F-4D97-AF65-F5344CB8AC3E}">
        <p14:creationId xmlns:p14="http://schemas.microsoft.com/office/powerpoint/2010/main" val="20188798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25—30</a:t>
            </a:r>
            <a:r>
              <a:rPr lang="zh-CN" altLang="en-US" sz="3600" dirty="0">
                <a:solidFill>
                  <a:srgbClr val="E95555"/>
                </a:solidFill>
                <a:cs typeface="+mn-ea"/>
                <a:sym typeface="+mn-lt"/>
              </a:rPr>
              <a:t>个月幼儿教养内容与要求</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092491" cy="3293209"/>
          </a:xfrm>
          <a:prstGeom prst="rect">
            <a:avLst/>
          </a:prstGeom>
        </p:spPr>
        <p:txBody>
          <a:bodyPr wrap="square">
            <a:spAutoFit/>
          </a:bodyPr>
          <a:lstStyle/>
          <a:p>
            <a:r>
              <a:rPr lang="en-US" altLang="zh-CN" sz="1600" dirty="0">
                <a:latin typeface="华文宋体" panose="02010600040101010101" pitchFamily="2" charset="-122"/>
                <a:ea typeface="华文宋体" panose="02010600040101010101" pitchFamily="2" charset="-122"/>
              </a:rPr>
              <a:t>25—30</a:t>
            </a:r>
            <a:r>
              <a:rPr lang="zh-CN" altLang="en-US" sz="1600" dirty="0">
                <a:latin typeface="华文宋体" panose="02010600040101010101" pitchFamily="2" charset="-122"/>
                <a:ea typeface="华文宋体" panose="02010600040101010101" pitchFamily="2" charset="-122"/>
              </a:rPr>
              <a:t>个月幼儿在动作与习惯方面的教育内容与要求有：</a:t>
            </a:r>
            <a:endParaRPr lang="en-US" altLang="zh-CN" sz="1600"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 这个阶段动作发展应以动作技能培养为主要任务，为生活自理能力培养打下基础。</a:t>
            </a:r>
            <a:endParaRPr lang="en-US" altLang="zh-CN" sz="1600"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让幼儿有练习钻爬、上下楼梯和走小斜坡的机会，体验运动的乐趣，培养初步的环境适应能力和自我安全保护意识。</a:t>
            </a:r>
            <a:endParaRPr lang="en-US" altLang="zh-CN" sz="1600"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让幼儿操作摆弄积木、珠子、纸、橡皮泥等玩具，提高其手指的灵活性和手眼协调性。</a:t>
            </a:r>
            <a:endParaRPr lang="en-US" altLang="zh-CN" sz="1600"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鼓励幼儿用小勺吃完自己的一份饭菜，愿意吃各种食物，自主地用杯喝水（奶）。</a:t>
            </a:r>
            <a:endParaRPr lang="en-US" altLang="zh-CN" sz="1600"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提供幼儿模仿成人做事的机会，帮助其学习自己穿脱衣裤、鞋袜，自己洗手擦脸，主动如厕。</a:t>
            </a:r>
          </a:p>
          <a:p>
            <a:r>
              <a:rPr lang="zh-CN" altLang="en-US" sz="1600" dirty="0">
                <a:latin typeface="华文宋体" panose="02010600040101010101" pitchFamily="2" charset="-122"/>
                <a:ea typeface="华文宋体" panose="02010600040101010101" pitchFamily="2" charset="-122"/>
              </a:rPr>
              <a:t>    </a:t>
            </a:r>
          </a:p>
        </p:txBody>
      </p:sp>
    </p:spTree>
    <p:extLst>
      <p:ext uri="{BB962C8B-B14F-4D97-AF65-F5344CB8AC3E}">
        <p14:creationId xmlns:p14="http://schemas.microsoft.com/office/powerpoint/2010/main" val="363652411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49"/>
</p:tagLst>
</file>

<file path=ppt/tags/tag2.xml><?xml version="1.0" encoding="utf-8"?>
<p:tagLst xmlns:a="http://schemas.openxmlformats.org/drawingml/2006/main" xmlns:r="http://schemas.openxmlformats.org/officeDocument/2006/relationships" xmlns:p="http://schemas.openxmlformats.org/presentationml/2006/main">
  <p:tag name="ISLIDE.DIAGRAM" val="421458f8-ce0f-4d85-9d31-f819964310b2"/>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3shg50c3">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468</TotalTime>
  <Words>5093</Words>
  <Application>Microsoft Office PowerPoint</Application>
  <PresentationFormat>宽屏</PresentationFormat>
  <Paragraphs>273</Paragraphs>
  <Slides>32</Slides>
  <Notes>31</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32</vt:i4>
      </vt:variant>
    </vt:vector>
  </HeadingPairs>
  <TitlesOfParts>
    <vt:vector size="41" baseType="lpstr">
      <vt:lpstr>等线</vt:lpstr>
      <vt:lpstr>方正细谭黑简体</vt:lpstr>
      <vt:lpstr>华文楷体</vt:lpstr>
      <vt:lpstr>华文宋体</vt:lpstr>
      <vt:lpstr>宋体</vt:lpstr>
      <vt:lpstr>微软雅黑</vt:lpstr>
      <vt:lpstr>Arial</vt:lpstr>
      <vt:lpstr>Calibri</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第一PPT，www.1ppt.com</Manager>
  <Company>第一PPT，www.1ppt.com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简洁圆形</dc:title>
  <dc:creator>第一PPT</dc:creator>
  <cp:keywords>www.1ppt.com</cp:keywords>
  <dc:description>www.1ppt.com</dc:description>
  <cp:lastModifiedBy>余思洋</cp:lastModifiedBy>
  <cp:revision>436</cp:revision>
  <dcterms:created xsi:type="dcterms:W3CDTF">2017-12-12T05:18:00Z</dcterms:created>
  <dcterms:modified xsi:type="dcterms:W3CDTF">2021-10-12T01:23:05Z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2052-10.1.0.7022</vt:lpwstr>
  </property>
</Properties>
</file>