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8" r:id="rId3"/>
    <p:sldId id="300" r:id="rId4"/>
    <p:sldId id="286" r:id="rId5"/>
    <p:sldId id="305" r:id="rId6"/>
    <p:sldId id="306" r:id="rId7"/>
    <p:sldId id="307" r:id="rId8"/>
    <p:sldId id="309" r:id="rId9"/>
    <p:sldId id="308" r:id="rId10"/>
    <p:sldId id="301" r:id="rId11"/>
    <p:sldId id="310" r:id="rId12"/>
    <p:sldId id="289" r:id="rId13"/>
    <p:sldId id="311" r:id="rId14"/>
    <p:sldId id="314" r:id="rId15"/>
    <p:sldId id="312" r:id="rId16"/>
    <p:sldId id="315" r:id="rId17"/>
    <p:sldId id="313" r:id="rId18"/>
    <p:sldId id="316" r:id="rId19"/>
    <p:sldId id="302" r:id="rId20"/>
    <p:sldId id="317" r:id="rId21"/>
    <p:sldId id="318" r:id="rId22"/>
    <p:sldId id="319" r:id="rId23"/>
    <p:sldId id="320" r:id="rId24"/>
    <p:sldId id="264" r:id="rId25"/>
    <p:sldId id="321" r:id="rId26"/>
    <p:sldId id="322" r:id="rId27"/>
    <p:sldId id="323" r:id="rId28"/>
    <p:sldId id="324" r:id="rId29"/>
    <p:sldId id="325" r:id="rId30"/>
    <p:sldId id="283" r:id="rId31"/>
    <p:sldId id="257" r:id="rId32"/>
  </p:sldIdLst>
  <p:sldSz cx="12192000" cy="6858000"/>
  <p:notesSz cx="7104063" cy="10234613"/>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9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2021/10/11</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1211102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2496249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435714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469563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2694622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3728094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1142988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1011342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1112142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554679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2079855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1391443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81751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013859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7548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123335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299869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80485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31</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1670200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3036557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3059616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3700169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4188768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2029830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第三章</a:t>
              </a:r>
            </a:p>
          </p:txBody>
        </p:sp>
      </p:grpSp>
      <p:sp>
        <p:nvSpPr>
          <p:cNvPr id="15" name="文本框 14"/>
          <p:cNvSpPr txBox="1"/>
          <p:nvPr/>
        </p:nvSpPr>
        <p:spPr>
          <a:xfrm>
            <a:off x="564680" y="2863516"/>
            <a:ext cx="899541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个月婴儿的教育活动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早教机构中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个月婴儿的教育活动设计与指导</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1877437"/>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刚刚出生的婴儿的动作以粗大动作为主，这些动作基本上为反射动作，其中抽缩反射就是一种重要的反射动作。脚缩回、膝盖和臀部弯曲，就是这一反射动作的主要表现。用力地收脚与踢脚是利用这一反射动作进行的活动设计。</a:t>
            </a:r>
            <a:endParaRPr lang="en-US" altLang="zh-CN" sz="1600" dirty="0">
              <a:latin typeface="宋体" panose="02010600030101010101" pitchFamily="2" charset="-122"/>
              <a:ea typeface="宋体" panose="02010600030101010101" pitchFamily="2" charset="-122"/>
            </a:endParaRPr>
          </a:p>
          <a:p>
            <a:pPr>
              <a:lnSpc>
                <a:spcPct val="150000"/>
              </a:lnSpc>
            </a:pP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36872122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3-1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1024687" y="1257300"/>
            <a:ext cx="10633911" cy="5632311"/>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此月龄的宝宝常常会很用力地踢脚和活动四肢。</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通过五彩气球引起宝宝的踢球兴趣，激发宝宝踢球欲望，锻炼宝宝腿部力量和灵活性。</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活动准备： </a:t>
            </a:r>
          </a:p>
          <a:p>
            <a:pPr algn="just"/>
            <a:r>
              <a:rPr lang="zh-CN" altLang="en-US" dirty="0">
                <a:latin typeface="华文楷体" panose="02010600040101010101" pitchFamily="2" charset="-122"/>
                <a:ea typeface="华文楷体" panose="02010600040101010101" pitchFamily="2" charset="-122"/>
              </a:rPr>
              <a:t>    多种颜色的气球若干。</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活动流程： </a:t>
            </a:r>
          </a:p>
          <a:p>
            <a:pPr algn="just"/>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好玩的气球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教师介绍游戏玩法及活动价值。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教师将五彩缤纷的气球吊起，高度以宝宝躺着、脚踢起来就能蹬到的位置。</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教师让宝宝平躺，用语言吸引宝宝，鼓励宝宝用脚去碰气球，当气球动起来并弹回去后，再让宝宝用另一只脚去碰气球，并用亲切的话语告诉宝宝：“宝宝，气球飞起来啦，宝宝真能干。”</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碰碰气球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成人将几种颜色的气球吊起，用手部动作指指气球，引导宝宝关注到气球，并鼓励宝宝尝试碰碰气球。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成人让宝宝平躺，鼓励宝宝用脚去踢气球，并说：“宝宝，小脚去碰气球喽！”</a:t>
            </a:r>
          </a:p>
          <a:p>
            <a:pPr algn="just"/>
            <a:r>
              <a:rPr lang="zh-CN" altLang="en-US"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当宝宝自己没有出现预期的动作时，成人可握着宝宝的脚，帮助宝宝用脚蹬气球，也可以用气球去触碰宝宝的脚，引起宝宝蹬踢的兴趣。</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成人也可用儿歌的方法吸引宝宝，引起宝宝对游戏的兴趣。比如：“宝宝，气球飞</a:t>
            </a:r>
          </a:p>
          <a:p>
            <a:pPr algn="just"/>
            <a:r>
              <a:rPr lang="zh-CN" altLang="en-US" dirty="0">
                <a:latin typeface="华文楷体" panose="02010600040101010101" pitchFamily="2" charset="-122"/>
                <a:ea typeface="华文楷体" panose="02010600040101010101" pitchFamily="2" charset="-122"/>
              </a:rPr>
              <a:t>呀飞，气球飞起来喽！” </a:t>
            </a:r>
            <a:r>
              <a:rPr lang="zh-CN" altLang="en-US" sz="1400"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3295090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2246769"/>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新生儿一出生就有听觉，而且他们的听觉阈限较高，喜欢听较高分贝的声音，对较高的声音反应敏锐。他们具备一定的听觉定位能力，在听到声音后能判断声音的发生方向和位置。需要通过引导进一步锻炼与增进听觉敏感度与定位能力。</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2714753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3-2</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796087" y="1076827"/>
            <a:ext cx="11283618" cy="5632311"/>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活动价值：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此月龄段的宝宝，对说话声很敏感，尤其对高音敏感。</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活动中采用发声玩具逗引宝宝，刺激宝宝的听觉，不断提高宝宝的听觉能力，并尝试寻找声音的来源。</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有声响的玩具（如拨浪鼓）。</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好听的声音</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宝宝仰卧着，教师用发声玩具吸引宝宝的视线，还可边摇晃边慢慢把玩具移到侧面引起宝宝转头注视。</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教师辅助宝宝侧翻注视玩具，引导宝宝找找声音的来源。</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好听的声音</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成人用玩具吸引宝宝视线：“宝宝，这是拨浪鼓，咚咚咚，咚咚咚，小鼓发出声喽！”</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成人慢慢移动拨浪鼓。</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找声音</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成人可把有声玩具放在宝宝的手里，和宝宝一起摇摇晃晃。</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成人摇动有声玩具，吸引宝宝的注意力。边摇动玩具，边移动。</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将有声玩具直接放在宝宝的一侧摇动，引导宝宝转头找声音的来源。</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摇动玩具时要用语言与宝宝交流。如：“咚咚，好听的声音在哪里？”引导宝宝追随声音。</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成人要等宝宝的眼睛注视到玩具后，再开始移动，让宝宝寻找到声音的源头。</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6778112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情感与社会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2246769"/>
          </a:xfrm>
          <a:prstGeom prst="rect">
            <a:avLst/>
          </a:prstGeom>
        </p:spPr>
        <p:txBody>
          <a:bodyPr wrap="square">
            <a:spAutoFit/>
          </a:bodyPr>
          <a:lstStyle/>
          <a:p>
            <a:pPr>
              <a:lnSpc>
                <a:spcPct val="150000"/>
              </a:lnSpc>
            </a:pP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个月的婴儿社会性发展尚处于萌芽阶段，对于自我和他人的区分还不是很清晰。虽然在这一阶段没有形成真正意义的依恋，但他们也借由生理性情绪向成人表达自己的生理需要并借由一些简单的行为回应成人的声音，建立并维持与父母的关系。</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8152984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3-3</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553453" y="1257300"/>
            <a:ext cx="11754852" cy="5632311"/>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此月龄段宝宝听到母亲的呼唤声能安静。</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活动中让宝宝感受到妈妈歌声的动听，增进亲子感情。</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安静的环境、音乐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摇篮曲</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好听的歌声</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教师介绍游戏名称及活动价值。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教师抱着宝宝，对其说：“宝宝，老师唱歌给你听。”</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教师用丰富的表情，轻柔的声音唱歌，激发宝宝愉快的情绪。</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成人的歌声</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成人抱着宝宝，对宝宝说：“宝宝，妈妈唱歌给你听。”</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成人唱摇篮曲或舒缓的歌曲，如果宝宝表现出愉快的情绪，成人可以反复唱同一首歌。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成人边唱边轻轻地、有节奏地拍或晃动宝宝。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听妈妈唱歌</a:t>
            </a:r>
          </a:p>
          <a:p>
            <a:pPr algn="just"/>
            <a:r>
              <a:rPr lang="zh-CN" altLang="en-US" dirty="0">
                <a:latin typeface="华文楷体" panose="02010600040101010101" pitchFamily="2" charset="-122"/>
                <a:ea typeface="华文楷体" panose="02010600040101010101" pitchFamily="2" charset="-122"/>
              </a:rPr>
              <a:t>    让宝宝躺在柔软的毯子上，成人和宝宝说说话，唱唱歌曲。可念“摇啊摇，摇啊摇，摇到外婆桥”或“我对妈妈哈哈笑，妈妈对我哈哈笑”等简单轻柔的儿歌。</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成人唱歌时要注意与宝宝有眼神、表情的交流。</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如果宝宝吵闹，可换歌曲或停止唱歌；如果宝宝情绪愉悦，成人可反复唱歌，并根据儿歌内容做简单动作。</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96889416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认知与探索</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3354765"/>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有研究表明，刚出生的婴儿对人脸的图片表现出较高的兴趣，并能模仿成人的面部表情，这是类似本能的反应。伴随着这种本能的反应，婴儿逐渐对他人表现出兴趣，并愿意对他人进行表达表现。</a:t>
            </a:r>
            <a:endParaRPr lang="en-US" altLang="zh-CN" sz="1600" dirty="0">
              <a:latin typeface="宋体" panose="02010600030101010101" pitchFamily="2" charset="-122"/>
              <a:ea typeface="宋体" panose="02010600030101010101" pitchFamily="2" charset="-122"/>
            </a:endParaRPr>
          </a:p>
          <a:p>
            <a:pPr>
              <a:lnSpc>
                <a:spcPct val="150000"/>
              </a:lnSpc>
            </a:pPr>
            <a:endParaRPr lang="zh-CN" altLang="en-US" sz="1600" dirty="0">
              <a:latin typeface="宋体" panose="02010600030101010101" pitchFamily="2" charset="-122"/>
              <a:ea typeface="宋体" panose="02010600030101010101" pitchFamily="2" charset="-122"/>
            </a:endParaRPr>
          </a:p>
          <a:p>
            <a:pPr>
              <a:lnSpc>
                <a:spcPct val="150000"/>
              </a:lnSpc>
            </a:pPr>
            <a:r>
              <a:rPr lang="zh-CN" altLang="en-US" sz="1600" dirty="0">
                <a:latin typeface="宋体" panose="02010600030101010101" pitchFamily="2" charset="-122"/>
                <a:ea typeface="宋体" panose="02010600030101010101" pitchFamily="2" charset="-122"/>
              </a:rPr>
              <a:t>    在小月龄的认知与探索方面进行表达表现的教育活动设计时，要提供给婴儿不同的面部动作，如咧嘴笑、做鬼脸，使他们体会到对愉快和友善的表达。同时也让宝宝逐渐学会模仿这些面部动作或微笑，丰富他们的表达表现经验。</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1861410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3-4</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808119" y="1257300"/>
            <a:ext cx="11283618" cy="5355312"/>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此月龄段的宝宝，当成人逗引他时会出现微笑、摆动身体等反应。通过游戏激发宝宝愉悦的情绪，发展其手眼协调的能力。</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亮眼睛</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教师向成人介绍“对眼睛”游戏的活动价值。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教师示范与宝宝“对眼睛”的方法与注意点。重点： 注意与宝宝的距离保持</a:t>
            </a:r>
            <a:r>
              <a:rPr lang="en-US" altLang="zh-CN" dirty="0">
                <a:latin typeface="华文楷体" panose="02010600040101010101" pitchFamily="2" charset="-122"/>
                <a:ea typeface="华文楷体" panose="02010600040101010101" pitchFamily="2" charset="-122"/>
              </a:rPr>
              <a:t>20—25</a:t>
            </a:r>
            <a:r>
              <a:rPr lang="zh-CN" altLang="en-US" dirty="0">
                <a:latin typeface="华文楷体" panose="02010600040101010101" pitchFamily="2" charset="-122"/>
                <a:ea typeface="华文楷体" panose="02010600040101010101" pitchFamily="2" charset="-122"/>
              </a:rPr>
              <a:t>厘米，目光要温柔。</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对眼睛</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对眼睛游戏。</a:t>
            </a:r>
          </a:p>
          <a:p>
            <a:pPr algn="just"/>
            <a:r>
              <a:rPr lang="zh-CN" altLang="en-US" dirty="0">
                <a:latin typeface="华文楷体" panose="02010600040101010101" pitchFamily="2" charset="-122"/>
                <a:ea typeface="华文楷体" panose="02010600040101010101" pitchFamily="2" charset="-122"/>
              </a:rPr>
              <a:t>成人距离宝宝面部</a:t>
            </a:r>
            <a:r>
              <a:rPr lang="en-US" altLang="zh-CN" dirty="0">
                <a:latin typeface="华文楷体" panose="02010600040101010101" pitchFamily="2" charset="-122"/>
                <a:ea typeface="华文楷体" panose="02010600040101010101" pitchFamily="2" charset="-122"/>
              </a:rPr>
              <a:t>20—25</a:t>
            </a:r>
            <a:r>
              <a:rPr lang="zh-CN" altLang="en-US" dirty="0">
                <a:latin typeface="华文楷体" panose="02010600040101010101" pitchFamily="2" charset="-122"/>
                <a:ea typeface="华文楷体" panose="02010600040101010101" pitchFamily="2" charset="-122"/>
              </a:rPr>
              <a:t>厘米，让宝宝注视到成人的眼睛，成人和宝宝进行目光交流，温柔地注视。</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表情秀。</a:t>
            </a:r>
          </a:p>
          <a:p>
            <a:pPr algn="just"/>
            <a:r>
              <a:rPr lang="zh-CN" altLang="en-US" dirty="0">
                <a:latin typeface="华文楷体" panose="02010600040101010101" pitchFamily="2" charset="-122"/>
                <a:ea typeface="华文楷体" panose="02010600040101010101" pitchFamily="2" charset="-122"/>
              </a:rPr>
              <a:t>成人尽可能慢慢、重复伸出舌头，</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次</a:t>
            </a:r>
            <a:r>
              <a:rPr lang="en-US" altLang="zh-CN" dirty="0">
                <a:latin typeface="华文楷体" panose="02010600040101010101" pitchFamily="2" charset="-122"/>
                <a:ea typeface="华文楷体" panose="02010600040101010101" pitchFamily="2" charset="-122"/>
              </a:rPr>
              <a:t>/20</a:t>
            </a:r>
            <a:r>
              <a:rPr lang="zh-CN" altLang="en-US" dirty="0">
                <a:latin typeface="华文楷体" panose="02010600040101010101" pitchFamily="2" charset="-122"/>
                <a:ea typeface="华文楷体" panose="02010600040101010101" pitchFamily="2" charset="-122"/>
              </a:rPr>
              <a:t>秒，共</a:t>
            </a:r>
            <a:r>
              <a:rPr lang="en-US" altLang="zh-CN" dirty="0">
                <a:latin typeface="华文楷体" panose="02010600040101010101" pitchFamily="2" charset="-122"/>
                <a:ea typeface="华文楷体" panose="02010600040101010101" pitchFamily="2" charset="-122"/>
              </a:rPr>
              <a:t>6—8</a:t>
            </a:r>
            <a:r>
              <a:rPr lang="zh-CN" altLang="en-US" dirty="0">
                <a:latin typeface="华文楷体" panose="02010600040101010101" pitchFamily="2" charset="-122"/>
                <a:ea typeface="华文楷体" panose="02010600040101010101" pitchFamily="2" charset="-122"/>
              </a:rPr>
              <a:t>次。</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找眼睛</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当宝宝的目光能与成人对视后，成人用手蒙住自己的双眼，对宝宝说：“宝宝，眼睛在哪里？”然后，快速把手移开，逗引宝宝。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轻轻蒙住宝宝的眼，快速移开手，逗引宝宝，成人微笑着面对宝宝。</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成人的目光一定要温柔，亲切。当宝宝与成人的目光对视后，成人可眨眨眼睛。</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当宝宝身体活动减少时，说明宝宝对成人的逗引有了反应。</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9833168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家庭中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个月婴儿的亲子教育活动</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2520532" y="1183650"/>
            <a:ext cx="8654395" cy="4198559"/>
            <a:chOff x="669925" y="1539000"/>
            <a:chExt cx="9737759" cy="4198559"/>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1607196" y="424232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dirty="0">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en-US" altLang="zh-CN" sz="1400" dirty="0">
                    <a:cs typeface="+mn-ea"/>
                    <a:sym typeface="+mn-lt"/>
                  </a:rPr>
                  <a:t>0—3</a:t>
                </a:r>
                <a:r>
                  <a:rPr lang="zh-CN" altLang="en-US" sz="1400" dirty="0">
                    <a:cs typeface="+mn-ea"/>
                    <a:sym typeface="+mn-lt"/>
                  </a:rPr>
                  <a:t>个月婴儿身心发展特点概述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早教机构中</a:t>
                </a:r>
                <a:r>
                  <a:rPr lang="en-US" altLang="zh-CN" sz="1400" dirty="0">
                    <a:solidFill>
                      <a:prstClr val="black"/>
                    </a:solidFill>
                    <a:cs typeface="+mn-ea"/>
                    <a:sym typeface="+mn-lt"/>
                  </a:rPr>
                  <a:t>0—3</a:t>
                </a:r>
                <a:r>
                  <a:rPr lang="zh-CN" altLang="en-US" sz="1400" dirty="0">
                    <a:solidFill>
                      <a:prstClr val="black"/>
                    </a:solidFill>
                    <a:cs typeface="+mn-ea"/>
                    <a:sym typeface="+mn-lt"/>
                  </a:rPr>
                  <a:t>个月婴儿的教育活动设计与指导 </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第二节</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1756809" y="4726813"/>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1969830" y="382152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669925" y="4710037"/>
              <a:ext cx="3401563" cy="1027522"/>
              <a:chOff x="-6443307" y="4832322"/>
              <a:chExt cx="3401563" cy="1027522"/>
            </a:xfrm>
          </p:grpSpPr>
          <p:sp>
            <p:nvSpPr>
              <p:cNvPr id="32" name="íšľïde">
                <a:extLst>
                  <a:ext uri="{FF2B5EF4-FFF2-40B4-BE49-F238E27FC236}">
                    <a16:creationId xmlns:a16="http://schemas.microsoft.com/office/drawing/2014/main" id="{501EDDA2-B535-465C-A215-D8C044B26972}"/>
                  </a:ext>
                </a:extLst>
              </p:cNvPr>
              <p:cNvSpPr/>
              <p:nvPr/>
            </p:nvSpPr>
            <p:spPr>
              <a:xfrm>
                <a:off x="-6431667" y="5249583"/>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家庭中</a:t>
                </a:r>
                <a:r>
                  <a:rPr lang="en-US" altLang="zh-CN" sz="1400" dirty="0">
                    <a:solidFill>
                      <a:prstClr val="black"/>
                    </a:solidFill>
                    <a:cs typeface="+mn-ea"/>
                    <a:sym typeface="+mn-lt"/>
                  </a:rPr>
                  <a:t>0—3</a:t>
                </a:r>
                <a:r>
                  <a:rPr lang="zh-CN" altLang="en-US" sz="1400" dirty="0">
                    <a:solidFill>
                      <a:prstClr val="black"/>
                    </a:solidFill>
                    <a:cs typeface="+mn-ea"/>
                    <a:sym typeface="+mn-lt"/>
                  </a:rPr>
                  <a:t>个月婴儿的亲子教育活动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6443307" y="483232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第三节</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4071487" y="3435691"/>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a:cxnSpLocks/>
            </p:cNvCxnSpPr>
            <p:nvPr/>
          </p:nvCxnSpPr>
          <p:spPr>
            <a:xfrm>
              <a:off x="669925" y="3772576"/>
              <a:ext cx="7264953" cy="10802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7" name="íŝľiḑê">
            <a:extLst>
              <a:ext uri="{FF2B5EF4-FFF2-40B4-BE49-F238E27FC236}">
                <a16:creationId xmlns:a16="http://schemas.microsoft.com/office/drawing/2014/main" id="{EBADDF3C-73E3-4DE1-9F1C-8830E1C4AF42}"/>
              </a:ext>
            </a:extLst>
          </p:cNvPr>
          <p:cNvSpPr txBox="1"/>
          <p:nvPr/>
        </p:nvSpPr>
        <p:spPr>
          <a:xfrm>
            <a:off x="7154312" y="3506877"/>
            <a:ext cx="633055" cy="923293"/>
          </a:xfrm>
          <a:prstGeom prst="rect">
            <a:avLst/>
          </a:prstGeom>
          <a:noFill/>
        </p:spPr>
        <p:txBody>
          <a:bodyPr wrap="none" lIns="182843" tIns="91422" rIns="182843" bIns="91422" anchor="ctr" anchorCtr="0">
            <a:normAutofit/>
          </a:bodyPr>
          <a:lstStyle/>
          <a:p>
            <a:pPr algn="ctr"/>
            <a:r>
              <a:rPr lang="en-US" sz="4800" dirty="0">
                <a:cs typeface="+mn-ea"/>
                <a:sym typeface="+mn-lt"/>
              </a:rPr>
              <a:t>4</a:t>
            </a:r>
          </a:p>
        </p:txBody>
      </p:sp>
      <p:sp>
        <p:nvSpPr>
          <p:cNvPr id="28" name="íšľïde">
            <a:extLst>
              <a:ext uri="{FF2B5EF4-FFF2-40B4-BE49-F238E27FC236}">
                <a16:creationId xmlns:a16="http://schemas.microsoft.com/office/drawing/2014/main" id="{9EEA6997-2883-4706-9B19-29E8CE9EA89F}"/>
              </a:ext>
            </a:extLst>
          </p:cNvPr>
          <p:cNvSpPr/>
          <p:nvPr/>
        </p:nvSpPr>
        <p:spPr>
          <a:xfrm>
            <a:off x="5768171" y="4737378"/>
            <a:ext cx="3012781"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 </a:t>
            </a:r>
            <a:r>
              <a:rPr lang="en-US" altLang="zh-CN" sz="1400" dirty="0">
                <a:solidFill>
                  <a:prstClr val="black"/>
                </a:solidFill>
                <a:cs typeface="+mn-ea"/>
                <a:sym typeface="+mn-lt"/>
              </a:rPr>
              <a:t>0—3</a:t>
            </a:r>
            <a:r>
              <a:rPr lang="zh-CN" altLang="en-US" sz="1400" dirty="0">
                <a:solidFill>
                  <a:prstClr val="black"/>
                </a:solidFill>
                <a:cs typeface="+mn-ea"/>
                <a:sym typeface="+mn-lt"/>
              </a:rPr>
              <a:t>个月婴儿教育的常见问题及对策 </a:t>
            </a:r>
            <a:endParaRPr lang="en-US" altLang="zh-CN" sz="1400" dirty="0">
              <a:solidFill>
                <a:prstClr val="black"/>
              </a:solidFill>
              <a:cs typeface="+mn-ea"/>
              <a:sym typeface="+mn-lt"/>
            </a:endParaRPr>
          </a:p>
        </p:txBody>
      </p:sp>
      <p:sp>
        <p:nvSpPr>
          <p:cNvPr id="34" name="î$ḷîḑe">
            <a:extLst>
              <a:ext uri="{FF2B5EF4-FFF2-40B4-BE49-F238E27FC236}">
                <a16:creationId xmlns:a16="http://schemas.microsoft.com/office/drawing/2014/main" id="{891E1180-16AB-4E45-B675-BB44674FBB7D}"/>
              </a:ext>
            </a:extLst>
          </p:cNvPr>
          <p:cNvSpPr txBox="1"/>
          <p:nvPr/>
        </p:nvSpPr>
        <p:spPr bwMode="auto">
          <a:xfrm>
            <a:off x="5959799" y="4334736"/>
            <a:ext cx="3012781"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第四节</a:t>
            </a:r>
            <a:endParaRPr lang="en-US" altLang="zh-CN" sz="1600" b="1" dirty="0">
              <a:cs typeface="+mn-ea"/>
              <a:sym typeface="+mn-lt"/>
            </a:endParaRPr>
          </a:p>
        </p:txBody>
      </p:sp>
      <p:sp>
        <p:nvSpPr>
          <p:cNvPr id="35" name="iš1íḑé">
            <a:extLst>
              <a:ext uri="{FF2B5EF4-FFF2-40B4-BE49-F238E27FC236}">
                <a16:creationId xmlns:a16="http://schemas.microsoft.com/office/drawing/2014/main" id="{DAE9EE89-0052-41B0-A02A-6B6F4E11298C}"/>
              </a:ext>
            </a:extLst>
          </p:cNvPr>
          <p:cNvSpPr/>
          <p:nvPr/>
        </p:nvSpPr>
        <p:spPr>
          <a:xfrm>
            <a:off x="7045455" y="4316183"/>
            <a:ext cx="959846"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2246769"/>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对于刚刚出生的婴儿，他们对于离开温暖的子宫，独自面对陌生的世界充满恐惧。因此，家长在与这一月龄的婴儿进行亲子互动时，最重要的是给予他们足够的安全感，让他们感觉到被稳稳地怀抱或支撑并能在此基础上进行简单探索，帮助他们发展感知觉。</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380896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3-5</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4524315"/>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材料准备： </a:t>
            </a:r>
          </a:p>
          <a:p>
            <a:pPr algn="just"/>
            <a:r>
              <a:rPr lang="zh-CN" altLang="en-US" dirty="0">
                <a:latin typeface="华文楷体" panose="02010600040101010101" pitchFamily="2" charset="-122"/>
                <a:ea typeface="华文楷体" panose="02010600040101010101" pitchFamily="2" charset="-122"/>
              </a:rPr>
              <a:t>    一条浴巾或者小被子。</a:t>
            </a:r>
          </a:p>
          <a:p>
            <a:pPr algn="just"/>
            <a:r>
              <a:rPr lang="zh-CN" altLang="en-US" b="1" dirty="0">
                <a:latin typeface="华文楷体" panose="02010600040101010101" pitchFamily="2" charset="-122"/>
                <a:ea typeface="华文楷体" panose="02010600040101010101" pitchFamily="2" charset="-122"/>
              </a:rPr>
              <a:t>    玩法介绍： </a:t>
            </a:r>
          </a:p>
          <a:p>
            <a:pPr algn="just"/>
            <a:r>
              <a:rPr lang="zh-CN" altLang="en-US" dirty="0">
                <a:latin typeface="华文楷体" panose="02010600040101010101" pitchFamily="2" charset="-122"/>
                <a:ea typeface="华文楷体" panose="02010600040101010101" pitchFamily="2" charset="-122"/>
              </a:rPr>
              <a:t>    玩法一： 给宝宝洗完澡后，让宝宝仰卧在长方形的浴巾或小被子上，爸爸妈妈分别抓住浴巾的四个角，让浴巾离开桌面</a:t>
            </a:r>
            <a:r>
              <a:rPr lang="en-US" altLang="zh-CN" dirty="0">
                <a:latin typeface="华文楷体" panose="02010600040101010101" pitchFamily="2" charset="-122"/>
                <a:ea typeface="华文楷体" panose="02010600040101010101" pitchFamily="2" charset="-122"/>
              </a:rPr>
              <a:t>30—40</a:t>
            </a:r>
            <a:r>
              <a:rPr lang="zh-CN" altLang="en-US" dirty="0">
                <a:latin typeface="华文楷体" panose="02010600040101010101" pitchFamily="2" charset="-122"/>
                <a:ea typeface="华文楷体" panose="02010600040101010101" pitchFamily="2" charset="-122"/>
              </a:rPr>
              <a:t>厘米的高度。同时，爸爸妈妈要缓缓地左右摇晃浴巾，一边摇晃一边对宝宝说：“摇摇晃晃、摇摇晃晃、摇摇躲着的小宝宝。”</a:t>
            </a:r>
          </a:p>
          <a:p>
            <a:pPr algn="just"/>
            <a:r>
              <a:rPr lang="zh-CN" altLang="en-US" dirty="0">
                <a:latin typeface="华文楷体" panose="02010600040101010101" pitchFamily="2" charset="-122"/>
                <a:ea typeface="华文楷体" panose="02010600040101010101" pitchFamily="2" charset="-122"/>
              </a:rPr>
              <a:t>    玩法二： 妈妈还可以用双臂抱着宝宝，大幅度地左右摇晃，将宝宝迅速举高，然后再慢慢放低，再迅速举高、再放低，这样重复几次。</a:t>
            </a:r>
          </a:p>
          <a:p>
            <a:pPr algn="just"/>
            <a:r>
              <a:rPr lang="zh-CN" altLang="en-US" dirty="0">
                <a:latin typeface="华文楷体" panose="02010600040101010101" pitchFamily="2" charset="-122"/>
                <a:ea typeface="华文楷体" panose="02010600040101010101" pitchFamily="2" charset="-122"/>
              </a:rPr>
              <a:t>    玩法三： 把宝宝放在浴巾上，然后用浴巾裹住宝宝的身体玩“包春卷”的游戏，“包春卷，包春卷，妈妈推，宝宝滚，噢</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春卷做好咯。”</a:t>
            </a:r>
          </a:p>
          <a:p>
            <a:pPr algn="just"/>
            <a:r>
              <a:rPr lang="zh-CN" altLang="en-US" b="1" dirty="0">
                <a:latin typeface="华文楷体" panose="02010600040101010101" pitchFamily="2" charset="-122"/>
                <a:ea typeface="华文楷体" panose="02010600040101010101" pitchFamily="2" charset="-122"/>
              </a:rPr>
              <a:t>    给家长的一段话</a:t>
            </a:r>
          </a:p>
          <a:p>
            <a:pPr algn="just"/>
            <a:r>
              <a:rPr lang="zh-CN" altLang="en-US" dirty="0">
                <a:latin typeface="华文楷体" panose="02010600040101010101" pitchFamily="2" charset="-122"/>
                <a:ea typeface="华文楷体" panose="02010600040101010101" pitchFamily="2" charset="-122"/>
              </a:rPr>
              <a:t>    这一月龄段的婴儿比较容易疲劳，睡眠时间相对较长。因此，当发现游戏中宝宝有任何疲倦表现，例如当宝宝松手不愿意抓紧毛巾时，表明他累了，这时应该停止游戏。同时，家长也要注意对活动幅度的控制，可能当幅度过大、速度过快时，婴儿会恐慌，并表现出不愿继续游戏，此时应该停止游戏。</a:t>
            </a:r>
          </a:p>
          <a:p>
            <a:pPr algn="just"/>
            <a:r>
              <a:rPr lang="zh-CN" altLang="en-US" dirty="0">
                <a:latin typeface="华文楷体" panose="02010600040101010101" pitchFamily="2" charset="-122"/>
                <a:ea typeface="华文楷体" panose="02010600040101010101" pitchFamily="2" charset="-122"/>
              </a:rPr>
              <a:t>    在三种玩法中均要注意力度的变化，有时候放轻一些，有时用力一点，以帮助宝宝感受不同的力量。</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1174683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3-6</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4801314"/>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材料准备： </a:t>
            </a:r>
          </a:p>
          <a:p>
            <a:pPr algn="just"/>
            <a:r>
              <a:rPr lang="zh-CN" altLang="en-US" dirty="0">
                <a:latin typeface="华文楷体" panose="02010600040101010101" pitchFamily="2" charset="-122"/>
                <a:ea typeface="华文楷体" panose="02010600040101010101" pitchFamily="2" charset="-122"/>
              </a:rPr>
              <a:t>    儿歌</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小飞机</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b="1" dirty="0">
                <a:latin typeface="华文楷体" panose="02010600040101010101" pitchFamily="2" charset="-122"/>
                <a:ea typeface="华文楷体" panose="02010600040101010101" pitchFamily="2" charset="-122"/>
              </a:rPr>
              <a:t>    玩法介绍： </a:t>
            </a:r>
          </a:p>
          <a:p>
            <a:pPr algn="just"/>
            <a:r>
              <a:rPr lang="zh-CN" altLang="en-US" dirty="0">
                <a:latin typeface="华文楷体" panose="02010600040101010101" pitchFamily="2" charset="-122"/>
                <a:ea typeface="华文楷体" panose="02010600040101010101" pitchFamily="2" charset="-122"/>
              </a:rPr>
              <a:t>    玩法一： 在地上坐起来，两膝弯曲，让宝宝的肚子靠在成人小腿上，然后稳稳地扶住宝宝，成人身体向后躺到地板上，同时把双腿慢慢抬起到空中。成人小腿应该与地面平行，而宝宝则舒服稳妥地趴在上面。如果能舒口气，就一边说着“飞机飞，飞呀飞，飞走啦”一边把宝宝抬到空中。</a:t>
            </a:r>
          </a:p>
          <a:p>
            <a:pPr algn="just"/>
            <a:r>
              <a:rPr lang="zh-CN" altLang="en-US" dirty="0">
                <a:latin typeface="华文楷体" panose="02010600040101010101" pitchFamily="2" charset="-122"/>
                <a:ea typeface="华文楷体" panose="02010600040101010101" pitchFamily="2" charset="-122"/>
              </a:rPr>
              <a:t>    玩法二： 根据自己的体力和身体技巧，成人可以向前后左右各个方向运动双腿，让腿上的宝宝向各个方向“飞翔”，然后慢慢把宝宝放下来，平稳“降落”。</a:t>
            </a:r>
          </a:p>
          <a:p>
            <a:pPr algn="just"/>
            <a:r>
              <a:rPr lang="zh-CN" altLang="en-US" dirty="0">
                <a:latin typeface="华文楷体" panose="02010600040101010101" pitchFamily="2" charset="-122"/>
                <a:ea typeface="华文楷体" panose="02010600040101010101" pitchFamily="2" charset="-122"/>
              </a:rPr>
              <a:t>    玩法三： 将宝宝伏爬放在成人的手臂上，成人抱着宝宝做飞上飞下的动作，“小飞机飞高喽，小飞机飞低喽！”</a:t>
            </a:r>
          </a:p>
          <a:p>
            <a:pPr algn="just"/>
            <a:r>
              <a:rPr lang="zh-CN" altLang="en-US" b="1" dirty="0">
                <a:latin typeface="华文楷体" panose="02010600040101010101" pitchFamily="2" charset="-122"/>
                <a:ea typeface="华文楷体" panose="02010600040101010101" pitchFamily="2" charset="-122"/>
              </a:rPr>
              <a:t>    给家长的一段话</a:t>
            </a:r>
          </a:p>
          <a:p>
            <a:pPr algn="just"/>
            <a:r>
              <a:rPr lang="zh-CN" altLang="en-US" dirty="0">
                <a:latin typeface="华文楷体" panose="02010600040101010101" pitchFamily="2" charset="-122"/>
                <a:ea typeface="华文楷体" panose="02010600040101010101" pitchFamily="2" charset="-122"/>
              </a:rPr>
              <a:t>    在不同的玩法中，家长可以配合相应动作进行语言支持，例如“小飞机起飞啦”、“向左飞飞”、“向右飞飞”、“我们要降落啦”，丰富婴儿的语言经验与感知能力。</a:t>
            </a:r>
          </a:p>
          <a:p>
            <a:pPr algn="just"/>
            <a:r>
              <a:rPr lang="zh-CN" altLang="en-US" dirty="0">
                <a:latin typeface="华文楷体" panose="02010600040101010101" pitchFamily="2" charset="-122"/>
                <a:ea typeface="华文楷体" panose="02010600040101010101" pitchFamily="2" charset="-122"/>
              </a:rPr>
              <a:t>    在与宝宝做游戏时一定要缓慢轻柔，注意不要扭伤宝宝的手和脚。控制好练习时间，频率和强度不能太大，次数不要太多，以免宝宝过累。宝宝不熟悉游戏时，可能会害怕，这时候应鼓励宝宝勇敢，不害怕。但如果宝宝确实非常害怕，哭闹着不肯玩则不要勉强。</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95090501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第四节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个月婴儿教育的常见问题及对策</a:t>
            </a:r>
          </a:p>
        </p:txBody>
      </p:sp>
    </p:spTree>
    <p:extLst>
      <p:ext uri="{BB962C8B-B14F-4D97-AF65-F5344CB8AC3E}">
        <p14:creationId xmlns:p14="http://schemas.microsoft.com/office/powerpoint/2010/main" val="39958040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宝宝依赖抱睡，放床就醒</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554545"/>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元宝的妈妈最近比较头疼，元宝现在</a:t>
            </a:r>
            <a:r>
              <a:rPr lang="en-US" altLang="zh-CN" sz="1600" dirty="0">
                <a:solidFill>
                  <a:prstClr val="black"/>
                </a:solidFill>
                <a:latin typeface="华文宋体" panose="02010600040101010101" pitchFamily="2" charset="-122"/>
                <a:ea typeface="华文宋体" panose="02010600040101010101" pitchFamily="2" charset="-122"/>
              </a:rPr>
              <a:t>1</a:t>
            </a:r>
            <a:r>
              <a:rPr lang="zh-CN" altLang="en-US" sz="1600" dirty="0">
                <a:solidFill>
                  <a:prstClr val="black"/>
                </a:solidFill>
                <a:latin typeface="华文宋体" panose="02010600040101010101" pitchFamily="2" charset="-122"/>
                <a:ea typeface="华文宋体" panose="02010600040101010101" pitchFamily="2" charset="-122"/>
              </a:rPr>
              <a:t>个多月，喜欢成人抱在怀里睡觉，看上去都睡得挺香了，但只要把他放在床上，就会马上醒。因为担心宝宝睡眠不足会影响元宝长身体，所以家里大人们只能轮流抱元宝睡觉，夜里也是如此，得轮流抱着睡，一家人累得筋疲力尽、人仰马翻。</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新生儿阶段依赖抱睡是有原因的。小婴儿才出生便要面对他不熟悉的外部世界，这外部世界不似妈妈的子宫那么急迫、温暖、湿润，所以会给宝宝带来不安定的焦躁感。抱睡提供了与子宫相似的环境，如果边抱着边吃奶睡着的话，想必对宝宝来说肯定是天下第一美事。抱睡是一件非常自然的事，就和奶睡一样，会令宝宝感到舒适自在，在新生儿阶段也是不需要刻意去避免的。但是随着宝宝的月龄增长，在床上睡会带来更具有修复力的睡眠。</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6583081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宝宝依赖抱睡，放床就醒</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278094"/>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辰宝（</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个月大）的妈妈是新手妈妈，她最近觉得很困惑。为什么宝宝喝好奶还是一直不停地哭闹，是没有吃饱吗？还是奶水量不足宝宝不够吃呢？</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先睡够，再睡对。</a:t>
            </a:r>
            <a:r>
              <a:rPr lang="en-US" altLang="zh-CN" sz="1600" dirty="0">
                <a:solidFill>
                  <a:prstClr val="black"/>
                </a:solidFill>
                <a:latin typeface="华文楷体" panose="02010600040101010101" pitchFamily="2" charset="-122"/>
                <a:ea typeface="华文楷体" panose="02010600040101010101" pitchFamily="2" charset="-122"/>
              </a:rPr>
              <a:t>0—3</a:t>
            </a:r>
            <a:r>
              <a:rPr lang="zh-CN" altLang="en-US" sz="1600" dirty="0">
                <a:solidFill>
                  <a:prstClr val="black"/>
                </a:solidFill>
                <a:latin typeface="华文楷体" panose="02010600040101010101" pitchFamily="2" charset="-122"/>
                <a:ea typeface="华文楷体" panose="02010600040101010101" pitchFamily="2" charset="-122"/>
              </a:rPr>
              <a:t>个月时，抱睡并不会养成依赖，也不会宠坏你的宝宝。为了让宝宝可以保证足够的睡眠量，建议这个时期的宝宝“先睡够，再睡对”。所以如果抱睡在并不困扰的情况下，可以增长宝宝睡眠的时间，确实是没有必要纠正的。如果家长吃不消抱睡，那也不需要刻意强求，可以试试看迷糊而醒着时就放床睡，或者哄睡着了放床睡。因为宝宝的内耳前庭觉发育未成熟的缘故，在放床时是会感觉到落差的存在。同时，宝宝在进入睡眠之后会先进入浅睡眠，再进入深睡眠，所以当刚睡着后就放床的话，宝宝会容易被放床的动作干扰，从而醒来。</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掌握放床技巧。放床时机要找准。为了尽可能地成功，最好可以在宝宝进入到深睡眠之后再尝试放床。深睡眠的表现为呼吸均匀平静，抬起宝宝的手臂再松开可以自然垂落的话，就表示宝宝进入到深睡眠阶段了。</a:t>
            </a:r>
          </a:p>
          <a:p>
            <a:pPr lvl="0"/>
            <a:r>
              <a:rPr lang="zh-CN" altLang="en-US" sz="1600" dirty="0">
                <a:solidFill>
                  <a:prstClr val="black"/>
                </a:solidFill>
                <a:latin typeface="华文楷体" panose="02010600040101010101" pitchFamily="2" charset="-122"/>
                <a:ea typeface="华文楷体" panose="02010600040101010101" pitchFamily="2" charset="-122"/>
              </a:rPr>
              <a:t>    放床避免明显的垂直落差。放的时候避免弯腰直接放下去，可以按照空中画</a:t>
            </a:r>
            <a:r>
              <a:rPr lang="en-US" altLang="zh-CN" sz="1600" dirty="0">
                <a:solidFill>
                  <a:prstClr val="black"/>
                </a:solidFill>
                <a:latin typeface="华文楷体" panose="02010600040101010101" pitchFamily="2" charset="-122"/>
                <a:ea typeface="华文楷体" panose="02010600040101010101" pitchFamily="2" charset="-122"/>
              </a:rPr>
              <a:t>Z</a:t>
            </a:r>
            <a:r>
              <a:rPr lang="zh-CN" altLang="en-US" sz="1600" dirty="0">
                <a:solidFill>
                  <a:prstClr val="black"/>
                </a:solidFill>
                <a:latin typeface="华文楷体" panose="02010600040101010101" pitchFamily="2" charset="-122"/>
                <a:ea typeface="华文楷体" panose="02010600040101010101" pitchFamily="2" charset="-122"/>
              </a:rPr>
              <a:t>字的方法，一点点降低，直到“安全着陆”。同时，为了方便，哄睡时也可以拿个垫子（比如哺乳枕）垫在宝宝身下，放床时连同垫子一起放。</a:t>
            </a:r>
          </a:p>
          <a:p>
            <a:pPr lvl="0"/>
            <a:r>
              <a:rPr lang="zh-CN" altLang="en-US" sz="1600" dirty="0">
                <a:solidFill>
                  <a:prstClr val="black"/>
                </a:solidFill>
                <a:latin typeface="华文楷体" panose="02010600040101010101" pitchFamily="2" charset="-122"/>
                <a:ea typeface="华文楷体" panose="02010600040101010101" pitchFamily="2" charset="-122"/>
              </a:rPr>
              <a:t>    先放屁股后放头，放到床上之后，先不要立即抽手，一只手仍然垫在宝宝的身下，另一只手轻拍宝宝。在拍的过程中，另外一只手慢慢地抽出。抽出之后，另一只手继续拍一会儿以巩固效果。哄睡时胳膊上垫个毛巾，这样可以防止放床时宝宝感受到温度的差异而醒来。</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26133703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宝宝总是“莫名大哭”</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770537"/>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辰宝（</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个月大）的妈妈是新手妈妈，她最近觉得很困惑。为什么宝宝喝好奶还是一直不停地哭闹，是没有吃饱吗？还是奶水量不足宝宝不够吃呢？</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有研究表明，约有一半的新生儿一天之中哭闹的时间超过两小时，有</a:t>
            </a:r>
            <a:r>
              <a:rPr lang="en-US" altLang="zh-CN" sz="1600" dirty="0">
                <a:solidFill>
                  <a:prstClr val="black"/>
                </a:solidFill>
                <a:latin typeface="华文楷体" panose="02010600040101010101" pitchFamily="2" charset="-122"/>
                <a:ea typeface="华文楷体" panose="02010600040101010101" pitchFamily="2" charset="-122"/>
              </a:rPr>
              <a:t>1/5</a:t>
            </a:r>
            <a:r>
              <a:rPr lang="zh-CN" altLang="en-US" sz="1600" dirty="0">
                <a:solidFill>
                  <a:prstClr val="black"/>
                </a:solidFill>
                <a:latin typeface="华文楷体" panose="02010600040101010101" pitchFamily="2" charset="-122"/>
                <a:ea typeface="华文楷体" panose="02010600040101010101" pitchFamily="2" charset="-122"/>
              </a:rPr>
              <a:t>的新生儿无休止地号啕大哭反复发作。哭是小宝宝的本能反应。小宝宝还不具备语言表达能力，哭闹是他们表达感情、对外界刺激反应的重要方式，也是提出各种要求和意愿的表达形式，充满着丰富的感情色彩。宝宝不同的哭声表示自己不同的需求和反应，年轻的父母应该通过察颜辨声来熟悉和了解宝宝的这种独特的语言，根据宝宝哭声的高低、强弱、面部表情及手舞足蹈的程度来综合判断、细心观察，就能正确地理解和寻找啼哭声中所表达的真正含义和原因。宝宝哭泣所代表的信息是多层面的，大约可分为生理需求、心理反应、病理状况三种。当宝宝哭时一定要弄清宝宝的哭是属于何种原因，属于生理或心理需求的哭泣是正常的，要用关爱的态度去安抚和满足他们。如果是疾病引起的哭泣，就必须请医师诊治。</a:t>
            </a:r>
          </a:p>
          <a:p>
            <a:pPr lvl="0"/>
            <a:r>
              <a:rPr lang="zh-CN" altLang="en-US" sz="1600" dirty="0">
                <a:solidFill>
                  <a:prstClr val="black"/>
                </a:solidFill>
                <a:latin typeface="华文楷体" panose="02010600040101010101" pitchFamily="2" charset="-122"/>
                <a:ea typeface="华文楷体" panose="02010600040101010101" pitchFamily="2" charset="-122"/>
              </a:rPr>
              <a:t>    生理需求的哭往往是以下原因造成的</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尿布脏了或湿了，喝奶时间到了，渴了，太热或太冷，太吵，光线太亮或太暗。宝宝这些基本生理需求的哭泣是比较好解决的，只要满足宝宝的要求就可以了。</a:t>
            </a:r>
          </a:p>
          <a:p>
            <a:pPr lvl="0"/>
            <a:r>
              <a:rPr lang="zh-CN" altLang="en-US" sz="1600" dirty="0">
                <a:solidFill>
                  <a:prstClr val="black"/>
                </a:solidFill>
                <a:latin typeface="华文楷体" panose="02010600040101010101" pitchFamily="2" charset="-122"/>
                <a:ea typeface="华文楷体" panose="02010600040101010101" pitchFamily="2" charset="-122"/>
              </a:rPr>
              <a:t>    心理需求的哭声比较小，有时会盯着大人或伸出双手，这表示宝宝只是想要抱抱，想要有人陪他玩。这时家长只要逗着、哄着他玩就会停止哭闹了。当大人拥抱时，能让宝宝感到满足与愉悦，所以父母应该在宝宝两岁前多抱抱他，让宝宝感受到关爱。</a:t>
            </a:r>
          </a:p>
          <a:p>
            <a:pPr lvl="0"/>
            <a:r>
              <a:rPr lang="zh-CN" altLang="en-US" sz="1600" dirty="0">
                <a:solidFill>
                  <a:prstClr val="black"/>
                </a:solidFill>
                <a:latin typeface="华文楷体" panose="02010600040101010101" pitchFamily="2" charset="-122"/>
                <a:ea typeface="华文楷体" panose="02010600040101010101" pitchFamily="2" charset="-122"/>
              </a:rPr>
              <a:t>    病理状况的哭。假如宝宝哭声比平常尖锐而凄厉，或握拳、蹬腿、烦躁不安，不论怎么抱也无法搞定，就可能是生病了。当身体不适引起疼痛的感觉时，不会说话的婴儿一定会用肢体语言和哭声来表达，而且哭声特别尖锐或凄厉。胃肠道系统、呼吸道、脑部问题、泌尿生殖系统、重金属和药物中毒、大人吸烟或吸毒等，都会引起宝宝的异常哭泣。</a:t>
            </a:r>
          </a:p>
        </p:txBody>
      </p:sp>
    </p:spTree>
    <p:extLst>
      <p:ext uri="{BB962C8B-B14F-4D97-AF65-F5344CB8AC3E}">
        <p14:creationId xmlns:p14="http://schemas.microsoft.com/office/powerpoint/2010/main" val="33969102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宝宝总是“莫名大哭”</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785652"/>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辰宝（</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个月大）的妈妈是新手妈妈，她最近觉得很困惑。为什么宝宝喝好奶还是一直不停地哭闹，是没有吃饱吗？还是奶水量不足宝宝不够吃呢？</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通过观察，了解宝宝哭的原因。一般来说，我们应该在第一时间排除病理上的原因。如果是生理需要导致的哭闹，只要马上处理，就可让宝宝立即得到满足；如果是心理需求导致的哭闹，则需要来自成人的耐心安抚，一个拥抱、一个亲吻，甚至摸摸宝宝的小脑袋，都会让宝宝的安全感和自信心飙升。</a:t>
            </a:r>
          </a:p>
          <a:p>
            <a:pPr lvl="0"/>
            <a:r>
              <a:rPr lang="zh-CN" altLang="en-US" sz="1600" dirty="0">
                <a:solidFill>
                  <a:prstClr val="black"/>
                </a:solidFill>
                <a:latin typeface="华文楷体" panose="02010600040101010101" pitchFamily="2" charset="-122"/>
                <a:ea typeface="华文楷体" panose="02010600040101010101" pitchFamily="2" charset="-122"/>
              </a:rPr>
              <a:t>    肚子饿了是小宝宝哭泣最通常的原因，因此给宝宝喝奶是让宝宝停止哭泣最有效的方法，有时也可以喂一些水，因为小宝宝也可能是口渴了。宝宝尿湿了或大便后也会哭闹不停，这时妈妈只要给小宝宝替换干净的尿布，他舒服了自然就会停止哭闹。</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转移宝宝的注意力，也是让宝宝停止哭闹的有效办法。大部分宝宝对声音都会有反应，一些可发出悦耳声音、铃声的小玩具都会吸引宝宝的注意力，而让宝宝安静下来。小镜子也有同样的功效，看到镜中的自己，宝宝会因为好奇，觉得有趣而静下来。给宝宝一些色彩鲜艳的物品如图书，宝宝可能看得着迷而忘了哭泣，或是抱着宝宝到处走动，都是转移注意力的好方法。另外，模仿宝宝的动作、逗逗宝宝或是做鬼脸给宝宝看，都能引起宝宝发笑，停止哭泣。</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5323443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宝宝爱吃“迷糊奶”</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46988"/>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咪咪妈妈是</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个月宝宝的妈妈，她现在困惑的问题是咪咪醒着的时候从不找奶吃，饿了宁愿吃手都不吃奶，一吃奶就哭就打挺，只有想睡觉的时候才吃点迷糊奶，以前瞌睡多的时候吃得还多点，现在大了瞌睡少了一天吃得更少了，奶瓶也不吃，奶粉也不吃，喂点米乳也只吃一点点，这样长时间下去会不会影响生长发育啊？</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所谓“迷糊奶”其实就是宝宝在快要睡着很迷糊的时候乖乖喝下的奶，实质上就是宝宝生理性厌奶。一般到宝宝</a:t>
            </a:r>
            <a:r>
              <a:rPr lang="en-US" altLang="zh-CN" sz="1600" dirty="0">
                <a:solidFill>
                  <a:prstClr val="black"/>
                </a:solidFill>
                <a:latin typeface="华文楷体" panose="02010600040101010101" pitchFamily="2" charset="-122"/>
                <a:ea typeface="华文楷体" panose="02010600040101010101" pitchFamily="2" charset="-122"/>
              </a:rPr>
              <a:t>4—6</a:t>
            </a:r>
            <a:r>
              <a:rPr lang="zh-CN" altLang="en-US" sz="1600" dirty="0">
                <a:solidFill>
                  <a:prstClr val="black"/>
                </a:solidFill>
                <a:latin typeface="华文楷体" panose="02010600040101010101" pitchFamily="2" charset="-122"/>
                <a:ea typeface="华文楷体" panose="02010600040101010101" pitchFamily="2" charset="-122"/>
              </a:rPr>
              <a:t>个月大时，喝奶量开始减少，胃口不佳，</a:t>
            </a:r>
            <a:r>
              <a:rPr lang="en-US" altLang="zh-CN" sz="1600" dirty="0">
                <a:solidFill>
                  <a:prstClr val="black"/>
                </a:solidFill>
                <a:latin typeface="华文楷体" panose="02010600040101010101" pitchFamily="2" charset="-122"/>
                <a:ea typeface="华文楷体" panose="02010600040101010101" pitchFamily="2" charset="-122"/>
              </a:rPr>
              <a:t>0—3</a:t>
            </a:r>
            <a:r>
              <a:rPr lang="zh-CN" altLang="en-US" sz="1600" dirty="0">
                <a:solidFill>
                  <a:prstClr val="black"/>
                </a:solidFill>
                <a:latin typeface="华文楷体" panose="02010600040101010101" pitchFamily="2" charset="-122"/>
                <a:ea typeface="华文楷体" panose="02010600040101010101" pitchFamily="2" charset="-122"/>
              </a:rPr>
              <a:t>个月与</a:t>
            </a:r>
            <a:r>
              <a:rPr lang="en-US" altLang="zh-CN" sz="1600" dirty="0">
                <a:solidFill>
                  <a:prstClr val="black"/>
                </a:solidFill>
                <a:latin typeface="华文楷体" panose="02010600040101010101" pitchFamily="2" charset="-122"/>
                <a:ea typeface="华文楷体" panose="02010600040101010101" pitchFamily="2" charset="-122"/>
              </a:rPr>
              <a:t>4—6</a:t>
            </a:r>
            <a:r>
              <a:rPr lang="zh-CN" altLang="en-US" sz="1600" dirty="0">
                <a:solidFill>
                  <a:prstClr val="black"/>
                </a:solidFill>
                <a:latin typeface="华文楷体" panose="02010600040101010101" pitchFamily="2" charset="-122"/>
                <a:ea typeface="华文楷体" panose="02010600040101010101" pitchFamily="2" charset="-122"/>
              </a:rPr>
              <a:t>月之间可能会发生常见的宝宝“厌奶”现象。家长为了保证宝宝的进食量不因此而减少，绞尽脑汁地为了让宝宝多喝点奶，“迷糊奶”也因此而来。事实上，厌奶期的宝宝只是奶量暂时减少，通常一个月左右就会自然恢复食欲。</a:t>
            </a:r>
          </a:p>
          <a:p>
            <a:pPr lvl="0"/>
            <a:r>
              <a:rPr lang="zh-CN" altLang="en-US" sz="1600" dirty="0">
                <a:solidFill>
                  <a:prstClr val="black"/>
                </a:solidFill>
                <a:latin typeface="华文楷体" panose="02010600040101010101" pitchFamily="2" charset="-122"/>
                <a:ea typeface="华文楷体" panose="02010600040101010101" pitchFamily="2" charset="-122"/>
              </a:rPr>
              <a:t>    另外，吃迷糊奶的原因也可能是母亲喂养方式的问题，有的家长为了哄孩子睡觉，形成了喝奶入睡的习惯，长此以往，宝宝形成了爱吃“迷糊奶”的习惯，这样的养育方式也不利于宝宝的健康和生长发育。</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155285882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宝宝爱吃“迷糊奶”</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278094"/>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咪咪妈妈是</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个月宝宝的妈妈，她现在困惑的问题是咪咪醒着的时候从不找奶吃，饿了宁愿吃手都不吃奶，一吃奶就哭就打挺，只有想睡觉的时候才吃点迷糊奶，以前瞌睡多的时候吃得还多点，现在大了瞌睡少了一天吃得更少了，奶瓶也不吃，奶粉也不吃，喂点米乳也只吃一点点，这样长时间下去会不会影响生长发育啊？</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让宝宝有适当的饥饿感。面对孩子的迷糊奶，成人可以采取的第一种方法就是让宝宝多饿一会儿。因为总得来说，饿了就吃，这是人类的常态，也是正常的生理特点。要让宝宝恢复它正常的喝奶程序，就要让他恢复饥饿感觉。一旦有了饥饿的状态，孩子喝奶也会趋于正常。</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按照需求给宝宝喝奶。改变一下孩子喝奶的方式，以前孩子的喝奶时间以及喝奶的奶量都是固定的，但是当孩子处在厌奶期，可以采用饿了就吃、按照需求来给他喝奶的方式进行，或者多和宝宝玩一些游戏，消耗他的体力。</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使用奶瓶喂养的家长，可尝试更换宝宝的奶瓶。有的时候宝宝不爱喝奶，是因为奶瓶需要吮吸力很大，家长可以更换一下更大孔眼的奶瓶，让宝宝吮吸更省力，毕竟如果奶瓶的孔眼太小，宝宝喝奶是很费力的。尽量选择防胀气的奶瓶，软嘴奶瓶也更适合小月龄的宝宝。</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4</a:t>
            </a:r>
            <a:r>
              <a:rPr lang="zh-CN" altLang="en-US" sz="1600" dirty="0">
                <a:solidFill>
                  <a:prstClr val="black"/>
                </a:solidFill>
                <a:latin typeface="华文楷体" panose="02010600040101010101" pitchFamily="2" charset="-122"/>
                <a:ea typeface="华文楷体" panose="02010600040101010101" pitchFamily="2" charset="-122"/>
              </a:rPr>
              <a:t>） 顺其自然地让宝宝渡过厌奶期。成人都会担心，孩子总是不喝奶，或者是喝奶太少会长不高，影响身高发育，所以总会采取强迫的方式。其实采用强迫让宝宝喝奶的方式反而会让孩子的厌奶期无限制地延长，因为成人的焦虑，会给孩子一种恐惧的感觉，而采用顺其自然的方式，很有可能孩子在两周左右就会顺利地渡过厌奶期。</a:t>
            </a:r>
          </a:p>
          <a:p>
            <a:pPr lvl="0"/>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29337957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个月婴儿身心发展特点概述</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1060931"/>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1. 0—3</a:t>
            </a:r>
            <a:r>
              <a:rPr lang="zh-CN" altLang="en-US" dirty="0">
                <a:solidFill>
                  <a:prstClr val="black"/>
                </a:solidFill>
                <a:latin typeface="Arial"/>
              </a:rPr>
              <a:t>个月婴儿需要哪些营养？喂养、睡眠和大小便照料时要注意哪些问题？</a:t>
            </a:r>
          </a:p>
          <a:p>
            <a:pPr lvl="0" algn="just">
              <a:lnSpc>
                <a:spcPct val="120000"/>
              </a:lnSpc>
            </a:pPr>
            <a:r>
              <a:rPr lang="en-US" altLang="zh-CN" dirty="0">
                <a:solidFill>
                  <a:prstClr val="black"/>
                </a:solidFill>
                <a:latin typeface="Arial"/>
              </a:rPr>
              <a:t>2. 0—3</a:t>
            </a:r>
            <a:r>
              <a:rPr lang="zh-CN" altLang="en-US" dirty="0">
                <a:solidFill>
                  <a:prstClr val="black"/>
                </a:solidFill>
                <a:latin typeface="Arial"/>
              </a:rPr>
              <a:t>个月婴儿认知发展的趋势与特点是什么？</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678204"/>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a:t>
            </a:r>
            <a:r>
              <a:rPr lang="en-US" altLang="zh-CN" sz="2000" dirty="0">
                <a:latin typeface="黑体" panose="02010609060101010101" pitchFamily="49" charset="-122"/>
                <a:ea typeface="黑体" panose="02010609060101010101" pitchFamily="49" charset="-122"/>
              </a:rPr>
              <a:t>0—1</a:t>
            </a:r>
            <a:r>
              <a:rPr lang="zh-CN" altLang="en-US" sz="2000" dirty="0">
                <a:latin typeface="黑体" panose="02010609060101010101" pitchFamily="49" charset="-122"/>
                <a:ea typeface="黑体" panose="02010609060101010101" pitchFamily="49" charset="-122"/>
              </a:rPr>
              <a:t>个月： </a:t>
            </a:r>
          </a:p>
          <a:p>
            <a:r>
              <a:rPr lang="zh-CN" altLang="en-US" sz="2000" dirty="0">
                <a:latin typeface="黑体" panose="02010609060101010101" pitchFamily="49" charset="-122"/>
                <a:ea typeface="黑体" panose="02010609060101010101" pitchFamily="49" charset="-122"/>
              </a:rPr>
              <a:t>    </a:t>
            </a:r>
            <a:r>
              <a:rPr lang="zh-CN" altLang="en-US" sz="1600" dirty="0">
                <a:latin typeface="宋体" panose="02010600030101010101" pitchFamily="2" charset="-122"/>
                <a:ea typeface="宋体" panose="02010600030101010101" pitchFamily="2" charset="-122"/>
              </a:rPr>
              <a:t>在新生儿一出生时，视觉能力的发展水平在各种感觉能力中是最低的，这一阶段的婴儿，视力模糊，对于光线明暗有反应，距离自己</a:t>
            </a:r>
            <a:r>
              <a:rPr lang="en-US" altLang="zh-CN" sz="1600" dirty="0">
                <a:latin typeface="宋体" panose="02010600030101010101" pitchFamily="2" charset="-122"/>
                <a:ea typeface="宋体" panose="02010600030101010101" pitchFamily="2" charset="-122"/>
              </a:rPr>
              <a:t>20—30</a:t>
            </a:r>
            <a:r>
              <a:rPr lang="zh-CN" altLang="en-US" sz="1600" dirty="0">
                <a:latin typeface="宋体" panose="02010600030101010101" pitchFamily="2" charset="-122"/>
                <a:ea typeface="宋体" panose="02010600030101010101" pitchFamily="2" charset="-122"/>
              </a:rPr>
              <a:t>厘米左右的东西能够看得比较清晰。他们在最初</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周内双眼协调能力还比较弱，很难将两眼集中在一个物体上，但是发展速度很快，从第</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周就开始逐渐稳定了。</a:t>
            </a:r>
          </a:p>
          <a:p>
            <a:r>
              <a:rPr lang="zh-CN" altLang="en-US" sz="1600" dirty="0">
                <a:latin typeface="宋体" panose="02010600030101010101" pitchFamily="2" charset="-122"/>
                <a:ea typeface="宋体" panose="02010600030101010101" pitchFamily="2" charset="-122"/>
              </a:rPr>
              <a:t>    在听觉发展方面，新生儿从一出生就有听觉，他们在刚出生的几个小时里，听力就达到一定的水平，但他们对较弱的声音不敏感，对较高的声音反应比较敏锐。对于声音的判断，新生儿一出生就能区别语言与非语言的听觉输入，对于高音，如女性的嗓音，尤其是母亲的声音最为敏感。</a:t>
            </a:r>
          </a:p>
          <a:p>
            <a:r>
              <a:rPr lang="zh-CN" altLang="en-US" sz="1600" dirty="0">
                <a:latin typeface="宋体" panose="02010600030101010101" pitchFamily="2" charset="-122"/>
                <a:ea typeface="宋体" panose="02010600030101010101" pitchFamily="2" charset="-122"/>
              </a:rPr>
              <a:t>    对于其他感官，新生儿从一出生触觉就很敏锐，他们对抚摸、温度和疼痛等刺激非常敏感；味觉是新生儿出生时最发达的感觉，而且他们的味觉偏好更倾向于甜味；嗅觉发展很好，能辨识母亲的体味。</a:t>
            </a:r>
          </a:p>
          <a:p>
            <a:r>
              <a:rPr lang="zh-CN" altLang="en-US" sz="1600" dirty="0">
                <a:latin typeface="宋体" panose="02010600030101010101" pitchFamily="2" charset="-122"/>
                <a:ea typeface="宋体" panose="02010600030101010101" pitchFamily="2" charset="-122"/>
              </a:rPr>
              <a:t>    在感知觉方面，他们已经有了初步的大小恒常性和形状恒常性的知觉萌芽，但不是很成熟。当一个物体逐渐向脸部靠近时，新生儿会产生眨眼等防卫性反应</a:t>
            </a:r>
          </a:p>
          <a:p>
            <a:r>
              <a:rPr lang="zh-CN" altLang="en-US" sz="1600" dirty="0">
                <a:latin typeface="宋体" panose="02010600030101010101" pitchFamily="2" charset="-122"/>
                <a:ea typeface="宋体" panose="02010600030101010101" pitchFamily="2" charset="-122"/>
              </a:rPr>
              <a:t>周念丽</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岁儿童观察与评估［</a:t>
            </a:r>
            <a:r>
              <a:rPr lang="en-US" altLang="zh-CN" sz="1600" dirty="0">
                <a:latin typeface="宋体" panose="02010600030101010101" pitchFamily="2" charset="-122"/>
                <a:ea typeface="宋体" panose="02010600030101010101" pitchFamily="2" charset="-122"/>
              </a:rPr>
              <a:t>M</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上海： 华东师范大学出版社，</a:t>
            </a:r>
            <a:r>
              <a:rPr lang="en-US" altLang="zh-CN" sz="1600" dirty="0">
                <a:latin typeface="宋体" panose="02010600030101010101" pitchFamily="2" charset="-122"/>
                <a:ea typeface="宋体" panose="02010600030101010101" pitchFamily="2" charset="-122"/>
              </a:rPr>
              <a:t>2013</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27—28.</a:t>
            </a:r>
            <a:r>
              <a:rPr lang="zh-CN" altLang="en-US" sz="1600" dirty="0">
                <a:latin typeface="宋体" panose="02010600030101010101" pitchFamily="2" charset="-122"/>
                <a:ea typeface="宋体" panose="02010600030101010101" pitchFamily="2" charset="-122"/>
              </a:rPr>
              <a:t>。</a:t>
            </a:r>
          </a:p>
          <a:p>
            <a:r>
              <a:rPr lang="zh-CN" altLang="en-US" sz="1600" dirty="0">
                <a:latin typeface="宋体" panose="02010600030101010101" pitchFamily="2" charset="-122"/>
                <a:ea typeface="宋体" panose="02010600030101010101" pitchFamily="2" charset="-122"/>
              </a:rPr>
              <a:t>    动作发展方面，有很强的吮吸、拱头和握拳的本能反应；常常会很用力地踢脚和四肢活动；俯卧时尝试着要抬起头来。</a:t>
            </a:r>
          </a:p>
          <a:p>
            <a:r>
              <a:rPr lang="zh-CN" altLang="en-US" sz="1600" dirty="0">
                <a:latin typeface="宋体" panose="02010600030101010101" pitchFamily="2" charset="-122"/>
                <a:ea typeface="宋体" panose="02010600030101010101" pitchFamily="2" charset="-122"/>
              </a:rPr>
              <a:t>    语言能力方面，会开始产生不同的哭声，表达不同的需求。</a:t>
            </a:r>
          </a:p>
          <a:p>
            <a:r>
              <a:rPr lang="zh-CN" altLang="en-US" sz="1600" dirty="0">
                <a:latin typeface="宋体" panose="02010600030101010101" pitchFamily="2" charset="-122"/>
                <a:ea typeface="宋体" panose="02010600030101010101" pitchFamily="2" charset="-122"/>
              </a:rPr>
              <a:t>    在情感及社会方面，当看见人脸时，动作会减少，会盯着对方看；哭闹时听到母亲的呼唤声能安静；听人讲话或被抱着时，表现安静，并会表现独特的有特征性的姿势（如紧紧地蜷曲像一只小猫）。</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42887302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585871"/>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a:t>
            </a:r>
            <a:r>
              <a:rPr lang="en-US" altLang="zh-CN" sz="2000" dirty="0">
                <a:latin typeface="黑体" panose="02010609060101010101" pitchFamily="49" charset="-122"/>
                <a:ea typeface="黑体" panose="02010609060101010101" pitchFamily="49" charset="-122"/>
              </a:rPr>
              <a:t>2—3</a:t>
            </a:r>
            <a:r>
              <a:rPr lang="zh-CN" altLang="en-US" sz="2000" dirty="0">
                <a:latin typeface="黑体" panose="02010609060101010101" pitchFamily="49" charset="-122"/>
                <a:ea typeface="黑体" panose="02010609060101010101" pitchFamily="49" charset="-122"/>
              </a:rPr>
              <a:t>个月： </a:t>
            </a:r>
          </a:p>
          <a:p>
            <a:r>
              <a:rPr lang="zh-CN" altLang="en-US" sz="1600" dirty="0">
                <a:latin typeface="宋体" panose="02010600030101010101" pitchFamily="2" charset="-122"/>
                <a:ea typeface="宋体" panose="02010600030101010101" pitchFamily="2" charset="-122"/>
              </a:rPr>
              <a:t>    这一阶段的婴儿，目光能追随活动的物体转动，视力标准为</a:t>
            </a:r>
            <a:r>
              <a:rPr lang="en-US" altLang="zh-CN" sz="1600" dirty="0">
                <a:latin typeface="宋体" panose="02010600030101010101" pitchFamily="2" charset="-122"/>
                <a:ea typeface="宋体" panose="02010600030101010101" pitchFamily="2" charset="-122"/>
              </a:rPr>
              <a:t>0.02</a:t>
            </a:r>
            <a:r>
              <a:rPr lang="zh-CN" altLang="en-US" sz="1600" dirty="0">
                <a:latin typeface="宋体" panose="02010600030101010101" pitchFamily="2" charset="-122"/>
                <a:ea typeface="宋体" panose="02010600030101010101" pitchFamily="2" charset="-122"/>
              </a:rPr>
              <a:t>；有物体突然接近自己时，会引起眨眼。同时，这个阶段的婴儿在听到突然声音时会表现出眨眼、皱眉、握拳、蹬腿或全身抖动等反应。</a:t>
            </a:r>
          </a:p>
          <a:p>
            <a:r>
              <a:rPr lang="zh-CN" altLang="en-US" sz="1600" dirty="0">
                <a:latin typeface="宋体" panose="02010600030101010101" pitchFamily="2" charset="-122"/>
                <a:ea typeface="宋体" panose="02010600030101010101" pitchFamily="2" charset="-122"/>
              </a:rPr>
              <a:t>    动作发展方面，头部能够转动自如，并且随着看到的物体或听到的声音转动</a:t>
            </a:r>
            <a:r>
              <a:rPr lang="en-US" altLang="zh-CN" sz="1600" dirty="0">
                <a:latin typeface="宋体" panose="02010600030101010101" pitchFamily="2" charset="-122"/>
                <a:ea typeface="宋体" panose="02010600030101010101" pitchFamily="2" charset="-122"/>
              </a:rPr>
              <a:t>180</a:t>
            </a:r>
            <a:r>
              <a:rPr lang="zh-CN" altLang="en-US" sz="1600" dirty="0">
                <a:latin typeface="宋体" panose="02010600030101010101" pitchFamily="2" charset="-122"/>
                <a:ea typeface="宋体" panose="02010600030101010101" pitchFamily="2" charset="-122"/>
              </a:rPr>
              <a:t>度；俯卧时能够抬头</a:t>
            </a:r>
            <a:r>
              <a:rPr lang="en-US" altLang="zh-CN" sz="1600" dirty="0">
                <a:latin typeface="宋体" panose="02010600030101010101" pitchFamily="2" charset="-122"/>
                <a:ea typeface="宋体" panose="02010600030101010101" pitchFamily="2" charset="-122"/>
              </a:rPr>
              <a:t>45</a:t>
            </a:r>
            <a:r>
              <a:rPr lang="zh-CN" altLang="en-US" sz="1600" dirty="0">
                <a:latin typeface="宋体" panose="02010600030101010101" pitchFamily="2" charset="-122"/>
                <a:ea typeface="宋体" panose="02010600030101010101" pitchFamily="2" charset="-122"/>
              </a:rPr>
              <a:t>度；睡觉时，姿势可以从单一的仰卧睡姿变为侧着睡；手指可以放开，并能够用手摸东西，拉扯衣服，或者能将两手碰在一起。满</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个月时，大多数婴儿会出现翻身动作（主要表现为仰卧翻身）。同时，精细动作以抓握动作为主，</a:t>
            </a:r>
            <a:r>
              <a:rPr lang="en-US" altLang="zh-CN" sz="1600" dirty="0">
                <a:latin typeface="宋体" panose="02010600030101010101" pitchFamily="2" charset="-122"/>
                <a:ea typeface="宋体" panose="02010600030101010101" pitchFamily="2" charset="-122"/>
              </a:rPr>
              <a:t>1</a:t>
            </a:r>
            <a:r>
              <a:rPr lang="zh-CN" altLang="en-US" sz="1600" dirty="0">
                <a:latin typeface="宋体" panose="02010600030101010101" pitchFamily="2" charset="-122"/>
                <a:ea typeface="宋体" panose="02010600030101010101" pitchFamily="2" charset="-122"/>
              </a:rPr>
              <a:t>个月左右，婴儿会松开手指做些抓东西的简单动作，如抓住汤勺、摇铃片刻。随着月龄的增长，他们的抓握时间更长，有时还会看看手中抓握的东西是什么。从</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个月起，开始出现一些不随意的手的抚摸动作。</a:t>
            </a:r>
          </a:p>
          <a:p>
            <a:r>
              <a:rPr lang="zh-CN" altLang="en-US" sz="1600" dirty="0">
                <a:latin typeface="宋体" panose="02010600030101010101" pitchFamily="2" charset="-122"/>
                <a:ea typeface="宋体" panose="02010600030101010101" pitchFamily="2" charset="-122"/>
              </a:rPr>
              <a:t>    认知发展方面，</a:t>
            </a:r>
            <a:r>
              <a:rPr lang="en-US" altLang="zh-CN" sz="1600" dirty="0">
                <a:latin typeface="宋体" panose="02010600030101010101" pitchFamily="2" charset="-122"/>
                <a:ea typeface="宋体" panose="02010600030101010101" pitchFamily="2" charset="-122"/>
              </a:rPr>
              <a:t>2—3</a:t>
            </a:r>
            <a:r>
              <a:rPr lang="zh-CN" altLang="en-US" sz="1600" dirty="0">
                <a:latin typeface="宋体" panose="02010600030101010101" pitchFamily="2" charset="-122"/>
                <a:ea typeface="宋体" panose="02010600030101010101" pitchFamily="2" charset="-122"/>
              </a:rPr>
              <a:t>个月的婴儿主要表现出随意性和短时性。注意时间较短，一般为几秒。记忆发展主要以无意识记忆、短时记忆、运动记忆为主。他们受所生活的环境影响较大，生活环境中的物体或发生的事件与现象决定了他们记忆的主要内容。同时，他们也以各种动作、姿势、习惯和技能为主进行记忆。</a:t>
            </a:r>
          </a:p>
          <a:p>
            <a:r>
              <a:rPr lang="zh-CN" altLang="en-US" sz="1600" dirty="0">
                <a:latin typeface="宋体" panose="02010600030101010101" pitchFamily="2" charset="-122"/>
                <a:ea typeface="宋体" panose="02010600030101010101" pitchFamily="2" charset="-122"/>
              </a:rPr>
              <a:t>    语言能力方面，这一阶段的婴儿尚处在简单发音阶段。对成人引逗有反应，会发出“咕咕”声；会发</a:t>
            </a:r>
            <a:r>
              <a:rPr lang="en-US" altLang="zh-CN" sz="1600" dirty="0">
                <a:latin typeface="宋体" panose="02010600030101010101" pitchFamily="2" charset="-122"/>
                <a:ea typeface="宋体" panose="02010600030101010101" pitchFamily="2" charset="-122"/>
              </a:rPr>
              <a:t>a</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o</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e</a:t>
            </a:r>
            <a:r>
              <a:rPr lang="zh-CN" altLang="en-US" sz="1600" dirty="0">
                <a:latin typeface="宋体" panose="02010600030101010101" pitchFamily="2" charset="-122"/>
                <a:ea typeface="宋体" panose="02010600030101010101" pitchFamily="2" charset="-122"/>
              </a:rPr>
              <a:t>音；能辨别不同人说话的声音及同一人带有不同情感的语调。在言语交际中产生交际倾向，当外界给他语言刺激时，婴儿能做出一定程度的反应吸引成人的注意，虽然不能像成人一样交流，但他们会用微笑、动作、眼神，甚至是“喁喁”声予以答复，让成人看出他们对交际的趋向性。</a:t>
            </a:r>
          </a:p>
          <a:p>
            <a:r>
              <a:rPr lang="zh-CN" altLang="en-US" sz="1600" dirty="0">
                <a:latin typeface="宋体" panose="02010600030101010101" pitchFamily="2" charset="-122"/>
                <a:ea typeface="宋体" panose="02010600030101010101" pitchFamily="2" charset="-122"/>
              </a:rPr>
              <a:t>    在情感及社会方面，逗引时出现动嘴巴、伸舌头、微笑和摆动身体等情绪反应；能忍受喂奶的短时间停顿；看见熟悉的人脸会笑，会手足舞动表示欢乐，笑出声；哭的时间逐渐减少，能够开始用不同的哭声表达自己的需求。</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177672685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0—1</a:t>
            </a:r>
            <a:r>
              <a:rPr lang="zh-CN" altLang="en-US" sz="3600" dirty="0">
                <a:solidFill>
                  <a:srgbClr val="E95555"/>
                </a:solidFill>
                <a:cs typeface="+mn-ea"/>
                <a:sym typeface="+mn-lt"/>
              </a:rPr>
              <a:t>个月婴儿发展观察要点</a:t>
            </a:r>
          </a:p>
        </p:txBody>
      </p:sp>
      <p:pic>
        <p:nvPicPr>
          <p:cNvPr id="3" name="图片 2">
            <a:extLst>
              <a:ext uri="{FF2B5EF4-FFF2-40B4-BE49-F238E27FC236}">
                <a16:creationId xmlns:a16="http://schemas.microsoft.com/office/drawing/2014/main" id="{6D6EC6C9-04C7-4221-8C8C-3183B3293D55}"/>
              </a:ext>
            </a:extLst>
          </p:cNvPr>
          <p:cNvPicPr>
            <a:picLocks noChangeAspect="1"/>
          </p:cNvPicPr>
          <p:nvPr/>
        </p:nvPicPr>
        <p:blipFill>
          <a:blip r:embed="rId3"/>
          <a:stretch>
            <a:fillRect/>
          </a:stretch>
        </p:blipFill>
        <p:spPr>
          <a:xfrm>
            <a:off x="1844842" y="1917642"/>
            <a:ext cx="8502316" cy="3022716"/>
          </a:xfrm>
          <a:prstGeom prst="rect">
            <a:avLst/>
          </a:prstGeom>
        </p:spPr>
      </p:pic>
    </p:spTree>
    <p:extLst>
      <p:ext uri="{BB962C8B-B14F-4D97-AF65-F5344CB8AC3E}">
        <p14:creationId xmlns:p14="http://schemas.microsoft.com/office/powerpoint/2010/main" val="2018879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2—3</a:t>
            </a:r>
            <a:r>
              <a:rPr lang="zh-CN" altLang="en-US" sz="3600" dirty="0">
                <a:solidFill>
                  <a:srgbClr val="E95555"/>
                </a:solidFill>
                <a:cs typeface="+mn-ea"/>
                <a:sym typeface="+mn-lt"/>
              </a:rPr>
              <a:t>个月婴儿发展观察要点</a:t>
            </a:r>
          </a:p>
        </p:txBody>
      </p:sp>
      <p:pic>
        <p:nvPicPr>
          <p:cNvPr id="2" name="图片 1">
            <a:extLst>
              <a:ext uri="{FF2B5EF4-FFF2-40B4-BE49-F238E27FC236}">
                <a16:creationId xmlns:a16="http://schemas.microsoft.com/office/drawing/2014/main" id="{EB57FF35-006C-4CAA-AF6A-6AA70BFC9611}"/>
              </a:ext>
            </a:extLst>
          </p:cNvPr>
          <p:cNvPicPr>
            <a:picLocks noChangeAspect="1"/>
          </p:cNvPicPr>
          <p:nvPr/>
        </p:nvPicPr>
        <p:blipFill>
          <a:blip r:embed="rId3"/>
          <a:stretch>
            <a:fillRect/>
          </a:stretch>
        </p:blipFill>
        <p:spPr>
          <a:xfrm>
            <a:off x="2134137" y="1395662"/>
            <a:ext cx="7923726" cy="4066676"/>
          </a:xfrm>
          <a:prstGeom prst="rect">
            <a:avLst/>
          </a:prstGeom>
        </p:spPr>
      </p:pic>
    </p:spTree>
    <p:extLst>
      <p:ext uri="{BB962C8B-B14F-4D97-AF65-F5344CB8AC3E}">
        <p14:creationId xmlns:p14="http://schemas.microsoft.com/office/powerpoint/2010/main" val="276067457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个月婴儿教养内容与要求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41632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新生儿</a:t>
            </a:r>
            <a:endParaRPr lang="en-US" altLang="zh-CN" sz="2000" dirty="0">
              <a:latin typeface="黑体" panose="02010609060101010101" pitchFamily="49" charset="-122"/>
              <a:ea typeface="黑体" panose="02010609060101010101" pitchFamily="49" charset="-122"/>
            </a:endParaRPr>
          </a:p>
          <a:p>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新生儿刚出生时，清醒时间比较少，因此要积极提供自然睡眠的条件，保持房间空气清新、温度适宜、光线柔和、洁净温馨。</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按需哺乳，在哺乳的同时面带微笑注视新生儿，经常对新生儿进行肌肤抚触，与其交谈。</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为新生儿勤洗澡、勤换衣裤和尿布，保持其皮肤清洁和干燥。细心看护，经常对新生儿的皮肤、大小便、脐部、眼睛等进行观察。</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提供适量的视听刺激，让新生儿常听舒缓柔和的音乐声、玩具声和讲话声，常看会动的玩具和人脸等，适宜距离为</a:t>
            </a:r>
            <a:r>
              <a:rPr lang="en-US" altLang="zh-CN" sz="1600" dirty="0">
                <a:latin typeface="宋体" panose="02010600030101010101" pitchFamily="2" charset="-122"/>
                <a:ea typeface="宋体" panose="02010600030101010101" pitchFamily="2" charset="-122"/>
              </a:rPr>
              <a:t>15—30</a:t>
            </a:r>
            <a:r>
              <a:rPr lang="zh-CN" altLang="en-US" sz="1600" dirty="0">
                <a:latin typeface="宋体" panose="02010600030101010101" pitchFamily="2" charset="-122"/>
                <a:ea typeface="宋体" panose="02010600030101010101" pitchFamily="2" charset="-122"/>
              </a:rPr>
              <a:t>厘米。</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266035884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个月婴儿教养内容与要求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170099"/>
          </a:xfrm>
          <a:prstGeom prst="rect">
            <a:avLst/>
          </a:prstGeom>
        </p:spPr>
        <p:txBody>
          <a:bodyPr wrap="square">
            <a:spAutoFit/>
          </a:bodyPr>
          <a:lstStyle/>
          <a:p>
            <a:r>
              <a:rPr lang="en-US" altLang="zh-CN" sz="2000" dirty="0">
                <a:latin typeface="黑体" panose="02010609060101010101" pitchFamily="49" charset="-122"/>
                <a:ea typeface="黑体" panose="02010609060101010101" pitchFamily="49" charset="-122"/>
              </a:rPr>
              <a:t>1—3</a:t>
            </a:r>
            <a:r>
              <a:rPr lang="zh-CN" altLang="en-US" sz="2000" dirty="0">
                <a:latin typeface="黑体" panose="02010609060101010101" pitchFamily="49" charset="-122"/>
                <a:ea typeface="黑体" panose="02010609060101010101" pitchFamily="49" charset="-122"/>
              </a:rPr>
              <a:t>个月</a:t>
            </a:r>
            <a:endParaRPr lang="en-US" altLang="zh-CN" sz="2000" dirty="0">
              <a:latin typeface="黑体" panose="02010609060101010101" pitchFamily="49" charset="-122"/>
              <a:ea typeface="黑体" panose="02010609060101010101" pitchFamily="49" charset="-122"/>
            </a:endParaRPr>
          </a:p>
          <a:p>
            <a:endParaRPr lang="en-US" altLang="zh-CN" sz="2000" dirty="0">
              <a:latin typeface="黑体" panose="02010609060101010101" pitchFamily="49" charset="-122"/>
              <a:ea typeface="黑体" panose="02010609060101010101" pitchFamily="49" charset="-122"/>
            </a:endParaRPr>
          </a:p>
          <a:p>
            <a:r>
              <a:rPr lang="zh-CN" altLang="en-US" sz="1600" dirty="0">
                <a:latin typeface="宋体" panose="02010600030101010101" pitchFamily="2" charset="-122"/>
                <a:ea typeface="宋体" panose="02010600030101010101" pitchFamily="2" charset="-122"/>
              </a:rPr>
              <a:t>顺应婴儿的生理节律，逐步形成有规律的哺乳、睡眠。及时添加生长所需的营养补充剂。</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在适宜时间内进行适宜的户外活动和户外睡眠，让婴儿接触阳光和新鲜的空气。</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提供便于抓握、带声响、色彩鲜艳、无毒卫生的玩具，帮助婴儿练习俯卧抬头、目光追视、抓握、侧翻等动作。</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经常面对面地和婴儿逗引交流，引发其对亲近的人和熟悉的声音产生反应。促使其情绪愉快，培育母婴依恋亲情。</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悉心辨析哭声，给予积极回应，满足婴儿不同需要。</a:t>
            </a:r>
          </a:p>
        </p:txBody>
      </p:sp>
    </p:spTree>
    <p:extLst>
      <p:ext uri="{BB962C8B-B14F-4D97-AF65-F5344CB8AC3E}">
        <p14:creationId xmlns:p14="http://schemas.microsoft.com/office/powerpoint/2010/main" val="11469968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TotalTime>
  <Words>5968</Words>
  <Application>Microsoft Office PowerPoint</Application>
  <PresentationFormat>宽屏</PresentationFormat>
  <Paragraphs>267</Paragraphs>
  <Slides>31</Slides>
  <Notes>30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31</vt:i4>
      </vt:variant>
    </vt:vector>
  </HeadingPairs>
  <TitlesOfParts>
    <vt:vector size="41" baseType="lpstr">
      <vt:lpstr>等线</vt:lpstr>
      <vt:lpstr>方正细谭黑简体</vt:lpstr>
      <vt:lpstr>黑体</vt:lpstr>
      <vt:lpstr>华文楷体</vt:lpstr>
      <vt:lpstr>华文宋体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414</cp:revision>
  <dcterms:created xsi:type="dcterms:W3CDTF">2017-12-12T05:18:00Z</dcterms:created>
  <dcterms:modified xsi:type="dcterms:W3CDTF">2021-10-11T06:00:02Z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