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256" r:id="rId2"/>
    <p:sldId id="258" r:id="rId3"/>
    <p:sldId id="300" r:id="rId4"/>
    <p:sldId id="379" r:id="rId5"/>
    <p:sldId id="407" r:id="rId6"/>
    <p:sldId id="408" r:id="rId7"/>
    <p:sldId id="409" r:id="rId8"/>
    <p:sldId id="411" r:id="rId9"/>
    <p:sldId id="410" r:id="rId10"/>
    <p:sldId id="412" r:id="rId11"/>
    <p:sldId id="413" r:id="rId12"/>
    <p:sldId id="414" r:id="rId13"/>
    <p:sldId id="415" r:id="rId14"/>
    <p:sldId id="416" r:id="rId15"/>
    <p:sldId id="417" r:id="rId16"/>
    <p:sldId id="418" r:id="rId17"/>
    <p:sldId id="419" r:id="rId18"/>
    <p:sldId id="421" r:id="rId19"/>
    <p:sldId id="420" r:id="rId20"/>
    <p:sldId id="422" r:id="rId21"/>
    <p:sldId id="423" r:id="rId22"/>
    <p:sldId id="424" r:id="rId23"/>
    <p:sldId id="425" r:id="rId24"/>
    <p:sldId id="426" r:id="rId25"/>
    <p:sldId id="427" r:id="rId26"/>
    <p:sldId id="428" r:id="rId27"/>
    <p:sldId id="429" r:id="rId28"/>
    <p:sldId id="430" r:id="rId29"/>
    <p:sldId id="431" r:id="rId30"/>
    <p:sldId id="432" r:id="rId31"/>
    <p:sldId id="301" r:id="rId32"/>
    <p:sldId id="433" r:id="rId33"/>
    <p:sldId id="434" r:id="rId34"/>
    <p:sldId id="435" r:id="rId35"/>
    <p:sldId id="436" r:id="rId36"/>
    <p:sldId id="437" r:id="rId37"/>
    <p:sldId id="283" r:id="rId38"/>
    <p:sldId id="257" r:id="rId39"/>
  </p:sldIdLst>
  <p:sldSz cx="12192000" cy="6858000"/>
  <p:notesSz cx="7104063" cy="10234613"/>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75B"/>
    <a:srgbClr val="E95555"/>
    <a:srgbClr val="EA1451"/>
    <a:srgbClr val="497EB1"/>
    <a:srgbClr val="FCD17C"/>
    <a:srgbClr val="7F7F7F"/>
    <a:srgbClr val="5C93C6"/>
    <a:srgbClr val="F52B65"/>
    <a:srgbClr val="FF3D00"/>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0" d="100"/>
          <a:sy n="80" d="100"/>
        </p:scale>
        <p:origin x="540" y="90"/>
      </p:cViewPr>
      <p:guideLst>
        <p:guide orient="horz" pos="2092"/>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68140-42B0-4227-A3F7-F528E3A48127}" type="datetimeFigureOut">
              <a:rPr lang="zh-CN" altLang="en-US" smtClean="0"/>
              <a:t>2021/10/12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52640A1-94A2-4624-974B-66BEDEFB6E14}" type="slidenum">
              <a:rPr lang="zh-CN" altLang="en-US" smtClean="0"/>
              <a:t>‹#›</a:t>
            </a:fld>
            <a:endParaRPr lang="zh-CN" altLang="en-US"/>
          </a:p>
        </p:txBody>
      </p:sp>
    </p:spTree>
    <p:extLst>
      <p:ext uri="{BB962C8B-B14F-4D97-AF65-F5344CB8AC3E}">
        <p14:creationId xmlns:p14="http://schemas.microsoft.com/office/powerpoint/2010/main" val="243721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a:t>
            </a:fld>
            <a:endParaRPr lang="zh-CN" altLang="en-US"/>
          </a:p>
        </p:txBody>
      </p:sp>
    </p:spTree>
    <p:extLst>
      <p:ext uri="{BB962C8B-B14F-4D97-AF65-F5344CB8AC3E}">
        <p14:creationId xmlns:p14="http://schemas.microsoft.com/office/powerpoint/2010/main" val="2362407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10</a:t>
            </a:fld>
            <a:endParaRPr lang="zh-CN" altLang="en-US"/>
          </a:p>
        </p:txBody>
      </p:sp>
    </p:spTree>
    <p:extLst>
      <p:ext uri="{BB962C8B-B14F-4D97-AF65-F5344CB8AC3E}">
        <p14:creationId xmlns:p14="http://schemas.microsoft.com/office/powerpoint/2010/main" val="4049472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11</a:t>
            </a:fld>
            <a:endParaRPr lang="zh-CN" altLang="en-US"/>
          </a:p>
        </p:txBody>
      </p:sp>
    </p:spTree>
    <p:extLst>
      <p:ext uri="{BB962C8B-B14F-4D97-AF65-F5344CB8AC3E}">
        <p14:creationId xmlns:p14="http://schemas.microsoft.com/office/powerpoint/2010/main" val="802535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12</a:t>
            </a:fld>
            <a:endParaRPr lang="zh-CN" altLang="en-US"/>
          </a:p>
        </p:txBody>
      </p:sp>
    </p:spTree>
    <p:extLst>
      <p:ext uri="{BB962C8B-B14F-4D97-AF65-F5344CB8AC3E}">
        <p14:creationId xmlns:p14="http://schemas.microsoft.com/office/powerpoint/2010/main" val="2421393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13</a:t>
            </a:fld>
            <a:endParaRPr lang="zh-CN" altLang="en-US"/>
          </a:p>
        </p:txBody>
      </p:sp>
    </p:spTree>
    <p:extLst>
      <p:ext uri="{BB962C8B-B14F-4D97-AF65-F5344CB8AC3E}">
        <p14:creationId xmlns:p14="http://schemas.microsoft.com/office/powerpoint/2010/main" val="2738801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14</a:t>
            </a:fld>
            <a:endParaRPr lang="zh-CN" altLang="en-US"/>
          </a:p>
        </p:txBody>
      </p:sp>
    </p:spTree>
    <p:extLst>
      <p:ext uri="{BB962C8B-B14F-4D97-AF65-F5344CB8AC3E}">
        <p14:creationId xmlns:p14="http://schemas.microsoft.com/office/powerpoint/2010/main" val="2443468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15</a:t>
            </a:fld>
            <a:endParaRPr lang="zh-CN" altLang="en-US"/>
          </a:p>
        </p:txBody>
      </p:sp>
    </p:spTree>
    <p:extLst>
      <p:ext uri="{BB962C8B-B14F-4D97-AF65-F5344CB8AC3E}">
        <p14:creationId xmlns:p14="http://schemas.microsoft.com/office/powerpoint/2010/main" val="2232219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16</a:t>
            </a:fld>
            <a:endParaRPr lang="zh-CN" altLang="en-US"/>
          </a:p>
        </p:txBody>
      </p:sp>
    </p:spTree>
    <p:extLst>
      <p:ext uri="{BB962C8B-B14F-4D97-AF65-F5344CB8AC3E}">
        <p14:creationId xmlns:p14="http://schemas.microsoft.com/office/powerpoint/2010/main" val="3903387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17</a:t>
            </a:fld>
            <a:endParaRPr lang="zh-CN" altLang="en-US"/>
          </a:p>
        </p:txBody>
      </p:sp>
    </p:spTree>
    <p:extLst>
      <p:ext uri="{BB962C8B-B14F-4D97-AF65-F5344CB8AC3E}">
        <p14:creationId xmlns:p14="http://schemas.microsoft.com/office/powerpoint/2010/main" val="202264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18</a:t>
            </a:fld>
            <a:endParaRPr lang="zh-CN" altLang="en-US"/>
          </a:p>
        </p:txBody>
      </p:sp>
    </p:spTree>
    <p:extLst>
      <p:ext uri="{BB962C8B-B14F-4D97-AF65-F5344CB8AC3E}">
        <p14:creationId xmlns:p14="http://schemas.microsoft.com/office/powerpoint/2010/main" val="3468444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19</a:t>
            </a:fld>
            <a:endParaRPr lang="zh-CN" altLang="en-US"/>
          </a:p>
        </p:txBody>
      </p:sp>
    </p:spTree>
    <p:extLst>
      <p:ext uri="{BB962C8B-B14F-4D97-AF65-F5344CB8AC3E}">
        <p14:creationId xmlns:p14="http://schemas.microsoft.com/office/powerpoint/2010/main" val="3759202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a:t>
            </a:fld>
            <a:endParaRPr lang="zh-CN" altLang="en-US"/>
          </a:p>
        </p:txBody>
      </p:sp>
    </p:spTree>
    <p:extLst>
      <p:ext uri="{BB962C8B-B14F-4D97-AF65-F5344CB8AC3E}">
        <p14:creationId xmlns:p14="http://schemas.microsoft.com/office/powerpoint/2010/main" val="9349162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20</a:t>
            </a:fld>
            <a:endParaRPr lang="zh-CN" altLang="en-US"/>
          </a:p>
        </p:txBody>
      </p:sp>
    </p:spTree>
    <p:extLst>
      <p:ext uri="{BB962C8B-B14F-4D97-AF65-F5344CB8AC3E}">
        <p14:creationId xmlns:p14="http://schemas.microsoft.com/office/powerpoint/2010/main" val="3543544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21</a:t>
            </a:fld>
            <a:endParaRPr lang="zh-CN" altLang="en-US"/>
          </a:p>
        </p:txBody>
      </p:sp>
    </p:spTree>
    <p:extLst>
      <p:ext uri="{BB962C8B-B14F-4D97-AF65-F5344CB8AC3E}">
        <p14:creationId xmlns:p14="http://schemas.microsoft.com/office/powerpoint/2010/main" val="2888783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22</a:t>
            </a:fld>
            <a:endParaRPr lang="zh-CN" altLang="en-US"/>
          </a:p>
        </p:txBody>
      </p:sp>
    </p:spTree>
    <p:extLst>
      <p:ext uri="{BB962C8B-B14F-4D97-AF65-F5344CB8AC3E}">
        <p14:creationId xmlns:p14="http://schemas.microsoft.com/office/powerpoint/2010/main" val="25635072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23</a:t>
            </a:fld>
            <a:endParaRPr lang="zh-CN" altLang="en-US"/>
          </a:p>
        </p:txBody>
      </p:sp>
    </p:spTree>
    <p:extLst>
      <p:ext uri="{BB962C8B-B14F-4D97-AF65-F5344CB8AC3E}">
        <p14:creationId xmlns:p14="http://schemas.microsoft.com/office/powerpoint/2010/main" val="2147999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24</a:t>
            </a:fld>
            <a:endParaRPr lang="zh-CN" altLang="en-US"/>
          </a:p>
        </p:txBody>
      </p:sp>
    </p:spTree>
    <p:extLst>
      <p:ext uri="{BB962C8B-B14F-4D97-AF65-F5344CB8AC3E}">
        <p14:creationId xmlns:p14="http://schemas.microsoft.com/office/powerpoint/2010/main" val="659844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25</a:t>
            </a:fld>
            <a:endParaRPr lang="zh-CN" altLang="en-US"/>
          </a:p>
        </p:txBody>
      </p:sp>
    </p:spTree>
    <p:extLst>
      <p:ext uri="{BB962C8B-B14F-4D97-AF65-F5344CB8AC3E}">
        <p14:creationId xmlns:p14="http://schemas.microsoft.com/office/powerpoint/2010/main" val="31242170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26</a:t>
            </a:fld>
            <a:endParaRPr lang="zh-CN" altLang="en-US"/>
          </a:p>
        </p:txBody>
      </p:sp>
    </p:spTree>
    <p:extLst>
      <p:ext uri="{BB962C8B-B14F-4D97-AF65-F5344CB8AC3E}">
        <p14:creationId xmlns:p14="http://schemas.microsoft.com/office/powerpoint/2010/main" val="24252412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27</a:t>
            </a:fld>
            <a:endParaRPr lang="zh-CN" altLang="en-US"/>
          </a:p>
        </p:txBody>
      </p:sp>
    </p:spTree>
    <p:extLst>
      <p:ext uri="{BB962C8B-B14F-4D97-AF65-F5344CB8AC3E}">
        <p14:creationId xmlns:p14="http://schemas.microsoft.com/office/powerpoint/2010/main" val="9001348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28</a:t>
            </a:fld>
            <a:endParaRPr lang="zh-CN" altLang="en-US"/>
          </a:p>
        </p:txBody>
      </p:sp>
    </p:spTree>
    <p:extLst>
      <p:ext uri="{BB962C8B-B14F-4D97-AF65-F5344CB8AC3E}">
        <p14:creationId xmlns:p14="http://schemas.microsoft.com/office/powerpoint/2010/main" val="1697365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29</a:t>
            </a:fld>
            <a:endParaRPr lang="zh-CN" altLang="en-US"/>
          </a:p>
        </p:txBody>
      </p:sp>
    </p:spTree>
    <p:extLst>
      <p:ext uri="{BB962C8B-B14F-4D97-AF65-F5344CB8AC3E}">
        <p14:creationId xmlns:p14="http://schemas.microsoft.com/office/powerpoint/2010/main" val="95007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a:t>
            </a:fld>
            <a:endParaRPr lang="zh-CN" altLang="en-US"/>
          </a:p>
        </p:txBody>
      </p:sp>
    </p:spTree>
    <p:extLst>
      <p:ext uri="{BB962C8B-B14F-4D97-AF65-F5344CB8AC3E}">
        <p14:creationId xmlns:p14="http://schemas.microsoft.com/office/powerpoint/2010/main" val="296520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30</a:t>
            </a:fld>
            <a:endParaRPr lang="zh-CN" altLang="en-US"/>
          </a:p>
        </p:txBody>
      </p:sp>
    </p:spTree>
    <p:extLst>
      <p:ext uri="{BB962C8B-B14F-4D97-AF65-F5344CB8AC3E}">
        <p14:creationId xmlns:p14="http://schemas.microsoft.com/office/powerpoint/2010/main" val="10766593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31</a:t>
            </a:fld>
            <a:endParaRPr lang="zh-CN" altLang="en-US"/>
          </a:p>
        </p:txBody>
      </p:sp>
    </p:spTree>
    <p:extLst>
      <p:ext uri="{BB962C8B-B14F-4D97-AF65-F5344CB8AC3E}">
        <p14:creationId xmlns:p14="http://schemas.microsoft.com/office/powerpoint/2010/main" val="1499311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32</a:t>
            </a:fld>
            <a:endParaRPr lang="zh-CN" altLang="en-US"/>
          </a:p>
        </p:txBody>
      </p:sp>
    </p:spTree>
    <p:extLst>
      <p:ext uri="{BB962C8B-B14F-4D97-AF65-F5344CB8AC3E}">
        <p14:creationId xmlns:p14="http://schemas.microsoft.com/office/powerpoint/2010/main" val="28952885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33</a:t>
            </a:fld>
            <a:endParaRPr lang="zh-CN" altLang="en-US"/>
          </a:p>
        </p:txBody>
      </p:sp>
    </p:spTree>
    <p:extLst>
      <p:ext uri="{BB962C8B-B14F-4D97-AF65-F5344CB8AC3E}">
        <p14:creationId xmlns:p14="http://schemas.microsoft.com/office/powerpoint/2010/main" val="38131473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34</a:t>
            </a:fld>
            <a:endParaRPr lang="zh-CN" altLang="en-US"/>
          </a:p>
        </p:txBody>
      </p:sp>
    </p:spTree>
    <p:extLst>
      <p:ext uri="{BB962C8B-B14F-4D97-AF65-F5344CB8AC3E}">
        <p14:creationId xmlns:p14="http://schemas.microsoft.com/office/powerpoint/2010/main" val="7748401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35</a:t>
            </a:fld>
            <a:endParaRPr lang="zh-CN" altLang="en-US"/>
          </a:p>
        </p:txBody>
      </p:sp>
    </p:spTree>
    <p:extLst>
      <p:ext uri="{BB962C8B-B14F-4D97-AF65-F5344CB8AC3E}">
        <p14:creationId xmlns:p14="http://schemas.microsoft.com/office/powerpoint/2010/main" val="25615901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36</a:t>
            </a:fld>
            <a:endParaRPr lang="zh-CN" altLang="en-US"/>
          </a:p>
        </p:txBody>
      </p:sp>
    </p:spTree>
    <p:extLst>
      <p:ext uri="{BB962C8B-B14F-4D97-AF65-F5344CB8AC3E}">
        <p14:creationId xmlns:p14="http://schemas.microsoft.com/office/powerpoint/2010/main" val="22450713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38</a:t>
            </a:fld>
            <a:endParaRPr lang="zh-CN" altLang="en-US"/>
          </a:p>
        </p:txBody>
      </p:sp>
    </p:spTree>
    <p:extLst>
      <p:ext uri="{BB962C8B-B14F-4D97-AF65-F5344CB8AC3E}">
        <p14:creationId xmlns:p14="http://schemas.microsoft.com/office/powerpoint/2010/main" val="127723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4</a:t>
            </a:fld>
            <a:endParaRPr lang="zh-CN" altLang="en-US"/>
          </a:p>
        </p:txBody>
      </p:sp>
    </p:spTree>
    <p:extLst>
      <p:ext uri="{BB962C8B-B14F-4D97-AF65-F5344CB8AC3E}">
        <p14:creationId xmlns:p14="http://schemas.microsoft.com/office/powerpoint/2010/main" val="37547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5</a:t>
            </a:fld>
            <a:endParaRPr lang="zh-CN" altLang="en-US"/>
          </a:p>
        </p:txBody>
      </p:sp>
    </p:spTree>
    <p:extLst>
      <p:ext uri="{BB962C8B-B14F-4D97-AF65-F5344CB8AC3E}">
        <p14:creationId xmlns:p14="http://schemas.microsoft.com/office/powerpoint/2010/main" val="2877634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6</a:t>
            </a:fld>
            <a:endParaRPr lang="zh-CN" altLang="en-US"/>
          </a:p>
        </p:txBody>
      </p:sp>
    </p:spTree>
    <p:extLst>
      <p:ext uri="{BB962C8B-B14F-4D97-AF65-F5344CB8AC3E}">
        <p14:creationId xmlns:p14="http://schemas.microsoft.com/office/powerpoint/2010/main" val="3101082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7</a:t>
            </a:fld>
            <a:endParaRPr lang="zh-CN" altLang="en-US"/>
          </a:p>
        </p:txBody>
      </p:sp>
    </p:spTree>
    <p:extLst>
      <p:ext uri="{BB962C8B-B14F-4D97-AF65-F5344CB8AC3E}">
        <p14:creationId xmlns:p14="http://schemas.microsoft.com/office/powerpoint/2010/main" val="402205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8</a:t>
            </a:fld>
            <a:endParaRPr lang="zh-CN" altLang="en-US"/>
          </a:p>
        </p:txBody>
      </p:sp>
    </p:spTree>
    <p:extLst>
      <p:ext uri="{BB962C8B-B14F-4D97-AF65-F5344CB8AC3E}">
        <p14:creationId xmlns:p14="http://schemas.microsoft.com/office/powerpoint/2010/main" val="3185093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2640A1-94A2-4624-974B-66BEDEFB6E14}" type="slidenum">
              <a:rPr lang="zh-CN" altLang="en-US" smtClean="0"/>
              <a:t>9</a:t>
            </a:fld>
            <a:endParaRPr lang="zh-CN" altLang="en-US"/>
          </a:p>
        </p:txBody>
      </p:sp>
    </p:spTree>
    <p:extLst>
      <p:ext uri="{BB962C8B-B14F-4D97-AF65-F5344CB8AC3E}">
        <p14:creationId xmlns:p14="http://schemas.microsoft.com/office/powerpoint/2010/main" val="2239958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9115425" y="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69804"/>
                </a:srgbClr>
              </a:gs>
              <a:gs pos="100000">
                <a:srgbClr val="E53333">
                  <a:alpha val="70000"/>
                </a:srgbClr>
              </a:gs>
            </a:gsLst>
            <a:path path="rect">
              <a:fillToRect t="100000" r="100000"/>
            </a:path>
            <a:tileRect l="-100000" b="-100000"/>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8448115" y="1502365"/>
            <a:ext cx="1334620" cy="1334620"/>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784352" y="2169675"/>
            <a:ext cx="545838" cy="545838"/>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476885" y="287020"/>
            <a:ext cx="827405" cy="827405"/>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489710" y="560705"/>
            <a:ext cx="280035" cy="280035"/>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userDrawn="1"/>
        </p:nvSpPr>
        <p:spPr>
          <a:xfrm>
            <a:off x="363682" y="876805"/>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圆角矩形 1"/>
          <p:cNvSpPr/>
          <p:nvPr userDrawn="1"/>
        </p:nvSpPr>
        <p:spPr>
          <a:xfrm>
            <a:off x="0" y="0"/>
            <a:ext cx="12192000" cy="6858000"/>
          </a:xfrm>
          <a:prstGeom prst="roundRect">
            <a:avLst>
              <a:gd name="adj" fmla="val 7784"/>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flipH="1" flipV="1">
            <a:off x="0" y="3853270"/>
            <a:ext cx="3076575" cy="3004730"/>
          </a:xfrm>
          <a:custGeom>
            <a:avLst/>
            <a:gdLst>
              <a:gd name="connsiteX0" fmla="*/ 348024 w 3076575"/>
              <a:gd name="connsiteY0" fmla="*/ 0 h 3004730"/>
              <a:gd name="connsiteX1" fmla="*/ 2542748 w 3076575"/>
              <a:gd name="connsiteY1" fmla="*/ 0 h 3004730"/>
              <a:gd name="connsiteX2" fmla="*/ 3076575 w 3076575"/>
              <a:gd name="connsiteY2" fmla="*/ 533827 h 3004730"/>
              <a:gd name="connsiteX3" fmla="*/ 3076575 w 3076575"/>
              <a:gd name="connsiteY3" fmla="*/ 2602982 h 3004730"/>
              <a:gd name="connsiteX4" fmla="*/ 2975138 w 3076575"/>
              <a:gd name="connsiteY4" fmla="*/ 2678835 h 3004730"/>
              <a:gd name="connsiteX5" fmla="*/ 1908229 w 3076575"/>
              <a:gd name="connsiteY5" fmla="*/ 3004730 h 3004730"/>
              <a:gd name="connsiteX6" fmla="*/ 0 w 3076575"/>
              <a:gd name="connsiteY6" fmla="*/ 1096501 h 3004730"/>
              <a:gd name="connsiteX7" fmla="*/ 325896 w 3076575"/>
              <a:gd name="connsiteY7" fmla="*/ 29592 h 300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6575" h="3004730">
                <a:moveTo>
                  <a:pt x="348024" y="0"/>
                </a:moveTo>
                <a:lnTo>
                  <a:pt x="2542748" y="0"/>
                </a:lnTo>
                <a:cubicBezTo>
                  <a:pt x="2837573" y="0"/>
                  <a:pt x="3076575" y="239002"/>
                  <a:pt x="3076575" y="533827"/>
                </a:cubicBezTo>
                <a:lnTo>
                  <a:pt x="3076575" y="2602982"/>
                </a:lnTo>
                <a:lnTo>
                  <a:pt x="2975138" y="2678835"/>
                </a:lnTo>
                <a:cubicBezTo>
                  <a:pt x="2670583" y="2884588"/>
                  <a:pt x="2303436" y="3004730"/>
                  <a:pt x="1908229" y="3004730"/>
                </a:cubicBezTo>
                <a:cubicBezTo>
                  <a:pt x="854343" y="3004730"/>
                  <a:pt x="0" y="2150387"/>
                  <a:pt x="0" y="1096501"/>
                </a:cubicBezTo>
                <a:cubicBezTo>
                  <a:pt x="0" y="701294"/>
                  <a:pt x="120142" y="334147"/>
                  <a:pt x="325896" y="29592"/>
                </a:cubicBezTo>
                <a:close/>
              </a:path>
            </a:pathLst>
          </a:custGeom>
          <a:gradFill flip="none" rotWithShape="1">
            <a:gsLst>
              <a:gs pos="0">
                <a:srgbClr val="EA1451">
                  <a:alpha val="80000"/>
                </a:srgbClr>
              </a:gs>
              <a:gs pos="100000">
                <a:srgbClr val="E53333">
                  <a:alpha val="92000"/>
                </a:srgbClr>
              </a:gs>
            </a:gsLst>
            <a:lin ang="2700000" scaled="1"/>
            <a:tileRect/>
          </a:gradFill>
          <a:ln>
            <a:noFill/>
          </a:ln>
          <a:effectLst>
            <a:outerShdw blurRad="152400" dist="190500" dir="2700000" algn="tl" rotWithShape="0">
              <a:srgbClr val="FF474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effectLst/>
            </a:endParaRPr>
          </a:p>
        </p:txBody>
      </p:sp>
      <p:sp>
        <p:nvSpPr>
          <p:cNvPr id="3" name="椭圆 2"/>
          <p:cNvSpPr/>
          <p:nvPr userDrawn="1"/>
        </p:nvSpPr>
        <p:spPr>
          <a:xfrm>
            <a:off x="5036647" y="4811900"/>
            <a:ext cx="421178" cy="421178"/>
          </a:xfrm>
          <a:prstGeom prst="ellipse">
            <a:avLst/>
          </a:prstGeom>
          <a:gradFill flip="none" rotWithShape="1">
            <a:gsLst>
              <a:gs pos="34000">
                <a:schemeClr val="accent1">
                  <a:lumMod val="75000"/>
                  <a:alpha val="78000"/>
                </a:schemeClr>
              </a:gs>
              <a:gs pos="100000">
                <a:srgbClr val="7030A0">
                  <a:alpha val="85000"/>
                  <a:lumMod val="88000"/>
                </a:srgbClr>
              </a:gs>
            </a:gsLst>
            <a:path path="circle">
              <a:fillToRect r="100000" b="100000"/>
            </a:path>
            <a:tileRect l="-100000" t="-100000"/>
          </a:gradFill>
          <a:ln>
            <a:noFill/>
          </a:ln>
          <a:effectLst>
            <a:outerShdw blurRad="101600" dist="368300" dir="2700000" algn="tl" rotWithShape="0">
              <a:srgbClr val="497EB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2866990" y="4571162"/>
            <a:ext cx="1334620" cy="1334620"/>
          </a:xfrm>
          <a:prstGeom prst="ellipse">
            <a:avLst/>
          </a:prstGeom>
          <a:gradFill flip="none" rotWithShape="1">
            <a:gsLst>
              <a:gs pos="34000">
                <a:schemeClr val="accent2">
                  <a:alpha val="65000"/>
                </a:schemeClr>
              </a:gs>
              <a:gs pos="100000">
                <a:srgbClr val="FFC000">
                  <a:alpha val="50000"/>
                </a:srgbClr>
              </a:gs>
            </a:gsLst>
            <a:path path="circle">
              <a:fillToRect l="100000" t="100000"/>
            </a:path>
            <a:tileRect r="-100000" b="-100000"/>
          </a:gradFill>
          <a:ln>
            <a:noFill/>
          </a:ln>
          <a:effectLst>
            <a:outerShdw blurRad="101600" dist="368300" dir="2700000" algn="tl" rotWithShape="0">
              <a:srgbClr val="F3AF78"/>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9001090" y="1095375"/>
            <a:ext cx="646897" cy="646897"/>
          </a:xfrm>
          <a:prstGeom prst="ellipse">
            <a:avLst/>
          </a:prstGeom>
          <a:gradFill flip="none" rotWithShape="1">
            <a:gsLst>
              <a:gs pos="34000">
                <a:srgbClr val="E53333">
                  <a:alpha val="83000"/>
                </a:srgbClr>
              </a:gs>
              <a:gs pos="100000">
                <a:srgbClr val="FF4747">
                  <a:alpha val="62000"/>
                </a:srgbClr>
              </a:gs>
            </a:gsLst>
            <a:path path="circle">
              <a:fillToRect l="100000" t="100000"/>
            </a:path>
            <a:tileRect r="-100000" b="-100000"/>
          </a:gradFill>
          <a:ln>
            <a:noFill/>
          </a:ln>
          <a:effectLst>
            <a:outerShdw blurRad="101600" dist="368300" dir="2700000" algn="tl" rotWithShape="0">
              <a:srgbClr val="FF4747">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245193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模板下载：</a:t>
            </a:r>
            <a:r>
              <a:rPr lang="en-US" altLang="zh-CN" sz="100" dirty="0">
                <a:solidFill>
                  <a:srgbClr val="E95555"/>
                </a:solidFill>
                <a:latin typeface="Calibri"/>
                <a:ea typeface="宋体"/>
              </a:rPr>
              <a:t>www.1ppt.com/moban/          </a:t>
            </a:r>
            <a:r>
              <a:rPr lang="zh-CN" altLang="en-US" sz="100" dirty="0">
                <a:solidFill>
                  <a:srgbClr val="E95555"/>
                </a:solidFill>
                <a:latin typeface="Calibri"/>
                <a:ea typeface="宋体"/>
              </a:rPr>
              <a:t>行业</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www.1ppt.com/hangye/ </a:t>
            </a:r>
          </a:p>
          <a:p>
            <a:r>
              <a:rPr lang="zh-CN" altLang="en-US" sz="100" dirty="0">
                <a:solidFill>
                  <a:srgbClr val="E95555"/>
                </a:solidFill>
                <a:latin typeface="Calibri"/>
                <a:ea typeface="宋体"/>
              </a:rPr>
              <a:t>节日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www.1ppt.com/jieri/          PPT</a:t>
            </a:r>
            <a:r>
              <a:rPr lang="zh-CN" altLang="en-US" sz="100" dirty="0">
                <a:solidFill>
                  <a:srgbClr val="E95555"/>
                </a:solidFill>
                <a:latin typeface="Calibri"/>
                <a:ea typeface="宋体"/>
              </a:rPr>
              <a:t>素材：</a:t>
            </a:r>
            <a:r>
              <a:rPr lang="en-US" altLang="zh-CN" sz="100" dirty="0">
                <a:solidFill>
                  <a:srgbClr val="E95555"/>
                </a:solidFill>
                <a:latin typeface="Calibri"/>
                <a:ea typeface="宋体"/>
              </a:rPr>
              <a:t>www.1ppt.com/sucai/</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背景图片：</a:t>
            </a:r>
            <a:r>
              <a:rPr lang="en-US" altLang="zh-CN" sz="100" dirty="0">
                <a:solidFill>
                  <a:srgbClr val="E95555"/>
                </a:solidFill>
                <a:latin typeface="Calibri"/>
                <a:ea typeface="宋体"/>
              </a:rPr>
              <a:t>www.1ppt.com/beijing/        PPT</a:t>
            </a:r>
            <a:r>
              <a:rPr lang="zh-CN" altLang="en-US" sz="100" dirty="0">
                <a:solidFill>
                  <a:srgbClr val="E95555"/>
                </a:solidFill>
                <a:latin typeface="Calibri"/>
                <a:ea typeface="宋体"/>
              </a:rPr>
              <a:t>图表：</a:t>
            </a:r>
            <a:r>
              <a:rPr lang="en-US" altLang="zh-CN" sz="100" dirty="0">
                <a:solidFill>
                  <a:srgbClr val="E95555"/>
                </a:solidFill>
                <a:latin typeface="Calibri"/>
                <a:ea typeface="宋体"/>
              </a:rPr>
              <a:t>www.1ppt.com/tubiao/      </a:t>
            </a:r>
          </a:p>
          <a:p>
            <a:r>
              <a:rPr lang="zh-CN" altLang="en-US" sz="100" dirty="0">
                <a:solidFill>
                  <a:srgbClr val="E95555"/>
                </a:solidFill>
                <a:latin typeface="Calibri"/>
                <a:ea typeface="宋体"/>
              </a:rPr>
              <a:t>精美</a:t>
            </a:r>
            <a:r>
              <a:rPr lang="en-US" altLang="zh-CN" sz="100" dirty="0">
                <a:solidFill>
                  <a:srgbClr val="E95555"/>
                </a:solidFill>
                <a:latin typeface="Calibri"/>
                <a:ea typeface="宋体"/>
              </a:rPr>
              <a:t>PPT</a:t>
            </a:r>
            <a:r>
              <a:rPr lang="zh-CN" altLang="en-US" sz="100" dirty="0">
                <a:solidFill>
                  <a:srgbClr val="E95555"/>
                </a:solidFill>
                <a:latin typeface="Calibri"/>
                <a:ea typeface="宋体"/>
              </a:rPr>
              <a:t>下载：</a:t>
            </a:r>
            <a:r>
              <a:rPr lang="en-US" altLang="zh-CN" sz="100" dirty="0">
                <a:solidFill>
                  <a:srgbClr val="E95555"/>
                </a:solidFill>
                <a:latin typeface="Calibri"/>
                <a:ea typeface="宋体"/>
              </a:rPr>
              <a:t>www.1ppt.com/xiazai/         PPT</a:t>
            </a:r>
            <a:r>
              <a:rPr lang="zh-CN" altLang="en-US" sz="100" dirty="0">
                <a:solidFill>
                  <a:srgbClr val="E95555"/>
                </a:solidFill>
                <a:latin typeface="Calibri"/>
                <a:ea typeface="宋体"/>
              </a:rPr>
              <a:t>教程： </a:t>
            </a:r>
            <a:r>
              <a:rPr lang="en-US" altLang="zh-CN" sz="100" dirty="0">
                <a:solidFill>
                  <a:srgbClr val="E95555"/>
                </a:solidFill>
                <a:latin typeface="Calibri"/>
                <a:ea typeface="宋体"/>
              </a:rPr>
              <a:t>www.1ppt.com/powerpoint/      </a:t>
            </a:r>
          </a:p>
          <a:p>
            <a:r>
              <a:rPr lang="en-US" altLang="zh-CN" sz="100" dirty="0">
                <a:solidFill>
                  <a:srgbClr val="E95555"/>
                </a:solidFill>
                <a:latin typeface="Calibri"/>
                <a:ea typeface="宋体"/>
              </a:rPr>
              <a:t>PPT</a:t>
            </a:r>
            <a:r>
              <a:rPr lang="zh-CN" altLang="en-US" sz="100" dirty="0">
                <a:solidFill>
                  <a:srgbClr val="E95555"/>
                </a:solidFill>
                <a:latin typeface="Calibri"/>
                <a:ea typeface="宋体"/>
              </a:rPr>
              <a:t>课件：</a:t>
            </a:r>
            <a:r>
              <a:rPr lang="en-US" altLang="zh-CN" sz="100" dirty="0">
                <a:solidFill>
                  <a:srgbClr val="E95555"/>
                </a:solidFill>
                <a:latin typeface="Calibri"/>
                <a:ea typeface="宋体"/>
              </a:rPr>
              <a:t>www.1ppt.com/kejian/             </a:t>
            </a:r>
            <a:r>
              <a:rPr lang="zh-CN" altLang="en-US" sz="100" dirty="0">
                <a:solidFill>
                  <a:srgbClr val="E95555"/>
                </a:solidFill>
                <a:latin typeface="Calibri"/>
                <a:ea typeface="宋体"/>
              </a:rPr>
              <a:t>字体下载：</a:t>
            </a:r>
            <a:r>
              <a:rPr lang="en-US" altLang="zh-CN" sz="100" dirty="0">
                <a:solidFill>
                  <a:srgbClr val="E95555"/>
                </a:solidFill>
                <a:latin typeface="Calibri"/>
                <a:ea typeface="宋体"/>
              </a:rPr>
              <a:t>www.1ppt.com/ziti/</a:t>
            </a:r>
          </a:p>
          <a:p>
            <a:r>
              <a:rPr lang="zh-CN" altLang="en-US" sz="100" dirty="0">
                <a:solidFill>
                  <a:srgbClr val="E95555"/>
                </a:solidFill>
                <a:latin typeface="Calibri"/>
                <a:ea typeface="宋体"/>
              </a:rPr>
              <a:t>工作总结</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www.1ppt.com/xiazai/zongjie/ </a:t>
            </a:r>
            <a:r>
              <a:rPr lang="zh-CN" altLang="en-US" sz="100" dirty="0">
                <a:solidFill>
                  <a:srgbClr val="E95555"/>
                </a:solidFill>
                <a:latin typeface="Calibri"/>
                <a:ea typeface="宋体"/>
              </a:rPr>
              <a:t>工作计划：</a:t>
            </a:r>
            <a:r>
              <a:rPr lang="en-US" altLang="zh-CN" sz="100" dirty="0">
                <a:solidFill>
                  <a:srgbClr val="E95555"/>
                </a:solidFill>
                <a:latin typeface="Calibri"/>
                <a:ea typeface="宋体"/>
              </a:rPr>
              <a:t>www.1ppt.com/xiazai/jihua/</a:t>
            </a:r>
          </a:p>
          <a:p>
            <a:r>
              <a:rPr lang="zh-CN" altLang="en-US" sz="100" dirty="0">
                <a:solidFill>
                  <a:srgbClr val="E95555"/>
                </a:solidFill>
                <a:latin typeface="Calibri"/>
                <a:ea typeface="宋体"/>
              </a:rPr>
              <a:t>商务</a:t>
            </a:r>
            <a:r>
              <a:rPr lang="en-US" altLang="zh-CN" sz="100" dirty="0">
                <a:solidFill>
                  <a:srgbClr val="E95555"/>
                </a:solidFill>
                <a:latin typeface="Calibri"/>
                <a:ea typeface="宋体"/>
              </a:rPr>
              <a:t>PPT</a:t>
            </a:r>
            <a:r>
              <a:rPr lang="zh-CN" altLang="en-US" sz="100" dirty="0">
                <a:solidFill>
                  <a:srgbClr val="E95555"/>
                </a:solidFill>
                <a:latin typeface="Calibri"/>
                <a:ea typeface="宋体"/>
              </a:rPr>
              <a:t>模板：</a:t>
            </a:r>
            <a:r>
              <a:rPr lang="en-US" altLang="zh-CN" sz="100" dirty="0">
                <a:solidFill>
                  <a:srgbClr val="E95555"/>
                </a:solidFill>
                <a:latin typeface="Calibri"/>
                <a:ea typeface="宋体"/>
              </a:rPr>
              <a:t>www.1ppt.com/moban/shangwu/  </a:t>
            </a:r>
            <a:r>
              <a:rPr lang="zh-CN" altLang="en-US" sz="100" dirty="0">
                <a:solidFill>
                  <a:srgbClr val="E95555"/>
                </a:solidFill>
                <a:latin typeface="Calibri"/>
                <a:ea typeface="宋体"/>
              </a:rPr>
              <a:t>个人简历</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www.1ppt.com/xiazai/jianli/  </a:t>
            </a:r>
          </a:p>
          <a:p>
            <a:r>
              <a:rPr lang="zh-CN" altLang="en-US" sz="100" dirty="0">
                <a:solidFill>
                  <a:srgbClr val="E95555"/>
                </a:solidFill>
                <a:latin typeface="Calibri"/>
                <a:ea typeface="宋体"/>
              </a:rPr>
              <a:t>毕业答辩</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www.1ppt.com/xiazai/dabian/  </a:t>
            </a:r>
            <a:r>
              <a:rPr lang="zh-CN" altLang="en-US" sz="100" dirty="0">
                <a:solidFill>
                  <a:srgbClr val="E95555"/>
                </a:solidFill>
                <a:latin typeface="Calibri"/>
                <a:ea typeface="宋体"/>
              </a:rPr>
              <a:t>工作汇报</a:t>
            </a:r>
            <a:r>
              <a:rPr lang="en-US" altLang="zh-CN" sz="100" dirty="0">
                <a:solidFill>
                  <a:srgbClr val="E95555"/>
                </a:solidFill>
                <a:latin typeface="Calibri"/>
                <a:ea typeface="宋体"/>
              </a:rPr>
              <a:t>PPT</a:t>
            </a:r>
            <a:r>
              <a:rPr lang="zh-CN" altLang="en-US" sz="100" dirty="0">
                <a:solidFill>
                  <a:srgbClr val="E95555"/>
                </a:solidFill>
                <a:latin typeface="Calibri"/>
                <a:ea typeface="宋体"/>
              </a:rPr>
              <a:t>：</a:t>
            </a:r>
            <a:r>
              <a:rPr lang="en-US" altLang="zh-CN" sz="100" dirty="0">
                <a:solidFill>
                  <a:srgbClr val="E95555"/>
                </a:solidFill>
                <a:latin typeface="Calibri"/>
                <a:ea typeface="宋体"/>
              </a:rPr>
              <a:t>www.1ppt.com/xiazai/huibao/    </a:t>
            </a:r>
          </a:p>
          <a:p>
            <a:r>
              <a:rPr lang="en-US" altLang="zh-CN" sz="100" dirty="0">
                <a:solidFill>
                  <a:srgbClr val="E95555"/>
                </a:solidFill>
                <a:latin typeface="Calibri"/>
                <a:ea typeface="宋体"/>
              </a:rPr>
              <a:t> </a:t>
            </a:r>
          </a:p>
        </p:txBody>
      </p:sp>
    </p:spTree>
    <p:extLst>
      <p:ext uri="{BB962C8B-B14F-4D97-AF65-F5344CB8AC3E}">
        <p14:creationId xmlns:p14="http://schemas.microsoft.com/office/powerpoint/2010/main" val="8057740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5555"/>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第九章</a:t>
              </a:r>
            </a:p>
          </p:txBody>
        </p:sp>
      </p:grpSp>
      <p:sp>
        <p:nvSpPr>
          <p:cNvPr id="15" name="文本框 14"/>
          <p:cNvSpPr txBox="1"/>
          <p:nvPr/>
        </p:nvSpPr>
        <p:spPr>
          <a:xfrm>
            <a:off x="564680" y="2863516"/>
            <a:ext cx="10191552" cy="2800767"/>
          </a:xfrm>
          <a:prstGeom prst="rect">
            <a:avLst/>
          </a:prstGeom>
          <a:noFill/>
        </p:spPr>
        <p:txBody>
          <a:bodyPr wrap="square" lIns="0" rtlCol="0" anchor="ctr" anchorCtr="1">
            <a:spAutoFit/>
          </a:bodyPr>
          <a:lstStyle/>
          <a:p>
            <a:r>
              <a:rPr lang="en-US" altLang="zh-CN" sz="88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8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岁婴幼儿教育活动的评价</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3" name="图片 2">
            <a:extLst>
              <a:ext uri="{FF2B5EF4-FFF2-40B4-BE49-F238E27FC236}">
                <a16:creationId xmlns:a16="http://schemas.microsoft.com/office/drawing/2014/main" id="{98411FAE-9C0F-4144-A44A-E7594AD0068E}"/>
              </a:ext>
            </a:extLst>
          </p:cNvPr>
          <p:cNvPicPr>
            <a:picLocks noChangeAspect="1"/>
          </p:cNvPicPr>
          <p:nvPr/>
        </p:nvPicPr>
        <p:blipFill>
          <a:blip r:embed="rId3"/>
          <a:stretch>
            <a:fillRect/>
          </a:stretch>
        </p:blipFill>
        <p:spPr>
          <a:xfrm>
            <a:off x="3139341" y="1226987"/>
            <a:ext cx="5913318" cy="5522616"/>
          </a:xfrm>
          <a:prstGeom prst="rect">
            <a:avLst/>
          </a:prstGeom>
        </p:spPr>
      </p:pic>
    </p:spTree>
    <p:extLst>
      <p:ext uri="{BB962C8B-B14F-4D97-AF65-F5344CB8AC3E}">
        <p14:creationId xmlns:p14="http://schemas.microsoft.com/office/powerpoint/2010/main" val="24477801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（二） 语言与沟通</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0—3</a:t>
            </a:r>
            <a:r>
              <a:rPr lang="zh-CN" altLang="en-US" sz="1600" dirty="0">
                <a:latin typeface="华文宋体" panose="02010600040101010101" pitchFamily="2" charset="-122"/>
                <a:ea typeface="华文宋体" panose="02010600040101010101" pitchFamily="2" charset="-122"/>
              </a:rPr>
              <a:t>岁婴幼儿语言教育具有重要的意义与价值，从婴幼儿自身发展的层面上说，语言能促进婴幼儿认知、思维等的发展；从社会层面上说，语言是婴幼儿婴幼儿语言发育研究进展接触和了解外界的重要手段和方式，婴幼儿可以在学习语言的过程中掌握并内化社会规则，并将其转化为个人内在道德标准，从而更好地适应社会，促进社会和谐发展。</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20028735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 </a:t>
            </a:r>
            <a:r>
              <a:rPr lang="zh-CN" altLang="en-US" sz="1600" dirty="0">
                <a:latin typeface="华文宋体" panose="02010600040101010101" pitchFamily="2" charset="-122"/>
                <a:ea typeface="华文宋体" panose="02010600040101010101" pitchFamily="2" charset="-122"/>
              </a:rPr>
              <a:t>该领域的四个子领域</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接受性语言。</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表达性语言。</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 前阅读。</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 前书写。</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 </a:t>
            </a:r>
            <a:r>
              <a:rPr lang="zh-CN" altLang="en-US" sz="1600" dirty="0">
                <a:latin typeface="华文宋体" panose="02010600040101010101" pitchFamily="2" charset="-122"/>
                <a:ea typeface="华文宋体" panose="02010600040101010101" pitchFamily="2" charset="-122"/>
              </a:rPr>
              <a:t>婴幼儿的语言能力</a:t>
            </a:r>
          </a:p>
          <a:p>
            <a:pPr>
              <a:lnSpc>
                <a:spcPct val="150000"/>
              </a:lnSpc>
            </a:pPr>
            <a:r>
              <a:rPr lang="zh-CN" altLang="en-US" sz="1600" dirty="0">
                <a:latin typeface="华文宋体" panose="02010600040101010101" pitchFamily="2" charset="-122"/>
                <a:ea typeface="华文宋体" panose="02010600040101010101" pitchFamily="2" charset="-122"/>
              </a:rPr>
              <a:t>    主要分为“语音能力”、“语意能力”、“语用能力”、“语法能力”四个方面。    </a:t>
            </a:r>
          </a:p>
        </p:txBody>
      </p:sp>
    </p:spTree>
    <p:extLst>
      <p:ext uri="{BB962C8B-B14F-4D97-AF65-F5344CB8AC3E}">
        <p14:creationId xmlns:p14="http://schemas.microsoft.com/office/powerpoint/2010/main" val="16696290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2" name="图片 1">
            <a:extLst>
              <a:ext uri="{FF2B5EF4-FFF2-40B4-BE49-F238E27FC236}">
                <a16:creationId xmlns:a16="http://schemas.microsoft.com/office/drawing/2014/main" id="{738F2821-41F5-46F6-8DEF-0F28A88D5A01}"/>
              </a:ext>
            </a:extLst>
          </p:cNvPr>
          <p:cNvPicPr>
            <a:picLocks noChangeAspect="1"/>
          </p:cNvPicPr>
          <p:nvPr/>
        </p:nvPicPr>
        <p:blipFill>
          <a:blip r:embed="rId3"/>
          <a:stretch>
            <a:fillRect/>
          </a:stretch>
        </p:blipFill>
        <p:spPr>
          <a:xfrm>
            <a:off x="3476952" y="1257300"/>
            <a:ext cx="5238095" cy="2819048"/>
          </a:xfrm>
          <a:prstGeom prst="rect">
            <a:avLst/>
          </a:prstGeom>
        </p:spPr>
      </p:pic>
      <p:pic>
        <p:nvPicPr>
          <p:cNvPr id="4" name="图片 3">
            <a:extLst>
              <a:ext uri="{FF2B5EF4-FFF2-40B4-BE49-F238E27FC236}">
                <a16:creationId xmlns:a16="http://schemas.microsoft.com/office/drawing/2014/main" id="{81B0E944-343B-4246-ADC6-2A5265C68654}"/>
              </a:ext>
            </a:extLst>
          </p:cNvPr>
          <p:cNvPicPr>
            <a:picLocks noChangeAspect="1"/>
          </p:cNvPicPr>
          <p:nvPr/>
        </p:nvPicPr>
        <p:blipFill>
          <a:blip r:embed="rId4"/>
          <a:stretch>
            <a:fillRect/>
          </a:stretch>
        </p:blipFill>
        <p:spPr>
          <a:xfrm>
            <a:off x="3505523" y="4036114"/>
            <a:ext cx="5209524" cy="2304762"/>
          </a:xfrm>
          <a:prstGeom prst="rect">
            <a:avLst/>
          </a:prstGeom>
        </p:spPr>
      </p:pic>
    </p:spTree>
    <p:extLst>
      <p:ext uri="{BB962C8B-B14F-4D97-AF65-F5344CB8AC3E}">
        <p14:creationId xmlns:p14="http://schemas.microsoft.com/office/powerpoint/2010/main" val="109767923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3" name="图片 2">
            <a:extLst>
              <a:ext uri="{FF2B5EF4-FFF2-40B4-BE49-F238E27FC236}">
                <a16:creationId xmlns:a16="http://schemas.microsoft.com/office/drawing/2014/main" id="{1F531943-4956-427F-B62A-D1874FC9CCFB}"/>
              </a:ext>
            </a:extLst>
          </p:cNvPr>
          <p:cNvPicPr>
            <a:picLocks noChangeAspect="1"/>
          </p:cNvPicPr>
          <p:nvPr/>
        </p:nvPicPr>
        <p:blipFill>
          <a:blip r:embed="rId3"/>
          <a:stretch>
            <a:fillRect/>
          </a:stretch>
        </p:blipFill>
        <p:spPr>
          <a:xfrm>
            <a:off x="953143" y="1257300"/>
            <a:ext cx="5142857" cy="5066667"/>
          </a:xfrm>
          <a:prstGeom prst="rect">
            <a:avLst/>
          </a:prstGeom>
        </p:spPr>
      </p:pic>
      <p:pic>
        <p:nvPicPr>
          <p:cNvPr id="5" name="图片 4">
            <a:extLst>
              <a:ext uri="{FF2B5EF4-FFF2-40B4-BE49-F238E27FC236}">
                <a16:creationId xmlns:a16="http://schemas.microsoft.com/office/drawing/2014/main" id="{7C4E65A3-53F3-4557-B7BD-C7D7DEFC303C}"/>
              </a:ext>
            </a:extLst>
          </p:cNvPr>
          <p:cNvPicPr>
            <a:picLocks noChangeAspect="1"/>
          </p:cNvPicPr>
          <p:nvPr/>
        </p:nvPicPr>
        <p:blipFill>
          <a:blip r:embed="rId4"/>
          <a:stretch>
            <a:fillRect/>
          </a:stretch>
        </p:blipFill>
        <p:spPr>
          <a:xfrm>
            <a:off x="6460530" y="2873125"/>
            <a:ext cx="5190476" cy="1352381"/>
          </a:xfrm>
          <a:prstGeom prst="rect">
            <a:avLst/>
          </a:prstGeom>
        </p:spPr>
      </p:pic>
    </p:spTree>
    <p:extLst>
      <p:ext uri="{BB962C8B-B14F-4D97-AF65-F5344CB8AC3E}">
        <p14:creationId xmlns:p14="http://schemas.microsoft.com/office/powerpoint/2010/main" val="6873675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2" name="图片 1">
            <a:extLst>
              <a:ext uri="{FF2B5EF4-FFF2-40B4-BE49-F238E27FC236}">
                <a16:creationId xmlns:a16="http://schemas.microsoft.com/office/drawing/2014/main" id="{5E897693-3BA7-4948-B4DA-BFBEAEE9F89C}"/>
              </a:ext>
            </a:extLst>
          </p:cNvPr>
          <p:cNvPicPr>
            <a:picLocks noChangeAspect="1"/>
          </p:cNvPicPr>
          <p:nvPr/>
        </p:nvPicPr>
        <p:blipFill>
          <a:blip r:embed="rId3"/>
          <a:stretch>
            <a:fillRect/>
          </a:stretch>
        </p:blipFill>
        <p:spPr>
          <a:xfrm>
            <a:off x="3486476" y="1257300"/>
            <a:ext cx="5219048" cy="4914286"/>
          </a:xfrm>
          <a:prstGeom prst="rect">
            <a:avLst/>
          </a:prstGeom>
        </p:spPr>
      </p:pic>
    </p:spTree>
    <p:extLst>
      <p:ext uri="{BB962C8B-B14F-4D97-AF65-F5344CB8AC3E}">
        <p14:creationId xmlns:p14="http://schemas.microsoft.com/office/powerpoint/2010/main" val="31931062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3" name="图片 2">
            <a:extLst>
              <a:ext uri="{FF2B5EF4-FFF2-40B4-BE49-F238E27FC236}">
                <a16:creationId xmlns:a16="http://schemas.microsoft.com/office/drawing/2014/main" id="{331FFB52-C71C-4597-AF80-5C84996AD047}"/>
              </a:ext>
            </a:extLst>
          </p:cNvPr>
          <p:cNvPicPr>
            <a:picLocks noChangeAspect="1"/>
          </p:cNvPicPr>
          <p:nvPr/>
        </p:nvPicPr>
        <p:blipFill>
          <a:blip r:embed="rId3"/>
          <a:stretch>
            <a:fillRect/>
          </a:stretch>
        </p:blipFill>
        <p:spPr>
          <a:xfrm>
            <a:off x="3635363" y="1975393"/>
            <a:ext cx="5161905" cy="1019048"/>
          </a:xfrm>
          <a:prstGeom prst="rect">
            <a:avLst/>
          </a:prstGeom>
        </p:spPr>
      </p:pic>
      <p:pic>
        <p:nvPicPr>
          <p:cNvPr id="4" name="图片 3">
            <a:extLst>
              <a:ext uri="{FF2B5EF4-FFF2-40B4-BE49-F238E27FC236}">
                <a16:creationId xmlns:a16="http://schemas.microsoft.com/office/drawing/2014/main" id="{016F59A2-148A-483E-93D4-B860C2B06826}"/>
              </a:ext>
            </a:extLst>
          </p:cNvPr>
          <p:cNvPicPr>
            <a:picLocks noChangeAspect="1"/>
          </p:cNvPicPr>
          <p:nvPr/>
        </p:nvPicPr>
        <p:blipFill>
          <a:blip r:embed="rId4"/>
          <a:stretch>
            <a:fillRect/>
          </a:stretch>
        </p:blipFill>
        <p:spPr>
          <a:xfrm>
            <a:off x="3649648" y="2994441"/>
            <a:ext cx="5133333" cy="2333333"/>
          </a:xfrm>
          <a:prstGeom prst="rect">
            <a:avLst/>
          </a:prstGeom>
        </p:spPr>
      </p:pic>
    </p:spTree>
    <p:extLst>
      <p:ext uri="{BB962C8B-B14F-4D97-AF65-F5344CB8AC3E}">
        <p14:creationId xmlns:p14="http://schemas.microsoft.com/office/powerpoint/2010/main" val="20164904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381118"/>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（三） 情感与社会</a:t>
            </a:r>
          </a:p>
          <a:p>
            <a:pPr>
              <a:lnSpc>
                <a:spcPct val="150000"/>
              </a:lnSpc>
            </a:pPr>
            <a:r>
              <a:rPr lang="zh-CN" altLang="en-US" sz="1600" dirty="0">
                <a:latin typeface="华文宋体" panose="02010600040101010101" pitchFamily="2" charset="-122"/>
                <a:ea typeface="华文宋体" panose="02010600040101010101" pitchFamily="2" charset="-122"/>
              </a:rPr>
              <a:t>    尚处在人生发展初期的婴幼儿的社会性和情感发展，常表现在需要吸引父母注意力的生活方式，对同龄人和长辈表达自己的情绪感受；自我需求是否获得满足的体验；对取得的成就易产生满足感和自豪感；较喜欢从事一系列的社会角色扮演；领导或追随同龄人团体，与他们之间友好相处和产生竞争等活动。</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与成人的人际关系。</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与同伴的人际关系。</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 自我意识。</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 自我控制。</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5</a:t>
            </a:r>
            <a:r>
              <a:rPr lang="zh-CN" altLang="en-US" sz="1600" dirty="0">
                <a:latin typeface="华文宋体" panose="02010600040101010101" pitchFamily="2" charset="-122"/>
                <a:ea typeface="华文宋体" panose="02010600040101010101" pitchFamily="2" charset="-122"/>
              </a:rPr>
              <a:t>） 自我表现。</a:t>
            </a:r>
          </a:p>
        </p:txBody>
      </p:sp>
    </p:spTree>
    <p:extLst>
      <p:ext uri="{BB962C8B-B14F-4D97-AF65-F5344CB8AC3E}">
        <p14:creationId xmlns:p14="http://schemas.microsoft.com/office/powerpoint/2010/main" val="30753258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2" name="图片 1">
            <a:extLst>
              <a:ext uri="{FF2B5EF4-FFF2-40B4-BE49-F238E27FC236}">
                <a16:creationId xmlns:a16="http://schemas.microsoft.com/office/drawing/2014/main" id="{01FC8AC7-34DF-4AD9-BBC8-63DAE8DD699D}"/>
              </a:ext>
            </a:extLst>
          </p:cNvPr>
          <p:cNvPicPr>
            <a:picLocks noChangeAspect="1"/>
          </p:cNvPicPr>
          <p:nvPr/>
        </p:nvPicPr>
        <p:blipFill>
          <a:blip r:embed="rId3"/>
          <a:stretch>
            <a:fillRect/>
          </a:stretch>
        </p:blipFill>
        <p:spPr>
          <a:xfrm>
            <a:off x="3453143" y="1443285"/>
            <a:ext cx="5285714" cy="3971429"/>
          </a:xfrm>
          <a:prstGeom prst="rect">
            <a:avLst/>
          </a:prstGeom>
        </p:spPr>
      </p:pic>
      <p:pic>
        <p:nvPicPr>
          <p:cNvPr id="5" name="图片 4">
            <a:extLst>
              <a:ext uri="{FF2B5EF4-FFF2-40B4-BE49-F238E27FC236}">
                <a16:creationId xmlns:a16="http://schemas.microsoft.com/office/drawing/2014/main" id="{970FFEED-D666-45E7-A2F5-33E66FA8B47B}"/>
              </a:ext>
            </a:extLst>
          </p:cNvPr>
          <p:cNvPicPr>
            <a:picLocks noChangeAspect="1"/>
          </p:cNvPicPr>
          <p:nvPr/>
        </p:nvPicPr>
        <p:blipFill>
          <a:blip r:embed="rId4"/>
          <a:stretch>
            <a:fillRect/>
          </a:stretch>
        </p:blipFill>
        <p:spPr>
          <a:xfrm>
            <a:off x="3576952" y="5414714"/>
            <a:ext cx="5161905" cy="885714"/>
          </a:xfrm>
          <a:prstGeom prst="rect">
            <a:avLst/>
          </a:prstGeom>
        </p:spPr>
      </p:pic>
    </p:spTree>
    <p:extLst>
      <p:ext uri="{BB962C8B-B14F-4D97-AF65-F5344CB8AC3E}">
        <p14:creationId xmlns:p14="http://schemas.microsoft.com/office/powerpoint/2010/main" val="104914327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16512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（四） 认知与探索</a:t>
            </a:r>
          </a:p>
          <a:p>
            <a:pPr>
              <a:lnSpc>
                <a:spcPct val="150000"/>
              </a:lnSpc>
            </a:pPr>
            <a:r>
              <a:rPr lang="zh-CN" altLang="en-US" sz="1600" dirty="0">
                <a:latin typeface="华文宋体" panose="02010600040101010101" pitchFamily="2" charset="-122"/>
                <a:ea typeface="华文宋体" panose="02010600040101010101" pitchFamily="2" charset="-122"/>
              </a:rPr>
              <a:t>    感知觉是个体认知发展中最早发生，也是最早成熟的心理过程，是婴幼儿认识的开端。他们通过感知觉获取周围环境的信息并以此适应周围环境。婴幼儿感知觉的发展不是被动的过程，而是主动的、有选择性的心理过程。</a:t>
            </a:r>
          </a:p>
        </p:txBody>
      </p:sp>
    </p:spTree>
    <p:extLst>
      <p:ext uri="{BB962C8B-B14F-4D97-AF65-F5344CB8AC3E}">
        <p14:creationId xmlns:p14="http://schemas.microsoft.com/office/powerpoint/2010/main" val="29722068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21458f8-ce0f-4d85-9d31-f819964310b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D805B159-FDE7-4757-89EC-D1D0DA29041A}"/>
              </a:ext>
            </a:extLst>
          </p:cNvPr>
          <p:cNvGrpSpPr>
            <a:grpSpLocks noChangeAspect="1"/>
          </p:cNvGrpSpPr>
          <p:nvPr>
            <p:custDataLst>
              <p:tags r:id="rId1"/>
            </p:custDataLst>
          </p:nvPr>
        </p:nvGrpSpPr>
        <p:grpSpPr>
          <a:xfrm>
            <a:off x="2376153" y="2086019"/>
            <a:ext cx="8654395" cy="3858859"/>
            <a:chOff x="669925" y="1539000"/>
            <a:chExt cx="9737759" cy="3858859"/>
          </a:xfrm>
        </p:grpSpPr>
        <p:sp>
          <p:nvSpPr>
            <p:cNvPr id="4" name="ïsľîḍè" title="ry6MHxwOH8WsTKLSa514qPVJnvhhWFnRDjZGIbRZNsFBp">
              <a:extLst>
                <a:ext uri="{FF2B5EF4-FFF2-40B4-BE49-F238E27FC236}">
                  <a16:creationId xmlns:a16="http://schemas.microsoft.com/office/drawing/2014/main" id="{0CDFF8C2-1B6F-47A9-BA5E-759AF6447B39}"/>
                </a:ext>
              </a:extLst>
            </p:cNvPr>
            <p:cNvSpPr/>
            <p:nvPr/>
          </p:nvSpPr>
          <p:spPr bwMode="auto">
            <a:xfrm>
              <a:off x="5196856"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5" name="îsľiďe" title="ry6MHxwOH8WsTKLSa514qPVJnvhhWFnRDjZGIbRZNsFBp">
              <a:extLst>
                <a:ext uri="{FF2B5EF4-FFF2-40B4-BE49-F238E27FC236}">
                  <a16:creationId xmlns:a16="http://schemas.microsoft.com/office/drawing/2014/main" id="{872D08E6-ECCF-4CE8-B64E-029BA95E9DC1}"/>
                </a:ext>
              </a:extLst>
            </p:cNvPr>
            <p:cNvSpPr/>
            <p:nvPr/>
          </p:nvSpPr>
          <p:spPr bwMode="auto">
            <a:xfrm>
              <a:off x="1607196" y="4242320"/>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6" name="íSḻïďê" title="ry6MHxwOH8WsTKLSa514qPVJnvhhWFnRDjZGIbRZNsFBp">
              <a:extLst>
                <a:ext uri="{FF2B5EF4-FFF2-40B4-BE49-F238E27FC236}">
                  <a16:creationId xmlns:a16="http://schemas.microsoft.com/office/drawing/2014/main" id="{C5B63A5A-D6BC-4372-B7B5-5A93057B0831}"/>
                </a:ext>
              </a:extLst>
            </p:cNvPr>
            <p:cNvSpPr/>
            <p:nvPr/>
          </p:nvSpPr>
          <p:spPr bwMode="auto">
            <a:xfrm>
              <a:off x="8763258"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7" name="iṡ1íḑe" title="ry6MHxwOH8WsTKLSa514qPVJnvhhWFnRDjZGIbRZNsFBp">
              <a:extLst>
                <a:ext uri="{FF2B5EF4-FFF2-40B4-BE49-F238E27FC236}">
                  <a16:creationId xmlns:a16="http://schemas.microsoft.com/office/drawing/2014/main" id="{DF599A41-11F1-49B1-B358-611FFA5D443D}"/>
                </a:ext>
              </a:extLst>
            </p:cNvPr>
            <p:cNvSpPr/>
            <p:nvPr/>
          </p:nvSpPr>
          <p:spPr bwMode="auto">
            <a:xfrm>
              <a:off x="5196856" y="3971759"/>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a:cs typeface="+mn-ea"/>
                <a:sym typeface="+mn-lt"/>
              </a:endParaRPr>
            </a:p>
          </p:txBody>
        </p:sp>
        <p:sp>
          <p:nvSpPr>
            <p:cNvPr id="9" name="ïṥlîdé" title="ry6MHxwOH8WsTKLSa514qPVJnvhhWFnRDjZGIbRZNsFBp">
              <a:extLst>
                <a:ext uri="{FF2B5EF4-FFF2-40B4-BE49-F238E27FC236}">
                  <a16:creationId xmlns:a16="http://schemas.microsoft.com/office/drawing/2014/main" id="{C0EFD78B-6303-400D-BCE7-2BD31F2DC194}"/>
                </a:ext>
              </a:extLst>
            </p:cNvPr>
            <p:cNvSpPr/>
            <p:nvPr/>
          </p:nvSpPr>
          <p:spPr bwMode="auto">
            <a:xfrm>
              <a:off x="1704772" y="1733528"/>
              <a:ext cx="1644426" cy="1155539"/>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lumMod val="95000"/>
                <a:alpha val="64000"/>
              </a:schemeClr>
            </a:solidFill>
            <a:ln>
              <a:noFill/>
            </a:ln>
          </p:spPr>
          <p:txBody>
            <a:bodyPr anchor="ctr"/>
            <a:lstStyle/>
            <a:p>
              <a:pPr algn="ctr"/>
              <a:endParaRPr dirty="0">
                <a:cs typeface="+mn-ea"/>
                <a:sym typeface="+mn-lt"/>
              </a:endParaRPr>
            </a:p>
          </p:txBody>
        </p:sp>
        <p:sp>
          <p:nvSpPr>
            <p:cNvPr id="10" name="iš1íḑé">
              <a:extLst>
                <a:ext uri="{FF2B5EF4-FFF2-40B4-BE49-F238E27FC236}">
                  <a16:creationId xmlns:a16="http://schemas.microsoft.com/office/drawing/2014/main" id="{1D810DC7-D417-48E4-8186-0041DD8C08F9}"/>
                </a:ext>
              </a:extLst>
            </p:cNvPr>
            <p:cNvSpPr/>
            <p:nvPr/>
          </p:nvSpPr>
          <p:spPr>
            <a:xfrm>
              <a:off x="1942291"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1" name="ïṡlîde">
              <a:extLst>
                <a:ext uri="{FF2B5EF4-FFF2-40B4-BE49-F238E27FC236}">
                  <a16:creationId xmlns:a16="http://schemas.microsoft.com/office/drawing/2014/main" id="{2F7EFA05-39A1-4B02-A490-BDBC6BD0A4EF}"/>
                </a:ext>
              </a:extLst>
            </p:cNvPr>
            <p:cNvSpPr txBox="1"/>
            <p:nvPr/>
          </p:nvSpPr>
          <p:spPr>
            <a:xfrm>
              <a:off x="2126141" y="1539000"/>
              <a:ext cx="712301" cy="923293"/>
            </a:xfrm>
            <a:prstGeom prst="rect">
              <a:avLst/>
            </a:prstGeom>
            <a:noFill/>
          </p:spPr>
          <p:txBody>
            <a:bodyPr wrap="none" lIns="182843" tIns="91422" rIns="182843" bIns="91422" anchor="ctr" anchorCtr="0">
              <a:normAutofit/>
            </a:bodyPr>
            <a:lstStyle/>
            <a:p>
              <a:pPr algn="ctr"/>
              <a:r>
                <a:rPr lang="en-US" sz="4800" dirty="0">
                  <a:cs typeface="+mn-ea"/>
                  <a:sym typeface="+mn-lt"/>
                </a:rPr>
                <a:t>1</a:t>
              </a:r>
            </a:p>
          </p:txBody>
        </p:sp>
        <p:grpSp>
          <p:nvGrpSpPr>
            <p:cNvPr id="12" name="íšľide">
              <a:extLst>
                <a:ext uri="{FF2B5EF4-FFF2-40B4-BE49-F238E27FC236}">
                  <a16:creationId xmlns:a16="http://schemas.microsoft.com/office/drawing/2014/main" id="{3C5A4734-A343-452E-8057-1A92300E7924}"/>
                </a:ext>
              </a:extLst>
            </p:cNvPr>
            <p:cNvGrpSpPr/>
            <p:nvPr/>
          </p:nvGrpSpPr>
          <p:grpSpPr>
            <a:xfrm>
              <a:off x="787330" y="2510674"/>
              <a:ext cx="3389923" cy="1062720"/>
              <a:chOff x="821646" y="2632959"/>
              <a:chExt cx="3389923" cy="1062720"/>
            </a:xfrm>
          </p:grpSpPr>
          <p:sp>
            <p:nvSpPr>
              <p:cNvPr id="40" name="ïšḻiḑê">
                <a:extLst>
                  <a:ext uri="{FF2B5EF4-FFF2-40B4-BE49-F238E27FC236}">
                    <a16:creationId xmlns:a16="http://schemas.microsoft.com/office/drawing/2014/main" id="{01C46951-B12A-4A80-96D7-61EEE13FA264}"/>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algn="ctr" defTabSz="914378">
                  <a:lnSpc>
                    <a:spcPct val="120000"/>
                  </a:lnSpc>
                  <a:spcBef>
                    <a:spcPct val="0"/>
                  </a:spcBef>
                  <a:defRPr/>
                </a:pPr>
                <a:r>
                  <a:rPr lang="zh-CN" altLang="en-US" sz="1400" dirty="0">
                    <a:cs typeface="+mn-ea"/>
                    <a:sym typeface="+mn-lt"/>
                  </a:rPr>
                  <a:t> </a:t>
                </a:r>
                <a:r>
                  <a:rPr lang="en-US" altLang="zh-CN" sz="1400" dirty="0">
                    <a:cs typeface="+mn-ea"/>
                    <a:sym typeface="+mn-lt"/>
                  </a:rPr>
                  <a:t>0—3</a:t>
                </a:r>
                <a:r>
                  <a:rPr lang="zh-CN" altLang="en-US" sz="1400" dirty="0">
                    <a:cs typeface="+mn-ea"/>
                    <a:sym typeface="+mn-lt"/>
                  </a:rPr>
                  <a:t>岁婴幼儿教育活动评价的原则与内容</a:t>
                </a:r>
                <a:endParaRPr lang="en-US" altLang="zh-CN" sz="1400" dirty="0">
                  <a:cs typeface="+mn-ea"/>
                  <a:sym typeface="+mn-lt"/>
                </a:endParaRPr>
              </a:p>
            </p:txBody>
          </p:sp>
          <p:sp>
            <p:nvSpPr>
              <p:cNvPr id="41" name="îṣľíḓé">
                <a:extLst>
                  <a:ext uri="{FF2B5EF4-FFF2-40B4-BE49-F238E27FC236}">
                    <a16:creationId xmlns:a16="http://schemas.microsoft.com/office/drawing/2014/main" id="{23235A57-1A23-4C60-AB46-D7C97A53AB3D}"/>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b="1" dirty="0">
                    <a:cs typeface="+mn-ea"/>
                    <a:sym typeface="+mn-lt"/>
                  </a:rPr>
                  <a:t>第一节</a:t>
                </a:r>
                <a:endParaRPr lang="en-US" altLang="zh-CN" sz="1600" b="1" dirty="0">
                  <a:cs typeface="+mn-ea"/>
                  <a:sym typeface="+mn-lt"/>
                </a:endParaRPr>
              </a:p>
            </p:txBody>
          </p:sp>
        </p:grpSp>
        <p:sp>
          <p:nvSpPr>
            <p:cNvPr id="13" name="ïṥļïḋè">
              <a:extLst>
                <a:ext uri="{FF2B5EF4-FFF2-40B4-BE49-F238E27FC236}">
                  <a16:creationId xmlns:a16="http://schemas.microsoft.com/office/drawing/2014/main" id="{6F60F53F-FBC4-4606-99A3-926CAF0789F3}"/>
                </a:ext>
              </a:extLst>
            </p:cNvPr>
            <p:cNvSpPr/>
            <p:nvPr/>
          </p:nvSpPr>
          <p:spPr>
            <a:xfrm>
              <a:off x="5516066" y="2427580"/>
              <a:ext cx="1080000" cy="36000"/>
            </a:xfrm>
            <a:prstGeom prst="rect">
              <a:avLst/>
            </a:prstGeom>
            <a:solidFill>
              <a:srgbClr val="E9555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solidFill>
                <a:cs typeface="+mn-ea"/>
                <a:sym typeface="+mn-lt"/>
              </a:endParaRPr>
            </a:p>
          </p:txBody>
        </p:sp>
        <p:sp>
          <p:nvSpPr>
            <p:cNvPr id="14" name="iṣḻíḑê">
              <a:extLst>
                <a:ext uri="{FF2B5EF4-FFF2-40B4-BE49-F238E27FC236}">
                  <a16:creationId xmlns:a16="http://schemas.microsoft.com/office/drawing/2014/main" id="{A0E7DE1A-9023-4A7F-B28B-140A78960550}"/>
                </a:ext>
              </a:extLst>
            </p:cNvPr>
            <p:cNvSpPr txBox="1"/>
            <p:nvPr/>
          </p:nvSpPr>
          <p:spPr>
            <a:xfrm>
              <a:off x="5699916" y="1539000"/>
              <a:ext cx="712301" cy="923293"/>
            </a:xfrm>
            <a:prstGeom prst="rect">
              <a:avLst/>
            </a:prstGeom>
            <a:noFill/>
          </p:spPr>
          <p:txBody>
            <a:bodyPr wrap="none" lIns="182843" tIns="91422" rIns="182843" bIns="91422" anchor="ctr" anchorCtr="0">
              <a:normAutofit/>
            </a:bodyPr>
            <a:lstStyle/>
            <a:p>
              <a:pPr algn="ctr"/>
              <a:r>
                <a:rPr lang="en-US" altLang="zh-CN" sz="4800" dirty="0">
                  <a:cs typeface="+mn-ea"/>
                  <a:sym typeface="+mn-lt"/>
                </a:rPr>
                <a:t>2</a:t>
              </a:r>
              <a:endParaRPr lang="en-US" sz="4800" dirty="0">
                <a:cs typeface="+mn-ea"/>
                <a:sym typeface="+mn-lt"/>
              </a:endParaRPr>
            </a:p>
          </p:txBody>
        </p:sp>
        <p:grpSp>
          <p:nvGrpSpPr>
            <p:cNvPr id="15" name="ïṥlîdê">
              <a:extLst>
                <a:ext uri="{FF2B5EF4-FFF2-40B4-BE49-F238E27FC236}">
                  <a16:creationId xmlns:a16="http://schemas.microsoft.com/office/drawing/2014/main" id="{276903C3-6D45-4467-AF64-101519A8D125}"/>
                </a:ext>
              </a:extLst>
            </p:cNvPr>
            <p:cNvGrpSpPr/>
            <p:nvPr/>
          </p:nvGrpSpPr>
          <p:grpSpPr>
            <a:xfrm>
              <a:off x="4361105" y="2510674"/>
              <a:ext cx="3389923" cy="1062720"/>
              <a:chOff x="821646" y="2632959"/>
              <a:chExt cx="3389923" cy="1062720"/>
            </a:xfrm>
          </p:grpSpPr>
          <p:sp>
            <p:nvSpPr>
              <p:cNvPr id="38" name="ïṧḻíḍè">
                <a:extLst>
                  <a:ext uri="{FF2B5EF4-FFF2-40B4-BE49-F238E27FC236}">
                    <a16:creationId xmlns:a16="http://schemas.microsoft.com/office/drawing/2014/main" id="{7F909FFF-07E4-477E-8088-2299B3C4EE30}"/>
                  </a:ext>
                </a:extLst>
              </p:cNvPr>
              <p:cNvSpPr/>
              <p:nvPr/>
            </p:nvSpPr>
            <p:spPr>
              <a:xfrm>
                <a:off x="821646" y="3085418"/>
                <a:ext cx="3389923" cy="610261"/>
              </a:xfrm>
              <a:prstGeom prst="snip2SameRect">
                <a:avLst>
                  <a:gd name="adj1" fmla="val 0"/>
                  <a:gd name="adj2" fmla="val 0"/>
                </a:avLst>
              </a:prstGeom>
              <a:ln>
                <a:noFill/>
              </a:ln>
            </p:spPr>
            <p:txBody>
              <a:bodyPr wrap="square" anchor="t">
                <a:normAutofit/>
              </a:bodyPr>
              <a:lstStyle/>
              <a:p>
                <a:pPr lvl="0" algn="ctr" defTabSz="914378">
                  <a:lnSpc>
                    <a:spcPct val="120000"/>
                  </a:lnSpc>
                  <a:spcBef>
                    <a:spcPct val="0"/>
                  </a:spcBef>
                  <a:defRPr/>
                </a:pPr>
                <a:r>
                  <a:rPr lang="zh-CN" altLang="en-US" sz="1400" dirty="0">
                    <a:solidFill>
                      <a:prstClr val="black"/>
                    </a:solidFill>
                    <a:cs typeface="+mn-ea"/>
                    <a:sym typeface="+mn-lt"/>
                  </a:rPr>
                  <a:t>婴幼儿教育活动评价的方式</a:t>
                </a:r>
                <a:endParaRPr lang="en-US" altLang="zh-CN" sz="1400" dirty="0">
                  <a:solidFill>
                    <a:prstClr val="black"/>
                  </a:solidFill>
                  <a:cs typeface="+mn-ea"/>
                  <a:sym typeface="+mn-lt"/>
                </a:endParaRPr>
              </a:p>
            </p:txBody>
          </p:sp>
          <p:sp>
            <p:nvSpPr>
              <p:cNvPr id="39" name="ïṡļíḋé">
                <a:extLst>
                  <a:ext uri="{FF2B5EF4-FFF2-40B4-BE49-F238E27FC236}">
                    <a16:creationId xmlns:a16="http://schemas.microsoft.com/office/drawing/2014/main" id="{B7220B30-4BD7-457A-8E44-AABDE3928C21}"/>
                  </a:ext>
                </a:extLst>
              </p:cNvPr>
              <p:cNvSpPr txBox="1"/>
              <p:nvPr/>
            </p:nvSpPr>
            <p:spPr bwMode="auto">
              <a:xfrm>
                <a:off x="821646" y="2632959"/>
                <a:ext cx="3389923" cy="4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b="1" dirty="0">
                    <a:cs typeface="+mn-ea"/>
                    <a:sym typeface="+mn-lt"/>
                  </a:rPr>
                  <a:t>第二节</a:t>
                </a:r>
                <a:endParaRPr lang="en-US" altLang="zh-CN" sz="1600" b="1" dirty="0">
                  <a:cs typeface="+mn-ea"/>
                  <a:sym typeface="+mn-lt"/>
                </a:endParaRPr>
              </a:p>
            </p:txBody>
          </p:sp>
        </p:grpSp>
        <p:cxnSp>
          <p:nvCxnSpPr>
            <p:cNvPr id="29" name="直接连接符 28">
              <a:extLst>
                <a:ext uri="{FF2B5EF4-FFF2-40B4-BE49-F238E27FC236}">
                  <a16:creationId xmlns:a16="http://schemas.microsoft.com/office/drawing/2014/main" id="{E68AB5CA-00EC-4457-801F-1F88EA5F578F}"/>
                </a:ext>
              </a:extLst>
            </p:cNvPr>
            <p:cNvCxnSpPr>
              <a:cxnSpLocks/>
            </p:cNvCxnSpPr>
            <p:nvPr/>
          </p:nvCxnSpPr>
          <p:spPr>
            <a:xfrm>
              <a:off x="4071487" y="1636295"/>
              <a:ext cx="0" cy="214590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6CDC66B7-F7D8-411C-8851-8FFA574996FB}"/>
                </a:ext>
              </a:extLst>
            </p:cNvPr>
            <p:cNvCxnSpPr>
              <a:cxnSpLocks/>
            </p:cNvCxnSpPr>
            <p:nvPr/>
          </p:nvCxnSpPr>
          <p:spPr>
            <a:xfrm>
              <a:off x="4071487" y="3435691"/>
              <a:ext cx="0" cy="444911"/>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9DD3AE5-F470-43EE-906F-21E2787FA588}"/>
                </a:ext>
              </a:extLst>
            </p:cNvPr>
            <p:cNvCxnSpPr>
              <a:cxnSpLocks/>
            </p:cNvCxnSpPr>
            <p:nvPr/>
          </p:nvCxnSpPr>
          <p:spPr>
            <a:xfrm>
              <a:off x="669925" y="3772576"/>
              <a:ext cx="7264953" cy="108026"/>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119782"/>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1. </a:t>
            </a:r>
            <a:r>
              <a:rPr lang="zh-CN" altLang="en-US" sz="1600" dirty="0">
                <a:latin typeface="华文宋体" panose="02010600040101010101" pitchFamily="2" charset="-122"/>
                <a:ea typeface="华文宋体" panose="02010600040101010101" pitchFamily="2" charset="-122"/>
              </a:rPr>
              <a:t>婴幼儿感知觉的发展的主要内容</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视觉的发展。</a:t>
            </a:r>
          </a:p>
          <a:p>
            <a:pPr>
              <a:lnSpc>
                <a:spcPct val="150000"/>
              </a:lnSpc>
            </a:pPr>
            <a:r>
              <a:rPr lang="zh-CN" altLang="en-US" sz="1600" dirty="0">
                <a:latin typeface="华文宋体" panose="02010600040101010101" pitchFamily="2" charset="-122"/>
                <a:ea typeface="华文宋体" panose="02010600040101010101" pitchFamily="2" charset="-122"/>
              </a:rPr>
              <a:t>    人对周围环境的信息大多数是通过视觉系统获得的。眼睛觉察和辨认刺激物需要具备一定的视觉技能，主要有视觉集中、视觉追踪、颜色视觉、对光的觉察和视敏度。</a:t>
            </a:r>
          </a:p>
          <a:p>
            <a:pPr>
              <a:lnSpc>
                <a:spcPct val="150000"/>
              </a:lnSpc>
            </a:pPr>
            <a:r>
              <a:rPr lang="zh-CN" altLang="en-US" sz="1600" dirty="0">
                <a:latin typeface="华文宋体" panose="02010600040101010101" pitchFamily="2" charset="-122"/>
                <a:ea typeface="华文宋体" panose="02010600040101010101" pitchFamily="2" charset="-122"/>
              </a:rPr>
              <a:t>    视觉集中。出生后</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周新生婴儿的视线开始集中到物体上，理想的视焦点是距眼睛约</a:t>
            </a:r>
            <a:r>
              <a:rPr lang="en-US" altLang="zh-CN" sz="1600" dirty="0">
                <a:latin typeface="华文宋体" panose="02010600040101010101" pitchFamily="2" charset="-122"/>
                <a:ea typeface="华文宋体" panose="02010600040101010101" pitchFamily="2" charset="-122"/>
              </a:rPr>
              <a:t>26</a:t>
            </a:r>
            <a:r>
              <a:rPr lang="zh-CN" altLang="en-US" sz="1600" dirty="0">
                <a:latin typeface="华文宋体" panose="02010600040101010101" pitchFamily="2" charset="-122"/>
                <a:ea typeface="华文宋体" panose="02010600040101010101" pitchFamily="2" charset="-122"/>
              </a:rPr>
              <a:t>厘米处</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哺乳时母亲的脸与婴儿眼睛的适宜距离。</a:t>
            </a:r>
          </a:p>
          <a:p>
            <a:pPr>
              <a:lnSpc>
                <a:spcPct val="150000"/>
              </a:lnSpc>
            </a:pPr>
            <a:r>
              <a:rPr lang="zh-CN" altLang="en-US" sz="1600" dirty="0">
                <a:latin typeface="华文宋体" panose="02010600040101010101" pitchFamily="2" charset="-122"/>
                <a:ea typeface="华文宋体" panose="02010600040101010101" pitchFamily="2" charset="-122"/>
              </a:rPr>
              <a:t>    视觉追踪。出生</a:t>
            </a:r>
            <a:r>
              <a:rPr lang="en-US" altLang="zh-CN" sz="1600" dirty="0">
                <a:latin typeface="华文宋体" panose="02010600040101010101" pitchFamily="2" charset="-122"/>
                <a:ea typeface="华文宋体" panose="02010600040101010101" pitchFamily="2" charset="-122"/>
              </a:rPr>
              <a:t>12—48</a:t>
            </a:r>
            <a:r>
              <a:rPr lang="zh-CN" altLang="en-US" sz="1600" dirty="0">
                <a:latin typeface="华文宋体" panose="02010600040101010101" pitchFamily="2" charset="-122"/>
                <a:ea typeface="华文宋体" panose="02010600040101010101" pitchFamily="2" charset="-122"/>
              </a:rPr>
              <a:t>小时的新生儿中有</a:t>
            </a:r>
            <a:r>
              <a:rPr lang="en-US" altLang="zh-CN" sz="1600" dirty="0">
                <a:latin typeface="华文宋体" panose="02010600040101010101" pitchFamily="2" charset="-122"/>
                <a:ea typeface="华文宋体" panose="02010600040101010101" pitchFamily="2" charset="-122"/>
              </a:rPr>
              <a:t>3/4</a:t>
            </a:r>
            <a:r>
              <a:rPr lang="zh-CN" altLang="en-US" sz="1600" dirty="0">
                <a:latin typeface="华文宋体" panose="02010600040101010101" pitchFamily="2" charset="-122"/>
                <a:ea typeface="华文宋体" panose="02010600040101010101" pitchFamily="2" charset="-122"/>
              </a:rPr>
              <a:t>可以追视移动的红环。</a:t>
            </a:r>
          </a:p>
          <a:p>
            <a:pPr>
              <a:lnSpc>
                <a:spcPct val="150000"/>
              </a:lnSpc>
            </a:pPr>
            <a:r>
              <a:rPr lang="zh-CN" altLang="en-US" sz="1600" dirty="0">
                <a:latin typeface="华文宋体" panose="02010600040101010101" pitchFamily="2" charset="-122"/>
                <a:ea typeface="华文宋体" panose="02010600040101010101" pitchFamily="2" charset="-122"/>
              </a:rPr>
              <a:t>    颜色视觉。出生后</a:t>
            </a:r>
            <a:r>
              <a:rPr lang="en-US" altLang="zh-CN" sz="1600" dirty="0">
                <a:latin typeface="华文宋体" panose="02010600040101010101" pitchFamily="2" charset="-122"/>
                <a:ea typeface="华文宋体" panose="02010600040101010101" pitchFamily="2" charset="-122"/>
              </a:rPr>
              <a:t>15</a:t>
            </a:r>
            <a:r>
              <a:rPr lang="zh-CN" altLang="en-US" sz="1600" dirty="0">
                <a:latin typeface="华文宋体" panose="02010600040101010101" pitchFamily="2" charset="-122"/>
                <a:ea typeface="华文宋体" panose="02010600040101010101" pitchFamily="2" charset="-122"/>
              </a:rPr>
              <a:t>天就具有颜色辨别能力，</a:t>
            </a:r>
            <a:r>
              <a:rPr lang="en-US" altLang="zh-CN" sz="1600" dirty="0">
                <a:latin typeface="华文宋体" panose="02010600040101010101" pitchFamily="2" charset="-122"/>
                <a:ea typeface="华文宋体" panose="02010600040101010101" pitchFamily="2" charset="-122"/>
              </a:rPr>
              <a:t>3—4</a:t>
            </a:r>
            <a:r>
              <a:rPr lang="zh-CN" altLang="en-US" sz="1600" dirty="0">
                <a:latin typeface="华文宋体" panose="02010600040101010101" pitchFamily="2" charset="-122"/>
                <a:ea typeface="华文宋体" panose="02010600040101010101" pitchFamily="2" charset="-122"/>
              </a:rPr>
              <a:t>个月的婴儿颜色辨别能力基本上趋近成熟水平。</a:t>
            </a:r>
          </a:p>
          <a:p>
            <a:pPr>
              <a:lnSpc>
                <a:spcPct val="150000"/>
              </a:lnSpc>
            </a:pPr>
            <a:r>
              <a:rPr lang="zh-CN" altLang="en-US" sz="1600" dirty="0">
                <a:latin typeface="华文宋体" panose="02010600040101010101" pitchFamily="2" charset="-122"/>
                <a:ea typeface="华文宋体" panose="02010600040101010101" pitchFamily="2" charset="-122"/>
              </a:rPr>
              <a:t>    对光的觉察。出生后</a:t>
            </a:r>
            <a:r>
              <a:rPr lang="en-US" altLang="zh-CN" sz="1600" dirty="0">
                <a:latin typeface="华文宋体" panose="02010600040101010101" pitchFamily="2" charset="-122"/>
                <a:ea typeface="华文宋体" panose="02010600040101010101" pitchFamily="2" charset="-122"/>
              </a:rPr>
              <a:t>24—96</a:t>
            </a:r>
            <a:r>
              <a:rPr lang="zh-CN" altLang="en-US" sz="1600" dirty="0">
                <a:latin typeface="华文宋体" panose="02010600040101010101" pitchFamily="2" charset="-122"/>
                <a:ea typeface="华文宋体" panose="02010600040101010101" pitchFamily="2" charset="-122"/>
              </a:rPr>
              <a:t>小时的新生儿就能察觉光的闪烁。</a:t>
            </a:r>
          </a:p>
          <a:p>
            <a:pPr>
              <a:lnSpc>
                <a:spcPct val="150000"/>
              </a:lnSpc>
            </a:pPr>
            <a:r>
              <a:rPr lang="zh-CN" altLang="en-US" sz="1600" dirty="0">
                <a:latin typeface="华文宋体" panose="02010600040101010101" pitchFamily="2" charset="-122"/>
                <a:ea typeface="华文宋体" panose="02010600040101010101" pitchFamily="2" charset="-122"/>
              </a:rPr>
              <a:t>    视敏度。在出生后</a:t>
            </a:r>
            <a:r>
              <a:rPr lang="en-US" altLang="zh-CN" sz="1600" dirty="0">
                <a:latin typeface="华文宋体" panose="02010600040101010101" pitchFamily="2" charset="-122"/>
                <a:ea typeface="华文宋体" panose="02010600040101010101" pitchFamily="2" charset="-122"/>
              </a:rPr>
              <a:t>24</a:t>
            </a:r>
            <a:r>
              <a:rPr lang="zh-CN" altLang="en-US" sz="1600" dirty="0">
                <a:latin typeface="华文宋体" panose="02010600040101010101" pitchFamily="2" charset="-122"/>
                <a:ea typeface="华文宋体" panose="02010600040101010101" pitchFamily="2" charset="-122"/>
              </a:rPr>
              <a:t>小时只有成人的</a:t>
            </a:r>
            <a:r>
              <a:rPr lang="en-US" altLang="zh-CN" sz="1600" dirty="0">
                <a:latin typeface="华文宋体" panose="02010600040101010101" pitchFamily="2" charset="-122"/>
                <a:ea typeface="华文宋体" panose="02010600040101010101" pitchFamily="2" charset="-122"/>
              </a:rPr>
              <a:t>13/100</a:t>
            </a:r>
            <a:r>
              <a:rPr lang="zh-CN" altLang="en-US" sz="1600" dirty="0">
                <a:latin typeface="华文宋体" panose="02010600040101010101" pitchFamily="2" charset="-122"/>
                <a:ea typeface="华文宋体" panose="02010600040101010101" pitchFamily="2" charset="-122"/>
              </a:rPr>
              <a:t>，其后开始稳定发展。有研究认为视敏度发展最快的时期是</a:t>
            </a:r>
            <a:r>
              <a:rPr lang="en-US" altLang="zh-CN" sz="1600" dirty="0">
                <a:latin typeface="华文宋体" panose="02010600040101010101" pitchFamily="2" charset="-122"/>
                <a:ea typeface="华文宋体" panose="02010600040101010101" pitchFamily="2" charset="-122"/>
              </a:rPr>
              <a:t>7</a:t>
            </a:r>
            <a:r>
              <a:rPr lang="zh-CN" altLang="en-US" sz="1600" dirty="0">
                <a:latin typeface="华文宋体" panose="02010600040101010101" pitchFamily="2" charset="-122"/>
                <a:ea typeface="华文宋体" panose="02010600040101010101" pitchFamily="2" charset="-122"/>
              </a:rPr>
              <a:t>岁，也有人发现在</a:t>
            </a:r>
            <a:r>
              <a:rPr lang="en-US" altLang="zh-CN" sz="1600" dirty="0">
                <a:latin typeface="华文宋体" panose="02010600040101010101" pitchFamily="2" charset="-122"/>
                <a:ea typeface="华文宋体" panose="02010600040101010101" pitchFamily="2" charset="-122"/>
              </a:rPr>
              <a:t>10</a:t>
            </a:r>
            <a:r>
              <a:rPr lang="zh-CN" altLang="en-US" sz="1600" dirty="0">
                <a:latin typeface="华文宋体" panose="02010600040101010101" pitchFamily="2" charset="-122"/>
                <a:ea typeface="华文宋体" panose="02010600040101010101" pitchFamily="2" charset="-122"/>
              </a:rPr>
              <a:t>岁以前视敏度仍有明显发展。</a:t>
            </a:r>
          </a:p>
        </p:txBody>
      </p:sp>
    </p:spTree>
    <p:extLst>
      <p:ext uri="{BB962C8B-B14F-4D97-AF65-F5344CB8AC3E}">
        <p14:creationId xmlns:p14="http://schemas.microsoft.com/office/powerpoint/2010/main" val="27854487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750450"/>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听觉的发展。</a:t>
            </a:r>
          </a:p>
          <a:p>
            <a:pPr>
              <a:lnSpc>
                <a:spcPct val="150000"/>
              </a:lnSpc>
            </a:pPr>
            <a:r>
              <a:rPr lang="zh-CN" altLang="en-US" sz="1600" dirty="0">
                <a:latin typeface="华文宋体" panose="02010600040101010101" pitchFamily="2" charset="-122"/>
                <a:ea typeface="华文宋体" panose="02010600040101010101" pitchFamily="2" charset="-122"/>
              </a:rPr>
              <a:t>    听觉是婴儿从外部环境获取信息、认识和适应环境的重要手段。婴儿的听觉发展包括听觉辨别能力、语音感知、音乐感知和视听协调能力等。</a:t>
            </a:r>
          </a:p>
          <a:p>
            <a:pPr>
              <a:lnSpc>
                <a:spcPct val="150000"/>
              </a:lnSpc>
            </a:pPr>
            <a:r>
              <a:rPr lang="zh-CN" altLang="en-US" sz="1600" dirty="0">
                <a:latin typeface="华文宋体" panose="02010600040101010101" pitchFamily="2" charset="-122"/>
                <a:ea typeface="华文宋体" panose="02010600040101010101" pitchFamily="2" charset="-122"/>
              </a:rPr>
              <a:t>    听觉辨别能力。出生第一天婴儿已有听觉反应，能区别不同的音高。婴儿对声音的反应主要有感受、抚慰、警觉、痛苦。</a:t>
            </a:r>
          </a:p>
          <a:p>
            <a:pPr>
              <a:lnSpc>
                <a:spcPct val="150000"/>
              </a:lnSpc>
            </a:pPr>
            <a:r>
              <a:rPr lang="zh-CN" altLang="en-US" sz="1600" dirty="0">
                <a:latin typeface="华文宋体" panose="02010600040101010101" pitchFamily="2" charset="-122"/>
                <a:ea typeface="华文宋体" panose="02010600040101010101" pitchFamily="2" charset="-122"/>
              </a:rPr>
              <a:t>    语音感知。婴儿对人的语音的感知能力十分敏感，对母亲的声音尤为偏爱。在听到母亲声音时，吮吸活动加速。</a:t>
            </a:r>
          </a:p>
          <a:p>
            <a:pPr>
              <a:lnSpc>
                <a:spcPct val="150000"/>
              </a:lnSpc>
            </a:pPr>
            <a:r>
              <a:rPr lang="zh-CN" altLang="en-US" sz="1600" dirty="0">
                <a:latin typeface="华文宋体" panose="02010600040101010101" pitchFamily="2" charset="-122"/>
                <a:ea typeface="华文宋体" panose="02010600040101010101" pitchFamily="2" charset="-122"/>
              </a:rPr>
              <a:t>    音乐感知。婴儿偏爱轻松优美的音乐曲调。</a:t>
            </a:r>
            <a:r>
              <a:rPr lang="en-US" altLang="zh-CN" sz="1600" dirty="0">
                <a:latin typeface="华文宋体" panose="02010600040101010101" pitchFamily="2" charset="-122"/>
                <a:ea typeface="华文宋体" panose="02010600040101010101" pitchFamily="2" charset="-122"/>
              </a:rPr>
              <a:t>6</a:t>
            </a:r>
            <a:r>
              <a:rPr lang="zh-CN" altLang="en-US" sz="1600" dirty="0">
                <a:latin typeface="华文宋体" panose="02010600040101010101" pitchFamily="2" charset="-122"/>
                <a:ea typeface="华文宋体" panose="02010600040101010101" pitchFamily="2" charset="-122"/>
              </a:rPr>
              <a:t>个月以前能够辨别旋律和曲调，</a:t>
            </a:r>
            <a:r>
              <a:rPr lang="en-US" altLang="zh-CN" sz="1600" dirty="0">
                <a:latin typeface="华文宋体" panose="02010600040101010101" pitchFamily="2" charset="-122"/>
                <a:ea typeface="华文宋体" panose="02010600040101010101" pitchFamily="2" charset="-122"/>
              </a:rPr>
              <a:t>6</a:t>
            </a:r>
            <a:r>
              <a:rPr lang="zh-CN" altLang="en-US" sz="1600" dirty="0">
                <a:latin typeface="华文宋体" panose="02010600040101010101" pitchFamily="2" charset="-122"/>
                <a:ea typeface="华文宋体" panose="02010600040101010101" pitchFamily="2" charset="-122"/>
              </a:rPr>
              <a:t>个月左右会出现表达愉快的身体动作，</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岁左右会出现伴随音乐节拍的身体动作。</a:t>
            </a:r>
          </a:p>
          <a:p>
            <a:pPr>
              <a:lnSpc>
                <a:spcPct val="150000"/>
              </a:lnSpc>
            </a:pPr>
            <a:r>
              <a:rPr lang="zh-CN" altLang="en-US" sz="1600" dirty="0">
                <a:latin typeface="华文宋体" panose="02010600040101010101" pitchFamily="2" charset="-122"/>
                <a:ea typeface="华文宋体" panose="02010600040101010101" pitchFamily="2" charset="-122"/>
              </a:rPr>
              <a:t>    视听协调能力。新生婴儿就有听觉定位能力，表现出视、听协调活动能力。新生婴儿几乎都能将头转向声源，即根据听觉方向进行视觉定位。</a:t>
            </a:r>
          </a:p>
        </p:txBody>
      </p:sp>
    </p:spTree>
    <p:extLst>
      <p:ext uri="{BB962C8B-B14F-4D97-AF65-F5344CB8AC3E}">
        <p14:creationId xmlns:p14="http://schemas.microsoft.com/office/powerpoint/2010/main" val="21126791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273123"/>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 味觉、嗅觉和肤觉的发展。</a:t>
            </a:r>
          </a:p>
          <a:p>
            <a:pPr>
              <a:lnSpc>
                <a:spcPct val="150000"/>
              </a:lnSpc>
            </a:pPr>
            <a:r>
              <a:rPr lang="zh-CN" altLang="en-US" sz="1600" dirty="0">
                <a:latin typeface="华文宋体" panose="02010600040101010101" pitchFamily="2" charset="-122"/>
                <a:ea typeface="华文宋体" panose="02010600040101010101" pitchFamily="2" charset="-122"/>
              </a:rPr>
              <a:t>味觉是选择食物的重要手段，是新生儿出生时最发达的感觉。新生儿能以面部表情和身体活动等方式对甜、酸、苦、咸</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种基本味道做出反应。</a:t>
            </a:r>
          </a:p>
          <a:p>
            <a:pPr>
              <a:lnSpc>
                <a:spcPct val="150000"/>
              </a:lnSpc>
            </a:pPr>
            <a:r>
              <a:rPr lang="zh-CN" altLang="en-US" sz="1600" dirty="0">
                <a:latin typeface="华文宋体" panose="02010600040101010101" pitchFamily="2" charset="-122"/>
                <a:ea typeface="华文宋体" panose="02010600040101010101" pitchFamily="2" charset="-122"/>
              </a:rPr>
              <a:t>    嗅觉的发展。嗅觉功能在出生</a:t>
            </a:r>
            <a:r>
              <a:rPr lang="en-US" altLang="zh-CN" sz="1600" dirty="0">
                <a:latin typeface="华文宋体" panose="02010600040101010101" pitchFamily="2" charset="-122"/>
                <a:ea typeface="华文宋体" panose="02010600040101010101" pitchFamily="2" charset="-122"/>
              </a:rPr>
              <a:t>24</a:t>
            </a:r>
            <a:r>
              <a:rPr lang="zh-CN" altLang="en-US" sz="1600" dirty="0">
                <a:latin typeface="华文宋体" panose="02010600040101010101" pitchFamily="2" charset="-122"/>
                <a:ea typeface="华文宋体" panose="02010600040101010101" pitchFamily="2" charset="-122"/>
              </a:rPr>
              <a:t>小时就有表现，出生一周能够辨别不同气味，且表现对母体气味的偏爱。</a:t>
            </a:r>
          </a:p>
          <a:p>
            <a:pPr>
              <a:lnSpc>
                <a:spcPct val="150000"/>
              </a:lnSpc>
            </a:pPr>
            <a:r>
              <a:rPr lang="zh-CN" altLang="en-US" sz="1600" dirty="0">
                <a:latin typeface="华文宋体" panose="02010600040101010101" pitchFamily="2" charset="-122"/>
                <a:ea typeface="华文宋体" panose="02010600040101010101" pitchFamily="2" charset="-122"/>
              </a:rPr>
              <a:t>    肤觉的发展。新生儿的触觉敏感性和触觉分化发展迅速。刚一出生就有温觉反应，而调节体温的能力是新生儿适应环境的一个关键。婴儿早期就有痛觉反应，但较微弱和迟钝。</a:t>
            </a:r>
          </a:p>
        </p:txBody>
      </p:sp>
    </p:spTree>
    <p:extLst>
      <p:ext uri="{BB962C8B-B14F-4D97-AF65-F5344CB8AC3E}">
        <p14:creationId xmlns:p14="http://schemas.microsoft.com/office/powerpoint/2010/main" val="39601610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 空间知觉的发展。</a:t>
            </a:r>
          </a:p>
          <a:p>
            <a:pPr>
              <a:lnSpc>
                <a:spcPct val="150000"/>
              </a:lnSpc>
            </a:pPr>
            <a:r>
              <a:rPr lang="zh-CN" altLang="en-US" sz="1600" dirty="0">
                <a:latin typeface="华文宋体" panose="02010600040101010101" pitchFamily="2" charset="-122"/>
                <a:ea typeface="华文宋体" panose="02010600040101010101" pitchFamily="2" charset="-122"/>
              </a:rPr>
              <a:t>    婴儿知觉发展表现为各种分析器的协调活动，共同参加对复合刺激的分析和综合。</a:t>
            </a:r>
          </a:p>
          <a:p>
            <a:pPr>
              <a:lnSpc>
                <a:spcPct val="150000"/>
              </a:lnSpc>
            </a:pPr>
            <a:r>
              <a:rPr lang="zh-CN" altLang="en-US" sz="1600" dirty="0">
                <a:latin typeface="华文宋体" panose="02010600040101010101" pitchFamily="2" charset="-122"/>
                <a:ea typeface="华文宋体" panose="02010600040101010101" pitchFamily="2" charset="-122"/>
              </a:rPr>
              <a:t>    形状知觉。</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个月的婴儿已有分辨简单形状的能力。他们偏爱一定程度的复杂的世界、信息量多的图形，不喜欢没有图案的模式。</a:t>
            </a:r>
          </a:p>
          <a:p>
            <a:pPr>
              <a:lnSpc>
                <a:spcPct val="150000"/>
              </a:lnSpc>
            </a:pPr>
            <a:r>
              <a:rPr lang="zh-CN" altLang="en-US" sz="1600" dirty="0">
                <a:latin typeface="华文宋体" panose="02010600040101010101" pitchFamily="2" charset="-122"/>
                <a:ea typeface="华文宋体" panose="02010600040101010101" pitchFamily="2" charset="-122"/>
              </a:rPr>
              <a:t>    深度知觉。</a:t>
            </a:r>
            <a:r>
              <a:rPr lang="en-US" altLang="zh-CN" sz="1600" dirty="0">
                <a:latin typeface="华文宋体" panose="02010600040101010101" pitchFamily="2" charset="-122"/>
                <a:ea typeface="华文宋体" panose="02010600040101010101" pitchFamily="2" charset="-122"/>
              </a:rPr>
              <a:t>6</a:t>
            </a:r>
            <a:r>
              <a:rPr lang="zh-CN" altLang="en-US" sz="1600" dirty="0">
                <a:latin typeface="华文宋体" panose="02010600040101010101" pitchFamily="2" charset="-122"/>
                <a:ea typeface="华文宋体" panose="02010600040101010101" pitchFamily="2" charset="-122"/>
              </a:rPr>
              <a:t>个月的婴儿就已经具有深度知觉，假如把孩子放在床的边缘，他会有感知下面危险的能力。</a:t>
            </a:r>
          </a:p>
          <a:p>
            <a:pPr>
              <a:lnSpc>
                <a:spcPct val="150000"/>
              </a:lnSpc>
            </a:pPr>
            <a:r>
              <a:rPr lang="zh-CN" altLang="en-US" sz="1600" dirty="0">
                <a:latin typeface="华文宋体" panose="02010600040101010101" pitchFamily="2" charset="-122"/>
                <a:ea typeface="华文宋体" panose="02010600040101010101" pitchFamily="2" charset="-122"/>
              </a:rPr>
              <a:t>    方位知觉。儿童方位知觉的发展顺序为先上下（</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岁），次前后（</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岁），再左右（</a:t>
            </a:r>
            <a:r>
              <a:rPr lang="en-US" altLang="zh-CN" sz="1600" dirty="0">
                <a:latin typeface="华文宋体" panose="02010600040101010101" pitchFamily="2" charset="-122"/>
                <a:ea typeface="华文宋体" panose="02010600040101010101" pitchFamily="2" charset="-122"/>
              </a:rPr>
              <a:t>5</a:t>
            </a:r>
            <a:r>
              <a:rPr lang="zh-CN" altLang="en-US" sz="1600" dirty="0">
                <a:latin typeface="华文宋体" panose="02010600040101010101" pitchFamily="2" charset="-122"/>
                <a:ea typeface="华文宋体" panose="02010600040101010101" pitchFamily="2" charset="-122"/>
              </a:rPr>
              <a:t>岁能以自身为中心辨别左右，</a:t>
            </a:r>
            <a:r>
              <a:rPr lang="en-US" altLang="zh-CN" sz="1600" dirty="0">
                <a:latin typeface="华文宋体" panose="02010600040101010101" pitchFamily="2" charset="-122"/>
                <a:ea typeface="华文宋体" panose="02010600040101010101" pitchFamily="2" charset="-122"/>
              </a:rPr>
              <a:t>7—8</a:t>
            </a:r>
            <a:r>
              <a:rPr lang="zh-CN" altLang="en-US" sz="1600" dirty="0">
                <a:latin typeface="华文宋体" panose="02010600040101010101" pitchFamily="2" charset="-122"/>
                <a:ea typeface="华文宋体" panose="02010600040101010101" pitchFamily="2" charset="-122"/>
              </a:rPr>
              <a:t>岁能以客体为中心辨别左右）。方位知觉个体差异很大，有的人一生方位知觉都不清楚。</a:t>
            </a:r>
          </a:p>
        </p:txBody>
      </p:sp>
    </p:spTree>
    <p:extLst>
      <p:ext uri="{BB962C8B-B14F-4D97-AF65-F5344CB8AC3E}">
        <p14:creationId xmlns:p14="http://schemas.microsoft.com/office/powerpoint/2010/main" val="79090851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1178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 </a:t>
            </a:r>
            <a:r>
              <a:rPr lang="zh-CN" altLang="en-US" sz="1600" dirty="0">
                <a:latin typeface="华文宋体" panose="02010600040101010101" pitchFamily="2" charset="-122"/>
                <a:ea typeface="华文宋体" panose="02010600040101010101" pitchFamily="2" charset="-122"/>
              </a:rPr>
              <a:t>婴幼儿认知发展的基本趋向</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认知发展由近及远。婴儿还不知道客观事物永久存在之前，认知的范围就限于自己。以后，从这点出发，才逐步承认客观事物也和自己一样存在。</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儿童认知客观事物是由某一局部到整体、由片面到比较全面。他们往往先是专注于事物的某一部分而忽视其他部分，以偏概全。</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 儿童最初只认识事物的表面现象，以后才随年龄增长，认识事物内在的本质属性。</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 儿童认识一个事物，并不是一蹴而就的，而是从最初的认识到比较完全的认识。这需要经历多种水平或者阶段，由浅入深。</a:t>
            </a:r>
          </a:p>
        </p:txBody>
      </p:sp>
    </p:spTree>
    <p:extLst>
      <p:ext uri="{BB962C8B-B14F-4D97-AF65-F5344CB8AC3E}">
        <p14:creationId xmlns:p14="http://schemas.microsoft.com/office/powerpoint/2010/main" val="325424764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pic>
        <p:nvPicPr>
          <p:cNvPr id="3" name="图片 2">
            <a:extLst>
              <a:ext uri="{FF2B5EF4-FFF2-40B4-BE49-F238E27FC236}">
                <a16:creationId xmlns:a16="http://schemas.microsoft.com/office/drawing/2014/main" id="{ABF52CFB-FDD6-43D3-BE9C-C97AAB8506FB}"/>
              </a:ext>
            </a:extLst>
          </p:cNvPr>
          <p:cNvPicPr>
            <a:picLocks noChangeAspect="1"/>
          </p:cNvPicPr>
          <p:nvPr/>
        </p:nvPicPr>
        <p:blipFill>
          <a:blip r:embed="rId3"/>
          <a:stretch>
            <a:fillRect/>
          </a:stretch>
        </p:blipFill>
        <p:spPr>
          <a:xfrm>
            <a:off x="3505524" y="1257300"/>
            <a:ext cx="5180952" cy="5200000"/>
          </a:xfrm>
          <a:prstGeom prst="rect">
            <a:avLst/>
          </a:prstGeom>
        </p:spPr>
      </p:pic>
    </p:spTree>
    <p:extLst>
      <p:ext uri="{BB962C8B-B14F-4D97-AF65-F5344CB8AC3E}">
        <p14:creationId xmlns:p14="http://schemas.microsoft.com/office/powerpoint/2010/main" val="67015840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评价量表</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4119782"/>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《0—6</a:t>
            </a:r>
            <a:r>
              <a:rPr lang="zh-CN" altLang="en-US" sz="1600" dirty="0">
                <a:latin typeface="华文宋体" panose="02010600040101010101" pitchFamily="2" charset="-122"/>
                <a:ea typeface="华文宋体" panose="02010600040101010101" pitchFamily="2" charset="-122"/>
              </a:rPr>
              <a:t>岁儿童发育行为评估量表</a:t>
            </a:r>
            <a:r>
              <a:rPr lang="en-US" altLang="zh-CN" sz="1600" dirty="0">
                <a:latin typeface="华文宋体" panose="02010600040101010101" pitchFamily="2" charset="-122"/>
                <a:ea typeface="华文宋体" panose="02010600040101010101" pitchFamily="2" charset="-122"/>
              </a:rPr>
              <a:t>》</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能区（</a:t>
            </a:r>
            <a:r>
              <a:rPr lang="en-US" altLang="zh-CN" sz="1600" dirty="0">
                <a:latin typeface="华文宋体" panose="02010600040101010101" pitchFamily="2" charset="-122"/>
                <a:ea typeface="华文宋体" panose="02010600040101010101" pitchFamily="2" charset="-122"/>
              </a:rPr>
              <a:t>attribute</a:t>
            </a:r>
            <a:r>
              <a:rPr lang="zh-CN" altLang="en-US" sz="1600" dirty="0">
                <a:latin typeface="华文宋体" panose="02010600040101010101" pitchFamily="2" charset="-122"/>
                <a:ea typeface="华文宋体" panose="02010600040101010101" pitchFamily="2" charset="-122"/>
              </a:rPr>
              <a:t>）。量表测定的领域，本量表包括大运动、精细动作、语言、适应能力和社会行为五个能区。其中大运动能区指身体的姿势、头的平衡，以及坐、爬、立、走、跑、跳的能力；精细动作能区指使用手指的能力；语言能区指理解语言和语言的表达能力；适应能力能区指儿童对其周围自然环境和社会需要作出反应和适应的能力；社会行为能区指对周围人们的交往能力和生活自理能力。</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智力年龄（</a:t>
            </a:r>
            <a:r>
              <a:rPr lang="en-US" altLang="zh-CN" sz="1600" dirty="0">
                <a:latin typeface="华文宋体" panose="02010600040101010101" pitchFamily="2" charset="-122"/>
                <a:ea typeface="华文宋体" panose="02010600040101010101" pitchFamily="2" charset="-122"/>
              </a:rPr>
              <a:t>mental age, MA</a:t>
            </a:r>
            <a:r>
              <a:rPr lang="zh-CN" altLang="en-US" sz="1600" dirty="0">
                <a:latin typeface="华文宋体" panose="02010600040101010101" pitchFamily="2" charset="-122"/>
                <a:ea typeface="华文宋体" panose="02010600040101010101" pitchFamily="2" charset="-122"/>
              </a:rPr>
              <a:t>）。智龄、心理年龄。反映儿童智力水平高低的指标。</a:t>
            </a:r>
          </a:p>
          <a:p>
            <a:pPr>
              <a:lnSpc>
                <a:spcPct val="150000"/>
              </a:lnSpc>
            </a:pPr>
            <a:r>
              <a:rPr lang="zh-CN" altLang="en-US" sz="1600" dirty="0">
                <a:latin typeface="华文宋体" panose="02010600040101010101" pitchFamily="2" charset="-122"/>
                <a:ea typeface="华文宋体" panose="02010600040101010101" pitchFamily="2" charset="-122"/>
              </a:rPr>
              <a:t>    在编制的量表中，按年龄分组编制测查项目，若被试者通过</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岁的测查项目，就表示他使用该量表测查的智力年龄为</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岁。</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 发育商（</a:t>
            </a:r>
            <a:r>
              <a:rPr lang="en-US" altLang="zh-CN" sz="1600" dirty="0">
                <a:latin typeface="华文宋体" panose="02010600040101010101" pitchFamily="2" charset="-122"/>
                <a:ea typeface="华文宋体" panose="02010600040101010101" pitchFamily="2" charset="-122"/>
              </a:rPr>
              <a:t>development quotient, DQ</a:t>
            </a:r>
            <a:r>
              <a:rPr lang="zh-CN" altLang="en-US" sz="1600" dirty="0">
                <a:latin typeface="华文宋体" panose="02010600040101010101" pitchFamily="2" charset="-122"/>
                <a:ea typeface="华文宋体" panose="02010600040101010101" pitchFamily="2" charset="-122"/>
              </a:rPr>
              <a:t>）。用来衡量儿童心智发展水平的核心指标之一，是在大运动、精细动作、认知、情绪和社会性发展等方面对儿童发育情况进行衡量。</a:t>
            </a:r>
          </a:p>
          <a:p>
            <a:pPr>
              <a:lnSpc>
                <a:spcPct val="150000"/>
              </a:lnSpc>
            </a:pPr>
            <a:r>
              <a:rPr lang="zh-CN" altLang="en-US" sz="1600" dirty="0">
                <a:latin typeface="华文宋体" panose="02010600040101010101" pitchFamily="2" charset="-122"/>
                <a:ea typeface="华文宋体" panose="02010600040101010101" pitchFamily="2" charset="-122"/>
              </a:rPr>
              <a:t>    计算方式： 发育商</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智力年龄</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实际年龄*</a:t>
            </a:r>
            <a:r>
              <a:rPr lang="en-US" altLang="zh-CN" sz="1600" dirty="0">
                <a:latin typeface="华文宋体" panose="02010600040101010101" pitchFamily="2" charset="-122"/>
                <a:ea typeface="华文宋体" panose="02010600040101010101" pitchFamily="2" charset="-122"/>
              </a:rPr>
              <a:t>100</a:t>
            </a:r>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8575996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评价量表</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儿童发育异常自查手册</a:t>
            </a:r>
            <a:r>
              <a:rPr lang="en-US" altLang="zh-CN" sz="1600" dirty="0">
                <a:latin typeface="华文宋体" panose="02010600040101010101" pitchFamily="2" charset="-122"/>
                <a:ea typeface="华文宋体" panose="02010600040101010101" pitchFamily="2" charset="-122"/>
              </a:rPr>
              <a:t>》</a:t>
            </a: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儿童发育异常自查手册</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是教育部与联合国儿童基金会合作项目“早期儿童养育与发展”的项目成果之一。项目的主要目标是通过广泛的社会宣传和动员，向家长传授科学的育儿观念和知识，提高</a:t>
            </a:r>
            <a:r>
              <a:rPr lang="en-US" altLang="zh-CN" sz="1600" dirty="0">
                <a:latin typeface="华文宋体" panose="02010600040101010101" pitchFamily="2" charset="-122"/>
                <a:ea typeface="华文宋体" panose="02010600040101010101" pitchFamily="2" charset="-122"/>
              </a:rPr>
              <a:t>0—6</a:t>
            </a:r>
            <a:r>
              <a:rPr lang="zh-CN" altLang="en-US" sz="1600" dirty="0">
                <a:latin typeface="华文宋体" panose="02010600040101010101" pitchFamily="2" charset="-122"/>
                <a:ea typeface="华文宋体" panose="02010600040101010101" pitchFamily="2" charset="-122"/>
              </a:rPr>
              <a:t>岁儿童家长和其他养育者的科学育儿能力。尤其要帮助贫困地区的儿童家长，获得利用现有资源改善儿童家庭养育环境的能力。</a:t>
            </a:r>
          </a:p>
          <a:p>
            <a:pPr>
              <a:lnSpc>
                <a:spcPct val="150000"/>
              </a:lnSpc>
            </a:pPr>
            <a:r>
              <a:rPr lang="zh-CN" altLang="en-US" sz="1600" dirty="0">
                <a:latin typeface="华文宋体" panose="02010600040101010101" pitchFamily="2" charset="-122"/>
                <a:ea typeface="华文宋体" panose="02010600040101010101" pitchFamily="2" charset="-122"/>
              </a:rPr>
              <a:t>    生长发育正常是健康的重要标志，这种“发育”是有一定规律的，既是连续的，又有阶段性。即在不同年龄阶段，有着不同的发育标志。通过观察、分析这些标志，了解孩子身心发展的现状是否在正常范围内。</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189465629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评价量表</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贝利婴幼儿发展量表（第三版）</a:t>
            </a:r>
            <a:r>
              <a:rPr lang="en-US" altLang="zh-CN" sz="1600" dirty="0">
                <a:latin typeface="华文宋体" panose="02010600040101010101" pitchFamily="2" charset="-122"/>
                <a:ea typeface="华文宋体" panose="02010600040101010101" pitchFamily="2" charset="-122"/>
              </a:rPr>
              <a:t>》</a:t>
            </a: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贝利婴幼儿发展量表</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是美国加州伯克利婴幼儿发育研究所的儿童心理学家贝利（</a:t>
            </a:r>
            <a:r>
              <a:rPr lang="en-US" altLang="zh-CN" sz="1600" dirty="0">
                <a:latin typeface="华文宋体" panose="02010600040101010101" pitchFamily="2" charset="-122"/>
                <a:ea typeface="华文宋体" panose="02010600040101010101" pitchFamily="2" charset="-122"/>
              </a:rPr>
              <a:t>Bayley</a:t>
            </a:r>
            <a:r>
              <a:rPr lang="zh-CN" altLang="en-US" sz="1600" dirty="0">
                <a:latin typeface="华文宋体" panose="02010600040101010101" pitchFamily="2" charset="-122"/>
                <a:ea typeface="华文宋体" panose="02010600040101010101" pitchFamily="2" charset="-122"/>
              </a:rPr>
              <a:t>）在</a:t>
            </a:r>
            <a:r>
              <a:rPr lang="en-US" altLang="zh-CN" sz="1600" dirty="0">
                <a:latin typeface="华文宋体" panose="02010600040101010101" pitchFamily="2" charset="-122"/>
                <a:ea typeface="华文宋体" panose="02010600040101010101" pitchFamily="2" charset="-122"/>
              </a:rPr>
              <a:t>1969</a:t>
            </a:r>
            <a:r>
              <a:rPr lang="zh-CN" altLang="en-US" sz="1600" dirty="0">
                <a:latin typeface="华文宋体" panose="02010600040101010101" pitchFamily="2" charset="-122"/>
                <a:ea typeface="华文宋体" panose="02010600040101010101" pitchFamily="2" charset="-122"/>
              </a:rPr>
              <a:t>年编制的，其中包括智力发展和神经运动两个量表，通过这两个量表，有关研究者可以对</a:t>
            </a:r>
            <a:r>
              <a:rPr lang="en-US" altLang="zh-CN" sz="1600" dirty="0">
                <a:latin typeface="华文宋体" panose="02010600040101010101" pitchFamily="2" charset="-122"/>
                <a:ea typeface="华文宋体" panose="02010600040101010101" pitchFamily="2" charset="-122"/>
              </a:rPr>
              <a:t>2—30</a:t>
            </a:r>
            <a:r>
              <a:rPr lang="zh-CN" altLang="en-US" sz="1600" dirty="0">
                <a:latin typeface="华文宋体" panose="02010600040101010101" pitchFamily="2" charset="-122"/>
                <a:ea typeface="华文宋体" panose="02010600040101010101" pitchFamily="2" charset="-122"/>
              </a:rPr>
              <a:t>月龄婴幼儿的发育进行评估。现在广泛使用的第三版贝利量表（</a:t>
            </a:r>
            <a:r>
              <a:rPr lang="en-US" altLang="zh-CN" sz="1600" dirty="0">
                <a:latin typeface="华文宋体" panose="02010600040101010101" pitchFamily="2" charset="-122"/>
                <a:ea typeface="华文宋体" panose="02010600040101010101" pitchFamily="2" charset="-122"/>
              </a:rPr>
              <a:t>BSID-Ⅲ</a:t>
            </a:r>
            <a:r>
              <a:rPr lang="zh-CN" altLang="en-US" sz="1600" dirty="0">
                <a:latin typeface="华文宋体" panose="02010600040101010101" pitchFamily="2" charset="-122"/>
                <a:ea typeface="华文宋体" panose="02010600040101010101" pitchFamily="2" charset="-122"/>
              </a:rPr>
              <a:t>）于</a:t>
            </a:r>
            <a:r>
              <a:rPr lang="en-US" altLang="zh-CN" sz="1600" dirty="0">
                <a:latin typeface="华文宋体" panose="02010600040101010101" pitchFamily="2" charset="-122"/>
                <a:ea typeface="华文宋体" panose="02010600040101010101" pitchFamily="2" charset="-122"/>
              </a:rPr>
              <a:t>2006</a:t>
            </a:r>
            <a:r>
              <a:rPr lang="zh-CN" altLang="en-US" sz="1600" dirty="0">
                <a:latin typeface="华文宋体" panose="02010600040101010101" pitchFamily="2" charset="-122"/>
                <a:ea typeface="华文宋体" panose="02010600040101010101" pitchFamily="2" charset="-122"/>
              </a:rPr>
              <a:t>年修订完成，</a:t>
            </a:r>
            <a:r>
              <a:rPr lang="en-US" altLang="zh-CN" sz="1600" dirty="0">
                <a:latin typeface="华文宋体" panose="02010600040101010101" pitchFamily="2" charset="-122"/>
                <a:ea typeface="华文宋体" panose="02010600040101010101" pitchFamily="2" charset="-122"/>
              </a:rPr>
              <a:t>2006</a:t>
            </a:r>
            <a:r>
              <a:rPr lang="zh-CN" altLang="en-US" sz="1600" dirty="0">
                <a:latin typeface="华文宋体" panose="02010600040101010101" pitchFamily="2" charset="-122"/>
                <a:ea typeface="华文宋体" panose="02010600040101010101" pitchFamily="2" charset="-122"/>
              </a:rPr>
              <a:t>年的这次修订更新了部分项目和常模数据，优化了量表的测量学指标，简化了操作步骤，令这份量表使用起来更简单更高效。</a:t>
            </a:r>
          </a:p>
        </p:txBody>
      </p:sp>
    </p:spTree>
    <p:extLst>
      <p:ext uri="{BB962C8B-B14F-4D97-AF65-F5344CB8AC3E}">
        <p14:creationId xmlns:p14="http://schemas.microsoft.com/office/powerpoint/2010/main" val="38093809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评价量表</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1903791"/>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考夫曼儿童评估成套测验</a:t>
            </a:r>
            <a:r>
              <a:rPr lang="en-US" altLang="zh-CN" sz="1600" dirty="0">
                <a:latin typeface="华文宋体" panose="02010600040101010101" pitchFamily="2" charset="-122"/>
                <a:ea typeface="华文宋体" panose="02010600040101010101" pitchFamily="2" charset="-122"/>
              </a:rPr>
              <a:t>》</a:t>
            </a: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考夫曼儿童评估成套测验</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是一套有关能力倾向和成就的量表，用以评估</a:t>
            </a:r>
            <a:r>
              <a:rPr lang="en-US" altLang="zh-CN" sz="1600" dirty="0">
                <a:latin typeface="华文宋体" panose="02010600040101010101" pitchFamily="2" charset="-122"/>
                <a:ea typeface="华文宋体" panose="02010600040101010101" pitchFamily="2" charset="-122"/>
              </a:rPr>
              <a:t>2.5—12.5</a:t>
            </a:r>
            <a:r>
              <a:rPr lang="zh-CN" altLang="en-US" sz="1600" dirty="0">
                <a:latin typeface="华文宋体" panose="02010600040101010101" pitchFamily="2" charset="-122"/>
                <a:ea typeface="华文宋体" panose="02010600040101010101" pitchFamily="2" charset="-122"/>
              </a:rPr>
              <a:t>岁儿童的认知能力。其中，能力倾向量表部分的理论基础是有关智力构成的神经心理学理论，即智力包括同时性加工和继时性加工两个过程。</a:t>
            </a:r>
            <a:r>
              <a:rPr lang="en-US" altLang="zh-CN" sz="1600" dirty="0">
                <a:latin typeface="华文宋体" panose="02010600040101010101" pitchFamily="2" charset="-122"/>
                <a:ea typeface="华文宋体" panose="02010600040101010101" pitchFamily="2" charset="-122"/>
              </a:rPr>
              <a:t>K-ABC</a:t>
            </a:r>
            <a:r>
              <a:rPr lang="zh-CN" altLang="en-US" sz="1600" dirty="0">
                <a:latin typeface="华文宋体" panose="02010600040101010101" pitchFamily="2" charset="-122"/>
                <a:ea typeface="华文宋体" panose="02010600040101010101" pitchFamily="2" charset="-122"/>
              </a:rPr>
              <a:t>包含</a:t>
            </a:r>
            <a:r>
              <a:rPr lang="en-US" altLang="zh-CN" sz="1600" dirty="0">
                <a:latin typeface="华文宋体" panose="02010600040101010101" pitchFamily="2" charset="-122"/>
                <a:ea typeface="华文宋体" panose="02010600040101010101" pitchFamily="2" charset="-122"/>
              </a:rPr>
              <a:t>16</a:t>
            </a:r>
            <a:r>
              <a:rPr lang="zh-CN" altLang="en-US" sz="1600" dirty="0">
                <a:latin typeface="华文宋体" panose="02010600040101010101" pitchFamily="2" charset="-122"/>
                <a:ea typeface="华文宋体" panose="02010600040101010101" pitchFamily="2" charset="-122"/>
              </a:rPr>
              <a:t>个类似于游戏的分测验，测试需时</a:t>
            </a:r>
            <a:r>
              <a:rPr lang="en-US" altLang="zh-CN" sz="1600" dirty="0">
                <a:latin typeface="华文宋体" panose="02010600040101010101" pitchFamily="2" charset="-122"/>
                <a:ea typeface="华文宋体" panose="02010600040101010101" pitchFamily="2" charset="-122"/>
              </a:rPr>
              <a:t>60—90</a:t>
            </a:r>
            <a:r>
              <a:rPr lang="zh-CN" altLang="en-US" sz="1600" dirty="0">
                <a:latin typeface="华文宋体" panose="02010600040101010101" pitchFamily="2" charset="-122"/>
                <a:ea typeface="华文宋体" panose="02010600040101010101" pitchFamily="2" charset="-122"/>
              </a:rPr>
              <a:t>分钟。</a:t>
            </a:r>
          </a:p>
          <a:p>
            <a:pPr>
              <a:lnSpc>
                <a:spcPct val="150000"/>
              </a:lnSpc>
            </a:pPr>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399642956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第一节</a:t>
              </a:r>
            </a:p>
          </p:txBody>
        </p:sp>
      </p:grpSp>
      <p:sp>
        <p:nvSpPr>
          <p:cNvPr id="15" name="文本框 14"/>
          <p:cNvSpPr txBox="1"/>
          <p:nvPr/>
        </p:nvSpPr>
        <p:spPr>
          <a:xfrm>
            <a:off x="564680" y="2371074"/>
            <a:ext cx="8995412" cy="3785652"/>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 </a:t>
            </a:r>
            <a:r>
              <a:rPr lang="en-US" altLang="zh-CN" sz="8000" dirty="0">
                <a:solidFill>
                  <a:srgbClr val="EF975B"/>
                </a:solidFill>
                <a:latin typeface="方正细谭黑简体" panose="02000000000000000000" pitchFamily="2" charset="-122"/>
                <a:ea typeface="方正细谭黑简体" panose="02000000000000000000" pitchFamily="2" charset="-122"/>
                <a:cs typeface="+mn-ea"/>
                <a:sym typeface="+mn-lt"/>
              </a:rPr>
              <a:t>0—3</a:t>
            </a:r>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岁婴幼儿教育活动评价的原则与内容</a:t>
            </a:r>
          </a:p>
        </p:txBody>
      </p:sp>
    </p:spTree>
    <p:extLst>
      <p:ext uri="{BB962C8B-B14F-4D97-AF65-F5344CB8AC3E}">
        <p14:creationId xmlns:p14="http://schemas.microsoft.com/office/powerpoint/2010/main" val="13453815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评价量表</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273123"/>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嵌入课程的评估</a:t>
            </a:r>
          </a:p>
          <a:p>
            <a:pPr>
              <a:lnSpc>
                <a:spcPct val="150000"/>
              </a:lnSpc>
            </a:pPr>
            <a:r>
              <a:rPr lang="zh-CN" altLang="en-US" sz="1600" dirty="0">
                <a:latin typeface="华文宋体" panose="02010600040101010101" pitchFamily="2" charset="-122"/>
                <a:ea typeface="华文宋体" panose="02010600040101010101" pitchFamily="2" charset="-122"/>
              </a:rPr>
              <a:t>    嵌入课程的儿童发展评价强调评价要贯穿于日常教育教学活动的全过程，根据在日常情境中真实发生的幼儿表现来进行评价，相比前两套量表，本量表更加偏向于过程性评价，并且突出了评价的可操作性和发展性，强调评价者和活动组织者的一体化，并将评价结果运用于日常的教学活动。国际上使用较为广泛也较为权威的嵌入课程的儿童发展评价有高瞻课程的</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学前儿童观察评价系统</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a:t>
            </a:r>
            <a:r>
              <a:rPr lang="en-US" altLang="zh-CN" sz="1600" dirty="0">
                <a:latin typeface="华文宋体" panose="02010600040101010101" pitchFamily="2" charset="-122"/>
                <a:ea typeface="华文宋体" panose="02010600040101010101" pitchFamily="2" charset="-122"/>
              </a:rPr>
              <a:t>High/Scope Child Observation Record</a:t>
            </a: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COR</a:t>
            </a:r>
            <a:r>
              <a:rPr lang="zh-CN" altLang="en-US" sz="1600" dirty="0">
                <a:latin typeface="华文宋体" panose="02010600040101010101" pitchFamily="2" charset="-122"/>
                <a:ea typeface="华文宋体" panose="02010600040101010101" pitchFamily="2" charset="-122"/>
              </a:rPr>
              <a:t>）以及创造性课程的</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教师策略黄金评估系统</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a:t>
            </a:r>
            <a:r>
              <a:rPr lang="en-US" altLang="zh-CN" sz="1600" dirty="0">
                <a:latin typeface="华文宋体" panose="02010600040101010101" pitchFamily="2" charset="-122"/>
                <a:ea typeface="华文宋体" panose="02010600040101010101" pitchFamily="2" charset="-122"/>
              </a:rPr>
              <a:t>Teaching Strategies GOLDR Assessment System</a:t>
            </a:r>
            <a:r>
              <a:rPr lang="zh-CN" altLang="en-US" sz="1600" dirty="0">
                <a:latin typeface="华文宋体" panose="02010600040101010101" pitchFamily="2" charset="-122"/>
                <a:ea typeface="华文宋体" panose="02010600040101010101" pitchFamily="2" charset="-122"/>
              </a:rPr>
              <a:t>）。</a:t>
            </a:r>
          </a:p>
        </p:txBody>
      </p:sp>
    </p:spTree>
    <p:extLst>
      <p:ext uri="{BB962C8B-B14F-4D97-AF65-F5344CB8AC3E}">
        <p14:creationId xmlns:p14="http://schemas.microsoft.com/office/powerpoint/2010/main" val="26366315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73754" y="2114618"/>
            <a:ext cx="2262741" cy="400110"/>
            <a:chOff x="853440" y="2752672"/>
            <a:chExt cx="3474720" cy="400110"/>
          </a:xfrm>
        </p:grpSpPr>
        <p:grpSp>
          <p:nvGrpSpPr>
            <p:cNvPr id="13" name="组合 12"/>
            <p:cNvGrpSpPr/>
            <p:nvPr/>
          </p:nvGrpSpPr>
          <p:grpSpPr>
            <a:xfrm>
              <a:off x="853440" y="2760005"/>
              <a:ext cx="3474720" cy="392777"/>
              <a:chOff x="853440" y="3004934"/>
              <a:chExt cx="3474720" cy="392777"/>
            </a:xfrm>
          </p:grpSpPr>
          <p:sp>
            <p:nvSpPr>
              <p:cNvPr id="11" name="矩形: 圆角 10"/>
              <p:cNvSpPr/>
              <p:nvPr/>
            </p:nvSpPr>
            <p:spPr>
              <a:xfrm>
                <a:off x="853440" y="3004934"/>
                <a:ext cx="3474720" cy="392777"/>
              </a:xfrm>
              <a:prstGeom prst="roundRect">
                <a:avLst>
                  <a:gd name="adj" fmla="val 50000"/>
                </a:avLst>
              </a:prstGeom>
              <a:solidFill>
                <a:srgbClr val="401B5B"/>
              </a:solidFill>
              <a:ln w="28575">
                <a:solidFill>
                  <a:srgbClr val="401B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任意多边形: 形状 11"/>
              <p:cNvSpPr/>
              <p:nvPr/>
            </p:nvSpPr>
            <p:spPr>
              <a:xfrm>
                <a:off x="859790" y="3006523"/>
                <a:ext cx="3368543" cy="197507"/>
              </a:xfrm>
              <a:custGeom>
                <a:avLst/>
                <a:gdLst>
                  <a:gd name="connsiteX0" fmla="*/ 0 w 3368543"/>
                  <a:gd name="connsiteY0" fmla="*/ 196388 h 221559"/>
                  <a:gd name="connsiteX1" fmla="*/ 0 w 3368543"/>
                  <a:gd name="connsiteY1" fmla="*/ 196389 h 221559"/>
                  <a:gd name="connsiteX2" fmla="*/ 0 w 3368543"/>
                  <a:gd name="connsiteY2" fmla="*/ 196389 h 221559"/>
                  <a:gd name="connsiteX3" fmla="*/ 196389 w 3368543"/>
                  <a:gd name="connsiteY3" fmla="*/ 0 h 221559"/>
                  <a:gd name="connsiteX4" fmla="*/ 3278332 w 3368543"/>
                  <a:gd name="connsiteY4" fmla="*/ 0 h 221559"/>
                  <a:gd name="connsiteX5" fmla="*/ 3354776 w 3368543"/>
                  <a:gd name="connsiteY5" fmla="*/ 15433 h 221559"/>
                  <a:gd name="connsiteX6" fmla="*/ 3368543 w 3368543"/>
                  <a:gd name="connsiteY6" fmla="*/ 24715 h 221559"/>
                  <a:gd name="connsiteX7" fmla="*/ 222015 w 3368543"/>
                  <a:gd name="connsiteY7" fmla="*/ 24715 h 221559"/>
                  <a:gd name="connsiteX8" fmla="*/ 17447 w 3368543"/>
                  <a:gd name="connsiteY8" fmla="*/ 160312 h 221559"/>
                  <a:gd name="connsiteX9" fmla="*/ 5082 w 3368543"/>
                  <a:gd name="connsiteY9" fmla="*/ 221559 h 221559"/>
                  <a:gd name="connsiteX10" fmla="*/ 0 w 3368543"/>
                  <a:gd name="connsiteY10" fmla="*/ 196389 h 221559"/>
                  <a:gd name="connsiteX11" fmla="*/ 15433 w 3368543"/>
                  <a:gd name="connsiteY11" fmla="*/ 119946 h 221559"/>
                  <a:gd name="connsiteX12" fmla="*/ 196389 w 3368543"/>
                  <a:gd name="connsiteY12" fmla="*/ 0 h 22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8543" h="221559">
                    <a:moveTo>
                      <a:pt x="0" y="196388"/>
                    </a:moveTo>
                    <a:lnTo>
                      <a:pt x="0" y="196389"/>
                    </a:lnTo>
                    <a:lnTo>
                      <a:pt x="0" y="196389"/>
                    </a:lnTo>
                    <a:close/>
                    <a:moveTo>
                      <a:pt x="196389" y="0"/>
                    </a:moveTo>
                    <a:lnTo>
                      <a:pt x="3278332" y="0"/>
                    </a:lnTo>
                    <a:cubicBezTo>
                      <a:pt x="3305448" y="0"/>
                      <a:pt x="3331280" y="5496"/>
                      <a:pt x="3354776" y="15433"/>
                    </a:cubicBezTo>
                    <a:lnTo>
                      <a:pt x="3368543" y="24715"/>
                    </a:lnTo>
                    <a:lnTo>
                      <a:pt x="222015" y="24715"/>
                    </a:lnTo>
                    <a:cubicBezTo>
                      <a:pt x="130054" y="24715"/>
                      <a:pt x="51151" y="80628"/>
                      <a:pt x="17447" y="160312"/>
                    </a:cubicBezTo>
                    <a:lnTo>
                      <a:pt x="5082" y="221559"/>
                    </a:lnTo>
                    <a:lnTo>
                      <a:pt x="0" y="196389"/>
                    </a:lnTo>
                    <a:lnTo>
                      <a:pt x="15433" y="119946"/>
                    </a:lnTo>
                    <a:cubicBezTo>
                      <a:pt x="45247" y="49459"/>
                      <a:pt x="115042" y="0"/>
                      <a:pt x="19638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853440" y="2752672"/>
              <a:ext cx="3474720" cy="400110"/>
            </a:xfrm>
            <a:prstGeom prst="rect">
              <a:avLst/>
            </a:prstGeom>
            <a:noFill/>
          </p:spPr>
          <p:txBody>
            <a:bodyPr wrap="square" rtlCol="0">
              <a:spAutoFit/>
            </a:bodyPr>
            <a:lstStyle/>
            <a:p>
              <a:pPr algn="ctr"/>
              <a:r>
                <a:rPr lang="zh-CN" altLang="en-US" sz="2000" spc="300" dirty="0">
                  <a:solidFill>
                    <a:schemeClr val="bg1"/>
                  </a:solidFill>
                  <a:cs typeface="+mn-ea"/>
                  <a:sym typeface="+mn-lt"/>
                </a:rPr>
                <a:t>第二节</a:t>
              </a:r>
            </a:p>
          </p:txBody>
        </p:sp>
      </p:grpSp>
      <p:sp>
        <p:nvSpPr>
          <p:cNvPr id="15" name="文本框 14"/>
          <p:cNvSpPr txBox="1"/>
          <p:nvPr/>
        </p:nvSpPr>
        <p:spPr>
          <a:xfrm>
            <a:off x="564680" y="2986627"/>
            <a:ext cx="8995412" cy="2554545"/>
          </a:xfrm>
          <a:prstGeom prst="rect">
            <a:avLst/>
          </a:prstGeom>
          <a:noFill/>
        </p:spPr>
        <p:txBody>
          <a:bodyPr wrap="square" lIns="0" rtlCol="0" anchor="ctr" anchorCtr="1">
            <a:spAutoFit/>
          </a:bodyPr>
          <a:lstStyle/>
          <a:p>
            <a:r>
              <a:rPr lang="zh-CN" altLang="en-US" sz="8000" dirty="0">
                <a:solidFill>
                  <a:srgbClr val="EF975B"/>
                </a:solidFill>
                <a:latin typeface="方正细谭黑简体" panose="02000000000000000000" pitchFamily="2" charset="-122"/>
                <a:ea typeface="方正细谭黑简体" panose="02000000000000000000" pitchFamily="2" charset="-122"/>
                <a:cs typeface="+mn-ea"/>
                <a:sym typeface="+mn-lt"/>
              </a:rPr>
              <a:t>婴幼儿教育活动评价的方式</a:t>
            </a:r>
          </a:p>
        </p:txBody>
      </p:sp>
    </p:spTree>
    <p:extLst>
      <p:ext uri="{BB962C8B-B14F-4D97-AF65-F5344CB8AC3E}">
        <p14:creationId xmlns:p14="http://schemas.microsoft.com/office/powerpoint/2010/main" val="1866694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婴幼儿教育活动评价的主要方式</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（一） 形成性评价和总结性评价</a:t>
            </a:r>
          </a:p>
          <a:p>
            <a:pPr>
              <a:lnSpc>
                <a:spcPct val="150000"/>
              </a:lnSpc>
            </a:pPr>
            <a:r>
              <a:rPr lang="zh-CN" altLang="en-US" sz="1600" dirty="0">
                <a:latin typeface="华文宋体" panose="02010600040101010101" pitchFamily="2" charset="-122"/>
                <a:ea typeface="华文宋体" panose="02010600040101010101" pitchFamily="2" charset="-122"/>
              </a:rPr>
              <a:t>    形成性评价</a:t>
            </a:r>
            <a:r>
              <a:rPr lang="en-US" altLang="zh-CN" sz="1600" dirty="0">
                <a:latin typeface="华文宋体" panose="02010600040101010101" pitchFamily="2" charset="-122"/>
                <a:ea typeface="华文宋体" panose="02010600040101010101" pitchFamily="2" charset="-122"/>
              </a:rPr>
              <a:t>(formative evaluation)</a:t>
            </a:r>
            <a:r>
              <a:rPr lang="zh-CN" altLang="en-US" sz="1600" dirty="0">
                <a:latin typeface="华文宋体" panose="02010600040101010101" pitchFamily="2" charset="-122"/>
                <a:ea typeface="华文宋体" panose="02010600040101010101" pitchFamily="2" charset="-122"/>
              </a:rPr>
              <a:t>是指在教育活动过程中为了解婴幼儿的发展情况，及时发现教育活动中的问题而进行的评价。形成性评价是一个动态的、互动的过程，教师通过形成性评价可以对婴幼儿的学习情况进行持续性监控，并及时调整自己的教学内容，以满足婴幼儿的需求。</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总结性评价</a:t>
            </a:r>
            <a:r>
              <a:rPr lang="en-US" altLang="zh-CN" sz="1600" dirty="0">
                <a:latin typeface="华文宋体" panose="02010600040101010101" pitchFamily="2" charset="-122"/>
                <a:ea typeface="华文宋体" panose="02010600040101010101" pitchFamily="2" charset="-122"/>
              </a:rPr>
              <a:t>(summative evaluation)</a:t>
            </a:r>
            <a:r>
              <a:rPr lang="zh-CN" altLang="en-US" sz="1600" dirty="0">
                <a:latin typeface="华文宋体" panose="02010600040101010101" pitchFamily="2" charset="-122"/>
                <a:ea typeface="华文宋体" panose="02010600040101010101" pitchFamily="2" charset="-122"/>
              </a:rPr>
              <a:t>又称终结性评价、事后评价，一般是在教学活动告一段落后，为了解教学活动的最终效果而进行的评价。单元性、阶段性活动之后进行的考核都属于这种评价，其目的是检验婴幼儿是否最终达到了预定教学目标的要求，也就是说是对教育活动目标达成程度的测定。</a:t>
            </a:r>
          </a:p>
        </p:txBody>
      </p:sp>
    </p:spTree>
    <p:extLst>
      <p:ext uri="{BB962C8B-B14F-4D97-AF65-F5344CB8AC3E}">
        <p14:creationId xmlns:p14="http://schemas.microsoft.com/office/powerpoint/2010/main" val="220061839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婴幼儿教育活动评价的主要方式</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273123"/>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（二） 正式评价和非正式评价</a:t>
            </a:r>
          </a:p>
          <a:p>
            <a:pPr>
              <a:lnSpc>
                <a:spcPct val="150000"/>
              </a:lnSpc>
            </a:pPr>
            <a:r>
              <a:rPr lang="zh-CN" altLang="en-US" sz="1600" dirty="0">
                <a:latin typeface="华文宋体" panose="02010600040101010101" pitchFamily="2" charset="-122"/>
                <a:ea typeface="华文宋体" panose="02010600040101010101" pitchFamily="2" charset="-122"/>
              </a:rPr>
              <a:t>    正式评价是指评价者有计划性、目的性和针对性的评价。正式评价的对象既可以是婴幼儿，也可以是教师，还可以是早教机构。</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非正式评价是指教师在与婴幼儿的日常教学的接触、互动过程中，以观察</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包括直接和间接的观察</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和口头沟通交流为主要方式，不断地了解婴幼儿，进而在有意或无意之间形成对婴幼儿某种看法和判断的一种评价方式。</a:t>
            </a:r>
          </a:p>
          <a:p>
            <a:pPr>
              <a:lnSpc>
                <a:spcPct val="150000"/>
              </a:lnSpc>
            </a:pPr>
            <a:r>
              <a:rPr lang="zh-CN" altLang="en-US" sz="1600" dirty="0">
                <a:latin typeface="华文宋体" panose="02010600040101010101" pitchFamily="2" charset="-122"/>
                <a:ea typeface="华文宋体" panose="02010600040101010101" pitchFamily="2" charset="-122"/>
              </a:rPr>
              <a:t>    观察是有目的、有计划的知觉活动，是知觉的一种高级形式。</a:t>
            </a:r>
          </a:p>
        </p:txBody>
      </p:sp>
    </p:spTree>
    <p:extLst>
      <p:ext uri="{BB962C8B-B14F-4D97-AF65-F5344CB8AC3E}">
        <p14:creationId xmlns:p14="http://schemas.microsoft.com/office/powerpoint/2010/main" val="16589092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婴幼儿教育活动评价的主要方式</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273123"/>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（三） 即时性群体评价和个案记录评价</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 </a:t>
            </a:r>
            <a:r>
              <a:rPr lang="zh-CN" altLang="en-US" sz="1600" dirty="0">
                <a:latin typeface="华文宋体" panose="02010600040101010101" pitchFamily="2" charset="-122"/>
                <a:ea typeface="华文宋体" panose="02010600040101010101" pitchFamily="2" charset="-122"/>
              </a:rPr>
              <a:t>即时性群体评价</a:t>
            </a:r>
          </a:p>
          <a:p>
            <a:pPr>
              <a:lnSpc>
                <a:spcPct val="150000"/>
              </a:lnSpc>
            </a:pPr>
            <a:r>
              <a:rPr lang="zh-CN" altLang="en-US" sz="1600" dirty="0">
                <a:latin typeface="华文宋体" panose="02010600040101010101" pitchFamily="2" charset="-122"/>
                <a:ea typeface="华文宋体" panose="02010600040101010101" pitchFamily="2" charset="-122"/>
              </a:rPr>
              <a:t>    即时性群体评价是在亲子游戏过程中，教师、成人对婴幼儿具体表现所作的即时表扬、肯定。它没有严格意义上的评价方案和评价结论，强调对具体行为的评判。</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 </a:t>
            </a:r>
            <a:r>
              <a:rPr lang="zh-CN" altLang="en-US" sz="1600" dirty="0">
                <a:latin typeface="华文宋体" panose="02010600040101010101" pitchFamily="2" charset="-122"/>
                <a:ea typeface="华文宋体" panose="02010600040101010101" pitchFamily="2" charset="-122"/>
              </a:rPr>
              <a:t>个案记录评价</a:t>
            </a:r>
          </a:p>
          <a:p>
            <a:pPr>
              <a:lnSpc>
                <a:spcPct val="150000"/>
              </a:lnSpc>
            </a:pPr>
            <a:r>
              <a:rPr lang="zh-CN" altLang="en-US" sz="1600" dirty="0">
                <a:latin typeface="华文宋体" panose="02010600040101010101" pitchFamily="2" charset="-122"/>
                <a:ea typeface="华文宋体" panose="02010600040101010101" pitchFamily="2" charset="-122"/>
              </a:rPr>
              <a:t>    个案记录评价体现过程性评价的思想，强调自我纵向比较，有利于婴幼儿的发展。</a:t>
            </a:r>
          </a:p>
        </p:txBody>
      </p:sp>
    </p:spTree>
    <p:extLst>
      <p:ext uri="{BB962C8B-B14F-4D97-AF65-F5344CB8AC3E}">
        <p14:creationId xmlns:p14="http://schemas.microsoft.com/office/powerpoint/2010/main" val="309247576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早教机构中教育活动评价设计与实施</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5227778"/>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（一） 教育活动评价设计</a:t>
            </a:r>
          </a:p>
          <a:p>
            <a:pPr>
              <a:lnSpc>
                <a:spcPct val="150000"/>
              </a:lnSpc>
            </a:pPr>
            <a:r>
              <a:rPr lang="zh-CN" altLang="en-US" sz="1600" dirty="0">
                <a:latin typeface="华文宋体" panose="02010600040101010101" pitchFamily="2" charset="-122"/>
                <a:ea typeface="华文宋体" panose="02010600040101010101" pitchFamily="2" charset="-122"/>
              </a:rPr>
              <a:t>    基于活动的评价是指在婴幼儿参与早教活动的过程中进行发展性评价，这种评价方式能够在一个特定的活动情境中观察到幼儿与周围成人或物品之间的互动情况，进而得出更真实具体的判断。</a:t>
            </a:r>
          </a:p>
          <a:p>
            <a:pPr>
              <a:lnSpc>
                <a:spcPct val="150000"/>
              </a:lnSpc>
            </a:pPr>
            <a:r>
              <a:rPr lang="zh-CN" altLang="en-US" sz="1600" dirty="0">
                <a:latin typeface="华文宋体" panose="02010600040101010101" pitchFamily="2" charset="-122"/>
                <a:ea typeface="华文宋体" panose="02010600040101010101" pitchFamily="2" charset="-122"/>
              </a:rPr>
              <a:t>    早教活动的对象有家长和婴幼儿，那么在评价时就要分析婴幼儿活动中的行为，评估婴幼儿现有水平，也要观察与评估家长的教养行为。下面将以语言领域一节活动的目标制定为例，展示如何制定基于活动的教学评价设计。</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 </a:t>
            </a:r>
            <a:r>
              <a:rPr lang="zh-CN" altLang="en-US" sz="1600" dirty="0">
                <a:latin typeface="华文宋体" panose="02010600040101010101" pitchFamily="2" charset="-122"/>
                <a:ea typeface="华文宋体" panose="02010600040101010101" pitchFamily="2" charset="-122"/>
              </a:rPr>
              <a:t>参照量表，设计婴幼儿行为的观察与评估的内容</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参照专业量表，梳理月龄段领域发展特点。</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结合幼儿能力的年龄特点，提取领域活动中的关键点。</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 </a:t>
            </a:r>
            <a:r>
              <a:rPr lang="zh-CN" altLang="en-US" sz="1600" dirty="0">
                <a:latin typeface="华文宋体" panose="02010600040101010101" pitchFamily="2" charset="-122"/>
                <a:ea typeface="华文宋体" panose="02010600040101010101" pitchFamily="2" charset="-122"/>
              </a:rPr>
              <a:t>整理形成测评表</a:t>
            </a:r>
          </a:p>
          <a:p>
            <a:pPr>
              <a:lnSpc>
                <a:spcPct val="150000"/>
              </a:lnSpc>
            </a:pPr>
            <a:r>
              <a:rPr lang="zh-CN" altLang="en-US" sz="1600" dirty="0">
                <a:latin typeface="华文宋体" panose="02010600040101010101" pitchFamily="2" charset="-122"/>
                <a:ea typeface="华文宋体" panose="02010600040101010101" pitchFamily="2" charset="-122"/>
              </a:rPr>
              <a:t>      能力发展评价方案的最后一步就是将第二步中涉及到的活动关键点以及幼儿通过评价的具体行为表现整理成表格，并加上相应的评价标准（通常会设立三个等级，分别是“能”</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一般”</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有待提高”）。</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整理出的评价方案可由早教机构的教师根据幼儿在本次活动中的语言行为表现进行打分评价，也可以交给一同参与早教活动的幼儿。</a:t>
            </a:r>
          </a:p>
          <a:p>
            <a:pPr>
              <a:lnSpc>
                <a:spcPct val="150000"/>
              </a:lnSpc>
            </a:pPr>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4285272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zh-CN" altLang="en-US" sz="3600" dirty="0">
                <a:solidFill>
                  <a:srgbClr val="E95555"/>
                </a:solidFill>
                <a:cs typeface="+mn-ea"/>
                <a:sym typeface="+mn-lt"/>
              </a:rPr>
              <a:t>早教机构中教育活动评价设计与实施</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381118"/>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（二） 早教机构中教育活动评价的实施</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 </a:t>
            </a:r>
            <a:r>
              <a:rPr lang="zh-CN" altLang="en-US" sz="1600" dirty="0">
                <a:latin typeface="华文宋体" panose="02010600040101010101" pitchFamily="2" charset="-122"/>
                <a:ea typeface="华文宋体" panose="02010600040101010101" pitchFamily="2" charset="-122"/>
              </a:rPr>
              <a:t>对婴幼儿发展的评价</a:t>
            </a:r>
          </a:p>
          <a:p>
            <a:pPr>
              <a:lnSpc>
                <a:spcPct val="150000"/>
              </a:lnSpc>
            </a:pPr>
            <a:r>
              <a:rPr lang="zh-CN" altLang="en-US" sz="1600" dirty="0">
                <a:latin typeface="华文宋体" panose="02010600040101010101" pitchFamily="2" charset="-122"/>
                <a:ea typeface="华文宋体" panose="02010600040101010101" pitchFamily="2" charset="-122"/>
              </a:rPr>
              <a:t>    根据整理出的婴幼儿发展能力测评表中，早教机构的老师通过观察婴幼儿在早教活动中的表现以及婴幼儿与自己互动情况了解到婴幼儿的某方面能力水平的具体表现，然后通过记录反馈给婴幼儿的家长，帮助家长也能够从这份简单的测评表中知晓自己的孩子在某些方面的能力表现水平。</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 </a:t>
            </a:r>
            <a:r>
              <a:rPr lang="zh-CN" altLang="en-US" sz="1600" dirty="0">
                <a:latin typeface="华文宋体" panose="02010600040101010101" pitchFamily="2" charset="-122"/>
                <a:ea typeface="华文宋体" panose="02010600040101010101" pitchFamily="2" charset="-122"/>
              </a:rPr>
              <a:t>对家长教养行为的评价</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观察。</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课堂行为观察表。</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258207154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1iḑe">
            <a:extLst>
              <a:ext uri="{FF2B5EF4-FFF2-40B4-BE49-F238E27FC236}">
                <a16:creationId xmlns:a16="http://schemas.microsoft.com/office/drawing/2014/main" id="{C24F54ED-3263-4F37-B0B8-F9DC3BDAA3FC}"/>
              </a:ext>
            </a:extLst>
          </p:cNvPr>
          <p:cNvSpPr/>
          <p:nvPr/>
        </p:nvSpPr>
        <p:spPr>
          <a:xfrm>
            <a:off x="1989849" y="383774"/>
            <a:ext cx="6139660" cy="740176"/>
          </a:xfrm>
          <a:prstGeom prst="rect">
            <a:avLst/>
          </a:prstGeom>
        </p:spPr>
        <p:txBody>
          <a:bodyPr wrap="none" lIns="144000" tIns="0" rIns="144000" bIns="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E95555"/>
                </a:solidFill>
                <a:effectLst/>
                <a:uLnTx/>
                <a:uFillTx/>
                <a:latin typeface="微软雅黑"/>
                <a:ea typeface="微软雅黑"/>
                <a:cs typeface="+mn-ea"/>
                <a:sym typeface="+mn-lt"/>
              </a:rPr>
              <a:t>思考题</a:t>
            </a:r>
          </a:p>
        </p:txBody>
      </p:sp>
      <p:pic>
        <p:nvPicPr>
          <p:cNvPr id="27"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3314" y="1638300"/>
            <a:ext cx="3088544" cy="4508500"/>
          </a:xfrm>
          <a:prstGeom prst="rect">
            <a:avLst/>
          </a:prstGeom>
        </p:spPr>
      </p:pic>
      <p:sp>
        <p:nvSpPr>
          <p:cNvPr id="30" name="矩形 29"/>
          <p:cNvSpPr/>
          <p:nvPr/>
        </p:nvSpPr>
        <p:spPr>
          <a:xfrm>
            <a:off x="4482642" y="2177215"/>
            <a:ext cx="6139660" cy="2058128"/>
          </a:xfrm>
          <a:prstGeom prst="rect">
            <a:avLst/>
          </a:prstGeom>
        </p:spPr>
        <p:txBody>
          <a:bodyPr wrap="square">
            <a:spAutoFit/>
            <a:scene3d>
              <a:camera prst="orthographicFront"/>
              <a:lightRig rig="threePt" dir="t"/>
            </a:scene3d>
            <a:sp3d contourW="12700"/>
          </a:bodyPr>
          <a:lstStyle/>
          <a:p>
            <a:pPr lvl="0" algn="just">
              <a:lnSpc>
                <a:spcPct val="120000"/>
              </a:lnSpc>
            </a:pPr>
            <a:r>
              <a:rPr lang="en-US" altLang="zh-CN" dirty="0">
                <a:solidFill>
                  <a:prstClr val="black"/>
                </a:solidFill>
                <a:latin typeface="Arial"/>
              </a:rPr>
              <a:t>1. </a:t>
            </a:r>
            <a:r>
              <a:rPr lang="zh-CN" altLang="en-US" dirty="0">
                <a:solidFill>
                  <a:prstClr val="black"/>
                </a:solidFill>
                <a:latin typeface="Arial"/>
              </a:rPr>
              <a:t>请列举常见婴幼儿心理测评量表？你会如何使用？</a:t>
            </a:r>
          </a:p>
          <a:p>
            <a:pPr lvl="0" algn="just">
              <a:lnSpc>
                <a:spcPct val="120000"/>
              </a:lnSpc>
            </a:pPr>
            <a:r>
              <a:rPr lang="en-US" altLang="zh-CN" dirty="0">
                <a:solidFill>
                  <a:prstClr val="black"/>
                </a:solidFill>
                <a:latin typeface="Arial"/>
              </a:rPr>
              <a:t>2. </a:t>
            </a:r>
            <a:r>
              <a:rPr lang="zh-CN" altLang="en-US" dirty="0">
                <a:solidFill>
                  <a:prstClr val="black"/>
                </a:solidFill>
                <a:latin typeface="Arial"/>
              </a:rPr>
              <a:t>婴幼儿行为观察与评估原则有哪些？如何开展</a:t>
            </a:r>
            <a:r>
              <a:rPr lang="en-US" altLang="zh-CN" dirty="0">
                <a:solidFill>
                  <a:prstClr val="black"/>
                </a:solidFill>
                <a:latin typeface="Arial"/>
              </a:rPr>
              <a:t>?</a:t>
            </a:r>
            <a:r>
              <a:rPr lang="zh-CN" altLang="en-US" dirty="0">
                <a:solidFill>
                  <a:prstClr val="black"/>
                </a:solidFill>
                <a:latin typeface="Arial"/>
              </a:rPr>
              <a:t>请结合情境或案例说明。</a:t>
            </a:r>
          </a:p>
          <a:p>
            <a:pPr lvl="0" algn="just">
              <a:lnSpc>
                <a:spcPct val="120000"/>
              </a:lnSpc>
            </a:pPr>
            <a:r>
              <a:rPr lang="en-US" altLang="zh-CN">
                <a:solidFill>
                  <a:prstClr val="black"/>
                </a:solidFill>
                <a:latin typeface="Arial"/>
              </a:rPr>
              <a:t>3</a:t>
            </a:r>
            <a:r>
              <a:rPr lang="en-US" altLang="zh-CN" dirty="0">
                <a:solidFill>
                  <a:prstClr val="black"/>
                </a:solidFill>
                <a:latin typeface="Arial"/>
              </a:rPr>
              <a:t>. </a:t>
            </a:r>
            <a:r>
              <a:rPr lang="zh-CN" altLang="en-US" dirty="0">
                <a:solidFill>
                  <a:prstClr val="black"/>
                </a:solidFill>
                <a:latin typeface="Arial"/>
              </a:rPr>
              <a:t>请你围绕婴幼儿社会情感学习与发展核心能力设计制作一个亲子教育讲座的</a:t>
            </a:r>
            <a:r>
              <a:rPr lang="en-US" altLang="zh-CN" dirty="0">
                <a:solidFill>
                  <a:prstClr val="black"/>
                </a:solidFill>
                <a:latin typeface="Arial"/>
              </a:rPr>
              <a:t>PPT</a:t>
            </a:r>
            <a:r>
              <a:rPr lang="zh-CN" altLang="en-US" dirty="0">
                <a:solidFill>
                  <a:prstClr val="black"/>
                </a:solidFill>
                <a:latin typeface="Arial"/>
              </a:rPr>
              <a:t>？你认为婴幼儿早期教养指导的关键问题是什么？</a:t>
            </a:r>
          </a:p>
        </p:txBody>
      </p:sp>
      <p:pic>
        <p:nvPicPr>
          <p:cNvPr id="50" name="图片占位符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2544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pic>
    </p:spTree>
    <p:extLst>
      <p:ext uri="{BB962C8B-B14F-4D97-AF65-F5344CB8AC3E}">
        <p14:creationId xmlns:p14="http://schemas.microsoft.com/office/powerpoint/2010/main" val="3610339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22040" y="2367171"/>
            <a:ext cx="7466965" cy="2123658"/>
          </a:xfrm>
          <a:prstGeom prst="rect">
            <a:avLst/>
          </a:prstGeom>
          <a:noFill/>
        </p:spPr>
        <p:txBody>
          <a:bodyPr vert="horz" wrap="square" lIns="0" tIns="0" rIns="0" bIns="0" rtlCol="0" anchor="ctr" anchorCtr="1">
            <a:spAutoFit/>
          </a:bodyPr>
          <a:lstStyle/>
          <a:p>
            <a:pPr algn="ctr"/>
            <a:r>
              <a:rPr lang="en-US" altLang="zh-CN"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rPr>
              <a:t>THANKS</a:t>
            </a:r>
            <a:endParaRPr lang="zh-CN" altLang="en-US" sz="13800" dirty="0">
              <a:solidFill>
                <a:schemeClr val="tx1">
                  <a:lumMod val="85000"/>
                  <a:lumOff val="15000"/>
                </a:scheme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岁婴幼儿教育活动评价的基本原则</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381118"/>
          </a:xfrm>
          <a:prstGeom prst="rect">
            <a:avLst/>
          </a:prstGeom>
        </p:spPr>
        <p:txBody>
          <a:bodyPr wrap="square">
            <a:spAutoFit/>
          </a:bodyPr>
          <a:lstStyle/>
          <a:p>
            <a:pPr>
              <a:lnSpc>
                <a:spcPct val="150000"/>
              </a:lnSpc>
            </a:pPr>
            <a:r>
              <a:rPr lang="zh-CN" altLang="en-US" sz="1600" b="1" dirty="0">
                <a:latin typeface="华文宋体" panose="02010600040101010101" pitchFamily="2" charset="-122"/>
                <a:ea typeface="华文宋体" panose="02010600040101010101" pitchFamily="2" charset="-122"/>
              </a:rPr>
              <a:t> （一） 目的性与系统性结合的原则</a:t>
            </a:r>
          </a:p>
          <a:p>
            <a:pPr>
              <a:lnSpc>
                <a:spcPct val="150000"/>
              </a:lnSpc>
            </a:pPr>
            <a:r>
              <a:rPr lang="zh-CN" altLang="en-US" sz="1600" dirty="0">
                <a:latin typeface="华文宋体" panose="02010600040101010101" pitchFamily="2" charset="-122"/>
                <a:ea typeface="华文宋体" panose="02010600040101010101" pitchFamily="2" charset="-122"/>
              </a:rPr>
              <a:t>    在对婴幼儿进行评价之前，评价者需要事先确定好对婴幼儿进行评估的具体方案，该方案的内容应该包括： 评价过程中需要收集的信息、此次评价的对象、此次评价所采用的具体方法以及进行评价的时间和地点等信息。</a:t>
            </a:r>
          </a:p>
          <a:p>
            <a:pPr>
              <a:lnSpc>
                <a:spcPct val="150000"/>
              </a:lnSpc>
            </a:pPr>
            <a:r>
              <a:rPr lang="zh-CN" altLang="en-US" sz="1600" dirty="0">
                <a:latin typeface="华文宋体" panose="02010600040101010101" pitchFamily="2" charset="-122"/>
                <a:ea typeface="华文宋体" panose="02010600040101010101" pitchFamily="2" charset="-122"/>
              </a:rPr>
              <a:t>  </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  带有目的性的系统评价能够帮助评价者有效掌握此次评估的核心内容并且能够关注到细节，提高评估的有效性。            </a:t>
            </a:r>
            <a:endParaRPr lang="en-US" altLang="zh-CN" sz="1600" dirty="0">
              <a:latin typeface="华文宋体" panose="02010600040101010101" pitchFamily="2" charset="-122"/>
              <a:ea typeface="华文宋体" panose="02010600040101010101" pitchFamily="2" charset="-122"/>
            </a:endParaRPr>
          </a:p>
          <a:p>
            <a:pPr>
              <a:lnSpc>
                <a:spcPct val="150000"/>
              </a:lnSpc>
            </a:pPr>
            <a:endParaRPr lang="en-US" altLang="zh-CN" sz="1600" dirty="0">
              <a:latin typeface="华文宋体" panose="02010600040101010101" pitchFamily="2" charset="-122"/>
              <a:ea typeface="华文宋体" panose="02010600040101010101" pitchFamily="2" charset="-122"/>
            </a:endParaRP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系统性的评估还有一个好处就在于幼儿前后一段时间内多次的发展评估结果间拥有可比较性，进而利用这种纵向的比较去衡量幼儿的发展状况以及教学活动的有效性，有助于帮助早期教育研究者或婴幼儿养育者及时地调整改进现有的方案，促进婴幼儿的能力正向发展。</a:t>
            </a:r>
          </a:p>
        </p:txBody>
      </p:sp>
    </p:spTree>
    <p:extLst>
      <p:ext uri="{BB962C8B-B14F-4D97-AF65-F5344CB8AC3E}">
        <p14:creationId xmlns:p14="http://schemas.microsoft.com/office/powerpoint/2010/main" val="71958633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岁婴幼儿教育活动评价的基本原则</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750450"/>
          </a:xfrm>
          <a:prstGeom prst="rect">
            <a:avLst/>
          </a:prstGeom>
        </p:spPr>
        <p:txBody>
          <a:bodyPr wrap="square">
            <a:spAutoFit/>
          </a:bodyPr>
          <a:lstStyle/>
          <a:p>
            <a:pPr>
              <a:lnSpc>
                <a:spcPct val="150000"/>
              </a:lnSpc>
            </a:pPr>
            <a:r>
              <a:rPr lang="zh-CN" altLang="en-US" sz="1600" b="1" dirty="0">
                <a:latin typeface="华文宋体" panose="02010600040101010101" pitchFamily="2" charset="-122"/>
                <a:ea typeface="华文宋体" panose="02010600040101010101" pitchFamily="2" charset="-122"/>
              </a:rPr>
              <a:t> （二） 整体性与连续性结合的原则</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0—3</a:t>
            </a:r>
            <a:r>
              <a:rPr lang="zh-CN" altLang="en-US" sz="1600" dirty="0">
                <a:latin typeface="华文宋体" panose="02010600040101010101" pitchFamily="2" charset="-122"/>
                <a:ea typeface="华文宋体" panose="02010600040101010101" pitchFamily="2" charset="-122"/>
              </a:rPr>
              <a:t>岁婴幼儿的发展遵循一定客观规律，但与此同时不同婴幼儿之间具有相当大的差异性，因此早期教育工作者或婴幼儿养育者在对婴幼儿进行评价中必须要从连贯、整体的角度去看待评价结果，不能因为婴幼儿的某一方面表现落后于同龄幼儿就断言其在该能力发展方面存在滞后。</a:t>
            </a:r>
          </a:p>
          <a:p>
            <a:pPr>
              <a:lnSpc>
                <a:spcPct val="150000"/>
              </a:lnSpc>
            </a:pPr>
            <a:r>
              <a:rPr lang="zh-CN" altLang="en-US" sz="1600" dirty="0">
                <a:latin typeface="华文宋体" panose="02010600040101010101" pitchFamily="2" charset="-122"/>
                <a:ea typeface="华文宋体" panose="02010600040101010101" pitchFamily="2" charset="-122"/>
              </a:rPr>
              <a:t>      </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婴幼儿能力发展评价是一个长期、连续的过程，无论是早期教育工作者还是婴幼儿养育者都应该学会从评价的视角去看待婴幼儿能力的发展，将评价的内容、评价的结果与早期教育活动、亲子活动有机地结合起来，努力做到从关注幼儿连贯、整体发展的角度看待婴幼儿发展评价的结果，并以评价的结果和内容为参照，设计出更适合幼儿成长发展的教学活动与亲子活动。</a:t>
            </a:r>
          </a:p>
          <a:p>
            <a:pPr>
              <a:lnSpc>
                <a:spcPct val="150000"/>
              </a:lnSpc>
            </a:pPr>
            <a:r>
              <a:rPr lang="zh-CN" altLang="en-US" sz="1600" dirty="0">
                <a:latin typeface="华文宋体" panose="02010600040101010101" pitchFamily="2" charset="-122"/>
                <a:ea typeface="华文宋体" panose="02010600040101010101" pitchFamily="2" charset="-122"/>
              </a:rPr>
              <a:t> </a:t>
            </a:r>
          </a:p>
        </p:txBody>
      </p:sp>
    </p:spTree>
    <p:extLst>
      <p:ext uri="{BB962C8B-B14F-4D97-AF65-F5344CB8AC3E}">
        <p14:creationId xmlns:p14="http://schemas.microsoft.com/office/powerpoint/2010/main" val="52703449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岁婴幼儿教育活动评价的基本原则</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11787"/>
          </a:xfrm>
          <a:prstGeom prst="rect">
            <a:avLst/>
          </a:prstGeom>
        </p:spPr>
        <p:txBody>
          <a:bodyPr wrap="square">
            <a:spAutoFit/>
          </a:bodyPr>
          <a:lstStyle/>
          <a:p>
            <a:pPr>
              <a:lnSpc>
                <a:spcPct val="150000"/>
              </a:lnSpc>
            </a:pPr>
            <a:r>
              <a:rPr lang="zh-CN" altLang="en-US" sz="1600" b="1" dirty="0">
                <a:latin typeface="华文宋体" panose="02010600040101010101" pitchFamily="2" charset="-122"/>
                <a:ea typeface="华文宋体" panose="02010600040101010101" pitchFamily="2" charset="-122"/>
              </a:rPr>
              <a:t> （三） 真实性与情境性结合的原则</a:t>
            </a:r>
          </a:p>
          <a:p>
            <a:pPr>
              <a:lnSpc>
                <a:spcPct val="150000"/>
              </a:lnSpc>
            </a:pPr>
            <a:r>
              <a:rPr lang="zh-CN" altLang="en-US" sz="1600" b="1"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婴幼儿是发展评估中的主体，也是评价者的主要评价对象，因此在评价的过程中，充分注重“被评价的婴幼儿的反应是婴幼儿在情境中的真实反应”。</a:t>
            </a:r>
            <a:endParaRPr lang="en-US" altLang="zh-CN" sz="1600" dirty="0">
              <a:latin typeface="华文宋体" panose="02010600040101010101" pitchFamily="2" charset="-122"/>
              <a:ea typeface="华文宋体" panose="02010600040101010101" pitchFamily="2" charset="-122"/>
            </a:endParaRPr>
          </a:p>
          <a:p>
            <a:pPr>
              <a:lnSpc>
                <a:spcPct val="150000"/>
              </a:lnSpc>
            </a:pPr>
            <a:endParaRPr lang="zh-CN" altLang="en-US"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在评价婴幼儿各方面的表现时，评价者要尽可能地做到不干预婴幼儿的活动，尽量避免过于吸引婴幼儿。</a:t>
            </a:r>
            <a:endParaRPr lang="en-US" altLang="zh-CN" sz="1600" dirty="0">
              <a:latin typeface="华文宋体" panose="02010600040101010101" pitchFamily="2" charset="-122"/>
              <a:ea typeface="华文宋体" panose="02010600040101010101" pitchFamily="2" charset="-122"/>
            </a:endParaRPr>
          </a:p>
          <a:p>
            <a:pPr>
              <a:lnSpc>
                <a:spcPct val="150000"/>
              </a:lnSpc>
            </a:pP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在尊重真实的原则基础上，评价者也应该努力对婴幼儿的反应做出相应的回应，保持情境性。测评过程与游戏融为一体，教师和家长既要用富有激发性的游戏引导幼儿，也要观察幼儿在目前游戏活动中表现出来的水平。 </a:t>
            </a:r>
          </a:p>
        </p:txBody>
      </p:sp>
    </p:spTree>
    <p:extLst>
      <p:ext uri="{BB962C8B-B14F-4D97-AF65-F5344CB8AC3E}">
        <p14:creationId xmlns:p14="http://schemas.microsoft.com/office/powerpoint/2010/main" val="456663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岁婴幼儿教育活动评价的基本原则</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642455"/>
          </a:xfrm>
          <a:prstGeom prst="rect">
            <a:avLst/>
          </a:prstGeom>
        </p:spPr>
        <p:txBody>
          <a:bodyPr wrap="square">
            <a:spAutoFit/>
          </a:bodyPr>
          <a:lstStyle/>
          <a:p>
            <a:pPr>
              <a:lnSpc>
                <a:spcPct val="150000"/>
              </a:lnSpc>
            </a:pPr>
            <a:r>
              <a:rPr lang="zh-CN" altLang="en-US" sz="1600" b="1" dirty="0">
                <a:latin typeface="华文宋体" panose="02010600040101010101" pitchFamily="2" charset="-122"/>
                <a:ea typeface="华文宋体" panose="02010600040101010101" pitchFamily="2" charset="-122"/>
              </a:rPr>
              <a:t> （四） 科学性与保密性相结合的原则</a:t>
            </a:r>
          </a:p>
          <a:p>
            <a:pPr>
              <a:lnSpc>
                <a:spcPct val="150000"/>
              </a:lnSpc>
            </a:pPr>
            <a:r>
              <a:rPr lang="zh-CN" altLang="en-US" sz="1600" dirty="0">
                <a:latin typeface="华文宋体" panose="02010600040101010101" pitchFamily="2" charset="-122"/>
                <a:ea typeface="华文宋体" panose="02010600040101010101" pitchFamily="2" charset="-122"/>
              </a:rPr>
              <a:t>    评价者在评估</a:t>
            </a:r>
            <a:r>
              <a:rPr lang="en-US" altLang="zh-CN" sz="1600" dirty="0">
                <a:latin typeface="华文宋体" panose="02010600040101010101" pitchFamily="2" charset="-122"/>
                <a:ea typeface="华文宋体" panose="02010600040101010101" pitchFamily="2" charset="-122"/>
              </a:rPr>
              <a:t>0—3</a:t>
            </a:r>
            <a:r>
              <a:rPr lang="zh-CN" altLang="en-US" sz="1600" dirty="0">
                <a:latin typeface="华文宋体" panose="02010600040101010101" pitchFamily="2" charset="-122"/>
                <a:ea typeface="华文宋体" panose="02010600040101010101" pitchFamily="2" charset="-122"/>
              </a:rPr>
              <a:t>岁婴幼儿发展的过程中，应当采用多元综合测评的体系，评价主体多元，教师和家长都可以参与其中，这样的测评既可以获得多方面的信息，又能保证测评过程的科学性。</a:t>
            </a:r>
            <a:endParaRPr lang="en-US" altLang="zh-CN" sz="1600" dirty="0">
              <a:latin typeface="华文宋体" panose="02010600040101010101" pitchFamily="2" charset="-122"/>
              <a:ea typeface="华文宋体" panose="02010600040101010101" pitchFamily="2" charset="-122"/>
            </a:endParaRPr>
          </a:p>
          <a:p>
            <a:pPr>
              <a:lnSpc>
                <a:spcPct val="150000"/>
              </a:lnSpc>
            </a:pPr>
            <a:endParaRPr lang="zh-CN" altLang="en-US"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同时应该对所获得的有关婴幼儿所有的信息进行严格地保密，在记录过程中尽可能地使用婴幼儿编号或者虚拟的代号代替婴幼儿真实的名字（如幼儿甲、幼儿</a:t>
            </a:r>
            <a:r>
              <a:rPr lang="en-US" altLang="zh-CN" sz="1600" dirty="0">
                <a:latin typeface="华文宋体" panose="02010600040101010101" pitchFamily="2" charset="-122"/>
                <a:ea typeface="华文宋体" panose="02010600040101010101" pitchFamily="2" charset="-122"/>
              </a:rPr>
              <a:t>001</a:t>
            </a:r>
            <a:r>
              <a:rPr lang="zh-CN" altLang="en-US" sz="1600" dirty="0">
                <a:latin typeface="华文宋体" panose="02010600040101010101" pitchFamily="2" charset="-122"/>
                <a:ea typeface="华文宋体" panose="02010600040101010101" pitchFamily="2" charset="-122"/>
              </a:rPr>
              <a:t>等）。除了得到被评估幼儿家长的允许外，评价者应该严格地遵循保密性原则，禁止将评估的信息私自告知他人。</a:t>
            </a:r>
          </a:p>
        </p:txBody>
      </p:sp>
    </p:spTree>
    <p:extLst>
      <p:ext uri="{BB962C8B-B14F-4D97-AF65-F5344CB8AC3E}">
        <p14:creationId xmlns:p14="http://schemas.microsoft.com/office/powerpoint/2010/main" val="23491945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301178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（一） 动作与习惯</a:t>
            </a:r>
          </a:p>
          <a:p>
            <a:pPr>
              <a:lnSpc>
                <a:spcPct val="150000"/>
              </a:lnSpc>
            </a:pPr>
            <a:r>
              <a:rPr lang="zh-CN" altLang="en-US" sz="1600" dirty="0">
                <a:latin typeface="华文宋体" panose="02010600040101010101" pitchFamily="2" charset="-122"/>
                <a:ea typeface="华文宋体" panose="02010600040101010101" pitchFamily="2" charset="-122"/>
              </a:rPr>
              <a:t>    身体运动智能是指人巧妙地操纵物体和调整身体的能力，包括平衡、协调、敏捷、速度、力量以及触觉能力，对宝宝来说意味着他可以运用身体坐、走、跑、跳，还可以运用身体表达自己的感受。</a:t>
            </a:r>
          </a:p>
          <a:p>
            <a:pPr>
              <a:lnSpc>
                <a:spcPct val="150000"/>
              </a:lnSpc>
            </a:pPr>
            <a:r>
              <a:rPr lang="zh-CN" altLang="en-US" sz="1600" dirty="0">
                <a:latin typeface="华文宋体" panose="02010600040101010101" pitchFamily="2" charset="-122"/>
                <a:ea typeface="华文宋体" panose="02010600040101010101" pitchFamily="2" charset="-122"/>
              </a:rPr>
              <a:t>    身体动作板块分为粗大动作与精细动作。粗大动作评估婴幼儿对自身身体的控制能力，包括： 静态定位（头部控制、坐、站）；动态运动，包括运动（爬行、走、跑、跳、上下楼梯），运动质量（站立、走、踢等时的身体协调），平衡以及运动规划；知觉</a:t>
            </a:r>
            <a:r>
              <a:rPr lang="en-US" altLang="zh-CN" sz="1600" dirty="0">
                <a:latin typeface="华文宋体" panose="02010600040101010101" pitchFamily="2" charset="-122"/>
                <a:ea typeface="华文宋体" panose="02010600040101010101" pitchFamily="2" charset="-122"/>
              </a:rPr>
              <a:t>—</a:t>
            </a:r>
            <a:r>
              <a:rPr lang="zh-CN" altLang="en-US" sz="1600" dirty="0">
                <a:latin typeface="华文宋体" panose="02010600040101010101" pitchFamily="2" charset="-122"/>
                <a:ea typeface="华文宋体" panose="02010600040101010101" pitchFamily="2" charset="-122"/>
              </a:rPr>
              <a:t>运动整合（例如姿势模仿）。精细动作是评估婴幼儿控制小肌肉的能力，包括抓握、手眼协调等。</a:t>
            </a:r>
          </a:p>
          <a:p>
            <a:pPr>
              <a:lnSpc>
                <a:spcPct val="150000"/>
              </a:lnSpc>
            </a:pPr>
            <a:endParaRPr lang="zh-CN" altLang="en-US" sz="16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26863775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íš1iḑe">
            <a:extLst>
              <a:ext uri="{FF2B5EF4-FFF2-40B4-BE49-F238E27FC236}">
                <a16:creationId xmlns:a16="http://schemas.microsoft.com/office/drawing/2014/main" id="{C24F54ED-3263-4F37-B0B8-F9DC3BDAA3FC}"/>
              </a:ext>
            </a:extLst>
          </p:cNvPr>
          <p:cNvSpPr/>
          <p:nvPr/>
        </p:nvSpPr>
        <p:spPr>
          <a:xfrm>
            <a:off x="2046999" y="517124"/>
            <a:ext cx="6139660" cy="740176"/>
          </a:xfrm>
          <a:prstGeom prst="rect">
            <a:avLst/>
          </a:prstGeom>
        </p:spPr>
        <p:txBody>
          <a:bodyPr wrap="none" lIns="144000" tIns="0" rIns="144000" bIns="0">
            <a:noAutofit/>
          </a:bodyPr>
          <a:lstStyle/>
          <a:p>
            <a:pPr>
              <a:lnSpc>
                <a:spcPct val="110000"/>
              </a:lnSpc>
            </a:pPr>
            <a:r>
              <a:rPr lang="en-US" altLang="zh-CN" sz="3600" dirty="0">
                <a:solidFill>
                  <a:srgbClr val="E95555"/>
                </a:solidFill>
                <a:cs typeface="+mn-ea"/>
                <a:sym typeface="+mn-lt"/>
              </a:rPr>
              <a:t>0—3</a:t>
            </a:r>
            <a:r>
              <a:rPr lang="zh-CN" altLang="en-US" sz="3600" dirty="0">
                <a:solidFill>
                  <a:srgbClr val="E95555"/>
                </a:solidFill>
                <a:cs typeface="+mn-ea"/>
                <a:sym typeface="+mn-lt"/>
              </a:rPr>
              <a:t>岁婴幼儿教育活动评价的内容</a:t>
            </a:r>
          </a:p>
        </p:txBody>
      </p:sp>
      <p:sp>
        <p:nvSpPr>
          <p:cNvPr id="2" name="矩形 1">
            <a:extLst>
              <a:ext uri="{FF2B5EF4-FFF2-40B4-BE49-F238E27FC236}">
                <a16:creationId xmlns:a16="http://schemas.microsoft.com/office/drawing/2014/main" id="{872565EF-22D4-47FD-B195-5B4BE60863AE}"/>
              </a:ext>
            </a:extLst>
          </p:cNvPr>
          <p:cNvSpPr/>
          <p:nvPr/>
        </p:nvSpPr>
        <p:spPr>
          <a:xfrm>
            <a:off x="928435" y="1559544"/>
            <a:ext cx="10633911" cy="2273123"/>
          </a:xfrm>
          <a:prstGeom prst="rect">
            <a:avLst/>
          </a:prstGeom>
        </p:spPr>
        <p:txBody>
          <a:bodyPr wrap="square">
            <a:spAutoFit/>
          </a:bodyPr>
          <a:lstStyle/>
          <a:p>
            <a:pPr>
              <a:lnSpc>
                <a:spcPct val="150000"/>
              </a:lnSpc>
            </a:pPr>
            <a:r>
              <a:rPr lang="en-US" altLang="zh-CN" sz="1600" dirty="0">
                <a:latin typeface="华文宋体" panose="02010600040101010101" pitchFamily="2" charset="-122"/>
                <a:ea typeface="华文宋体" panose="02010600040101010101" pitchFamily="2" charset="-122"/>
              </a:rPr>
              <a:t>1. </a:t>
            </a:r>
            <a:r>
              <a:rPr lang="zh-CN" altLang="en-US" sz="1600" dirty="0">
                <a:latin typeface="华文宋体" panose="02010600040101010101" pitchFamily="2" charset="-122"/>
                <a:ea typeface="华文宋体" panose="02010600040101010101" pitchFamily="2" charset="-122"/>
              </a:rPr>
              <a:t>动作发展对身心发展的评价向度</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动作发展是否促进发育与健康。    </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动作发展是否促进开发智慧潜能。  </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3</a:t>
            </a:r>
            <a:r>
              <a:rPr lang="zh-CN" altLang="en-US" sz="1600" dirty="0">
                <a:latin typeface="华文宋体" panose="02010600040101010101" pitchFamily="2" charset="-122"/>
                <a:ea typeface="华文宋体" panose="02010600040101010101" pitchFamily="2" charset="-122"/>
              </a:rPr>
              <a:t>） 动作发展是否促进感觉统合功能的发展。   </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en-US" altLang="zh-CN" sz="1600" dirty="0">
                <a:latin typeface="华文宋体" panose="02010600040101010101" pitchFamily="2" charset="-122"/>
                <a:ea typeface="华文宋体" panose="02010600040101010101" pitchFamily="2" charset="-122"/>
              </a:rPr>
              <a:t>   </a:t>
            </a: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4</a:t>
            </a:r>
            <a:r>
              <a:rPr lang="zh-CN" altLang="en-US" sz="1600" dirty="0">
                <a:latin typeface="华文宋体" panose="02010600040101010101" pitchFamily="2" charset="-122"/>
                <a:ea typeface="华文宋体" panose="02010600040101010101" pitchFamily="2" charset="-122"/>
              </a:rPr>
              <a:t>） 动作发展是否促进良好个性品质的形成。</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5</a:t>
            </a:r>
            <a:r>
              <a:rPr lang="zh-CN" altLang="en-US" sz="1600" dirty="0">
                <a:latin typeface="华文宋体" panose="02010600040101010101" pitchFamily="2" charset="-122"/>
                <a:ea typeface="华文宋体" panose="02010600040101010101" pitchFamily="2" charset="-122"/>
              </a:rPr>
              <a:t>） 动作发展是否促进独立生存能力的发展。</a:t>
            </a:r>
          </a:p>
        </p:txBody>
      </p:sp>
      <p:sp>
        <p:nvSpPr>
          <p:cNvPr id="4" name="矩形 3">
            <a:extLst>
              <a:ext uri="{FF2B5EF4-FFF2-40B4-BE49-F238E27FC236}">
                <a16:creationId xmlns:a16="http://schemas.microsoft.com/office/drawing/2014/main" id="{DBC187DE-A9D2-4B9B-B4BD-628BD748E3CF}"/>
              </a:ext>
            </a:extLst>
          </p:cNvPr>
          <p:cNvSpPr/>
          <p:nvPr/>
        </p:nvSpPr>
        <p:spPr>
          <a:xfrm>
            <a:off x="928435" y="4326808"/>
            <a:ext cx="10633911" cy="1165127"/>
          </a:xfrm>
          <a:prstGeom prst="rect">
            <a:avLst/>
          </a:prstGeom>
        </p:spPr>
        <p:txBody>
          <a:bodyPr wrap="square">
            <a:spAutoFit/>
          </a:bodyPr>
          <a:lstStyle/>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 </a:t>
            </a:r>
            <a:r>
              <a:rPr lang="zh-CN" altLang="en-US" sz="1600" dirty="0">
                <a:latin typeface="华文宋体" panose="02010600040101010101" pitchFamily="2" charset="-122"/>
                <a:ea typeface="华文宋体" panose="02010600040101010101" pitchFamily="2" charset="-122"/>
              </a:rPr>
              <a:t>动作发展领域包括大肌肉动作、精细动作的发展等子领域</a:t>
            </a: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1</a:t>
            </a:r>
            <a:r>
              <a:rPr lang="zh-CN" altLang="en-US" sz="1600" dirty="0">
                <a:latin typeface="华文宋体" panose="02010600040101010101" pitchFamily="2" charset="-122"/>
                <a:ea typeface="华文宋体" panose="02010600040101010101" pitchFamily="2" charset="-122"/>
              </a:rPr>
              <a:t>） 大肌肉动作的发展。</a:t>
            </a:r>
            <a:endParaRPr lang="en-US" altLang="zh-CN" sz="1600" dirty="0">
              <a:latin typeface="华文宋体" panose="02010600040101010101" pitchFamily="2" charset="-122"/>
              <a:ea typeface="华文宋体" panose="02010600040101010101" pitchFamily="2" charset="-122"/>
            </a:endParaRPr>
          </a:p>
          <a:p>
            <a:pPr>
              <a:lnSpc>
                <a:spcPct val="150000"/>
              </a:lnSpc>
            </a:pPr>
            <a:r>
              <a:rPr lang="zh-CN" altLang="en-US" sz="1600" dirty="0">
                <a:latin typeface="华文宋体" panose="02010600040101010101" pitchFamily="2" charset="-122"/>
                <a:ea typeface="华文宋体" panose="02010600040101010101" pitchFamily="2" charset="-122"/>
              </a:rPr>
              <a:t>    （</a:t>
            </a:r>
            <a:r>
              <a:rPr lang="en-US" altLang="zh-CN" sz="1600" dirty="0">
                <a:latin typeface="华文宋体" panose="02010600040101010101" pitchFamily="2" charset="-122"/>
                <a:ea typeface="华文宋体" panose="02010600040101010101" pitchFamily="2" charset="-122"/>
              </a:rPr>
              <a:t>2</a:t>
            </a:r>
            <a:r>
              <a:rPr lang="zh-CN" altLang="en-US" sz="1600" dirty="0">
                <a:latin typeface="华文宋体" panose="02010600040101010101" pitchFamily="2" charset="-122"/>
                <a:ea typeface="华文宋体" panose="02010600040101010101" pitchFamily="2" charset="-122"/>
              </a:rPr>
              <a:t>） 精细动作的发展。</a:t>
            </a:r>
          </a:p>
        </p:txBody>
      </p:sp>
    </p:spTree>
    <p:extLst>
      <p:ext uri="{BB962C8B-B14F-4D97-AF65-F5344CB8AC3E}">
        <p14:creationId xmlns:p14="http://schemas.microsoft.com/office/powerpoint/2010/main" val="40976025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9"/>
</p:tagLst>
</file>

<file path=ppt/tags/tag2.xml><?xml version="1.0" encoding="utf-8"?>
<p:tagLst xmlns:a="http://schemas.openxmlformats.org/drawingml/2006/main" xmlns:r="http://schemas.openxmlformats.org/officeDocument/2006/relationships" xmlns:p="http://schemas.openxmlformats.org/presentationml/2006/main">
  <p:tag name="ISLIDE.DIAGRAM" val="421458f8-ce0f-4d85-9d31-f819964310b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shg50c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515</TotalTime>
  <Words>3992</Words>
  <Application>Microsoft Office PowerPoint</Application>
  <PresentationFormat>宽屏</PresentationFormat>
  <Paragraphs>210</Paragraphs>
  <Slides>38</Slides>
  <Notes>37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等线</vt:lpstr>
      <vt:lpstr>方正细谭黑简体</vt:lpstr>
      <vt:lpstr>华文宋体</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简洁圆形</dc:title>
  <dc:creator>第一PPT</dc:creator>
  <cp:keywords>www.1ppt.com</cp:keywords>
  <dc:description>www.1ppt.com</dc:description>
  <cp:lastModifiedBy>余思洋</cp:lastModifiedBy>
  <cp:revision>443</cp:revision>
  <dcterms:created xsi:type="dcterms:W3CDTF">2017-12-12T05:18:00Z</dcterms:created>
  <dcterms:modified xsi:type="dcterms:W3CDTF">2021-10-12T02:11:10Z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