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sldIdLst>
    <p:sldId id="256" r:id="rId2"/>
    <p:sldId id="258" r:id="rId3"/>
    <p:sldId id="300" r:id="rId4"/>
    <p:sldId id="286" r:id="rId5"/>
    <p:sldId id="354" r:id="rId6"/>
    <p:sldId id="353" r:id="rId7"/>
    <p:sldId id="355" r:id="rId8"/>
    <p:sldId id="357" r:id="rId9"/>
    <p:sldId id="356" r:id="rId10"/>
    <p:sldId id="306" r:id="rId11"/>
    <p:sldId id="309" r:id="rId12"/>
    <p:sldId id="301" r:id="rId13"/>
    <p:sldId id="310" r:id="rId14"/>
    <p:sldId id="347" r:id="rId15"/>
    <p:sldId id="358" r:id="rId16"/>
    <p:sldId id="311" r:id="rId17"/>
    <p:sldId id="314" r:id="rId18"/>
    <p:sldId id="359" r:id="rId19"/>
    <p:sldId id="312" r:id="rId20"/>
    <p:sldId id="360" r:id="rId21"/>
    <p:sldId id="315" r:id="rId22"/>
    <p:sldId id="313" r:id="rId23"/>
    <p:sldId id="316" r:id="rId24"/>
    <p:sldId id="361" r:id="rId25"/>
    <p:sldId id="302" r:id="rId26"/>
    <p:sldId id="318" r:id="rId27"/>
    <p:sldId id="362" r:id="rId28"/>
    <p:sldId id="320" r:id="rId29"/>
    <p:sldId id="264" r:id="rId30"/>
    <p:sldId id="363" r:id="rId31"/>
    <p:sldId id="364" r:id="rId32"/>
    <p:sldId id="366" r:id="rId33"/>
    <p:sldId id="365" r:id="rId34"/>
    <p:sldId id="367" r:id="rId35"/>
    <p:sldId id="283" r:id="rId36"/>
    <p:sldId id="257" r:id="rId37"/>
  </p:sldIdLst>
  <p:sldSz cx="12192000" cy="6858000"/>
  <p:notesSz cx="7104063" cy="10234613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975B"/>
    <a:srgbClr val="E95555"/>
    <a:srgbClr val="EA1451"/>
    <a:srgbClr val="497EB1"/>
    <a:srgbClr val="FCD17C"/>
    <a:srgbClr val="7F7F7F"/>
    <a:srgbClr val="5C93C6"/>
    <a:srgbClr val="F52B65"/>
    <a:srgbClr val="FF3D00"/>
    <a:srgbClr val="FF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4660"/>
  </p:normalViewPr>
  <p:slideViewPr>
    <p:cSldViewPr snapToGrid="0">
      <p:cViewPr varScale="1">
        <p:scale>
          <a:sx n="80" d="100"/>
          <a:sy n="80" d="100"/>
        </p:scale>
        <p:origin x="540" y="90"/>
      </p:cViewPr>
      <p:guideLst>
        <p:guide orient="horz" pos="20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68140-42B0-4227-A3F7-F528E3A4812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2640A1-94A2-4624-974B-66BEDEFB6E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212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4074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616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7683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3110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11029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8970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0404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57146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5637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8570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622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9162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2493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0941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9881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3424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2149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3164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6797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2938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443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2640A1-94A2-4624-974B-66BEDEFB6E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8175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20034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2640A1-94A2-4624-974B-66BEDEFB6E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21502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2640A1-94A2-4624-974B-66BEDEFB6E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13510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2640A1-94A2-4624-974B-66BEDEFB6E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72311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2640A1-94A2-4624-974B-66BEDEFB6E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85130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2640A1-94A2-4624-974B-66BEDEFB6E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975908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231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200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128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530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754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6749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640A1-94A2-4624-974B-66BEDEFB6E1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835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0" y="0"/>
            <a:ext cx="12192000" cy="6858000"/>
          </a:xfrm>
          <a:prstGeom prst="roundRect">
            <a:avLst>
              <a:gd name="adj" fmla="val 7784"/>
            </a:avLst>
          </a:prstGeom>
          <a:pattFill prst="wd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 userDrawn="1"/>
        </p:nvSpPr>
        <p:spPr>
          <a:xfrm>
            <a:off x="9115425" y="0"/>
            <a:ext cx="3076575" cy="3004730"/>
          </a:xfrm>
          <a:custGeom>
            <a:avLst/>
            <a:gdLst>
              <a:gd name="connsiteX0" fmla="*/ 348024 w 3076575"/>
              <a:gd name="connsiteY0" fmla="*/ 0 h 3004730"/>
              <a:gd name="connsiteX1" fmla="*/ 2542748 w 3076575"/>
              <a:gd name="connsiteY1" fmla="*/ 0 h 3004730"/>
              <a:gd name="connsiteX2" fmla="*/ 3076575 w 3076575"/>
              <a:gd name="connsiteY2" fmla="*/ 533827 h 3004730"/>
              <a:gd name="connsiteX3" fmla="*/ 3076575 w 3076575"/>
              <a:gd name="connsiteY3" fmla="*/ 2602982 h 3004730"/>
              <a:gd name="connsiteX4" fmla="*/ 2975138 w 3076575"/>
              <a:gd name="connsiteY4" fmla="*/ 2678835 h 3004730"/>
              <a:gd name="connsiteX5" fmla="*/ 1908229 w 3076575"/>
              <a:gd name="connsiteY5" fmla="*/ 3004730 h 3004730"/>
              <a:gd name="connsiteX6" fmla="*/ 0 w 3076575"/>
              <a:gd name="connsiteY6" fmla="*/ 1096501 h 3004730"/>
              <a:gd name="connsiteX7" fmla="*/ 325896 w 3076575"/>
              <a:gd name="connsiteY7" fmla="*/ 29592 h 300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76575" h="3004730">
                <a:moveTo>
                  <a:pt x="348024" y="0"/>
                </a:moveTo>
                <a:lnTo>
                  <a:pt x="2542748" y="0"/>
                </a:lnTo>
                <a:cubicBezTo>
                  <a:pt x="2837573" y="0"/>
                  <a:pt x="3076575" y="239002"/>
                  <a:pt x="3076575" y="533827"/>
                </a:cubicBezTo>
                <a:lnTo>
                  <a:pt x="3076575" y="2602982"/>
                </a:lnTo>
                <a:lnTo>
                  <a:pt x="2975138" y="2678835"/>
                </a:lnTo>
                <a:cubicBezTo>
                  <a:pt x="2670583" y="2884588"/>
                  <a:pt x="2303436" y="3004730"/>
                  <a:pt x="1908229" y="3004730"/>
                </a:cubicBezTo>
                <a:cubicBezTo>
                  <a:pt x="854343" y="3004730"/>
                  <a:pt x="0" y="2150387"/>
                  <a:pt x="0" y="1096501"/>
                </a:cubicBezTo>
                <a:cubicBezTo>
                  <a:pt x="0" y="701294"/>
                  <a:pt x="120142" y="334147"/>
                  <a:pt x="325896" y="29592"/>
                </a:cubicBezTo>
                <a:close/>
              </a:path>
            </a:pathLst>
          </a:custGeom>
          <a:gradFill flip="none" rotWithShape="1">
            <a:gsLst>
              <a:gs pos="0">
                <a:srgbClr val="EA1451">
                  <a:alpha val="69804"/>
                </a:srgbClr>
              </a:gs>
              <a:gs pos="100000">
                <a:srgbClr val="E53333">
                  <a:alpha val="70000"/>
                </a:srgbClr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>
            <a:outerShdw blurRad="152400" dist="190500" dir="2700000" algn="tl" rotWithShape="0">
              <a:srgbClr val="FF474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3" name="椭圆 2"/>
          <p:cNvSpPr/>
          <p:nvPr userDrawn="1"/>
        </p:nvSpPr>
        <p:spPr>
          <a:xfrm>
            <a:off x="8448115" y="1502365"/>
            <a:ext cx="1334620" cy="1334620"/>
          </a:xfrm>
          <a:prstGeom prst="ellipse">
            <a:avLst/>
          </a:prstGeom>
          <a:gradFill flip="none" rotWithShape="1">
            <a:gsLst>
              <a:gs pos="34000">
                <a:schemeClr val="accent1">
                  <a:lumMod val="75000"/>
                  <a:alpha val="78000"/>
                </a:schemeClr>
              </a:gs>
              <a:gs pos="100000">
                <a:srgbClr val="7030A0">
                  <a:alpha val="85000"/>
                  <a:lumMod val="88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01600" dist="368300" dir="2700000" algn="tl" rotWithShape="0">
              <a:srgbClr val="497EB1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6784352" y="2169675"/>
            <a:ext cx="545838" cy="545838"/>
          </a:xfrm>
          <a:prstGeom prst="ellipse">
            <a:avLst/>
          </a:prstGeom>
          <a:gradFill flip="none" rotWithShape="1">
            <a:gsLst>
              <a:gs pos="34000">
                <a:schemeClr val="accent2">
                  <a:alpha val="65000"/>
                </a:schemeClr>
              </a:gs>
              <a:gs pos="100000">
                <a:srgbClr val="FFC000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1600" dist="368300" dir="2700000" algn="tl" rotWithShape="0">
              <a:srgbClr val="F3AF78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0" y="0"/>
            <a:ext cx="12192000" cy="6858000"/>
          </a:xfrm>
          <a:prstGeom prst="roundRect">
            <a:avLst>
              <a:gd name="adj" fmla="val 7784"/>
            </a:avLst>
          </a:prstGeom>
          <a:pattFill prst="wd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476885" y="287020"/>
            <a:ext cx="827405" cy="827405"/>
          </a:xfrm>
          <a:prstGeom prst="ellipse">
            <a:avLst/>
          </a:prstGeom>
          <a:gradFill flip="none" rotWithShape="1">
            <a:gsLst>
              <a:gs pos="34000">
                <a:schemeClr val="accent2">
                  <a:alpha val="65000"/>
                </a:schemeClr>
              </a:gs>
              <a:gs pos="100000">
                <a:srgbClr val="FFC000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1600" dist="368300" dir="2700000" algn="tl" rotWithShape="0">
              <a:srgbClr val="F3AF78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 userDrawn="1"/>
        </p:nvSpPr>
        <p:spPr>
          <a:xfrm>
            <a:off x="1489710" y="560705"/>
            <a:ext cx="280035" cy="280035"/>
          </a:xfrm>
          <a:prstGeom prst="ellipse">
            <a:avLst/>
          </a:prstGeom>
          <a:gradFill flip="none" rotWithShape="1">
            <a:gsLst>
              <a:gs pos="34000">
                <a:srgbClr val="E53333">
                  <a:alpha val="83000"/>
                </a:srgbClr>
              </a:gs>
              <a:gs pos="100000">
                <a:srgbClr val="FF4747">
                  <a:alpha val="62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1600" dist="368300" dir="2700000" algn="tl" rotWithShape="0">
              <a:srgbClr val="FF4747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 userDrawn="1"/>
        </p:nvSpPr>
        <p:spPr>
          <a:xfrm>
            <a:off x="363682" y="876805"/>
            <a:ext cx="421178" cy="421178"/>
          </a:xfrm>
          <a:prstGeom prst="ellipse">
            <a:avLst/>
          </a:prstGeom>
          <a:gradFill flip="none" rotWithShape="1">
            <a:gsLst>
              <a:gs pos="34000">
                <a:schemeClr val="accent1">
                  <a:lumMod val="75000"/>
                  <a:alpha val="78000"/>
                </a:schemeClr>
              </a:gs>
              <a:gs pos="100000">
                <a:srgbClr val="7030A0">
                  <a:alpha val="85000"/>
                  <a:lumMod val="88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01600" dist="368300" dir="2700000" algn="tl" rotWithShape="0">
              <a:srgbClr val="497EB1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0" y="0"/>
            <a:ext cx="12192000" cy="6858000"/>
          </a:xfrm>
          <a:prstGeom prst="roundRect">
            <a:avLst>
              <a:gd name="adj" fmla="val 7784"/>
            </a:avLst>
          </a:prstGeom>
          <a:pattFill prst="wd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 userDrawn="1"/>
        </p:nvSpPr>
        <p:spPr>
          <a:xfrm flipH="1" flipV="1">
            <a:off x="0" y="3853270"/>
            <a:ext cx="3076575" cy="3004730"/>
          </a:xfrm>
          <a:custGeom>
            <a:avLst/>
            <a:gdLst>
              <a:gd name="connsiteX0" fmla="*/ 348024 w 3076575"/>
              <a:gd name="connsiteY0" fmla="*/ 0 h 3004730"/>
              <a:gd name="connsiteX1" fmla="*/ 2542748 w 3076575"/>
              <a:gd name="connsiteY1" fmla="*/ 0 h 3004730"/>
              <a:gd name="connsiteX2" fmla="*/ 3076575 w 3076575"/>
              <a:gd name="connsiteY2" fmla="*/ 533827 h 3004730"/>
              <a:gd name="connsiteX3" fmla="*/ 3076575 w 3076575"/>
              <a:gd name="connsiteY3" fmla="*/ 2602982 h 3004730"/>
              <a:gd name="connsiteX4" fmla="*/ 2975138 w 3076575"/>
              <a:gd name="connsiteY4" fmla="*/ 2678835 h 3004730"/>
              <a:gd name="connsiteX5" fmla="*/ 1908229 w 3076575"/>
              <a:gd name="connsiteY5" fmla="*/ 3004730 h 3004730"/>
              <a:gd name="connsiteX6" fmla="*/ 0 w 3076575"/>
              <a:gd name="connsiteY6" fmla="*/ 1096501 h 3004730"/>
              <a:gd name="connsiteX7" fmla="*/ 325896 w 3076575"/>
              <a:gd name="connsiteY7" fmla="*/ 29592 h 300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76575" h="3004730">
                <a:moveTo>
                  <a:pt x="348024" y="0"/>
                </a:moveTo>
                <a:lnTo>
                  <a:pt x="2542748" y="0"/>
                </a:lnTo>
                <a:cubicBezTo>
                  <a:pt x="2837573" y="0"/>
                  <a:pt x="3076575" y="239002"/>
                  <a:pt x="3076575" y="533827"/>
                </a:cubicBezTo>
                <a:lnTo>
                  <a:pt x="3076575" y="2602982"/>
                </a:lnTo>
                <a:lnTo>
                  <a:pt x="2975138" y="2678835"/>
                </a:lnTo>
                <a:cubicBezTo>
                  <a:pt x="2670583" y="2884588"/>
                  <a:pt x="2303436" y="3004730"/>
                  <a:pt x="1908229" y="3004730"/>
                </a:cubicBezTo>
                <a:cubicBezTo>
                  <a:pt x="854343" y="3004730"/>
                  <a:pt x="0" y="2150387"/>
                  <a:pt x="0" y="1096501"/>
                </a:cubicBezTo>
                <a:cubicBezTo>
                  <a:pt x="0" y="701294"/>
                  <a:pt x="120142" y="334147"/>
                  <a:pt x="325896" y="29592"/>
                </a:cubicBezTo>
                <a:close/>
              </a:path>
            </a:pathLst>
          </a:custGeom>
          <a:gradFill flip="none" rotWithShape="1">
            <a:gsLst>
              <a:gs pos="0">
                <a:srgbClr val="EA1451">
                  <a:alpha val="80000"/>
                </a:srgbClr>
              </a:gs>
              <a:gs pos="100000">
                <a:srgbClr val="E53333">
                  <a:alpha val="92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152400" dist="190500" dir="2700000" algn="tl" rotWithShape="0">
              <a:srgbClr val="FF4747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3" name="椭圆 2"/>
          <p:cNvSpPr/>
          <p:nvPr userDrawn="1"/>
        </p:nvSpPr>
        <p:spPr>
          <a:xfrm>
            <a:off x="5036647" y="4811900"/>
            <a:ext cx="421178" cy="421178"/>
          </a:xfrm>
          <a:prstGeom prst="ellipse">
            <a:avLst/>
          </a:prstGeom>
          <a:gradFill flip="none" rotWithShape="1">
            <a:gsLst>
              <a:gs pos="34000">
                <a:schemeClr val="accent1">
                  <a:lumMod val="75000"/>
                  <a:alpha val="78000"/>
                </a:schemeClr>
              </a:gs>
              <a:gs pos="100000">
                <a:srgbClr val="7030A0">
                  <a:alpha val="85000"/>
                  <a:lumMod val="88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01600" dist="368300" dir="2700000" algn="tl" rotWithShape="0">
              <a:srgbClr val="497EB1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2866990" y="4571162"/>
            <a:ext cx="1334620" cy="1334620"/>
          </a:xfrm>
          <a:prstGeom prst="ellipse">
            <a:avLst/>
          </a:prstGeom>
          <a:gradFill flip="none" rotWithShape="1">
            <a:gsLst>
              <a:gs pos="34000">
                <a:schemeClr val="accent2">
                  <a:alpha val="65000"/>
                </a:schemeClr>
              </a:gs>
              <a:gs pos="100000">
                <a:srgbClr val="FFC000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1600" dist="368300" dir="2700000" algn="tl" rotWithShape="0">
              <a:srgbClr val="F3AF78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 userDrawn="1"/>
        </p:nvSpPr>
        <p:spPr>
          <a:xfrm>
            <a:off x="9001090" y="1095375"/>
            <a:ext cx="646897" cy="646897"/>
          </a:xfrm>
          <a:prstGeom prst="ellipse">
            <a:avLst/>
          </a:prstGeom>
          <a:gradFill flip="none" rotWithShape="1">
            <a:gsLst>
              <a:gs pos="34000">
                <a:srgbClr val="E53333">
                  <a:alpha val="83000"/>
                </a:srgbClr>
              </a:gs>
              <a:gs pos="100000">
                <a:srgbClr val="FF4747">
                  <a:alpha val="62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1600" dist="368300" dir="2700000" algn="tl" rotWithShape="0">
              <a:srgbClr val="FF4747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92451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95555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srgbClr val="E95555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0577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55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2" r:id="rId6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73754" y="2114618"/>
            <a:ext cx="2262741" cy="400110"/>
            <a:chOff x="853440" y="2752672"/>
            <a:chExt cx="3474720" cy="400110"/>
          </a:xfrm>
        </p:grpSpPr>
        <p:grpSp>
          <p:nvGrpSpPr>
            <p:cNvPr id="13" name="组合 12"/>
            <p:cNvGrpSpPr/>
            <p:nvPr/>
          </p:nvGrpSpPr>
          <p:grpSpPr>
            <a:xfrm>
              <a:off x="853440" y="2760005"/>
              <a:ext cx="3474720" cy="392777"/>
              <a:chOff x="853440" y="3004934"/>
              <a:chExt cx="3474720" cy="392777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853440" y="3004934"/>
                <a:ext cx="3474720" cy="392777"/>
              </a:xfrm>
              <a:prstGeom prst="roundRect">
                <a:avLst>
                  <a:gd name="adj" fmla="val 50000"/>
                </a:avLst>
              </a:prstGeom>
              <a:solidFill>
                <a:srgbClr val="401B5B"/>
              </a:solidFill>
              <a:ln w="28575">
                <a:solidFill>
                  <a:srgbClr val="401B5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" name="任意多边形: 形状 11"/>
              <p:cNvSpPr/>
              <p:nvPr/>
            </p:nvSpPr>
            <p:spPr>
              <a:xfrm>
                <a:off x="859790" y="3006523"/>
                <a:ext cx="3368543" cy="197507"/>
              </a:xfrm>
              <a:custGeom>
                <a:avLst/>
                <a:gdLst>
                  <a:gd name="connsiteX0" fmla="*/ 0 w 3368543"/>
                  <a:gd name="connsiteY0" fmla="*/ 196388 h 221559"/>
                  <a:gd name="connsiteX1" fmla="*/ 0 w 3368543"/>
                  <a:gd name="connsiteY1" fmla="*/ 196389 h 221559"/>
                  <a:gd name="connsiteX2" fmla="*/ 0 w 3368543"/>
                  <a:gd name="connsiteY2" fmla="*/ 196389 h 221559"/>
                  <a:gd name="connsiteX3" fmla="*/ 196389 w 3368543"/>
                  <a:gd name="connsiteY3" fmla="*/ 0 h 221559"/>
                  <a:gd name="connsiteX4" fmla="*/ 3278332 w 3368543"/>
                  <a:gd name="connsiteY4" fmla="*/ 0 h 221559"/>
                  <a:gd name="connsiteX5" fmla="*/ 3354776 w 3368543"/>
                  <a:gd name="connsiteY5" fmla="*/ 15433 h 221559"/>
                  <a:gd name="connsiteX6" fmla="*/ 3368543 w 3368543"/>
                  <a:gd name="connsiteY6" fmla="*/ 24715 h 221559"/>
                  <a:gd name="connsiteX7" fmla="*/ 222015 w 3368543"/>
                  <a:gd name="connsiteY7" fmla="*/ 24715 h 221559"/>
                  <a:gd name="connsiteX8" fmla="*/ 17447 w 3368543"/>
                  <a:gd name="connsiteY8" fmla="*/ 160312 h 221559"/>
                  <a:gd name="connsiteX9" fmla="*/ 5082 w 3368543"/>
                  <a:gd name="connsiteY9" fmla="*/ 221559 h 221559"/>
                  <a:gd name="connsiteX10" fmla="*/ 0 w 3368543"/>
                  <a:gd name="connsiteY10" fmla="*/ 196389 h 221559"/>
                  <a:gd name="connsiteX11" fmla="*/ 15433 w 3368543"/>
                  <a:gd name="connsiteY11" fmla="*/ 119946 h 221559"/>
                  <a:gd name="connsiteX12" fmla="*/ 196389 w 3368543"/>
                  <a:gd name="connsiteY12" fmla="*/ 0 h 221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68543" h="221559">
                    <a:moveTo>
                      <a:pt x="0" y="196388"/>
                    </a:moveTo>
                    <a:lnTo>
                      <a:pt x="0" y="196389"/>
                    </a:lnTo>
                    <a:lnTo>
                      <a:pt x="0" y="196389"/>
                    </a:lnTo>
                    <a:close/>
                    <a:moveTo>
                      <a:pt x="196389" y="0"/>
                    </a:moveTo>
                    <a:lnTo>
                      <a:pt x="3278332" y="0"/>
                    </a:lnTo>
                    <a:cubicBezTo>
                      <a:pt x="3305448" y="0"/>
                      <a:pt x="3331280" y="5496"/>
                      <a:pt x="3354776" y="15433"/>
                    </a:cubicBezTo>
                    <a:lnTo>
                      <a:pt x="3368543" y="24715"/>
                    </a:lnTo>
                    <a:lnTo>
                      <a:pt x="222015" y="24715"/>
                    </a:lnTo>
                    <a:cubicBezTo>
                      <a:pt x="130054" y="24715"/>
                      <a:pt x="51151" y="80628"/>
                      <a:pt x="17447" y="160312"/>
                    </a:cubicBezTo>
                    <a:lnTo>
                      <a:pt x="5082" y="221559"/>
                    </a:lnTo>
                    <a:lnTo>
                      <a:pt x="0" y="196389"/>
                    </a:lnTo>
                    <a:lnTo>
                      <a:pt x="15433" y="119946"/>
                    </a:lnTo>
                    <a:cubicBezTo>
                      <a:pt x="45247" y="49459"/>
                      <a:pt x="115042" y="0"/>
                      <a:pt x="1963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853440" y="2752672"/>
              <a:ext cx="34747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spc="300">
                  <a:solidFill>
                    <a:schemeClr val="bg1"/>
                  </a:solidFill>
                  <a:cs typeface="+mn-ea"/>
                  <a:sym typeface="+mn-lt"/>
                </a:rPr>
                <a:t>第七章</a:t>
              </a:r>
              <a:endParaRPr lang="zh-CN" altLang="en-US" sz="2000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64680" y="2863516"/>
            <a:ext cx="10191552" cy="2800767"/>
          </a:xfrm>
          <a:prstGeom prst="rect">
            <a:avLst/>
          </a:prstGeom>
          <a:noFill/>
        </p:spPr>
        <p:txBody>
          <a:bodyPr wrap="square" lIns="0" rtlCol="0" anchor="ctr" anchorCtr="1">
            <a:spAutoFit/>
          </a:bodyPr>
          <a:lstStyle/>
          <a:p>
            <a:r>
              <a:rPr lang="en-US" altLang="zh-CN" sz="88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13—18</a:t>
            </a:r>
            <a:r>
              <a:rPr lang="zh-CN" altLang="en-US" sz="880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个月婴幼儿</a:t>
            </a:r>
            <a:r>
              <a:rPr lang="zh-CN" altLang="en-US" sz="88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身心发展特点概述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10—12</a:t>
            </a: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个月婴儿发展观察要点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959F85B9-5E44-4612-87C3-2EE4BDDAE0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2666" y="1257300"/>
            <a:ext cx="5266667" cy="219047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6B113B75-040B-47A3-A16E-050EFD6CAE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6000" y="3429000"/>
            <a:ext cx="5133333" cy="27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8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>
                <a:solidFill>
                  <a:srgbClr val="E95555"/>
                </a:solidFill>
                <a:cs typeface="+mn-ea"/>
                <a:sym typeface="+mn-lt"/>
              </a:rPr>
              <a:t>10—12</a:t>
            </a:r>
            <a:r>
              <a:rPr lang="zh-CN" altLang="en-US" sz="3600">
                <a:solidFill>
                  <a:srgbClr val="E95555"/>
                </a:solidFill>
                <a:cs typeface="+mn-ea"/>
                <a:sym typeface="+mn-lt"/>
              </a:rPr>
              <a:t>个月</a:t>
            </a: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婴儿教养内容与要求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09249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停用奶瓶吸吮，提供杯子让婴幼儿喝水（奶），顺利度过离乳期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;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帮助婴幼儿学习用语言或动作表示大小便；提供适宜的坐盆，使其逐步形成一定的排便规律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;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提醒婴幼儿饭前洗手、饭后擦嘴；吃饭时自己学用小勺进食，形成定时、定位、专心进餐的习惯。</a:t>
            </a:r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提供机会让婴幼儿练习独立行走、下蹲、转弯、扶栏杆上楼梯等。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13—18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个月婴幼儿在语言与沟通方面的教育内容与要求为： 为婴幼儿提供其喜欢的玩具，让其进行摆弄和装扮等活动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;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鼓励婴幼儿模仿成人的单词或短句，学着称呼人、用单词句表达自己的需求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;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提供机会让婴幼儿感知生活环境中婴幼儿安全成长。</a:t>
            </a:r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在认知与探索方面教育内容与要求为： 帮助婴幼儿充分感受色彩和形状，尝试涂涂画画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;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引发婴幼儿感受音乐节奏带来的快乐，跟着音乐做动作。</a:t>
            </a:r>
          </a:p>
          <a:p>
            <a:endParaRPr lang="zh-CN" altLang="en-US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035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73754" y="2114618"/>
            <a:ext cx="2262741" cy="400110"/>
            <a:chOff x="853440" y="2752672"/>
            <a:chExt cx="3474720" cy="400110"/>
          </a:xfrm>
        </p:grpSpPr>
        <p:grpSp>
          <p:nvGrpSpPr>
            <p:cNvPr id="13" name="组合 12"/>
            <p:cNvGrpSpPr/>
            <p:nvPr/>
          </p:nvGrpSpPr>
          <p:grpSpPr>
            <a:xfrm>
              <a:off x="853440" y="2760005"/>
              <a:ext cx="3474720" cy="392777"/>
              <a:chOff x="853440" y="3004934"/>
              <a:chExt cx="3474720" cy="392777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853440" y="3004934"/>
                <a:ext cx="3474720" cy="392777"/>
              </a:xfrm>
              <a:prstGeom prst="roundRect">
                <a:avLst>
                  <a:gd name="adj" fmla="val 50000"/>
                </a:avLst>
              </a:prstGeom>
              <a:solidFill>
                <a:srgbClr val="401B5B"/>
              </a:solidFill>
              <a:ln w="28575">
                <a:solidFill>
                  <a:srgbClr val="401B5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" name="任意多边形: 形状 11"/>
              <p:cNvSpPr/>
              <p:nvPr/>
            </p:nvSpPr>
            <p:spPr>
              <a:xfrm>
                <a:off x="859790" y="3006523"/>
                <a:ext cx="3368543" cy="197507"/>
              </a:xfrm>
              <a:custGeom>
                <a:avLst/>
                <a:gdLst>
                  <a:gd name="connsiteX0" fmla="*/ 0 w 3368543"/>
                  <a:gd name="connsiteY0" fmla="*/ 196388 h 221559"/>
                  <a:gd name="connsiteX1" fmla="*/ 0 w 3368543"/>
                  <a:gd name="connsiteY1" fmla="*/ 196389 h 221559"/>
                  <a:gd name="connsiteX2" fmla="*/ 0 w 3368543"/>
                  <a:gd name="connsiteY2" fmla="*/ 196389 h 221559"/>
                  <a:gd name="connsiteX3" fmla="*/ 196389 w 3368543"/>
                  <a:gd name="connsiteY3" fmla="*/ 0 h 221559"/>
                  <a:gd name="connsiteX4" fmla="*/ 3278332 w 3368543"/>
                  <a:gd name="connsiteY4" fmla="*/ 0 h 221559"/>
                  <a:gd name="connsiteX5" fmla="*/ 3354776 w 3368543"/>
                  <a:gd name="connsiteY5" fmla="*/ 15433 h 221559"/>
                  <a:gd name="connsiteX6" fmla="*/ 3368543 w 3368543"/>
                  <a:gd name="connsiteY6" fmla="*/ 24715 h 221559"/>
                  <a:gd name="connsiteX7" fmla="*/ 222015 w 3368543"/>
                  <a:gd name="connsiteY7" fmla="*/ 24715 h 221559"/>
                  <a:gd name="connsiteX8" fmla="*/ 17447 w 3368543"/>
                  <a:gd name="connsiteY8" fmla="*/ 160312 h 221559"/>
                  <a:gd name="connsiteX9" fmla="*/ 5082 w 3368543"/>
                  <a:gd name="connsiteY9" fmla="*/ 221559 h 221559"/>
                  <a:gd name="connsiteX10" fmla="*/ 0 w 3368543"/>
                  <a:gd name="connsiteY10" fmla="*/ 196389 h 221559"/>
                  <a:gd name="connsiteX11" fmla="*/ 15433 w 3368543"/>
                  <a:gd name="connsiteY11" fmla="*/ 119946 h 221559"/>
                  <a:gd name="connsiteX12" fmla="*/ 196389 w 3368543"/>
                  <a:gd name="connsiteY12" fmla="*/ 0 h 221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68543" h="221559">
                    <a:moveTo>
                      <a:pt x="0" y="196388"/>
                    </a:moveTo>
                    <a:lnTo>
                      <a:pt x="0" y="196389"/>
                    </a:lnTo>
                    <a:lnTo>
                      <a:pt x="0" y="196389"/>
                    </a:lnTo>
                    <a:close/>
                    <a:moveTo>
                      <a:pt x="196389" y="0"/>
                    </a:moveTo>
                    <a:lnTo>
                      <a:pt x="3278332" y="0"/>
                    </a:lnTo>
                    <a:cubicBezTo>
                      <a:pt x="3305448" y="0"/>
                      <a:pt x="3331280" y="5496"/>
                      <a:pt x="3354776" y="15433"/>
                    </a:cubicBezTo>
                    <a:lnTo>
                      <a:pt x="3368543" y="24715"/>
                    </a:lnTo>
                    <a:lnTo>
                      <a:pt x="222015" y="24715"/>
                    </a:lnTo>
                    <a:cubicBezTo>
                      <a:pt x="130054" y="24715"/>
                      <a:pt x="51151" y="80628"/>
                      <a:pt x="17447" y="160312"/>
                    </a:cubicBezTo>
                    <a:lnTo>
                      <a:pt x="5082" y="221559"/>
                    </a:lnTo>
                    <a:lnTo>
                      <a:pt x="0" y="196389"/>
                    </a:lnTo>
                    <a:lnTo>
                      <a:pt x="15433" y="119946"/>
                    </a:lnTo>
                    <a:cubicBezTo>
                      <a:pt x="45247" y="49459"/>
                      <a:pt x="115042" y="0"/>
                      <a:pt x="1963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853440" y="2752672"/>
              <a:ext cx="34747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spc="300" dirty="0">
                  <a:solidFill>
                    <a:schemeClr val="bg1"/>
                  </a:solidFill>
                  <a:cs typeface="+mn-ea"/>
                  <a:sym typeface="+mn-lt"/>
                </a:rPr>
                <a:t>第二节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64680" y="2371074"/>
            <a:ext cx="8995412" cy="3785652"/>
          </a:xfrm>
          <a:prstGeom prst="rect">
            <a:avLst/>
          </a:prstGeom>
          <a:noFill/>
        </p:spPr>
        <p:txBody>
          <a:bodyPr wrap="square" lIns="0" rtlCol="0" anchor="ctr" anchorCtr="1">
            <a:spAutoFit/>
          </a:bodyPr>
          <a:lstStyle/>
          <a:p>
            <a:r>
              <a:rPr lang="zh-CN" altLang="en-US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早教机构中</a:t>
            </a:r>
            <a:r>
              <a:rPr lang="en-US" altLang="zh-CN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13—18</a:t>
            </a:r>
            <a:r>
              <a:rPr lang="zh-CN" altLang="en-US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个月婴儿的教育活动设计与指导</a:t>
            </a:r>
          </a:p>
        </p:txBody>
      </p:sp>
    </p:spTree>
    <p:extLst>
      <p:ext uri="{BB962C8B-B14F-4D97-AF65-F5344CB8AC3E}">
        <p14:creationId xmlns:p14="http://schemas.microsoft.com/office/powerpoint/2010/main" val="18666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动作与习惯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1626267" y="1499386"/>
            <a:ext cx="7258224" cy="2989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13—18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个月婴幼儿粗大动作的发展主要表现为逐渐学会稳步行走、两步一阶上楼梯。精细动作更加灵活，喜欢画画、翻书、搭积木，能用勺子吃饭、端杯子喝水等。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针对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13—18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幼儿上述发展特点，粗大动作方面，可以提供宽阔、平坦的地面让婴幼儿练习行走；经常带婴幼儿爬楼梯，锻炼其腿部力量。精细动作方面，提供拼板、蜡笔、图书、积木、瓶子等物体，发展婴幼儿手部精细动作；鼓励婴幼儿自己用勺子吃饭，端杯子喝水。下面为动作与习惯领域的教育活动设计实例。</a:t>
            </a:r>
          </a:p>
        </p:txBody>
      </p:sp>
    </p:spTree>
    <p:extLst>
      <p:ext uri="{BB962C8B-B14F-4D97-AF65-F5344CB8AC3E}">
        <p14:creationId xmlns:p14="http://schemas.microsoft.com/office/powerpoint/2010/main" val="336872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7-1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1155032" y="1257300"/>
            <a:ext cx="1050356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活动价值：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此月龄段宝宝能稳步行走，自己能蹲，不扶物就能复位。在捡树叶和抓树叶的活动中，让宝宝练习行走、下蹲、复位的动作，锻炼宝宝的腿部肌肉力量，发展身体协调性，为稳定行走奠定基础。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活动准备：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树叶若干，小篮子若干，宽敞的场地。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活动流程：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示范互动： 踩树叶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教师踩在铺有落叶的地上，让宝宝仔细听，有“嚓嚓”、“嚓嚓”的声音，并试着让宝宝模仿这种声音。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教师请一位宝宝跟着教师一起踩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——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踩地上的落叶。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亲子互动： 树叶飞飞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请家长带着宝宝一起踩一踩地上的落叶，让宝宝自己在踩踏的过程中，发现树叶发出“嚓嚓”的声音。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家长从地上捡起一片树叶往上抛，引导宝宝观察树叶飞舞。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家长引导宝宝捡起一片树叶，站起来用力往上抛，边抛边说：“树叶飞飞”或“树叶跳舞”等。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亲子游戏： 树叶回家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教师将小篮子放在场地四周，引导家长和宝宝一起蹲下捡树叶，然后站起来走到小篮子旁，把小树叶送到小篮子中。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50711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7-1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1155032" y="1257300"/>
            <a:ext cx="105035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活动提示：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家长可以牵着宝宝的手一起边踩边说：“踩，踩，用力踩。”引导其将“踩”这个词和实际的动作联系起来，理解这个词的意义。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家长要注意保护宝宝，当他站不起来时，适当给予搀扶。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919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语言与沟通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1626267" y="1499386"/>
            <a:ext cx="725822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13—18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个月婴幼儿最大特点是语言的发展对认知的影响及记忆能力的发展。当成人说出某个词时，婴幼儿会将注意力集中到这个事物上，如“苹果”、“爸爸”。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13—18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幼儿理解词语的能力大大增强，能够理解常见的名词（如鸡蛋、杯子）及动词（如“走”、“坐”、“吃饭”）。语言表达方面，词汇量增多，且能用有限的词汇表达自己的需要，如婴幼儿说“果果”，表示自己要吃水果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针对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13—18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幼儿上述特点，教育者可以提供机会让婴幼儿感知生活环境中的花草和树木、人和物，指指认认，初步建立实物和图片、物体和词语之间的联系。经常给婴幼儿念儿歌，听故事，培养语言能力的发展。鼓励婴幼儿模仿成人的单词或短句，尝试用单词句表达自己的需求。多和婴幼儿对话，向其介绍常见物品的名称及目前正在做的事情。下面为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13—18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个月婴幼儿语言与沟通领域教育活动设计实例。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endParaRPr lang="en-US" altLang="zh-CN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14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7-3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421105" y="1076827"/>
            <a:ext cx="116586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活动价值：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此月龄段宝宝手眼协调能力进一步发展，开始理解简单的因果关系。活动中，通过找找、敲敲，引导宝宝尝试找出相同的颜色，培养抓握能力，发展手眼协调能力。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活动准备：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人手一份敲球玩具、箩筐，背景音乐。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活动流程：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示范互动： 介绍活动材料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教师出示小球告诉宝宝颜色，如：“和太阳一样的颜色，红红的。”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教师出示锤台，引导宝宝观察锤台上的洞洞。并请个别宝宝按洞口的颜色对应摆放小球。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教师敲球，激发宝宝玩耍的兴趣。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教师向家长介绍此活动的价值。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亲子互动： 找相同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家长拿出小球，对宝宝说：“把红红的球拿出来。”引导宝宝找出红球。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家长将锤盒球门对准宝宝摆放，拿起小球，鼓励宝宝按颜色对应摆放在球洞上。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亲子游戏： 敲球台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教师播放背景音乐，家长和宝宝玩敲球台游戏。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家长敲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宝宝接球，家长问：“宝宝接住的是什么颜色的球？”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宝宝敲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家长接球，家长问：“哪种颜色球不见了？”“你想敲哪种颜色的球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?”</a:t>
            </a:r>
          </a:p>
          <a:p>
            <a:pPr algn="just"/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781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7-3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533400" y="1257300"/>
            <a:ext cx="11658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活动提示：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家长告诉宝宝：“红红的球找红红的洞。”若宝宝不会说颜色，家长可指着洞口的颜色，让他找相同的颜色。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活动时，给予宝宝充分的自主游戏的时间和空间。如允许宝宝重复敲打积累经验，鼓励宝宝左右手交替练习。</a:t>
            </a:r>
          </a:p>
        </p:txBody>
      </p:sp>
    </p:spTree>
    <p:extLst>
      <p:ext uri="{BB962C8B-B14F-4D97-AF65-F5344CB8AC3E}">
        <p14:creationId xmlns:p14="http://schemas.microsoft.com/office/powerpoint/2010/main" val="151394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情感与社会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1626267" y="1499386"/>
            <a:ext cx="7258224" cy="4175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13—18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的婴幼儿情绪更加丰富，表达形式多样，如会用动作表示自己的情绪，高兴时会拍手，摆手表示不要。自主意识增强，如对镜中的自己很感兴趣，听到自己的名字会有意识回应成人，有自己很想要的东西和喜欢做的事。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13—18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幼儿社会性发展的主要特点是亲子依恋中的依恋行为更加“清晰鲜明”，对主要照料者形成稳定的情感依恋关系，特别需要父母的陪伴。另一方面，自我意识更加强烈，会开始反抗，对自己的物品有强烈的占有欲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针对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13—18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幼儿的上述发展特点，教育者需多陪伴婴幼儿，利用亲子游戏、亲子阅读等多种形式增进亲子感情。积极回应婴幼儿的需求，多抚摸、拥抱婴幼儿，充分满足其安全感的需要。引导婴幼儿认识自己的身体、名字、所有物等，增强其自我意识。下面为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13—18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个月婴幼儿情感与社会领域的教育活动设计实例。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152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421458f8-ce0f-4d85-9d31-f819964310b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805B159-FDE7-4757-89EC-D1D0DA29041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520532" y="1183650"/>
            <a:ext cx="8654395" cy="4198559"/>
            <a:chOff x="669925" y="1539000"/>
            <a:chExt cx="9737759" cy="4198559"/>
          </a:xfrm>
        </p:grpSpPr>
        <p:sp>
          <p:nvSpPr>
            <p:cNvPr id="4" name="ïsľîḍè" title="ry6MHxwOH8WsTKLSa514qPVJnvhhWFnRDjZGIbRZNsFBp">
              <a:extLst>
                <a:ext uri="{FF2B5EF4-FFF2-40B4-BE49-F238E27FC236}">
                  <a16:creationId xmlns:a16="http://schemas.microsoft.com/office/drawing/2014/main" id="{0CDFF8C2-1B6F-47A9-BA5E-759AF6447B39}"/>
                </a:ext>
              </a:extLst>
            </p:cNvPr>
            <p:cNvSpPr/>
            <p:nvPr/>
          </p:nvSpPr>
          <p:spPr bwMode="auto">
            <a:xfrm>
              <a:off x="5196856" y="1733528"/>
              <a:ext cx="1644426" cy="1155539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64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îsľiďe" title="ry6MHxwOH8WsTKLSa514qPVJnvhhWFnRDjZGIbRZNsFBp">
              <a:extLst>
                <a:ext uri="{FF2B5EF4-FFF2-40B4-BE49-F238E27FC236}">
                  <a16:creationId xmlns:a16="http://schemas.microsoft.com/office/drawing/2014/main" id="{872D08E6-ECCF-4CE8-B64E-029BA95E9DC1}"/>
                </a:ext>
              </a:extLst>
            </p:cNvPr>
            <p:cNvSpPr/>
            <p:nvPr/>
          </p:nvSpPr>
          <p:spPr bwMode="auto">
            <a:xfrm>
              <a:off x="1607196" y="4242320"/>
              <a:ext cx="1644426" cy="1155539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64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íSḻïďê" title="ry6MHxwOH8WsTKLSa514qPVJnvhhWFnRDjZGIbRZNsFBp">
              <a:extLst>
                <a:ext uri="{FF2B5EF4-FFF2-40B4-BE49-F238E27FC236}">
                  <a16:creationId xmlns:a16="http://schemas.microsoft.com/office/drawing/2014/main" id="{C5B63A5A-D6BC-4372-B7B5-5A93057B0831}"/>
                </a:ext>
              </a:extLst>
            </p:cNvPr>
            <p:cNvSpPr/>
            <p:nvPr/>
          </p:nvSpPr>
          <p:spPr bwMode="auto">
            <a:xfrm>
              <a:off x="8763258" y="3971759"/>
              <a:ext cx="1644426" cy="1155539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64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iṡ1íḑe" title="ry6MHxwOH8WsTKLSa514qPVJnvhhWFnRDjZGIbRZNsFBp">
              <a:extLst>
                <a:ext uri="{FF2B5EF4-FFF2-40B4-BE49-F238E27FC236}">
                  <a16:creationId xmlns:a16="http://schemas.microsoft.com/office/drawing/2014/main" id="{DF599A41-11F1-49B1-B358-611FFA5D443D}"/>
                </a:ext>
              </a:extLst>
            </p:cNvPr>
            <p:cNvSpPr/>
            <p:nvPr/>
          </p:nvSpPr>
          <p:spPr bwMode="auto">
            <a:xfrm>
              <a:off x="5196856" y="3971759"/>
              <a:ext cx="1644426" cy="1155539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64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ïṥlîdé" title="ry6MHxwOH8WsTKLSa514qPVJnvhhWFnRDjZGIbRZNsFBp">
              <a:extLst>
                <a:ext uri="{FF2B5EF4-FFF2-40B4-BE49-F238E27FC236}">
                  <a16:creationId xmlns:a16="http://schemas.microsoft.com/office/drawing/2014/main" id="{C0EFD78B-6303-400D-BCE7-2BD31F2DC194}"/>
                </a:ext>
              </a:extLst>
            </p:cNvPr>
            <p:cNvSpPr/>
            <p:nvPr/>
          </p:nvSpPr>
          <p:spPr bwMode="auto">
            <a:xfrm>
              <a:off x="1704772" y="1733528"/>
              <a:ext cx="1644426" cy="1155539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64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iš1íḑé">
              <a:extLst>
                <a:ext uri="{FF2B5EF4-FFF2-40B4-BE49-F238E27FC236}">
                  <a16:creationId xmlns:a16="http://schemas.microsoft.com/office/drawing/2014/main" id="{1D810DC7-D417-48E4-8186-0041DD8C08F9}"/>
                </a:ext>
              </a:extLst>
            </p:cNvPr>
            <p:cNvSpPr/>
            <p:nvPr/>
          </p:nvSpPr>
          <p:spPr>
            <a:xfrm>
              <a:off x="1942291" y="2427580"/>
              <a:ext cx="1080000" cy="36000"/>
            </a:xfrm>
            <a:prstGeom prst="rect">
              <a:avLst/>
            </a:prstGeom>
            <a:solidFill>
              <a:srgbClr val="E9555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1" name="ïṡlîde">
              <a:extLst>
                <a:ext uri="{FF2B5EF4-FFF2-40B4-BE49-F238E27FC236}">
                  <a16:creationId xmlns:a16="http://schemas.microsoft.com/office/drawing/2014/main" id="{2F7EFA05-39A1-4B02-A490-BDBC6BD0A4EF}"/>
                </a:ext>
              </a:extLst>
            </p:cNvPr>
            <p:cNvSpPr txBox="1"/>
            <p:nvPr/>
          </p:nvSpPr>
          <p:spPr>
            <a:xfrm>
              <a:off x="2126141" y="1539000"/>
              <a:ext cx="712301" cy="923293"/>
            </a:xfrm>
            <a:prstGeom prst="rect">
              <a:avLst/>
            </a:prstGeom>
            <a:noFill/>
          </p:spPr>
          <p:txBody>
            <a:bodyPr wrap="none" lIns="182843" tIns="91422" rIns="182843" bIns="91422" anchor="ctr" anchorCtr="0">
              <a:normAutofit/>
            </a:bodyPr>
            <a:lstStyle/>
            <a:p>
              <a:pPr algn="ctr"/>
              <a:r>
                <a:rPr lang="en-US" sz="4800" dirty="0">
                  <a:cs typeface="+mn-ea"/>
                  <a:sym typeface="+mn-lt"/>
                </a:rPr>
                <a:t>1</a:t>
              </a:r>
            </a:p>
          </p:txBody>
        </p:sp>
        <p:grpSp>
          <p:nvGrpSpPr>
            <p:cNvPr id="12" name="íšľide">
              <a:extLst>
                <a:ext uri="{FF2B5EF4-FFF2-40B4-BE49-F238E27FC236}">
                  <a16:creationId xmlns:a16="http://schemas.microsoft.com/office/drawing/2014/main" id="{3C5A4734-A343-452E-8057-1A92300E7924}"/>
                </a:ext>
              </a:extLst>
            </p:cNvPr>
            <p:cNvGrpSpPr/>
            <p:nvPr/>
          </p:nvGrpSpPr>
          <p:grpSpPr>
            <a:xfrm>
              <a:off x="787330" y="2510674"/>
              <a:ext cx="3389923" cy="1062720"/>
              <a:chOff x="821646" y="2632959"/>
              <a:chExt cx="3389923" cy="1062720"/>
            </a:xfrm>
          </p:grpSpPr>
          <p:sp>
            <p:nvSpPr>
              <p:cNvPr id="40" name="ïšḻiḑê">
                <a:extLst>
                  <a:ext uri="{FF2B5EF4-FFF2-40B4-BE49-F238E27FC236}">
                    <a16:creationId xmlns:a16="http://schemas.microsoft.com/office/drawing/2014/main" id="{01C46951-B12A-4A80-96D7-61EEE13FA264}"/>
                  </a:ext>
                </a:extLst>
              </p:cNvPr>
              <p:cNvSpPr/>
              <p:nvPr/>
            </p:nvSpPr>
            <p:spPr>
              <a:xfrm>
                <a:off x="821646" y="3085418"/>
                <a:ext cx="3389923" cy="610261"/>
              </a:xfrm>
              <a:prstGeom prst="snip2SameRect">
                <a:avLst>
                  <a:gd name="adj1" fmla="val 0"/>
                  <a:gd name="adj2" fmla="val 0"/>
                </a:avLst>
              </a:prstGeom>
              <a:ln>
                <a:noFill/>
              </a:ln>
            </p:spPr>
            <p:txBody>
              <a:bodyPr wrap="square" anchor="t">
                <a:normAutofit/>
              </a:bodyPr>
              <a:lstStyle/>
              <a:p>
                <a:pPr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en-US" altLang="zh-CN" sz="1400" dirty="0">
                    <a:cs typeface="+mn-ea"/>
                    <a:sym typeface="+mn-lt"/>
                  </a:rPr>
                  <a:t>13—18</a:t>
                </a:r>
                <a:r>
                  <a:rPr lang="zh-CN" altLang="en-US" sz="1400" dirty="0">
                    <a:cs typeface="+mn-ea"/>
                    <a:sym typeface="+mn-lt"/>
                  </a:rPr>
                  <a:t>个月婴儿身心发展特点概述 </a:t>
                </a:r>
                <a:endParaRPr lang="en-US" altLang="zh-CN" sz="1400" dirty="0">
                  <a:cs typeface="+mn-ea"/>
                  <a:sym typeface="+mn-lt"/>
                </a:endParaRPr>
              </a:p>
            </p:txBody>
          </p:sp>
          <p:sp>
            <p:nvSpPr>
              <p:cNvPr id="41" name="îṣľíḓé">
                <a:extLst>
                  <a:ext uri="{FF2B5EF4-FFF2-40B4-BE49-F238E27FC236}">
                    <a16:creationId xmlns:a16="http://schemas.microsoft.com/office/drawing/2014/main" id="{23235A57-1A23-4C60-AB46-D7C97A53AB3D}"/>
                  </a:ext>
                </a:extLst>
              </p:cNvPr>
              <p:cNvSpPr txBox="1"/>
              <p:nvPr/>
            </p:nvSpPr>
            <p:spPr bwMode="auto">
              <a:xfrm>
                <a:off x="821646" y="2632959"/>
                <a:ext cx="3389923" cy="436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600" b="1" dirty="0">
                    <a:cs typeface="+mn-ea"/>
                    <a:sym typeface="+mn-lt"/>
                  </a:rPr>
                  <a:t>第一节</a:t>
                </a:r>
                <a:endParaRPr lang="en-US" altLang="zh-CN" sz="16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13" name="ïṥļïḋè">
              <a:extLst>
                <a:ext uri="{FF2B5EF4-FFF2-40B4-BE49-F238E27FC236}">
                  <a16:creationId xmlns:a16="http://schemas.microsoft.com/office/drawing/2014/main" id="{6F60F53F-FBC4-4606-99A3-926CAF0789F3}"/>
                </a:ext>
              </a:extLst>
            </p:cNvPr>
            <p:cNvSpPr/>
            <p:nvPr/>
          </p:nvSpPr>
          <p:spPr>
            <a:xfrm>
              <a:off x="5516066" y="2427580"/>
              <a:ext cx="1080000" cy="36000"/>
            </a:xfrm>
            <a:prstGeom prst="rect">
              <a:avLst/>
            </a:prstGeom>
            <a:solidFill>
              <a:srgbClr val="E9555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4" name="iṣḻíḑê">
              <a:extLst>
                <a:ext uri="{FF2B5EF4-FFF2-40B4-BE49-F238E27FC236}">
                  <a16:creationId xmlns:a16="http://schemas.microsoft.com/office/drawing/2014/main" id="{A0E7DE1A-9023-4A7F-B28B-140A78960550}"/>
                </a:ext>
              </a:extLst>
            </p:cNvPr>
            <p:cNvSpPr txBox="1"/>
            <p:nvPr/>
          </p:nvSpPr>
          <p:spPr>
            <a:xfrm>
              <a:off x="5699916" y="1539000"/>
              <a:ext cx="712301" cy="923293"/>
            </a:xfrm>
            <a:prstGeom prst="rect">
              <a:avLst/>
            </a:prstGeom>
            <a:noFill/>
          </p:spPr>
          <p:txBody>
            <a:bodyPr wrap="none" lIns="182843" tIns="91422" rIns="182843" bIns="91422" anchor="ctr" anchorCtr="0">
              <a:normAutofit/>
            </a:bodyPr>
            <a:lstStyle/>
            <a:p>
              <a:pPr algn="ctr"/>
              <a:r>
                <a:rPr lang="en-US" altLang="zh-CN" sz="4800" dirty="0">
                  <a:cs typeface="+mn-ea"/>
                  <a:sym typeface="+mn-lt"/>
                </a:rPr>
                <a:t>2</a:t>
              </a:r>
              <a:endParaRPr lang="en-US" sz="4800" dirty="0">
                <a:cs typeface="+mn-ea"/>
                <a:sym typeface="+mn-lt"/>
              </a:endParaRPr>
            </a:p>
          </p:txBody>
        </p:sp>
        <p:grpSp>
          <p:nvGrpSpPr>
            <p:cNvPr id="15" name="ïṥlîdê">
              <a:extLst>
                <a:ext uri="{FF2B5EF4-FFF2-40B4-BE49-F238E27FC236}">
                  <a16:creationId xmlns:a16="http://schemas.microsoft.com/office/drawing/2014/main" id="{276903C3-6D45-4467-AF64-101519A8D125}"/>
                </a:ext>
              </a:extLst>
            </p:cNvPr>
            <p:cNvGrpSpPr/>
            <p:nvPr/>
          </p:nvGrpSpPr>
          <p:grpSpPr>
            <a:xfrm>
              <a:off x="4361105" y="2510674"/>
              <a:ext cx="3389923" cy="1062720"/>
              <a:chOff x="821646" y="2632959"/>
              <a:chExt cx="3389923" cy="1062720"/>
            </a:xfrm>
          </p:grpSpPr>
          <p:sp>
            <p:nvSpPr>
              <p:cNvPr id="38" name="ïṧḻíḍè">
                <a:extLst>
                  <a:ext uri="{FF2B5EF4-FFF2-40B4-BE49-F238E27FC236}">
                    <a16:creationId xmlns:a16="http://schemas.microsoft.com/office/drawing/2014/main" id="{7F909FFF-07E4-477E-8088-2299B3C4EE30}"/>
                  </a:ext>
                </a:extLst>
              </p:cNvPr>
              <p:cNvSpPr/>
              <p:nvPr/>
            </p:nvSpPr>
            <p:spPr>
              <a:xfrm>
                <a:off x="821646" y="3085418"/>
                <a:ext cx="3389923" cy="610261"/>
              </a:xfrm>
              <a:prstGeom prst="snip2SameRect">
                <a:avLst>
                  <a:gd name="adj1" fmla="val 0"/>
                  <a:gd name="adj2" fmla="val 0"/>
                </a:avLst>
              </a:prstGeom>
              <a:ln>
                <a:noFill/>
              </a:ln>
            </p:spPr>
            <p:txBody>
              <a:bodyPr wrap="square" anchor="t">
                <a:normAutofit/>
              </a:bodyPr>
              <a:lstStyle/>
              <a:p>
                <a:pPr lvl="0"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早教机构中</a:t>
                </a:r>
                <a:r>
                  <a:rPr lang="en-US" altLang="zh-CN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13—18</a:t>
                </a: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个月婴儿的教育活动设计与指导 </a:t>
                </a:r>
                <a:endParaRPr lang="en-US" altLang="zh-CN" sz="1400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ïṡļíḋé">
                <a:extLst>
                  <a:ext uri="{FF2B5EF4-FFF2-40B4-BE49-F238E27FC236}">
                    <a16:creationId xmlns:a16="http://schemas.microsoft.com/office/drawing/2014/main" id="{B7220B30-4BD7-457A-8E44-AABDE3928C21}"/>
                  </a:ext>
                </a:extLst>
              </p:cNvPr>
              <p:cNvSpPr txBox="1"/>
              <p:nvPr/>
            </p:nvSpPr>
            <p:spPr bwMode="auto">
              <a:xfrm>
                <a:off x="821646" y="2632959"/>
                <a:ext cx="3389923" cy="436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cs typeface="+mn-ea"/>
                    <a:sym typeface="+mn-lt"/>
                  </a:rPr>
                  <a:t>第二节</a:t>
                </a:r>
                <a:endParaRPr lang="en-US" altLang="zh-CN" sz="16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22" name="iṧļïďê">
              <a:extLst>
                <a:ext uri="{FF2B5EF4-FFF2-40B4-BE49-F238E27FC236}">
                  <a16:creationId xmlns:a16="http://schemas.microsoft.com/office/drawing/2014/main" id="{36511428-E9BA-469F-80DF-1BFAA6B21CAC}"/>
                </a:ext>
              </a:extLst>
            </p:cNvPr>
            <p:cNvSpPr/>
            <p:nvPr/>
          </p:nvSpPr>
          <p:spPr>
            <a:xfrm>
              <a:off x="1756809" y="4726813"/>
              <a:ext cx="1080000" cy="36000"/>
            </a:xfrm>
            <a:prstGeom prst="rect">
              <a:avLst/>
            </a:prstGeom>
            <a:solidFill>
              <a:srgbClr val="E9555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3" name="íŝľiḑê">
              <a:extLst>
                <a:ext uri="{FF2B5EF4-FFF2-40B4-BE49-F238E27FC236}">
                  <a16:creationId xmlns:a16="http://schemas.microsoft.com/office/drawing/2014/main" id="{84E04597-192C-4A19-B676-B862E545D4DE}"/>
                </a:ext>
              </a:extLst>
            </p:cNvPr>
            <p:cNvSpPr txBox="1"/>
            <p:nvPr/>
          </p:nvSpPr>
          <p:spPr>
            <a:xfrm>
              <a:off x="1969830" y="3821520"/>
              <a:ext cx="712301" cy="923293"/>
            </a:xfrm>
            <a:prstGeom prst="rect">
              <a:avLst/>
            </a:prstGeom>
            <a:noFill/>
          </p:spPr>
          <p:txBody>
            <a:bodyPr wrap="none" lIns="182843" tIns="91422" rIns="182843" bIns="91422" anchor="ctr" anchorCtr="0">
              <a:normAutofit/>
            </a:bodyPr>
            <a:lstStyle/>
            <a:p>
              <a:pPr algn="ctr"/>
              <a:r>
                <a:rPr lang="en-US" altLang="zh-CN" sz="4800" dirty="0">
                  <a:cs typeface="+mn-ea"/>
                  <a:sym typeface="+mn-lt"/>
                </a:rPr>
                <a:t>3</a:t>
              </a:r>
              <a:endParaRPr lang="en-US" sz="4800" dirty="0">
                <a:cs typeface="+mn-ea"/>
                <a:sym typeface="+mn-lt"/>
              </a:endParaRPr>
            </a:p>
          </p:txBody>
        </p:sp>
        <p:grpSp>
          <p:nvGrpSpPr>
            <p:cNvPr id="24" name="îśḷiḍe">
              <a:extLst>
                <a:ext uri="{FF2B5EF4-FFF2-40B4-BE49-F238E27FC236}">
                  <a16:creationId xmlns:a16="http://schemas.microsoft.com/office/drawing/2014/main" id="{9B2BF78A-0895-4618-8984-D1195253E801}"/>
                </a:ext>
              </a:extLst>
            </p:cNvPr>
            <p:cNvGrpSpPr/>
            <p:nvPr/>
          </p:nvGrpSpPr>
          <p:grpSpPr>
            <a:xfrm>
              <a:off x="669925" y="4710037"/>
              <a:ext cx="3401563" cy="1027522"/>
              <a:chOff x="-6443307" y="4832322"/>
              <a:chExt cx="3401563" cy="1027522"/>
            </a:xfrm>
          </p:grpSpPr>
          <p:sp>
            <p:nvSpPr>
              <p:cNvPr id="32" name="íšľïde">
                <a:extLst>
                  <a:ext uri="{FF2B5EF4-FFF2-40B4-BE49-F238E27FC236}">
                    <a16:creationId xmlns:a16="http://schemas.microsoft.com/office/drawing/2014/main" id="{501EDDA2-B535-465C-A215-D8C044B26972}"/>
                  </a:ext>
                </a:extLst>
              </p:cNvPr>
              <p:cNvSpPr/>
              <p:nvPr/>
            </p:nvSpPr>
            <p:spPr>
              <a:xfrm>
                <a:off x="-6431667" y="5249583"/>
                <a:ext cx="3389923" cy="610261"/>
              </a:xfrm>
              <a:prstGeom prst="snip2SameRect">
                <a:avLst>
                  <a:gd name="adj1" fmla="val 0"/>
                  <a:gd name="adj2" fmla="val 0"/>
                </a:avLst>
              </a:prstGeom>
              <a:ln>
                <a:noFill/>
              </a:ln>
            </p:spPr>
            <p:txBody>
              <a:bodyPr wrap="square" anchor="t">
                <a:normAutofit/>
              </a:bodyPr>
              <a:lstStyle/>
              <a:p>
                <a:pPr lvl="0" algn="ct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家庭中</a:t>
                </a:r>
                <a:r>
                  <a:rPr lang="en-US" altLang="zh-CN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13—18</a:t>
                </a:r>
                <a:r>
                  <a:rPr lang="zh-CN" altLang="en-US" sz="1400" dirty="0">
                    <a:solidFill>
                      <a:prstClr val="black"/>
                    </a:solidFill>
                    <a:cs typeface="+mn-ea"/>
                    <a:sym typeface="+mn-lt"/>
                  </a:rPr>
                  <a:t>个月婴儿的亲子教育活动 </a:t>
                </a:r>
                <a:endParaRPr lang="en-US" altLang="zh-CN" sz="1400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î$ḷîḑe">
                <a:extLst>
                  <a:ext uri="{FF2B5EF4-FFF2-40B4-BE49-F238E27FC236}">
                    <a16:creationId xmlns:a16="http://schemas.microsoft.com/office/drawing/2014/main" id="{12331912-6321-489A-9AA8-B04A25A2E3FB}"/>
                  </a:ext>
                </a:extLst>
              </p:cNvPr>
              <p:cNvSpPr txBox="1"/>
              <p:nvPr/>
            </p:nvSpPr>
            <p:spPr bwMode="auto">
              <a:xfrm>
                <a:off x="-6443307" y="4832322"/>
                <a:ext cx="3389923" cy="436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cs typeface="+mn-ea"/>
                    <a:sym typeface="+mn-lt"/>
                  </a:rPr>
                  <a:t>第三节</a:t>
                </a:r>
                <a:endParaRPr lang="en-US" altLang="zh-CN" sz="1600" b="1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E68AB5CA-00EC-4457-801F-1F88EA5F578F}"/>
                </a:ext>
              </a:extLst>
            </p:cNvPr>
            <p:cNvCxnSpPr>
              <a:cxnSpLocks/>
            </p:cNvCxnSpPr>
            <p:nvPr/>
          </p:nvCxnSpPr>
          <p:spPr>
            <a:xfrm>
              <a:off x="4071487" y="1636295"/>
              <a:ext cx="0" cy="2145906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6CDC66B7-F7D8-411C-8851-8FFA574996FB}"/>
                </a:ext>
              </a:extLst>
            </p:cNvPr>
            <p:cNvCxnSpPr>
              <a:cxnSpLocks/>
            </p:cNvCxnSpPr>
            <p:nvPr/>
          </p:nvCxnSpPr>
          <p:spPr>
            <a:xfrm>
              <a:off x="4071487" y="3435691"/>
              <a:ext cx="0" cy="2127183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09DD3AE5-F470-43EE-906F-21E2787FA588}"/>
                </a:ext>
              </a:extLst>
            </p:cNvPr>
            <p:cNvCxnSpPr>
              <a:cxnSpLocks/>
            </p:cNvCxnSpPr>
            <p:nvPr/>
          </p:nvCxnSpPr>
          <p:spPr>
            <a:xfrm>
              <a:off x="669925" y="3772576"/>
              <a:ext cx="7264953" cy="108026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íŝľiḑê">
            <a:extLst>
              <a:ext uri="{FF2B5EF4-FFF2-40B4-BE49-F238E27FC236}">
                <a16:creationId xmlns:a16="http://schemas.microsoft.com/office/drawing/2014/main" id="{EBADDF3C-73E3-4DE1-9F1C-8830E1C4AF42}"/>
              </a:ext>
            </a:extLst>
          </p:cNvPr>
          <p:cNvSpPr txBox="1"/>
          <p:nvPr/>
        </p:nvSpPr>
        <p:spPr>
          <a:xfrm>
            <a:off x="7154312" y="3506877"/>
            <a:ext cx="633055" cy="923293"/>
          </a:xfrm>
          <a:prstGeom prst="rect">
            <a:avLst/>
          </a:prstGeom>
          <a:noFill/>
        </p:spPr>
        <p:txBody>
          <a:bodyPr wrap="none" lIns="182843" tIns="91422" rIns="182843" bIns="91422" anchor="ctr" anchorCtr="0">
            <a:normAutofit/>
          </a:bodyPr>
          <a:lstStyle/>
          <a:p>
            <a:pPr algn="ctr"/>
            <a:r>
              <a:rPr lang="en-US" sz="4800" dirty="0">
                <a:cs typeface="+mn-ea"/>
                <a:sym typeface="+mn-lt"/>
              </a:rPr>
              <a:t>4</a:t>
            </a:r>
          </a:p>
        </p:txBody>
      </p:sp>
      <p:sp>
        <p:nvSpPr>
          <p:cNvPr id="28" name="íšľïde">
            <a:extLst>
              <a:ext uri="{FF2B5EF4-FFF2-40B4-BE49-F238E27FC236}">
                <a16:creationId xmlns:a16="http://schemas.microsoft.com/office/drawing/2014/main" id="{9EEA6997-2883-4706-9B19-29E8CE9EA89F}"/>
              </a:ext>
            </a:extLst>
          </p:cNvPr>
          <p:cNvSpPr/>
          <p:nvPr/>
        </p:nvSpPr>
        <p:spPr>
          <a:xfrm>
            <a:off x="5768171" y="4737378"/>
            <a:ext cx="3012781" cy="610261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rmAutofit/>
          </a:bodyPr>
          <a:lstStyle/>
          <a:p>
            <a:pPr lvl="0" algn="ctr" defTabSz="914378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13—18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个月婴儿教育的常见问题及对策 </a:t>
            </a:r>
            <a:endParaRPr lang="en-US" altLang="zh-CN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4" name="î$ḷîḑe">
            <a:extLst>
              <a:ext uri="{FF2B5EF4-FFF2-40B4-BE49-F238E27FC236}">
                <a16:creationId xmlns:a16="http://schemas.microsoft.com/office/drawing/2014/main" id="{891E1180-16AB-4E45-B675-BB44674FBB7D}"/>
              </a:ext>
            </a:extLst>
          </p:cNvPr>
          <p:cNvSpPr txBox="1"/>
          <p:nvPr/>
        </p:nvSpPr>
        <p:spPr bwMode="auto">
          <a:xfrm>
            <a:off x="5959799" y="4334736"/>
            <a:ext cx="3012781" cy="436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1600" b="1" dirty="0">
                <a:cs typeface="+mn-ea"/>
                <a:sym typeface="+mn-lt"/>
              </a:rPr>
              <a:t>第四节</a:t>
            </a:r>
            <a:endParaRPr lang="en-US" altLang="zh-CN" sz="1600" b="1" dirty="0">
              <a:cs typeface="+mn-ea"/>
              <a:sym typeface="+mn-lt"/>
            </a:endParaRPr>
          </a:p>
        </p:txBody>
      </p:sp>
      <p:sp>
        <p:nvSpPr>
          <p:cNvPr id="35" name="iš1íḑé">
            <a:extLst>
              <a:ext uri="{FF2B5EF4-FFF2-40B4-BE49-F238E27FC236}">
                <a16:creationId xmlns:a16="http://schemas.microsoft.com/office/drawing/2014/main" id="{DAE9EE89-0052-41B0-A02A-6B6F4E11298C}"/>
              </a:ext>
            </a:extLst>
          </p:cNvPr>
          <p:cNvSpPr/>
          <p:nvPr/>
        </p:nvSpPr>
        <p:spPr>
          <a:xfrm>
            <a:off x="7045455" y="4316183"/>
            <a:ext cx="959846" cy="36000"/>
          </a:xfrm>
          <a:prstGeom prst="rect">
            <a:avLst/>
          </a:prstGeom>
          <a:solidFill>
            <a:srgbClr val="E9555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7-5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437148" y="1225689"/>
            <a:ext cx="117548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活动价值：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此月龄段宝宝知道自己的名字，乐意模仿母亲（主要教养者）做家务，如扫地等。通过“过家家”游戏，引导宝宝模仿成人的动作和语言，体验不同的角色，增进亲子之间的情感。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活动准备：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布娃娃，玩具电话，书，被子，音乐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别吵，小宝宝睡了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活动流程：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示范互动： 看一看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教师说：“娃娃要睡觉了，我们一起哄娃娃睡觉吧！”教师示范抱娃娃的动作，边摇边唱边拍。“娃娃睡着了，轻轻放床上，盖上小被子。”教师边说边做。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教师向家长介绍此活动的价值。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亲子互动： 学一学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家长说：“宝宝，我们的娃娃也要睡觉了，我们一起哄娃娃睡觉吧。”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家长示范抱娃娃的动作，动作要缓慢、轻柔。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宝宝抱娃娃，跟着音乐哄娃娃睡觉。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引导宝宝轻轻放下娃娃，为娃娃盖上小被子。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亲子游戏： 玩一玩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家长将电话机摆放在宝宝面前，随意拨弄电话号码，对着话筒说：“喂，你好呀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……”</a:t>
            </a:r>
          </a:p>
          <a:p>
            <a:pPr algn="just"/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家长引导宝宝一起模仿“打电话”的动作。</a:t>
            </a:r>
          </a:p>
          <a:p>
            <a:pPr algn="just"/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endParaRPr lang="zh-CN" altLang="en-US" sz="1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560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7-5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437148" y="1225689"/>
            <a:ext cx="117548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活动提示： 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当宝宝出现装扮行为，家长要给予宝宝及时的帮助与表扬，让宝宝体验游戏的快乐。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此月龄的宝宝注意力已逐渐从关注自身转向关注身边的人，出现了装扮行为，是宝宝社会性发展的最佳契机。还可以引导宝宝模仿给娃娃喂食、和娃娃挥手再见等情景。</a:t>
            </a:r>
          </a:p>
          <a:p>
            <a:pPr algn="just"/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endParaRPr lang="zh-CN" altLang="en-US" sz="1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889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认知与探索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1626267" y="1499386"/>
            <a:ext cx="862463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    13—18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幼儿在认知与探索方面的特点主要体现在以下两个方面。一是对色彩的兴趣和感知力增强，能抓住蜡笔自由涂鸦。二是能使用简单的打击乐器，能按照一定规律敲打出节奏，能用拍手、拍腿等方式模仿成人简单的节奏，或随音乐自由摆动身体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针对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13—18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幼儿在认知与探索方面的上述特点，教育者可以创设丰富的环境和材料，帮助婴幼儿充分感受色彩和形状，尝试涂涂画画。提供简单的打击乐器，鼓励其自由敲打。提供节奏鲜明的儿歌给婴幼儿欣赏，鼓励其用肢体动作或者乐器表达自己对音乐的感知。下面为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13—18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个月婴幼儿认知与探索领域的教育活动设计实例。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endParaRPr lang="en-US" altLang="zh-CN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614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7-7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737937" y="941354"/>
            <a:ext cx="11454063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活动价值：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此月龄段宝宝对自己的身体很感兴趣，让宝宝说出身体部位的名称对于宝宝自我意识的形成具有重要意义。活动中引导宝宝认识头和脚，锻炼宝宝的反应能力，在音乐的伴奏下感受拍子、节奏，培养宝宝的音乐情趣，增强亲子间的情感。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活动准备：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音乐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小手爬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活动流程：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示范互动： 我说你点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教师说五官名称，宝宝点。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教师：“头儿头儿在哪里？”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“头儿头儿在这里。”“小脚小脚在哪里？”“小脚小脚在这里。”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依次逐一指出头和脚。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教师介绍此活动的价值。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亲子互动： 小脚在哪里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家长与宝宝面对面，家长先指着自己的身体部位，告诉宝宝：“这是头，头儿头儿圆又圆；这是脚，小脚小脚摇一摇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……”</a:t>
            </a:r>
          </a:p>
          <a:p>
            <a:pPr algn="just"/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家长请宝宝找找自己的头和脚。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3.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亲子游戏： 小手爬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家长背对着宝宝坐在一起，跟着歌词的提示，家长的手在宝宝身上做“小虫爬”。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家长握着宝宝的手，跟着音乐做“小虫爬”。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宝宝与家长面对面坐，跟着音乐一起做。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398331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7-7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637674" y="1257300"/>
            <a:ext cx="114540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活动提示：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唱到最后一个乐句时，家长轻拍宝宝的头或脚。如果宝宝愿意自己做，家长要及时鼓励。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） 家长观察宝宝是否能听懂教师指令，并跟着指令去做。如听不懂，家长可握住宝宝的手与教师互动。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42228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73754" y="2114618"/>
            <a:ext cx="2262741" cy="400110"/>
            <a:chOff x="853440" y="2752672"/>
            <a:chExt cx="3474720" cy="400110"/>
          </a:xfrm>
        </p:grpSpPr>
        <p:grpSp>
          <p:nvGrpSpPr>
            <p:cNvPr id="13" name="组合 12"/>
            <p:cNvGrpSpPr/>
            <p:nvPr/>
          </p:nvGrpSpPr>
          <p:grpSpPr>
            <a:xfrm>
              <a:off x="853440" y="2760005"/>
              <a:ext cx="3474720" cy="392777"/>
              <a:chOff x="853440" y="3004934"/>
              <a:chExt cx="3474720" cy="392777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853440" y="3004934"/>
                <a:ext cx="3474720" cy="392777"/>
              </a:xfrm>
              <a:prstGeom prst="roundRect">
                <a:avLst>
                  <a:gd name="adj" fmla="val 50000"/>
                </a:avLst>
              </a:prstGeom>
              <a:solidFill>
                <a:srgbClr val="401B5B"/>
              </a:solidFill>
              <a:ln w="28575">
                <a:solidFill>
                  <a:srgbClr val="401B5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" name="任意多边形: 形状 11"/>
              <p:cNvSpPr/>
              <p:nvPr/>
            </p:nvSpPr>
            <p:spPr>
              <a:xfrm>
                <a:off x="859790" y="3006523"/>
                <a:ext cx="3368543" cy="197507"/>
              </a:xfrm>
              <a:custGeom>
                <a:avLst/>
                <a:gdLst>
                  <a:gd name="connsiteX0" fmla="*/ 0 w 3368543"/>
                  <a:gd name="connsiteY0" fmla="*/ 196388 h 221559"/>
                  <a:gd name="connsiteX1" fmla="*/ 0 w 3368543"/>
                  <a:gd name="connsiteY1" fmla="*/ 196389 h 221559"/>
                  <a:gd name="connsiteX2" fmla="*/ 0 w 3368543"/>
                  <a:gd name="connsiteY2" fmla="*/ 196389 h 221559"/>
                  <a:gd name="connsiteX3" fmla="*/ 196389 w 3368543"/>
                  <a:gd name="connsiteY3" fmla="*/ 0 h 221559"/>
                  <a:gd name="connsiteX4" fmla="*/ 3278332 w 3368543"/>
                  <a:gd name="connsiteY4" fmla="*/ 0 h 221559"/>
                  <a:gd name="connsiteX5" fmla="*/ 3354776 w 3368543"/>
                  <a:gd name="connsiteY5" fmla="*/ 15433 h 221559"/>
                  <a:gd name="connsiteX6" fmla="*/ 3368543 w 3368543"/>
                  <a:gd name="connsiteY6" fmla="*/ 24715 h 221559"/>
                  <a:gd name="connsiteX7" fmla="*/ 222015 w 3368543"/>
                  <a:gd name="connsiteY7" fmla="*/ 24715 h 221559"/>
                  <a:gd name="connsiteX8" fmla="*/ 17447 w 3368543"/>
                  <a:gd name="connsiteY8" fmla="*/ 160312 h 221559"/>
                  <a:gd name="connsiteX9" fmla="*/ 5082 w 3368543"/>
                  <a:gd name="connsiteY9" fmla="*/ 221559 h 221559"/>
                  <a:gd name="connsiteX10" fmla="*/ 0 w 3368543"/>
                  <a:gd name="connsiteY10" fmla="*/ 196389 h 221559"/>
                  <a:gd name="connsiteX11" fmla="*/ 15433 w 3368543"/>
                  <a:gd name="connsiteY11" fmla="*/ 119946 h 221559"/>
                  <a:gd name="connsiteX12" fmla="*/ 196389 w 3368543"/>
                  <a:gd name="connsiteY12" fmla="*/ 0 h 221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68543" h="221559">
                    <a:moveTo>
                      <a:pt x="0" y="196388"/>
                    </a:moveTo>
                    <a:lnTo>
                      <a:pt x="0" y="196389"/>
                    </a:lnTo>
                    <a:lnTo>
                      <a:pt x="0" y="196389"/>
                    </a:lnTo>
                    <a:close/>
                    <a:moveTo>
                      <a:pt x="196389" y="0"/>
                    </a:moveTo>
                    <a:lnTo>
                      <a:pt x="3278332" y="0"/>
                    </a:lnTo>
                    <a:cubicBezTo>
                      <a:pt x="3305448" y="0"/>
                      <a:pt x="3331280" y="5496"/>
                      <a:pt x="3354776" y="15433"/>
                    </a:cubicBezTo>
                    <a:lnTo>
                      <a:pt x="3368543" y="24715"/>
                    </a:lnTo>
                    <a:lnTo>
                      <a:pt x="222015" y="24715"/>
                    </a:lnTo>
                    <a:cubicBezTo>
                      <a:pt x="130054" y="24715"/>
                      <a:pt x="51151" y="80628"/>
                      <a:pt x="17447" y="160312"/>
                    </a:cubicBezTo>
                    <a:lnTo>
                      <a:pt x="5082" y="221559"/>
                    </a:lnTo>
                    <a:lnTo>
                      <a:pt x="0" y="196389"/>
                    </a:lnTo>
                    <a:lnTo>
                      <a:pt x="15433" y="119946"/>
                    </a:lnTo>
                    <a:cubicBezTo>
                      <a:pt x="45247" y="49459"/>
                      <a:pt x="115042" y="0"/>
                      <a:pt x="1963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853440" y="2752672"/>
              <a:ext cx="34747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spc="300" dirty="0">
                  <a:solidFill>
                    <a:schemeClr val="bg1"/>
                  </a:solidFill>
                  <a:cs typeface="+mn-ea"/>
                  <a:sym typeface="+mn-lt"/>
                </a:rPr>
                <a:t>第三节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64680" y="2371074"/>
            <a:ext cx="8995412" cy="3785652"/>
          </a:xfrm>
          <a:prstGeom prst="rect">
            <a:avLst/>
          </a:prstGeom>
          <a:noFill/>
        </p:spPr>
        <p:txBody>
          <a:bodyPr wrap="square" lIns="0" rtlCol="0" anchor="ctr" anchorCtr="1">
            <a:spAutoFit/>
          </a:bodyPr>
          <a:lstStyle/>
          <a:p>
            <a:r>
              <a:rPr lang="zh-CN" altLang="en-US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家庭中</a:t>
            </a:r>
            <a:r>
              <a:rPr lang="en-US" altLang="zh-CN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13—18</a:t>
            </a:r>
            <a:r>
              <a:rPr lang="zh-CN" altLang="en-US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个月婴儿的亲子教育活动</a:t>
            </a:r>
          </a:p>
        </p:txBody>
      </p:sp>
    </p:spTree>
    <p:extLst>
      <p:ext uri="{BB962C8B-B14F-4D97-AF65-F5344CB8AC3E}">
        <p14:creationId xmlns:p14="http://schemas.microsoft.com/office/powerpoint/2010/main" val="102126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7-9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663740" y="1377616"/>
            <a:ext cx="1128361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材料准备：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大米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小盆，床单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条，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彩色小积木若干，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宝宝小碗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个，罐子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个。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玩法介绍： 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玩法一： 大米按摩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婴幼儿把小手放入米中摸一摸、抓一抓、捏一捏、撒一撒、搓一搓；也可以请家长协助婴幼儿脱下袜子，让婴幼儿的小脚在米里踩一踩。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通过米粒与皮肤的接触，丰富婴幼儿的感官体验。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玩法二： 藏藏找找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家长将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块小积木藏于米中，适当露出一点点，引导婴幼儿寻找，配合语言“宝宝，找一找，小积木在哪里”。家长也可以将积木没入米中，邀请婴幼儿用手摸一摸，找到小积木的位置并把它取出。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家长和婴幼儿可以轮流找找藏藏，根据婴幼儿的游戏情况适当地增加小积木的数量至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2—3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块。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玩法三： 装装倒倒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家长示范徒手装米，抓一把米，放进小碗里，重复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5—6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次。家长演示时动作要慢，尽量让婴幼儿看清抓和放的动作。婴幼儿尝试抓米、装米。家长鼓励婴幼儿两个手都试一试。当碗里的米装满后，家长和婴幼儿一起把它倒空，可以配合语言“下雨啦，下雨啦”。</a:t>
            </a:r>
          </a:p>
          <a:p>
            <a:pPr algn="just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邀请婴幼儿使用小碗舀米，并尝试将其舀到罐子里，装满以后进行倒空。</a:t>
            </a:r>
          </a:p>
        </p:txBody>
      </p:sp>
    </p:spTree>
    <p:extLst>
      <p:ext uri="{BB962C8B-B14F-4D97-AF65-F5344CB8AC3E}">
        <p14:creationId xmlns:p14="http://schemas.microsoft.com/office/powerpoint/2010/main" val="411746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案例</a:t>
            </a: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7-9</a:t>
            </a:r>
            <a:endParaRPr lang="zh-CN" altLang="en-US" sz="3600" dirty="0">
              <a:solidFill>
                <a:srgbClr val="E95555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663740" y="1377616"/>
            <a:ext cx="112836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给家长的一段话</a:t>
            </a:r>
          </a:p>
          <a:p>
            <a:pPr algn="just"/>
            <a:r>
              <a:rPr lang="zh-CN" altLang="en-US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随着婴幼儿手部精细动作的发展，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13—18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个月的婴幼儿的双手可以抓放小的物体、舀物等。玩法一中，通过米粒与皮肤的接触，既可以丰富婴幼儿的感官体验，又可以发展手部精细动作；玩法二中，寻找隐藏在米粒中的物体的游戏，可以帮助婴幼儿理解“客体永久性”（婴幼儿知道视野中消失的物体依然存在）这一概念。玩法三中，装装倒倒的游戏可以发展婴幼儿手指及手腕的灵活性。实施时，建议家长可以在宝宝玩米前铺一条不用的床单，让婴幼儿坐在床单上玩，这样比较便于后期的整理和打扫。在游戏过程中如果家长发现婴幼儿装米、倒米控制得很好，还可以给婴幼儿提供一些小勺子，让其尝试舀米的动作，发展手腕的灵活性。    </a:t>
            </a:r>
            <a:endParaRPr lang="zh-CN" altLang="en-US" sz="1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187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73754" y="2114618"/>
            <a:ext cx="2262741" cy="400110"/>
            <a:chOff x="853440" y="2752672"/>
            <a:chExt cx="3474720" cy="400110"/>
          </a:xfrm>
        </p:grpSpPr>
        <p:grpSp>
          <p:nvGrpSpPr>
            <p:cNvPr id="13" name="组合 12"/>
            <p:cNvGrpSpPr/>
            <p:nvPr/>
          </p:nvGrpSpPr>
          <p:grpSpPr>
            <a:xfrm>
              <a:off x="853440" y="2760005"/>
              <a:ext cx="3474720" cy="392777"/>
              <a:chOff x="853440" y="3004934"/>
              <a:chExt cx="3474720" cy="392777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853440" y="3004934"/>
                <a:ext cx="3474720" cy="392777"/>
              </a:xfrm>
              <a:prstGeom prst="roundRect">
                <a:avLst>
                  <a:gd name="adj" fmla="val 50000"/>
                </a:avLst>
              </a:prstGeom>
              <a:solidFill>
                <a:srgbClr val="401B5B"/>
              </a:solidFill>
              <a:ln w="28575">
                <a:solidFill>
                  <a:srgbClr val="401B5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" name="任意多边形: 形状 11"/>
              <p:cNvSpPr/>
              <p:nvPr/>
            </p:nvSpPr>
            <p:spPr>
              <a:xfrm>
                <a:off x="859790" y="3006523"/>
                <a:ext cx="3368543" cy="197507"/>
              </a:xfrm>
              <a:custGeom>
                <a:avLst/>
                <a:gdLst>
                  <a:gd name="connsiteX0" fmla="*/ 0 w 3368543"/>
                  <a:gd name="connsiteY0" fmla="*/ 196388 h 221559"/>
                  <a:gd name="connsiteX1" fmla="*/ 0 w 3368543"/>
                  <a:gd name="connsiteY1" fmla="*/ 196389 h 221559"/>
                  <a:gd name="connsiteX2" fmla="*/ 0 w 3368543"/>
                  <a:gd name="connsiteY2" fmla="*/ 196389 h 221559"/>
                  <a:gd name="connsiteX3" fmla="*/ 196389 w 3368543"/>
                  <a:gd name="connsiteY3" fmla="*/ 0 h 221559"/>
                  <a:gd name="connsiteX4" fmla="*/ 3278332 w 3368543"/>
                  <a:gd name="connsiteY4" fmla="*/ 0 h 221559"/>
                  <a:gd name="connsiteX5" fmla="*/ 3354776 w 3368543"/>
                  <a:gd name="connsiteY5" fmla="*/ 15433 h 221559"/>
                  <a:gd name="connsiteX6" fmla="*/ 3368543 w 3368543"/>
                  <a:gd name="connsiteY6" fmla="*/ 24715 h 221559"/>
                  <a:gd name="connsiteX7" fmla="*/ 222015 w 3368543"/>
                  <a:gd name="connsiteY7" fmla="*/ 24715 h 221559"/>
                  <a:gd name="connsiteX8" fmla="*/ 17447 w 3368543"/>
                  <a:gd name="connsiteY8" fmla="*/ 160312 h 221559"/>
                  <a:gd name="connsiteX9" fmla="*/ 5082 w 3368543"/>
                  <a:gd name="connsiteY9" fmla="*/ 221559 h 221559"/>
                  <a:gd name="connsiteX10" fmla="*/ 0 w 3368543"/>
                  <a:gd name="connsiteY10" fmla="*/ 196389 h 221559"/>
                  <a:gd name="connsiteX11" fmla="*/ 15433 w 3368543"/>
                  <a:gd name="connsiteY11" fmla="*/ 119946 h 221559"/>
                  <a:gd name="connsiteX12" fmla="*/ 196389 w 3368543"/>
                  <a:gd name="connsiteY12" fmla="*/ 0 h 221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68543" h="221559">
                    <a:moveTo>
                      <a:pt x="0" y="196388"/>
                    </a:moveTo>
                    <a:lnTo>
                      <a:pt x="0" y="196389"/>
                    </a:lnTo>
                    <a:lnTo>
                      <a:pt x="0" y="196389"/>
                    </a:lnTo>
                    <a:close/>
                    <a:moveTo>
                      <a:pt x="196389" y="0"/>
                    </a:moveTo>
                    <a:lnTo>
                      <a:pt x="3278332" y="0"/>
                    </a:lnTo>
                    <a:cubicBezTo>
                      <a:pt x="3305448" y="0"/>
                      <a:pt x="3331280" y="5496"/>
                      <a:pt x="3354776" y="15433"/>
                    </a:cubicBezTo>
                    <a:lnTo>
                      <a:pt x="3368543" y="24715"/>
                    </a:lnTo>
                    <a:lnTo>
                      <a:pt x="222015" y="24715"/>
                    </a:lnTo>
                    <a:cubicBezTo>
                      <a:pt x="130054" y="24715"/>
                      <a:pt x="51151" y="80628"/>
                      <a:pt x="17447" y="160312"/>
                    </a:cubicBezTo>
                    <a:lnTo>
                      <a:pt x="5082" y="221559"/>
                    </a:lnTo>
                    <a:lnTo>
                      <a:pt x="0" y="196389"/>
                    </a:lnTo>
                    <a:lnTo>
                      <a:pt x="15433" y="119946"/>
                    </a:lnTo>
                    <a:cubicBezTo>
                      <a:pt x="45247" y="49459"/>
                      <a:pt x="115042" y="0"/>
                      <a:pt x="1963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853440" y="2752672"/>
              <a:ext cx="34747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spc="300" dirty="0">
                  <a:solidFill>
                    <a:schemeClr val="bg1"/>
                  </a:solidFill>
                  <a:cs typeface="+mn-ea"/>
                  <a:sym typeface="+mn-lt"/>
                </a:rPr>
                <a:t>第四节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64680" y="2371074"/>
            <a:ext cx="8995412" cy="3785652"/>
          </a:xfrm>
          <a:prstGeom prst="rect">
            <a:avLst/>
          </a:prstGeom>
          <a:noFill/>
        </p:spPr>
        <p:txBody>
          <a:bodyPr wrap="square" lIns="0" rtlCol="0" anchor="ctr" anchorCtr="1">
            <a:spAutoFit/>
          </a:bodyPr>
          <a:lstStyle/>
          <a:p>
            <a:r>
              <a:rPr lang="en-US" altLang="zh-CN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13—18</a:t>
            </a:r>
            <a:r>
              <a:rPr lang="zh-CN" altLang="en-US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个月婴儿教育的常见问题及对策</a:t>
            </a:r>
          </a:p>
        </p:txBody>
      </p:sp>
    </p:spTree>
    <p:extLst>
      <p:ext uri="{BB962C8B-B14F-4D97-AF65-F5344CB8AC3E}">
        <p14:creationId xmlns:p14="http://schemas.microsoft.com/office/powerpoint/2010/main" val="399580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喜欢反复拧瓶盖的宝宝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这段时间，宝宝迷上了“拧瓶盖”这件事儿，将家里大大小小的塑料瓶盖子拧下来，再拧上去，反反复复。对家里有洞洞的地方，例如酸奶的吸管口、钥匙孔、水龙头口、地漏口等也是非常感兴趣，总是喜欢不停地用手去抠或者往洞洞里塞东西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不仅如此，宝宝最近还热衷于钻桌子底下、钻柜子，有时一个人能在里面待上很久。这让爸爸妈妈有些纳闷：“宝宝这是怎么了？”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原因分析： 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对此，成人不必过于焦虑，婴幼儿出现这一系列的行为，正是代表其“空间敏感期”到来了。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最初婴幼儿是用口和手来探索世界。当开始行走的时候，婴幼儿的活动空间增大了许多。婴幼儿喜欢用身体来感受空间，不断探索这个立体的世界。幼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儿的空间敏感期是从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0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到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岁持续发展的。最早的空间智能感受就是这个物体和那个物体是分离开的，慢慢地到一岁时，婴幼儿发现里面的可以取出来，外面的可以塞进去。所以在这个阶段会频繁重复这样的活动。在空间敏感期里，婴幼儿对大大小小的空间充满了好奇，表现出异乎寻常的热情，通过“看”、“听”、“触摸”这些简单的动作来了解别的物体和空间，运用肢体试图“征服”自己能到达的每一个地方，其实都是对空间的一种感知需求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5830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73754" y="2114618"/>
            <a:ext cx="2262741" cy="400110"/>
            <a:chOff x="853440" y="2752672"/>
            <a:chExt cx="3474720" cy="400110"/>
          </a:xfrm>
        </p:grpSpPr>
        <p:grpSp>
          <p:nvGrpSpPr>
            <p:cNvPr id="13" name="组合 12"/>
            <p:cNvGrpSpPr/>
            <p:nvPr/>
          </p:nvGrpSpPr>
          <p:grpSpPr>
            <a:xfrm>
              <a:off x="853440" y="2760005"/>
              <a:ext cx="3474720" cy="392777"/>
              <a:chOff x="853440" y="3004934"/>
              <a:chExt cx="3474720" cy="392777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853440" y="3004934"/>
                <a:ext cx="3474720" cy="392777"/>
              </a:xfrm>
              <a:prstGeom prst="roundRect">
                <a:avLst>
                  <a:gd name="adj" fmla="val 50000"/>
                </a:avLst>
              </a:prstGeom>
              <a:solidFill>
                <a:srgbClr val="401B5B"/>
              </a:solidFill>
              <a:ln w="28575">
                <a:solidFill>
                  <a:srgbClr val="401B5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" name="任意多边形: 形状 11"/>
              <p:cNvSpPr/>
              <p:nvPr/>
            </p:nvSpPr>
            <p:spPr>
              <a:xfrm>
                <a:off x="859790" y="3006523"/>
                <a:ext cx="3368543" cy="197507"/>
              </a:xfrm>
              <a:custGeom>
                <a:avLst/>
                <a:gdLst>
                  <a:gd name="connsiteX0" fmla="*/ 0 w 3368543"/>
                  <a:gd name="connsiteY0" fmla="*/ 196388 h 221559"/>
                  <a:gd name="connsiteX1" fmla="*/ 0 w 3368543"/>
                  <a:gd name="connsiteY1" fmla="*/ 196389 h 221559"/>
                  <a:gd name="connsiteX2" fmla="*/ 0 w 3368543"/>
                  <a:gd name="connsiteY2" fmla="*/ 196389 h 221559"/>
                  <a:gd name="connsiteX3" fmla="*/ 196389 w 3368543"/>
                  <a:gd name="connsiteY3" fmla="*/ 0 h 221559"/>
                  <a:gd name="connsiteX4" fmla="*/ 3278332 w 3368543"/>
                  <a:gd name="connsiteY4" fmla="*/ 0 h 221559"/>
                  <a:gd name="connsiteX5" fmla="*/ 3354776 w 3368543"/>
                  <a:gd name="connsiteY5" fmla="*/ 15433 h 221559"/>
                  <a:gd name="connsiteX6" fmla="*/ 3368543 w 3368543"/>
                  <a:gd name="connsiteY6" fmla="*/ 24715 h 221559"/>
                  <a:gd name="connsiteX7" fmla="*/ 222015 w 3368543"/>
                  <a:gd name="connsiteY7" fmla="*/ 24715 h 221559"/>
                  <a:gd name="connsiteX8" fmla="*/ 17447 w 3368543"/>
                  <a:gd name="connsiteY8" fmla="*/ 160312 h 221559"/>
                  <a:gd name="connsiteX9" fmla="*/ 5082 w 3368543"/>
                  <a:gd name="connsiteY9" fmla="*/ 221559 h 221559"/>
                  <a:gd name="connsiteX10" fmla="*/ 0 w 3368543"/>
                  <a:gd name="connsiteY10" fmla="*/ 196389 h 221559"/>
                  <a:gd name="connsiteX11" fmla="*/ 15433 w 3368543"/>
                  <a:gd name="connsiteY11" fmla="*/ 119946 h 221559"/>
                  <a:gd name="connsiteX12" fmla="*/ 196389 w 3368543"/>
                  <a:gd name="connsiteY12" fmla="*/ 0 h 221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68543" h="221559">
                    <a:moveTo>
                      <a:pt x="0" y="196388"/>
                    </a:moveTo>
                    <a:lnTo>
                      <a:pt x="0" y="196389"/>
                    </a:lnTo>
                    <a:lnTo>
                      <a:pt x="0" y="196389"/>
                    </a:lnTo>
                    <a:close/>
                    <a:moveTo>
                      <a:pt x="196389" y="0"/>
                    </a:moveTo>
                    <a:lnTo>
                      <a:pt x="3278332" y="0"/>
                    </a:lnTo>
                    <a:cubicBezTo>
                      <a:pt x="3305448" y="0"/>
                      <a:pt x="3331280" y="5496"/>
                      <a:pt x="3354776" y="15433"/>
                    </a:cubicBezTo>
                    <a:lnTo>
                      <a:pt x="3368543" y="24715"/>
                    </a:lnTo>
                    <a:lnTo>
                      <a:pt x="222015" y="24715"/>
                    </a:lnTo>
                    <a:cubicBezTo>
                      <a:pt x="130054" y="24715"/>
                      <a:pt x="51151" y="80628"/>
                      <a:pt x="17447" y="160312"/>
                    </a:cubicBezTo>
                    <a:lnTo>
                      <a:pt x="5082" y="221559"/>
                    </a:lnTo>
                    <a:lnTo>
                      <a:pt x="0" y="196389"/>
                    </a:lnTo>
                    <a:lnTo>
                      <a:pt x="15433" y="119946"/>
                    </a:lnTo>
                    <a:cubicBezTo>
                      <a:pt x="45247" y="49459"/>
                      <a:pt x="115042" y="0"/>
                      <a:pt x="1963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853440" y="2752672"/>
              <a:ext cx="34747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spc="300" dirty="0">
                  <a:solidFill>
                    <a:schemeClr val="bg1"/>
                  </a:solidFill>
                  <a:cs typeface="+mn-ea"/>
                  <a:sym typeface="+mn-lt"/>
                </a:rPr>
                <a:t>第一节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64680" y="2986627"/>
            <a:ext cx="8995412" cy="2554545"/>
          </a:xfrm>
          <a:prstGeom prst="rect">
            <a:avLst/>
          </a:prstGeom>
          <a:noFill/>
        </p:spPr>
        <p:txBody>
          <a:bodyPr wrap="square" lIns="0" rtlCol="0" anchor="ctr" anchorCtr="1">
            <a:spAutoFit/>
          </a:bodyPr>
          <a:lstStyle/>
          <a:p>
            <a:r>
              <a:rPr lang="en-US" altLang="zh-CN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13—18</a:t>
            </a:r>
            <a:r>
              <a:rPr lang="zh-CN" altLang="en-US" sz="8000" dirty="0">
                <a:solidFill>
                  <a:srgbClr val="EF975B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个月婴儿身心发展特点概述</a:t>
            </a:r>
          </a:p>
        </p:txBody>
      </p:sp>
    </p:spTree>
    <p:extLst>
      <p:ext uri="{BB962C8B-B14F-4D97-AF65-F5344CB8AC3E}">
        <p14:creationId xmlns:p14="http://schemas.microsoft.com/office/powerpoint/2010/main" val="134538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喜欢反复拧瓶盖的宝宝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这段时间，宝宝迷上了“拧瓶盖”这件事儿，将家里大大小小的塑料瓶盖子拧下来，再拧上去，反反复复。对家里有洞洞的地方，例如酸奶的吸管口、钥匙孔、水龙头口、地漏口等也是非常感兴趣，总是喜欢不停地用手去抠或者往洞洞里塞东西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不仅如此，宝宝最近还热衷于钻桌子底下、钻柜子，有时一个人能在里面待上很久。这让爸爸妈妈有些纳闷：“宝宝这是怎么了？”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教育建议： 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 大胆放手，不做“绊脚石”。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婴幼儿对环境的把握有天然的自卫意识。当婴幼儿在探索的过程中，成人需要做的是退后，给婴幼儿空间，做一个好的陪伴者，不要在婴幼儿刚有点不平衡的时候就把手递上去紧紧扶住，也不要把自己觉得的种种危险“说”给婴幼儿听。因为这会给其带来巨大的危机感，破坏婴幼儿自我保护能力的发展，同时也失去了探索世界的机会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 提供合适的材料，供婴幼儿进行空间探索。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家中不用的废旧纸箱，可以进行稍加改造，陪伴婴幼儿玩钻洞洞的游戏。沙发垫、枕头等比较轻软的物品可以用来玩扔、抛、接等游戏，帮助婴幼儿探索空间距离感，同时锻炼手眼协调能力。积木、盒子等材料可以用来垒高，发展婴幼儿对空间的感知能力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 在户外活动中创设空间感知的机会。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例如成人和婴幼儿玩“开飞机”的游戏，把婴幼儿高高抱起，起飞、降落，让其感受高度的变化。玩滑滑梯的时候，成人可以给到婴幼儿一些语言提示，例如“走到后面”、“爬上去”、“滑下来”等，帮助婴幼儿进行空间概念的发展。  </a:t>
            </a:r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599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宝宝恋上“小毛毯”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宝宝有一条小毛毯，从出生时一直用到现在。睡觉的时候，宝宝总喜欢摸着毛毯的一角，捏呀捏地才睡着。现在，毛毯旧了，妈妈想换一条新的，买了一条花式非常可爱的小毛毯回家。谁知宝宝一点都不喜欢，哭着吵着不肯睡觉，闹了整整一晚，妈妈无奈之下，唯有把旧毯子找出来，一会儿宝宝就不闹了，盖着小毛毯睡着了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妈妈对此很烦恼：“宝宝就认定了这条小毛毯，换其他的都不行，长此以往可怎么办？”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原因分析： 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这个阶段的婴幼儿需要给自己找一个替代物，一个可以在照顾者没有出现时，替代照顾者、给自己带来温暖的物品。这些替代物，就是“过渡性客体”，有着“情感补给”的作用。“客体”中带有熟悉的味道，可能有妈妈的乳香，也有可能有自己的体味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这让婴幼儿在失去全能控制感时，当接触到这个客体，也能感受舒适与心安。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除了毛毯、被子、手帕等常见的依恋物，“过渡性客体”也有可能是一些行为癖好。例如，婴幼儿在睡觉时喜欢吮吸手指，或者要摸着妈妈的耳垂才能睡着。这些现象，都是“过渡性客体”的一些表现。婴幼儿通过这些行为，在从绝对依赖过渡到相对依赖的过程中获得安全感，是婴幼儿适应新世界、新环境的情感依托，同时也是婴幼儿心理发育过程中的一个必经阶段。  </a:t>
            </a:r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878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宝宝恋上“小毛毯”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宝宝一岁半了，最近妈妈发现宝宝有点“霸道”。别人手里的玩具或者好吃的，宝宝总是很不客气地去拿，理直气壮。别的宝宝不给她，她还会去抢，劲儿特别大，把人家都弄哭了。这么大的占有欲让爸爸妈妈很是担心，不知如何是好？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教育建议： 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（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 理解和接纳“依恋物”，和婴幼儿共同重视。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对于婴幼儿特别依赖的物品，成人需要尊重婴幼儿的选择，不要趁其不注意，强硬地拿走去清洗，或者直接扔掉。这样突如其来的变化容易让婴幼儿失去安全感，变得焦虑和恐慌。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 多准备几个“迁移载体”，分散婴幼儿对“特定依恋物”的注意力。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如果婴幼儿的“过渡性客体”是一个单一专注的物品，例如某一个玩具、某条毛巾等，成人可以准备一些相似的物品，在幼儿使用时同时出现，共同陪伴幼儿游戏和生活，建立彼此之间的联系，慢慢地把原来的依恋物替代掉，让幼儿能够轮流使用。这样，婴幼儿对某一样特定的物品依恋程度会有所下降。既满足了婴幼儿情感发展的需求，又改善了对某一特定物品的依恋情况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 以拥抱、陪伴等方式给予婴幼儿更多的爱。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婴幼儿依恋物的存在代表着其对成人的爱及安全感的一种渴望。成人需要给成长中的婴幼儿足够多的关爱。温柔的话语、爱的拥抱、正能量的鼓励及肯定，通过成人高质量的陪伴为婴幼儿创设充满安全感的成长环境，让婴幼儿自由、快乐地发展。当亲子间建立良好的情感链接，依恋物的替代也就变得顺其自然。</a:t>
            </a:r>
          </a:p>
        </p:txBody>
      </p:sp>
    </p:spTree>
    <p:extLst>
      <p:ext uri="{BB962C8B-B14F-4D97-AF65-F5344CB8AC3E}">
        <p14:creationId xmlns:p14="http://schemas.microsoft.com/office/powerpoint/2010/main" val="421177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 我喜欢的就是我的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宝宝有一条小毛毯，从出生时一直用到现在。睡觉的时候，宝宝总喜欢摸着毛毯的一角，捏呀捏地才睡着。现在，毛毯旧了，妈妈想换一条新的，买了一条花式非常可爱的小毛毯回家。谁知宝宝一点都不喜欢，哭着吵着不肯睡觉，闹了整整一晚，妈妈无奈之下，唯有把旧毯子找出来，一会儿宝宝就不闹了，盖着小毛毯睡着了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妈妈对此很烦恼：“宝宝就认定了这条小毛毯，换其他的都不行，长此以往可怎么办？”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原因分析：</a:t>
            </a:r>
            <a:endParaRPr lang="en-US" altLang="zh-CN" sz="1600" dirty="0">
              <a:solidFill>
                <a:prstClr val="black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案例中婴幼儿的行为其实与“物权意识”有着很大的关系。婴幼儿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岁之前的“物权意识”发展会经历以下的过程： 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岁以内的婴儿通常表现得很“大方”，这是一个“我的东西谁都可以玩”的阶段。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1—2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岁则进入了“我喜欢的就是我的”阶段。</a:t>
            </a:r>
            <a:endParaRPr lang="en-US" altLang="zh-CN" sz="16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物权期”是所有婴幼儿都要经历的一个阶段，不同点在于有些婴幼儿表现强烈些，而有些则表现得更为温和些。物权对于婴幼儿自我意识的形成有很大的影响。所以，作为成人要以积极的态度帮助婴幼儿建立自己与物品之间的关系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16242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 我喜欢的就是我的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宝宝有一条小毛毯，从出生时一直用到现在。睡觉的时候，宝宝总喜欢摸着毛毯的一角，捏呀捏地才睡着。现在，毛毯旧了，妈妈想换一条新的，买了一条花式非常可爱的小毛毯回家。谁知宝宝一点都不喜欢，哭着吵着不肯睡觉，闹了整整一晚，妈妈无奈之下，唯有把旧毯子找出来，一会儿宝宝就不闹了，盖着小毛毯睡着了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妈妈对此很烦恼：“宝宝就认定了这条小毛毯，换其他的都不行，长此以往可怎么办？”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教育建议： 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（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 明确物权意识，帮助婴幼儿建立界限。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和婴幼儿在整理物品过程中，可以说说物品的所有权属于谁，例如“这个小汽车是宝宝的，这件衣服是妈妈的，这条领带是爸爸的”，用这样的语言形式帮助婴幼儿强化所有权的概念。</a:t>
            </a:r>
            <a:endParaRPr lang="en-US" altLang="zh-CN" sz="16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 向婴幼儿示范使用恰当的语言和方式提出请求。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如果喜欢别人的东西，经过别人允许，是可以借来玩的。所以，当婴幼儿有这样的意愿时，成人可以向其示范如何礼貌地提出请求，如“请问我可以玩你的这个小汽车吗”。这个过程既强调了物权概念，又能帮助婴幼儿发展与同伴沟通的能力，在生活中进行交往语言及交往方式的渗透教育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（</a:t>
            </a:r>
            <a:r>
              <a:rPr lang="en-US" altLang="zh-CN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 在婴幼儿愿意的情况下，鼓励其与同伴分享玩具及食物。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婴幼儿想玩别人的玩具，同样，有时别人也想玩他的东西，由此可以引出分享的概念。鼓励婴幼儿在和同伴的共同游戏过程中，学习分享的一些方式，例如交换玩、轮流玩或一起玩等。</a:t>
            </a:r>
          </a:p>
          <a:p>
            <a:pPr lvl="0"/>
            <a:r>
              <a:rPr lang="zh-CN" altLang="en-US" sz="16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70960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1989849" y="38377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E95555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思考题</a:t>
            </a:r>
          </a:p>
        </p:txBody>
      </p:sp>
      <p:pic>
        <p:nvPicPr>
          <p:cNvPr id="27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3314" y="1638300"/>
            <a:ext cx="3088544" cy="4508500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4482642" y="2177215"/>
            <a:ext cx="6139660" cy="17257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just">
              <a:lnSpc>
                <a:spcPct val="120000"/>
              </a:lnSpc>
            </a:pPr>
            <a:r>
              <a:rPr lang="en-US" altLang="zh-CN" dirty="0">
                <a:solidFill>
                  <a:prstClr val="black"/>
                </a:solidFill>
                <a:latin typeface="Arial"/>
              </a:rPr>
              <a:t>1. 13—18</a:t>
            </a:r>
            <a:r>
              <a:rPr lang="zh-CN" altLang="en-US" dirty="0">
                <a:solidFill>
                  <a:prstClr val="black"/>
                </a:solidFill>
                <a:latin typeface="Arial"/>
              </a:rPr>
              <a:t>个月婴幼儿语言发展的趋势与特点是什么</a:t>
            </a:r>
            <a:r>
              <a:rPr lang="en-US" altLang="zh-CN" dirty="0">
                <a:solidFill>
                  <a:prstClr val="black"/>
                </a:solidFill>
                <a:latin typeface="Arial"/>
              </a:rPr>
              <a:t>?</a:t>
            </a:r>
            <a:r>
              <a:rPr lang="zh-CN" altLang="en-US" dirty="0">
                <a:solidFill>
                  <a:prstClr val="black"/>
                </a:solidFill>
                <a:latin typeface="Arial"/>
              </a:rPr>
              <a:t>婴幼儿语言培养的内容与策略是什么</a:t>
            </a:r>
            <a:r>
              <a:rPr lang="en-US" altLang="zh-CN" dirty="0">
                <a:solidFill>
                  <a:prstClr val="black"/>
                </a:solidFill>
                <a:latin typeface="Arial"/>
              </a:rPr>
              <a:t>?</a:t>
            </a:r>
          </a:p>
          <a:p>
            <a:pPr lvl="0" algn="just">
              <a:lnSpc>
                <a:spcPct val="120000"/>
              </a:lnSpc>
            </a:pPr>
            <a:r>
              <a:rPr lang="en-US" altLang="zh-CN">
                <a:solidFill>
                  <a:prstClr val="black"/>
                </a:solidFill>
                <a:latin typeface="Arial"/>
              </a:rPr>
              <a:t>2</a:t>
            </a:r>
            <a:r>
              <a:rPr lang="en-US" altLang="zh-CN" dirty="0">
                <a:solidFill>
                  <a:prstClr val="black"/>
                </a:solidFill>
                <a:latin typeface="Arial"/>
              </a:rPr>
              <a:t>. </a:t>
            </a:r>
            <a:r>
              <a:rPr lang="zh-CN" altLang="en-US" dirty="0">
                <a:solidFill>
                  <a:prstClr val="black"/>
                </a:solidFill>
                <a:latin typeface="Arial"/>
              </a:rPr>
              <a:t>请你围绕婴幼儿语言学习与发展核心能力设计一堂适合</a:t>
            </a:r>
            <a:r>
              <a:rPr lang="en-US" altLang="zh-CN" dirty="0">
                <a:solidFill>
                  <a:prstClr val="black"/>
                </a:solidFill>
                <a:latin typeface="Arial"/>
              </a:rPr>
              <a:t>13—18</a:t>
            </a:r>
            <a:r>
              <a:rPr lang="zh-CN" altLang="en-US" dirty="0">
                <a:solidFill>
                  <a:prstClr val="black"/>
                </a:solidFill>
                <a:latin typeface="Arial"/>
              </a:rPr>
              <a:t>月龄段的语言、动作与音乐结合的律动活动课。为什么要这样设计？</a:t>
            </a:r>
          </a:p>
        </p:txBody>
      </p:sp>
      <p:pic>
        <p:nvPicPr>
          <p:cNvPr id="50" name="图片占位符 3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4418" y="2087742"/>
            <a:ext cx="2807042" cy="3520579"/>
          </a:xfrm>
          <a:custGeom>
            <a:avLst/>
            <a:gdLst>
              <a:gd name="connsiteX0" fmla="*/ 0 w 2807042"/>
              <a:gd name="connsiteY0" fmla="*/ 0 h 3520579"/>
              <a:gd name="connsiteX1" fmla="*/ 2807042 w 2807042"/>
              <a:gd name="connsiteY1" fmla="*/ 0 h 3520579"/>
              <a:gd name="connsiteX2" fmla="*/ 2807042 w 2807042"/>
              <a:gd name="connsiteY2" fmla="*/ 3520579 h 3520579"/>
              <a:gd name="connsiteX3" fmla="*/ 0 w 2807042"/>
              <a:gd name="connsiteY3" fmla="*/ 3520579 h 3520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7042" h="3520579">
                <a:moveTo>
                  <a:pt x="0" y="0"/>
                </a:moveTo>
                <a:lnTo>
                  <a:pt x="2807042" y="0"/>
                </a:lnTo>
                <a:lnTo>
                  <a:pt x="2807042" y="3520579"/>
                </a:lnTo>
                <a:lnTo>
                  <a:pt x="0" y="352057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1033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22040" y="2367171"/>
            <a:ext cx="7466965" cy="212365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/>
            <a:r>
              <a:rPr lang="en-US" altLang="zh-CN" sz="13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THANKS</a:t>
            </a:r>
            <a:endParaRPr lang="zh-CN" altLang="en-US" sz="13800" dirty="0">
              <a:solidFill>
                <a:schemeClr val="tx1">
                  <a:lumMod val="85000"/>
                  <a:lumOff val="15000"/>
                </a:schemeClr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13—18</a:t>
            </a: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个月婴儿身心发展特点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1534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13—18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的婴幼儿动作发展以移动运动为主。粗大动作的发展主要表现为行走动作日渐稳定、熟练，不再跌跌撞撞，能拐弯和转身而不跌倒。能上（下）楼梯，表现为在成人的搀扶下，把两只脚迈到同一台阶上再上（下）一层楼梯。精细动作更加灵活，例如，两手可以协调拿起玩具玩耍，能摆放拼板，能随意画不连续的线条，能尝试翻书，可以搭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2—3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块积木，喜欢填满和倾倒的游戏，能用勺子吃饭、端杯子喝水等。</a:t>
            </a:r>
          </a:p>
        </p:txBody>
      </p:sp>
    </p:spTree>
    <p:extLst>
      <p:ext uri="{BB962C8B-B14F-4D97-AF65-F5344CB8AC3E}">
        <p14:creationId xmlns:p14="http://schemas.microsoft.com/office/powerpoint/2010/main" val="428873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13—18</a:t>
            </a: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个月婴儿身心发展特点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1903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13—18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个月婴幼儿语言发展的特点是： 理解性语言的发展远超过表达性语言的发展。当成人对着自己说话时候，能注意听；对简短的一步指令能正确反应；对日常生活中常见的名词有正确反应（大约掌握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50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个名词）；喜欢重复最近刚学会的词语；通过词语或者声音辅助面部表情和动作表达需求，进入单词句阶段；伴有语言窄化和泛化的现象；能够对别人的话语有简单的语言或动作上的回应；能够专注听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20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秒阅读者讲简短的绘本；能分辨封底封面，会一页一页翻书；能够将家长声音和书中图片联系起来。</a:t>
            </a:r>
          </a:p>
        </p:txBody>
      </p:sp>
    </p:spTree>
    <p:extLst>
      <p:ext uri="{BB962C8B-B14F-4D97-AF65-F5344CB8AC3E}">
        <p14:creationId xmlns:p14="http://schemas.microsoft.com/office/powerpoint/2010/main" val="205799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13—18</a:t>
            </a: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个月婴儿身心发展特点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2642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13—18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的婴幼儿情绪更加丰富，表达方式也更多样。情绪表达方面，恐惧感产生的范围扩大，既有生理上的不适、疼痛造成的恐惧，也有基于被惊吓的后天经历，如从台阶摔倒、被小狗追逐等。对主要照料者形成稳定的情感依恋关系，特别需要父母的陪伴，害怕与亲人的分离。情绪理解方面，知道社会约定俗成的礼仪并作出回应，如用挥手表示再见。情绪管理方面，会克服自己的害怕情绪，向陌生人表示微笑；会用动作表示自己的情绪，如高兴时拍手、摆手表示不要。自主意识增强，如对镜中的自己很感兴趣，听到自己的名字有肢体回应或语言回应，有自己很想要的东西和喜欢做的事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50272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13—18</a:t>
            </a: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个月婴儿身心发展特点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1903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13—18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个月婴幼儿社会性发展的主要特点为： 亲子依恋中的依恋行为更加“清晰鲜明”，能通过微笑、哭叫、跟随等各种方式吸引母亲的注意。会与同伴从事更多的社会游戏，如一起扔球、轮流玩球，但同伴交往中的冲突行为也在增多，如争抢玩具、打人、咬人等。社会适应方面，看见陌生人产生羞怯感，会更加想要寻求依恋对象的保护。自我意识更加强烈，如果与父母意见不合，会开始反抗。对物体的所有权意识增强，对自己的物品有强烈的占有欲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56264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13—18</a:t>
            </a: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个月婴儿身心发展特点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3381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13—18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个月婴幼儿感知觉发展的各方面表现出积极性和能动性，水平接近成人，达到成熟阶段，具体包括视觉、物体知觉、听觉、触觉、嗅觉、味觉等方面。</a:t>
            </a:r>
          </a:p>
          <a:p>
            <a:pPr>
              <a:lnSpc>
                <a:spcPct val="150000"/>
              </a:lnSpc>
            </a:pPr>
            <a:endParaRPr lang="en-US" altLang="zh-CN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具体而言，视觉方面，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13—18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个月婴幼儿视力平均为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0.2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，能较清楚看清近距离事物的细节，视觉调节功能基本完善，喜欢凝视，醒着的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17%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的时间会凝视周围的物体和人。开始进入一个由感知到识别的阶段，能进行颜色配对。可以感知物体的距离、大小、形状，能知觉到完整的视觉形状。听觉方面，听觉定位能力发展完善，能够定位不同方向的声源，能主动聆听自己感兴趣的声音，甚至发出各种声音，能跟随音乐节奏摆动、摇晃身体。触觉、味觉、嗅觉这三方面的感受能力基本接近成人的水平，受环境及个体发展的影响，表现出较大差异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</a:t>
            </a:r>
            <a:endParaRPr lang="zh-CN" altLang="en-US" sz="16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08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íš1iḑe">
            <a:extLst>
              <a:ext uri="{FF2B5EF4-FFF2-40B4-BE49-F238E27FC236}">
                <a16:creationId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2046999" y="517124"/>
            <a:ext cx="6139660" cy="740176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dirty="0">
                <a:solidFill>
                  <a:srgbClr val="E95555"/>
                </a:solidFill>
                <a:cs typeface="+mn-ea"/>
                <a:sym typeface="+mn-lt"/>
              </a:rPr>
              <a:t>13—18</a:t>
            </a:r>
            <a:r>
              <a:rPr lang="zh-CN" altLang="en-US" sz="3600" dirty="0">
                <a:solidFill>
                  <a:srgbClr val="E95555"/>
                </a:solidFill>
                <a:cs typeface="+mn-ea"/>
                <a:sym typeface="+mn-lt"/>
              </a:rPr>
              <a:t>个月婴儿身心发展特点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72565EF-22D4-47FD-B195-5B4BE60863AE}"/>
              </a:ext>
            </a:extLst>
          </p:cNvPr>
          <p:cNvSpPr/>
          <p:nvPr/>
        </p:nvSpPr>
        <p:spPr>
          <a:xfrm>
            <a:off x="928435" y="1559544"/>
            <a:ext cx="10633911" cy="2273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认知方面，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13—18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个月婴幼儿仍处于感知运动阶段，通过探索感知觉与运动的关系来形成行为图式，适应周围的环境，不能实现计划或预想行为的结果。注意力更加持久，注视时间超过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15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秒，对感兴趣的事物能保持</a:t>
            </a:r>
            <a:r>
              <a:rPr lang="en-US" altLang="zh-CN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5—8</a:t>
            </a:r>
            <a:r>
              <a:rPr lang="zh-CN" altLang="en-US" sz="1600" dirty="0">
                <a:latin typeface="华文宋体" panose="02010600040101010101" pitchFamily="2" charset="-122"/>
                <a:ea typeface="华文宋体" panose="02010600040101010101" pitchFamily="2" charset="-122"/>
              </a:rPr>
              <a:t>分钟的注意力，喜欢看书、听故事、听儿歌，对手机、电影、电视有较大兴趣。随着婴幼儿语言理解能力的发展，会将词语和实物联系起来，理解词语的实际意义。当成人说出某个词时，婴幼儿会将注意力集中到这个事物上，如“苹果”、“爸爸”。开始出现延迟模仿能力，延迟模仿是指当事物不在眼前时模仿其动作的能力。记忆力增强，能记住大部分常用物体的名称。 </a:t>
            </a:r>
          </a:p>
        </p:txBody>
      </p:sp>
    </p:spTree>
    <p:extLst>
      <p:ext uri="{BB962C8B-B14F-4D97-AF65-F5344CB8AC3E}">
        <p14:creationId xmlns:p14="http://schemas.microsoft.com/office/powerpoint/2010/main" val="385991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4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21458f8-ce0f-4d85-9d31-f819964310b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3shg50c3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6082</Words>
  <Application>Microsoft Office PowerPoint</Application>
  <PresentationFormat>宽屏</PresentationFormat>
  <Paragraphs>271</Paragraphs>
  <Slides>36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6" baseType="lpstr">
      <vt:lpstr>等线</vt:lpstr>
      <vt:lpstr>方正细谭黑简体</vt:lpstr>
      <vt:lpstr>黑体</vt:lpstr>
      <vt:lpstr>华文楷体</vt:lpstr>
      <vt:lpstr>华文宋体</vt:lpstr>
      <vt:lpstr>宋体</vt:lpstr>
      <vt:lpstr>微软雅黑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第一PPT，www.1ppt.com</Manager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简洁圆形</dc:title>
  <dc:creator>第一PPT</dc:creator>
  <cp:keywords>www.1ppt.com</cp:keywords>
  <dc:description>www.1ppt.com</dc:description>
  <cp:lastModifiedBy>余思洋</cp:lastModifiedBy>
  <cp:revision>429</cp:revision>
  <dcterms:created xsi:type="dcterms:W3CDTF">2017-12-12T05:18:00Z</dcterms:created>
  <dcterms:modified xsi:type="dcterms:W3CDTF">2021-10-11T08:21:54Z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