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6"/>
  </p:notesMasterIdLst>
  <p:sldIdLst>
    <p:sldId id="256" r:id="rId2"/>
    <p:sldId id="258" r:id="rId3"/>
    <p:sldId id="300" r:id="rId4"/>
    <p:sldId id="286" r:id="rId5"/>
    <p:sldId id="335" r:id="rId6"/>
    <p:sldId id="336" r:id="rId7"/>
    <p:sldId id="337" r:id="rId8"/>
    <p:sldId id="306" r:id="rId9"/>
    <p:sldId id="309" r:id="rId10"/>
    <p:sldId id="301" r:id="rId11"/>
    <p:sldId id="310" r:id="rId12"/>
    <p:sldId id="338" r:id="rId13"/>
    <p:sldId id="331" r:id="rId14"/>
    <p:sldId id="311" r:id="rId15"/>
    <p:sldId id="314" r:id="rId16"/>
    <p:sldId id="339" r:id="rId17"/>
    <p:sldId id="312" r:id="rId18"/>
    <p:sldId id="315" r:id="rId19"/>
    <p:sldId id="340" r:id="rId20"/>
    <p:sldId id="313" r:id="rId21"/>
    <p:sldId id="316" r:id="rId22"/>
    <p:sldId id="341" r:id="rId23"/>
    <p:sldId id="302" r:id="rId24"/>
    <p:sldId id="318" r:id="rId25"/>
    <p:sldId id="342" r:id="rId26"/>
    <p:sldId id="320" r:id="rId27"/>
    <p:sldId id="264" r:id="rId28"/>
    <p:sldId id="343" r:id="rId29"/>
    <p:sldId id="333" r:id="rId30"/>
    <p:sldId id="344" r:id="rId31"/>
    <p:sldId id="324" r:id="rId32"/>
    <p:sldId id="345" r:id="rId33"/>
    <p:sldId id="283" r:id="rId34"/>
    <p:sldId id="257" r:id="rId35"/>
  </p:sldIdLst>
  <p:sldSz cx="12192000" cy="6858000"/>
  <p:notesSz cx="7104063" cy="10234613"/>
  <p:custDataLst>
    <p:tags r:id="rId3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975B"/>
    <a:srgbClr val="E95555"/>
    <a:srgbClr val="EA1451"/>
    <a:srgbClr val="497EB1"/>
    <a:srgbClr val="FCD17C"/>
    <a:srgbClr val="7F7F7F"/>
    <a:srgbClr val="5C93C6"/>
    <a:srgbClr val="F52B65"/>
    <a:srgbClr val="FF3D00"/>
    <a:srgbClr val="FF47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2" autoAdjust="0"/>
    <p:restoredTop sz="94660"/>
  </p:normalViewPr>
  <p:slideViewPr>
    <p:cSldViewPr snapToGrid="0">
      <p:cViewPr varScale="1">
        <p:scale>
          <a:sx n="80" d="100"/>
          <a:sy n="80" d="100"/>
        </p:scale>
        <p:origin x="540" y="90"/>
      </p:cViewPr>
      <p:guideLst>
        <p:guide orient="horz" pos="2092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gs" Target="tags/tag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568140-42B0-4227-A3F7-F528E3A48127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2640A1-94A2-4624-974B-66BEDEFB6E1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72120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2640A1-94A2-4624-974B-66BEDEFB6E1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24074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2640A1-94A2-4624-974B-66BEDEFB6E14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93110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2640A1-94A2-4624-974B-66BEDEFB6E14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11029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2640A1-94A2-4624-974B-66BEDEFB6E14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72789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2640A1-94A2-4624-974B-66BEDEFB6E14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047126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2640A1-94A2-4624-974B-66BEDEFB6E14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571463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2640A1-94A2-4624-974B-66BEDEFB6E14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956377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2640A1-94A2-4624-974B-66BEDEFB6E14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77609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2640A1-94A2-4624-974B-66BEDEFB6E14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462289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2640A1-94A2-4624-974B-66BEDEFB6E14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809417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2640A1-94A2-4624-974B-66BEDEFB6E14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73966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2640A1-94A2-4624-974B-66BEDEFB6E1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491625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2640A1-94A2-4624-974B-66BEDEFB6E14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298817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2640A1-94A2-4624-974B-66BEDEFB6E14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134247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2640A1-94A2-4624-974B-66BEDEFB6E14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19035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2640A1-94A2-4624-974B-66BEDEFB6E14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031647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2640A1-94A2-4624-974B-66BEDEFB6E14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467972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2640A1-94A2-4624-974B-66BEDEFB6E14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907180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2640A1-94A2-4624-974B-66BEDEFB6E14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14432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52640A1-94A2-4624-974B-66BEDEFB6E14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9817513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52640A1-94A2-4624-974B-66BEDEFB6E14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9232788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52640A1-94A2-4624-974B-66BEDEFB6E14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272886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2640A1-94A2-4624-974B-66BEDEFB6E14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520034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52640A1-94A2-4624-974B-66BEDEFB6E14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5264714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52640A1-94A2-4624-974B-66BEDEFB6E14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2998694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52640A1-94A2-4624-974B-66BEDEFB6E14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7792041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2640A1-94A2-4624-974B-66BEDEFB6E14}" type="slidenum">
              <a:rPr lang="zh-CN" altLang="en-US" smtClean="0"/>
              <a:t>34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72316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2640A1-94A2-4624-974B-66BEDEFB6E14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02001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2640A1-94A2-4624-974B-66BEDEFB6E14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89997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2640A1-94A2-4624-974B-66BEDEFB6E14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06632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2640A1-94A2-4624-974B-66BEDEFB6E14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42446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2640A1-94A2-4624-974B-66BEDEFB6E14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96167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2640A1-94A2-4624-974B-66BEDEFB6E14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87683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 userDrawn="1"/>
        </p:nvSpPr>
        <p:spPr>
          <a:xfrm>
            <a:off x="0" y="0"/>
            <a:ext cx="12192000" cy="6858000"/>
          </a:xfrm>
          <a:prstGeom prst="roundRect">
            <a:avLst>
              <a:gd name="adj" fmla="val 7784"/>
            </a:avLst>
          </a:prstGeom>
          <a:pattFill prst="wdDnDiag">
            <a:fgClr>
              <a:schemeClr val="bg1">
                <a:lumMod val="9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: 形状 8"/>
          <p:cNvSpPr/>
          <p:nvPr userDrawn="1"/>
        </p:nvSpPr>
        <p:spPr>
          <a:xfrm>
            <a:off x="9115425" y="0"/>
            <a:ext cx="3076575" cy="3004730"/>
          </a:xfrm>
          <a:custGeom>
            <a:avLst/>
            <a:gdLst>
              <a:gd name="connsiteX0" fmla="*/ 348024 w 3076575"/>
              <a:gd name="connsiteY0" fmla="*/ 0 h 3004730"/>
              <a:gd name="connsiteX1" fmla="*/ 2542748 w 3076575"/>
              <a:gd name="connsiteY1" fmla="*/ 0 h 3004730"/>
              <a:gd name="connsiteX2" fmla="*/ 3076575 w 3076575"/>
              <a:gd name="connsiteY2" fmla="*/ 533827 h 3004730"/>
              <a:gd name="connsiteX3" fmla="*/ 3076575 w 3076575"/>
              <a:gd name="connsiteY3" fmla="*/ 2602982 h 3004730"/>
              <a:gd name="connsiteX4" fmla="*/ 2975138 w 3076575"/>
              <a:gd name="connsiteY4" fmla="*/ 2678835 h 3004730"/>
              <a:gd name="connsiteX5" fmla="*/ 1908229 w 3076575"/>
              <a:gd name="connsiteY5" fmla="*/ 3004730 h 3004730"/>
              <a:gd name="connsiteX6" fmla="*/ 0 w 3076575"/>
              <a:gd name="connsiteY6" fmla="*/ 1096501 h 3004730"/>
              <a:gd name="connsiteX7" fmla="*/ 325896 w 3076575"/>
              <a:gd name="connsiteY7" fmla="*/ 29592 h 3004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76575" h="3004730">
                <a:moveTo>
                  <a:pt x="348024" y="0"/>
                </a:moveTo>
                <a:lnTo>
                  <a:pt x="2542748" y="0"/>
                </a:lnTo>
                <a:cubicBezTo>
                  <a:pt x="2837573" y="0"/>
                  <a:pt x="3076575" y="239002"/>
                  <a:pt x="3076575" y="533827"/>
                </a:cubicBezTo>
                <a:lnTo>
                  <a:pt x="3076575" y="2602982"/>
                </a:lnTo>
                <a:lnTo>
                  <a:pt x="2975138" y="2678835"/>
                </a:lnTo>
                <a:cubicBezTo>
                  <a:pt x="2670583" y="2884588"/>
                  <a:pt x="2303436" y="3004730"/>
                  <a:pt x="1908229" y="3004730"/>
                </a:cubicBezTo>
                <a:cubicBezTo>
                  <a:pt x="854343" y="3004730"/>
                  <a:pt x="0" y="2150387"/>
                  <a:pt x="0" y="1096501"/>
                </a:cubicBezTo>
                <a:cubicBezTo>
                  <a:pt x="0" y="701294"/>
                  <a:pt x="120142" y="334147"/>
                  <a:pt x="325896" y="29592"/>
                </a:cubicBezTo>
                <a:close/>
              </a:path>
            </a:pathLst>
          </a:custGeom>
          <a:gradFill flip="none" rotWithShape="1">
            <a:gsLst>
              <a:gs pos="0">
                <a:srgbClr val="EA1451">
                  <a:alpha val="69804"/>
                </a:srgbClr>
              </a:gs>
              <a:gs pos="100000">
                <a:srgbClr val="E53333">
                  <a:alpha val="70000"/>
                </a:srgbClr>
              </a:gs>
            </a:gsLst>
            <a:path path="rect">
              <a:fillToRect t="100000" r="100000"/>
            </a:path>
            <a:tileRect l="-100000" b="-100000"/>
          </a:gradFill>
          <a:ln>
            <a:noFill/>
          </a:ln>
          <a:effectLst>
            <a:outerShdw blurRad="152400" dist="190500" dir="2700000" algn="tl" rotWithShape="0">
              <a:srgbClr val="FF4747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effectLst/>
            </a:endParaRPr>
          </a:p>
        </p:txBody>
      </p:sp>
      <p:sp>
        <p:nvSpPr>
          <p:cNvPr id="3" name="椭圆 2"/>
          <p:cNvSpPr/>
          <p:nvPr userDrawn="1"/>
        </p:nvSpPr>
        <p:spPr>
          <a:xfrm>
            <a:off x="8448115" y="1502365"/>
            <a:ext cx="1334620" cy="1334620"/>
          </a:xfrm>
          <a:prstGeom prst="ellipse">
            <a:avLst/>
          </a:prstGeom>
          <a:gradFill flip="none" rotWithShape="1">
            <a:gsLst>
              <a:gs pos="34000">
                <a:schemeClr val="accent1">
                  <a:lumMod val="75000"/>
                  <a:alpha val="78000"/>
                </a:schemeClr>
              </a:gs>
              <a:gs pos="100000">
                <a:srgbClr val="7030A0">
                  <a:alpha val="85000"/>
                  <a:lumMod val="88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outerShdw blurRad="101600" dist="368300" dir="2700000" algn="tl" rotWithShape="0">
              <a:srgbClr val="497EB1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 userDrawn="1"/>
        </p:nvSpPr>
        <p:spPr>
          <a:xfrm>
            <a:off x="6784352" y="2169675"/>
            <a:ext cx="545838" cy="545838"/>
          </a:xfrm>
          <a:prstGeom prst="ellipse">
            <a:avLst/>
          </a:prstGeom>
          <a:gradFill flip="none" rotWithShape="1">
            <a:gsLst>
              <a:gs pos="34000">
                <a:schemeClr val="accent2">
                  <a:alpha val="65000"/>
                </a:schemeClr>
              </a:gs>
              <a:gs pos="100000">
                <a:srgbClr val="FFC000">
                  <a:alpha val="5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101600" dist="368300" dir="2700000" algn="tl" rotWithShape="0">
              <a:srgbClr val="F3AF78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 userDrawn="1"/>
        </p:nvSpPr>
        <p:spPr>
          <a:xfrm>
            <a:off x="0" y="0"/>
            <a:ext cx="12192000" cy="6858000"/>
          </a:xfrm>
          <a:prstGeom prst="roundRect">
            <a:avLst>
              <a:gd name="adj" fmla="val 7784"/>
            </a:avLst>
          </a:prstGeom>
          <a:pattFill prst="wdDnDiag">
            <a:fgClr>
              <a:schemeClr val="bg1">
                <a:lumMod val="9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 userDrawn="1"/>
        </p:nvSpPr>
        <p:spPr>
          <a:xfrm>
            <a:off x="476885" y="287020"/>
            <a:ext cx="827405" cy="827405"/>
          </a:xfrm>
          <a:prstGeom prst="ellipse">
            <a:avLst/>
          </a:prstGeom>
          <a:gradFill flip="none" rotWithShape="1">
            <a:gsLst>
              <a:gs pos="34000">
                <a:schemeClr val="accent2">
                  <a:alpha val="65000"/>
                </a:schemeClr>
              </a:gs>
              <a:gs pos="100000">
                <a:srgbClr val="FFC000">
                  <a:alpha val="5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101600" dist="368300" dir="2700000" algn="tl" rotWithShape="0">
              <a:srgbClr val="F3AF78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 userDrawn="1"/>
        </p:nvSpPr>
        <p:spPr>
          <a:xfrm>
            <a:off x="1489710" y="560705"/>
            <a:ext cx="280035" cy="280035"/>
          </a:xfrm>
          <a:prstGeom prst="ellipse">
            <a:avLst/>
          </a:prstGeom>
          <a:gradFill flip="none" rotWithShape="1">
            <a:gsLst>
              <a:gs pos="34000">
                <a:srgbClr val="E53333">
                  <a:alpha val="83000"/>
                </a:srgbClr>
              </a:gs>
              <a:gs pos="100000">
                <a:srgbClr val="FF4747">
                  <a:alpha val="62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101600" dist="368300" dir="2700000" algn="tl" rotWithShape="0">
              <a:srgbClr val="FF4747">
                <a:alpha val="1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 userDrawn="1"/>
        </p:nvSpPr>
        <p:spPr>
          <a:xfrm>
            <a:off x="363682" y="876805"/>
            <a:ext cx="421178" cy="421178"/>
          </a:xfrm>
          <a:prstGeom prst="ellipse">
            <a:avLst/>
          </a:prstGeom>
          <a:gradFill flip="none" rotWithShape="1">
            <a:gsLst>
              <a:gs pos="34000">
                <a:schemeClr val="accent1">
                  <a:lumMod val="75000"/>
                  <a:alpha val="78000"/>
                </a:schemeClr>
              </a:gs>
              <a:gs pos="100000">
                <a:srgbClr val="7030A0">
                  <a:alpha val="85000"/>
                  <a:lumMod val="88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outerShdw blurRad="101600" dist="368300" dir="2700000" algn="tl" rotWithShape="0">
              <a:srgbClr val="497EB1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 userDrawn="1"/>
        </p:nvSpPr>
        <p:spPr>
          <a:xfrm>
            <a:off x="0" y="0"/>
            <a:ext cx="12192000" cy="6858000"/>
          </a:xfrm>
          <a:prstGeom prst="roundRect">
            <a:avLst>
              <a:gd name="adj" fmla="val 7784"/>
            </a:avLst>
          </a:prstGeom>
          <a:pattFill prst="wdDnDiag">
            <a:fgClr>
              <a:schemeClr val="bg1">
                <a:lumMod val="9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: 形状 8"/>
          <p:cNvSpPr/>
          <p:nvPr userDrawn="1"/>
        </p:nvSpPr>
        <p:spPr>
          <a:xfrm flipH="1" flipV="1">
            <a:off x="0" y="3853270"/>
            <a:ext cx="3076575" cy="3004730"/>
          </a:xfrm>
          <a:custGeom>
            <a:avLst/>
            <a:gdLst>
              <a:gd name="connsiteX0" fmla="*/ 348024 w 3076575"/>
              <a:gd name="connsiteY0" fmla="*/ 0 h 3004730"/>
              <a:gd name="connsiteX1" fmla="*/ 2542748 w 3076575"/>
              <a:gd name="connsiteY1" fmla="*/ 0 h 3004730"/>
              <a:gd name="connsiteX2" fmla="*/ 3076575 w 3076575"/>
              <a:gd name="connsiteY2" fmla="*/ 533827 h 3004730"/>
              <a:gd name="connsiteX3" fmla="*/ 3076575 w 3076575"/>
              <a:gd name="connsiteY3" fmla="*/ 2602982 h 3004730"/>
              <a:gd name="connsiteX4" fmla="*/ 2975138 w 3076575"/>
              <a:gd name="connsiteY4" fmla="*/ 2678835 h 3004730"/>
              <a:gd name="connsiteX5" fmla="*/ 1908229 w 3076575"/>
              <a:gd name="connsiteY5" fmla="*/ 3004730 h 3004730"/>
              <a:gd name="connsiteX6" fmla="*/ 0 w 3076575"/>
              <a:gd name="connsiteY6" fmla="*/ 1096501 h 3004730"/>
              <a:gd name="connsiteX7" fmla="*/ 325896 w 3076575"/>
              <a:gd name="connsiteY7" fmla="*/ 29592 h 3004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76575" h="3004730">
                <a:moveTo>
                  <a:pt x="348024" y="0"/>
                </a:moveTo>
                <a:lnTo>
                  <a:pt x="2542748" y="0"/>
                </a:lnTo>
                <a:cubicBezTo>
                  <a:pt x="2837573" y="0"/>
                  <a:pt x="3076575" y="239002"/>
                  <a:pt x="3076575" y="533827"/>
                </a:cubicBezTo>
                <a:lnTo>
                  <a:pt x="3076575" y="2602982"/>
                </a:lnTo>
                <a:lnTo>
                  <a:pt x="2975138" y="2678835"/>
                </a:lnTo>
                <a:cubicBezTo>
                  <a:pt x="2670583" y="2884588"/>
                  <a:pt x="2303436" y="3004730"/>
                  <a:pt x="1908229" y="3004730"/>
                </a:cubicBezTo>
                <a:cubicBezTo>
                  <a:pt x="854343" y="3004730"/>
                  <a:pt x="0" y="2150387"/>
                  <a:pt x="0" y="1096501"/>
                </a:cubicBezTo>
                <a:cubicBezTo>
                  <a:pt x="0" y="701294"/>
                  <a:pt x="120142" y="334147"/>
                  <a:pt x="325896" y="29592"/>
                </a:cubicBezTo>
                <a:close/>
              </a:path>
            </a:pathLst>
          </a:custGeom>
          <a:gradFill flip="none" rotWithShape="1">
            <a:gsLst>
              <a:gs pos="0">
                <a:srgbClr val="EA1451">
                  <a:alpha val="80000"/>
                </a:srgbClr>
              </a:gs>
              <a:gs pos="100000">
                <a:srgbClr val="E53333">
                  <a:alpha val="92000"/>
                </a:srgbClr>
              </a:gs>
            </a:gsLst>
            <a:lin ang="2700000" scaled="1"/>
            <a:tileRect/>
          </a:gradFill>
          <a:ln>
            <a:noFill/>
          </a:ln>
          <a:effectLst>
            <a:outerShdw blurRad="152400" dist="190500" dir="2700000" algn="tl" rotWithShape="0">
              <a:srgbClr val="FF4747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effectLst/>
            </a:endParaRPr>
          </a:p>
        </p:txBody>
      </p:sp>
      <p:sp>
        <p:nvSpPr>
          <p:cNvPr id="3" name="椭圆 2"/>
          <p:cNvSpPr/>
          <p:nvPr userDrawn="1"/>
        </p:nvSpPr>
        <p:spPr>
          <a:xfrm>
            <a:off x="5036647" y="4811900"/>
            <a:ext cx="421178" cy="421178"/>
          </a:xfrm>
          <a:prstGeom prst="ellipse">
            <a:avLst/>
          </a:prstGeom>
          <a:gradFill flip="none" rotWithShape="1">
            <a:gsLst>
              <a:gs pos="34000">
                <a:schemeClr val="accent1">
                  <a:lumMod val="75000"/>
                  <a:alpha val="78000"/>
                </a:schemeClr>
              </a:gs>
              <a:gs pos="100000">
                <a:srgbClr val="7030A0">
                  <a:alpha val="85000"/>
                  <a:lumMod val="88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outerShdw blurRad="101600" dist="368300" dir="2700000" algn="tl" rotWithShape="0">
              <a:srgbClr val="497EB1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 userDrawn="1"/>
        </p:nvSpPr>
        <p:spPr>
          <a:xfrm>
            <a:off x="2866990" y="4571162"/>
            <a:ext cx="1334620" cy="1334620"/>
          </a:xfrm>
          <a:prstGeom prst="ellipse">
            <a:avLst/>
          </a:prstGeom>
          <a:gradFill flip="none" rotWithShape="1">
            <a:gsLst>
              <a:gs pos="34000">
                <a:schemeClr val="accent2">
                  <a:alpha val="65000"/>
                </a:schemeClr>
              </a:gs>
              <a:gs pos="100000">
                <a:srgbClr val="FFC000">
                  <a:alpha val="5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101600" dist="368300" dir="2700000" algn="tl" rotWithShape="0">
              <a:srgbClr val="F3AF78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 userDrawn="1"/>
        </p:nvSpPr>
        <p:spPr>
          <a:xfrm>
            <a:off x="9001090" y="1095375"/>
            <a:ext cx="646897" cy="646897"/>
          </a:xfrm>
          <a:prstGeom prst="ellipse">
            <a:avLst/>
          </a:prstGeom>
          <a:gradFill flip="none" rotWithShape="1">
            <a:gsLst>
              <a:gs pos="34000">
                <a:srgbClr val="E53333">
                  <a:alpha val="83000"/>
                </a:srgbClr>
              </a:gs>
              <a:gs pos="100000">
                <a:srgbClr val="FF4747">
                  <a:alpha val="62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101600" dist="368300" dir="2700000" algn="tl" rotWithShape="0">
              <a:srgbClr val="FF4747">
                <a:alpha val="1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924519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4" name="矩形 3"/>
          <p:cNvSpPr/>
          <p:nvPr userDrawn="1"/>
        </p:nvSpPr>
        <p:spPr>
          <a:xfrm>
            <a:off x="8325228" y="6545425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srgbClr val="E95555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E95555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srgbClr val="E95555"/>
                </a:solidFill>
                <a:latin typeface="Calibri"/>
                <a:ea typeface="宋体"/>
              </a:rPr>
              <a:t>www.1ppt.com/moban/          </a:t>
            </a:r>
            <a:r>
              <a:rPr lang="zh-CN" altLang="en-US" sz="100" dirty="0">
                <a:solidFill>
                  <a:srgbClr val="E95555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srgbClr val="E95555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E95555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rgbClr val="E95555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srgbClr val="E95555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srgbClr val="E95555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E95555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rgbClr val="E95555"/>
                </a:solidFill>
                <a:latin typeface="Calibri"/>
                <a:ea typeface="宋体"/>
              </a:rPr>
              <a:t>www.1ppt.com/jieri/          PPT</a:t>
            </a:r>
            <a:r>
              <a:rPr lang="zh-CN" altLang="en-US" sz="100" dirty="0">
                <a:solidFill>
                  <a:srgbClr val="E95555"/>
                </a:solidFill>
                <a:latin typeface="Calibri"/>
                <a:ea typeface="宋体"/>
              </a:rPr>
              <a:t>素材：</a:t>
            </a:r>
            <a:r>
              <a:rPr lang="en-US" altLang="zh-CN" sz="100" dirty="0">
                <a:solidFill>
                  <a:srgbClr val="E95555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srgbClr val="E95555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E95555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srgbClr val="E95555"/>
                </a:solidFill>
                <a:latin typeface="Calibri"/>
                <a:ea typeface="宋体"/>
              </a:rPr>
              <a:t>www.1ppt.com/beijing/        PPT</a:t>
            </a:r>
            <a:r>
              <a:rPr lang="zh-CN" altLang="en-US" sz="100" dirty="0">
                <a:solidFill>
                  <a:srgbClr val="E95555"/>
                </a:solidFill>
                <a:latin typeface="Calibri"/>
                <a:ea typeface="宋体"/>
              </a:rPr>
              <a:t>图表：</a:t>
            </a:r>
            <a:r>
              <a:rPr lang="en-US" altLang="zh-CN" sz="100" dirty="0">
                <a:solidFill>
                  <a:srgbClr val="E95555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srgbClr val="E95555"/>
                </a:solidFill>
                <a:latin typeface="Calibri"/>
                <a:ea typeface="宋体"/>
              </a:rPr>
              <a:t>精美</a:t>
            </a:r>
            <a:r>
              <a:rPr lang="en-US" altLang="zh-CN" sz="100" dirty="0">
                <a:solidFill>
                  <a:srgbClr val="E95555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E95555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srgbClr val="E95555"/>
                </a:solidFill>
                <a:latin typeface="Calibri"/>
                <a:ea typeface="宋体"/>
              </a:rPr>
              <a:t>www.1ppt.com/xiazai/         PPT</a:t>
            </a:r>
            <a:r>
              <a:rPr lang="zh-CN" altLang="en-US" sz="100" dirty="0">
                <a:solidFill>
                  <a:srgbClr val="E95555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srgbClr val="E95555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srgbClr val="E95555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E95555"/>
                </a:solidFill>
                <a:latin typeface="Calibri"/>
                <a:ea typeface="宋体"/>
              </a:rPr>
              <a:t>课件：</a:t>
            </a:r>
            <a:r>
              <a:rPr lang="en-US" altLang="zh-CN" sz="100" dirty="0">
                <a:solidFill>
                  <a:srgbClr val="E95555"/>
                </a:solidFill>
                <a:latin typeface="Calibri"/>
                <a:ea typeface="宋体"/>
              </a:rPr>
              <a:t>www.1ppt.com/kejian/             </a:t>
            </a:r>
            <a:r>
              <a:rPr lang="zh-CN" altLang="en-US" sz="100" dirty="0">
                <a:solidFill>
                  <a:srgbClr val="E95555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srgbClr val="E95555"/>
                </a:solidFill>
                <a:latin typeface="Calibri"/>
                <a:ea typeface="宋体"/>
              </a:rPr>
              <a:t>www.1ppt.com/ziti/</a:t>
            </a:r>
          </a:p>
          <a:p>
            <a:r>
              <a:rPr lang="zh-CN" altLang="en-US" sz="100" dirty="0">
                <a:solidFill>
                  <a:srgbClr val="E95555"/>
                </a:solidFill>
                <a:latin typeface="Calibri"/>
                <a:ea typeface="宋体"/>
              </a:rPr>
              <a:t>工作总结</a:t>
            </a:r>
            <a:r>
              <a:rPr lang="en-US" altLang="zh-CN" sz="100" dirty="0">
                <a:solidFill>
                  <a:srgbClr val="E95555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E95555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srgbClr val="E95555"/>
                </a:solidFill>
                <a:latin typeface="Calibri"/>
                <a:ea typeface="宋体"/>
              </a:rPr>
              <a:t>www.1ppt.com/xiazai/zongjie/ </a:t>
            </a:r>
            <a:r>
              <a:rPr lang="zh-CN" altLang="en-US" sz="100" dirty="0">
                <a:solidFill>
                  <a:srgbClr val="E95555"/>
                </a:solidFill>
                <a:latin typeface="Calibri"/>
                <a:ea typeface="宋体"/>
              </a:rPr>
              <a:t>工作计划：</a:t>
            </a:r>
            <a:r>
              <a:rPr lang="en-US" altLang="zh-CN" sz="100" dirty="0">
                <a:solidFill>
                  <a:srgbClr val="E95555"/>
                </a:solidFill>
                <a:latin typeface="Calibri"/>
                <a:ea typeface="宋体"/>
              </a:rPr>
              <a:t>www.1ppt.com/xiazai/jihua/</a:t>
            </a:r>
          </a:p>
          <a:p>
            <a:r>
              <a:rPr lang="zh-CN" altLang="en-US" sz="100" dirty="0">
                <a:solidFill>
                  <a:srgbClr val="E95555"/>
                </a:solidFill>
                <a:latin typeface="Calibri"/>
                <a:ea typeface="宋体"/>
              </a:rPr>
              <a:t>商务</a:t>
            </a:r>
            <a:r>
              <a:rPr lang="en-US" altLang="zh-CN" sz="100" dirty="0">
                <a:solidFill>
                  <a:srgbClr val="E95555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E95555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rgbClr val="E95555"/>
                </a:solidFill>
                <a:latin typeface="Calibri"/>
                <a:ea typeface="宋体"/>
              </a:rPr>
              <a:t>www.1ppt.com/moban/shangwu/  </a:t>
            </a:r>
            <a:r>
              <a:rPr lang="zh-CN" altLang="en-US" sz="100" dirty="0">
                <a:solidFill>
                  <a:srgbClr val="E95555"/>
                </a:solidFill>
                <a:latin typeface="Calibri"/>
                <a:ea typeface="宋体"/>
              </a:rPr>
              <a:t>个人简历</a:t>
            </a:r>
            <a:r>
              <a:rPr lang="en-US" altLang="zh-CN" sz="100" dirty="0">
                <a:solidFill>
                  <a:srgbClr val="E95555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E95555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srgbClr val="E95555"/>
                </a:solidFill>
                <a:latin typeface="Calibri"/>
                <a:ea typeface="宋体"/>
              </a:rPr>
              <a:t>www.1ppt.com/xiazai/jianli/  </a:t>
            </a:r>
          </a:p>
          <a:p>
            <a:r>
              <a:rPr lang="zh-CN" altLang="en-US" sz="100" dirty="0">
                <a:solidFill>
                  <a:srgbClr val="E95555"/>
                </a:solidFill>
                <a:latin typeface="Calibri"/>
                <a:ea typeface="宋体"/>
              </a:rPr>
              <a:t>毕业答辩</a:t>
            </a:r>
            <a:r>
              <a:rPr lang="en-US" altLang="zh-CN" sz="100" dirty="0">
                <a:solidFill>
                  <a:srgbClr val="E95555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E95555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srgbClr val="E95555"/>
                </a:solidFill>
                <a:latin typeface="Calibri"/>
                <a:ea typeface="宋体"/>
              </a:rPr>
              <a:t>www.1ppt.com/xiazai/dabian/  </a:t>
            </a:r>
            <a:r>
              <a:rPr lang="zh-CN" altLang="en-US" sz="100" dirty="0">
                <a:solidFill>
                  <a:srgbClr val="E95555"/>
                </a:solidFill>
                <a:latin typeface="Calibri"/>
                <a:ea typeface="宋体"/>
              </a:rPr>
              <a:t>工作汇报</a:t>
            </a:r>
            <a:r>
              <a:rPr lang="en-US" altLang="zh-CN" sz="100" dirty="0">
                <a:solidFill>
                  <a:srgbClr val="E95555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E95555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srgbClr val="E95555"/>
                </a:solidFill>
                <a:latin typeface="Calibri"/>
                <a:ea typeface="宋体"/>
              </a:rPr>
              <a:t>www.1ppt.com/xiazai/huibao/    </a:t>
            </a:r>
          </a:p>
          <a:p>
            <a:r>
              <a:rPr lang="en-US" altLang="zh-CN" sz="100" dirty="0">
                <a:solidFill>
                  <a:srgbClr val="E95555"/>
                </a:solidFill>
                <a:latin typeface="Calibri"/>
                <a:ea typeface="宋体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05774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9555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  <p:sldLayoutId id="2147483654" r:id="rId5"/>
    <p:sldLayoutId id="2147483652" r:id="rId6"/>
  </p:sldLayoutIdLst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973754" y="2114618"/>
            <a:ext cx="2262741" cy="400110"/>
            <a:chOff x="853440" y="2752672"/>
            <a:chExt cx="3474720" cy="400110"/>
          </a:xfrm>
        </p:grpSpPr>
        <p:grpSp>
          <p:nvGrpSpPr>
            <p:cNvPr id="13" name="组合 12"/>
            <p:cNvGrpSpPr/>
            <p:nvPr/>
          </p:nvGrpSpPr>
          <p:grpSpPr>
            <a:xfrm>
              <a:off x="853440" y="2760005"/>
              <a:ext cx="3474720" cy="392777"/>
              <a:chOff x="853440" y="3004934"/>
              <a:chExt cx="3474720" cy="392777"/>
            </a:xfrm>
          </p:grpSpPr>
          <p:sp>
            <p:nvSpPr>
              <p:cNvPr id="11" name="矩形: 圆角 10"/>
              <p:cNvSpPr/>
              <p:nvPr/>
            </p:nvSpPr>
            <p:spPr>
              <a:xfrm>
                <a:off x="853440" y="3004934"/>
                <a:ext cx="3474720" cy="392777"/>
              </a:xfrm>
              <a:prstGeom prst="roundRect">
                <a:avLst>
                  <a:gd name="adj" fmla="val 50000"/>
                </a:avLst>
              </a:prstGeom>
              <a:solidFill>
                <a:srgbClr val="401B5B"/>
              </a:solidFill>
              <a:ln w="28575">
                <a:solidFill>
                  <a:srgbClr val="401B5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2" name="任意多边形: 形状 11"/>
              <p:cNvSpPr/>
              <p:nvPr/>
            </p:nvSpPr>
            <p:spPr>
              <a:xfrm>
                <a:off x="859790" y="3006523"/>
                <a:ext cx="3368543" cy="197507"/>
              </a:xfrm>
              <a:custGeom>
                <a:avLst/>
                <a:gdLst>
                  <a:gd name="connsiteX0" fmla="*/ 0 w 3368543"/>
                  <a:gd name="connsiteY0" fmla="*/ 196388 h 221559"/>
                  <a:gd name="connsiteX1" fmla="*/ 0 w 3368543"/>
                  <a:gd name="connsiteY1" fmla="*/ 196389 h 221559"/>
                  <a:gd name="connsiteX2" fmla="*/ 0 w 3368543"/>
                  <a:gd name="connsiteY2" fmla="*/ 196389 h 221559"/>
                  <a:gd name="connsiteX3" fmla="*/ 196389 w 3368543"/>
                  <a:gd name="connsiteY3" fmla="*/ 0 h 221559"/>
                  <a:gd name="connsiteX4" fmla="*/ 3278332 w 3368543"/>
                  <a:gd name="connsiteY4" fmla="*/ 0 h 221559"/>
                  <a:gd name="connsiteX5" fmla="*/ 3354776 w 3368543"/>
                  <a:gd name="connsiteY5" fmla="*/ 15433 h 221559"/>
                  <a:gd name="connsiteX6" fmla="*/ 3368543 w 3368543"/>
                  <a:gd name="connsiteY6" fmla="*/ 24715 h 221559"/>
                  <a:gd name="connsiteX7" fmla="*/ 222015 w 3368543"/>
                  <a:gd name="connsiteY7" fmla="*/ 24715 h 221559"/>
                  <a:gd name="connsiteX8" fmla="*/ 17447 w 3368543"/>
                  <a:gd name="connsiteY8" fmla="*/ 160312 h 221559"/>
                  <a:gd name="connsiteX9" fmla="*/ 5082 w 3368543"/>
                  <a:gd name="connsiteY9" fmla="*/ 221559 h 221559"/>
                  <a:gd name="connsiteX10" fmla="*/ 0 w 3368543"/>
                  <a:gd name="connsiteY10" fmla="*/ 196389 h 221559"/>
                  <a:gd name="connsiteX11" fmla="*/ 15433 w 3368543"/>
                  <a:gd name="connsiteY11" fmla="*/ 119946 h 221559"/>
                  <a:gd name="connsiteX12" fmla="*/ 196389 w 3368543"/>
                  <a:gd name="connsiteY12" fmla="*/ 0 h 2215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368543" h="221559">
                    <a:moveTo>
                      <a:pt x="0" y="196388"/>
                    </a:moveTo>
                    <a:lnTo>
                      <a:pt x="0" y="196389"/>
                    </a:lnTo>
                    <a:lnTo>
                      <a:pt x="0" y="196389"/>
                    </a:lnTo>
                    <a:close/>
                    <a:moveTo>
                      <a:pt x="196389" y="0"/>
                    </a:moveTo>
                    <a:lnTo>
                      <a:pt x="3278332" y="0"/>
                    </a:lnTo>
                    <a:cubicBezTo>
                      <a:pt x="3305448" y="0"/>
                      <a:pt x="3331280" y="5496"/>
                      <a:pt x="3354776" y="15433"/>
                    </a:cubicBezTo>
                    <a:lnTo>
                      <a:pt x="3368543" y="24715"/>
                    </a:lnTo>
                    <a:lnTo>
                      <a:pt x="222015" y="24715"/>
                    </a:lnTo>
                    <a:cubicBezTo>
                      <a:pt x="130054" y="24715"/>
                      <a:pt x="51151" y="80628"/>
                      <a:pt x="17447" y="160312"/>
                    </a:cubicBezTo>
                    <a:lnTo>
                      <a:pt x="5082" y="221559"/>
                    </a:lnTo>
                    <a:lnTo>
                      <a:pt x="0" y="196389"/>
                    </a:lnTo>
                    <a:lnTo>
                      <a:pt x="15433" y="119946"/>
                    </a:lnTo>
                    <a:cubicBezTo>
                      <a:pt x="45247" y="49459"/>
                      <a:pt x="115042" y="0"/>
                      <a:pt x="19638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14" name="文本框 13"/>
            <p:cNvSpPr txBox="1"/>
            <p:nvPr/>
          </p:nvSpPr>
          <p:spPr>
            <a:xfrm>
              <a:off x="853440" y="2752672"/>
              <a:ext cx="34747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spc="300">
                  <a:solidFill>
                    <a:schemeClr val="bg1"/>
                  </a:solidFill>
                  <a:cs typeface="+mn-ea"/>
                  <a:sym typeface="+mn-lt"/>
                </a:rPr>
                <a:t>第五章</a:t>
              </a:r>
              <a:endParaRPr lang="zh-CN" altLang="en-US" sz="2000" spc="3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564680" y="2863516"/>
            <a:ext cx="8995412" cy="2800767"/>
          </a:xfrm>
          <a:prstGeom prst="rect">
            <a:avLst/>
          </a:prstGeom>
          <a:noFill/>
        </p:spPr>
        <p:txBody>
          <a:bodyPr wrap="square" lIns="0" rtlCol="0" anchor="ctr" anchorCtr="1">
            <a:spAutoFit/>
          </a:bodyPr>
          <a:lstStyle/>
          <a:p>
            <a:r>
              <a:rPr lang="en-US" altLang="zh-CN" sz="8800" dirty="0">
                <a:solidFill>
                  <a:srgbClr val="EF975B"/>
                </a:solidFill>
                <a:latin typeface="方正细谭黑简体" panose="02000000000000000000" pitchFamily="2" charset="-122"/>
                <a:ea typeface="方正细谭黑简体" panose="02000000000000000000" pitchFamily="2" charset="-122"/>
                <a:cs typeface="+mn-ea"/>
                <a:sym typeface="+mn-lt"/>
              </a:rPr>
              <a:t>7—9</a:t>
            </a:r>
            <a:r>
              <a:rPr lang="zh-CN" altLang="en-US" sz="8800" dirty="0">
                <a:solidFill>
                  <a:srgbClr val="EF975B"/>
                </a:solidFill>
                <a:latin typeface="方正细谭黑简体" panose="02000000000000000000" pitchFamily="2" charset="-122"/>
                <a:ea typeface="方正细谭黑简体" panose="02000000000000000000" pitchFamily="2" charset="-122"/>
                <a:cs typeface="+mn-ea"/>
                <a:sym typeface="+mn-lt"/>
              </a:rPr>
              <a:t>个月婴儿的教育活动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973754" y="2114618"/>
            <a:ext cx="2262741" cy="400110"/>
            <a:chOff x="853440" y="2752672"/>
            <a:chExt cx="3474720" cy="400110"/>
          </a:xfrm>
        </p:grpSpPr>
        <p:grpSp>
          <p:nvGrpSpPr>
            <p:cNvPr id="13" name="组合 12"/>
            <p:cNvGrpSpPr/>
            <p:nvPr/>
          </p:nvGrpSpPr>
          <p:grpSpPr>
            <a:xfrm>
              <a:off x="853440" y="2760005"/>
              <a:ext cx="3474720" cy="392777"/>
              <a:chOff x="853440" y="3004934"/>
              <a:chExt cx="3474720" cy="392777"/>
            </a:xfrm>
          </p:grpSpPr>
          <p:sp>
            <p:nvSpPr>
              <p:cNvPr id="11" name="矩形: 圆角 10"/>
              <p:cNvSpPr/>
              <p:nvPr/>
            </p:nvSpPr>
            <p:spPr>
              <a:xfrm>
                <a:off x="853440" y="3004934"/>
                <a:ext cx="3474720" cy="392777"/>
              </a:xfrm>
              <a:prstGeom prst="roundRect">
                <a:avLst>
                  <a:gd name="adj" fmla="val 50000"/>
                </a:avLst>
              </a:prstGeom>
              <a:solidFill>
                <a:srgbClr val="401B5B"/>
              </a:solidFill>
              <a:ln w="28575">
                <a:solidFill>
                  <a:srgbClr val="401B5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2" name="任意多边形: 形状 11"/>
              <p:cNvSpPr/>
              <p:nvPr/>
            </p:nvSpPr>
            <p:spPr>
              <a:xfrm>
                <a:off x="859790" y="3006523"/>
                <a:ext cx="3368543" cy="197507"/>
              </a:xfrm>
              <a:custGeom>
                <a:avLst/>
                <a:gdLst>
                  <a:gd name="connsiteX0" fmla="*/ 0 w 3368543"/>
                  <a:gd name="connsiteY0" fmla="*/ 196388 h 221559"/>
                  <a:gd name="connsiteX1" fmla="*/ 0 w 3368543"/>
                  <a:gd name="connsiteY1" fmla="*/ 196389 h 221559"/>
                  <a:gd name="connsiteX2" fmla="*/ 0 w 3368543"/>
                  <a:gd name="connsiteY2" fmla="*/ 196389 h 221559"/>
                  <a:gd name="connsiteX3" fmla="*/ 196389 w 3368543"/>
                  <a:gd name="connsiteY3" fmla="*/ 0 h 221559"/>
                  <a:gd name="connsiteX4" fmla="*/ 3278332 w 3368543"/>
                  <a:gd name="connsiteY4" fmla="*/ 0 h 221559"/>
                  <a:gd name="connsiteX5" fmla="*/ 3354776 w 3368543"/>
                  <a:gd name="connsiteY5" fmla="*/ 15433 h 221559"/>
                  <a:gd name="connsiteX6" fmla="*/ 3368543 w 3368543"/>
                  <a:gd name="connsiteY6" fmla="*/ 24715 h 221559"/>
                  <a:gd name="connsiteX7" fmla="*/ 222015 w 3368543"/>
                  <a:gd name="connsiteY7" fmla="*/ 24715 h 221559"/>
                  <a:gd name="connsiteX8" fmla="*/ 17447 w 3368543"/>
                  <a:gd name="connsiteY8" fmla="*/ 160312 h 221559"/>
                  <a:gd name="connsiteX9" fmla="*/ 5082 w 3368543"/>
                  <a:gd name="connsiteY9" fmla="*/ 221559 h 221559"/>
                  <a:gd name="connsiteX10" fmla="*/ 0 w 3368543"/>
                  <a:gd name="connsiteY10" fmla="*/ 196389 h 221559"/>
                  <a:gd name="connsiteX11" fmla="*/ 15433 w 3368543"/>
                  <a:gd name="connsiteY11" fmla="*/ 119946 h 221559"/>
                  <a:gd name="connsiteX12" fmla="*/ 196389 w 3368543"/>
                  <a:gd name="connsiteY12" fmla="*/ 0 h 2215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368543" h="221559">
                    <a:moveTo>
                      <a:pt x="0" y="196388"/>
                    </a:moveTo>
                    <a:lnTo>
                      <a:pt x="0" y="196389"/>
                    </a:lnTo>
                    <a:lnTo>
                      <a:pt x="0" y="196389"/>
                    </a:lnTo>
                    <a:close/>
                    <a:moveTo>
                      <a:pt x="196389" y="0"/>
                    </a:moveTo>
                    <a:lnTo>
                      <a:pt x="3278332" y="0"/>
                    </a:lnTo>
                    <a:cubicBezTo>
                      <a:pt x="3305448" y="0"/>
                      <a:pt x="3331280" y="5496"/>
                      <a:pt x="3354776" y="15433"/>
                    </a:cubicBezTo>
                    <a:lnTo>
                      <a:pt x="3368543" y="24715"/>
                    </a:lnTo>
                    <a:lnTo>
                      <a:pt x="222015" y="24715"/>
                    </a:lnTo>
                    <a:cubicBezTo>
                      <a:pt x="130054" y="24715"/>
                      <a:pt x="51151" y="80628"/>
                      <a:pt x="17447" y="160312"/>
                    </a:cubicBezTo>
                    <a:lnTo>
                      <a:pt x="5082" y="221559"/>
                    </a:lnTo>
                    <a:lnTo>
                      <a:pt x="0" y="196389"/>
                    </a:lnTo>
                    <a:lnTo>
                      <a:pt x="15433" y="119946"/>
                    </a:lnTo>
                    <a:cubicBezTo>
                      <a:pt x="45247" y="49459"/>
                      <a:pt x="115042" y="0"/>
                      <a:pt x="19638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14" name="文本框 13"/>
            <p:cNvSpPr txBox="1"/>
            <p:nvPr/>
          </p:nvSpPr>
          <p:spPr>
            <a:xfrm>
              <a:off x="853440" y="2752672"/>
              <a:ext cx="34747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spc="300" dirty="0">
                  <a:solidFill>
                    <a:schemeClr val="bg1"/>
                  </a:solidFill>
                  <a:cs typeface="+mn-ea"/>
                  <a:sym typeface="+mn-lt"/>
                </a:rPr>
                <a:t>第二节</a:t>
              </a:r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564680" y="2371074"/>
            <a:ext cx="8995412" cy="3785652"/>
          </a:xfrm>
          <a:prstGeom prst="rect">
            <a:avLst/>
          </a:prstGeom>
          <a:noFill/>
        </p:spPr>
        <p:txBody>
          <a:bodyPr wrap="square" lIns="0" rtlCol="0" anchor="ctr" anchorCtr="1">
            <a:spAutoFit/>
          </a:bodyPr>
          <a:lstStyle/>
          <a:p>
            <a:r>
              <a:rPr lang="zh-CN" altLang="en-US" sz="8000" dirty="0">
                <a:solidFill>
                  <a:srgbClr val="EF975B"/>
                </a:solidFill>
                <a:latin typeface="方正细谭黑简体" panose="02000000000000000000" pitchFamily="2" charset="-122"/>
                <a:ea typeface="方正细谭黑简体" panose="02000000000000000000" pitchFamily="2" charset="-122"/>
                <a:cs typeface="+mn-ea"/>
                <a:sym typeface="+mn-lt"/>
              </a:rPr>
              <a:t>早教机构中</a:t>
            </a:r>
            <a:r>
              <a:rPr lang="en-US" altLang="zh-CN" sz="8000" dirty="0">
                <a:solidFill>
                  <a:srgbClr val="EF975B"/>
                </a:solidFill>
                <a:latin typeface="方正细谭黑简体" panose="02000000000000000000" pitchFamily="2" charset="-122"/>
                <a:ea typeface="方正细谭黑简体" panose="02000000000000000000" pitchFamily="2" charset="-122"/>
                <a:cs typeface="+mn-ea"/>
                <a:sym typeface="+mn-lt"/>
              </a:rPr>
              <a:t>7—9</a:t>
            </a:r>
            <a:r>
              <a:rPr lang="zh-CN" altLang="en-US" sz="8000" dirty="0">
                <a:solidFill>
                  <a:srgbClr val="EF975B"/>
                </a:solidFill>
                <a:latin typeface="方正细谭黑简体" panose="02000000000000000000" pitchFamily="2" charset="-122"/>
                <a:ea typeface="方正细谭黑简体" panose="02000000000000000000" pitchFamily="2" charset="-122"/>
                <a:cs typeface="+mn-ea"/>
                <a:sym typeface="+mn-lt"/>
              </a:rPr>
              <a:t>个月婴儿的教育活动设计与指导</a:t>
            </a:r>
          </a:p>
        </p:txBody>
      </p:sp>
    </p:spTree>
    <p:extLst>
      <p:ext uri="{BB962C8B-B14F-4D97-AF65-F5344CB8AC3E}">
        <p14:creationId xmlns:p14="http://schemas.microsoft.com/office/powerpoint/2010/main" val="186669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íš1iḑe">
            <a:extLst>
              <a:ext uri="{FF2B5EF4-FFF2-40B4-BE49-F238E27FC236}">
                <a16:creationId xmlns:a16="http://schemas.microsoft.com/office/drawing/2014/main" id="{C24F54ED-3263-4F37-B0B8-F9DC3BDAA3FC}"/>
              </a:ext>
            </a:extLst>
          </p:cNvPr>
          <p:cNvSpPr/>
          <p:nvPr/>
        </p:nvSpPr>
        <p:spPr>
          <a:xfrm>
            <a:off x="2046999" y="517124"/>
            <a:ext cx="6139660" cy="740176"/>
          </a:xfrm>
          <a:prstGeom prst="rect">
            <a:avLst/>
          </a:prstGeom>
        </p:spPr>
        <p:txBody>
          <a:bodyPr wrap="none" lIns="144000" tIns="0" rIns="144000" bIns="0">
            <a:noAutofit/>
          </a:bodyPr>
          <a:lstStyle/>
          <a:p>
            <a:pPr>
              <a:lnSpc>
                <a:spcPct val="110000"/>
              </a:lnSpc>
            </a:pPr>
            <a:r>
              <a:rPr lang="zh-CN" altLang="en-US" sz="3600" dirty="0">
                <a:solidFill>
                  <a:srgbClr val="E95555"/>
                </a:solidFill>
                <a:cs typeface="+mn-ea"/>
                <a:sym typeface="+mn-lt"/>
              </a:rPr>
              <a:t>动作与习惯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872565EF-22D4-47FD-B195-5B4BE60863AE}"/>
              </a:ext>
            </a:extLst>
          </p:cNvPr>
          <p:cNvSpPr/>
          <p:nvPr/>
        </p:nvSpPr>
        <p:spPr>
          <a:xfrm>
            <a:off x="1626267" y="1499386"/>
            <a:ext cx="7258224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</a:rPr>
              <a:t>    运动方面，在大肌肉动作的发展上，该阶段婴儿已经能够独坐自如，并会趴着或手脚并用地爬，精细动作的发展表现为能用拇指和食指捡起小物体，能拨弄桌上的小东西，会将物品从一只手换到另一只手，有意识地摇东西（如拨浪鼓、小铃等），双手拿两物对敲等。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</a:rPr>
              <a:t>    针对其发展特点及教养要求，在练习爬行方面，</a:t>
            </a:r>
            <a:r>
              <a:rPr lang="en-US" altLang="zh-CN" sz="1600" dirty="0">
                <a:latin typeface="宋体" panose="02010600030101010101" pitchFamily="2" charset="-122"/>
                <a:ea typeface="宋体" panose="02010600030101010101" pitchFamily="2" charset="-122"/>
              </a:rPr>
              <a:t>7—9</a:t>
            </a:r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</a:rPr>
              <a:t>个月婴儿需要个体在四肢撑地，支撑全身力量的同时，协调手脚向前运动。这时，教师或者家长可以为婴儿创设环境条件，激发婴儿爬行的动力。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endParaRPr lang="en-US" altLang="zh-CN" sz="16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endParaRPr lang="zh-CN" altLang="en-US" sz="16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68721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íš1iḑe">
            <a:extLst>
              <a:ext uri="{FF2B5EF4-FFF2-40B4-BE49-F238E27FC236}">
                <a16:creationId xmlns:a16="http://schemas.microsoft.com/office/drawing/2014/main" id="{C24F54ED-3263-4F37-B0B8-F9DC3BDAA3FC}"/>
              </a:ext>
            </a:extLst>
          </p:cNvPr>
          <p:cNvSpPr/>
          <p:nvPr/>
        </p:nvSpPr>
        <p:spPr>
          <a:xfrm>
            <a:off x="2046999" y="517124"/>
            <a:ext cx="6139660" cy="740176"/>
          </a:xfrm>
          <a:prstGeom prst="rect">
            <a:avLst/>
          </a:prstGeom>
        </p:spPr>
        <p:txBody>
          <a:bodyPr wrap="none" lIns="144000" tIns="0" rIns="144000" bIns="0">
            <a:noAutofit/>
          </a:bodyPr>
          <a:lstStyle/>
          <a:p>
            <a:pPr>
              <a:lnSpc>
                <a:spcPct val="110000"/>
              </a:lnSpc>
            </a:pPr>
            <a:r>
              <a:rPr lang="zh-CN" altLang="en-US" sz="3600" dirty="0">
                <a:solidFill>
                  <a:srgbClr val="E95555"/>
                </a:solidFill>
                <a:cs typeface="+mn-ea"/>
                <a:sym typeface="+mn-lt"/>
              </a:rPr>
              <a:t>案例</a:t>
            </a:r>
            <a:r>
              <a:rPr lang="en-US" altLang="zh-CN" sz="3600" dirty="0">
                <a:solidFill>
                  <a:srgbClr val="E95555"/>
                </a:solidFill>
                <a:cs typeface="+mn-ea"/>
                <a:sym typeface="+mn-lt"/>
              </a:rPr>
              <a:t>5-1</a:t>
            </a:r>
            <a:endParaRPr lang="zh-CN" altLang="en-US" sz="3600" dirty="0">
              <a:solidFill>
                <a:srgbClr val="E95555"/>
              </a:solidFill>
              <a:cs typeface="+mn-ea"/>
              <a:sym typeface="+mn-lt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872565EF-22D4-47FD-B195-5B4BE60863AE}"/>
              </a:ext>
            </a:extLst>
          </p:cNvPr>
          <p:cNvSpPr/>
          <p:nvPr/>
        </p:nvSpPr>
        <p:spPr>
          <a:xfrm>
            <a:off x="1024687" y="1257300"/>
            <a:ext cx="10633911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活动价值： 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此月龄段的宝宝已能独坐自如，不用手支撑独坐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10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分钟左右，且在坐位时能够灵活地移动和控制自己的身体和四肢，如转动身体，拿取身后的东西，或身体前倾，再恢复原状。通过活动让宝宝坐一坐、趴一趴，锻炼其独坐的能力和身体的平衡控制能力。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zh-CN" altLang="en-US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活动准备： 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大龙球，小木马。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zh-CN" altLang="en-US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活动流程： 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1. 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示范互动： 可爱的小木马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（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1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） 教师介绍游戏内容及活动价值。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（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2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） 教师用仿真娃娃示范坐大龙球。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请娃娃坐在大龙球上，教师双手扶住娃娃的髋部，左右摇动大龙球，帮助宝宝上下弹颠。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2. 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亲子互动： 坐大龙球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（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1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） 家长与宝宝玩玩大龙球。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（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2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） 家长把宝宝放在大龙球上，双手扶住宝宝的髋部，微微摇晃或转动，边摇边说：“小宝宝，真勇敢；大龙球，当小船；摇呀摇，摇呀摇；一会儿小船到岸了。”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3. 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亲子游戏： 摇木马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家长将宝宝抱坐在小木马上，双手扶着小木马的耳朵，待宝宝坐稳后，轻轻前后晃动，边晃动边说：“小木马，摇一摇，晃一晃，宝宝骑马真神气。”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</a:p>
        </p:txBody>
      </p:sp>
    </p:spTree>
    <p:extLst>
      <p:ext uri="{BB962C8B-B14F-4D97-AF65-F5344CB8AC3E}">
        <p14:creationId xmlns:p14="http://schemas.microsoft.com/office/powerpoint/2010/main" val="457709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íš1iḑe">
            <a:extLst>
              <a:ext uri="{FF2B5EF4-FFF2-40B4-BE49-F238E27FC236}">
                <a16:creationId xmlns:a16="http://schemas.microsoft.com/office/drawing/2014/main" id="{C24F54ED-3263-4F37-B0B8-F9DC3BDAA3FC}"/>
              </a:ext>
            </a:extLst>
          </p:cNvPr>
          <p:cNvSpPr/>
          <p:nvPr/>
        </p:nvSpPr>
        <p:spPr>
          <a:xfrm>
            <a:off x="2046999" y="517124"/>
            <a:ext cx="6139660" cy="740176"/>
          </a:xfrm>
          <a:prstGeom prst="rect">
            <a:avLst/>
          </a:prstGeom>
        </p:spPr>
        <p:txBody>
          <a:bodyPr wrap="none" lIns="144000" tIns="0" rIns="144000" bIns="0">
            <a:noAutofit/>
          </a:bodyPr>
          <a:lstStyle/>
          <a:p>
            <a:pPr>
              <a:lnSpc>
                <a:spcPct val="110000"/>
              </a:lnSpc>
            </a:pPr>
            <a:r>
              <a:rPr lang="zh-CN" altLang="en-US" sz="3600" dirty="0">
                <a:solidFill>
                  <a:srgbClr val="E95555"/>
                </a:solidFill>
                <a:cs typeface="+mn-ea"/>
                <a:sym typeface="+mn-lt"/>
              </a:rPr>
              <a:t>案例</a:t>
            </a:r>
            <a:r>
              <a:rPr lang="en-US" altLang="zh-CN" sz="3600" dirty="0">
                <a:solidFill>
                  <a:srgbClr val="E95555"/>
                </a:solidFill>
                <a:cs typeface="+mn-ea"/>
                <a:sym typeface="+mn-lt"/>
              </a:rPr>
              <a:t>5-1</a:t>
            </a:r>
            <a:endParaRPr lang="zh-CN" altLang="en-US" sz="3600" dirty="0">
              <a:solidFill>
                <a:srgbClr val="E95555"/>
              </a:solidFill>
              <a:cs typeface="+mn-ea"/>
              <a:sym typeface="+mn-lt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872565EF-22D4-47FD-B195-5B4BE60863AE}"/>
              </a:ext>
            </a:extLst>
          </p:cNvPr>
          <p:cNvSpPr/>
          <p:nvPr/>
        </p:nvSpPr>
        <p:spPr>
          <a:xfrm>
            <a:off x="1024687" y="1257300"/>
            <a:ext cx="1063391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活动提示： 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（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1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） 如果宝宝没有注意到大龙球，家长可用语言、动作提醒宝宝关注到玩具，激发宝宝游戏的兴趣。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（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2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） 家长尽量让宝宝自己控制身体平衡，先练习坐在大龙球上，再过渡到轻轻摇晃。摇晃时，家长要关注宝宝的情绪，控制游戏的时间与摇晃的幅度。</a:t>
            </a:r>
          </a:p>
        </p:txBody>
      </p:sp>
    </p:spTree>
    <p:extLst>
      <p:ext uri="{BB962C8B-B14F-4D97-AF65-F5344CB8AC3E}">
        <p14:creationId xmlns:p14="http://schemas.microsoft.com/office/powerpoint/2010/main" val="3290512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íš1iḑe">
            <a:extLst>
              <a:ext uri="{FF2B5EF4-FFF2-40B4-BE49-F238E27FC236}">
                <a16:creationId xmlns:a16="http://schemas.microsoft.com/office/drawing/2014/main" id="{C24F54ED-3263-4F37-B0B8-F9DC3BDAA3FC}"/>
              </a:ext>
            </a:extLst>
          </p:cNvPr>
          <p:cNvSpPr/>
          <p:nvPr/>
        </p:nvSpPr>
        <p:spPr>
          <a:xfrm>
            <a:off x="2046999" y="517124"/>
            <a:ext cx="6139660" cy="740176"/>
          </a:xfrm>
          <a:prstGeom prst="rect">
            <a:avLst/>
          </a:prstGeom>
        </p:spPr>
        <p:txBody>
          <a:bodyPr wrap="none" lIns="144000" tIns="0" rIns="144000" bIns="0">
            <a:noAutofit/>
          </a:bodyPr>
          <a:lstStyle/>
          <a:p>
            <a:pPr>
              <a:lnSpc>
                <a:spcPct val="110000"/>
              </a:lnSpc>
            </a:pPr>
            <a:r>
              <a:rPr lang="zh-CN" altLang="en-US" sz="3600" dirty="0">
                <a:solidFill>
                  <a:srgbClr val="E95555"/>
                </a:solidFill>
                <a:cs typeface="+mn-ea"/>
                <a:sym typeface="+mn-lt"/>
              </a:rPr>
              <a:t>语言与沟通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872565EF-22D4-47FD-B195-5B4BE60863AE}"/>
              </a:ext>
            </a:extLst>
          </p:cNvPr>
          <p:cNvSpPr/>
          <p:nvPr/>
        </p:nvSpPr>
        <p:spPr>
          <a:xfrm>
            <a:off x="1626267" y="1499386"/>
            <a:ext cx="725822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en-US" altLang="zh-CN" sz="1600" dirty="0">
                <a:latin typeface="宋体" panose="02010600030101010101" pitchFamily="2" charset="-122"/>
                <a:ea typeface="宋体" panose="02010600030101010101" pitchFamily="2" charset="-122"/>
              </a:rPr>
              <a:t>7—9</a:t>
            </a:r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</a:rPr>
              <a:t>个月婴儿有些已经会发出“爸爸、妈妈”等的发音，并且语言将能够发展得更加复杂多样。这一时期的婴儿认知伴随着生理心理各方面的发展，表现出各项认知能力的扩展，特别是注意的有意性也在增强。这时，可以用简单的指令刺激婴儿用表情、动作、语音等作出相应的反应，也可以引导他们了解事物间简单的因果关系。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</a:rPr>
              <a:t>    针对</a:t>
            </a:r>
            <a:r>
              <a:rPr lang="en-US" altLang="zh-CN" sz="1600" dirty="0">
                <a:latin typeface="宋体" panose="02010600030101010101" pitchFamily="2" charset="-122"/>
                <a:ea typeface="宋体" panose="02010600030101010101" pitchFamily="2" charset="-122"/>
              </a:rPr>
              <a:t>7—9</a:t>
            </a:r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</a:rPr>
              <a:t>个月婴儿语言与沟通的发展特点及教养要求，可对婴儿开展指导，比如，想通过简单的指令刺激婴儿用表情、动作、语音等作出相应的反应，可以询问婴儿鼻子在哪里时，引导他动一动自己的小鼻子或者用手指指鼻子；再比如，在“客体永久性”的发展上，由于</a:t>
            </a:r>
            <a:r>
              <a:rPr lang="en-US" altLang="zh-CN" sz="1600" dirty="0">
                <a:latin typeface="宋体" panose="02010600030101010101" pitchFamily="2" charset="-122"/>
                <a:ea typeface="宋体" panose="02010600030101010101" pitchFamily="2" charset="-122"/>
              </a:rPr>
              <a:t>7—9</a:t>
            </a:r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</a:rPr>
              <a:t>个月婴儿的“客体永久性”刚刚开始发展起来，他们还需要借助于一定的感知觉线索才能找到客体，这时，我们可以当着婴儿的面把他喜欢的玩具藏在盒子里，观察婴儿能否找到玩具。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endParaRPr lang="en-US" altLang="zh-CN" sz="16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endParaRPr lang="zh-CN" altLang="en-US" sz="16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7147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íš1iḑe">
            <a:extLst>
              <a:ext uri="{FF2B5EF4-FFF2-40B4-BE49-F238E27FC236}">
                <a16:creationId xmlns:a16="http://schemas.microsoft.com/office/drawing/2014/main" id="{C24F54ED-3263-4F37-B0B8-F9DC3BDAA3FC}"/>
              </a:ext>
            </a:extLst>
          </p:cNvPr>
          <p:cNvSpPr/>
          <p:nvPr/>
        </p:nvSpPr>
        <p:spPr>
          <a:xfrm>
            <a:off x="2046999" y="517124"/>
            <a:ext cx="6139660" cy="740176"/>
          </a:xfrm>
          <a:prstGeom prst="rect">
            <a:avLst/>
          </a:prstGeom>
        </p:spPr>
        <p:txBody>
          <a:bodyPr wrap="none" lIns="144000" tIns="0" rIns="144000" bIns="0">
            <a:noAutofit/>
          </a:bodyPr>
          <a:lstStyle/>
          <a:p>
            <a:pPr>
              <a:lnSpc>
                <a:spcPct val="110000"/>
              </a:lnSpc>
            </a:pPr>
            <a:r>
              <a:rPr lang="zh-CN" altLang="en-US" sz="3600" dirty="0">
                <a:solidFill>
                  <a:srgbClr val="E95555"/>
                </a:solidFill>
                <a:cs typeface="+mn-ea"/>
                <a:sym typeface="+mn-lt"/>
              </a:rPr>
              <a:t>案例</a:t>
            </a:r>
            <a:r>
              <a:rPr lang="en-US" altLang="zh-CN" sz="3600" dirty="0">
                <a:solidFill>
                  <a:srgbClr val="E95555"/>
                </a:solidFill>
                <a:cs typeface="+mn-ea"/>
                <a:sym typeface="+mn-lt"/>
              </a:rPr>
              <a:t>5-3</a:t>
            </a:r>
            <a:endParaRPr lang="zh-CN" altLang="en-US" sz="3600" dirty="0">
              <a:solidFill>
                <a:srgbClr val="E95555"/>
              </a:solidFill>
              <a:cs typeface="+mn-ea"/>
              <a:sym typeface="+mn-lt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872565EF-22D4-47FD-B195-5B4BE60863AE}"/>
              </a:ext>
            </a:extLst>
          </p:cNvPr>
          <p:cNvSpPr/>
          <p:nvPr/>
        </p:nvSpPr>
        <p:spPr>
          <a:xfrm>
            <a:off x="421105" y="1076827"/>
            <a:ext cx="116586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活动价值： 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此月龄段的宝宝喜欢尝试、操作、探索，试图找出事物间的某种联系。通过活动激发宝宝的好奇心和参与活动的兴趣，使宝宝了解简单的因果关系。</a:t>
            </a:r>
          </a:p>
          <a:p>
            <a:pPr algn="just"/>
            <a:r>
              <a:rPr lang="zh-CN" altLang="en-US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活动准备： 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一个空的圆形罐头盒，内藏一个小铃铛，各种玩具。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zh-CN" altLang="en-US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活动流程： 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1. 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示范互动： 滚动的小盒子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（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1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） 教师介绍游戏玩法和活动的价值。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（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2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） 教师出示圆形的罐头盒，将罐头盒在宝宝面前滚动，引起宝宝注意。教师可边引导边对宝宝说：“小盒子，圆又圆，滚过来，滚过去。”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2. 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亲子互动： 好玩的圆盒子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（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1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） 家长与宝宝面对面坐： 家长出示罐头盒，让宝宝随意摆弄，摇一摇听听声响。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（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2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） 家长引导宝宝用手推，使罐头盒在地上滚动，并对宝宝说：“小盒子，圆又圆，滚过来，滚过去。叮叮咚咚，看看里面有什么？”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3. 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亲子游戏： 盒子里的秘密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（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1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） 家长让宝宝自己动手将罐头盒打开，找找里面有什么。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（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2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） 家长引导宝宝将铃铛放入罐头盒里，并盖上盒盖摇一摇，让宝宝摆弄。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（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3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） 家长和宝宝一起用脚蹬踢罐头盒。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（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4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） 游戏反复进行。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endParaRPr lang="zh-CN" altLang="en-US" sz="16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77811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íš1iḑe">
            <a:extLst>
              <a:ext uri="{FF2B5EF4-FFF2-40B4-BE49-F238E27FC236}">
                <a16:creationId xmlns:a16="http://schemas.microsoft.com/office/drawing/2014/main" id="{C24F54ED-3263-4F37-B0B8-F9DC3BDAA3FC}"/>
              </a:ext>
            </a:extLst>
          </p:cNvPr>
          <p:cNvSpPr/>
          <p:nvPr/>
        </p:nvSpPr>
        <p:spPr>
          <a:xfrm>
            <a:off x="2046999" y="517124"/>
            <a:ext cx="6139660" cy="740176"/>
          </a:xfrm>
          <a:prstGeom prst="rect">
            <a:avLst/>
          </a:prstGeom>
        </p:spPr>
        <p:txBody>
          <a:bodyPr wrap="none" lIns="144000" tIns="0" rIns="144000" bIns="0">
            <a:noAutofit/>
          </a:bodyPr>
          <a:lstStyle/>
          <a:p>
            <a:pPr>
              <a:lnSpc>
                <a:spcPct val="110000"/>
              </a:lnSpc>
            </a:pPr>
            <a:r>
              <a:rPr lang="zh-CN" altLang="en-US" sz="3600" dirty="0">
                <a:solidFill>
                  <a:srgbClr val="E95555"/>
                </a:solidFill>
                <a:cs typeface="+mn-ea"/>
                <a:sym typeface="+mn-lt"/>
              </a:rPr>
              <a:t>案例</a:t>
            </a:r>
            <a:r>
              <a:rPr lang="en-US" altLang="zh-CN" sz="3600" dirty="0">
                <a:solidFill>
                  <a:srgbClr val="E95555"/>
                </a:solidFill>
                <a:cs typeface="+mn-ea"/>
                <a:sym typeface="+mn-lt"/>
              </a:rPr>
              <a:t>4-2</a:t>
            </a:r>
            <a:endParaRPr lang="zh-CN" altLang="en-US" sz="3600" dirty="0">
              <a:solidFill>
                <a:srgbClr val="E95555"/>
              </a:solidFill>
              <a:cs typeface="+mn-ea"/>
              <a:sym typeface="+mn-lt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872565EF-22D4-47FD-B195-5B4BE60863AE}"/>
              </a:ext>
            </a:extLst>
          </p:cNvPr>
          <p:cNvSpPr/>
          <p:nvPr/>
        </p:nvSpPr>
        <p:spPr>
          <a:xfrm>
            <a:off x="266700" y="1690437"/>
            <a:ext cx="116586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活动提示： 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（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1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） 家长可模仿罐头盒滚动发出的声响，吸引宝宝的注意。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（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2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） 家长可一边陪宝宝游戏，一边用语言引导宝宝关注滚动中的罐头盒，如：“宝宝看，盒子滚远了。”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（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3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） 家长可帮助宝宝一起打开罐头盒，看看里面有什么，并告诉宝宝物品的名称，满足宝宝的好奇心。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</a:t>
            </a:r>
            <a:endParaRPr lang="zh-CN" altLang="en-US" sz="16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70622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íš1iḑe">
            <a:extLst>
              <a:ext uri="{FF2B5EF4-FFF2-40B4-BE49-F238E27FC236}">
                <a16:creationId xmlns:a16="http://schemas.microsoft.com/office/drawing/2014/main" id="{C24F54ED-3263-4F37-B0B8-F9DC3BDAA3FC}"/>
              </a:ext>
            </a:extLst>
          </p:cNvPr>
          <p:cNvSpPr/>
          <p:nvPr/>
        </p:nvSpPr>
        <p:spPr>
          <a:xfrm>
            <a:off x="2046999" y="517124"/>
            <a:ext cx="6139660" cy="740176"/>
          </a:xfrm>
          <a:prstGeom prst="rect">
            <a:avLst/>
          </a:prstGeom>
        </p:spPr>
        <p:txBody>
          <a:bodyPr wrap="none" lIns="144000" tIns="0" rIns="144000" bIns="0">
            <a:noAutofit/>
          </a:bodyPr>
          <a:lstStyle/>
          <a:p>
            <a:pPr>
              <a:lnSpc>
                <a:spcPct val="110000"/>
              </a:lnSpc>
            </a:pPr>
            <a:r>
              <a:rPr lang="zh-CN" altLang="en-US" sz="3600" dirty="0">
                <a:solidFill>
                  <a:srgbClr val="E95555"/>
                </a:solidFill>
                <a:cs typeface="+mn-ea"/>
                <a:sym typeface="+mn-lt"/>
              </a:rPr>
              <a:t>情感与社会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872565EF-22D4-47FD-B195-5B4BE60863AE}"/>
              </a:ext>
            </a:extLst>
          </p:cNvPr>
          <p:cNvSpPr/>
          <p:nvPr/>
        </p:nvSpPr>
        <p:spPr>
          <a:xfrm>
            <a:off x="1626267" y="1499386"/>
            <a:ext cx="7258224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</a:rPr>
              <a:t>   这个时期婴儿的情绪反应不再仅仅局限于生理需要，而是更多地伴随着心理发展而产生，而且婴儿的快乐，不再只是因为生理需求的满足，而是更多地因为与成人交流的互动性以及自主探索的体验感。特别值得一提的是，这个阶段的婴儿已经学会了情绪的社会参照，即根据他人的情绪反应来处理自己不确定的情况。在社会性的发展上，伴随着各项能力的发展以及活动范围的逐渐扩大，其社会性也进一步发展，表现在： 婴儿与成人的交流逐渐变得更加地主动，能够通过语言或者动作来配合与成人的交往等。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</a:rPr>
              <a:t>    针对</a:t>
            </a:r>
            <a:r>
              <a:rPr lang="en-US" altLang="zh-CN" sz="1600" dirty="0">
                <a:latin typeface="宋体" panose="02010600030101010101" pitchFamily="2" charset="-122"/>
                <a:ea typeface="宋体" panose="02010600030101010101" pitchFamily="2" charset="-122"/>
              </a:rPr>
              <a:t>7—9</a:t>
            </a:r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</a:rPr>
              <a:t>个月婴儿的发展特点及教养要求，教师展开引导时可参照如下方式，例如，为加强婴儿对社会交往中各类情绪符号的理解，教师可组织家长开展多种“表情游戏”，如请家长示范开心、惊讶、生气等表情时，一起配合相应的语言指令和解释，引导婴儿观察。再如，在鼓励婴儿之间相互观察，并有意识地引导婴儿发出友好交往的行为时，可以鼓励婴儿与同伴打招呼、握握同伴的手、轻轻地拥抱等。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endParaRPr lang="en-US" altLang="zh-CN" sz="16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endParaRPr lang="zh-CN" altLang="en-US" sz="16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81529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íš1iḑe">
            <a:extLst>
              <a:ext uri="{FF2B5EF4-FFF2-40B4-BE49-F238E27FC236}">
                <a16:creationId xmlns:a16="http://schemas.microsoft.com/office/drawing/2014/main" id="{C24F54ED-3263-4F37-B0B8-F9DC3BDAA3FC}"/>
              </a:ext>
            </a:extLst>
          </p:cNvPr>
          <p:cNvSpPr/>
          <p:nvPr/>
        </p:nvSpPr>
        <p:spPr>
          <a:xfrm>
            <a:off x="2046999" y="517124"/>
            <a:ext cx="6139660" cy="740176"/>
          </a:xfrm>
          <a:prstGeom prst="rect">
            <a:avLst/>
          </a:prstGeom>
        </p:spPr>
        <p:txBody>
          <a:bodyPr wrap="none" lIns="144000" tIns="0" rIns="144000" bIns="0">
            <a:noAutofit/>
          </a:bodyPr>
          <a:lstStyle/>
          <a:p>
            <a:pPr>
              <a:lnSpc>
                <a:spcPct val="110000"/>
              </a:lnSpc>
            </a:pPr>
            <a:r>
              <a:rPr lang="zh-CN" altLang="en-US" sz="3600" dirty="0">
                <a:solidFill>
                  <a:srgbClr val="E95555"/>
                </a:solidFill>
                <a:cs typeface="+mn-ea"/>
                <a:sym typeface="+mn-lt"/>
              </a:rPr>
              <a:t>案例</a:t>
            </a:r>
            <a:r>
              <a:rPr lang="en-US" altLang="zh-CN" sz="3600" dirty="0">
                <a:solidFill>
                  <a:srgbClr val="E95555"/>
                </a:solidFill>
                <a:cs typeface="+mn-ea"/>
                <a:sym typeface="+mn-lt"/>
              </a:rPr>
              <a:t>5-5</a:t>
            </a:r>
            <a:endParaRPr lang="zh-CN" altLang="en-US" sz="3600" dirty="0">
              <a:solidFill>
                <a:srgbClr val="E95555"/>
              </a:solidFill>
              <a:cs typeface="+mn-ea"/>
              <a:sym typeface="+mn-lt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872565EF-22D4-47FD-B195-5B4BE60863AE}"/>
              </a:ext>
            </a:extLst>
          </p:cNvPr>
          <p:cNvSpPr/>
          <p:nvPr/>
        </p:nvSpPr>
        <p:spPr>
          <a:xfrm>
            <a:off x="437148" y="1225689"/>
            <a:ext cx="1175485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  活动价值： 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此月龄段的宝宝会向镜中人微笑，开始能喃喃地发出单调的音节。通过活动引导宝宝摸摸、认认自己的五官，加强宝宝的自我认知。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zh-CN" altLang="en-US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活动准备： 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小镜子若干面。</a:t>
            </a:r>
          </a:p>
          <a:p>
            <a:pPr algn="just"/>
            <a:r>
              <a:rPr lang="zh-CN" altLang="en-US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活动流程： 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1. 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示范互动： 照一照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（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1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） 教师出示镜子，逐一让宝宝照一照，并问宝宝：“镜子里面是谁？”引起宝宝的兴趣。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（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2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） 教师介绍此活动的玩法和价值。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2. 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亲子互动： 学一学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（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1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） 家长让宝宝自由摆弄镜子，并有意识地引导宝宝照镜子。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（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2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） 家长和宝宝面对镜子，家长指认自己的五官，再引导宝宝指指自己的五官。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（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3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） 家长、宝宝面对镜子，家长做各种动作： 眨眼睛、吐舌头等，引导宝宝模仿。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3. 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亲子游戏： 玩一玩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请家长把宝宝放在膝盖上面对自己坐好，跟着教师边念儿歌边做游戏。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儿歌： 照镜子，照镜子，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里面有个好宝宝。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我哭他也哭，呜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——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我笑他也笑，哈哈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——</a:t>
            </a:r>
          </a:p>
          <a:p>
            <a:pPr algn="just"/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endParaRPr lang="zh-CN" altLang="en-US" sz="16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68894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íš1iḑe">
            <a:extLst>
              <a:ext uri="{FF2B5EF4-FFF2-40B4-BE49-F238E27FC236}">
                <a16:creationId xmlns:a16="http://schemas.microsoft.com/office/drawing/2014/main" id="{C24F54ED-3263-4F37-B0B8-F9DC3BDAA3FC}"/>
              </a:ext>
            </a:extLst>
          </p:cNvPr>
          <p:cNvSpPr/>
          <p:nvPr/>
        </p:nvSpPr>
        <p:spPr>
          <a:xfrm>
            <a:off x="2046999" y="517124"/>
            <a:ext cx="6139660" cy="740176"/>
          </a:xfrm>
          <a:prstGeom prst="rect">
            <a:avLst/>
          </a:prstGeom>
        </p:spPr>
        <p:txBody>
          <a:bodyPr wrap="none" lIns="144000" tIns="0" rIns="144000" bIns="0">
            <a:noAutofit/>
          </a:bodyPr>
          <a:lstStyle/>
          <a:p>
            <a:pPr>
              <a:lnSpc>
                <a:spcPct val="110000"/>
              </a:lnSpc>
            </a:pPr>
            <a:r>
              <a:rPr lang="zh-CN" altLang="en-US" sz="3600" dirty="0">
                <a:solidFill>
                  <a:srgbClr val="E95555"/>
                </a:solidFill>
                <a:cs typeface="+mn-ea"/>
                <a:sym typeface="+mn-lt"/>
              </a:rPr>
              <a:t>案例</a:t>
            </a:r>
            <a:r>
              <a:rPr lang="en-US" altLang="zh-CN" sz="3600" dirty="0">
                <a:solidFill>
                  <a:srgbClr val="E95555"/>
                </a:solidFill>
                <a:cs typeface="+mn-ea"/>
                <a:sym typeface="+mn-lt"/>
              </a:rPr>
              <a:t>5-5</a:t>
            </a:r>
            <a:endParaRPr lang="zh-CN" altLang="en-US" sz="3600" dirty="0">
              <a:solidFill>
                <a:srgbClr val="E95555"/>
              </a:solidFill>
              <a:cs typeface="+mn-ea"/>
              <a:sym typeface="+mn-lt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872565EF-22D4-47FD-B195-5B4BE60863AE}"/>
              </a:ext>
            </a:extLst>
          </p:cNvPr>
          <p:cNvSpPr/>
          <p:nvPr/>
        </p:nvSpPr>
        <p:spPr>
          <a:xfrm>
            <a:off x="721895" y="1714501"/>
            <a:ext cx="1175485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活动提示： 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（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1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） 当教师提出问题“镜子里面是谁”时，家长可代替宝宝说：“是我。”加强宝宝的自我意识。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（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2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） 当家长和宝宝照镜子时，家长可以握住宝宝的手，帮助他指认面部五官。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（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3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） 家长要用夸张的语言、动作、表情和宝宝进行交流，引起宝宝的活动兴趣。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endParaRPr lang="zh-CN" altLang="en-US" sz="16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8990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421458f8-ce0f-4d85-9d31-f819964310b2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D805B159-FDE7-4757-89EC-D1D0DA29041A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2520532" y="1183650"/>
            <a:ext cx="8654395" cy="4198559"/>
            <a:chOff x="669925" y="1539000"/>
            <a:chExt cx="9737759" cy="4198559"/>
          </a:xfrm>
        </p:grpSpPr>
        <p:sp>
          <p:nvSpPr>
            <p:cNvPr id="4" name="ïsľîḍè" title="ry6MHxwOH8WsTKLSa514qPVJnvhhWFnRDjZGIbRZNsFBp">
              <a:extLst>
                <a:ext uri="{FF2B5EF4-FFF2-40B4-BE49-F238E27FC236}">
                  <a16:creationId xmlns:a16="http://schemas.microsoft.com/office/drawing/2014/main" id="{0CDFF8C2-1B6F-47A9-BA5E-759AF6447B39}"/>
                </a:ext>
              </a:extLst>
            </p:cNvPr>
            <p:cNvSpPr/>
            <p:nvPr/>
          </p:nvSpPr>
          <p:spPr bwMode="auto">
            <a:xfrm>
              <a:off x="5196856" y="1733528"/>
              <a:ext cx="1644426" cy="1155539"/>
            </a:xfrm>
            <a:custGeom>
              <a:avLst/>
              <a:gdLst>
                <a:gd name="connsiteX0" fmla="*/ 450100 w 607639"/>
                <a:gd name="connsiteY0" fmla="*/ 313203 h 426991"/>
                <a:gd name="connsiteX1" fmla="*/ 450100 w 607639"/>
                <a:gd name="connsiteY1" fmla="*/ 403167 h 426991"/>
                <a:gd name="connsiteX2" fmla="*/ 585744 w 607639"/>
                <a:gd name="connsiteY2" fmla="*/ 403167 h 426991"/>
                <a:gd name="connsiteX3" fmla="*/ 586100 w 607639"/>
                <a:gd name="connsiteY3" fmla="*/ 313203 h 426991"/>
                <a:gd name="connsiteX4" fmla="*/ 530294 w 607639"/>
                <a:gd name="connsiteY4" fmla="*/ 313203 h 426991"/>
                <a:gd name="connsiteX5" fmla="*/ 530116 w 607639"/>
                <a:gd name="connsiteY5" fmla="*/ 313203 h 426991"/>
                <a:gd name="connsiteX6" fmla="*/ 529760 w 607639"/>
                <a:gd name="connsiteY6" fmla="*/ 313203 h 426991"/>
                <a:gd name="connsiteX7" fmla="*/ 450901 w 607639"/>
                <a:gd name="connsiteY7" fmla="*/ 313203 h 426991"/>
                <a:gd name="connsiteX8" fmla="*/ 236309 w 607639"/>
                <a:gd name="connsiteY8" fmla="*/ 313203 h 426991"/>
                <a:gd name="connsiteX9" fmla="*/ 236309 w 607639"/>
                <a:gd name="connsiteY9" fmla="*/ 403167 h 426991"/>
                <a:gd name="connsiteX10" fmla="*/ 371953 w 607639"/>
                <a:gd name="connsiteY10" fmla="*/ 403167 h 426991"/>
                <a:gd name="connsiteX11" fmla="*/ 372754 w 607639"/>
                <a:gd name="connsiteY11" fmla="*/ 313203 h 426991"/>
                <a:gd name="connsiteX12" fmla="*/ 237110 w 607639"/>
                <a:gd name="connsiteY12" fmla="*/ 313203 h 426991"/>
                <a:gd name="connsiteX13" fmla="*/ 22519 w 607639"/>
                <a:gd name="connsiteY13" fmla="*/ 313203 h 426991"/>
                <a:gd name="connsiteX14" fmla="*/ 22519 w 607639"/>
                <a:gd name="connsiteY14" fmla="*/ 403167 h 426991"/>
                <a:gd name="connsiteX15" fmla="*/ 158163 w 607639"/>
                <a:gd name="connsiteY15" fmla="*/ 403167 h 426991"/>
                <a:gd name="connsiteX16" fmla="*/ 158964 w 607639"/>
                <a:gd name="connsiteY16" fmla="*/ 313203 h 426991"/>
                <a:gd name="connsiteX17" fmla="*/ 91498 w 607639"/>
                <a:gd name="connsiteY17" fmla="*/ 313203 h 426991"/>
                <a:gd name="connsiteX18" fmla="*/ 91231 w 607639"/>
                <a:gd name="connsiteY18" fmla="*/ 313203 h 426991"/>
                <a:gd name="connsiteX19" fmla="*/ 90964 w 607639"/>
                <a:gd name="connsiteY19" fmla="*/ 313203 h 426991"/>
                <a:gd name="connsiteX20" fmla="*/ 23320 w 607639"/>
                <a:gd name="connsiteY20" fmla="*/ 313203 h 426991"/>
                <a:gd name="connsiteX21" fmla="*/ 91409 w 607639"/>
                <a:gd name="connsiteY21" fmla="*/ 224751 h 426991"/>
                <a:gd name="connsiteX22" fmla="*/ 530294 w 607639"/>
                <a:gd name="connsiteY22" fmla="*/ 224751 h 426991"/>
                <a:gd name="connsiteX23" fmla="*/ 540084 w 607639"/>
                <a:gd name="connsiteY23" fmla="*/ 234530 h 426991"/>
                <a:gd name="connsiteX24" fmla="*/ 540084 w 607639"/>
                <a:gd name="connsiteY24" fmla="*/ 292135 h 426991"/>
                <a:gd name="connsiteX25" fmla="*/ 586456 w 607639"/>
                <a:gd name="connsiteY25" fmla="*/ 292135 h 426991"/>
                <a:gd name="connsiteX26" fmla="*/ 607639 w 607639"/>
                <a:gd name="connsiteY26" fmla="*/ 313203 h 426991"/>
                <a:gd name="connsiteX27" fmla="*/ 607639 w 607639"/>
                <a:gd name="connsiteY27" fmla="*/ 403167 h 426991"/>
                <a:gd name="connsiteX28" fmla="*/ 586456 w 607639"/>
                <a:gd name="connsiteY28" fmla="*/ 426991 h 426991"/>
                <a:gd name="connsiteX29" fmla="*/ 451524 w 607639"/>
                <a:gd name="connsiteY29" fmla="*/ 426991 h 426991"/>
                <a:gd name="connsiteX30" fmla="*/ 427582 w 607639"/>
                <a:gd name="connsiteY30" fmla="*/ 403167 h 426991"/>
                <a:gd name="connsiteX31" fmla="*/ 427582 w 607639"/>
                <a:gd name="connsiteY31" fmla="*/ 313203 h 426991"/>
                <a:gd name="connsiteX32" fmla="*/ 451524 w 607639"/>
                <a:gd name="connsiteY32" fmla="*/ 292135 h 426991"/>
                <a:gd name="connsiteX33" fmla="*/ 517566 w 607639"/>
                <a:gd name="connsiteY33" fmla="*/ 292135 h 426991"/>
                <a:gd name="connsiteX34" fmla="*/ 517566 w 607639"/>
                <a:gd name="connsiteY34" fmla="*/ 247242 h 426991"/>
                <a:gd name="connsiteX35" fmla="*/ 315079 w 607639"/>
                <a:gd name="connsiteY35" fmla="*/ 247242 h 426991"/>
                <a:gd name="connsiteX36" fmla="*/ 315079 w 607639"/>
                <a:gd name="connsiteY36" fmla="*/ 292135 h 426991"/>
                <a:gd name="connsiteX37" fmla="*/ 372665 w 607639"/>
                <a:gd name="connsiteY37" fmla="*/ 292135 h 426991"/>
                <a:gd name="connsiteX38" fmla="*/ 393849 w 607639"/>
                <a:gd name="connsiteY38" fmla="*/ 313203 h 426991"/>
                <a:gd name="connsiteX39" fmla="*/ 393849 w 607639"/>
                <a:gd name="connsiteY39" fmla="*/ 403167 h 426991"/>
                <a:gd name="connsiteX40" fmla="*/ 372665 w 607639"/>
                <a:gd name="connsiteY40" fmla="*/ 426991 h 426991"/>
                <a:gd name="connsiteX41" fmla="*/ 237733 w 607639"/>
                <a:gd name="connsiteY41" fmla="*/ 426991 h 426991"/>
                <a:gd name="connsiteX42" fmla="*/ 213791 w 607639"/>
                <a:gd name="connsiteY42" fmla="*/ 403167 h 426991"/>
                <a:gd name="connsiteX43" fmla="*/ 213791 w 607639"/>
                <a:gd name="connsiteY43" fmla="*/ 313203 h 426991"/>
                <a:gd name="connsiteX44" fmla="*/ 237733 w 607639"/>
                <a:gd name="connsiteY44" fmla="*/ 292135 h 426991"/>
                <a:gd name="connsiteX45" fmla="*/ 292561 w 607639"/>
                <a:gd name="connsiteY45" fmla="*/ 292135 h 426991"/>
                <a:gd name="connsiteX46" fmla="*/ 292561 w 607639"/>
                <a:gd name="connsiteY46" fmla="*/ 247242 h 426991"/>
                <a:gd name="connsiteX47" fmla="*/ 101288 w 607639"/>
                <a:gd name="connsiteY47" fmla="*/ 247242 h 426991"/>
                <a:gd name="connsiteX48" fmla="*/ 101288 w 607639"/>
                <a:gd name="connsiteY48" fmla="*/ 292135 h 426991"/>
                <a:gd name="connsiteX49" fmla="*/ 158875 w 607639"/>
                <a:gd name="connsiteY49" fmla="*/ 292135 h 426991"/>
                <a:gd name="connsiteX50" fmla="*/ 180058 w 607639"/>
                <a:gd name="connsiteY50" fmla="*/ 313203 h 426991"/>
                <a:gd name="connsiteX51" fmla="*/ 180058 w 607639"/>
                <a:gd name="connsiteY51" fmla="*/ 403167 h 426991"/>
                <a:gd name="connsiteX52" fmla="*/ 158875 w 607639"/>
                <a:gd name="connsiteY52" fmla="*/ 426991 h 426991"/>
                <a:gd name="connsiteX53" fmla="*/ 24032 w 607639"/>
                <a:gd name="connsiteY53" fmla="*/ 426991 h 426991"/>
                <a:gd name="connsiteX54" fmla="*/ 0 w 607639"/>
                <a:gd name="connsiteY54" fmla="*/ 403167 h 426991"/>
                <a:gd name="connsiteX55" fmla="*/ 0 w 607639"/>
                <a:gd name="connsiteY55" fmla="*/ 313203 h 426991"/>
                <a:gd name="connsiteX56" fmla="*/ 24032 w 607639"/>
                <a:gd name="connsiteY56" fmla="*/ 292135 h 426991"/>
                <a:gd name="connsiteX57" fmla="*/ 78770 w 607639"/>
                <a:gd name="connsiteY57" fmla="*/ 292135 h 426991"/>
                <a:gd name="connsiteX58" fmla="*/ 78770 w 607639"/>
                <a:gd name="connsiteY58" fmla="*/ 234530 h 426991"/>
                <a:gd name="connsiteX59" fmla="*/ 91409 w 607639"/>
                <a:gd name="connsiteY59" fmla="*/ 224751 h 426991"/>
                <a:gd name="connsiteX60" fmla="*/ 236326 w 607639"/>
                <a:gd name="connsiteY60" fmla="*/ 21066 h 426991"/>
                <a:gd name="connsiteX61" fmla="*/ 236326 w 607639"/>
                <a:gd name="connsiteY61" fmla="*/ 111021 h 426991"/>
                <a:gd name="connsiteX62" fmla="*/ 371758 w 607639"/>
                <a:gd name="connsiteY62" fmla="*/ 111021 h 426991"/>
                <a:gd name="connsiteX63" fmla="*/ 372380 w 607639"/>
                <a:gd name="connsiteY63" fmla="*/ 21066 h 426991"/>
                <a:gd name="connsiteX64" fmla="*/ 237127 w 607639"/>
                <a:gd name="connsiteY64" fmla="*/ 21066 h 426991"/>
                <a:gd name="connsiteX65" fmla="*/ 237750 w 607639"/>
                <a:gd name="connsiteY65" fmla="*/ 0 h 426991"/>
                <a:gd name="connsiteX66" fmla="*/ 372647 w 607639"/>
                <a:gd name="connsiteY66" fmla="*/ 0 h 426991"/>
                <a:gd name="connsiteX67" fmla="*/ 393825 w 607639"/>
                <a:gd name="connsiteY67" fmla="*/ 21066 h 426991"/>
                <a:gd name="connsiteX68" fmla="*/ 393825 w 607639"/>
                <a:gd name="connsiteY68" fmla="*/ 111021 h 426991"/>
                <a:gd name="connsiteX69" fmla="*/ 372647 w 607639"/>
                <a:gd name="connsiteY69" fmla="*/ 134843 h 426991"/>
                <a:gd name="connsiteX70" fmla="*/ 315076 w 607639"/>
                <a:gd name="connsiteY70" fmla="*/ 134843 h 426991"/>
                <a:gd name="connsiteX71" fmla="*/ 315076 w 607639"/>
                <a:gd name="connsiteY71" fmla="*/ 191020 h 426991"/>
                <a:gd name="connsiteX72" fmla="*/ 292563 w 607639"/>
                <a:gd name="connsiteY72" fmla="*/ 191020 h 426991"/>
                <a:gd name="connsiteX73" fmla="*/ 292563 w 607639"/>
                <a:gd name="connsiteY73" fmla="*/ 134843 h 426991"/>
                <a:gd name="connsiteX74" fmla="*/ 237750 w 607639"/>
                <a:gd name="connsiteY74" fmla="*/ 134843 h 426991"/>
                <a:gd name="connsiteX75" fmla="*/ 213813 w 607639"/>
                <a:gd name="connsiteY75" fmla="*/ 111021 h 426991"/>
                <a:gd name="connsiteX76" fmla="*/ 213813 w 607639"/>
                <a:gd name="connsiteY76" fmla="*/ 21066 h 426991"/>
                <a:gd name="connsiteX77" fmla="*/ 237750 w 607639"/>
                <a:gd name="connsiteY77" fmla="*/ 0 h 426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607639" h="426991">
                  <a:moveTo>
                    <a:pt x="450100" y="313203"/>
                  </a:moveTo>
                  <a:lnTo>
                    <a:pt x="450100" y="403167"/>
                  </a:lnTo>
                  <a:lnTo>
                    <a:pt x="585744" y="403167"/>
                  </a:lnTo>
                  <a:lnTo>
                    <a:pt x="586100" y="313203"/>
                  </a:lnTo>
                  <a:lnTo>
                    <a:pt x="530294" y="313203"/>
                  </a:lnTo>
                  <a:cubicBezTo>
                    <a:pt x="530294" y="313203"/>
                    <a:pt x="530116" y="313203"/>
                    <a:pt x="530116" y="313203"/>
                  </a:cubicBezTo>
                  <a:cubicBezTo>
                    <a:pt x="530027" y="313203"/>
                    <a:pt x="529849" y="313203"/>
                    <a:pt x="529760" y="313203"/>
                  </a:cubicBezTo>
                  <a:lnTo>
                    <a:pt x="450901" y="313203"/>
                  </a:lnTo>
                  <a:close/>
                  <a:moveTo>
                    <a:pt x="236309" y="313203"/>
                  </a:moveTo>
                  <a:lnTo>
                    <a:pt x="236309" y="403167"/>
                  </a:lnTo>
                  <a:lnTo>
                    <a:pt x="371953" y="403167"/>
                  </a:lnTo>
                  <a:lnTo>
                    <a:pt x="372754" y="313203"/>
                  </a:lnTo>
                  <a:lnTo>
                    <a:pt x="237110" y="313203"/>
                  </a:lnTo>
                  <a:close/>
                  <a:moveTo>
                    <a:pt x="22519" y="313203"/>
                  </a:moveTo>
                  <a:lnTo>
                    <a:pt x="22519" y="403167"/>
                  </a:lnTo>
                  <a:lnTo>
                    <a:pt x="158163" y="403167"/>
                  </a:lnTo>
                  <a:lnTo>
                    <a:pt x="158964" y="313203"/>
                  </a:lnTo>
                  <a:lnTo>
                    <a:pt x="91498" y="313203"/>
                  </a:lnTo>
                  <a:cubicBezTo>
                    <a:pt x="91409" y="313203"/>
                    <a:pt x="91320" y="313203"/>
                    <a:pt x="91231" y="313203"/>
                  </a:cubicBezTo>
                  <a:cubicBezTo>
                    <a:pt x="91231" y="313203"/>
                    <a:pt x="90964" y="313203"/>
                    <a:pt x="90964" y="313203"/>
                  </a:cubicBezTo>
                  <a:lnTo>
                    <a:pt x="23320" y="313203"/>
                  </a:lnTo>
                  <a:close/>
                  <a:moveTo>
                    <a:pt x="91409" y="224751"/>
                  </a:moveTo>
                  <a:lnTo>
                    <a:pt x="530294" y="224751"/>
                  </a:lnTo>
                  <a:cubicBezTo>
                    <a:pt x="536435" y="224751"/>
                    <a:pt x="540084" y="228396"/>
                    <a:pt x="540084" y="234530"/>
                  </a:cubicBezTo>
                  <a:lnTo>
                    <a:pt x="540084" y="292135"/>
                  </a:lnTo>
                  <a:lnTo>
                    <a:pt x="586456" y="292135"/>
                  </a:lnTo>
                  <a:cubicBezTo>
                    <a:pt x="598917" y="292135"/>
                    <a:pt x="607639" y="300847"/>
                    <a:pt x="607639" y="313203"/>
                  </a:cubicBezTo>
                  <a:lnTo>
                    <a:pt x="607639" y="403167"/>
                  </a:lnTo>
                  <a:cubicBezTo>
                    <a:pt x="607639" y="415524"/>
                    <a:pt x="598917" y="426991"/>
                    <a:pt x="586456" y="426991"/>
                  </a:cubicBezTo>
                  <a:lnTo>
                    <a:pt x="451524" y="426991"/>
                  </a:lnTo>
                  <a:cubicBezTo>
                    <a:pt x="439152" y="426991"/>
                    <a:pt x="427582" y="415524"/>
                    <a:pt x="427582" y="403167"/>
                  </a:cubicBezTo>
                  <a:lnTo>
                    <a:pt x="427582" y="313203"/>
                  </a:lnTo>
                  <a:cubicBezTo>
                    <a:pt x="427582" y="300847"/>
                    <a:pt x="439152" y="292135"/>
                    <a:pt x="451524" y="292135"/>
                  </a:cubicBezTo>
                  <a:lnTo>
                    <a:pt x="517566" y="292135"/>
                  </a:lnTo>
                  <a:lnTo>
                    <a:pt x="517566" y="247242"/>
                  </a:lnTo>
                  <a:lnTo>
                    <a:pt x="315079" y="247242"/>
                  </a:lnTo>
                  <a:lnTo>
                    <a:pt x="315079" y="292135"/>
                  </a:lnTo>
                  <a:lnTo>
                    <a:pt x="372665" y="292135"/>
                  </a:lnTo>
                  <a:cubicBezTo>
                    <a:pt x="385126" y="292135"/>
                    <a:pt x="393849" y="300847"/>
                    <a:pt x="393849" y="313203"/>
                  </a:cubicBezTo>
                  <a:lnTo>
                    <a:pt x="393849" y="403167"/>
                  </a:lnTo>
                  <a:cubicBezTo>
                    <a:pt x="393849" y="415524"/>
                    <a:pt x="385126" y="426991"/>
                    <a:pt x="372665" y="426991"/>
                  </a:cubicBezTo>
                  <a:lnTo>
                    <a:pt x="237733" y="426991"/>
                  </a:lnTo>
                  <a:cubicBezTo>
                    <a:pt x="225362" y="426991"/>
                    <a:pt x="213791" y="415524"/>
                    <a:pt x="213791" y="403167"/>
                  </a:cubicBezTo>
                  <a:lnTo>
                    <a:pt x="213791" y="313203"/>
                  </a:lnTo>
                  <a:cubicBezTo>
                    <a:pt x="213791" y="300847"/>
                    <a:pt x="225362" y="292135"/>
                    <a:pt x="237733" y="292135"/>
                  </a:cubicBezTo>
                  <a:lnTo>
                    <a:pt x="292561" y="292135"/>
                  </a:lnTo>
                  <a:lnTo>
                    <a:pt x="292561" y="247242"/>
                  </a:lnTo>
                  <a:lnTo>
                    <a:pt x="101288" y="247242"/>
                  </a:lnTo>
                  <a:lnTo>
                    <a:pt x="101288" y="292135"/>
                  </a:lnTo>
                  <a:lnTo>
                    <a:pt x="158875" y="292135"/>
                  </a:lnTo>
                  <a:cubicBezTo>
                    <a:pt x="171335" y="292135"/>
                    <a:pt x="180058" y="300847"/>
                    <a:pt x="180058" y="313203"/>
                  </a:cubicBezTo>
                  <a:lnTo>
                    <a:pt x="180058" y="403167"/>
                  </a:lnTo>
                  <a:cubicBezTo>
                    <a:pt x="180058" y="415524"/>
                    <a:pt x="171335" y="426991"/>
                    <a:pt x="158875" y="426991"/>
                  </a:cubicBezTo>
                  <a:lnTo>
                    <a:pt x="24032" y="426991"/>
                  </a:lnTo>
                  <a:cubicBezTo>
                    <a:pt x="11571" y="426991"/>
                    <a:pt x="0" y="415524"/>
                    <a:pt x="0" y="403167"/>
                  </a:cubicBezTo>
                  <a:lnTo>
                    <a:pt x="0" y="313203"/>
                  </a:lnTo>
                  <a:cubicBezTo>
                    <a:pt x="0" y="300847"/>
                    <a:pt x="11571" y="292135"/>
                    <a:pt x="24032" y="292135"/>
                  </a:cubicBezTo>
                  <a:lnTo>
                    <a:pt x="78770" y="292135"/>
                  </a:lnTo>
                  <a:lnTo>
                    <a:pt x="78770" y="234530"/>
                  </a:lnTo>
                  <a:cubicBezTo>
                    <a:pt x="78770" y="228396"/>
                    <a:pt x="85178" y="224751"/>
                    <a:pt x="91409" y="224751"/>
                  </a:cubicBezTo>
                  <a:close/>
                  <a:moveTo>
                    <a:pt x="236326" y="21066"/>
                  </a:moveTo>
                  <a:lnTo>
                    <a:pt x="236326" y="111021"/>
                  </a:lnTo>
                  <a:lnTo>
                    <a:pt x="371758" y="111021"/>
                  </a:lnTo>
                  <a:lnTo>
                    <a:pt x="372380" y="21066"/>
                  </a:lnTo>
                  <a:lnTo>
                    <a:pt x="237127" y="21066"/>
                  </a:lnTo>
                  <a:close/>
                  <a:moveTo>
                    <a:pt x="237750" y="0"/>
                  </a:moveTo>
                  <a:lnTo>
                    <a:pt x="372647" y="0"/>
                  </a:lnTo>
                  <a:cubicBezTo>
                    <a:pt x="385105" y="0"/>
                    <a:pt x="393825" y="8711"/>
                    <a:pt x="393825" y="21066"/>
                  </a:cubicBezTo>
                  <a:lnTo>
                    <a:pt x="393825" y="111021"/>
                  </a:lnTo>
                  <a:cubicBezTo>
                    <a:pt x="393825" y="123376"/>
                    <a:pt x="385105" y="134843"/>
                    <a:pt x="372647" y="134843"/>
                  </a:cubicBezTo>
                  <a:lnTo>
                    <a:pt x="315076" y="134843"/>
                  </a:lnTo>
                  <a:lnTo>
                    <a:pt x="315076" y="191020"/>
                  </a:lnTo>
                  <a:lnTo>
                    <a:pt x="292563" y="191020"/>
                  </a:lnTo>
                  <a:lnTo>
                    <a:pt x="292563" y="134843"/>
                  </a:lnTo>
                  <a:lnTo>
                    <a:pt x="237750" y="134843"/>
                  </a:lnTo>
                  <a:cubicBezTo>
                    <a:pt x="225381" y="134843"/>
                    <a:pt x="213813" y="123376"/>
                    <a:pt x="213813" y="111021"/>
                  </a:cubicBezTo>
                  <a:lnTo>
                    <a:pt x="213813" y="21066"/>
                  </a:lnTo>
                  <a:cubicBezTo>
                    <a:pt x="213813" y="8711"/>
                    <a:pt x="225381" y="0"/>
                    <a:pt x="237750" y="0"/>
                  </a:cubicBezTo>
                  <a:close/>
                </a:path>
              </a:pathLst>
            </a:custGeom>
            <a:solidFill>
              <a:schemeClr val="bg1">
                <a:lumMod val="95000"/>
                <a:alpha val="64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" name="îsľiďe" title="ry6MHxwOH8WsTKLSa514qPVJnvhhWFnRDjZGIbRZNsFBp">
              <a:extLst>
                <a:ext uri="{FF2B5EF4-FFF2-40B4-BE49-F238E27FC236}">
                  <a16:creationId xmlns:a16="http://schemas.microsoft.com/office/drawing/2014/main" id="{872D08E6-ECCF-4CE8-B64E-029BA95E9DC1}"/>
                </a:ext>
              </a:extLst>
            </p:cNvPr>
            <p:cNvSpPr/>
            <p:nvPr/>
          </p:nvSpPr>
          <p:spPr bwMode="auto">
            <a:xfrm>
              <a:off x="1607196" y="4242320"/>
              <a:ext cx="1644426" cy="1155539"/>
            </a:xfrm>
            <a:custGeom>
              <a:avLst/>
              <a:gdLst>
                <a:gd name="connsiteX0" fmla="*/ 450100 w 607639"/>
                <a:gd name="connsiteY0" fmla="*/ 313203 h 426991"/>
                <a:gd name="connsiteX1" fmla="*/ 450100 w 607639"/>
                <a:gd name="connsiteY1" fmla="*/ 403167 h 426991"/>
                <a:gd name="connsiteX2" fmla="*/ 585744 w 607639"/>
                <a:gd name="connsiteY2" fmla="*/ 403167 h 426991"/>
                <a:gd name="connsiteX3" fmla="*/ 586100 w 607639"/>
                <a:gd name="connsiteY3" fmla="*/ 313203 h 426991"/>
                <a:gd name="connsiteX4" fmla="*/ 530294 w 607639"/>
                <a:gd name="connsiteY4" fmla="*/ 313203 h 426991"/>
                <a:gd name="connsiteX5" fmla="*/ 530116 w 607639"/>
                <a:gd name="connsiteY5" fmla="*/ 313203 h 426991"/>
                <a:gd name="connsiteX6" fmla="*/ 529760 w 607639"/>
                <a:gd name="connsiteY6" fmla="*/ 313203 h 426991"/>
                <a:gd name="connsiteX7" fmla="*/ 450901 w 607639"/>
                <a:gd name="connsiteY7" fmla="*/ 313203 h 426991"/>
                <a:gd name="connsiteX8" fmla="*/ 236309 w 607639"/>
                <a:gd name="connsiteY8" fmla="*/ 313203 h 426991"/>
                <a:gd name="connsiteX9" fmla="*/ 236309 w 607639"/>
                <a:gd name="connsiteY9" fmla="*/ 403167 h 426991"/>
                <a:gd name="connsiteX10" fmla="*/ 371953 w 607639"/>
                <a:gd name="connsiteY10" fmla="*/ 403167 h 426991"/>
                <a:gd name="connsiteX11" fmla="*/ 372754 w 607639"/>
                <a:gd name="connsiteY11" fmla="*/ 313203 h 426991"/>
                <a:gd name="connsiteX12" fmla="*/ 237110 w 607639"/>
                <a:gd name="connsiteY12" fmla="*/ 313203 h 426991"/>
                <a:gd name="connsiteX13" fmla="*/ 22519 w 607639"/>
                <a:gd name="connsiteY13" fmla="*/ 313203 h 426991"/>
                <a:gd name="connsiteX14" fmla="*/ 22519 w 607639"/>
                <a:gd name="connsiteY14" fmla="*/ 403167 h 426991"/>
                <a:gd name="connsiteX15" fmla="*/ 158163 w 607639"/>
                <a:gd name="connsiteY15" fmla="*/ 403167 h 426991"/>
                <a:gd name="connsiteX16" fmla="*/ 158964 w 607639"/>
                <a:gd name="connsiteY16" fmla="*/ 313203 h 426991"/>
                <a:gd name="connsiteX17" fmla="*/ 91498 w 607639"/>
                <a:gd name="connsiteY17" fmla="*/ 313203 h 426991"/>
                <a:gd name="connsiteX18" fmla="*/ 91231 w 607639"/>
                <a:gd name="connsiteY18" fmla="*/ 313203 h 426991"/>
                <a:gd name="connsiteX19" fmla="*/ 90964 w 607639"/>
                <a:gd name="connsiteY19" fmla="*/ 313203 h 426991"/>
                <a:gd name="connsiteX20" fmla="*/ 23320 w 607639"/>
                <a:gd name="connsiteY20" fmla="*/ 313203 h 426991"/>
                <a:gd name="connsiteX21" fmla="*/ 91409 w 607639"/>
                <a:gd name="connsiteY21" fmla="*/ 224751 h 426991"/>
                <a:gd name="connsiteX22" fmla="*/ 530294 w 607639"/>
                <a:gd name="connsiteY22" fmla="*/ 224751 h 426991"/>
                <a:gd name="connsiteX23" fmla="*/ 540084 w 607639"/>
                <a:gd name="connsiteY23" fmla="*/ 234530 h 426991"/>
                <a:gd name="connsiteX24" fmla="*/ 540084 w 607639"/>
                <a:gd name="connsiteY24" fmla="*/ 292135 h 426991"/>
                <a:gd name="connsiteX25" fmla="*/ 586456 w 607639"/>
                <a:gd name="connsiteY25" fmla="*/ 292135 h 426991"/>
                <a:gd name="connsiteX26" fmla="*/ 607639 w 607639"/>
                <a:gd name="connsiteY26" fmla="*/ 313203 h 426991"/>
                <a:gd name="connsiteX27" fmla="*/ 607639 w 607639"/>
                <a:gd name="connsiteY27" fmla="*/ 403167 h 426991"/>
                <a:gd name="connsiteX28" fmla="*/ 586456 w 607639"/>
                <a:gd name="connsiteY28" fmla="*/ 426991 h 426991"/>
                <a:gd name="connsiteX29" fmla="*/ 451524 w 607639"/>
                <a:gd name="connsiteY29" fmla="*/ 426991 h 426991"/>
                <a:gd name="connsiteX30" fmla="*/ 427582 w 607639"/>
                <a:gd name="connsiteY30" fmla="*/ 403167 h 426991"/>
                <a:gd name="connsiteX31" fmla="*/ 427582 w 607639"/>
                <a:gd name="connsiteY31" fmla="*/ 313203 h 426991"/>
                <a:gd name="connsiteX32" fmla="*/ 451524 w 607639"/>
                <a:gd name="connsiteY32" fmla="*/ 292135 h 426991"/>
                <a:gd name="connsiteX33" fmla="*/ 517566 w 607639"/>
                <a:gd name="connsiteY33" fmla="*/ 292135 h 426991"/>
                <a:gd name="connsiteX34" fmla="*/ 517566 w 607639"/>
                <a:gd name="connsiteY34" fmla="*/ 247242 h 426991"/>
                <a:gd name="connsiteX35" fmla="*/ 315079 w 607639"/>
                <a:gd name="connsiteY35" fmla="*/ 247242 h 426991"/>
                <a:gd name="connsiteX36" fmla="*/ 315079 w 607639"/>
                <a:gd name="connsiteY36" fmla="*/ 292135 h 426991"/>
                <a:gd name="connsiteX37" fmla="*/ 372665 w 607639"/>
                <a:gd name="connsiteY37" fmla="*/ 292135 h 426991"/>
                <a:gd name="connsiteX38" fmla="*/ 393849 w 607639"/>
                <a:gd name="connsiteY38" fmla="*/ 313203 h 426991"/>
                <a:gd name="connsiteX39" fmla="*/ 393849 w 607639"/>
                <a:gd name="connsiteY39" fmla="*/ 403167 h 426991"/>
                <a:gd name="connsiteX40" fmla="*/ 372665 w 607639"/>
                <a:gd name="connsiteY40" fmla="*/ 426991 h 426991"/>
                <a:gd name="connsiteX41" fmla="*/ 237733 w 607639"/>
                <a:gd name="connsiteY41" fmla="*/ 426991 h 426991"/>
                <a:gd name="connsiteX42" fmla="*/ 213791 w 607639"/>
                <a:gd name="connsiteY42" fmla="*/ 403167 h 426991"/>
                <a:gd name="connsiteX43" fmla="*/ 213791 w 607639"/>
                <a:gd name="connsiteY43" fmla="*/ 313203 h 426991"/>
                <a:gd name="connsiteX44" fmla="*/ 237733 w 607639"/>
                <a:gd name="connsiteY44" fmla="*/ 292135 h 426991"/>
                <a:gd name="connsiteX45" fmla="*/ 292561 w 607639"/>
                <a:gd name="connsiteY45" fmla="*/ 292135 h 426991"/>
                <a:gd name="connsiteX46" fmla="*/ 292561 w 607639"/>
                <a:gd name="connsiteY46" fmla="*/ 247242 h 426991"/>
                <a:gd name="connsiteX47" fmla="*/ 101288 w 607639"/>
                <a:gd name="connsiteY47" fmla="*/ 247242 h 426991"/>
                <a:gd name="connsiteX48" fmla="*/ 101288 w 607639"/>
                <a:gd name="connsiteY48" fmla="*/ 292135 h 426991"/>
                <a:gd name="connsiteX49" fmla="*/ 158875 w 607639"/>
                <a:gd name="connsiteY49" fmla="*/ 292135 h 426991"/>
                <a:gd name="connsiteX50" fmla="*/ 180058 w 607639"/>
                <a:gd name="connsiteY50" fmla="*/ 313203 h 426991"/>
                <a:gd name="connsiteX51" fmla="*/ 180058 w 607639"/>
                <a:gd name="connsiteY51" fmla="*/ 403167 h 426991"/>
                <a:gd name="connsiteX52" fmla="*/ 158875 w 607639"/>
                <a:gd name="connsiteY52" fmla="*/ 426991 h 426991"/>
                <a:gd name="connsiteX53" fmla="*/ 24032 w 607639"/>
                <a:gd name="connsiteY53" fmla="*/ 426991 h 426991"/>
                <a:gd name="connsiteX54" fmla="*/ 0 w 607639"/>
                <a:gd name="connsiteY54" fmla="*/ 403167 h 426991"/>
                <a:gd name="connsiteX55" fmla="*/ 0 w 607639"/>
                <a:gd name="connsiteY55" fmla="*/ 313203 h 426991"/>
                <a:gd name="connsiteX56" fmla="*/ 24032 w 607639"/>
                <a:gd name="connsiteY56" fmla="*/ 292135 h 426991"/>
                <a:gd name="connsiteX57" fmla="*/ 78770 w 607639"/>
                <a:gd name="connsiteY57" fmla="*/ 292135 h 426991"/>
                <a:gd name="connsiteX58" fmla="*/ 78770 w 607639"/>
                <a:gd name="connsiteY58" fmla="*/ 234530 h 426991"/>
                <a:gd name="connsiteX59" fmla="*/ 91409 w 607639"/>
                <a:gd name="connsiteY59" fmla="*/ 224751 h 426991"/>
                <a:gd name="connsiteX60" fmla="*/ 236326 w 607639"/>
                <a:gd name="connsiteY60" fmla="*/ 21066 h 426991"/>
                <a:gd name="connsiteX61" fmla="*/ 236326 w 607639"/>
                <a:gd name="connsiteY61" fmla="*/ 111021 h 426991"/>
                <a:gd name="connsiteX62" fmla="*/ 371758 w 607639"/>
                <a:gd name="connsiteY62" fmla="*/ 111021 h 426991"/>
                <a:gd name="connsiteX63" fmla="*/ 372380 w 607639"/>
                <a:gd name="connsiteY63" fmla="*/ 21066 h 426991"/>
                <a:gd name="connsiteX64" fmla="*/ 237127 w 607639"/>
                <a:gd name="connsiteY64" fmla="*/ 21066 h 426991"/>
                <a:gd name="connsiteX65" fmla="*/ 237750 w 607639"/>
                <a:gd name="connsiteY65" fmla="*/ 0 h 426991"/>
                <a:gd name="connsiteX66" fmla="*/ 372647 w 607639"/>
                <a:gd name="connsiteY66" fmla="*/ 0 h 426991"/>
                <a:gd name="connsiteX67" fmla="*/ 393825 w 607639"/>
                <a:gd name="connsiteY67" fmla="*/ 21066 h 426991"/>
                <a:gd name="connsiteX68" fmla="*/ 393825 w 607639"/>
                <a:gd name="connsiteY68" fmla="*/ 111021 h 426991"/>
                <a:gd name="connsiteX69" fmla="*/ 372647 w 607639"/>
                <a:gd name="connsiteY69" fmla="*/ 134843 h 426991"/>
                <a:gd name="connsiteX70" fmla="*/ 315076 w 607639"/>
                <a:gd name="connsiteY70" fmla="*/ 134843 h 426991"/>
                <a:gd name="connsiteX71" fmla="*/ 315076 w 607639"/>
                <a:gd name="connsiteY71" fmla="*/ 191020 h 426991"/>
                <a:gd name="connsiteX72" fmla="*/ 292563 w 607639"/>
                <a:gd name="connsiteY72" fmla="*/ 191020 h 426991"/>
                <a:gd name="connsiteX73" fmla="*/ 292563 w 607639"/>
                <a:gd name="connsiteY73" fmla="*/ 134843 h 426991"/>
                <a:gd name="connsiteX74" fmla="*/ 237750 w 607639"/>
                <a:gd name="connsiteY74" fmla="*/ 134843 h 426991"/>
                <a:gd name="connsiteX75" fmla="*/ 213813 w 607639"/>
                <a:gd name="connsiteY75" fmla="*/ 111021 h 426991"/>
                <a:gd name="connsiteX76" fmla="*/ 213813 w 607639"/>
                <a:gd name="connsiteY76" fmla="*/ 21066 h 426991"/>
                <a:gd name="connsiteX77" fmla="*/ 237750 w 607639"/>
                <a:gd name="connsiteY77" fmla="*/ 0 h 426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607639" h="426991">
                  <a:moveTo>
                    <a:pt x="450100" y="313203"/>
                  </a:moveTo>
                  <a:lnTo>
                    <a:pt x="450100" y="403167"/>
                  </a:lnTo>
                  <a:lnTo>
                    <a:pt x="585744" y="403167"/>
                  </a:lnTo>
                  <a:lnTo>
                    <a:pt x="586100" y="313203"/>
                  </a:lnTo>
                  <a:lnTo>
                    <a:pt x="530294" y="313203"/>
                  </a:lnTo>
                  <a:cubicBezTo>
                    <a:pt x="530294" y="313203"/>
                    <a:pt x="530116" y="313203"/>
                    <a:pt x="530116" y="313203"/>
                  </a:cubicBezTo>
                  <a:cubicBezTo>
                    <a:pt x="530027" y="313203"/>
                    <a:pt x="529849" y="313203"/>
                    <a:pt x="529760" y="313203"/>
                  </a:cubicBezTo>
                  <a:lnTo>
                    <a:pt x="450901" y="313203"/>
                  </a:lnTo>
                  <a:close/>
                  <a:moveTo>
                    <a:pt x="236309" y="313203"/>
                  </a:moveTo>
                  <a:lnTo>
                    <a:pt x="236309" y="403167"/>
                  </a:lnTo>
                  <a:lnTo>
                    <a:pt x="371953" y="403167"/>
                  </a:lnTo>
                  <a:lnTo>
                    <a:pt x="372754" y="313203"/>
                  </a:lnTo>
                  <a:lnTo>
                    <a:pt x="237110" y="313203"/>
                  </a:lnTo>
                  <a:close/>
                  <a:moveTo>
                    <a:pt x="22519" y="313203"/>
                  </a:moveTo>
                  <a:lnTo>
                    <a:pt x="22519" y="403167"/>
                  </a:lnTo>
                  <a:lnTo>
                    <a:pt x="158163" y="403167"/>
                  </a:lnTo>
                  <a:lnTo>
                    <a:pt x="158964" y="313203"/>
                  </a:lnTo>
                  <a:lnTo>
                    <a:pt x="91498" y="313203"/>
                  </a:lnTo>
                  <a:cubicBezTo>
                    <a:pt x="91409" y="313203"/>
                    <a:pt x="91320" y="313203"/>
                    <a:pt x="91231" y="313203"/>
                  </a:cubicBezTo>
                  <a:cubicBezTo>
                    <a:pt x="91231" y="313203"/>
                    <a:pt x="90964" y="313203"/>
                    <a:pt x="90964" y="313203"/>
                  </a:cubicBezTo>
                  <a:lnTo>
                    <a:pt x="23320" y="313203"/>
                  </a:lnTo>
                  <a:close/>
                  <a:moveTo>
                    <a:pt x="91409" y="224751"/>
                  </a:moveTo>
                  <a:lnTo>
                    <a:pt x="530294" y="224751"/>
                  </a:lnTo>
                  <a:cubicBezTo>
                    <a:pt x="536435" y="224751"/>
                    <a:pt x="540084" y="228396"/>
                    <a:pt x="540084" y="234530"/>
                  </a:cubicBezTo>
                  <a:lnTo>
                    <a:pt x="540084" y="292135"/>
                  </a:lnTo>
                  <a:lnTo>
                    <a:pt x="586456" y="292135"/>
                  </a:lnTo>
                  <a:cubicBezTo>
                    <a:pt x="598917" y="292135"/>
                    <a:pt x="607639" y="300847"/>
                    <a:pt x="607639" y="313203"/>
                  </a:cubicBezTo>
                  <a:lnTo>
                    <a:pt x="607639" y="403167"/>
                  </a:lnTo>
                  <a:cubicBezTo>
                    <a:pt x="607639" y="415524"/>
                    <a:pt x="598917" y="426991"/>
                    <a:pt x="586456" y="426991"/>
                  </a:cubicBezTo>
                  <a:lnTo>
                    <a:pt x="451524" y="426991"/>
                  </a:lnTo>
                  <a:cubicBezTo>
                    <a:pt x="439152" y="426991"/>
                    <a:pt x="427582" y="415524"/>
                    <a:pt x="427582" y="403167"/>
                  </a:cubicBezTo>
                  <a:lnTo>
                    <a:pt x="427582" y="313203"/>
                  </a:lnTo>
                  <a:cubicBezTo>
                    <a:pt x="427582" y="300847"/>
                    <a:pt x="439152" y="292135"/>
                    <a:pt x="451524" y="292135"/>
                  </a:cubicBezTo>
                  <a:lnTo>
                    <a:pt x="517566" y="292135"/>
                  </a:lnTo>
                  <a:lnTo>
                    <a:pt x="517566" y="247242"/>
                  </a:lnTo>
                  <a:lnTo>
                    <a:pt x="315079" y="247242"/>
                  </a:lnTo>
                  <a:lnTo>
                    <a:pt x="315079" y="292135"/>
                  </a:lnTo>
                  <a:lnTo>
                    <a:pt x="372665" y="292135"/>
                  </a:lnTo>
                  <a:cubicBezTo>
                    <a:pt x="385126" y="292135"/>
                    <a:pt x="393849" y="300847"/>
                    <a:pt x="393849" y="313203"/>
                  </a:cubicBezTo>
                  <a:lnTo>
                    <a:pt x="393849" y="403167"/>
                  </a:lnTo>
                  <a:cubicBezTo>
                    <a:pt x="393849" y="415524"/>
                    <a:pt x="385126" y="426991"/>
                    <a:pt x="372665" y="426991"/>
                  </a:cubicBezTo>
                  <a:lnTo>
                    <a:pt x="237733" y="426991"/>
                  </a:lnTo>
                  <a:cubicBezTo>
                    <a:pt x="225362" y="426991"/>
                    <a:pt x="213791" y="415524"/>
                    <a:pt x="213791" y="403167"/>
                  </a:cubicBezTo>
                  <a:lnTo>
                    <a:pt x="213791" y="313203"/>
                  </a:lnTo>
                  <a:cubicBezTo>
                    <a:pt x="213791" y="300847"/>
                    <a:pt x="225362" y="292135"/>
                    <a:pt x="237733" y="292135"/>
                  </a:cubicBezTo>
                  <a:lnTo>
                    <a:pt x="292561" y="292135"/>
                  </a:lnTo>
                  <a:lnTo>
                    <a:pt x="292561" y="247242"/>
                  </a:lnTo>
                  <a:lnTo>
                    <a:pt x="101288" y="247242"/>
                  </a:lnTo>
                  <a:lnTo>
                    <a:pt x="101288" y="292135"/>
                  </a:lnTo>
                  <a:lnTo>
                    <a:pt x="158875" y="292135"/>
                  </a:lnTo>
                  <a:cubicBezTo>
                    <a:pt x="171335" y="292135"/>
                    <a:pt x="180058" y="300847"/>
                    <a:pt x="180058" y="313203"/>
                  </a:cubicBezTo>
                  <a:lnTo>
                    <a:pt x="180058" y="403167"/>
                  </a:lnTo>
                  <a:cubicBezTo>
                    <a:pt x="180058" y="415524"/>
                    <a:pt x="171335" y="426991"/>
                    <a:pt x="158875" y="426991"/>
                  </a:cubicBezTo>
                  <a:lnTo>
                    <a:pt x="24032" y="426991"/>
                  </a:lnTo>
                  <a:cubicBezTo>
                    <a:pt x="11571" y="426991"/>
                    <a:pt x="0" y="415524"/>
                    <a:pt x="0" y="403167"/>
                  </a:cubicBezTo>
                  <a:lnTo>
                    <a:pt x="0" y="313203"/>
                  </a:lnTo>
                  <a:cubicBezTo>
                    <a:pt x="0" y="300847"/>
                    <a:pt x="11571" y="292135"/>
                    <a:pt x="24032" y="292135"/>
                  </a:cubicBezTo>
                  <a:lnTo>
                    <a:pt x="78770" y="292135"/>
                  </a:lnTo>
                  <a:lnTo>
                    <a:pt x="78770" y="234530"/>
                  </a:lnTo>
                  <a:cubicBezTo>
                    <a:pt x="78770" y="228396"/>
                    <a:pt x="85178" y="224751"/>
                    <a:pt x="91409" y="224751"/>
                  </a:cubicBezTo>
                  <a:close/>
                  <a:moveTo>
                    <a:pt x="236326" y="21066"/>
                  </a:moveTo>
                  <a:lnTo>
                    <a:pt x="236326" y="111021"/>
                  </a:lnTo>
                  <a:lnTo>
                    <a:pt x="371758" y="111021"/>
                  </a:lnTo>
                  <a:lnTo>
                    <a:pt x="372380" y="21066"/>
                  </a:lnTo>
                  <a:lnTo>
                    <a:pt x="237127" y="21066"/>
                  </a:lnTo>
                  <a:close/>
                  <a:moveTo>
                    <a:pt x="237750" y="0"/>
                  </a:moveTo>
                  <a:lnTo>
                    <a:pt x="372647" y="0"/>
                  </a:lnTo>
                  <a:cubicBezTo>
                    <a:pt x="385105" y="0"/>
                    <a:pt x="393825" y="8711"/>
                    <a:pt x="393825" y="21066"/>
                  </a:cubicBezTo>
                  <a:lnTo>
                    <a:pt x="393825" y="111021"/>
                  </a:lnTo>
                  <a:cubicBezTo>
                    <a:pt x="393825" y="123376"/>
                    <a:pt x="385105" y="134843"/>
                    <a:pt x="372647" y="134843"/>
                  </a:cubicBezTo>
                  <a:lnTo>
                    <a:pt x="315076" y="134843"/>
                  </a:lnTo>
                  <a:lnTo>
                    <a:pt x="315076" y="191020"/>
                  </a:lnTo>
                  <a:lnTo>
                    <a:pt x="292563" y="191020"/>
                  </a:lnTo>
                  <a:lnTo>
                    <a:pt x="292563" y="134843"/>
                  </a:lnTo>
                  <a:lnTo>
                    <a:pt x="237750" y="134843"/>
                  </a:lnTo>
                  <a:cubicBezTo>
                    <a:pt x="225381" y="134843"/>
                    <a:pt x="213813" y="123376"/>
                    <a:pt x="213813" y="111021"/>
                  </a:cubicBezTo>
                  <a:lnTo>
                    <a:pt x="213813" y="21066"/>
                  </a:lnTo>
                  <a:cubicBezTo>
                    <a:pt x="213813" y="8711"/>
                    <a:pt x="225381" y="0"/>
                    <a:pt x="237750" y="0"/>
                  </a:cubicBezTo>
                  <a:close/>
                </a:path>
              </a:pathLst>
            </a:custGeom>
            <a:solidFill>
              <a:schemeClr val="bg1">
                <a:lumMod val="95000"/>
                <a:alpha val="64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" name="íSḻïďê" title="ry6MHxwOH8WsTKLSa514qPVJnvhhWFnRDjZGIbRZNsFBp">
              <a:extLst>
                <a:ext uri="{FF2B5EF4-FFF2-40B4-BE49-F238E27FC236}">
                  <a16:creationId xmlns:a16="http://schemas.microsoft.com/office/drawing/2014/main" id="{C5B63A5A-D6BC-4372-B7B5-5A93057B0831}"/>
                </a:ext>
              </a:extLst>
            </p:cNvPr>
            <p:cNvSpPr/>
            <p:nvPr/>
          </p:nvSpPr>
          <p:spPr bwMode="auto">
            <a:xfrm>
              <a:off x="8763258" y="3971759"/>
              <a:ext cx="1644426" cy="1155539"/>
            </a:xfrm>
            <a:custGeom>
              <a:avLst/>
              <a:gdLst>
                <a:gd name="connsiteX0" fmla="*/ 450100 w 607639"/>
                <a:gd name="connsiteY0" fmla="*/ 313203 h 426991"/>
                <a:gd name="connsiteX1" fmla="*/ 450100 w 607639"/>
                <a:gd name="connsiteY1" fmla="*/ 403167 h 426991"/>
                <a:gd name="connsiteX2" fmla="*/ 585744 w 607639"/>
                <a:gd name="connsiteY2" fmla="*/ 403167 h 426991"/>
                <a:gd name="connsiteX3" fmla="*/ 586100 w 607639"/>
                <a:gd name="connsiteY3" fmla="*/ 313203 h 426991"/>
                <a:gd name="connsiteX4" fmla="*/ 530294 w 607639"/>
                <a:gd name="connsiteY4" fmla="*/ 313203 h 426991"/>
                <a:gd name="connsiteX5" fmla="*/ 530116 w 607639"/>
                <a:gd name="connsiteY5" fmla="*/ 313203 h 426991"/>
                <a:gd name="connsiteX6" fmla="*/ 529760 w 607639"/>
                <a:gd name="connsiteY6" fmla="*/ 313203 h 426991"/>
                <a:gd name="connsiteX7" fmla="*/ 450901 w 607639"/>
                <a:gd name="connsiteY7" fmla="*/ 313203 h 426991"/>
                <a:gd name="connsiteX8" fmla="*/ 236309 w 607639"/>
                <a:gd name="connsiteY8" fmla="*/ 313203 h 426991"/>
                <a:gd name="connsiteX9" fmla="*/ 236309 w 607639"/>
                <a:gd name="connsiteY9" fmla="*/ 403167 h 426991"/>
                <a:gd name="connsiteX10" fmla="*/ 371953 w 607639"/>
                <a:gd name="connsiteY10" fmla="*/ 403167 h 426991"/>
                <a:gd name="connsiteX11" fmla="*/ 372754 w 607639"/>
                <a:gd name="connsiteY11" fmla="*/ 313203 h 426991"/>
                <a:gd name="connsiteX12" fmla="*/ 237110 w 607639"/>
                <a:gd name="connsiteY12" fmla="*/ 313203 h 426991"/>
                <a:gd name="connsiteX13" fmla="*/ 22519 w 607639"/>
                <a:gd name="connsiteY13" fmla="*/ 313203 h 426991"/>
                <a:gd name="connsiteX14" fmla="*/ 22519 w 607639"/>
                <a:gd name="connsiteY14" fmla="*/ 403167 h 426991"/>
                <a:gd name="connsiteX15" fmla="*/ 158163 w 607639"/>
                <a:gd name="connsiteY15" fmla="*/ 403167 h 426991"/>
                <a:gd name="connsiteX16" fmla="*/ 158964 w 607639"/>
                <a:gd name="connsiteY16" fmla="*/ 313203 h 426991"/>
                <a:gd name="connsiteX17" fmla="*/ 91498 w 607639"/>
                <a:gd name="connsiteY17" fmla="*/ 313203 h 426991"/>
                <a:gd name="connsiteX18" fmla="*/ 91231 w 607639"/>
                <a:gd name="connsiteY18" fmla="*/ 313203 h 426991"/>
                <a:gd name="connsiteX19" fmla="*/ 90964 w 607639"/>
                <a:gd name="connsiteY19" fmla="*/ 313203 h 426991"/>
                <a:gd name="connsiteX20" fmla="*/ 23320 w 607639"/>
                <a:gd name="connsiteY20" fmla="*/ 313203 h 426991"/>
                <a:gd name="connsiteX21" fmla="*/ 91409 w 607639"/>
                <a:gd name="connsiteY21" fmla="*/ 224751 h 426991"/>
                <a:gd name="connsiteX22" fmla="*/ 530294 w 607639"/>
                <a:gd name="connsiteY22" fmla="*/ 224751 h 426991"/>
                <a:gd name="connsiteX23" fmla="*/ 540084 w 607639"/>
                <a:gd name="connsiteY23" fmla="*/ 234530 h 426991"/>
                <a:gd name="connsiteX24" fmla="*/ 540084 w 607639"/>
                <a:gd name="connsiteY24" fmla="*/ 292135 h 426991"/>
                <a:gd name="connsiteX25" fmla="*/ 586456 w 607639"/>
                <a:gd name="connsiteY25" fmla="*/ 292135 h 426991"/>
                <a:gd name="connsiteX26" fmla="*/ 607639 w 607639"/>
                <a:gd name="connsiteY26" fmla="*/ 313203 h 426991"/>
                <a:gd name="connsiteX27" fmla="*/ 607639 w 607639"/>
                <a:gd name="connsiteY27" fmla="*/ 403167 h 426991"/>
                <a:gd name="connsiteX28" fmla="*/ 586456 w 607639"/>
                <a:gd name="connsiteY28" fmla="*/ 426991 h 426991"/>
                <a:gd name="connsiteX29" fmla="*/ 451524 w 607639"/>
                <a:gd name="connsiteY29" fmla="*/ 426991 h 426991"/>
                <a:gd name="connsiteX30" fmla="*/ 427582 w 607639"/>
                <a:gd name="connsiteY30" fmla="*/ 403167 h 426991"/>
                <a:gd name="connsiteX31" fmla="*/ 427582 w 607639"/>
                <a:gd name="connsiteY31" fmla="*/ 313203 h 426991"/>
                <a:gd name="connsiteX32" fmla="*/ 451524 w 607639"/>
                <a:gd name="connsiteY32" fmla="*/ 292135 h 426991"/>
                <a:gd name="connsiteX33" fmla="*/ 517566 w 607639"/>
                <a:gd name="connsiteY33" fmla="*/ 292135 h 426991"/>
                <a:gd name="connsiteX34" fmla="*/ 517566 w 607639"/>
                <a:gd name="connsiteY34" fmla="*/ 247242 h 426991"/>
                <a:gd name="connsiteX35" fmla="*/ 315079 w 607639"/>
                <a:gd name="connsiteY35" fmla="*/ 247242 h 426991"/>
                <a:gd name="connsiteX36" fmla="*/ 315079 w 607639"/>
                <a:gd name="connsiteY36" fmla="*/ 292135 h 426991"/>
                <a:gd name="connsiteX37" fmla="*/ 372665 w 607639"/>
                <a:gd name="connsiteY37" fmla="*/ 292135 h 426991"/>
                <a:gd name="connsiteX38" fmla="*/ 393849 w 607639"/>
                <a:gd name="connsiteY38" fmla="*/ 313203 h 426991"/>
                <a:gd name="connsiteX39" fmla="*/ 393849 w 607639"/>
                <a:gd name="connsiteY39" fmla="*/ 403167 h 426991"/>
                <a:gd name="connsiteX40" fmla="*/ 372665 w 607639"/>
                <a:gd name="connsiteY40" fmla="*/ 426991 h 426991"/>
                <a:gd name="connsiteX41" fmla="*/ 237733 w 607639"/>
                <a:gd name="connsiteY41" fmla="*/ 426991 h 426991"/>
                <a:gd name="connsiteX42" fmla="*/ 213791 w 607639"/>
                <a:gd name="connsiteY42" fmla="*/ 403167 h 426991"/>
                <a:gd name="connsiteX43" fmla="*/ 213791 w 607639"/>
                <a:gd name="connsiteY43" fmla="*/ 313203 h 426991"/>
                <a:gd name="connsiteX44" fmla="*/ 237733 w 607639"/>
                <a:gd name="connsiteY44" fmla="*/ 292135 h 426991"/>
                <a:gd name="connsiteX45" fmla="*/ 292561 w 607639"/>
                <a:gd name="connsiteY45" fmla="*/ 292135 h 426991"/>
                <a:gd name="connsiteX46" fmla="*/ 292561 w 607639"/>
                <a:gd name="connsiteY46" fmla="*/ 247242 h 426991"/>
                <a:gd name="connsiteX47" fmla="*/ 101288 w 607639"/>
                <a:gd name="connsiteY47" fmla="*/ 247242 h 426991"/>
                <a:gd name="connsiteX48" fmla="*/ 101288 w 607639"/>
                <a:gd name="connsiteY48" fmla="*/ 292135 h 426991"/>
                <a:gd name="connsiteX49" fmla="*/ 158875 w 607639"/>
                <a:gd name="connsiteY49" fmla="*/ 292135 h 426991"/>
                <a:gd name="connsiteX50" fmla="*/ 180058 w 607639"/>
                <a:gd name="connsiteY50" fmla="*/ 313203 h 426991"/>
                <a:gd name="connsiteX51" fmla="*/ 180058 w 607639"/>
                <a:gd name="connsiteY51" fmla="*/ 403167 h 426991"/>
                <a:gd name="connsiteX52" fmla="*/ 158875 w 607639"/>
                <a:gd name="connsiteY52" fmla="*/ 426991 h 426991"/>
                <a:gd name="connsiteX53" fmla="*/ 24032 w 607639"/>
                <a:gd name="connsiteY53" fmla="*/ 426991 h 426991"/>
                <a:gd name="connsiteX54" fmla="*/ 0 w 607639"/>
                <a:gd name="connsiteY54" fmla="*/ 403167 h 426991"/>
                <a:gd name="connsiteX55" fmla="*/ 0 w 607639"/>
                <a:gd name="connsiteY55" fmla="*/ 313203 h 426991"/>
                <a:gd name="connsiteX56" fmla="*/ 24032 w 607639"/>
                <a:gd name="connsiteY56" fmla="*/ 292135 h 426991"/>
                <a:gd name="connsiteX57" fmla="*/ 78770 w 607639"/>
                <a:gd name="connsiteY57" fmla="*/ 292135 h 426991"/>
                <a:gd name="connsiteX58" fmla="*/ 78770 w 607639"/>
                <a:gd name="connsiteY58" fmla="*/ 234530 h 426991"/>
                <a:gd name="connsiteX59" fmla="*/ 91409 w 607639"/>
                <a:gd name="connsiteY59" fmla="*/ 224751 h 426991"/>
                <a:gd name="connsiteX60" fmla="*/ 236326 w 607639"/>
                <a:gd name="connsiteY60" fmla="*/ 21066 h 426991"/>
                <a:gd name="connsiteX61" fmla="*/ 236326 w 607639"/>
                <a:gd name="connsiteY61" fmla="*/ 111021 h 426991"/>
                <a:gd name="connsiteX62" fmla="*/ 371758 w 607639"/>
                <a:gd name="connsiteY62" fmla="*/ 111021 h 426991"/>
                <a:gd name="connsiteX63" fmla="*/ 372380 w 607639"/>
                <a:gd name="connsiteY63" fmla="*/ 21066 h 426991"/>
                <a:gd name="connsiteX64" fmla="*/ 237127 w 607639"/>
                <a:gd name="connsiteY64" fmla="*/ 21066 h 426991"/>
                <a:gd name="connsiteX65" fmla="*/ 237750 w 607639"/>
                <a:gd name="connsiteY65" fmla="*/ 0 h 426991"/>
                <a:gd name="connsiteX66" fmla="*/ 372647 w 607639"/>
                <a:gd name="connsiteY66" fmla="*/ 0 h 426991"/>
                <a:gd name="connsiteX67" fmla="*/ 393825 w 607639"/>
                <a:gd name="connsiteY67" fmla="*/ 21066 h 426991"/>
                <a:gd name="connsiteX68" fmla="*/ 393825 w 607639"/>
                <a:gd name="connsiteY68" fmla="*/ 111021 h 426991"/>
                <a:gd name="connsiteX69" fmla="*/ 372647 w 607639"/>
                <a:gd name="connsiteY69" fmla="*/ 134843 h 426991"/>
                <a:gd name="connsiteX70" fmla="*/ 315076 w 607639"/>
                <a:gd name="connsiteY70" fmla="*/ 134843 h 426991"/>
                <a:gd name="connsiteX71" fmla="*/ 315076 w 607639"/>
                <a:gd name="connsiteY71" fmla="*/ 191020 h 426991"/>
                <a:gd name="connsiteX72" fmla="*/ 292563 w 607639"/>
                <a:gd name="connsiteY72" fmla="*/ 191020 h 426991"/>
                <a:gd name="connsiteX73" fmla="*/ 292563 w 607639"/>
                <a:gd name="connsiteY73" fmla="*/ 134843 h 426991"/>
                <a:gd name="connsiteX74" fmla="*/ 237750 w 607639"/>
                <a:gd name="connsiteY74" fmla="*/ 134843 h 426991"/>
                <a:gd name="connsiteX75" fmla="*/ 213813 w 607639"/>
                <a:gd name="connsiteY75" fmla="*/ 111021 h 426991"/>
                <a:gd name="connsiteX76" fmla="*/ 213813 w 607639"/>
                <a:gd name="connsiteY76" fmla="*/ 21066 h 426991"/>
                <a:gd name="connsiteX77" fmla="*/ 237750 w 607639"/>
                <a:gd name="connsiteY77" fmla="*/ 0 h 426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607639" h="426991">
                  <a:moveTo>
                    <a:pt x="450100" y="313203"/>
                  </a:moveTo>
                  <a:lnTo>
                    <a:pt x="450100" y="403167"/>
                  </a:lnTo>
                  <a:lnTo>
                    <a:pt x="585744" y="403167"/>
                  </a:lnTo>
                  <a:lnTo>
                    <a:pt x="586100" y="313203"/>
                  </a:lnTo>
                  <a:lnTo>
                    <a:pt x="530294" y="313203"/>
                  </a:lnTo>
                  <a:cubicBezTo>
                    <a:pt x="530294" y="313203"/>
                    <a:pt x="530116" y="313203"/>
                    <a:pt x="530116" y="313203"/>
                  </a:cubicBezTo>
                  <a:cubicBezTo>
                    <a:pt x="530027" y="313203"/>
                    <a:pt x="529849" y="313203"/>
                    <a:pt x="529760" y="313203"/>
                  </a:cubicBezTo>
                  <a:lnTo>
                    <a:pt x="450901" y="313203"/>
                  </a:lnTo>
                  <a:close/>
                  <a:moveTo>
                    <a:pt x="236309" y="313203"/>
                  </a:moveTo>
                  <a:lnTo>
                    <a:pt x="236309" y="403167"/>
                  </a:lnTo>
                  <a:lnTo>
                    <a:pt x="371953" y="403167"/>
                  </a:lnTo>
                  <a:lnTo>
                    <a:pt x="372754" y="313203"/>
                  </a:lnTo>
                  <a:lnTo>
                    <a:pt x="237110" y="313203"/>
                  </a:lnTo>
                  <a:close/>
                  <a:moveTo>
                    <a:pt x="22519" y="313203"/>
                  </a:moveTo>
                  <a:lnTo>
                    <a:pt x="22519" y="403167"/>
                  </a:lnTo>
                  <a:lnTo>
                    <a:pt x="158163" y="403167"/>
                  </a:lnTo>
                  <a:lnTo>
                    <a:pt x="158964" y="313203"/>
                  </a:lnTo>
                  <a:lnTo>
                    <a:pt x="91498" y="313203"/>
                  </a:lnTo>
                  <a:cubicBezTo>
                    <a:pt x="91409" y="313203"/>
                    <a:pt x="91320" y="313203"/>
                    <a:pt x="91231" y="313203"/>
                  </a:cubicBezTo>
                  <a:cubicBezTo>
                    <a:pt x="91231" y="313203"/>
                    <a:pt x="90964" y="313203"/>
                    <a:pt x="90964" y="313203"/>
                  </a:cubicBezTo>
                  <a:lnTo>
                    <a:pt x="23320" y="313203"/>
                  </a:lnTo>
                  <a:close/>
                  <a:moveTo>
                    <a:pt x="91409" y="224751"/>
                  </a:moveTo>
                  <a:lnTo>
                    <a:pt x="530294" y="224751"/>
                  </a:lnTo>
                  <a:cubicBezTo>
                    <a:pt x="536435" y="224751"/>
                    <a:pt x="540084" y="228396"/>
                    <a:pt x="540084" y="234530"/>
                  </a:cubicBezTo>
                  <a:lnTo>
                    <a:pt x="540084" y="292135"/>
                  </a:lnTo>
                  <a:lnTo>
                    <a:pt x="586456" y="292135"/>
                  </a:lnTo>
                  <a:cubicBezTo>
                    <a:pt x="598917" y="292135"/>
                    <a:pt x="607639" y="300847"/>
                    <a:pt x="607639" y="313203"/>
                  </a:cubicBezTo>
                  <a:lnTo>
                    <a:pt x="607639" y="403167"/>
                  </a:lnTo>
                  <a:cubicBezTo>
                    <a:pt x="607639" y="415524"/>
                    <a:pt x="598917" y="426991"/>
                    <a:pt x="586456" y="426991"/>
                  </a:cubicBezTo>
                  <a:lnTo>
                    <a:pt x="451524" y="426991"/>
                  </a:lnTo>
                  <a:cubicBezTo>
                    <a:pt x="439152" y="426991"/>
                    <a:pt x="427582" y="415524"/>
                    <a:pt x="427582" y="403167"/>
                  </a:cubicBezTo>
                  <a:lnTo>
                    <a:pt x="427582" y="313203"/>
                  </a:lnTo>
                  <a:cubicBezTo>
                    <a:pt x="427582" y="300847"/>
                    <a:pt x="439152" y="292135"/>
                    <a:pt x="451524" y="292135"/>
                  </a:cubicBezTo>
                  <a:lnTo>
                    <a:pt x="517566" y="292135"/>
                  </a:lnTo>
                  <a:lnTo>
                    <a:pt x="517566" y="247242"/>
                  </a:lnTo>
                  <a:lnTo>
                    <a:pt x="315079" y="247242"/>
                  </a:lnTo>
                  <a:lnTo>
                    <a:pt x="315079" y="292135"/>
                  </a:lnTo>
                  <a:lnTo>
                    <a:pt x="372665" y="292135"/>
                  </a:lnTo>
                  <a:cubicBezTo>
                    <a:pt x="385126" y="292135"/>
                    <a:pt x="393849" y="300847"/>
                    <a:pt x="393849" y="313203"/>
                  </a:cubicBezTo>
                  <a:lnTo>
                    <a:pt x="393849" y="403167"/>
                  </a:lnTo>
                  <a:cubicBezTo>
                    <a:pt x="393849" y="415524"/>
                    <a:pt x="385126" y="426991"/>
                    <a:pt x="372665" y="426991"/>
                  </a:cubicBezTo>
                  <a:lnTo>
                    <a:pt x="237733" y="426991"/>
                  </a:lnTo>
                  <a:cubicBezTo>
                    <a:pt x="225362" y="426991"/>
                    <a:pt x="213791" y="415524"/>
                    <a:pt x="213791" y="403167"/>
                  </a:cubicBezTo>
                  <a:lnTo>
                    <a:pt x="213791" y="313203"/>
                  </a:lnTo>
                  <a:cubicBezTo>
                    <a:pt x="213791" y="300847"/>
                    <a:pt x="225362" y="292135"/>
                    <a:pt x="237733" y="292135"/>
                  </a:cubicBezTo>
                  <a:lnTo>
                    <a:pt x="292561" y="292135"/>
                  </a:lnTo>
                  <a:lnTo>
                    <a:pt x="292561" y="247242"/>
                  </a:lnTo>
                  <a:lnTo>
                    <a:pt x="101288" y="247242"/>
                  </a:lnTo>
                  <a:lnTo>
                    <a:pt x="101288" y="292135"/>
                  </a:lnTo>
                  <a:lnTo>
                    <a:pt x="158875" y="292135"/>
                  </a:lnTo>
                  <a:cubicBezTo>
                    <a:pt x="171335" y="292135"/>
                    <a:pt x="180058" y="300847"/>
                    <a:pt x="180058" y="313203"/>
                  </a:cubicBezTo>
                  <a:lnTo>
                    <a:pt x="180058" y="403167"/>
                  </a:lnTo>
                  <a:cubicBezTo>
                    <a:pt x="180058" y="415524"/>
                    <a:pt x="171335" y="426991"/>
                    <a:pt x="158875" y="426991"/>
                  </a:cubicBezTo>
                  <a:lnTo>
                    <a:pt x="24032" y="426991"/>
                  </a:lnTo>
                  <a:cubicBezTo>
                    <a:pt x="11571" y="426991"/>
                    <a:pt x="0" y="415524"/>
                    <a:pt x="0" y="403167"/>
                  </a:cubicBezTo>
                  <a:lnTo>
                    <a:pt x="0" y="313203"/>
                  </a:lnTo>
                  <a:cubicBezTo>
                    <a:pt x="0" y="300847"/>
                    <a:pt x="11571" y="292135"/>
                    <a:pt x="24032" y="292135"/>
                  </a:cubicBezTo>
                  <a:lnTo>
                    <a:pt x="78770" y="292135"/>
                  </a:lnTo>
                  <a:lnTo>
                    <a:pt x="78770" y="234530"/>
                  </a:lnTo>
                  <a:cubicBezTo>
                    <a:pt x="78770" y="228396"/>
                    <a:pt x="85178" y="224751"/>
                    <a:pt x="91409" y="224751"/>
                  </a:cubicBezTo>
                  <a:close/>
                  <a:moveTo>
                    <a:pt x="236326" y="21066"/>
                  </a:moveTo>
                  <a:lnTo>
                    <a:pt x="236326" y="111021"/>
                  </a:lnTo>
                  <a:lnTo>
                    <a:pt x="371758" y="111021"/>
                  </a:lnTo>
                  <a:lnTo>
                    <a:pt x="372380" y="21066"/>
                  </a:lnTo>
                  <a:lnTo>
                    <a:pt x="237127" y="21066"/>
                  </a:lnTo>
                  <a:close/>
                  <a:moveTo>
                    <a:pt x="237750" y="0"/>
                  </a:moveTo>
                  <a:lnTo>
                    <a:pt x="372647" y="0"/>
                  </a:lnTo>
                  <a:cubicBezTo>
                    <a:pt x="385105" y="0"/>
                    <a:pt x="393825" y="8711"/>
                    <a:pt x="393825" y="21066"/>
                  </a:cubicBezTo>
                  <a:lnTo>
                    <a:pt x="393825" y="111021"/>
                  </a:lnTo>
                  <a:cubicBezTo>
                    <a:pt x="393825" y="123376"/>
                    <a:pt x="385105" y="134843"/>
                    <a:pt x="372647" y="134843"/>
                  </a:cubicBezTo>
                  <a:lnTo>
                    <a:pt x="315076" y="134843"/>
                  </a:lnTo>
                  <a:lnTo>
                    <a:pt x="315076" y="191020"/>
                  </a:lnTo>
                  <a:lnTo>
                    <a:pt x="292563" y="191020"/>
                  </a:lnTo>
                  <a:lnTo>
                    <a:pt x="292563" y="134843"/>
                  </a:lnTo>
                  <a:lnTo>
                    <a:pt x="237750" y="134843"/>
                  </a:lnTo>
                  <a:cubicBezTo>
                    <a:pt x="225381" y="134843"/>
                    <a:pt x="213813" y="123376"/>
                    <a:pt x="213813" y="111021"/>
                  </a:cubicBezTo>
                  <a:lnTo>
                    <a:pt x="213813" y="21066"/>
                  </a:lnTo>
                  <a:cubicBezTo>
                    <a:pt x="213813" y="8711"/>
                    <a:pt x="225381" y="0"/>
                    <a:pt x="237750" y="0"/>
                  </a:cubicBezTo>
                  <a:close/>
                </a:path>
              </a:pathLst>
            </a:custGeom>
            <a:solidFill>
              <a:schemeClr val="bg1">
                <a:lumMod val="95000"/>
                <a:alpha val="64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" name="iṡ1íḑe" title="ry6MHxwOH8WsTKLSa514qPVJnvhhWFnRDjZGIbRZNsFBp">
              <a:extLst>
                <a:ext uri="{FF2B5EF4-FFF2-40B4-BE49-F238E27FC236}">
                  <a16:creationId xmlns:a16="http://schemas.microsoft.com/office/drawing/2014/main" id="{DF599A41-11F1-49B1-B358-611FFA5D443D}"/>
                </a:ext>
              </a:extLst>
            </p:cNvPr>
            <p:cNvSpPr/>
            <p:nvPr/>
          </p:nvSpPr>
          <p:spPr bwMode="auto">
            <a:xfrm>
              <a:off x="5196856" y="3971759"/>
              <a:ext cx="1644426" cy="1155539"/>
            </a:xfrm>
            <a:custGeom>
              <a:avLst/>
              <a:gdLst>
                <a:gd name="connsiteX0" fmla="*/ 450100 w 607639"/>
                <a:gd name="connsiteY0" fmla="*/ 313203 h 426991"/>
                <a:gd name="connsiteX1" fmla="*/ 450100 w 607639"/>
                <a:gd name="connsiteY1" fmla="*/ 403167 h 426991"/>
                <a:gd name="connsiteX2" fmla="*/ 585744 w 607639"/>
                <a:gd name="connsiteY2" fmla="*/ 403167 h 426991"/>
                <a:gd name="connsiteX3" fmla="*/ 586100 w 607639"/>
                <a:gd name="connsiteY3" fmla="*/ 313203 h 426991"/>
                <a:gd name="connsiteX4" fmla="*/ 530294 w 607639"/>
                <a:gd name="connsiteY4" fmla="*/ 313203 h 426991"/>
                <a:gd name="connsiteX5" fmla="*/ 530116 w 607639"/>
                <a:gd name="connsiteY5" fmla="*/ 313203 h 426991"/>
                <a:gd name="connsiteX6" fmla="*/ 529760 w 607639"/>
                <a:gd name="connsiteY6" fmla="*/ 313203 h 426991"/>
                <a:gd name="connsiteX7" fmla="*/ 450901 w 607639"/>
                <a:gd name="connsiteY7" fmla="*/ 313203 h 426991"/>
                <a:gd name="connsiteX8" fmla="*/ 236309 w 607639"/>
                <a:gd name="connsiteY8" fmla="*/ 313203 h 426991"/>
                <a:gd name="connsiteX9" fmla="*/ 236309 w 607639"/>
                <a:gd name="connsiteY9" fmla="*/ 403167 h 426991"/>
                <a:gd name="connsiteX10" fmla="*/ 371953 w 607639"/>
                <a:gd name="connsiteY10" fmla="*/ 403167 h 426991"/>
                <a:gd name="connsiteX11" fmla="*/ 372754 w 607639"/>
                <a:gd name="connsiteY11" fmla="*/ 313203 h 426991"/>
                <a:gd name="connsiteX12" fmla="*/ 237110 w 607639"/>
                <a:gd name="connsiteY12" fmla="*/ 313203 h 426991"/>
                <a:gd name="connsiteX13" fmla="*/ 22519 w 607639"/>
                <a:gd name="connsiteY13" fmla="*/ 313203 h 426991"/>
                <a:gd name="connsiteX14" fmla="*/ 22519 w 607639"/>
                <a:gd name="connsiteY14" fmla="*/ 403167 h 426991"/>
                <a:gd name="connsiteX15" fmla="*/ 158163 w 607639"/>
                <a:gd name="connsiteY15" fmla="*/ 403167 h 426991"/>
                <a:gd name="connsiteX16" fmla="*/ 158964 w 607639"/>
                <a:gd name="connsiteY16" fmla="*/ 313203 h 426991"/>
                <a:gd name="connsiteX17" fmla="*/ 91498 w 607639"/>
                <a:gd name="connsiteY17" fmla="*/ 313203 h 426991"/>
                <a:gd name="connsiteX18" fmla="*/ 91231 w 607639"/>
                <a:gd name="connsiteY18" fmla="*/ 313203 h 426991"/>
                <a:gd name="connsiteX19" fmla="*/ 90964 w 607639"/>
                <a:gd name="connsiteY19" fmla="*/ 313203 h 426991"/>
                <a:gd name="connsiteX20" fmla="*/ 23320 w 607639"/>
                <a:gd name="connsiteY20" fmla="*/ 313203 h 426991"/>
                <a:gd name="connsiteX21" fmla="*/ 91409 w 607639"/>
                <a:gd name="connsiteY21" fmla="*/ 224751 h 426991"/>
                <a:gd name="connsiteX22" fmla="*/ 530294 w 607639"/>
                <a:gd name="connsiteY22" fmla="*/ 224751 h 426991"/>
                <a:gd name="connsiteX23" fmla="*/ 540084 w 607639"/>
                <a:gd name="connsiteY23" fmla="*/ 234530 h 426991"/>
                <a:gd name="connsiteX24" fmla="*/ 540084 w 607639"/>
                <a:gd name="connsiteY24" fmla="*/ 292135 h 426991"/>
                <a:gd name="connsiteX25" fmla="*/ 586456 w 607639"/>
                <a:gd name="connsiteY25" fmla="*/ 292135 h 426991"/>
                <a:gd name="connsiteX26" fmla="*/ 607639 w 607639"/>
                <a:gd name="connsiteY26" fmla="*/ 313203 h 426991"/>
                <a:gd name="connsiteX27" fmla="*/ 607639 w 607639"/>
                <a:gd name="connsiteY27" fmla="*/ 403167 h 426991"/>
                <a:gd name="connsiteX28" fmla="*/ 586456 w 607639"/>
                <a:gd name="connsiteY28" fmla="*/ 426991 h 426991"/>
                <a:gd name="connsiteX29" fmla="*/ 451524 w 607639"/>
                <a:gd name="connsiteY29" fmla="*/ 426991 h 426991"/>
                <a:gd name="connsiteX30" fmla="*/ 427582 w 607639"/>
                <a:gd name="connsiteY30" fmla="*/ 403167 h 426991"/>
                <a:gd name="connsiteX31" fmla="*/ 427582 w 607639"/>
                <a:gd name="connsiteY31" fmla="*/ 313203 h 426991"/>
                <a:gd name="connsiteX32" fmla="*/ 451524 w 607639"/>
                <a:gd name="connsiteY32" fmla="*/ 292135 h 426991"/>
                <a:gd name="connsiteX33" fmla="*/ 517566 w 607639"/>
                <a:gd name="connsiteY33" fmla="*/ 292135 h 426991"/>
                <a:gd name="connsiteX34" fmla="*/ 517566 w 607639"/>
                <a:gd name="connsiteY34" fmla="*/ 247242 h 426991"/>
                <a:gd name="connsiteX35" fmla="*/ 315079 w 607639"/>
                <a:gd name="connsiteY35" fmla="*/ 247242 h 426991"/>
                <a:gd name="connsiteX36" fmla="*/ 315079 w 607639"/>
                <a:gd name="connsiteY36" fmla="*/ 292135 h 426991"/>
                <a:gd name="connsiteX37" fmla="*/ 372665 w 607639"/>
                <a:gd name="connsiteY37" fmla="*/ 292135 h 426991"/>
                <a:gd name="connsiteX38" fmla="*/ 393849 w 607639"/>
                <a:gd name="connsiteY38" fmla="*/ 313203 h 426991"/>
                <a:gd name="connsiteX39" fmla="*/ 393849 w 607639"/>
                <a:gd name="connsiteY39" fmla="*/ 403167 h 426991"/>
                <a:gd name="connsiteX40" fmla="*/ 372665 w 607639"/>
                <a:gd name="connsiteY40" fmla="*/ 426991 h 426991"/>
                <a:gd name="connsiteX41" fmla="*/ 237733 w 607639"/>
                <a:gd name="connsiteY41" fmla="*/ 426991 h 426991"/>
                <a:gd name="connsiteX42" fmla="*/ 213791 w 607639"/>
                <a:gd name="connsiteY42" fmla="*/ 403167 h 426991"/>
                <a:gd name="connsiteX43" fmla="*/ 213791 w 607639"/>
                <a:gd name="connsiteY43" fmla="*/ 313203 h 426991"/>
                <a:gd name="connsiteX44" fmla="*/ 237733 w 607639"/>
                <a:gd name="connsiteY44" fmla="*/ 292135 h 426991"/>
                <a:gd name="connsiteX45" fmla="*/ 292561 w 607639"/>
                <a:gd name="connsiteY45" fmla="*/ 292135 h 426991"/>
                <a:gd name="connsiteX46" fmla="*/ 292561 w 607639"/>
                <a:gd name="connsiteY46" fmla="*/ 247242 h 426991"/>
                <a:gd name="connsiteX47" fmla="*/ 101288 w 607639"/>
                <a:gd name="connsiteY47" fmla="*/ 247242 h 426991"/>
                <a:gd name="connsiteX48" fmla="*/ 101288 w 607639"/>
                <a:gd name="connsiteY48" fmla="*/ 292135 h 426991"/>
                <a:gd name="connsiteX49" fmla="*/ 158875 w 607639"/>
                <a:gd name="connsiteY49" fmla="*/ 292135 h 426991"/>
                <a:gd name="connsiteX50" fmla="*/ 180058 w 607639"/>
                <a:gd name="connsiteY50" fmla="*/ 313203 h 426991"/>
                <a:gd name="connsiteX51" fmla="*/ 180058 w 607639"/>
                <a:gd name="connsiteY51" fmla="*/ 403167 h 426991"/>
                <a:gd name="connsiteX52" fmla="*/ 158875 w 607639"/>
                <a:gd name="connsiteY52" fmla="*/ 426991 h 426991"/>
                <a:gd name="connsiteX53" fmla="*/ 24032 w 607639"/>
                <a:gd name="connsiteY53" fmla="*/ 426991 h 426991"/>
                <a:gd name="connsiteX54" fmla="*/ 0 w 607639"/>
                <a:gd name="connsiteY54" fmla="*/ 403167 h 426991"/>
                <a:gd name="connsiteX55" fmla="*/ 0 w 607639"/>
                <a:gd name="connsiteY55" fmla="*/ 313203 h 426991"/>
                <a:gd name="connsiteX56" fmla="*/ 24032 w 607639"/>
                <a:gd name="connsiteY56" fmla="*/ 292135 h 426991"/>
                <a:gd name="connsiteX57" fmla="*/ 78770 w 607639"/>
                <a:gd name="connsiteY57" fmla="*/ 292135 h 426991"/>
                <a:gd name="connsiteX58" fmla="*/ 78770 w 607639"/>
                <a:gd name="connsiteY58" fmla="*/ 234530 h 426991"/>
                <a:gd name="connsiteX59" fmla="*/ 91409 w 607639"/>
                <a:gd name="connsiteY59" fmla="*/ 224751 h 426991"/>
                <a:gd name="connsiteX60" fmla="*/ 236326 w 607639"/>
                <a:gd name="connsiteY60" fmla="*/ 21066 h 426991"/>
                <a:gd name="connsiteX61" fmla="*/ 236326 w 607639"/>
                <a:gd name="connsiteY61" fmla="*/ 111021 h 426991"/>
                <a:gd name="connsiteX62" fmla="*/ 371758 w 607639"/>
                <a:gd name="connsiteY62" fmla="*/ 111021 h 426991"/>
                <a:gd name="connsiteX63" fmla="*/ 372380 w 607639"/>
                <a:gd name="connsiteY63" fmla="*/ 21066 h 426991"/>
                <a:gd name="connsiteX64" fmla="*/ 237127 w 607639"/>
                <a:gd name="connsiteY64" fmla="*/ 21066 h 426991"/>
                <a:gd name="connsiteX65" fmla="*/ 237750 w 607639"/>
                <a:gd name="connsiteY65" fmla="*/ 0 h 426991"/>
                <a:gd name="connsiteX66" fmla="*/ 372647 w 607639"/>
                <a:gd name="connsiteY66" fmla="*/ 0 h 426991"/>
                <a:gd name="connsiteX67" fmla="*/ 393825 w 607639"/>
                <a:gd name="connsiteY67" fmla="*/ 21066 h 426991"/>
                <a:gd name="connsiteX68" fmla="*/ 393825 w 607639"/>
                <a:gd name="connsiteY68" fmla="*/ 111021 h 426991"/>
                <a:gd name="connsiteX69" fmla="*/ 372647 w 607639"/>
                <a:gd name="connsiteY69" fmla="*/ 134843 h 426991"/>
                <a:gd name="connsiteX70" fmla="*/ 315076 w 607639"/>
                <a:gd name="connsiteY70" fmla="*/ 134843 h 426991"/>
                <a:gd name="connsiteX71" fmla="*/ 315076 w 607639"/>
                <a:gd name="connsiteY71" fmla="*/ 191020 h 426991"/>
                <a:gd name="connsiteX72" fmla="*/ 292563 w 607639"/>
                <a:gd name="connsiteY72" fmla="*/ 191020 h 426991"/>
                <a:gd name="connsiteX73" fmla="*/ 292563 w 607639"/>
                <a:gd name="connsiteY73" fmla="*/ 134843 h 426991"/>
                <a:gd name="connsiteX74" fmla="*/ 237750 w 607639"/>
                <a:gd name="connsiteY74" fmla="*/ 134843 h 426991"/>
                <a:gd name="connsiteX75" fmla="*/ 213813 w 607639"/>
                <a:gd name="connsiteY75" fmla="*/ 111021 h 426991"/>
                <a:gd name="connsiteX76" fmla="*/ 213813 w 607639"/>
                <a:gd name="connsiteY76" fmla="*/ 21066 h 426991"/>
                <a:gd name="connsiteX77" fmla="*/ 237750 w 607639"/>
                <a:gd name="connsiteY77" fmla="*/ 0 h 426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607639" h="426991">
                  <a:moveTo>
                    <a:pt x="450100" y="313203"/>
                  </a:moveTo>
                  <a:lnTo>
                    <a:pt x="450100" y="403167"/>
                  </a:lnTo>
                  <a:lnTo>
                    <a:pt x="585744" y="403167"/>
                  </a:lnTo>
                  <a:lnTo>
                    <a:pt x="586100" y="313203"/>
                  </a:lnTo>
                  <a:lnTo>
                    <a:pt x="530294" y="313203"/>
                  </a:lnTo>
                  <a:cubicBezTo>
                    <a:pt x="530294" y="313203"/>
                    <a:pt x="530116" y="313203"/>
                    <a:pt x="530116" y="313203"/>
                  </a:cubicBezTo>
                  <a:cubicBezTo>
                    <a:pt x="530027" y="313203"/>
                    <a:pt x="529849" y="313203"/>
                    <a:pt x="529760" y="313203"/>
                  </a:cubicBezTo>
                  <a:lnTo>
                    <a:pt x="450901" y="313203"/>
                  </a:lnTo>
                  <a:close/>
                  <a:moveTo>
                    <a:pt x="236309" y="313203"/>
                  </a:moveTo>
                  <a:lnTo>
                    <a:pt x="236309" y="403167"/>
                  </a:lnTo>
                  <a:lnTo>
                    <a:pt x="371953" y="403167"/>
                  </a:lnTo>
                  <a:lnTo>
                    <a:pt x="372754" y="313203"/>
                  </a:lnTo>
                  <a:lnTo>
                    <a:pt x="237110" y="313203"/>
                  </a:lnTo>
                  <a:close/>
                  <a:moveTo>
                    <a:pt x="22519" y="313203"/>
                  </a:moveTo>
                  <a:lnTo>
                    <a:pt x="22519" y="403167"/>
                  </a:lnTo>
                  <a:lnTo>
                    <a:pt x="158163" y="403167"/>
                  </a:lnTo>
                  <a:lnTo>
                    <a:pt x="158964" y="313203"/>
                  </a:lnTo>
                  <a:lnTo>
                    <a:pt x="91498" y="313203"/>
                  </a:lnTo>
                  <a:cubicBezTo>
                    <a:pt x="91409" y="313203"/>
                    <a:pt x="91320" y="313203"/>
                    <a:pt x="91231" y="313203"/>
                  </a:cubicBezTo>
                  <a:cubicBezTo>
                    <a:pt x="91231" y="313203"/>
                    <a:pt x="90964" y="313203"/>
                    <a:pt x="90964" y="313203"/>
                  </a:cubicBezTo>
                  <a:lnTo>
                    <a:pt x="23320" y="313203"/>
                  </a:lnTo>
                  <a:close/>
                  <a:moveTo>
                    <a:pt x="91409" y="224751"/>
                  </a:moveTo>
                  <a:lnTo>
                    <a:pt x="530294" y="224751"/>
                  </a:lnTo>
                  <a:cubicBezTo>
                    <a:pt x="536435" y="224751"/>
                    <a:pt x="540084" y="228396"/>
                    <a:pt x="540084" y="234530"/>
                  </a:cubicBezTo>
                  <a:lnTo>
                    <a:pt x="540084" y="292135"/>
                  </a:lnTo>
                  <a:lnTo>
                    <a:pt x="586456" y="292135"/>
                  </a:lnTo>
                  <a:cubicBezTo>
                    <a:pt x="598917" y="292135"/>
                    <a:pt x="607639" y="300847"/>
                    <a:pt x="607639" y="313203"/>
                  </a:cubicBezTo>
                  <a:lnTo>
                    <a:pt x="607639" y="403167"/>
                  </a:lnTo>
                  <a:cubicBezTo>
                    <a:pt x="607639" y="415524"/>
                    <a:pt x="598917" y="426991"/>
                    <a:pt x="586456" y="426991"/>
                  </a:cubicBezTo>
                  <a:lnTo>
                    <a:pt x="451524" y="426991"/>
                  </a:lnTo>
                  <a:cubicBezTo>
                    <a:pt x="439152" y="426991"/>
                    <a:pt x="427582" y="415524"/>
                    <a:pt x="427582" y="403167"/>
                  </a:cubicBezTo>
                  <a:lnTo>
                    <a:pt x="427582" y="313203"/>
                  </a:lnTo>
                  <a:cubicBezTo>
                    <a:pt x="427582" y="300847"/>
                    <a:pt x="439152" y="292135"/>
                    <a:pt x="451524" y="292135"/>
                  </a:cubicBezTo>
                  <a:lnTo>
                    <a:pt x="517566" y="292135"/>
                  </a:lnTo>
                  <a:lnTo>
                    <a:pt x="517566" y="247242"/>
                  </a:lnTo>
                  <a:lnTo>
                    <a:pt x="315079" y="247242"/>
                  </a:lnTo>
                  <a:lnTo>
                    <a:pt x="315079" y="292135"/>
                  </a:lnTo>
                  <a:lnTo>
                    <a:pt x="372665" y="292135"/>
                  </a:lnTo>
                  <a:cubicBezTo>
                    <a:pt x="385126" y="292135"/>
                    <a:pt x="393849" y="300847"/>
                    <a:pt x="393849" y="313203"/>
                  </a:cubicBezTo>
                  <a:lnTo>
                    <a:pt x="393849" y="403167"/>
                  </a:lnTo>
                  <a:cubicBezTo>
                    <a:pt x="393849" y="415524"/>
                    <a:pt x="385126" y="426991"/>
                    <a:pt x="372665" y="426991"/>
                  </a:cubicBezTo>
                  <a:lnTo>
                    <a:pt x="237733" y="426991"/>
                  </a:lnTo>
                  <a:cubicBezTo>
                    <a:pt x="225362" y="426991"/>
                    <a:pt x="213791" y="415524"/>
                    <a:pt x="213791" y="403167"/>
                  </a:cubicBezTo>
                  <a:lnTo>
                    <a:pt x="213791" y="313203"/>
                  </a:lnTo>
                  <a:cubicBezTo>
                    <a:pt x="213791" y="300847"/>
                    <a:pt x="225362" y="292135"/>
                    <a:pt x="237733" y="292135"/>
                  </a:cubicBezTo>
                  <a:lnTo>
                    <a:pt x="292561" y="292135"/>
                  </a:lnTo>
                  <a:lnTo>
                    <a:pt x="292561" y="247242"/>
                  </a:lnTo>
                  <a:lnTo>
                    <a:pt x="101288" y="247242"/>
                  </a:lnTo>
                  <a:lnTo>
                    <a:pt x="101288" y="292135"/>
                  </a:lnTo>
                  <a:lnTo>
                    <a:pt x="158875" y="292135"/>
                  </a:lnTo>
                  <a:cubicBezTo>
                    <a:pt x="171335" y="292135"/>
                    <a:pt x="180058" y="300847"/>
                    <a:pt x="180058" y="313203"/>
                  </a:cubicBezTo>
                  <a:lnTo>
                    <a:pt x="180058" y="403167"/>
                  </a:lnTo>
                  <a:cubicBezTo>
                    <a:pt x="180058" y="415524"/>
                    <a:pt x="171335" y="426991"/>
                    <a:pt x="158875" y="426991"/>
                  </a:cubicBezTo>
                  <a:lnTo>
                    <a:pt x="24032" y="426991"/>
                  </a:lnTo>
                  <a:cubicBezTo>
                    <a:pt x="11571" y="426991"/>
                    <a:pt x="0" y="415524"/>
                    <a:pt x="0" y="403167"/>
                  </a:cubicBezTo>
                  <a:lnTo>
                    <a:pt x="0" y="313203"/>
                  </a:lnTo>
                  <a:cubicBezTo>
                    <a:pt x="0" y="300847"/>
                    <a:pt x="11571" y="292135"/>
                    <a:pt x="24032" y="292135"/>
                  </a:cubicBezTo>
                  <a:lnTo>
                    <a:pt x="78770" y="292135"/>
                  </a:lnTo>
                  <a:lnTo>
                    <a:pt x="78770" y="234530"/>
                  </a:lnTo>
                  <a:cubicBezTo>
                    <a:pt x="78770" y="228396"/>
                    <a:pt x="85178" y="224751"/>
                    <a:pt x="91409" y="224751"/>
                  </a:cubicBezTo>
                  <a:close/>
                  <a:moveTo>
                    <a:pt x="236326" y="21066"/>
                  </a:moveTo>
                  <a:lnTo>
                    <a:pt x="236326" y="111021"/>
                  </a:lnTo>
                  <a:lnTo>
                    <a:pt x="371758" y="111021"/>
                  </a:lnTo>
                  <a:lnTo>
                    <a:pt x="372380" y="21066"/>
                  </a:lnTo>
                  <a:lnTo>
                    <a:pt x="237127" y="21066"/>
                  </a:lnTo>
                  <a:close/>
                  <a:moveTo>
                    <a:pt x="237750" y="0"/>
                  </a:moveTo>
                  <a:lnTo>
                    <a:pt x="372647" y="0"/>
                  </a:lnTo>
                  <a:cubicBezTo>
                    <a:pt x="385105" y="0"/>
                    <a:pt x="393825" y="8711"/>
                    <a:pt x="393825" y="21066"/>
                  </a:cubicBezTo>
                  <a:lnTo>
                    <a:pt x="393825" y="111021"/>
                  </a:lnTo>
                  <a:cubicBezTo>
                    <a:pt x="393825" y="123376"/>
                    <a:pt x="385105" y="134843"/>
                    <a:pt x="372647" y="134843"/>
                  </a:cubicBezTo>
                  <a:lnTo>
                    <a:pt x="315076" y="134843"/>
                  </a:lnTo>
                  <a:lnTo>
                    <a:pt x="315076" y="191020"/>
                  </a:lnTo>
                  <a:lnTo>
                    <a:pt x="292563" y="191020"/>
                  </a:lnTo>
                  <a:lnTo>
                    <a:pt x="292563" y="134843"/>
                  </a:lnTo>
                  <a:lnTo>
                    <a:pt x="237750" y="134843"/>
                  </a:lnTo>
                  <a:cubicBezTo>
                    <a:pt x="225381" y="134843"/>
                    <a:pt x="213813" y="123376"/>
                    <a:pt x="213813" y="111021"/>
                  </a:cubicBezTo>
                  <a:lnTo>
                    <a:pt x="213813" y="21066"/>
                  </a:lnTo>
                  <a:cubicBezTo>
                    <a:pt x="213813" y="8711"/>
                    <a:pt x="225381" y="0"/>
                    <a:pt x="237750" y="0"/>
                  </a:cubicBezTo>
                  <a:close/>
                </a:path>
              </a:pathLst>
            </a:custGeom>
            <a:solidFill>
              <a:schemeClr val="bg1">
                <a:lumMod val="95000"/>
                <a:alpha val="64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" name="ïṥlîdé" title="ry6MHxwOH8WsTKLSa514qPVJnvhhWFnRDjZGIbRZNsFBp">
              <a:extLst>
                <a:ext uri="{FF2B5EF4-FFF2-40B4-BE49-F238E27FC236}">
                  <a16:creationId xmlns:a16="http://schemas.microsoft.com/office/drawing/2014/main" id="{C0EFD78B-6303-400D-BCE7-2BD31F2DC194}"/>
                </a:ext>
              </a:extLst>
            </p:cNvPr>
            <p:cNvSpPr/>
            <p:nvPr/>
          </p:nvSpPr>
          <p:spPr bwMode="auto">
            <a:xfrm>
              <a:off x="1704772" y="1733528"/>
              <a:ext cx="1644426" cy="1155539"/>
            </a:xfrm>
            <a:custGeom>
              <a:avLst/>
              <a:gdLst>
                <a:gd name="connsiteX0" fmla="*/ 450100 w 607639"/>
                <a:gd name="connsiteY0" fmla="*/ 313203 h 426991"/>
                <a:gd name="connsiteX1" fmla="*/ 450100 w 607639"/>
                <a:gd name="connsiteY1" fmla="*/ 403167 h 426991"/>
                <a:gd name="connsiteX2" fmla="*/ 585744 w 607639"/>
                <a:gd name="connsiteY2" fmla="*/ 403167 h 426991"/>
                <a:gd name="connsiteX3" fmla="*/ 586100 w 607639"/>
                <a:gd name="connsiteY3" fmla="*/ 313203 h 426991"/>
                <a:gd name="connsiteX4" fmla="*/ 530294 w 607639"/>
                <a:gd name="connsiteY4" fmla="*/ 313203 h 426991"/>
                <a:gd name="connsiteX5" fmla="*/ 530116 w 607639"/>
                <a:gd name="connsiteY5" fmla="*/ 313203 h 426991"/>
                <a:gd name="connsiteX6" fmla="*/ 529760 w 607639"/>
                <a:gd name="connsiteY6" fmla="*/ 313203 h 426991"/>
                <a:gd name="connsiteX7" fmla="*/ 450901 w 607639"/>
                <a:gd name="connsiteY7" fmla="*/ 313203 h 426991"/>
                <a:gd name="connsiteX8" fmla="*/ 236309 w 607639"/>
                <a:gd name="connsiteY8" fmla="*/ 313203 h 426991"/>
                <a:gd name="connsiteX9" fmla="*/ 236309 w 607639"/>
                <a:gd name="connsiteY9" fmla="*/ 403167 h 426991"/>
                <a:gd name="connsiteX10" fmla="*/ 371953 w 607639"/>
                <a:gd name="connsiteY10" fmla="*/ 403167 h 426991"/>
                <a:gd name="connsiteX11" fmla="*/ 372754 w 607639"/>
                <a:gd name="connsiteY11" fmla="*/ 313203 h 426991"/>
                <a:gd name="connsiteX12" fmla="*/ 237110 w 607639"/>
                <a:gd name="connsiteY12" fmla="*/ 313203 h 426991"/>
                <a:gd name="connsiteX13" fmla="*/ 22519 w 607639"/>
                <a:gd name="connsiteY13" fmla="*/ 313203 h 426991"/>
                <a:gd name="connsiteX14" fmla="*/ 22519 w 607639"/>
                <a:gd name="connsiteY14" fmla="*/ 403167 h 426991"/>
                <a:gd name="connsiteX15" fmla="*/ 158163 w 607639"/>
                <a:gd name="connsiteY15" fmla="*/ 403167 h 426991"/>
                <a:gd name="connsiteX16" fmla="*/ 158964 w 607639"/>
                <a:gd name="connsiteY16" fmla="*/ 313203 h 426991"/>
                <a:gd name="connsiteX17" fmla="*/ 91498 w 607639"/>
                <a:gd name="connsiteY17" fmla="*/ 313203 h 426991"/>
                <a:gd name="connsiteX18" fmla="*/ 91231 w 607639"/>
                <a:gd name="connsiteY18" fmla="*/ 313203 h 426991"/>
                <a:gd name="connsiteX19" fmla="*/ 90964 w 607639"/>
                <a:gd name="connsiteY19" fmla="*/ 313203 h 426991"/>
                <a:gd name="connsiteX20" fmla="*/ 23320 w 607639"/>
                <a:gd name="connsiteY20" fmla="*/ 313203 h 426991"/>
                <a:gd name="connsiteX21" fmla="*/ 91409 w 607639"/>
                <a:gd name="connsiteY21" fmla="*/ 224751 h 426991"/>
                <a:gd name="connsiteX22" fmla="*/ 530294 w 607639"/>
                <a:gd name="connsiteY22" fmla="*/ 224751 h 426991"/>
                <a:gd name="connsiteX23" fmla="*/ 540084 w 607639"/>
                <a:gd name="connsiteY23" fmla="*/ 234530 h 426991"/>
                <a:gd name="connsiteX24" fmla="*/ 540084 w 607639"/>
                <a:gd name="connsiteY24" fmla="*/ 292135 h 426991"/>
                <a:gd name="connsiteX25" fmla="*/ 586456 w 607639"/>
                <a:gd name="connsiteY25" fmla="*/ 292135 h 426991"/>
                <a:gd name="connsiteX26" fmla="*/ 607639 w 607639"/>
                <a:gd name="connsiteY26" fmla="*/ 313203 h 426991"/>
                <a:gd name="connsiteX27" fmla="*/ 607639 w 607639"/>
                <a:gd name="connsiteY27" fmla="*/ 403167 h 426991"/>
                <a:gd name="connsiteX28" fmla="*/ 586456 w 607639"/>
                <a:gd name="connsiteY28" fmla="*/ 426991 h 426991"/>
                <a:gd name="connsiteX29" fmla="*/ 451524 w 607639"/>
                <a:gd name="connsiteY29" fmla="*/ 426991 h 426991"/>
                <a:gd name="connsiteX30" fmla="*/ 427582 w 607639"/>
                <a:gd name="connsiteY30" fmla="*/ 403167 h 426991"/>
                <a:gd name="connsiteX31" fmla="*/ 427582 w 607639"/>
                <a:gd name="connsiteY31" fmla="*/ 313203 h 426991"/>
                <a:gd name="connsiteX32" fmla="*/ 451524 w 607639"/>
                <a:gd name="connsiteY32" fmla="*/ 292135 h 426991"/>
                <a:gd name="connsiteX33" fmla="*/ 517566 w 607639"/>
                <a:gd name="connsiteY33" fmla="*/ 292135 h 426991"/>
                <a:gd name="connsiteX34" fmla="*/ 517566 w 607639"/>
                <a:gd name="connsiteY34" fmla="*/ 247242 h 426991"/>
                <a:gd name="connsiteX35" fmla="*/ 315079 w 607639"/>
                <a:gd name="connsiteY35" fmla="*/ 247242 h 426991"/>
                <a:gd name="connsiteX36" fmla="*/ 315079 w 607639"/>
                <a:gd name="connsiteY36" fmla="*/ 292135 h 426991"/>
                <a:gd name="connsiteX37" fmla="*/ 372665 w 607639"/>
                <a:gd name="connsiteY37" fmla="*/ 292135 h 426991"/>
                <a:gd name="connsiteX38" fmla="*/ 393849 w 607639"/>
                <a:gd name="connsiteY38" fmla="*/ 313203 h 426991"/>
                <a:gd name="connsiteX39" fmla="*/ 393849 w 607639"/>
                <a:gd name="connsiteY39" fmla="*/ 403167 h 426991"/>
                <a:gd name="connsiteX40" fmla="*/ 372665 w 607639"/>
                <a:gd name="connsiteY40" fmla="*/ 426991 h 426991"/>
                <a:gd name="connsiteX41" fmla="*/ 237733 w 607639"/>
                <a:gd name="connsiteY41" fmla="*/ 426991 h 426991"/>
                <a:gd name="connsiteX42" fmla="*/ 213791 w 607639"/>
                <a:gd name="connsiteY42" fmla="*/ 403167 h 426991"/>
                <a:gd name="connsiteX43" fmla="*/ 213791 w 607639"/>
                <a:gd name="connsiteY43" fmla="*/ 313203 h 426991"/>
                <a:gd name="connsiteX44" fmla="*/ 237733 w 607639"/>
                <a:gd name="connsiteY44" fmla="*/ 292135 h 426991"/>
                <a:gd name="connsiteX45" fmla="*/ 292561 w 607639"/>
                <a:gd name="connsiteY45" fmla="*/ 292135 h 426991"/>
                <a:gd name="connsiteX46" fmla="*/ 292561 w 607639"/>
                <a:gd name="connsiteY46" fmla="*/ 247242 h 426991"/>
                <a:gd name="connsiteX47" fmla="*/ 101288 w 607639"/>
                <a:gd name="connsiteY47" fmla="*/ 247242 h 426991"/>
                <a:gd name="connsiteX48" fmla="*/ 101288 w 607639"/>
                <a:gd name="connsiteY48" fmla="*/ 292135 h 426991"/>
                <a:gd name="connsiteX49" fmla="*/ 158875 w 607639"/>
                <a:gd name="connsiteY49" fmla="*/ 292135 h 426991"/>
                <a:gd name="connsiteX50" fmla="*/ 180058 w 607639"/>
                <a:gd name="connsiteY50" fmla="*/ 313203 h 426991"/>
                <a:gd name="connsiteX51" fmla="*/ 180058 w 607639"/>
                <a:gd name="connsiteY51" fmla="*/ 403167 h 426991"/>
                <a:gd name="connsiteX52" fmla="*/ 158875 w 607639"/>
                <a:gd name="connsiteY52" fmla="*/ 426991 h 426991"/>
                <a:gd name="connsiteX53" fmla="*/ 24032 w 607639"/>
                <a:gd name="connsiteY53" fmla="*/ 426991 h 426991"/>
                <a:gd name="connsiteX54" fmla="*/ 0 w 607639"/>
                <a:gd name="connsiteY54" fmla="*/ 403167 h 426991"/>
                <a:gd name="connsiteX55" fmla="*/ 0 w 607639"/>
                <a:gd name="connsiteY55" fmla="*/ 313203 h 426991"/>
                <a:gd name="connsiteX56" fmla="*/ 24032 w 607639"/>
                <a:gd name="connsiteY56" fmla="*/ 292135 h 426991"/>
                <a:gd name="connsiteX57" fmla="*/ 78770 w 607639"/>
                <a:gd name="connsiteY57" fmla="*/ 292135 h 426991"/>
                <a:gd name="connsiteX58" fmla="*/ 78770 w 607639"/>
                <a:gd name="connsiteY58" fmla="*/ 234530 h 426991"/>
                <a:gd name="connsiteX59" fmla="*/ 91409 w 607639"/>
                <a:gd name="connsiteY59" fmla="*/ 224751 h 426991"/>
                <a:gd name="connsiteX60" fmla="*/ 236326 w 607639"/>
                <a:gd name="connsiteY60" fmla="*/ 21066 h 426991"/>
                <a:gd name="connsiteX61" fmla="*/ 236326 w 607639"/>
                <a:gd name="connsiteY61" fmla="*/ 111021 h 426991"/>
                <a:gd name="connsiteX62" fmla="*/ 371758 w 607639"/>
                <a:gd name="connsiteY62" fmla="*/ 111021 h 426991"/>
                <a:gd name="connsiteX63" fmla="*/ 372380 w 607639"/>
                <a:gd name="connsiteY63" fmla="*/ 21066 h 426991"/>
                <a:gd name="connsiteX64" fmla="*/ 237127 w 607639"/>
                <a:gd name="connsiteY64" fmla="*/ 21066 h 426991"/>
                <a:gd name="connsiteX65" fmla="*/ 237750 w 607639"/>
                <a:gd name="connsiteY65" fmla="*/ 0 h 426991"/>
                <a:gd name="connsiteX66" fmla="*/ 372647 w 607639"/>
                <a:gd name="connsiteY66" fmla="*/ 0 h 426991"/>
                <a:gd name="connsiteX67" fmla="*/ 393825 w 607639"/>
                <a:gd name="connsiteY67" fmla="*/ 21066 h 426991"/>
                <a:gd name="connsiteX68" fmla="*/ 393825 w 607639"/>
                <a:gd name="connsiteY68" fmla="*/ 111021 h 426991"/>
                <a:gd name="connsiteX69" fmla="*/ 372647 w 607639"/>
                <a:gd name="connsiteY69" fmla="*/ 134843 h 426991"/>
                <a:gd name="connsiteX70" fmla="*/ 315076 w 607639"/>
                <a:gd name="connsiteY70" fmla="*/ 134843 h 426991"/>
                <a:gd name="connsiteX71" fmla="*/ 315076 w 607639"/>
                <a:gd name="connsiteY71" fmla="*/ 191020 h 426991"/>
                <a:gd name="connsiteX72" fmla="*/ 292563 w 607639"/>
                <a:gd name="connsiteY72" fmla="*/ 191020 h 426991"/>
                <a:gd name="connsiteX73" fmla="*/ 292563 w 607639"/>
                <a:gd name="connsiteY73" fmla="*/ 134843 h 426991"/>
                <a:gd name="connsiteX74" fmla="*/ 237750 w 607639"/>
                <a:gd name="connsiteY74" fmla="*/ 134843 h 426991"/>
                <a:gd name="connsiteX75" fmla="*/ 213813 w 607639"/>
                <a:gd name="connsiteY75" fmla="*/ 111021 h 426991"/>
                <a:gd name="connsiteX76" fmla="*/ 213813 w 607639"/>
                <a:gd name="connsiteY76" fmla="*/ 21066 h 426991"/>
                <a:gd name="connsiteX77" fmla="*/ 237750 w 607639"/>
                <a:gd name="connsiteY77" fmla="*/ 0 h 426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607639" h="426991">
                  <a:moveTo>
                    <a:pt x="450100" y="313203"/>
                  </a:moveTo>
                  <a:lnTo>
                    <a:pt x="450100" y="403167"/>
                  </a:lnTo>
                  <a:lnTo>
                    <a:pt x="585744" y="403167"/>
                  </a:lnTo>
                  <a:lnTo>
                    <a:pt x="586100" y="313203"/>
                  </a:lnTo>
                  <a:lnTo>
                    <a:pt x="530294" y="313203"/>
                  </a:lnTo>
                  <a:cubicBezTo>
                    <a:pt x="530294" y="313203"/>
                    <a:pt x="530116" y="313203"/>
                    <a:pt x="530116" y="313203"/>
                  </a:cubicBezTo>
                  <a:cubicBezTo>
                    <a:pt x="530027" y="313203"/>
                    <a:pt x="529849" y="313203"/>
                    <a:pt x="529760" y="313203"/>
                  </a:cubicBezTo>
                  <a:lnTo>
                    <a:pt x="450901" y="313203"/>
                  </a:lnTo>
                  <a:close/>
                  <a:moveTo>
                    <a:pt x="236309" y="313203"/>
                  </a:moveTo>
                  <a:lnTo>
                    <a:pt x="236309" y="403167"/>
                  </a:lnTo>
                  <a:lnTo>
                    <a:pt x="371953" y="403167"/>
                  </a:lnTo>
                  <a:lnTo>
                    <a:pt x="372754" y="313203"/>
                  </a:lnTo>
                  <a:lnTo>
                    <a:pt x="237110" y="313203"/>
                  </a:lnTo>
                  <a:close/>
                  <a:moveTo>
                    <a:pt x="22519" y="313203"/>
                  </a:moveTo>
                  <a:lnTo>
                    <a:pt x="22519" y="403167"/>
                  </a:lnTo>
                  <a:lnTo>
                    <a:pt x="158163" y="403167"/>
                  </a:lnTo>
                  <a:lnTo>
                    <a:pt x="158964" y="313203"/>
                  </a:lnTo>
                  <a:lnTo>
                    <a:pt x="91498" y="313203"/>
                  </a:lnTo>
                  <a:cubicBezTo>
                    <a:pt x="91409" y="313203"/>
                    <a:pt x="91320" y="313203"/>
                    <a:pt x="91231" y="313203"/>
                  </a:cubicBezTo>
                  <a:cubicBezTo>
                    <a:pt x="91231" y="313203"/>
                    <a:pt x="90964" y="313203"/>
                    <a:pt x="90964" y="313203"/>
                  </a:cubicBezTo>
                  <a:lnTo>
                    <a:pt x="23320" y="313203"/>
                  </a:lnTo>
                  <a:close/>
                  <a:moveTo>
                    <a:pt x="91409" y="224751"/>
                  </a:moveTo>
                  <a:lnTo>
                    <a:pt x="530294" y="224751"/>
                  </a:lnTo>
                  <a:cubicBezTo>
                    <a:pt x="536435" y="224751"/>
                    <a:pt x="540084" y="228396"/>
                    <a:pt x="540084" y="234530"/>
                  </a:cubicBezTo>
                  <a:lnTo>
                    <a:pt x="540084" y="292135"/>
                  </a:lnTo>
                  <a:lnTo>
                    <a:pt x="586456" y="292135"/>
                  </a:lnTo>
                  <a:cubicBezTo>
                    <a:pt x="598917" y="292135"/>
                    <a:pt x="607639" y="300847"/>
                    <a:pt x="607639" y="313203"/>
                  </a:cubicBezTo>
                  <a:lnTo>
                    <a:pt x="607639" y="403167"/>
                  </a:lnTo>
                  <a:cubicBezTo>
                    <a:pt x="607639" y="415524"/>
                    <a:pt x="598917" y="426991"/>
                    <a:pt x="586456" y="426991"/>
                  </a:cubicBezTo>
                  <a:lnTo>
                    <a:pt x="451524" y="426991"/>
                  </a:lnTo>
                  <a:cubicBezTo>
                    <a:pt x="439152" y="426991"/>
                    <a:pt x="427582" y="415524"/>
                    <a:pt x="427582" y="403167"/>
                  </a:cubicBezTo>
                  <a:lnTo>
                    <a:pt x="427582" y="313203"/>
                  </a:lnTo>
                  <a:cubicBezTo>
                    <a:pt x="427582" y="300847"/>
                    <a:pt x="439152" y="292135"/>
                    <a:pt x="451524" y="292135"/>
                  </a:cubicBezTo>
                  <a:lnTo>
                    <a:pt x="517566" y="292135"/>
                  </a:lnTo>
                  <a:lnTo>
                    <a:pt x="517566" y="247242"/>
                  </a:lnTo>
                  <a:lnTo>
                    <a:pt x="315079" y="247242"/>
                  </a:lnTo>
                  <a:lnTo>
                    <a:pt x="315079" y="292135"/>
                  </a:lnTo>
                  <a:lnTo>
                    <a:pt x="372665" y="292135"/>
                  </a:lnTo>
                  <a:cubicBezTo>
                    <a:pt x="385126" y="292135"/>
                    <a:pt x="393849" y="300847"/>
                    <a:pt x="393849" y="313203"/>
                  </a:cubicBezTo>
                  <a:lnTo>
                    <a:pt x="393849" y="403167"/>
                  </a:lnTo>
                  <a:cubicBezTo>
                    <a:pt x="393849" y="415524"/>
                    <a:pt x="385126" y="426991"/>
                    <a:pt x="372665" y="426991"/>
                  </a:cubicBezTo>
                  <a:lnTo>
                    <a:pt x="237733" y="426991"/>
                  </a:lnTo>
                  <a:cubicBezTo>
                    <a:pt x="225362" y="426991"/>
                    <a:pt x="213791" y="415524"/>
                    <a:pt x="213791" y="403167"/>
                  </a:cubicBezTo>
                  <a:lnTo>
                    <a:pt x="213791" y="313203"/>
                  </a:lnTo>
                  <a:cubicBezTo>
                    <a:pt x="213791" y="300847"/>
                    <a:pt x="225362" y="292135"/>
                    <a:pt x="237733" y="292135"/>
                  </a:cubicBezTo>
                  <a:lnTo>
                    <a:pt x="292561" y="292135"/>
                  </a:lnTo>
                  <a:lnTo>
                    <a:pt x="292561" y="247242"/>
                  </a:lnTo>
                  <a:lnTo>
                    <a:pt x="101288" y="247242"/>
                  </a:lnTo>
                  <a:lnTo>
                    <a:pt x="101288" y="292135"/>
                  </a:lnTo>
                  <a:lnTo>
                    <a:pt x="158875" y="292135"/>
                  </a:lnTo>
                  <a:cubicBezTo>
                    <a:pt x="171335" y="292135"/>
                    <a:pt x="180058" y="300847"/>
                    <a:pt x="180058" y="313203"/>
                  </a:cubicBezTo>
                  <a:lnTo>
                    <a:pt x="180058" y="403167"/>
                  </a:lnTo>
                  <a:cubicBezTo>
                    <a:pt x="180058" y="415524"/>
                    <a:pt x="171335" y="426991"/>
                    <a:pt x="158875" y="426991"/>
                  </a:cubicBezTo>
                  <a:lnTo>
                    <a:pt x="24032" y="426991"/>
                  </a:lnTo>
                  <a:cubicBezTo>
                    <a:pt x="11571" y="426991"/>
                    <a:pt x="0" y="415524"/>
                    <a:pt x="0" y="403167"/>
                  </a:cubicBezTo>
                  <a:lnTo>
                    <a:pt x="0" y="313203"/>
                  </a:lnTo>
                  <a:cubicBezTo>
                    <a:pt x="0" y="300847"/>
                    <a:pt x="11571" y="292135"/>
                    <a:pt x="24032" y="292135"/>
                  </a:cubicBezTo>
                  <a:lnTo>
                    <a:pt x="78770" y="292135"/>
                  </a:lnTo>
                  <a:lnTo>
                    <a:pt x="78770" y="234530"/>
                  </a:lnTo>
                  <a:cubicBezTo>
                    <a:pt x="78770" y="228396"/>
                    <a:pt x="85178" y="224751"/>
                    <a:pt x="91409" y="224751"/>
                  </a:cubicBezTo>
                  <a:close/>
                  <a:moveTo>
                    <a:pt x="236326" y="21066"/>
                  </a:moveTo>
                  <a:lnTo>
                    <a:pt x="236326" y="111021"/>
                  </a:lnTo>
                  <a:lnTo>
                    <a:pt x="371758" y="111021"/>
                  </a:lnTo>
                  <a:lnTo>
                    <a:pt x="372380" y="21066"/>
                  </a:lnTo>
                  <a:lnTo>
                    <a:pt x="237127" y="21066"/>
                  </a:lnTo>
                  <a:close/>
                  <a:moveTo>
                    <a:pt x="237750" y="0"/>
                  </a:moveTo>
                  <a:lnTo>
                    <a:pt x="372647" y="0"/>
                  </a:lnTo>
                  <a:cubicBezTo>
                    <a:pt x="385105" y="0"/>
                    <a:pt x="393825" y="8711"/>
                    <a:pt x="393825" y="21066"/>
                  </a:cubicBezTo>
                  <a:lnTo>
                    <a:pt x="393825" y="111021"/>
                  </a:lnTo>
                  <a:cubicBezTo>
                    <a:pt x="393825" y="123376"/>
                    <a:pt x="385105" y="134843"/>
                    <a:pt x="372647" y="134843"/>
                  </a:cubicBezTo>
                  <a:lnTo>
                    <a:pt x="315076" y="134843"/>
                  </a:lnTo>
                  <a:lnTo>
                    <a:pt x="315076" y="191020"/>
                  </a:lnTo>
                  <a:lnTo>
                    <a:pt x="292563" y="191020"/>
                  </a:lnTo>
                  <a:lnTo>
                    <a:pt x="292563" y="134843"/>
                  </a:lnTo>
                  <a:lnTo>
                    <a:pt x="237750" y="134843"/>
                  </a:lnTo>
                  <a:cubicBezTo>
                    <a:pt x="225381" y="134843"/>
                    <a:pt x="213813" y="123376"/>
                    <a:pt x="213813" y="111021"/>
                  </a:cubicBezTo>
                  <a:lnTo>
                    <a:pt x="213813" y="21066"/>
                  </a:lnTo>
                  <a:cubicBezTo>
                    <a:pt x="213813" y="8711"/>
                    <a:pt x="225381" y="0"/>
                    <a:pt x="237750" y="0"/>
                  </a:cubicBezTo>
                  <a:close/>
                </a:path>
              </a:pathLst>
            </a:custGeom>
            <a:solidFill>
              <a:schemeClr val="bg1">
                <a:lumMod val="95000"/>
                <a:alpha val="64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0" name="iš1íḑé">
              <a:extLst>
                <a:ext uri="{FF2B5EF4-FFF2-40B4-BE49-F238E27FC236}">
                  <a16:creationId xmlns:a16="http://schemas.microsoft.com/office/drawing/2014/main" id="{1D810DC7-D417-48E4-8186-0041DD8C08F9}"/>
                </a:ext>
              </a:extLst>
            </p:cNvPr>
            <p:cNvSpPr/>
            <p:nvPr/>
          </p:nvSpPr>
          <p:spPr>
            <a:xfrm>
              <a:off x="1942291" y="2427580"/>
              <a:ext cx="1080000" cy="36000"/>
            </a:xfrm>
            <a:prstGeom prst="rect">
              <a:avLst/>
            </a:prstGeom>
            <a:solidFill>
              <a:srgbClr val="E95555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1" name="ïṡlîde">
              <a:extLst>
                <a:ext uri="{FF2B5EF4-FFF2-40B4-BE49-F238E27FC236}">
                  <a16:creationId xmlns:a16="http://schemas.microsoft.com/office/drawing/2014/main" id="{2F7EFA05-39A1-4B02-A490-BDBC6BD0A4EF}"/>
                </a:ext>
              </a:extLst>
            </p:cNvPr>
            <p:cNvSpPr txBox="1"/>
            <p:nvPr/>
          </p:nvSpPr>
          <p:spPr>
            <a:xfrm>
              <a:off x="2126141" y="1539000"/>
              <a:ext cx="712301" cy="923293"/>
            </a:xfrm>
            <a:prstGeom prst="rect">
              <a:avLst/>
            </a:prstGeom>
            <a:noFill/>
          </p:spPr>
          <p:txBody>
            <a:bodyPr wrap="none" lIns="182843" tIns="91422" rIns="182843" bIns="91422" anchor="ctr" anchorCtr="0">
              <a:normAutofit/>
            </a:bodyPr>
            <a:lstStyle/>
            <a:p>
              <a:pPr algn="ctr"/>
              <a:r>
                <a:rPr lang="en-US" sz="4800" dirty="0">
                  <a:cs typeface="+mn-ea"/>
                  <a:sym typeface="+mn-lt"/>
                </a:rPr>
                <a:t>1</a:t>
              </a:r>
            </a:p>
          </p:txBody>
        </p:sp>
        <p:grpSp>
          <p:nvGrpSpPr>
            <p:cNvPr id="12" name="íšľide">
              <a:extLst>
                <a:ext uri="{FF2B5EF4-FFF2-40B4-BE49-F238E27FC236}">
                  <a16:creationId xmlns:a16="http://schemas.microsoft.com/office/drawing/2014/main" id="{3C5A4734-A343-452E-8057-1A92300E7924}"/>
                </a:ext>
              </a:extLst>
            </p:cNvPr>
            <p:cNvGrpSpPr/>
            <p:nvPr/>
          </p:nvGrpSpPr>
          <p:grpSpPr>
            <a:xfrm>
              <a:off x="787330" y="2510674"/>
              <a:ext cx="3389923" cy="1062720"/>
              <a:chOff x="821646" y="2632959"/>
              <a:chExt cx="3389923" cy="1062720"/>
            </a:xfrm>
          </p:grpSpPr>
          <p:sp>
            <p:nvSpPr>
              <p:cNvPr id="40" name="ïšḻiḑê">
                <a:extLst>
                  <a:ext uri="{FF2B5EF4-FFF2-40B4-BE49-F238E27FC236}">
                    <a16:creationId xmlns:a16="http://schemas.microsoft.com/office/drawing/2014/main" id="{01C46951-B12A-4A80-96D7-61EEE13FA264}"/>
                  </a:ext>
                </a:extLst>
              </p:cNvPr>
              <p:cNvSpPr/>
              <p:nvPr/>
            </p:nvSpPr>
            <p:spPr>
              <a:xfrm>
                <a:off x="821646" y="3085418"/>
                <a:ext cx="3389923" cy="610261"/>
              </a:xfrm>
              <a:prstGeom prst="snip2SameRect">
                <a:avLst>
                  <a:gd name="adj1" fmla="val 0"/>
                  <a:gd name="adj2" fmla="val 0"/>
                </a:avLst>
              </a:prstGeom>
              <a:ln>
                <a:noFill/>
              </a:ln>
            </p:spPr>
            <p:txBody>
              <a:bodyPr wrap="square" anchor="t">
                <a:normAutofit/>
              </a:bodyPr>
              <a:lstStyle/>
              <a:p>
                <a:pPr algn="ctr" defTabSz="914378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en-US" altLang="zh-CN" sz="1400" dirty="0">
                    <a:cs typeface="+mn-ea"/>
                    <a:sym typeface="+mn-lt"/>
                  </a:rPr>
                  <a:t>7—9</a:t>
                </a:r>
                <a:r>
                  <a:rPr lang="zh-CN" altLang="en-US" sz="1400" dirty="0">
                    <a:cs typeface="+mn-ea"/>
                    <a:sym typeface="+mn-lt"/>
                  </a:rPr>
                  <a:t>个月婴儿身心发展特点概述 </a:t>
                </a:r>
                <a:endParaRPr lang="en-US" altLang="zh-CN" sz="1400" dirty="0">
                  <a:cs typeface="+mn-ea"/>
                  <a:sym typeface="+mn-lt"/>
                </a:endParaRPr>
              </a:p>
            </p:txBody>
          </p:sp>
          <p:sp>
            <p:nvSpPr>
              <p:cNvPr id="41" name="îṣľíḓé">
                <a:extLst>
                  <a:ext uri="{FF2B5EF4-FFF2-40B4-BE49-F238E27FC236}">
                    <a16:creationId xmlns:a16="http://schemas.microsoft.com/office/drawing/2014/main" id="{23235A57-1A23-4C60-AB46-D7C97A53AB3D}"/>
                  </a:ext>
                </a:extLst>
              </p:cNvPr>
              <p:cNvSpPr txBox="1"/>
              <p:nvPr/>
            </p:nvSpPr>
            <p:spPr bwMode="auto">
              <a:xfrm>
                <a:off x="821646" y="2632959"/>
                <a:ext cx="3389923" cy="4364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b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600" b="1" dirty="0">
                    <a:cs typeface="+mn-ea"/>
                    <a:sym typeface="+mn-lt"/>
                  </a:rPr>
                  <a:t>第一节</a:t>
                </a:r>
                <a:endParaRPr lang="en-US" altLang="zh-CN" sz="1600" b="1" dirty="0">
                  <a:cs typeface="+mn-ea"/>
                  <a:sym typeface="+mn-lt"/>
                </a:endParaRPr>
              </a:p>
            </p:txBody>
          </p:sp>
        </p:grpSp>
        <p:sp>
          <p:nvSpPr>
            <p:cNvPr id="13" name="ïṥļïḋè">
              <a:extLst>
                <a:ext uri="{FF2B5EF4-FFF2-40B4-BE49-F238E27FC236}">
                  <a16:creationId xmlns:a16="http://schemas.microsoft.com/office/drawing/2014/main" id="{6F60F53F-FBC4-4606-99A3-926CAF0789F3}"/>
                </a:ext>
              </a:extLst>
            </p:cNvPr>
            <p:cNvSpPr/>
            <p:nvPr/>
          </p:nvSpPr>
          <p:spPr>
            <a:xfrm>
              <a:off x="5516066" y="2427580"/>
              <a:ext cx="1080000" cy="36000"/>
            </a:xfrm>
            <a:prstGeom prst="rect">
              <a:avLst/>
            </a:prstGeom>
            <a:solidFill>
              <a:srgbClr val="E95555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4" name="iṣḻíḑê">
              <a:extLst>
                <a:ext uri="{FF2B5EF4-FFF2-40B4-BE49-F238E27FC236}">
                  <a16:creationId xmlns:a16="http://schemas.microsoft.com/office/drawing/2014/main" id="{A0E7DE1A-9023-4A7F-B28B-140A78960550}"/>
                </a:ext>
              </a:extLst>
            </p:cNvPr>
            <p:cNvSpPr txBox="1"/>
            <p:nvPr/>
          </p:nvSpPr>
          <p:spPr>
            <a:xfrm>
              <a:off x="5699916" y="1539000"/>
              <a:ext cx="712301" cy="923293"/>
            </a:xfrm>
            <a:prstGeom prst="rect">
              <a:avLst/>
            </a:prstGeom>
            <a:noFill/>
          </p:spPr>
          <p:txBody>
            <a:bodyPr wrap="none" lIns="182843" tIns="91422" rIns="182843" bIns="91422" anchor="ctr" anchorCtr="0">
              <a:normAutofit/>
            </a:bodyPr>
            <a:lstStyle/>
            <a:p>
              <a:pPr algn="ctr"/>
              <a:r>
                <a:rPr lang="en-US" altLang="zh-CN" sz="4800" dirty="0">
                  <a:cs typeface="+mn-ea"/>
                  <a:sym typeface="+mn-lt"/>
                </a:rPr>
                <a:t>2</a:t>
              </a:r>
              <a:endParaRPr lang="en-US" sz="4800" dirty="0">
                <a:cs typeface="+mn-ea"/>
                <a:sym typeface="+mn-lt"/>
              </a:endParaRPr>
            </a:p>
          </p:txBody>
        </p:sp>
        <p:grpSp>
          <p:nvGrpSpPr>
            <p:cNvPr id="15" name="ïṥlîdê">
              <a:extLst>
                <a:ext uri="{FF2B5EF4-FFF2-40B4-BE49-F238E27FC236}">
                  <a16:creationId xmlns:a16="http://schemas.microsoft.com/office/drawing/2014/main" id="{276903C3-6D45-4467-AF64-101519A8D125}"/>
                </a:ext>
              </a:extLst>
            </p:cNvPr>
            <p:cNvGrpSpPr/>
            <p:nvPr/>
          </p:nvGrpSpPr>
          <p:grpSpPr>
            <a:xfrm>
              <a:off x="4361105" y="2510674"/>
              <a:ext cx="3389923" cy="1062720"/>
              <a:chOff x="821646" y="2632959"/>
              <a:chExt cx="3389923" cy="1062720"/>
            </a:xfrm>
          </p:grpSpPr>
          <p:sp>
            <p:nvSpPr>
              <p:cNvPr id="38" name="ïṧḻíḍè">
                <a:extLst>
                  <a:ext uri="{FF2B5EF4-FFF2-40B4-BE49-F238E27FC236}">
                    <a16:creationId xmlns:a16="http://schemas.microsoft.com/office/drawing/2014/main" id="{7F909FFF-07E4-477E-8088-2299B3C4EE30}"/>
                  </a:ext>
                </a:extLst>
              </p:cNvPr>
              <p:cNvSpPr/>
              <p:nvPr/>
            </p:nvSpPr>
            <p:spPr>
              <a:xfrm>
                <a:off x="821646" y="3085418"/>
                <a:ext cx="3389923" cy="610261"/>
              </a:xfrm>
              <a:prstGeom prst="snip2SameRect">
                <a:avLst>
                  <a:gd name="adj1" fmla="val 0"/>
                  <a:gd name="adj2" fmla="val 0"/>
                </a:avLst>
              </a:prstGeom>
              <a:ln>
                <a:noFill/>
              </a:ln>
            </p:spPr>
            <p:txBody>
              <a:bodyPr wrap="square" anchor="t">
                <a:normAutofit/>
              </a:bodyPr>
              <a:lstStyle/>
              <a:p>
                <a:pPr lvl="0" algn="ctr" defTabSz="914378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400" dirty="0">
                    <a:solidFill>
                      <a:prstClr val="black"/>
                    </a:solidFill>
                    <a:cs typeface="+mn-ea"/>
                    <a:sym typeface="+mn-lt"/>
                  </a:rPr>
                  <a:t>早教机构中</a:t>
                </a:r>
                <a:r>
                  <a:rPr lang="en-US" altLang="zh-CN" sz="1400" dirty="0">
                    <a:solidFill>
                      <a:prstClr val="black"/>
                    </a:solidFill>
                    <a:cs typeface="+mn-ea"/>
                    <a:sym typeface="+mn-lt"/>
                  </a:rPr>
                  <a:t>7—9</a:t>
                </a:r>
                <a:r>
                  <a:rPr lang="zh-CN" altLang="en-US" sz="1400" dirty="0">
                    <a:solidFill>
                      <a:prstClr val="black"/>
                    </a:solidFill>
                    <a:cs typeface="+mn-ea"/>
                    <a:sym typeface="+mn-lt"/>
                  </a:rPr>
                  <a:t>个月婴儿的教育活动设计与指导 </a:t>
                </a:r>
                <a:endParaRPr lang="en-US" altLang="zh-CN" sz="1400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9" name="ïṡļíḋé">
                <a:extLst>
                  <a:ext uri="{FF2B5EF4-FFF2-40B4-BE49-F238E27FC236}">
                    <a16:creationId xmlns:a16="http://schemas.microsoft.com/office/drawing/2014/main" id="{B7220B30-4BD7-457A-8E44-AABDE3928C21}"/>
                  </a:ext>
                </a:extLst>
              </p:cNvPr>
              <p:cNvSpPr txBox="1"/>
              <p:nvPr/>
            </p:nvSpPr>
            <p:spPr bwMode="auto">
              <a:xfrm>
                <a:off x="821646" y="2632959"/>
                <a:ext cx="3389923" cy="4364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b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zh-CN" altLang="en-US" sz="1600" b="1" dirty="0">
                    <a:cs typeface="+mn-ea"/>
                    <a:sym typeface="+mn-lt"/>
                  </a:rPr>
                  <a:t>第二节</a:t>
                </a:r>
                <a:endParaRPr lang="en-US" altLang="zh-CN" sz="1600" b="1" dirty="0">
                  <a:cs typeface="+mn-ea"/>
                  <a:sym typeface="+mn-lt"/>
                </a:endParaRPr>
              </a:p>
            </p:txBody>
          </p:sp>
        </p:grpSp>
        <p:sp>
          <p:nvSpPr>
            <p:cNvPr id="22" name="iṧļïďê">
              <a:extLst>
                <a:ext uri="{FF2B5EF4-FFF2-40B4-BE49-F238E27FC236}">
                  <a16:creationId xmlns:a16="http://schemas.microsoft.com/office/drawing/2014/main" id="{36511428-E9BA-469F-80DF-1BFAA6B21CAC}"/>
                </a:ext>
              </a:extLst>
            </p:cNvPr>
            <p:cNvSpPr/>
            <p:nvPr/>
          </p:nvSpPr>
          <p:spPr>
            <a:xfrm>
              <a:off x="1756809" y="4726813"/>
              <a:ext cx="1080000" cy="36000"/>
            </a:xfrm>
            <a:prstGeom prst="rect">
              <a:avLst/>
            </a:prstGeom>
            <a:solidFill>
              <a:srgbClr val="E95555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23" name="íŝľiḑê">
              <a:extLst>
                <a:ext uri="{FF2B5EF4-FFF2-40B4-BE49-F238E27FC236}">
                  <a16:creationId xmlns:a16="http://schemas.microsoft.com/office/drawing/2014/main" id="{84E04597-192C-4A19-B676-B862E545D4DE}"/>
                </a:ext>
              </a:extLst>
            </p:cNvPr>
            <p:cNvSpPr txBox="1"/>
            <p:nvPr/>
          </p:nvSpPr>
          <p:spPr>
            <a:xfrm>
              <a:off x="1969830" y="3821520"/>
              <a:ext cx="712301" cy="923293"/>
            </a:xfrm>
            <a:prstGeom prst="rect">
              <a:avLst/>
            </a:prstGeom>
            <a:noFill/>
          </p:spPr>
          <p:txBody>
            <a:bodyPr wrap="none" lIns="182843" tIns="91422" rIns="182843" bIns="91422" anchor="ctr" anchorCtr="0">
              <a:normAutofit/>
            </a:bodyPr>
            <a:lstStyle/>
            <a:p>
              <a:pPr algn="ctr"/>
              <a:r>
                <a:rPr lang="en-US" altLang="zh-CN" sz="4800" dirty="0">
                  <a:cs typeface="+mn-ea"/>
                  <a:sym typeface="+mn-lt"/>
                </a:rPr>
                <a:t>3</a:t>
              </a:r>
              <a:endParaRPr lang="en-US" sz="4800" dirty="0">
                <a:cs typeface="+mn-ea"/>
                <a:sym typeface="+mn-lt"/>
              </a:endParaRPr>
            </a:p>
          </p:txBody>
        </p:sp>
        <p:grpSp>
          <p:nvGrpSpPr>
            <p:cNvPr id="24" name="îśḷiḍe">
              <a:extLst>
                <a:ext uri="{FF2B5EF4-FFF2-40B4-BE49-F238E27FC236}">
                  <a16:creationId xmlns:a16="http://schemas.microsoft.com/office/drawing/2014/main" id="{9B2BF78A-0895-4618-8984-D1195253E801}"/>
                </a:ext>
              </a:extLst>
            </p:cNvPr>
            <p:cNvGrpSpPr/>
            <p:nvPr/>
          </p:nvGrpSpPr>
          <p:grpSpPr>
            <a:xfrm>
              <a:off x="669925" y="4710037"/>
              <a:ext cx="3401563" cy="1027522"/>
              <a:chOff x="-6443307" y="4832322"/>
              <a:chExt cx="3401563" cy="1027522"/>
            </a:xfrm>
          </p:grpSpPr>
          <p:sp>
            <p:nvSpPr>
              <p:cNvPr id="32" name="íšľïde">
                <a:extLst>
                  <a:ext uri="{FF2B5EF4-FFF2-40B4-BE49-F238E27FC236}">
                    <a16:creationId xmlns:a16="http://schemas.microsoft.com/office/drawing/2014/main" id="{501EDDA2-B535-465C-A215-D8C044B26972}"/>
                  </a:ext>
                </a:extLst>
              </p:cNvPr>
              <p:cNvSpPr/>
              <p:nvPr/>
            </p:nvSpPr>
            <p:spPr>
              <a:xfrm>
                <a:off x="-6431667" y="5249583"/>
                <a:ext cx="3389923" cy="610261"/>
              </a:xfrm>
              <a:prstGeom prst="snip2SameRect">
                <a:avLst>
                  <a:gd name="adj1" fmla="val 0"/>
                  <a:gd name="adj2" fmla="val 0"/>
                </a:avLst>
              </a:prstGeom>
              <a:ln>
                <a:noFill/>
              </a:ln>
            </p:spPr>
            <p:txBody>
              <a:bodyPr wrap="square" anchor="t">
                <a:normAutofit/>
              </a:bodyPr>
              <a:lstStyle/>
              <a:p>
                <a:pPr lvl="0" algn="ctr" defTabSz="914378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400" dirty="0">
                    <a:solidFill>
                      <a:prstClr val="black"/>
                    </a:solidFill>
                    <a:cs typeface="+mn-ea"/>
                    <a:sym typeface="+mn-lt"/>
                  </a:rPr>
                  <a:t>家庭中</a:t>
                </a:r>
                <a:r>
                  <a:rPr lang="en-US" altLang="zh-CN" sz="1400" dirty="0">
                    <a:solidFill>
                      <a:prstClr val="black"/>
                    </a:solidFill>
                    <a:cs typeface="+mn-ea"/>
                    <a:sym typeface="+mn-lt"/>
                  </a:rPr>
                  <a:t>7—9</a:t>
                </a:r>
                <a:r>
                  <a:rPr lang="zh-CN" altLang="en-US" sz="1400" dirty="0">
                    <a:solidFill>
                      <a:prstClr val="black"/>
                    </a:solidFill>
                    <a:cs typeface="+mn-ea"/>
                    <a:sym typeface="+mn-lt"/>
                  </a:rPr>
                  <a:t>个月婴儿的亲子教育活动 </a:t>
                </a:r>
                <a:endParaRPr lang="en-US" altLang="zh-CN" sz="1400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3" name="î$ḷîḑe">
                <a:extLst>
                  <a:ext uri="{FF2B5EF4-FFF2-40B4-BE49-F238E27FC236}">
                    <a16:creationId xmlns:a16="http://schemas.microsoft.com/office/drawing/2014/main" id="{12331912-6321-489A-9AA8-B04A25A2E3FB}"/>
                  </a:ext>
                </a:extLst>
              </p:cNvPr>
              <p:cNvSpPr txBox="1"/>
              <p:nvPr/>
            </p:nvSpPr>
            <p:spPr bwMode="auto">
              <a:xfrm>
                <a:off x="-6443307" y="4832322"/>
                <a:ext cx="3389923" cy="4364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b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zh-CN" altLang="en-US" sz="1600" b="1" dirty="0">
                    <a:cs typeface="+mn-ea"/>
                    <a:sym typeface="+mn-lt"/>
                  </a:rPr>
                  <a:t>第三节</a:t>
                </a:r>
                <a:endParaRPr lang="en-US" altLang="zh-CN" sz="1600" b="1" dirty="0">
                  <a:cs typeface="+mn-ea"/>
                  <a:sym typeface="+mn-lt"/>
                </a:endParaRPr>
              </a:p>
            </p:txBody>
          </p:sp>
        </p:grpSp>
        <p:cxnSp>
          <p:nvCxnSpPr>
            <p:cNvPr id="29" name="直接连接符 28">
              <a:extLst>
                <a:ext uri="{FF2B5EF4-FFF2-40B4-BE49-F238E27FC236}">
                  <a16:creationId xmlns:a16="http://schemas.microsoft.com/office/drawing/2014/main" id="{E68AB5CA-00EC-4457-801F-1F88EA5F578F}"/>
                </a:ext>
              </a:extLst>
            </p:cNvPr>
            <p:cNvCxnSpPr>
              <a:cxnSpLocks/>
            </p:cNvCxnSpPr>
            <p:nvPr/>
          </p:nvCxnSpPr>
          <p:spPr>
            <a:xfrm>
              <a:off x="4071487" y="1636295"/>
              <a:ext cx="0" cy="2145906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>
              <a:extLst>
                <a:ext uri="{FF2B5EF4-FFF2-40B4-BE49-F238E27FC236}">
                  <a16:creationId xmlns:a16="http://schemas.microsoft.com/office/drawing/2014/main" id="{6CDC66B7-F7D8-411C-8851-8FFA574996FB}"/>
                </a:ext>
              </a:extLst>
            </p:cNvPr>
            <p:cNvCxnSpPr>
              <a:cxnSpLocks/>
            </p:cNvCxnSpPr>
            <p:nvPr/>
          </p:nvCxnSpPr>
          <p:spPr>
            <a:xfrm>
              <a:off x="4071487" y="3435691"/>
              <a:ext cx="0" cy="2127183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>
              <a:extLst>
                <a:ext uri="{FF2B5EF4-FFF2-40B4-BE49-F238E27FC236}">
                  <a16:creationId xmlns:a16="http://schemas.microsoft.com/office/drawing/2014/main" id="{09DD3AE5-F470-43EE-906F-21E2787FA588}"/>
                </a:ext>
              </a:extLst>
            </p:cNvPr>
            <p:cNvCxnSpPr>
              <a:cxnSpLocks/>
            </p:cNvCxnSpPr>
            <p:nvPr/>
          </p:nvCxnSpPr>
          <p:spPr>
            <a:xfrm>
              <a:off x="669925" y="3772576"/>
              <a:ext cx="7264953" cy="108026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íŝľiḑê">
            <a:extLst>
              <a:ext uri="{FF2B5EF4-FFF2-40B4-BE49-F238E27FC236}">
                <a16:creationId xmlns:a16="http://schemas.microsoft.com/office/drawing/2014/main" id="{EBADDF3C-73E3-4DE1-9F1C-8830E1C4AF42}"/>
              </a:ext>
            </a:extLst>
          </p:cNvPr>
          <p:cNvSpPr txBox="1"/>
          <p:nvPr/>
        </p:nvSpPr>
        <p:spPr>
          <a:xfrm>
            <a:off x="7154312" y="3506877"/>
            <a:ext cx="633055" cy="923293"/>
          </a:xfrm>
          <a:prstGeom prst="rect">
            <a:avLst/>
          </a:prstGeom>
          <a:noFill/>
        </p:spPr>
        <p:txBody>
          <a:bodyPr wrap="none" lIns="182843" tIns="91422" rIns="182843" bIns="91422" anchor="ctr" anchorCtr="0">
            <a:normAutofit/>
          </a:bodyPr>
          <a:lstStyle/>
          <a:p>
            <a:pPr algn="ctr"/>
            <a:r>
              <a:rPr lang="en-US" sz="4800" dirty="0">
                <a:cs typeface="+mn-ea"/>
                <a:sym typeface="+mn-lt"/>
              </a:rPr>
              <a:t>4</a:t>
            </a:r>
          </a:p>
        </p:txBody>
      </p:sp>
      <p:sp>
        <p:nvSpPr>
          <p:cNvPr id="28" name="íšľïde">
            <a:extLst>
              <a:ext uri="{FF2B5EF4-FFF2-40B4-BE49-F238E27FC236}">
                <a16:creationId xmlns:a16="http://schemas.microsoft.com/office/drawing/2014/main" id="{9EEA6997-2883-4706-9B19-29E8CE9EA89F}"/>
              </a:ext>
            </a:extLst>
          </p:cNvPr>
          <p:cNvSpPr/>
          <p:nvPr/>
        </p:nvSpPr>
        <p:spPr>
          <a:xfrm>
            <a:off x="5768171" y="4737378"/>
            <a:ext cx="3012781" cy="610261"/>
          </a:xfrm>
          <a:prstGeom prst="snip2SameRect">
            <a:avLst>
              <a:gd name="adj1" fmla="val 0"/>
              <a:gd name="adj2" fmla="val 0"/>
            </a:avLst>
          </a:prstGeom>
          <a:ln>
            <a:noFill/>
          </a:ln>
        </p:spPr>
        <p:txBody>
          <a:bodyPr wrap="square" anchor="t">
            <a:normAutofit/>
          </a:bodyPr>
          <a:lstStyle/>
          <a:p>
            <a:pPr lvl="0" algn="ctr" defTabSz="914378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1400" dirty="0">
                <a:solidFill>
                  <a:prstClr val="black"/>
                </a:solidFill>
                <a:cs typeface="+mn-ea"/>
                <a:sym typeface="+mn-lt"/>
              </a:rPr>
              <a:t> </a:t>
            </a:r>
            <a:r>
              <a:rPr lang="en-US" altLang="zh-CN" sz="1400" dirty="0">
                <a:solidFill>
                  <a:prstClr val="black"/>
                </a:solidFill>
                <a:cs typeface="+mn-ea"/>
                <a:sym typeface="+mn-lt"/>
              </a:rPr>
              <a:t>7—9</a:t>
            </a:r>
            <a:r>
              <a:rPr lang="zh-CN" altLang="en-US" sz="1400" dirty="0">
                <a:solidFill>
                  <a:prstClr val="black"/>
                </a:solidFill>
                <a:cs typeface="+mn-ea"/>
                <a:sym typeface="+mn-lt"/>
              </a:rPr>
              <a:t>个月婴儿教育的常见问题及对策 </a:t>
            </a:r>
            <a:endParaRPr lang="en-US" altLang="zh-CN" sz="14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4" name="î$ḷîḑe">
            <a:extLst>
              <a:ext uri="{FF2B5EF4-FFF2-40B4-BE49-F238E27FC236}">
                <a16:creationId xmlns:a16="http://schemas.microsoft.com/office/drawing/2014/main" id="{891E1180-16AB-4E45-B675-BB44674FBB7D}"/>
              </a:ext>
            </a:extLst>
          </p:cNvPr>
          <p:cNvSpPr txBox="1"/>
          <p:nvPr/>
        </p:nvSpPr>
        <p:spPr bwMode="auto">
          <a:xfrm>
            <a:off x="5959799" y="4334736"/>
            <a:ext cx="3012781" cy="436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b">
            <a:norm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spcBef>
                <a:spcPct val="0"/>
              </a:spcBef>
            </a:pPr>
            <a:r>
              <a:rPr lang="zh-CN" altLang="en-US" sz="1600" b="1" dirty="0">
                <a:cs typeface="+mn-ea"/>
                <a:sym typeface="+mn-lt"/>
              </a:rPr>
              <a:t>第四节</a:t>
            </a:r>
            <a:endParaRPr lang="en-US" altLang="zh-CN" sz="1600" b="1" dirty="0">
              <a:cs typeface="+mn-ea"/>
              <a:sym typeface="+mn-lt"/>
            </a:endParaRPr>
          </a:p>
        </p:txBody>
      </p:sp>
      <p:sp>
        <p:nvSpPr>
          <p:cNvPr id="35" name="iš1íḑé">
            <a:extLst>
              <a:ext uri="{FF2B5EF4-FFF2-40B4-BE49-F238E27FC236}">
                <a16:creationId xmlns:a16="http://schemas.microsoft.com/office/drawing/2014/main" id="{DAE9EE89-0052-41B0-A02A-6B6F4E11298C}"/>
              </a:ext>
            </a:extLst>
          </p:cNvPr>
          <p:cNvSpPr/>
          <p:nvPr/>
        </p:nvSpPr>
        <p:spPr>
          <a:xfrm>
            <a:off x="7045455" y="4316183"/>
            <a:ext cx="959846" cy="36000"/>
          </a:xfrm>
          <a:prstGeom prst="rect">
            <a:avLst/>
          </a:prstGeom>
          <a:solidFill>
            <a:srgbClr val="E9555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solidFill>
                <a:schemeClr val="tx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íš1iḑe">
            <a:extLst>
              <a:ext uri="{FF2B5EF4-FFF2-40B4-BE49-F238E27FC236}">
                <a16:creationId xmlns:a16="http://schemas.microsoft.com/office/drawing/2014/main" id="{C24F54ED-3263-4F37-B0B8-F9DC3BDAA3FC}"/>
              </a:ext>
            </a:extLst>
          </p:cNvPr>
          <p:cNvSpPr/>
          <p:nvPr/>
        </p:nvSpPr>
        <p:spPr>
          <a:xfrm>
            <a:off x="2046999" y="517124"/>
            <a:ext cx="6139660" cy="740176"/>
          </a:xfrm>
          <a:prstGeom prst="rect">
            <a:avLst/>
          </a:prstGeom>
        </p:spPr>
        <p:txBody>
          <a:bodyPr wrap="none" lIns="144000" tIns="0" rIns="144000" bIns="0">
            <a:noAutofit/>
          </a:bodyPr>
          <a:lstStyle/>
          <a:p>
            <a:pPr>
              <a:lnSpc>
                <a:spcPct val="110000"/>
              </a:lnSpc>
            </a:pPr>
            <a:r>
              <a:rPr lang="zh-CN" altLang="en-US" sz="3600" dirty="0">
                <a:solidFill>
                  <a:srgbClr val="E95555"/>
                </a:solidFill>
                <a:cs typeface="+mn-ea"/>
                <a:sym typeface="+mn-lt"/>
              </a:rPr>
              <a:t>认知与探索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872565EF-22D4-47FD-B195-5B4BE60863AE}"/>
              </a:ext>
            </a:extLst>
          </p:cNvPr>
          <p:cNvSpPr/>
          <p:nvPr/>
        </p:nvSpPr>
        <p:spPr>
          <a:xfrm>
            <a:off x="1626267" y="1499386"/>
            <a:ext cx="7258224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en-US" altLang="zh-CN" sz="1600" dirty="0">
                <a:latin typeface="宋体" panose="02010600030101010101" pitchFamily="2" charset="-122"/>
                <a:ea typeface="宋体" panose="02010600030101010101" pitchFamily="2" charset="-122"/>
              </a:rPr>
              <a:t>7—9</a:t>
            </a:r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</a:rPr>
              <a:t>个月婴儿视觉集中能力有大幅提高，听觉定位能力更加精确，触觉的探索仍以口腔为主，味觉和嗅觉等也在发展，感知觉的发展已经有了明显提升，这使我们观察的角度和维度也增加了。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en-US" altLang="zh-CN" sz="1600" dirty="0">
                <a:latin typeface="宋体" panose="02010600030101010101" pitchFamily="2" charset="-122"/>
                <a:ea typeface="宋体" panose="02010600030101010101" pitchFamily="2" charset="-122"/>
              </a:rPr>
              <a:t>7—9</a:t>
            </a:r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</a:rPr>
              <a:t>个月婴儿已经能感觉到音乐，并寻找声音的来源，也能够能区分音色具有细微差别的两个声音，并且不断地试图模仿各种声音。他们也喜欢拿着物品敲敲打打，并可以尝试用不同的速度、力度进行敲打。这一时期，他们对色彩鲜艳、形象可爱的玩具更感兴趣，对不同类型的纸感兴趣，喜欢撕较柔软的纸。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</a:rPr>
              <a:t>    针对</a:t>
            </a:r>
            <a:r>
              <a:rPr lang="en-US" altLang="zh-CN" sz="1600" dirty="0">
                <a:latin typeface="宋体" panose="02010600030101010101" pitchFamily="2" charset="-122"/>
                <a:ea typeface="宋体" panose="02010600030101010101" pitchFamily="2" charset="-122"/>
              </a:rPr>
              <a:t>7—9</a:t>
            </a:r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</a:rPr>
              <a:t>个月婴儿的上述特点及教育发展要求，教师或者家长可以通过肢体动作的示范，让婴儿感受音乐节奏，也可以让婴儿跟随摇串铃、沙球等做一些力所能及的肢体动作来感受音乐的节奏和快慢，引发婴儿跟着音乐节律随意摆动身体。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</a:rPr>
              <a:t>     </a:t>
            </a:r>
            <a:endParaRPr lang="en-US" altLang="zh-CN" sz="16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endParaRPr lang="zh-CN" altLang="en-US" sz="16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86141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íš1iḑe">
            <a:extLst>
              <a:ext uri="{FF2B5EF4-FFF2-40B4-BE49-F238E27FC236}">
                <a16:creationId xmlns:a16="http://schemas.microsoft.com/office/drawing/2014/main" id="{C24F54ED-3263-4F37-B0B8-F9DC3BDAA3FC}"/>
              </a:ext>
            </a:extLst>
          </p:cNvPr>
          <p:cNvSpPr/>
          <p:nvPr/>
        </p:nvSpPr>
        <p:spPr>
          <a:xfrm>
            <a:off x="2046999" y="517124"/>
            <a:ext cx="6139660" cy="740176"/>
          </a:xfrm>
          <a:prstGeom prst="rect">
            <a:avLst/>
          </a:prstGeom>
        </p:spPr>
        <p:txBody>
          <a:bodyPr wrap="none" lIns="144000" tIns="0" rIns="144000" bIns="0">
            <a:noAutofit/>
          </a:bodyPr>
          <a:lstStyle/>
          <a:p>
            <a:pPr>
              <a:lnSpc>
                <a:spcPct val="110000"/>
              </a:lnSpc>
            </a:pPr>
            <a:r>
              <a:rPr lang="zh-CN" altLang="en-US" sz="3600" dirty="0">
                <a:solidFill>
                  <a:srgbClr val="E95555"/>
                </a:solidFill>
                <a:cs typeface="+mn-ea"/>
                <a:sym typeface="+mn-lt"/>
              </a:rPr>
              <a:t>案例</a:t>
            </a:r>
            <a:r>
              <a:rPr lang="en-US" altLang="zh-CN" sz="3600" dirty="0">
                <a:solidFill>
                  <a:srgbClr val="E95555"/>
                </a:solidFill>
                <a:cs typeface="+mn-ea"/>
                <a:sym typeface="+mn-lt"/>
              </a:rPr>
              <a:t>5-7</a:t>
            </a:r>
            <a:endParaRPr lang="zh-CN" altLang="en-US" sz="3600" dirty="0">
              <a:solidFill>
                <a:srgbClr val="E95555"/>
              </a:solidFill>
              <a:cs typeface="+mn-ea"/>
              <a:sym typeface="+mn-lt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872565EF-22D4-47FD-B195-5B4BE60863AE}"/>
              </a:ext>
            </a:extLst>
          </p:cNvPr>
          <p:cNvSpPr/>
          <p:nvPr/>
        </p:nvSpPr>
        <p:spPr>
          <a:xfrm>
            <a:off x="637674" y="1257300"/>
            <a:ext cx="11454063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  活动价值： 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此月龄段的宝宝会注意观察大人行动，模仿大人动作，如拍手。喜欢与看护者玩重复的游戏。通过活动引导宝宝认识自己的小手，尝试理解家长的话并用动作表示，提高宝宝语言理解能力。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zh-CN" altLang="en-US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活动准备： 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仿真娃娃、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《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小手拍拍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》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音乐。</a:t>
            </a:r>
          </a:p>
          <a:p>
            <a:pPr algn="just"/>
            <a:r>
              <a:rPr lang="zh-CN" altLang="en-US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活动流程： 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1. 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示范互动： 认认小手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（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1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） 教师介绍游戏玩法和活动的价值。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（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2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） 教师示范： 教师把仿真娃娃放在腿上面对面坐，拉着娃娃的手，说：“小手小手在哪里？小手小手在这里。”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（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3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） 教师说：“宝宝的小手在哪里？”引导家长边说“在这里”，边帮助宝宝把小手举起来。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2. 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亲子互动： 小手在哪里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（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1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） 家长与宝宝面对面，家长摸摸、亲亲宝宝的小手，逗宝宝开心。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（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2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） 家长轻轻拉着宝宝的小手，说：“小手小手在哪里？小手小手在这里。”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（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3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） 反复几次后，家长可问宝宝：“小手在哪里？伸出来让我看看和亲亲。”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3. 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亲子游戏： 小手拍拍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（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1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） 家长握着宝宝的手跟着音乐做拍手的动作，边做边说：“拍拍手”。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（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2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） 家长说：“宝宝拍拍小手。”鼓励宝宝做拍手的动作。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</a:p>
        </p:txBody>
      </p:sp>
    </p:spTree>
    <p:extLst>
      <p:ext uri="{BB962C8B-B14F-4D97-AF65-F5344CB8AC3E}">
        <p14:creationId xmlns:p14="http://schemas.microsoft.com/office/powerpoint/2010/main" val="3983316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íš1iḑe">
            <a:extLst>
              <a:ext uri="{FF2B5EF4-FFF2-40B4-BE49-F238E27FC236}">
                <a16:creationId xmlns:a16="http://schemas.microsoft.com/office/drawing/2014/main" id="{C24F54ED-3263-4F37-B0B8-F9DC3BDAA3FC}"/>
              </a:ext>
            </a:extLst>
          </p:cNvPr>
          <p:cNvSpPr/>
          <p:nvPr/>
        </p:nvSpPr>
        <p:spPr>
          <a:xfrm>
            <a:off x="2046999" y="517124"/>
            <a:ext cx="6139660" cy="740176"/>
          </a:xfrm>
          <a:prstGeom prst="rect">
            <a:avLst/>
          </a:prstGeom>
        </p:spPr>
        <p:txBody>
          <a:bodyPr wrap="none" lIns="144000" tIns="0" rIns="144000" bIns="0">
            <a:noAutofit/>
          </a:bodyPr>
          <a:lstStyle/>
          <a:p>
            <a:pPr>
              <a:lnSpc>
                <a:spcPct val="110000"/>
              </a:lnSpc>
            </a:pPr>
            <a:r>
              <a:rPr lang="zh-CN" altLang="en-US" sz="3600" dirty="0">
                <a:solidFill>
                  <a:srgbClr val="E95555"/>
                </a:solidFill>
                <a:cs typeface="+mn-ea"/>
                <a:sym typeface="+mn-lt"/>
              </a:rPr>
              <a:t>案例</a:t>
            </a:r>
            <a:r>
              <a:rPr lang="en-US" altLang="zh-CN" sz="3600" dirty="0">
                <a:solidFill>
                  <a:srgbClr val="E95555"/>
                </a:solidFill>
                <a:cs typeface="+mn-ea"/>
                <a:sym typeface="+mn-lt"/>
              </a:rPr>
              <a:t>5-7</a:t>
            </a:r>
            <a:endParaRPr lang="zh-CN" altLang="en-US" sz="3600" dirty="0">
              <a:solidFill>
                <a:srgbClr val="E95555"/>
              </a:solidFill>
              <a:cs typeface="+mn-ea"/>
              <a:sym typeface="+mn-lt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872565EF-22D4-47FD-B195-5B4BE60863AE}"/>
              </a:ext>
            </a:extLst>
          </p:cNvPr>
          <p:cNvSpPr/>
          <p:nvPr/>
        </p:nvSpPr>
        <p:spPr>
          <a:xfrm>
            <a:off x="637674" y="1257300"/>
            <a:ext cx="1145406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活动提示：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（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1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） 家长可以握住宝宝的手一起与教师互动。家长的语言要清晰、嘴型要夸张，语速要慢。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（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2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） 家长说“拍拍手”，当宝宝做出正确的反应时，家长可以用高高举起或拥抱表示鼓励，让宝宝建立动作与语言之间的联结。</a:t>
            </a:r>
          </a:p>
        </p:txBody>
      </p:sp>
    </p:spTree>
    <p:extLst>
      <p:ext uri="{BB962C8B-B14F-4D97-AF65-F5344CB8AC3E}">
        <p14:creationId xmlns:p14="http://schemas.microsoft.com/office/powerpoint/2010/main" val="2368618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973754" y="2114618"/>
            <a:ext cx="2262741" cy="400110"/>
            <a:chOff x="853440" y="2752672"/>
            <a:chExt cx="3474720" cy="400110"/>
          </a:xfrm>
        </p:grpSpPr>
        <p:grpSp>
          <p:nvGrpSpPr>
            <p:cNvPr id="13" name="组合 12"/>
            <p:cNvGrpSpPr/>
            <p:nvPr/>
          </p:nvGrpSpPr>
          <p:grpSpPr>
            <a:xfrm>
              <a:off x="853440" y="2760005"/>
              <a:ext cx="3474720" cy="392777"/>
              <a:chOff x="853440" y="3004934"/>
              <a:chExt cx="3474720" cy="392777"/>
            </a:xfrm>
          </p:grpSpPr>
          <p:sp>
            <p:nvSpPr>
              <p:cNvPr id="11" name="矩形: 圆角 10"/>
              <p:cNvSpPr/>
              <p:nvPr/>
            </p:nvSpPr>
            <p:spPr>
              <a:xfrm>
                <a:off x="853440" y="3004934"/>
                <a:ext cx="3474720" cy="392777"/>
              </a:xfrm>
              <a:prstGeom prst="roundRect">
                <a:avLst>
                  <a:gd name="adj" fmla="val 50000"/>
                </a:avLst>
              </a:prstGeom>
              <a:solidFill>
                <a:srgbClr val="401B5B"/>
              </a:solidFill>
              <a:ln w="28575">
                <a:solidFill>
                  <a:srgbClr val="401B5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2" name="任意多边形: 形状 11"/>
              <p:cNvSpPr/>
              <p:nvPr/>
            </p:nvSpPr>
            <p:spPr>
              <a:xfrm>
                <a:off x="859790" y="3006523"/>
                <a:ext cx="3368543" cy="197507"/>
              </a:xfrm>
              <a:custGeom>
                <a:avLst/>
                <a:gdLst>
                  <a:gd name="connsiteX0" fmla="*/ 0 w 3368543"/>
                  <a:gd name="connsiteY0" fmla="*/ 196388 h 221559"/>
                  <a:gd name="connsiteX1" fmla="*/ 0 w 3368543"/>
                  <a:gd name="connsiteY1" fmla="*/ 196389 h 221559"/>
                  <a:gd name="connsiteX2" fmla="*/ 0 w 3368543"/>
                  <a:gd name="connsiteY2" fmla="*/ 196389 h 221559"/>
                  <a:gd name="connsiteX3" fmla="*/ 196389 w 3368543"/>
                  <a:gd name="connsiteY3" fmla="*/ 0 h 221559"/>
                  <a:gd name="connsiteX4" fmla="*/ 3278332 w 3368543"/>
                  <a:gd name="connsiteY4" fmla="*/ 0 h 221559"/>
                  <a:gd name="connsiteX5" fmla="*/ 3354776 w 3368543"/>
                  <a:gd name="connsiteY5" fmla="*/ 15433 h 221559"/>
                  <a:gd name="connsiteX6" fmla="*/ 3368543 w 3368543"/>
                  <a:gd name="connsiteY6" fmla="*/ 24715 h 221559"/>
                  <a:gd name="connsiteX7" fmla="*/ 222015 w 3368543"/>
                  <a:gd name="connsiteY7" fmla="*/ 24715 h 221559"/>
                  <a:gd name="connsiteX8" fmla="*/ 17447 w 3368543"/>
                  <a:gd name="connsiteY8" fmla="*/ 160312 h 221559"/>
                  <a:gd name="connsiteX9" fmla="*/ 5082 w 3368543"/>
                  <a:gd name="connsiteY9" fmla="*/ 221559 h 221559"/>
                  <a:gd name="connsiteX10" fmla="*/ 0 w 3368543"/>
                  <a:gd name="connsiteY10" fmla="*/ 196389 h 221559"/>
                  <a:gd name="connsiteX11" fmla="*/ 15433 w 3368543"/>
                  <a:gd name="connsiteY11" fmla="*/ 119946 h 221559"/>
                  <a:gd name="connsiteX12" fmla="*/ 196389 w 3368543"/>
                  <a:gd name="connsiteY12" fmla="*/ 0 h 2215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368543" h="221559">
                    <a:moveTo>
                      <a:pt x="0" y="196388"/>
                    </a:moveTo>
                    <a:lnTo>
                      <a:pt x="0" y="196389"/>
                    </a:lnTo>
                    <a:lnTo>
                      <a:pt x="0" y="196389"/>
                    </a:lnTo>
                    <a:close/>
                    <a:moveTo>
                      <a:pt x="196389" y="0"/>
                    </a:moveTo>
                    <a:lnTo>
                      <a:pt x="3278332" y="0"/>
                    </a:lnTo>
                    <a:cubicBezTo>
                      <a:pt x="3305448" y="0"/>
                      <a:pt x="3331280" y="5496"/>
                      <a:pt x="3354776" y="15433"/>
                    </a:cubicBezTo>
                    <a:lnTo>
                      <a:pt x="3368543" y="24715"/>
                    </a:lnTo>
                    <a:lnTo>
                      <a:pt x="222015" y="24715"/>
                    </a:lnTo>
                    <a:cubicBezTo>
                      <a:pt x="130054" y="24715"/>
                      <a:pt x="51151" y="80628"/>
                      <a:pt x="17447" y="160312"/>
                    </a:cubicBezTo>
                    <a:lnTo>
                      <a:pt x="5082" y="221559"/>
                    </a:lnTo>
                    <a:lnTo>
                      <a:pt x="0" y="196389"/>
                    </a:lnTo>
                    <a:lnTo>
                      <a:pt x="15433" y="119946"/>
                    </a:lnTo>
                    <a:cubicBezTo>
                      <a:pt x="45247" y="49459"/>
                      <a:pt x="115042" y="0"/>
                      <a:pt x="19638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14" name="文本框 13"/>
            <p:cNvSpPr txBox="1"/>
            <p:nvPr/>
          </p:nvSpPr>
          <p:spPr>
            <a:xfrm>
              <a:off x="853440" y="2752672"/>
              <a:ext cx="34747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spc="300" dirty="0">
                  <a:solidFill>
                    <a:schemeClr val="bg1"/>
                  </a:solidFill>
                  <a:cs typeface="+mn-ea"/>
                  <a:sym typeface="+mn-lt"/>
                </a:rPr>
                <a:t>第三节</a:t>
              </a:r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564680" y="2986627"/>
            <a:ext cx="8995412" cy="2554545"/>
          </a:xfrm>
          <a:prstGeom prst="rect">
            <a:avLst/>
          </a:prstGeom>
          <a:noFill/>
        </p:spPr>
        <p:txBody>
          <a:bodyPr wrap="square" lIns="0" rtlCol="0" anchor="ctr" anchorCtr="1">
            <a:spAutoFit/>
          </a:bodyPr>
          <a:lstStyle/>
          <a:p>
            <a:r>
              <a:rPr lang="zh-CN" altLang="en-US" sz="8000" dirty="0">
                <a:solidFill>
                  <a:srgbClr val="EF975B"/>
                </a:solidFill>
                <a:latin typeface="方正细谭黑简体" panose="02000000000000000000" pitchFamily="2" charset="-122"/>
                <a:ea typeface="方正细谭黑简体" panose="02000000000000000000" pitchFamily="2" charset="-122"/>
                <a:cs typeface="+mn-ea"/>
                <a:sym typeface="+mn-lt"/>
              </a:rPr>
              <a:t>家庭中</a:t>
            </a:r>
            <a:r>
              <a:rPr lang="en-US" altLang="zh-CN" sz="8000" dirty="0">
                <a:solidFill>
                  <a:srgbClr val="EF975B"/>
                </a:solidFill>
                <a:latin typeface="方正细谭黑简体" panose="02000000000000000000" pitchFamily="2" charset="-122"/>
                <a:ea typeface="方正细谭黑简体" panose="02000000000000000000" pitchFamily="2" charset="-122"/>
                <a:cs typeface="+mn-ea"/>
                <a:sym typeface="+mn-lt"/>
              </a:rPr>
              <a:t>7—9</a:t>
            </a:r>
            <a:r>
              <a:rPr lang="zh-CN" altLang="en-US" sz="8000" dirty="0">
                <a:solidFill>
                  <a:srgbClr val="EF975B"/>
                </a:solidFill>
                <a:latin typeface="方正细谭黑简体" panose="02000000000000000000" pitchFamily="2" charset="-122"/>
                <a:ea typeface="方正细谭黑简体" panose="02000000000000000000" pitchFamily="2" charset="-122"/>
                <a:cs typeface="+mn-ea"/>
                <a:sym typeface="+mn-lt"/>
              </a:rPr>
              <a:t>个月婴儿的亲子教育活动</a:t>
            </a:r>
          </a:p>
        </p:txBody>
      </p:sp>
    </p:spTree>
    <p:extLst>
      <p:ext uri="{BB962C8B-B14F-4D97-AF65-F5344CB8AC3E}">
        <p14:creationId xmlns:p14="http://schemas.microsoft.com/office/powerpoint/2010/main" val="1021261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íš1iḑe">
            <a:extLst>
              <a:ext uri="{FF2B5EF4-FFF2-40B4-BE49-F238E27FC236}">
                <a16:creationId xmlns:a16="http://schemas.microsoft.com/office/drawing/2014/main" id="{C24F54ED-3263-4F37-B0B8-F9DC3BDAA3FC}"/>
              </a:ext>
            </a:extLst>
          </p:cNvPr>
          <p:cNvSpPr/>
          <p:nvPr/>
        </p:nvSpPr>
        <p:spPr>
          <a:xfrm>
            <a:off x="2046999" y="517124"/>
            <a:ext cx="6139660" cy="740176"/>
          </a:xfrm>
          <a:prstGeom prst="rect">
            <a:avLst/>
          </a:prstGeom>
        </p:spPr>
        <p:txBody>
          <a:bodyPr wrap="none" lIns="144000" tIns="0" rIns="144000" bIns="0">
            <a:noAutofit/>
          </a:bodyPr>
          <a:lstStyle/>
          <a:p>
            <a:pPr>
              <a:lnSpc>
                <a:spcPct val="110000"/>
              </a:lnSpc>
            </a:pPr>
            <a:r>
              <a:rPr lang="zh-CN" altLang="en-US" sz="3600" dirty="0">
                <a:solidFill>
                  <a:srgbClr val="E95555"/>
                </a:solidFill>
                <a:cs typeface="+mn-ea"/>
                <a:sym typeface="+mn-lt"/>
              </a:rPr>
              <a:t>案例</a:t>
            </a:r>
            <a:r>
              <a:rPr lang="en-US" altLang="zh-CN" sz="3600" dirty="0">
                <a:solidFill>
                  <a:srgbClr val="E95555"/>
                </a:solidFill>
                <a:cs typeface="+mn-ea"/>
                <a:sym typeface="+mn-lt"/>
              </a:rPr>
              <a:t>5-9</a:t>
            </a:r>
            <a:endParaRPr lang="zh-CN" altLang="en-US" sz="3600" dirty="0">
              <a:solidFill>
                <a:srgbClr val="E95555"/>
              </a:solidFill>
              <a:cs typeface="+mn-ea"/>
              <a:sym typeface="+mn-lt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872565EF-22D4-47FD-B195-5B4BE60863AE}"/>
              </a:ext>
            </a:extLst>
          </p:cNvPr>
          <p:cNvSpPr/>
          <p:nvPr/>
        </p:nvSpPr>
        <p:spPr>
          <a:xfrm>
            <a:off x="663740" y="1377616"/>
            <a:ext cx="1128361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材料准备：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一盒抽纸巾、小筐。</a:t>
            </a:r>
          </a:p>
          <a:p>
            <a:pPr algn="just"/>
            <a:r>
              <a:rPr lang="zh-CN" altLang="en-US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玩法介绍： 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玩法一： 家长与宝宝一起坐在地毯上，将一盒抽纸巾放在他面前，纸巾露出一张可以抽拿，观察宝宝的反应。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当宝宝看到纸巾，并做出伸手的动作时，家长要用语言鼓励宝宝，如：“宝宝拿纸巾”、“宝宝把纸巾放到小筐”，引导宝宝反复抽拿纸巾，使其在反复操作的过程中逐渐形成有意行为。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玩法二： 和宝宝一起玩纸巾，例如，抛撒纸巾给宝宝，或将纸巾团成小球，让宝宝抓玩。</a:t>
            </a:r>
          </a:p>
          <a:p>
            <a:pPr algn="just"/>
            <a:r>
              <a:rPr lang="zh-CN" altLang="en-US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给家长的一段话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玩法一的目的在于引导宝宝的有意行为，使其形成有意将手中的物品放开的意识与能力。这一行为要鼓励其反复进行，在反复的锻炼中形成有意行为。玩法二缩小了纸巾的体积，有利于动作的精细化发展。另外值得一提的是，宝宝玩纸巾时家长应注意观察宝宝的行为，避免其将纸巾放入口中。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endParaRPr lang="zh-CN" altLang="en-US" sz="16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17468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íš1iḑe">
            <a:extLst>
              <a:ext uri="{FF2B5EF4-FFF2-40B4-BE49-F238E27FC236}">
                <a16:creationId xmlns:a16="http://schemas.microsoft.com/office/drawing/2014/main" id="{C24F54ED-3263-4F37-B0B8-F9DC3BDAA3FC}"/>
              </a:ext>
            </a:extLst>
          </p:cNvPr>
          <p:cNvSpPr/>
          <p:nvPr/>
        </p:nvSpPr>
        <p:spPr>
          <a:xfrm>
            <a:off x="2046999" y="517124"/>
            <a:ext cx="6139660" cy="740176"/>
          </a:xfrm>
          <a:prstGeom prst="rect">
            <a:avLst/>
          </a:prstGeom>
        </p:spPr>
        <p:txBody>
          <a:bodyPr wrap="none" lIns="144000" tIns="0" rIns="144000" bIns="0">
            <a:noAutofit/>
          </a:bodyPr>
          <a:lstStyle/>
          <a:p>
            <a:pPr>
              <a:lnSpc>
                <a:spcPct val="110000"/>
              </a:lnSpc>
            </a:pPr>
            <a:r>
              <a:rPr lang="zh-CN" altLang="en-US" sz="3600" dirty="0">
                <a:solidFill>
                  <a:srgbClr val="E95555"/>
                </a:solidFill>
                <a:cs typeface="+mn-ea"/>
                <a:sym typeface="+mn-lt"/>
              </a:rPr>
              <a:t>案例</a:t>
            </a:r>
            <a:r>
              <a:rPr lang="en-US" altLang="zh-CN" sz="3600" dirty="0">
                <a:solidFill>
                  <a:srgbClr val="E95555"/>
                </a:solidFill>
                <a:cs typeface="+mn-ea"/>
                <a:sym typeface="+mn-lt"/>
              </a:rPr>
              <a:t>5-10</a:t>
            </a:r>
            <a:endParaRPr lang="zh-CN" altLang="en-US" sz="3600" dirty="0">
              <a:solidFill>
                <a:srgbClr val="E95555"/>
              </a:solidFill>
              <a:cs typeface="+mn-ea"/>
              <a:sym typeface="+mn-lt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872565EF-22D4-47FD-B195-5B4BE60863AE}"/>
              </a:ext>
            </a:extLst>
          </p:cNvPr>
          <p:cNvSpPr/>
          <p:nvPr/>
        </p:nvSpPr>
        <p:spPr>
          <a:xfrm>
            <a:off x="663740" y="1377616"/>
            <a:ext cx="1128361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 玩法介绍： 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（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1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） 妈妈准备带宝宝去户外玩耍。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（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2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） 爸爸送到门口，说：“再见！”妈妈扶宝宝的手做挥手动作，跟爸爸说：“再见！”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（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3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） 每次户外活动时，家长应主动带宝宝与小伙伴互动，要回家时，提醒宝宝与小伙伴再见，并做“再见”动作。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（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4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） 当家人要外出或客人要离开时，抱宝宝送到门口，并提醒宝宝做“再见”动作。</a:t>
            </a:r>
          </a:p>
          <a:p>
            <a:pPr algn="just"/>
            <a:r>
              <a:rPr lang="zh-CN" altLang="en-US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给家长的一段话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此月龄段的宝宝，已经开始会注意观察成人的行动，并开始模仿，并且非常喜欢与成人玩重复的游戏。玩法一旨在通过引导宝宝认识自己的小手，尝试理解成人的话并用动作回应来提高宝宝的理解能力，这个游戏建议家长与宝宝面对面坐更利于亲子交流，促进活动的展开。活动二的目的是通过训练交往动作，使宝宝理解交往语言，促进婴儿的社会性发展。当宝宝学会做挥手“再见”动作时，家长要及时给予表扬。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</a:t>
            </a:r>
            <a:endParaRPr lang="zh-CN" altLang="en-US" sz="16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64497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973754" y="2114618"/>
            <a:ext cx="2262741" cy="400110"/>
            <a:chOff x="853440" y="2752672"/>
            <a:chExt cx="3474720" cy="400110"/>
          </a:xfrm>
        </p:grpSpPr>
        <p:grpSp>
          <p:nvGrpSpPr>
            <p:cNvPr id="13" name="组合 12"/>
            <p:cNvGrpSpPr/>
            <p:nvPr/>
          </p:nvGrpSpPr>
          <p:grpSpPr>
            <a:xfrm>
              <a:off x="853440" y="2760005"/>
              <a:ext cx="3474720" cy="392777"/>
              <a:chOff x="853440" y="3004934"/>
              <a:chExt cx="3474720" cy="392777"/>
            </a:xfrm>
          </p:grpSpPr>
          <p:sp>
            <p:nvSpPr>
              <p:cNvPr id="11" name="矩形: 圆角 10"/>
              <p:cNvSpPr/>
              <p:nvPr/>
            </p:nvSpPr>
            <p:spPr>
              <a:xfrm>
                <a:off x="853440" y="3004934"/>
                <a:ext cx="3474720" cy="392777"/>
              </a:xfrm>
              <a:prstGeom prst="roundRect">
                <a:avLst>
                  <a:gd name="adj" fmla="val 50000"/>
                </a:avLst>
              </a:prstGeom>
              <a:solidFill>
                <a:srgbClr val="401B5B"/>
              </a:solidFill>
              <a:ln w="28575">
                <a:solidFill>
                  <a:srgbClr val="401B5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2" name="任意多边形: 形状 11"/>
              <p:cNvSpPr/>
              <p:nvPr/>
            </p:nvSpPr>
            <p:spPr>
              <a:xfrm>
                <a:off x="859790" y="3006523"/>
                <a:ext cx="3368543" cy="197507"/>
              </a:xfrm>
              <a:custGeom>
                <a:avLst/>
                <a:gdLst>
                  <a:gd name="connsiteX0" fmla="*/ 0 w 3368543"/>
                  <a:gd name="connsiteY0" fmla="*/ 196388 h 221559"/>
                  <a:gd name="connsiteX1" fmla="*/ 0 w 3368543"/>
                  <a:gd name="connsiteY1" fmla="*/ 196389 h 221559"/>
                  <a:gd name="connsiteX2" fmla="*/ 0 w 3368543"/>
                  <a:gd name="connsiteY2" fmla="*/ 196389 h 221559"/>
                  <a:gd name="connsiteX3" fmla="*/ 196389 w 3368543"/>
                  <a:gd name="connsiteY3" fmla="*/ 0 h 221559"/>
                  <a:gd name="connsiteX4" fmla="*/ 3278332 w 3368543"/>
                  <a:gd name="connsiteY4" fmla="*/ 0 h 221559"/>
                  <a:gd name="connsiteX5" fmla="*/ 3354776 w 3368543"/>
                  <a:gd name="connsiteY5" fmla="*/ 15433 h 221559"/>
                  <a:gd name="connsiteX6" fmla="*/ 3368543 w 3368543"/>
                  <a:gd name="connsiteY6" fmla="*/ 24715 h 221559"/>
                  <a:gd name="connsiteX7" fmla="*/ 222015 w 3368543"/>
                  <a:gd name="connsiteY7" fmla="*/ 24715 h 221559"/>
                  <a:gd name="connsiteX8" fmla="*/ 17447 w 3368543"/>
                  <a:gd name="connsiteY8" fmla="*/ 160312 h 221559"/>
                  <a:gd name="connsiteX9" fmla="*/ 5082 w 3368543"/>
                  <a:gd name="connsiteY9" fmla="*/ 221559 h 221559"/>
                  <a:gd name="connsiteX10" fmla="*/ 0 w 3368543"/>
                  <a:gd name="connsiteY10" fmla="*/ 196389 h 221559"/>
                  <a:gd name="connsiteX11" fmla="*/ 15433 w 3368543"/>
                  <a:gd name="connsiteY11" fmla="*/ 119946 h 221559"/>
                  <a:gd name="connsiteX12" fmla="*/ 196389 w 3368543"/>
                  <a:gd name="connsiteY12" fmla="*/ 0 h 2215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368543" h="221559">
                    <a:moveTo>
                      <a:pt x="0" y="196388"/>
                    </a:moveTo>
                    <a:lnTo>
                      <a:pt x="0" y="196389"/>
                    </a:lnTo>
                    <a:lnTo>
                      <a:pt x="0" y="196389"/>
                    </a:lnTo>
                    <a:close/>
                    <a:moveTo>
                      <a:pt x="196389" y="0"/>
                    </a:moveTo>
                    <a:lnTo>
                      <a:pt x="3278332" y="0"/>
                    </a:lnTo>
                    <a:cubicBezTo>
                      <a:pt x="3305448" y="0"/>
                      <a:pt x="3331280" y="5496"/>
                      <a:pt x="3354776" y="15433"/>
                    </a:cubicBezTo>
                    <a:lnTo>
                      <a:pt x="3368543" y="24715"/>
                    </a:lnTo>
                    <a:lnTo>
                      <a:pt x="222015" y="24715"/>
                    </a:lnTo>
                    <a:cubicBezTo>
                      <a:pt x="130054" y="24715"/>
                      <a:pt x="51151" y="80628"/>
                      <a:pt x="17447" y="160312"/>
                    </a:cubicBezTo>
                    <a:lnTo>
                      <a:pt x="5082" y="221559"/>
                    </a:lnTo>
                    <a:lnTo>
                      <a:pt x="0" y="196389"/>
                    </a:lnTo>
                    <a:lnTo>
                      <a:pt x="15433" y="119946"/>
                    </a:lnTo>
                    <a:cubicBezTo>
                      <a:pt x="45247" y="49459"/>
                      <a:pt x="115042" y="0"/>
                      <a:pt x="19638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14" name="文本框 13"/>
            <p:cNvSpPr txBox="1"/>
            <p:nvPr/>
          </p:nvSpPr>
          <p:spPr>
            <a:xfrm>
              <a:off x="853440" y="2752672"/>
              <a:ext cx="34747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spc="300" dirty="0">
                  <a:solidFill>
                    <a:schemeClr val="bg1"/>
                  </a:solidFill>
                  <a:cs typeface="+mn-ea"/>
                  <a:sym typeface="+mn-lt"/>
                </a:rPr>
                <a:t>第四节</a:t>
              </a:r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564680" y="2986627"/>
            <a:ext cx="8995412" cy="2554545"/>
          </a:xfrm>
          <a:prstGeom prst="rect">
            <a:avLst/>
          </a:prstGeom>
          <a:noFill/>
        </p:spPr>
        <p:txBody>
          <a:bodyPr wrap="square" lIns="0" rtlCol="0" anchor="ctr" anchorCtr="1">
            <a:spAutoFit/>
          </a:bodyPr>
          <a:lstStyle/>
          <a:p>
            <a:r>
              <a:rPr lang="en-US" altLang="zh-CN" sz="8000" dirty="0">
                <a:solidFill>
                  <a:srgbClr val="EF975B"/>
                </a:solidFill>
                <a:latin typeface="方正细谭黑简体" panose="02000000000000000000" pitchFamily="2" charset="-122"/>
                <a:ea typeface="方正细谭黑简体" panose="02000000000000000000" pitchFamily="2" charset="-122"/>
                <a:cs typeface="+mn-ea"/>
                <a:sym typeface="+mn-lt"/>
              </a:rPr>
              <a:t>7—9</a:t>
            </a:r>
            <a:r>
              <a:rPr lang="zh-CN" altLang="en-US" sz="8000" dirty="0">
                <a:solidFill>
                  <a:srgbClr val="EF975B"/>
                </a:solidFill>
                <a:latin typeface="方正细谭黑简体" panose="02000000000000000000" pitchFamily="2" charset="-122"/>
                <a:ea typeface="方正细谭黑简体" panose="02000000000000000000" pitchFamily="2" charset="-122"/>
                <a:cs typeface="+mn-ea"/>
                <a:sym typeface="+mn-lt"/>
              </a:rPr>
              <a:t>个月婴儿教育的常见问题及对策</a:t>
            </a:r>
          </a:p>
        </p:txBody>
      </p:sp>
    </p:spTree>
    <p:extLst>
      <p:ext uri="{BB962C8B-B14F-4D97-AF65-F5344CB8AC3E}">
        <p14:creationId xmlns:p14="http://schemas.microsoft.com/office/powerpoint/2010/main" val="3995804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íš1iḑe">
            <a:extLst>
              <a:ext uri="{FF2B5EF4-FFF2-40B4-BE49-F238E27FC236}">
                <a16:creationId xmlns:a16="http://schemas.microsoft.com/office/drawing/2014/main" id="{C24F54ED-3263-4F37-B0B8-F9DC3BDAA3FC}"/>
              </a:ext>
            </a:extLst>
          </p:cNvPr>
          <p:cNvSpPr/>
          <p:nvPr/>
        </p:nvSpPr>
        <p:spPr>
          <a:xfrm>
            <a:off x="2046999" y="517124"/>
            <a:ext cx="6139660" cy="740176"/>
          </a:xfrm>
          <a:prstGeom prst="rect">
            <a:avLst/>
          </a:prstGeom>
        </p:spPr>
        <p:txBody>
          <a:bodyPr wrap="none" lIns="144000" tIns="0" rIns="144000" bIns="0">
            <a:noAutofit/>
          </a:bodyPr>
          <a:lstStyle/>
          <a:p>
            <a:pPr lvl="0">
              <a:lnSpc>
                <a:spcPct val="110000"/>
              </a:lnSpc>
            </a:pPr>
            <a:r>
              <a:rPr lang="zh-CN" altLang="en-US" sz="3600" dirty="0">
                <a:solidFill>
                  <a:srgbClr val="E95555"/>
                </a:solidFill>
                <a:cs typeface="+mn-ea"/>
                <a:sym typeface="+mn-lt"/>
              </a:rPr>
              <a:t>不喜欢吃辅食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872565EF-22D4-47FD-B195-5B4BE60863AE}"/>
              </a:ext>
            </a:extLst>
          </p:cNvPr>
          <p:cNvSpPr/>
          <p:nvPr/>
        </p:nvSpPr>
        <p:spPr>
          <a:xfrm>
            <a:off x="928435" y="1559544"/>
            <a:ext cx="10633911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1600" dirty="0">
                <a:solidFill>
                  <a:prstClr val="black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又到了喂奶时间了。刚碰到妈妈的乳头，豆豆（</a:t>
            </a:r>
            <a:r>
              <a:rPr lang="en-US" altLang="zh-CN" sz="1600" dirty="0">
                <a:solidFill>
                  <a:prstClr val="black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7</a:t>
            </a:r>
            <a:r>
              <a:rPr lang="zh-CN" altLang="en-US" sz="1600" dirty="0">
                <a:solidFill>
                  <a:prstClr val="black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个月）就如饥似渴地吃了起来。喂了一会儿，妈妈把豆豆抱了起来。可是，豆豆似乎还没有吃饱。这时，妈妈准备了蒸蛋给豆豆，妈妈给豆豆喂了一勺蒸蛋，可是，没等豆豆嘴巴里吧唧几下，便将蒸蛋吐了出来。接下来，任凭妈妈怎么喂，豆豆也不肯吃了。</a:t>
            </a:r>
          </a:p>
          <a:p>
            <a:pPr lvl="0"/>
            <a:r>
              <a:rPr lang="zh-CN" altLang="en-US" sz="1600" dirty="0">
                <a:solidFill>
                  <a:prstClr val="black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 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华文楷体" panose="02010600040101010101" pitchFamily="2" charset="-122"/>
              <a:ea typeface="华文楷体" panose="02010600040101010101" pitchFamily="2" charset="-122"/>
              <a:cs typeface="+mn-cs"/>
            </a:endParaRPr>
          </a:p>
          <a:p>
            <a:pPr lvl="0"/>
            <a:r>
              <a:rPr lang="zh-CN" altLang="en-US" sz="1600" dirty="0">
                <a:solidFill>
                  <a:prstClr val="black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原因分析： </a:t>
            </a:r>
          </a:p>
          <a:p>
            <a:pPr lvl="0"/>
            <a:r>
              <a:rPr lang="zh-CN" altLang="en-US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宝宝</a:t>
            </a:r>
            <a:r>
              <a:rPr lang="en-US" altLang="zh-CN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7</a:t>
            </a:r>
            <a:r>
              <a:rPr lang="zh-CN" altLang="en-US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个月以后，成人便可以给其添加辅食了。但是，对于从未接触过这些新“食物”的宝宝来说，很容易产生抗拒反应。究其原因，有以下几种可能： 第一，添加的辅食不符合月龄段，宝宝一时难以适应。宝宝尝试、接受和适应新事物需要一个循序渐进的过程，如果每天给宝宝添加不同种类的辅食，宝宝的味觉难以同时习惯、适应不同的味道。第二，对于习惯吮吸母乳的宝宝来说，添加辅食是练习咀嚼食物的开始。对于没有吃过的食物，宝宝可能还没有掌握咀嚼食物的要领而产生排斥心理。第三，长期只吃一种辅食。长期只给宝宝吃一种辅食，往往由于味觉的单调而让宝宝产生厌倦心理。对于</a:t>
            </a:r>
            <a:r>
              <a:rPr lang="en-US" altLang="zh-CN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0—1</a:t>
            </a:r>
            <a:r>
              <a:rPr lang="zh-CN" altLang="en-US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岁的宝宝来说，处于味觉发展的敏感期，循序渐进地尝试不同食物的味道可以刺激其食欲，使其自然地产生对食物的兴趣。</a:t>
            </a:r>
          </a:p>
          <a:p>
            <a:pPr lvl="0"/>
            <a:r>
              <a:rPr lang="zh-CN" altLang="en-US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r>
              <a:rPr lang="zh-CN" altLang="en-US" sz="1600" dirty="0">
                <a:solidFill>
                  <a:prstClr val="black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 </a:t>
            </a:r>
            <a:r>
              <a:rPr lang="zh-CN" altLang="en-US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58308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íš1iḑe">
            <a:extLst>
              <a:ext uri="{FF2B5EF4-FFF2-40B4-BE49-F238E27FC236}">
                <a16:creationId xmlns:a16="http://schemas.microsoft.com/office/drawing/2014/main" id="{C24F54ED-3263-4F37-B0B8-F9DC3BDAA3FC}"/>
              </a:ext>
            </a:extLst>
          </p:cNvPr>
          <p:cNvSpPr/>
          <p:nvPr/>
        </p:nvSpPr>
        <p:spPr>
          <a:xfrm>
            <a:off x="2046999" y="517124"/>
            <a:ext cx="6139660" cy="740176"/>
          </a:xfrm>
          <a:prstGeom prst="rect">
            <a:avLst/>
          </a:prstGeom>
        </p:spPr>
        <p:txBody>
          <a:bodyPr wrap="none" lIns="144000" tIns="0" rIns="144000" bIns="0">
            <a:noAutofit/>
          </a:bodyPr>
          <a:lstStyle/>
          <a:p>
            <a:pPr lvl="0">
              <a:lnSpc>
                <a:spcPct val="110000"/>
              </a:lnSpc>
            </a:pPr>
            <a:r>
              <a:rPr lang="zh-CN" altLang="en-US" sz="3600" dirty="0">
                <a:solidFill>
                  <a:srgbClr val="E95555"/>
                </a:solidFill>
                <a:cs typeface="+mn-ea"/>
                <a:sym typeface="+mn-lt"/>
              </a:rPr>
              <a:t>不喜欢吃辅食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872565EF-22D4-47FD-B195-5B4BE60863AE}"/>
              </a:ext>
            </a:extLst>
          </p:cNvPr>
          <p:cNvSpPr/>
          <p:nvPr/>
        </p:nvSpPr>
        <p:spPr>
          <a:xfrm>
            <a:off x="928435" y="1559544"/>
            <a:ext cx="10633911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1600" dirty="0">
                <a:solidFill>
                  <a:prstClr val="black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又到了喂奶时间了。刚碰到妈妈的乳头，豆豆（</a:t>
            </a:r>
            <a:r>
              <a:rPr lang="en-US" altLang="zh-CN" sz="1600" dirty="0">
                <a:solidFill>
                  <a:prstClr val="black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7</a:t>
            </a:r>
            <a:r>
              <a:rPr lang="zh-CN" altLang="en-US" sz="1600" dirty="0">
                <a:solidFill>
                  <a:prstClr val="black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个月）就如饥似渴地吃了起来。喂了一会儿，妈妈把豆豆抱了起来。可是，豆豆似乎还没有吃饱。这时，妈妈准备了蒸蛋给豆豆，妈妈给豆豆喂了一勺蒸蛋，可是，没等豆豆嘴巴里吧唧几下，便将蒸蛋吐了出来。接下来，任凭妈妈怎么喂，豆豆也不肯吃了。</a:t>
            </a:r>
          </a:p>
          <a:p>
            <a:pPr lvl="0"/>
            <a:r>
              <a:rPr lang="zh-CN" altLang="en-US" sz="1600" dirty="0">
                <a:solidFill>
                  <a:prstClr val="black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 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华文楷体" panose="02010600040101010101" pitchFamily="2" charset="-122"/>
              <a:ea typeface="华文楷体" panose="02010600040101010101" pitchFamily="2" charset="-122"/>
              <a:cs typeface="+mn-cs"/>
            </a:endParaRPr>
          </a:p>
          <a:p>
            <a:pPr lvl="0"/>
            <a:r>
              <a:rPr lang="zh-CN" altLang="en-US" sz="1600" dirty="0">
                <a:solidFill>
                  <a:prstClr val="black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教育建议： </a:t>
            </a:r>
          </a:p>
          <a:p>
            <a:pPr lvl="0"/>
            <a:r>
              <a:rPr lang="zh-CN" altLang="en-US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针对上述原因，成人可以从以下方面着手给宝宝添加辅食： </a:t>
            </a:r>
          </a:p>
          <a:p>
            <a:pPr lvl="0"/>
            <a:r>
              <a:rPr lang="zh-CN" altLang="en-US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（</a:t>
            </a:r>
            <a:r>
              <a:rPr lang="en-US" altLang="zh-CN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</a:t>
            </a:r>
            <a:r>
              <a:rPr lang="zh-CN" altLang="en-US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） 循序渐进地给宝宝添加辅食。遵循从单一到多样、从少到多、由细到粗、从泥到碎的原则。</a:t>
            </a:r>
            <a:r>
              <a:rPr lang="en-US" altLang="zh-CN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7—9</a:t>
            </a:r>
            <a:r>
              <a:rPr lang="zh-CN" altLang="en-US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个月的宝宝可以添加的辅食有： 菜汤、营养米粉、水果泥、菜泥、蛋黄等；</a:t>
            </a:r>
            <a:r>
              <a:rPr lang="en-US" altLang="zh-CN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8—9</a:t>
            </a:r>
            <a:r>
              <a:rPr lang="zh-CN" altLang="en-US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个月的宝宝可以添加的辅食有肝泥、蒸蛋、肉末、烂粥面、碎菜等；</a:t>
            </a:r>
            <a:r>
              <a:rPr lang="en-US" altLang="zh-CN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10—12</a:t>
            </a:r>
            <a:r>
              <a:rPr lang="zh-CN" altLang="en-US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个月的宝宝可以添加的辅食有软饭、面条、馒头、碎肉等。</a:t>
            </a:r>
          </a:p>
          <a:p>
            <a:pPr lvl="0"/>
            <a:r>
              <a:rPr lang="zh-CN" altLang="en-US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（</a:t>
            </a:r>
            <a:r>
              <a:rPr lang="en-US" altLang="zh-CN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2</a:t>
            </a:r>
            <a:r>
              <a:rPr lang="zh-CN" altLang="en-US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） 从米糊开始添加辅食。母乳是宝宝最喜欢、最容易接受的食物，成人可把米糊和母乳混合成半流质的糊糊，一点点喂给宝宝吃。当宝宝拒绝时，不要强迫宝宝，可以过段时间再次尝试，耐心等待宝宝适应新食物的味道。</a:t>
            </a:r>
          </a:p>
          <a:p>
            <a:pPr lvl="0"/>
            <a:r>
              <a:rPr lang="zh-CN" altLang="en-US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（</a:t>
            </a:r>
            <a:r>
              <a:rPr lang="en-US" altLang="zh-CN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3</a:t>
            </a:r>
            <a:r>
              <a:rPr lang="zh-CN" altLang="en-US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） 尝试不同的烹调方法。同一种食物，不同的烹调方法带来不同的口感。例如，对于长牙后的宝宝，相对于软烂的苹果泥，可能更喜欢薄薄的苹果片带来的爽脆感。</a:t>
            </a:r>
          </a:p>
          <a:p>
            <a:pPr lvl="0"/>
            <a:r>
              <a:rPr lang="zh-CN" altLang="en-US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（</a:t>
            </a:r>
            <a:r>
              <a:rPr lang="en-US" altLang="zh-CN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4</a:t>
            </a:r>
            <a:r>
              <a:rPr lang="zh-CN" altLang="en-US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） 给宝宝准备专门的餐具。用大碗盛满食物，视觉上会给宝宝压迫感。而用宝宝专用的可爱小碗盛装食物，却给其完全不同的视觉感受和心理感觉。每次少盛一点，吃完再添，可以给宝宝带来成就感和愉悦感。</a:t>
            </a:r>
          </a:p>
          <a:p>
            <a:pPr lvl="0"/>
            <a:r>
              <a:rPr lang="zh-CN" altLang="en-US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</a:t>
            </a:r>
            <a:r>
              <a:rPr lang="zh-CN" altLang="en-US" sz="1600" dirty="0">
                <a:solidFill>
                  <a:prstClr val="black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 </a:t>
            </a:r>
            <a:r>
              <a:rPr lang="zh-CN" altLang="en-US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80098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íš1iḑe">
            <a:extLst>
              <a:ext uri="{FF2B5EF4-FFF2-40B4-BE49-F238E27FC236}">
                <a16:creationId xmlns:a16="http://schemas.microsoft.com/office/drawing/2014/main" id="{C24F54ED-3263-4F37-B0B8-F9DC3BDAA3FC}"/>
              </a:ext>
            </a:extLst>
          </p:cNvPr>
          <p:cNvSpPr/>
          <p:nvPr/>
        </p:nvSpPr>
        <p:spPr>
          <a:xfrm>
            <a:off x="2046999" y="517124"/>
            <a:ext cx="6139660" cy="740176"/>
          </a:xfrm>
          <a:prstGeom prst="rect">
            <a:avLst/>
          </a:prstGeom>
        </p:spPr>
        <p:txBody>
          <a:bodyPr wrap="none" lIns="144000" tIns="0" rIns="144000" bIns="0">
            <a:noAutofit/>
          </a:bodyPr>
          <a:lstStyle/>
          <a:p>
            <a:pPr lvl="0">
              <a:lnSpc>
                <a:spcPct val="110000"/>
              </a:lnSpc>
            </a:pPr>
            <a:r>
              <a:rPr lang="zh-CN" altLang="en-US" sz="3600" dirty="0">
                <a:solidFill>
                  <a:srgbClr val="E95555"/>
                </a:solidFill>
                <a:cs typeface="+mn-ea"/>
                <a:sym typeface="+mn-lt"/>
              </a:rPr>
              <a:t> 不愿意爬行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872565EF-22D4-47FD-B195-5B4BE60863AE}"/>
              </a:ext>
            </a:extLst>
          </p:cNvPr>
          <p:cNvSpPr/>
          <p:nvPr/>
        </p:nvSpPr>
        <p:spPr>
          <a:xfrm>
            <a:off x="928435" y="1559544"/>
            <a:ext cx="10633911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1600" dirty="0">
                <a:solidFill>
                  <a:prstClr val="black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悠悠</a:t>
            </a:r>
            <a:r>
              <a:rPr lang="en-US" altLang="zh-CN" sz="1600" dirty="0">
                <a:solidFill>
                  <a:prstClr val="black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9</a:t>
            </a:r>
            <a:r>
              <a:rPr lang="zh-CN" altLang="en-US" sz="1600" dirty="0">
                <a:solidFill>
                  <a:prstClr val="black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个月了，长得白白胖胖</a:t>
            </a:r>
            <a:r>
              <a:rPr lang="en-US" altLang="zh-CN" sz="1600" dirty="0">
                <a:solidFill>
                  <a:prstClr val="black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,</a:t>
            </a:r>
            <a:r>
              <a:rPr lang="zh-CN" altLang="en-US" sz="1600" dirty="0">
                <a:solidFill>
                  <a:prstClr val="black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甚是可爱。可是最近爸爸妈妈却开始为他着急起来。原来，和悠悠差不多大的宝宝都开始爬了，悠悠却丝毫没有这种迹象。妈妈把他放在床上，逗引他向前爬行，悠悠双肘刚支撑起来，没多久就一屁股趴在床上不动了。任凭爸爸妈妈怎么逗引悠悠，他都没有爬行的兴趣。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华文楷体" panose="02010600040101010101" pitchFamily="2" charset="-122"/>
              <a:ea typeface="华文楷体" panose="02010600040101010101" pitchFamily="2" charset="-122"/>
              <a:cs typeface="+mn-cs"/>
            </a:endParaRPr>
          </a:p>
          <a:p>
            <a:pPr lvl="0"/>
            <a:r>
              <a:rPr lang="zh-CN" altLang="en-US" sz="1600" dirty="0">
                <a:solidFill>
                  <a:prstClr val="black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教育建议： </a:t>
            </a:r>
          </a:p>
          <a:p>
            <a:pPr lvl="0"/>
            <a:r>
              <a:rPr lang="zh-CN" altLang="en-US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</a:t>
            </a:r>
            <a:r>
              <a:rPr lang="en-US" altLang="zh-CN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8</a:t>
            </a:r>
            <a:r>
              <a:rPr lang="zh-CN" altLang="en-US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个月左右，在前期抬头、翻身、坐等大动作的基础上，大部分宝宝开始出现爬行的动作。然而，仍有很多宝宝到了</a:t>
            </a:r>
            <a:r>
              <a:rPr lang="en-US" altLang="zh-CN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9</a:t>
            </a:r>
            <a:r>
              <a:rPr lang="zh-CN" altLang="en-US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、</a:t>
            </a:r>
            <a:r>
              <a:rPr lang="en-US" altLang="zh-CN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10</a:t>
            </a:r>
            <a:r>
              <a:rPr lang="zh-CN" altLang="en-US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个月迟迟不会爬。究其原因，主要在于以下几点： 一是父母对于宝宝爬行重要性的认识不足。很多父母以为宝宝此时不会爬不要紧，到了</a:t>
            </a:r>
            <a:r>
              <a:rPr lang="en-US" altLang="zh-CN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</a:t>
            </a:r>
            <a:r>
              <a:rPr lang="zh-CN" altLang="en-US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岁左右直接练习行走是更加聪明的表现，其实不然： 会爬的宝宝更聪明。爬行不仅可以锻炼其身体的灵活性、协调性，扩大宝宝的探索范围，丰富感知经验，更能使其获得成就感和愉悦感。对于宝宝不会爬行的现象，父母不应听之任之，而要积极采取措施和方法促进宝宝的爬行。二是和父母的教养方式有关。很多父母喜欢把宝宝整天抱在怀里或是放在婴儿床上，这使得宝宝无形中丧失了诸多练习爬行的机会。宽敞、平坦的地面、大床、草地等场地则更容易激发宝宝自由爬行的兴趣。三是前期基础动作发展不足。宝宝爬行动作的发展不是一蹴而就的，而是前期颈部、躯干、肩部、双腿、双手等肌肉力量协调配合的结果。若宝宝在前几个月中某一项基本大动作（抬头、翻身、坐）发展不足，则会影响爬行动作的发展。 </a:t>
            </a:r>
          </a:p>
        </p:txBody>
      </p:sp>
    </p:spTree>
    <p:extLst>
      <p:ext uri="{BB962C8B-B14F-4D97-AF65-F5344CB8AC3E}">
        <p14:creationId xmlns:p14="http://schemas.microsoft.com/office/powerpoint/2010/main" val="144152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973754" y="2114618"/>
            <a:ext cx="2262741" cy="400110"/>
            <a:chOff x="853440" y="2752672"/>
            <a:chExt cx="3474720" cy="400110"/>
          </a:xfrm>
        </p:grpSpPr>
        <p:grpSp>
          <p:nvGrpSpPr>
            <p:cNvPr id="13" name="组合 12"/>
            <p:cNvGrpSpPr/>
            <p:nvPr/>
          </p:nvGrpSpPr>
          <p:grpSpPr>
            <a:xfrm>
              <a:off x="853440" y="2760005"/>
              <a:ext cx="3474720" cy="392777"/>
              <a:chOff x="853440" y="3004934"/>
              <a:chExt cx="3474720" cy="392777"/>
            </a:xfrm>
          </p:grpSpPr>
          <p:sp>
            <p:nvSpPr>
              <p:cNvPr id="11" name="矩形: 圆角 10"/>
              <p:cNvSpPr/>
              <p:nvPr/>
            </p:nvSpPr>
            <p:spPr>
              <a:xfrm>
                <a:off x="853440" y="3004934"/>
                <a:ext cx="3474720" cy="392777"/>
              </a:xfrm>
              <a:prstGeom prst="roundRect">
                <a:avLst>
                  <a:gd name="adj" fmla="val 50000"/>
                </a:avLst>
              </a:prstGeom>
              <a:solidFill>
                <a:srgbClr val="401B5B"/>
              </a:solidFill>
              <a:ln w="28575">
                <a:solidFill>
                  <a:srgbClr val="401B5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2" name="任意多边形: 形状 11"/>
              <p:cNvSpPr/>
              <p:nvPr/>
            </p:nvSpPr>
            <p:spPr>
              <a:xfrm>
                <a:off x="859790" y="3006523"/>
                <a:ext cx="3368543" cy="197507"/>
              </a:xfrm>
              <a:custGeom>
                <a:avLst/>
                <a:gdLst>
                  <a:gd name="connsiteX0" fmla="*/ 0 w 3368543"/>
                  <a:gd name="connsiteY0" fmla="*/ 196388 h 221559"/>
                  <a:gd name="connsiteX1" fmla="*/ 0 w 3368543"/>
                  <a:gd name="connsiteY1" fmla="*/ 196389 h 221559"/>
                  <a:gd name="connsiteX2" fmla="*/ 0 w 3368543"/>
                  <a:gd name="connsiteY2" fmla="*/ 196389 h 221559"/>
                  <a:gd name="connsiteX3" fmla="*/ 196389 w 3368543"/>
                  <a:gd name="connsiteY3" fmla="*/ 0 h 221559"/>
                  <a:gd name="connsiteX4" fmla="*/ 3278332 w 3368543"/>
                  <a:gd name="connsiteY4" fmla="*/ 0 h 221559"/>
                  <a:gd name="connsiteX5" fmla="*/ 3354776 w 3368543"/>
                  <a:gd name="connsiteY5" fmla="*/ 15433 h 221559"/>
                  <a:gd name="connsiteX6" fmla="*/ 3368543 w 3368543"/>
                  <a:gd name="connsiteY6" fmla="*/ 24715 h 221559"/>
                  <a:gd name="connsiteX7" fmla="*/ 222015 w 3368543"/>
                  <a:gd name="connsiteY7" fmla="*/ 24715 h 221559"/>
                  <a:gd name="connsiteX8" fmla="*/ 17447 w 3368543"/>
                  <a:gd name="connsiteY8" fmla="*/ 160312 h 221559"/>
                  <a:gd name="connsiteX9" fmla="*/ 5082 w 3368543"/>
                  <a:gd name="connsiteY9" fmla="*/ 221559 h 221559"/>
                  <a:gd name="connsiteX10" fmla="*/ 0 w 3368543"/>
                  <a:gd name="connsiteY10" fmla="*/ 196389 h 221559"/>
                  <a:gd name="connsiteX11" fmla="*/ 15433 w 3368543"/>
                  <a:gd name="connsiteY11" fmla="*/ 119946 h 221559"/>
                  <a:gd name="connsiteX12" fmla="*/ 196389 w 3368543"/>
                  <a:gd name="connsiteY12" fmla="*/ 0 h 2215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368543" h="221559">
                    <a:moveTo>
                      <a:pt x="0" y="196388"/>
                    </a:moveTo>
                    <a:lnTo>
                      <a:pt x="0" y="196389"/>
                    </a:lnTo>
                    <a:lnTo>
                      <a:pt x="0" y="196389"/>
                    </a:lnTo>
                    <a:close/>
                    <a:moveTo>
                      <a:pt x="196389" y="0"/>
                    </a:moveTo>
                    <a:lnTo>
                      <a:pt x="3278332" y="0"/>
                    </a:lnTo>
                    <a:cubicBezTo>
                      <a:pt x="3305448" y="0"/>
                      <a:pt x="3331280" y="5496"/>
                      <a:pt x="3354776" y="15433"/>
                    </a:cubicBezTo>
                    <a:lnTo>
                      <a:pt x="3368543" y="24715"/>
                    </a:lnTo>
                    <a:lnTo>
                      <a:pt x="222015" y="24715"/>
                    </a:lnTo>
                    <a:cubicBezTo>
                      <a:pt x="130054" y="24715"/>
                      <a:pt x="51151" y="80628"/>
                      <a:pt x="17447" y="160312"/>
                    </a:cubicBezTo>
                    <a:lnTo>
                      <a:pt x="5082" y="221559"/>
                    </a:lnTo>
                    <a:lnTo>
                      <a:pt x="0" y="196389"/>
                    </a:lnTo>
                    <a:lnTo>
                      <a:pt x="15433" y="119946"/>
                    </a:lnTo>
                    <a:cubicBezTo>
                      <a:pt x="45247" y="49459"/>
                      <a:pt x="115042" y="0"/>
                      <a:pt x="19638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14" name="文本框 13"/>
            <p:cNvSpPr txBox="1"/>
            <p:nvPr/>
          </p:nvSpPr>
          <p:spPr>
            <a:xfrm>
              <a:off x="853440" y="2752672"/>
              <a:ext cx="34747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spc="300" dirty="0">
                  <a:solidFill>
                    <a:schemeClr val="bg1"/>
                  </a:solidFill>
                  <a:cs typeface="+mn-ea"/>
                  <a:sym typeface="+mn-lt"/>
                </a:rPr>
                <a:t>第一节</a:t>
              </a:r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564680" y="2986627"/>
            <a:ext cx="8995412" cy="2554545"/>
          </a:xfrm>
          <a:prstGeom prst="rect">
            <a:avLst/>
          </a:prstGeom>
          <a:noFill/>
        </p:spPr>
        <p:txBody>
          <a:bodyPr wrap="square" lIns="0" rtlCol="0" anchor="ctr" anchorCtr="1">
            <a:spAutoFit/>
          </a:bodyPr>
          <a:lstStyle/>
          <a:p>
            <a:r>
              <a:rPr lang="en-US" altLang="zh-CN" sz="8000" dirty="0">
                <a:solidFill>
                  <a:srgbClr val="EF975B"/>
                </a:solidFill>
                <a:latin typeface="方正细谭黑简体" panose="02000000000000000000" pitchFamily="2" charset="-122"/>
                <a:ea typeface="方正细谭黑简体" panose="02000000000000000000" pitchFamily="2" charset="-122"/>
                <a:cs typeface="+mn-ea"/>
                <a:sym typeface="+mn-lt"/>
              </a:rPr>
              <a:t>7—9</a:t>
            </a:r>
            <a:r>
              <a:rPr lang="zh-CN" altLang="en-US" sz="8000" dirty="0">
                <a:solidFill>
                  <a:srgbClr val="EF975B"/>
                </a:solidFill>
                <a:latin typeface="方正细谭黑简体" panose="02000000000000000000" pitchFamily="2" charset="-122"/>
                <a:ea typeface="方正细谭黑简体" panose="02000000000000000000" pitchFamily="2" charset="-122"/>
                <a:cs typeface="+mn-ea"/>
                <a:sym typeface="+mn-lt"/>
              </a:rPr>
              <a:t>个月婴儿身心发展特点概述</a:t>
            </a:r>
          </a:p>
        </p:txBody>
      </p:sp>
    </p:spTree>
    <p:extLst>
      <p:ext uri="{BB962C8B-B14F-4D97-AF65-F5344CB8AC3E}">
        <p14:creationId xmlns:p14="http://schemas.microsoft.com/office/powerpoint/2010/main" val="1345381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íš1iḑe">
            <a:extLst>
              <a:ext uri="{FF2B5EF4-FFF2-40B4-BE49-F238E27FC236}">
                <a16:creationId xmlns:a16="http://schemas.microsoft.com/office/drawing/2014/main" id="{C24F54ED-3263-4F37-B0B8-F9DC3BDAA3FC}"/>
              </a:ext>
            </a:extLst>
          </p:cNvPr>
          <p:cNvSpPr/>
          <p:nvPr/>
        </p:nvSpPr>
        <p:spPr>
          <a:xfrm>
            <a:off x="2046999" y="517124"/>
            <a:ext cx="6139660" cy="740176"/>
          </a:xfrm>
          <a:prstGeom prst="rect">
            <a:avLst/>
          </a:prstGeom>
        </p:spPr>
        <p:txBody>
          <a:bodyPr wrap="none" lIns="144000" tIns="0" rIns="144000" bIns="0">
            <a:noAutofit/>
          </a:bodyPr>
          <a:lstStyle/>
          <a:p>
            <a:pPr lvl="0">
              <a:lnSpc>
                <a:spcPct val="110000"/>
              </a:lnSpc>
            </a:pPr>
            <a:r>
              <a:rPr lang="zh-CN" altLang="en-US" sz="3600" dirty="0">
                <a:solidFill>
                  <a:srgbClr val="E95555"/>
                </a:solidFill>
                <a:cs typeface="+mn-ea"/>
                <a:sym typeface="+mn-lt"/>
              </a:rPr>
              <a:t> 不愿意爬行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872565EF-22D4-47FD-B195-5B4BE60863AE}"/>
              </a:ext>
            </a:extLst>
          </p:cNvPr>
          <p:cNvSpPr/>
          <p:nvPr/>
        </p:nvSpPr>
        <p:spPr>
          <a:xfrm>
            <a:off x="928435" y="1559544"/>
            <a:ext cx="10633911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1600" dirty="0">
                <a:solidFill>
                  <a:prstClr val="black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悠悠</a:t>
            </a:r>
            <a:r>
              <a:rPr lang="en-US" altLang="zh-CN" sz="1600" dirty="0">
                <a:solidFill>
                  <a:prstClr val="black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9</a:t>
            </a:r>
            <a:r>
              <a:rPr lang="zh-CN" altLang="en-US" sz="1600" dirty="0">
                <a:solidFill>
                  <a:prstClr val="black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个月了，长得白白胖胖</a:t>
            </a:r>
            <a:r>
              <a:rPr lang="en-US" altLang="zh-CN" sz="1600" dirty="0">
                <a:solidFill>
                  <a:prstClr val="black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,</a:t>
            </a:r>
            <a:r>
              <a:rPr lang="zh-CN" altLang="en-US" sz="1600" dirty="0">
                <a:solidFill>
                  <a:prstClr val="black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甚是可爱。可是最近爸爸妈妈却开始为他着急起来。原来，和悠悠差不多大的宝宝都开始爬了，悠悠却丝毫没有这种迹象。妈妈把他放在床上，逗引他向前爬行，悠悠双肘刚支撑起来，没多久就一屁股趴在床上不动了。任凭爸爸妈妈怎么逗引悠悠，他都没有爬行的兴趣。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华文楷体" panose="02010600040101010101" pitchFamily="2" charset="-122"/>
              <a:ea typeface="华文楷体" panose="02010600040101010101" pitchFamily="2" charset="-122"/>
              <a:cs typeface="+mn-cs"/>
            </a:endParaRPr>
          </a:p>
          <a:p>
            <a:pPr lvl="0"/>
            <a:r>
              <a:rPr lang="zh-CN" altLang="en-US" sz="1600" dirty="0">
                <a:solidFill>
                  <a:prstClr val="black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教育建议： </a:t>
            </a:r>
          </a:p>
          <a:p>
            <a:pPr lvl="0"/>
            <a:r>
              <a:rPr lang="zh-CN" altLang="en-US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（</a:t>
            </a:r>
            <a:r>
              <a:rPr lang="en-US" altLang="zh-CN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</a:t>
            </a:r>
            <a:r>
              <a:rPr lang="zh-CN" altLang="en-US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） 父母要重视宝宝的爬行，了解爬行对于宝宝动作、认知、自我意识等方面发展的诸多益处，抓住</a:t>
            </a:r>
            <a:r>
              <a:rPr lang="en-US" altLang="zh-CN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8—10</a:t>
            </a:r>
            <a:r>
              <a:rPr lang="zh-CN" altLang="en-US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个月这一爬行发展的关键期，让宝宝多练习爬行。当宝宝还不会爬时，成人可以多引导宝宝“趴着玩”，锻炼其颈部、背部和手臂肌肉，多鼓励其练习翻身，锻炼手臂和膝盖力量，为爬行打下基础。</a:t>
            </a:r>
          </a:p>
          <a:p>
            <a:pPr lvl="0"/>
            <a:r>
              <a:rPr lang="zh-CN" altLang="en-US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（</a:t>
            </a:r>
            <a:r>
              <a:rPr lang="en-US" altLang="zh-CN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2</a:t>
            </a:r>
            <a:r>
              <a:rPr lang="zh-CN" altLang="en-US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） 成人提供“爬行”示范。此时的宝宝天生喜爱模仿，成人在宝宝边上做出爬行动作，积极引导宝宝模仿，可以激发其爬行的兴趣。成人还可以在前方放置一个吸引宝宝的小玩具，逗引其向前爬行够取玩具。</a:t>
            </a:r>
          </a:p>
          <a:p>
            <a:pPr lvl="0"/>
            <a:r>
              <a:rPr lang="zh-CN" altLang="en-US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（</a:t>
            </a:r>
            <a:r>
              <a:rPr lang="en-US" altLang="zh-CN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3</a:t>
            </a:r>
            <a:r>
              <a:rPr lang="zh-CN" altLang="en-US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） 当宝宝不能腹部离地爬行时，家长可以用一块大毛巾从下方横穿宝宝的腹部，将其提起来，为其身体提供支撑，让其手膝着地爬行；当宝宝出现倒爬的情况时，成人可以用手抵住宝宝的双足，给其一个向前的力量，使其慢慢找到向前爬行的感觉。</a:t>
            </a:r>
          </a:p>
        </p:txBody>
      </p:sp>
    </p:spTree>
    <p:extLst>
      <p:ext uri="{BB962C8B-B14F-4D97-AF65-F5344CB8AC3E}">
        <p14:creationId xmlns:p14="http://schemas.microsoft.com/office/powerpoint/2010/main" val="2636931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íš1iḑe">
            <a:extLst>
              <a:ext uri="{FF2B5EF4-FFF2-40B4-BE49-F238E27FC236}">
                <a16:creationId xmlns:a16="http://schemas.microsoft.com/office/drawing/2014/main" id="{C24F54ED-3263-4F37-B0B8-F9DC3BDAA3FC}"/>
              </a:ext>
            </a:extLst>
          </p:cNvPr>
          <p:cNvSpPr/>
          <p:nvPr/>
        </p:nvSpPr>
        <p:spPr>
          <a:xfrm>
            <a:off x="2046999" y="517124"/>
            <a:ext cx="6139660" cy="740176"/>
          </a:xfrm>
          <a:prstGeom prst="rect">
            <a:avLst/>
          </a:prstGeom>
        </p:spPr>
        <p:txBody>
          <a:bodyPr wrap="none" lIns="144000" tIns="0" rIns="144000" bIns="0">
            <a:noAutofit/>
          </a:bodyPr>
          <a:lstStyle/>
          <a:p>
            <a:pPr lvl="0">
              <a:lnSpc>
                <a:spcPct val="110000"/>
              </a:lnSpc>
            </a:pPr>
            <a:r>
              <a:rPr lang="zh-CN" altLang="en-US" sz="3600" dirty="0">
                <a:solidFill>
                  <a:srgbClr val="E95555"/>
                </a:solidFill>
                <a:cs typeface="+mn-ea"/>
                <a:sym typeface="+mn-lt"/>
              </a:rPr>
              <a:t> “怕生”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872565EF-22D4-47FD-B195-5B4BE60863AE}"/>
              </a:ext>
            </a:extLst>
          </p:cNvPr>
          <p:cNvSpPr/>
          <p:nvPr/>
        </p:nvSpPr>
        <p:spPr>
          <a:xfrm>
            <a:off x="928435" y="1559544"/>
            <a:ext cx="10633911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1600" dirty="0">
                <a:solidFill>
                  <a:prstClr val="black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喵喵</a:t>
            </a:r>
            <a:r>
              <a:rPr lang="en-US" altLang="zh-CN" sz="1600" dirty="0">
                <a:solidFill>
                  <a:prstClr val="black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8</a:t>
            </a:r>
            <a:r>
              <a:rPr lang="zh-CN" altLang="en-US" sz="1600" dirty="0">
                <a:solidFill>
                  <a:prstClr val="black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个月大了。这天，喵喵的阿姨来看她。阿姨刚把喵喵抱过来，喵喵吓得“哇”一声就哭了起来。妈妈和阿姨都百思不得其解，前几个月阿姨来看喵喵时，喵喵并不怕生，看见人就笑，谁都让抱。现在却突然认生了，只要是不熟悉的人抱，喵喵就非常抗拒，又哭又闹，这下可让爸爸妈妈在亲友面前尴尬极了。</a:t>
            </a:r>
          </a:p>
          <a:p>
            <a:pPr lvl="0"/>
            <a:r>
              <a:rPr lang="zh-CN" altLang="en-US" sz="1600" dirty="0">
                <a:solidFill>
                  <a:prstClr val="black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 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华文楷体" panose="02010600040101010101" pitchFamily="2" charset="-122"/>
              <a:ea typeface="华文楷体" panose="02010600040101010101" pitchFamily="2" charset="-122"/>
              <a:cs typeface="+mn-cs"/>
            </a:endParaRPr>
          </a:p>
          <a:p>
            <a:pPr lvl="0"/>
            <a:r>
              <a:rPr lang="zh-CN" altLang="en-US" sz="1600" dirty="0">
                <a:solidFill>
                  <a:prstClr val="black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原因分析： </a:t>
            </a:r>
          </a:p>
          <a:p>
            <a:pPr lvl="0"/>
            <a:r>
              <a:rPr lang="zh-CN" altLang="en-US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喵喵的“怕生”其实是</a:t>
            </a:r>
            <a:r>
              <a:rPr lang="en-US" altLang="zh-CN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7—10</a:t>
            </a:r>
            <a:r>
              <a:rPr lang="zh-CN" altLang="en-US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个月宝宝的一种正常心理现象。陌生人焦虑是宝宝心理发展的一个里程碑，出现在宝宝对特定依恋对象（如妈妈）形成稳固的安全依恋关系之后。在生命最初半年，宝宝的安全依恋关系还未最终形成，对周围人亲近、友好的举动都能接纳。然而，在第一年的后几个月中，随着宝宝认知能力的发展及亲子依恋关系的形成，宝宝开始能够区分熟悉的人和陌生人，表现出对陌生人的排斥、退缩和害怕。他会担心、忧虑和害怕陌生人，这其实是宝宝智力发展的结果。随着宝宝认知、情感的进一步发展和生活经验的积累，到</a:t>
            </a:r>
            <a:r>
              <a:rPr lang="en-US" altLang="zh-CN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15</a:t>
            </a:r>
            <a:r>
              <a:rPr lang="zh-CN" altLang="en-US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个月左右，陌生人焦虑现象会逐渐消失。</a:t>
            </a:r>
          </a:p>
          <a:p>
            <a:pPr lvl="0"/>
            <a:r>
              <a:rPr lang="zh-CN" altLang="en-US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1552858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íš1iḑe">
            <a:extLst>
              <a:ext uri="{FF2B5EF4-FFF2-40B4-BE49-F238E27FC236}">
                <a16:creationId xmlns:a16="http://schemas.microsoft.com/office/drawing/2014/main" id="{C24F54ED-3263-4F37-B0B8-F9DC3BDAA3FC}"/>
              </a:ext>
            </a:extLst>
          </p:cNvPr>
          <p:cNvSpPr/>
          <p:nvPr/>
        </p:nvSpPr>
        <p:spPr>
          <a:xfrm>
            <a:off x="2046999" y="517124"/>
            <a:ext cx="6139660" cy="740176"/>
          </a:xfrm>
          <a:prstGeom prst="rect">
            <a:avLst/>
          </a:prstGeom>
        </p:spPr>
        <p:txBody>
          <a:bodyPr wrap="none" lIns="144000" tIns="0" rIns="144000" bIns="0">
            <a:noAutofit/>
          </a:bodyPr>
          <a:lstStyle/>
          <a:p>
            <a:pPr lvl="0">
              <a:lnSpc>
                <a:spcPct val="110000"/>
              </a:lnSpc>
            </a:pPr>
            <a:r>
              <a:rPr lang="zh-CN" altLang="en-US" sz="3600" dirty="0">
                <a:solidFill>
                  <a:srgbClr val="E95555"/>
                </a:solidFill>
                <a:cs typeface="+mn-ea"/>
                <a:sym typeface="+mn-lt"/>
              </a:rPr>
              <a:t> “怕生”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872565EF-22D4-47FD-B195-5B4BE60863AE}"/>
              </a:ext>
            </a:extLst>
          </p:cNvPr>
          <p:cNvSpPr/>
          <p:nvPr/>
        </p:nvSpPr>
        <p:spPr>
          <a:xfrm>
            <a:off x="928435" y="1559544"/>
            <a:ext cx="10633911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1600" dirty="0">
                <a:solidFill>
                  <a:prstClr val="black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喵喵</a:t>
            </a:r>
            <a:r>
              <a:rPr lang="en-US" altLang="zh-CN" sz="1600" dirty="0">
                <a:solidFill>
                  <a:prstClr val="black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8</a:t>
            </a:r>
            <a:r>
              <a:rPr lang="zh-CN" altLang="en-US" sz="1600" dirty="0">
                <a:solidFill>
                  <a:prstClr val="black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个月大了。这天，喵喵的阿姨来看她。阿姨刚把喵喵抱过来，喵喵吓得“哇”一声就哭了起来。妈妈和阿姨都百思不得其解，前几个月阿姨来看喵喵时，喵喵并不怕生，看见人就笑，谁都让抱。现在却突然认生了，只要是不熟悉的人抱，喵喵就非常抗拒，又哭又闹，这下可让爸爸妈妈在亲友面前尴尬极了。</a:t>
            </a:r>
          </a:p>
          <a:p>
            <a:pPr lvl="0"/>
            <a:r>
              <a:rPr lang="zh-CN" altLang="en-US" sz="1600" dirty="0">
                <a:solidFill>
                  <a:prstClr val="black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 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华文楷体" panose="02010600040101010101" pitchFamily="2" charset="-122"/>
              <a:ea typeface="华文楷体" panose="02010600040101010101" pitchFamily="2" charset="-122"/>
              <a:cs typeface="+mn-cs"/>
            </a:endParaRPr>
          </a:p>
          <a:p>
            <a:pPr lvl="0"/>
            <a:r>
              <a:rPr lang="zh-CN" altLang="en-US" sz="1600" dirty="0">
                <a:solidFill>
                  <a:prstClr val="black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原因分析： </a:t>
            </a:r>
          </a:p>
          <a:p>
            <a:pPr lvl="0"/>
            <a:r>
              <a:rPr lang="zh-CN" altLang="en-US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成人要以轻松的心态应对这种情况，给宝宝一个适应的时间。宝宝会根据父母对陌生人的态度来对陌生人做出反应。因此，父母友好地接待宝宝不熟悉的亲友，会使宝宝逐步放松下来，模仿爸爸妈妈的态度去应对陌生人，慢慢适应陌生人在场的情况。成人还可以提醒亲友先和宝宝保持适当的距离，不要急着拥抱或是亲吻宝宝，可以先和宝宝一起玩其喜欢的玩具，让宝宝在游戏中自然地和陌生人熟悉起来。</a:t>
            </a:r>
          </a:p>
          <a:p>
            <a:pPr lvl="0"/>
            <a:r>
              <a:rPr lang="zh-CN" altLang="en-US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</a:p>
        </p:txBody>
      </p:sp>
    </p:spTree>
    <p:extLst>
      <p:ext uri="{BB962C8B-B14F-4D97-AF65-F5344CB8AC3E}">
        <p14:creationId xmlns:p14="http://schemas.microsoft.com/office/powerpoint/2010/main" val="1744047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íš1iḑe">
            <a:extLst>
              <a:ext uri="{FF2B5EF4-FFF2-40B4-BE49-F238E27FC236}">
                <a16:creationId xmlns:a16="http://schemas.microsoft.com/office/drawing/2014/main" id="{C24F54ED-3263-4F37-B0B8-F9DC3BDAA3FC}"/>
              </a:ext>
            </a:extLst>
          </p:cNvPr>
          <p:cNvSpPr/>
          <p:nvPr/>
        </p:nvSpPr>
        <p:spPr>
          <a:xfrm>
            <a:off x="1989849" y="383774"/>
            <a:ext cx="6139660" cy="740176"/>
          </a:xfrm>
          <a:prstGeom prst="rect">
            <a:avLst/>
          </a:prstGeom>
        </p:spPr>
        <p:txBody>
          <a:bodyPr wrap="none" lIns="144000" tIns="0" rIns="144000" bIns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E95555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rPr>
              <a:t>思考题</a:t>
            </a:r>
          </a:p>
        </p:txBody>
      </p:sp>
      <p:pic>
        <p:nvPicPr>
          <p:cNvPr id="27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3314" y="1638300"/>
            <a:ext cx="3088544" cy="4508500"/>
          </a:xfrm>
          <a:prstGeom prst="rect">
            <a:avLst/>
          </a:prstGeom>
        </p:spPr>
      </p:pic>
      <p:sp>
        <p:nvSpPr>
          <p:cNvPr id="30" name="矩形 29"/>
          <p:cNvSpPr/>
          <p:nvPr/>
        </p:nvSpPr>
        <p:spPr>
          <a:xfrm>
            <a:off x="4482642" y="2177215"/>
            <a:ext cx="6139660" cy="139333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 algn="just">
              <a:lnSpc>
                <a:spcPct val="120000"/>
              </a:lnSpc>
            </a:pPr>
            <a:r>
              <a:rPr lang="en-US" altLang="zh-CN" dirty="0">
                <a:solidFill>
                  <a:prstClr val="black"/>
                </a:solidFill>
                <a:latin typeface="Arial"/>
              </a:rPr>
              <a:t>1. 7—9</a:t>
            </a:r>
            <a:r>
              <a:rPr lang="zh-CN" altLang="en-US" dirty="0">
                <a:solidFill>
                  <a:prstClr val="black"/>
                </a:solidFill>
                <a:latin typeface="Arial"/>
              </a:rPr>
              <a:t>个月婴儿动作发展的趋势与特点是什么</a:t>
            </a:r>
            <a:r>
              <a:rPr lang="en-US" altLang="zh-CN" dirty="0">
                <a:solidFill>
                  <a:prstClr val="black"/>
                </a:solidFill>
                <a:latin typeface="Arial"/>
              </a:rPr>
              <a:t>?</a:t>
            </a:r>
            <a:r>
              <a:rPr lang="zh-CN" altLang="en-US" dirty="0">
                <a:solidFill>
                  <a:prstClr val="black"/>
                </a:solidFill>
                <a:latin typeface="Arial"/>
              </a:rPr>
              <a:t>婴儿动作培养的内容与策略是什么</a:t>
            </a:r>
            <a:r>
              <a:rPr lang="en-US" altLang="zh-CN" dirty="0">
                <a:solidFill>
                  <a:prstClr val="black"/>
                </a:solidFill>
                <a:latin typeface="Arial"/>
              </a:rPr>
              <a:t>?</a:t>
            </a:r>
          </a:p>
          <a:p>
            <a:pPr lvl="0" algn="just">
              <a:lnSpc>
                <a:spcPct val="120000"/>
              </a:lnSpc>
            </a:pPr>
            <a:r>
              <a:rPr lang="en-US" altLang="zh-CN">
                <a:solidFill>
                  <a:prstClr val="black"/>
                </a:solidFill>
                <a:latin typeface="Arial"/>
              </a:rPr>
              <a:t>2</a:t>
            </a:r>
            <a:r>
              <a:rPr lang="en-US" altLang="zh-CN" dirty="0">
                <a:solidFill>
                  <a:prstClr val="black"/>
                </a:solidFill>
                <a:latin typeface="Arial"/>
              </a:rPr>
              <a:t>. </a:t>
            </a:r>
            <a:r>
              <a:rPr lang="zh-CN" altLang="en-US" dirty="0">
                <a:solidFill>
                  <a:prstClr val="black"/>
                </a:solidFill>
                <a:latin typeface="Arial"/>
              </a:rPr>
              <a:t>请你围绕婴儿大肌肉动作学习与发展核心能力设计一套适合</a:t>
            </a:r>
            <a:r>
              <a:rPr lang="en-US" altLang="zh-CN" dirty="0">
                <a:solidFill>
                  <a:prstClr val="black"/>
                </a:solidFill>
                <a:latin typeface="Arial"/>
              </a:rPr>
              <a:t>7—9</a:t>
            </a:r>
            <a:r>
              <a:rPr lang="zh-CN" altLang="en-US" dirty="0">
                <a:solidFill>
                  <a:prstClr val="black"/>
                </a:solidFill>
                <a:latin typeface="Arial"/>
              </a:rPr>
              <a:t>个月龄段婴儿的体操。并说明为什么要这样设计？</a:t>
            </a:r>
          </a:p>
        </p:txBody>
      </p:sp>
      <p:pic>
        <p:nvPicPr>
          <p:cNvPr id="50" name="图片占位符 3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54418" y="2087742"/>
            <a:ext cx="2807042" cy="3520579"/>
          </a:xfrm>
          <a:custGeom>
            <a:avLst/>
            <a:gdLst>
              <a:gd name="connsiteX0" fmla="*/ 0 w 2807042"/>
              <a:gd name="connsiteY0" fmla="*/ 0 h 3520579"/>
              <a:gd name="connsiteX1" fmla="*/ 2807042 w 2807042"/>
              <a:gd name="connsiteY1" fmla="*/ 0 h 3520579"/>
              <a:gd name="connsiteX2" fmla="*/ 2807042 w 2807042"/>
              <a:gd name="connsiteY2" fmla="*/ 3520579 h 3520579"/>
              <a:gd name="connsiteX3" fmla="*/ 0 w 2807042"/>
              <a:gd name="connsiteY3" fmla="*/ 3520579 h 3520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07042" h="3520579">
                <a:moveTo>
                  <a:pt x="0" y="0"/>
                </a:moveTo>
                <a:lnTo>
                  <a:pt x="2807042" y="0"/>
                </a:lnTo>
                <a:lnTo>
                  <a:pt x="2807042" y="3520579"/>
                </a:lnTo>
                <a:lnTo>
                  <a:pt x="0" y="352057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610339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622040" y="2367171"/>
            <a:ext cx="7466965" cy="212365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/>
            <a:r>
              <a:rPr lang="en-US" altLang="zh-CN" sz="138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细谭黑简体" panose="02000000000000000000" pitchFamily="2" charset="-122"/>
                <a:ea typeface="方正细谭黑简体" panose="02000000000000000000" pitchFamily="2" charset="-122"/>
                <a:cs typeface="+mn-ea"/>
                <a:sym typeface="+mn-lt"/>
              </a:rPr>
              <a:t>THANKS</a:t>
            </a:r>
            <a:endParaRPr lang="zh-CN" altLang="en-US" sz="13800" dirty="0">
              <a:solidFill>
                <a:schemeClr val="tx1">
                  <a:lumMod val="85000"/>
                  <a:lumOff val="15000"/>
                </a:schemeClr>
              </a:solidFill>
              <a:latin typeface="方正细谭黑简体" panose="02000000000000000000" pitchFamily="2" charset="-122"/>
              <a:ea typeface="方正细谭黑简体" panose="02000000000000000000" pitchFamily="2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íš1iḑe">
            <a:extLst>
              <a:ext uri="{FF2B5EF4-FFF2-40B4-BE49-F238E27FC236}">
                <a16:creationId xmlns:a16="http://schemas.microsoft.com/office/drawing/2014/main" id="{C24F54ED-3263-4F37-B0B8-F9DC3BDAA3FC}"/>
              </a:ext>
            </a:extLst>
          </p:cNvPr>
          <p:cNvSpPr/>
          <p:nvPr/>
        </p:nvSpPr>
        <p:spPr>
          <a:xfrm>
            <a:off x="2046999" y="517124"/>
            <a:ext cx="6139660" cy="740176"/>
          </a:xfrm>
          <a:prstGeom prst="rect">
            <a:avLst/>
          </a:prstGeom>
        </p:spPr>
        <p:txBody>
          <a:bodyPr wrap="none" lIns="144000" tIns="0" rIns="144000" bIns="0">
            <a:noAutofit/>
          </a:bodyPr>
          <a:lstStyle/>
          <a:p>
            <a:pPr>
              <a:lnSpc>
                <a:spcPct val="110000"/>
              </a:lnSpc>
            </a:pPr>
            <a:r>
              <a:rPr lang="en-US" altLang="zh-CN" sz="3600" dirty="0">
                <a:solidFill>
                  <a:srgbClr val="E95555"/>
                </a:solidFill>
                <a:cs typeface="+mn-ea"/>
                <a:sym typeface="+mn-lt"/>
              </a:rPr>
              <a:t>7—9</a:t>
            </a:r>
            <a:r>
              <a:rPr lang="zh-CN" altLang="en-US" sz="3600" dirty="0">
                <a:solidFill>
                  <a:srgbClr val="E95555"/>
                </a:solidFill>
                <a:cs typeface="+mn-ea"/>
                <a:sym typeface="+mn-lt"/>
              </a:rPr>
              <a:t>个月婴儿身心发展特点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872565EF-22D4-47FD-B195-5B4BE60863AE}"/>
              </a:ext>
            </a:extLst>
          </p:cNvPr>
          <p:cNvSpPr/>
          <p:nvPr/>
        </p:nvSpPr>
        <p:spPr>
          <a:xfrm>
            <a:off x="928435" y="1559544"/>
            <a:ext cx="10633911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 </a:t>
            </a:r>
          </a:p>
          <a:p>
            <a:r>
              <a:rPr lang="zh-CN" altLang="en-US" sz="16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（一） </a:t>
            </a:r>
            <a:r>
              <a:rPr lang="en-US" altLang="zh-CN" sz="16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7—9</a:t>
            </a:r>
            <a:r>
              <a:rPr lang="zh-CN" altLang="en-US" sz="16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个月婴儿动作与习惯方面的发展特点</a:t>
            </a:r>
          </a:p>
          <a:p>
            <a:r>
              <a:rPr lang="zh-CN" altLang="en-US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    </a:t>
            </a:r>
            <a:endParaRPr lang="en-US" altLang="zh-CN" sz="1600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r>
              <a:rPr lang="en-US" altLang="zh-CN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   </a:t>
            </a:r>
            <a:r>
              <a:rPr lang="zh-CN" altLang="en-US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在大肌肉运动的发展上，到</a:t>
            </a:r>
            <a:r>
              <a:rPr lang="en-US" altLang="zh-CN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7</a:t>
            </a:r>
            <a:r>
              <a:rPr lang="zh-CN" altLang="en-US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个月时婴儿已经不需要任何支撑就能坐稳。到</a:t>
            </a:r>
            <a:r>
              <a:rPr lang="en-US" altLang="zh-CN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9</a:t>
            </a:r>
            <a:r>
              <a:rPr lang="zh-CN" altLang="en-US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个月时，婴儿终于获得力量和平衡，可以开始安全地操控物体、旋转、转动，坐立时完成各种协调工作。</a:t>
            </a:r>
            <a:endParaRPr lang="en-US" altLang="zh-CN" sz="1600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endParaRPr lang="en-US" altLang="zh-CN" sz="1600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r>
              <a:rPr lang="zh-CN" altLang="en-US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精细动作的发展上，在</a:t>
            </a:r>
            <a:r>
              <a:rPr lang="en-US" altLang="zh-CN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7—8</a:t>
            </a:r>
            <a:r>
              <a:rPr lang="zh-CN" altLang="en-US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个月大时，婴儿学会使用食指和大拇指，这通常被认为是低级的钳取技能。随着抓取技能不断发展，</a:t>
            </a:r>
            <a:r>
              <a:rPr lang="en-US" altLang="zh-CN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7—8</a:t>
            </a:r>
            <a:r>
              <a:rPr lang="zh-CN" altLang="en-US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个月婴儿可以自己拿薄脆饼吃、从桌上拿东西，而且会用手传递物体。</a:t>
            </a:r>
          </a:p>
        </p:txBody>
      </p:sp>
    </p:spTree>
    <p:extLst>
      <p:ext uri="{BB962C8B-B14F-4D97-AF65-F5344CB8AC3E}">
        <p14:creationId xmlns:p14="http://schemas.microsoft.com/office/powerpoint/2010/main" val="4288730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íš1iḑe">
            <a:extLst>
              <a:ext uri="{FF2B5EF4-FFF2-40B4-BE49-F238E27FC236}">
                <a16:creationId xmlns:a16="http://schemas.microsoft.com/office/drawing/2014/main" id="{C24F54ED-3263-4F37-B0B8-F9DC3BDAA3FC}"/>
              </a:ext>
            </a:extLst>
          </p:cNvPr>
          <p:cNvSpPr/>
          <p:nvPr/>
        </p:nvSpPr>
        <p:spPr>
          <a:xfrm>
            <a:off x="2046999" y="517124"/>
            <a:ext cx="6139660" cy="740176"/>
          </a:xfrm>
          <a:prstGeom prst="rect">
            <a:avLst/>
          </a:prstGeom>
        </p:spPr>
        <p:txBody>
          <a:bodyPr wrap="none" lIns="144000" tIns="0" rIns="144000" bIns="0">
            <a:noAutofit/>
          </a:bodyPr>
          <a:lstStyle/>
          <a:p>
            <a:pPr>
              <a:lnSpc>
                <a:spcPct val="110000"/>
              </a:lnSpc>
            </a:pPr>
            <a:r>
              <a:rPr lang="en-US" altLang="zh-CN" sz="3600" dirty="0">
                <a:solidFill>
                  <a:srgbClr val="E95555"/>
                </a:solidFill>
                <a:cs typeface="+mn-ea"/>
                <a:sym typeface="+mn-lt"/>
              </a:rPr>
              <a:t>7—9</a:t>
            </a:r>
            <a:r>
              <a:rPr lang="zh-CN" altLang="en-US" sz="3600" dirty="0">
                <a:solidFill>
                  <a:srgbClr val="E95555"/>
                </a:solidFill>
                <a:cs typeface="+mn-ea"/>
                <a:sym typeface="+mn-lt"/>
              </a:rPr>
              <a:t>个月婴儿身心发展特点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872565EF-22D4-47FD-B195-5B4BE60863AE}"/>
              </a:ext>
            </a:extLst>
          </p:cNvPr>
          <p:cNvSpPr/>
          <p:nvPr/>
        </p:nvSpPr>
        <p:spPr>
          <a:xfrm>
            <a:off x="928435" y="1559544"/>
            <a:ext cx="1063391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 </a:t>
            </a:r>
          </a:p>
          <a:p>
            <a:r>
              <a:rPr lang="zh-CN" altLang="en-US" sz="16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（二）</a:t>
            </a:r>
            <a:r>
              <a:rPr lang="en-US" altLang="zh-CN" sz="16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7—9</a:t>
            </a:r>
            <a:r>
              <a:rPr lang="zh-CN" altLang="en-US" sz="16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个月婴儿语言与沟通方面的发展特点</a:t>
            </a:r>
          </a:p>
          <a:p>
            <a:r>
              <a:rPr lang="zh-CN" altLang="en-US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 </a:t>
            </a:r>
            <a:endParaRPr lang="en-US" altLang="zh-CN" sz="1600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r>
              <a:rPr lang="zh-CN" altLang="en-US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这一时期的婴儿声音能力在发展，变得更加精准。他开始重复从周围环境听到的声音，并且会模仿声音，开始更多地试验节奏和音调，约</a:t>
            </a:r>
            <a:r>
              <a:rPr lang="en-US" altLang="zh-CN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8</a:t>
            </a:r>
            <a:r>
              <a:rPr lang="zh-CN" altLang="en-US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个月大时，咿呀语过渡到另一个叫做变化性重复音节的阶段，在这个阶段婴儿将辅音和元音的形式多样化（如</a:t>
            </a:r>
            <a:r>
              <a:rPr lang="en-US" altLang="zh-CN" sz="1600" dirty="0" err="1">
                <a:latin typeface="华文宋体" panose="02010600040101010101" pitchFamily="2" charset="-122"/>
                <a:ea typeface="华文宋体" panose="02010600040101010101" pitchFamily="2" charset="-122"/>
              </a:rPr>
              <a:t>dahde</a:t>
            </a:r>
            <a:r>
              <a:rPr lang="zh-CN" altLang="en-US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， </a:t>
            </a:r>
            <a:r>
              <a:rPr lang="en-US" altLang="zh-CN" sz="1600" dirty="0" err="1">
                <a:latin typeface="华文宋体" panose="02010600040101010101" pitchFamily="2" charset="-122"/>
                <a:ea typeface="华文宋体" panose="02010600040101010101" pitchFamily="2" charset="-122"/>
              </a:rPr>
              <a:t>babe</a:t>
            </a:r>
            <a:r>
              <a:rPr lang="zh-CN" altLang="en-US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）。</a:t>
            </a:r>
          </a:p>
        </p:txBody>
      </p:sp>
    </p:spTree>
    <p:extLst>
      <p:ext uri="{BB962C8B-B14F-4D97-AF65-F5344CB8AC3E}">
        <p14:creationId xmlns:p14="http://schemas.microsoft.com/office/powerpoint/2010/main" val="50615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íš1iḑe">
            <a:extLst>
              <a:ext uri="{FF2B5EF4-FFF2-40B4-BE49-F238E27FC236}">
                <a16:creationId xmlns:a16="http://schemas.microsoft.com/office/drawing/2014/main" id="{C24F54ED-3263-4F37-B0B8-F9DC3BDAA3FC}"/>
              </a:ext>
            </a:extLst>
          </p:cNvPr>
          <p:cNvSpPr/>
          <p:nvPr/>
        </p:nvSpPr>
        <p:spPr>
          <a:xfrm>
            <a:off x="2046999" y="517124"/>
            <a:ext cx="6139660" cy="740176"/>
          </a:xfrm>
          <a:prstGeom prst="rect">
            <a:avLst/>
          </a:prstGeom>
        </p:spPr>
        <p:txBody>
          <a:bodyPr wrap="none" lIns="144000" tIns="0" rIns="144000" bIns="0">
            <a:noAutofit/>
          </a:bodyPr>
          <a:lstStyle/>
          <a:p>
            <a:pPr>
              <a:lnSpc>
                <a:spcPct val="110000"/>
              </a:lnSpc>
            </a:pPr>
            <a:r>
              <a:rPr lang="en-US" altLang="zh-CN" sz="3600" dirty="0">
                <a:solidFill>
                  <a:srgbClr val="E95555"/>
                </a:solidFill>
                <a:cs typeface="+mn-ea"/>
                <a:sym typeface="+mn-lt"/>
              </a:rPr>
              <a:t>7—9</a:t>
            </a:r>
            <a:r>
              <a:rPr lang="zh-CN" altLang="en-US" sz="3600" dirty="0">
                <a:solidFill>
                  <a:srgbClr val="E95555"/>
                </a:solidFill>
                <a:cs typeface="+mn-ea"/>
                <a:sym typeface="+mn-lt"/>
              </a:rPr>
              <a:t>个月婴儿身心发展特点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872565EF-22D4-47FD-B195-5B4BE60863AE}"/>
              </a:ext>
            </a:extLst>
          </p:cNvPr>
          <p:cNvSpPr/>
          <p:nvPr/>
        </p:nvSpPr>
        <p:spPr>
          <a:xfrm>
            <a:off x="928435" y="1559544"/>
            <a:ext cx="10633911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 </a:t>
            </a:r>
          </a:p>
          <a:p>
            <a:r>
              <a:rPr lang="zh-CN" altLang="en-US" sz="16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（三） </a:t>
            </a:r>
            <a:r>
              <a:rPr lang="en-US" altLang="zh-CN" sz="16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7—9</a:t>
            </a:r>
            <a:r>
              <a:rPr lang="zh-CN" altLang="en-US" sz="16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个月婴儿情感与社会性方面的发展特点</a:t>
            </a:r>
            <a:endParaRPr lang="en-US" altLang="zh-CN" sz="1600" b="1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endParaRPr lang="en-US" altLang="zh-CN" sz="1600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r>
              <a:rPr lang="zh-CN" altLang="en-US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 </a:t>
            </a:r>
            <a:r>
              <a:rPr lang="en-US" altLang="zh-CN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1. 7—9</a:t>
            </a:r>
            <a:r>
              <a:rPr lang="zh-CN" altLang="en-US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个月婴儿情感方面的发展特点</a:t>
            </a:r>
          </a:p>
          <a:p>
            <a:r>
              <a:rPr lang="zh-CN" altLang="en-US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    这一时期的婴儿，识别和理解某种特定表情的能力已经比较明显，这时候他们开始关注他们的父母对于不确定情境的情绪反应，并以此调整自己的行为。</a:t>
            </a:r>
          </a:p>
          <a:p>
            <a:endParaRPr lang="en-US" altLang="zh-CN" sz="1600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r>
              <a:rPr lang="en-US" altLang="zh-CN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2. 7—9</a:t>
            </a:r>
            <a:r>
              <a:rPr lang="zh-CN" altLang="en-US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个月婴儿社会性方面的发展特点</a:t>
            </a:r>
          </a:p>
          <a:p>
            <a:r>
              <a:rPr lang="zh-CN" altLang="en-US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    这一阶段可被称为分化的依恋阶段，即在</a:t>
            </a:r>
            <a:r>
              <a:rPr lang="en-US" altLang="zh-CN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7—9</a:t>
            </a:r>
            <a:r>
              <a:rPr lang="zh-CN" altLang="en-US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个月时，婴儿只对一个密切接触者形成依恋（一般是母亲）。因此，这一时期的婴儿，对成人的语言及动作已有所敏感，即他们已渐渐能够意识到成人的意图，并且，也在努力模仿着周围人们的语言、动作，对于自己的需求也逐渐能够表达出来。</a:t>
            </a:r>
          </a:p>
          <a:p>
            <a:r>
              <a:rPr lang="zh-CN" altLang="en-US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    </a:t>
            </a:r>
          </a:p>
        </p:txBody>
      </p:sp>
    </p:spTree>
    <p:extLst>
      <p:ext uri="{BB962C8B-B14F-4D97-AF65-F5344CB8AC3E}">
        <p14:creationId xmlns:p14="http://schemas.microsoft.com/office/powerpoint/2010/main" val="1314525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íš1iḑe">
            <a:extLst>
              <a:ext uri="{FF2B5EF4-FFF2-40B4-BE49-F238E27FC236}">
                <a16:creationId xmlns:a16="http://schemas.microsoft.com/office/drawing/2014/main" id="{C24F54ED-3263-4F37-B0B8-F9DC3BDAA3FC}"/>
              </a:ext>
            </a:extLst>
          </p:cNvPr>
          <p:cNvSpPr/>
          <p:nvPr/>
        </p:nvSpPr>
        <p:spPr>
          <a:xfrm>
            <a:off x="2046999" y="517124"/>
            <a:ext cx="6139660" cy="740176"/>
          </a:xfrm>
          <a:prstGeom prst="rect">
            <a:avLst/>
          </a:prstGeom>
        </p:spPr>
        <p:txBody>
          <a:bodyPr wrap="none" lIns="144000" tIns="0" rIns="144000" bIns="0">
            <a:noAutofit/>
          </a:bodyPr>
          <a:lstStyle/>
          <a:p>
            <a:pPr>
              <a:lnSpc>
                <a:spcPct val="110000"/>
              </a:lnSpc>
            </a:pPr>
            <a:r>
              <a:rPr lang="en-US" altLang="zh-CN" sz="3600" dirty="0">
                <a:solidFill>
                  <a:srgbClr val="E95555"/>
                </a:solidFill>
                <a:cs typeface="+mn-ea"/>
                <a:sym typeface="+mn-lt"/>
              </a:rPr>
              <a:t>7—9</a:t>
            </a:r>
            <a:r>
              <a:rPr lang="zh-CN" altLang="en-US" sz="3600" dirty="0">
                <a:solidFill>
                  <a:srgbClr val="E95555"/>
                </a:solidFill>
                <a:cs typeface="+mn-ea"/>
                <a:sym typeface="+mn-lt"/>
              </a:rPr>
              <a:t>个月婴儿身心发展特点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872565EF-22D4-47FD-B195-5B4BE60863AE}"/>
              </a:ext>
            </a:extLst>
          </p:cNvPr>
          <p:cNvSpPr/>
          <p:nvPr/>
        </p:nvSpPr>
        <p:spPr>
          <a:xfrm>
            <a:off x="928435" y="1559544"/>
            <a:ext cx="10633911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 </a:t>
            </a:r>
          </a:p>
          <a:p>
            <a:r>
              <a:rPr lang="zh-CN" altLang="en-US" sz="16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（四） </a:t>
            </a:r>
            <a:r>
              <a:rPr lang="en-US" altLang="zh-CN" sz="16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7—9</a:t>
            </a:r>
            <a:r>
              <a:rPr lang="zh-CN" altLang="en-US" sz="16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个月婴儿认知与探索方面的发展特点</a:t>
            </a:r>
            <a:endParaRPr lang="en-US" altLang="zh-CN" sz="1600" b="1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endParaRPr lang="en-US" altLang="zh-CN" sz="1600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r>
              <a:rPr lang="zh-CN" altLang="en-US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   到了</a:t>
            </a:r>
            <a:r>
              <a:rPr lang="en-US" altLang="zh-CN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7—9</a:t>
            </a:r>
            <a:r>
              <a:rPr lang="zh-CN" altLang="en-US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个月时，他们的感知觉能力，已经在眼睛、鼻子、耳朵、舌头、嘴巴、皮肤等身体器官发展的基础上有了进一步的提升，加深了对世界的认识。这一时期的婴儿，已经可以用眼睛观察周围人的活动，听觉能力也有所发展，他们已经能迅速分辨出声音是否熟悉，但是，在触觉的发展上，仍然以口腔探索为主。</a:t>
            </a:r>
          </a:p>
          <a:p>
            <a:r>
              <a:rPr lang="zh-CN" altLang="en-US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   </a:t>
            </a:r>
            <a:endParaRPr lang="en-US" altLang="zh-CN" sz="1600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r>
              <a:rPr lang="en-US" altLang="zh-CN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   </a:t>
            </a:r>
            <a:r>
              <a:rPr lang="zh-CN" altLang="en-US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 </a:t>
            </a:r>
            <a:r>
              <a:rPr lang="en-US" altLang="zh-CN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7—9</a:t>
            </a:r>
            <a:r>
              <a:rPr lang="zh-CN" altLang="en-US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个月婴儿认知发展的一个重要成果是“客体永久性”的产生。“客体永久性”即当客体（人或物）被部分或全部掩盖起来时，婴儿能将其找出来。这一时期，婴儿的客体永久性刚开始发展，婴儿还需要借助一定的感知觉线索才能找到客体。因此，他们开始对拥有物品有所知觉，从他手里拿走东西变得不那么容易了。</a:t>
            </a:r>
          </a:p>
          <a:p>
            <a:r>
              <a:rPr lang="zh-CN" altLang="en-US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    </a:t>
            </a:r>
            <a:endParaRPr lang="en-US" altLang="zh-CN" sz="1600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r>
              <a:rPr lang="en-US" altLang="zh-CN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   </a:t>
            </a:r>
            <a:r>
              <a:rPr lang="zh-CN" altLang="en-US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婴儿在</a:t>
            </a:r>
            <a:r>
              <a:rPr lang="en-US" altLang="zh-CN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8</a:t>
            </a:r>
            <a:r>
              <a:rPr lang="zh-CN" altLang="en-US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个月左右时，认知方面的发展会发生相应的转换，特征就是从先前的偶然发现变为有目的的行为。这一时期，婴儿的焦点在物体上，而不在自身，使用物体可视为客体永久性的焦点，这些物体意义非凡，他们被看作是婴儿区别自我和客体的标志。</a:t>
            </a:r>
          </a:p>
          <a:p>
            <a:r>
              <a:rPr lang="en-US" altLang="zh-CN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     </a:t>
            </a:r>
          </a:p>
          <a:p>
            <a:r>
              <a:rPr lang="en-US" altLang="zh-CN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7—9</a:t>
            </a:r>
            <a:r>
              <a:rPr lang="zh-CN" altLang="en-US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个月婴儿认知与探索发展出现显著差异，尤其在表现与表达方面的发展，主要包括： 音色感知、节奏感知、音乐力度感知、音乐速度感知、手工材料感知、色彩感知方面的发展。    </a:t>
            </a:r>
          </a:p>
        </p:txBody>
      </p:sp>
    </p:spTree>
    <p:extLst>
      <p:ext uri="{BB962C8B-B14F-4D97-AF65-F5344CB8AC3E}">
        <p14:creationId xmlns:p14="http://schemas.microsoft.com/office/powerpoint/2010/main" val="3432420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íš1iḑe">
            <a:extLst>
              <a:ext uri="{FF2B5EF4-FFF2-40B4-BE49-F238E27FC236}">
                <a16:creationId xmlns:a16="http://schemas.microsoft.com/office/drawing/2014/main" id="{C24F54ED-3263-4F37-B0B8-F9DC3BDAA3FC}"/>
              </a:ext>
            </a:extLst>
          </p:cNvPr>
          <p:cNvSpPr/>
          <p:nvPr/>
        </p:nvSpPr>
        <p:spPr>
          <a:xfrm>
            <a:off x="2046999" y="517124"/>
            <a:ext cx="6139660" cy="740176"/>
          </a:xfrm>
          <a:prstGeom prst="rect">
            <a:avLst/>
          </a:prstGeom>
        </p:spPr>
        <p:txBody>
          <a:bodyPr wrap="none" lIns="144000" tIns="0" rIns="144000" bIns="0">
            <a:noAutofit/>
          </a:bodyPr>
          <a:lstStyle/>
          <a:p>
            <a:pPr>
              <a:lnSpc>
                <a:spcPct val="110000"/>
              </a:lnSpc>
            </a:pPr>
            <a:r>
              <a:rPr lang="en-US" altLang="zh-CN" sz="3600" dirty="0">
                <a:solidFill>
                  <a:srgbClr val="E95555"/>
                </a:solidFill>
                <a:cs typeface="+mn-ea"/>
                <a:sym typeface="+mn-lt"/>
              </a:rPr>
              <a:t>7—9</a:t>
            </a:r>
            <a:r>
              <a:rPr lang="zh-CN" altLang="en-US" sz="3600">
                <a:solidFill>
                  <a:srgbClr val="E95555"/>
                </a:solidFill>
                <a:cs typeface="+mn-ea"/>
                <a:sym typeface="+mn-lt"/>
              </a:rPr>
              <a:t>个月婴儿</a:t>
            </a:r>
            <a:r>
              <a:rPr lang="zh-CN" altLang="en-US" sz="3600" dirty="0">
                <a:solidFill>
                  <a:srgbClr val="E95555"/>
                </a:solidFill>
                <a:cs typeface="+mn-ea"/>
                <a:sym typeface="+mn-lt"/>
              </a:rPr>
              <a:t>发展观察要点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7AA4BB26-A816-4A3E-8C5E-FF365928BF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0148" y="1407926"/>
            <a:ext cx="6411704" cy="4932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887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íš1iḑe">
            <a:extLst>
              <a:ext uri="{FF2B5EF4-FFF2-40B4-BE49-F238E27FC236}">
                <a16:creationId xmlns:a16="http://schemas.microsoft.com/office/drawing/2014/main" id="{C24F54ED-3263-4F37-B0B8-F9DC3BDAA3FC}"/>
              </a:ext>
            </a:extLst>
          </p:cNvPr>
          <p:cNvSpPr/>
          <p:nvPr/>
        </p:nvSpPr>
        <p:spPr>
          <a:xfrm>
            <a:off x="2046999" y="517124"/>
            <a:ext cx="6139660" cy="740176"/>
          </a:xfrm>
          <a:prstGeom prst="rect">
            <a:avLst/>
          </a:prstGeom>
        </p:spPr>
        <p:txBody>
          <a:bodyPr wrap="none" lIns="144000" tIns="0" rIns="144000" bIns="0">
            <a:noAutofit/>
          </a:bodyPr>
          <a:lstStyle/>
          <a:p>
            <a:pPr>
              <a:lnSpc>
                <a:spcPct val="110000"/>
              </a:lnSpc>
            </a:pPr>
            <a:r>
              <a:rPr lang="en-US" altLang="zh-CN" sz="3600" dirty="0">
                <a:solidFill>
                  <a:srgbClr val="E95555"/>
                </a:solidFill>
                <a:cs typeface="+mn-ea"/>
                <a:sym typeface="+mn-lt"/>
              </a:rPr>
              <a:t>7—9</a:t>
            </a:r>
            <a:r>
              <a:rPr lang="zh-CN" altLang="en-US" sz="3600" dirty="0">
                <a:solidFill>
                  <a:srgbClr val="E95555"/>
                </a:solidFill>
                <a:cs typeface="+mn-ea"/>
                <a:sym typeface="+mn-lt"/>
              </a:rPr>
              <a:t>个月婴儿教养内容与要求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872565EF-22D4-47FD-B195-5B4BE60863AE}"/>
              </a:ext>
            </a:extLst>
          </p:cNvPr>
          <p:cNvSpPr/>
          <p:nvPr/>
        </p:nvSpPr>
        <p:spPr>
          <a:xfrm>
            <a:off x="928435" y="1559544"/>
            <a:ext cx="10092491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 </a:t>
            </a:r>
            <a:r>
              <a:rPr lang="en-US" altLang="zh-CN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7—9</a:t>
            </a:r>
            <a:r>
              <a:rPr lang="zh-CN" altLang="en-US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个月婴儿的教养内容与要求包括： 逐步形成婴儿定时睡眠（白天</a:t>
            </a:r>
            <a:r>
              <a:rPr lang="en-US" altLang="zh-CN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2—3</a:t>
            </a:r>
            <a:r>
              <a:rPr lang="zh-CN" altLang="en-US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次，一昼夜</a:t>
            </a:r>
            <a:r>
              <a:rPr lang="en-US" altLang="zh-CN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13—15</a:t>
            </a:r>
            <a:r>
              <a:rPr lang="zh-CN" altLang="en-US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小时）的习惯；逐渐提供各类适宜的食物，让婴儿初步适应咀嚼、吞咽固体食品，尝试用杯喝水、用勺喂食；鼓励婴儿配合成人为其穿衣、剪指甲、理发和盥洗等活动；让婴儿练习独坐、爬行、扶站，以及拿捏小物件，两手配合倒物等动作。</a:t>
            </a:r>
            <a:endParaRPr lang="en-US" altLang="zh-CN" sz="1600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endParaRPr lang="en-US" altLang="zh-CN" sz="1600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r>
              <a:rPr lang="zh-CN" altLang="en-US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用简单的指令刺激婴儿用表情、动作、语音等做出相应的反应；引导婴儿在当客体（人或物）被部分或全部掩盖起来时，能将其找出来；鼓励婴儿挑选自己喜欢的玩具；运用语音与表情等，使婴儿能听懂成人对自己的召唤，懂得一些常用词语的意思，并学会用简单的动作表示。</a:t>
            </a:r>
          </a:p>
          <a:p>
            <a:endParaRPr lang="en-US" altLang="zh-CN" sz="1600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r>
              <a:rPr lang="zh-CN" altLang="en-US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引导婴儿理解常用的情绪符号，并对成人表示肯定或否定的面部表情有相应的反应；培养婴儿对教养者依恋和喜爱的情感；引导婴儿关注镜子中自己的影像；鼓励婴儿之间相互观察，并有意识地引导婴儿发出友好交往的行为。</a:t>
            </a:r>
            <a:endParaRPr lang="en-US" altLang="zh-CN" sz="1600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endParaRPr lang="en-US" altLang="zh-CN" sz="1600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r>
              <a:rPr lang="zh-CN" altLang="en-US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经常让婴儿重复听些简单的乐曲或歌曲，让其对熟悉的音乐产生愉悦的情绪体验；引发婴儿跟着音乐节律随意摆动身体。</a:t>
            </a:r>
          </a:p>
        </p:txBody>
      </p:sp>
    </p:spTree>
    <p:extLst>
      <p:ext uri="{BB962C8B-B14F-4D97-AF65-F5344CB8AC3E}">
        <p14:creationId xmlns:p14="http://schemas.microsoft.com/office/powerpoint/2010/main" val="2660358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4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421458f8-ce0f-4d85-9d31-f819964310b2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3shg50c3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338</TotalTime>
  <Words>5916</Words>
  <Application>Microsoft Office PowerPoint</Application>
  <PresentationFormat>宽屏</PresentationFormat>
  <Paragraphs>273</Paragraphs>
  <Slides>34</Slides>
  <Notes>33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34</vt:i4>
      </vt:variant>
    </vt:vector>
  </HeadingPairs>
  <TitlesOfParts>
    <vt:vector size="44" baseType="lpstr">
      <vt:lpstr>等线</vt:lpstr>
      <vt:lpstr>方正细谭黑简体</vt:lpstr>
      <vt:lpstr>黑体</vt:lpstr>
      <vt:lpstr>华文楷体</vt:lpstr>
      <vt:lpstr>华文宋体</vt:lpstr>
      <vt:lpstr>宋体</vt:lpstr>
      <vt:lpstr>微软雅黑</vt:lpstr>
      <vt:lpstr>Arial</vt:lpstr>
      <vt:lpstr>Calibri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>第一PPT，www.1ppt.com</Manager>
  <Company>第一PPT，www.1ppt.com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简洁圆形</dc:title>
  <dc:creator>第一PPT</dc:creator>
  <cp:keywords>www.1ppt.com</cp:keywords>
  <dc:description>www.1ppt.com</dc:description>
  <cp:lastModifiedBy>余思洋</cp:lastModifiedBy>
  <cp:revision>421</cp:revision>
  <dcterms:created xsi:type="dcterms:W3CDTF">2017-12-12T05:18:00Z</dcterms:created>
  <dcterms:modified xsi:type="dcterms:W3CDTF">2021-10-11T07:25:39Z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2052-10.1.0.7022</vt:lpwstr>
  </property>
</Properties>
</file>