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8" r:id="rId3"/>
    <p:sldId id="300" r:id="rId4"/>
    <p:sldId id="379" r:id="rId5"/>
    <p:sldId id="394" r:id="rId6"/>
    <p:sldId id="395" r:id="rId7"/>
    <p:sldId id="393" r:id="rId8"/>
    <p:sldId id="306" r:id="rId9"/>
    <p:sldId id="396" r:id="rId10"/>
    <p:sldId id="382" r:id="rId11"/>
    <p:sldId id="397" r:id="rId12"/>
    <p:sldId id="301" r:id="rId13"/>
    <p:sldId id="385" r:id="rId14"/>
    <p:sldId id="398" r:id="rId15"/>
    <p:sldId id="399" r:id="rId16"/>
    <p:sldId id="314" r:id="rId17"/>
    <p:sldId id="360" r:id="rId18"/>
    <p:sldId id="316" r:id="rId19"/>
    <p:sldId id="400" r:id="rId20"/>
    <p:sldId id="302" r:id="rId21"/>
    <p:sldId id="318" r:id="rId22"/>
    <p:sldId id="401" r:id="rId23"/>
    <p:sldId id="320" r:id="rId24"/>
    <p:sldId id="264" r:id="rId25"/>
    <p:sldId id="402" r:id="rId26"/>
    <p:sldId id="403" r:id="rId27"/>
    <p:sldId id="404" r:id="rId28"/>
    <p:sldId id="405" r:id="rId29"/>
    <p:sldId id="406" r:id="rId30"/>
    <p:sldId id="283" r:id="rId31"/>
    <p:sldId id="257" r:id="rId32"/>
  </p:sldIdLst>
  <p:sldSz cx="12192000" cy="6858000"/>
  <p:notesSz cx="7104063" cy="10234613"/>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3605382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937160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918291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3929817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3449710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469563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1925249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1011342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85185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3610316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554679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127755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139144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981751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209495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45674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56658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40166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52640A1-94A2-4624-974B-66BEDEFB6E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11024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31</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37547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1503241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3964947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485846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3059616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3524042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第九章</a:t>
              </a:r>
            </a:p>
          </p:txBody>
        </p:sp>
      </p:grpSp>
      <p:sp>
        <p:nvSpPr>
          <p:cNvPr id="15" name="文本框 14"/>
          <p:cNvSpPr txBox="1"/>
          <p:nvPr/>
        </p:nvSpPr>
        <p:spPr>
          <a:xfrm>
            <a:off x="564680" y="2863516"/>
            <a:ext cx="1019155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31—36</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个月幼儿身心发展特点概述</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2800767"/>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31—36</a:t>
            </a:r>
            <a:r>
              <a:rPr lang="zh-CN" altLang="en-US" sz="1600" dirty="0">
                <a:latin typeface="华文宋体" panose="02010600040101010101" pitchFamily="2" charset="-122"/>
                <a:ea typeface="华文宋体" panose="02010600040101010101" pitchFamily="2" charset="-122"/>
              </a:rPr>
              <a:t>个月幼儿在语言与沟通方面的教育内容与要求有： </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语言的发展可以与认知整合来设计活动，根据颜色、大小、形状等进行简单分类并用语言表达，例如给蔬菜水果分类。</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在感知比较中认识“大小、多少、长短、上下”等，例如，在“大鼓小鼓”的音乐游戏中感知声音的大小。</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这一时期幼儿系统组织语言的能力有所提升，要提供丰富的语言学习环境，丰富幼儿的语言经验，组织幼儿进行谈话活动，在听说游戏中发展幼儿的语言，欣赏文学作品，重复和理解作品内容，尝试讲述简单的事情和故事。</a:t>
            </a:r>
          </a:p>
          <a:p>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6365241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3046988"/>
          </a:xfrm>
          <a:prstGeom prst="rect">
            <a:avLst/>
          </a:prstGeom>
        </p:spPr>
        <p:txBody>
          <a:bodyPr wrap="square">
            <a:spAutoFit/>
          </a:bodyPr>
          <a:lstStyle/>
          <a:p>
            <a:r>
              <a:rPr lang="en-US" altLang="zh-CN" sz="1600" dirty="0">
                <a:latin typeface="华文宋体" panose="02010600040101010101" pitchFamily="2" charset="-122"/>
                <a:ea typeface="华文宋体" panose="02010600040101010101" pitchFamily="2" charset="-122"/>
              </a:rPr>
              <a:t>31—36</a:t>
            </a:r>
            <a:r>
              <a:rPr lang="zh-CN" altLang="en-US" sz="1600" dirty="0">
                <a:latin typeface="华文宋体" panose="02010600040101010101" pitchFamily="2" charset="-122"/>
                <a:ea typeface="华文宋体" panose="02010600040101010101" pitchFamily="2" charset="-122"/>
              </a:rPr>
              <a:t>个月幼儿在认知与探索方面的教育内容与要求有： </a:t>
            </a: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幼儿的长时记忆开始萌芽，理解、推理和辨认能力开始发展，也形成了一定的有意注意能力。</a:t>
            </a: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这一阶段幼儿即将入园，活动设计中也要考虑入园准备，适当延长活动时间，提高幼儿有意注意的能力。</a:t>
            </a: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向他们展示多样的声音，身体发出的声音、乐器演奏的声音和周围环境的声音。</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提供给幼儿安全的玩具，使他们能够自己控制音乐，和幼儿一起用摇摆、轻拍、触摸、移动的节拍模式来演绎他们听到的旋律。</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提供多种材料与时间，增加幼儿体验的机会，用声音、动作、涂画、粘贴等多种方式表达自己的感受。</a:t>
            </a:r>
          </a:p>
        </p:txBody>
      </p:sp>
    </p:spTree>
    <p:extLst>
      <p:ext uri="{BB962C8B-B14F-4D97-AF65-F5344CB8AC3E}">
        <p14:creationId xmlns:p14="http://schemas.microsoft.com/office/powerpoint/2010/main" val="38077242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早教机构中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31—36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个月幼儿的教育活动设计与指导</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10-1  </a:t>
            </a: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118937" y="1257300"/>
            <a:ext cx="10503566" cy="4801314"/>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此月龄段的幼儿手部动作的灵活性正逐步增强，通过撕纸的活动能</a:t>
            </a:r>
          </a:p>
          <a:p>
            <a:pPr algn="just"/>
            <a:r>
              <a:rPr lang="zh-CN" altLang="en-US" dirty="0">
                <a:latin typeface="华文楷体" panose="02010600040101010101" pitchFamily="2" charset="-122"/>
                <a:ea typeface="华文楷体" panose="02010600040101010101" pitchFamily="2" charset="-122"/>
              </a:rPr>
              <a:t>锻炼手部小肌肉的灵活性，培养幼儿手眼的协调性。</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绿色的皱纸，绘着干树枝的纸，橡皮筋，固体棒。</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春天真美丽</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教师引导幼儿观察春天的图片，说说春天的季节特征，感受春天的美丽。</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教师示范用拇指和食指来撕纸条。“食指、拇指对对碰，一个朝前走，一个朝后走。”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向家长说明撕纸活动对培养幼儿手指灵活性的作用。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给柳树姑娘打扮</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家长鼓励幼儿进行撕纸。</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在树枝上涂上固体胶，把纸条贴在柳树的树枝上。</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春天的小树林</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幼儿将作业纸挂在展示栏中欣赏。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感受春天树木变绿、花儿开放的美丽景色。</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406528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10-1  </a:t>
            </a:r>
            <a:r>
              <a:rPr lang="zh-CN" altLang="en-US" sz="3600" dirty="0">
                <a:solidFill>
                  <a:srgbClr val="E95555"/>
                </a:solidFill>
                <a:cs typeface="+mn-ea"/>
                <a:sym typeface="+mn-lt"/>
              </a:rPr>
              <a:t>动作与习惯</a:t>
            </a:r>
          </a:p>
        </p:txBody>
      </p:sp>
      <p:sp>
        <p:nvSpPr>
          <p:cNvPr id="2" name="矩形 1">
            <a:extLst>
              <a:ext uri="{FF2B5EF4-FFF2-40B4-BE49-F238E27FC236}">
                <a16:creationId xmlns:a16="http://schemas.microsoft.com/office/drawing/2014/main" id="{872565EF-22D4-47FD-B195-5B4BE60863AE}"/>
              </a:ext>
            </a:extLst>
          </p:cNvPr>
          <p:cNvSpPr/>
          <p:nvPr/>
        </p:nvSpPr>
        <p:spPr>
          <a:xfrm>
            <a:off x="1118937" y="1257300"/>
            <a:ext cx="10503566"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家长在示范时，可用语言激发幼儿撕纸条的欲望。当幼儿不会用拇指和食指撕纸条时，可手把手地教给幼儿。</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活动可进一步拓展，例如，和幼儿一起将纸撕成长条，并将多根纸条并在一起，用橡皮筋扎紧一头，变成“流星”，把“流星”向上抛或向前投，玩小流星的游戏。    </a:t>
            </a:r>
          </a:p>
        </p:txBody>
      </p:sp>
    </p:spTree>
    <p:extLst>
      <p:ext uri="{BB962C8B-B14F-4D97-AF65-F5344CB8AC3E}">
        <p14:creationId xmlns:p14="http://schemas.microsoft.com/office/powerpoint/2010/main" val="137271185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10-3  </a:t>
            </a: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421105" y="1052763"/>
            <a:ext cx="11658600" cy="5909310"/>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此月龄阶段幼儿能口数</a:t>
            </a:r>
            <a:r>
              <a:rPr lang="en-US" altLang="zh-CN" dirty="0">
                <a:latin typeface="华文楷体" panose="02010600040101010101" pitchFamily="2" charset="-122"/>
                <a:ea typeface="华文楷体" panose="02010600040101010101" pitchFamily="2" charset="-122"/>
              </a:rPr>
              <a:t>6—10</a:t>
            </a:r>
            <a:r>
              <a:rPr lang="zh-CN" altLang="en-US" dirty="0">
                <a:latin typeface="华文楷体" panose="02010600040101010101" pitchFamily="2" charset="-122"/>
                <a:ea typeface="华文楷体" panose="02010600040101010101" pitchFamily="2" charset="-122"/>
              </a:rPr>
              <a:t>，手口一致地数</a:t>
            </a:r>
            <a:r>
              <a:rPr lang="en-US" altLang="zh-CN" dirty="0">
                <a:latin typeface="华文楷体" panose="02010600040101010101" pitchFamily="2" charset="-122"/>
                <a:ea typeface="华文楷体" panose="02010600040101010101" pitchFamily="2" charset="-122"/>
              </a:rPr>
              <a:t>1—5</a:t>
            </a:r>
            <a:r>
              <a:rPr lang="zh-CN" altLang="en-US" dirty="0">
                <a:latin typeface="华文楷体" panose="02010600040101010101" pitchFamily="2" charset="-122"/>
                <a:ea typeface="华文楷体" panose="02010600040101010101" pitchFamily="2" charset="-122"/>
              </a:rPr>
              <a:t>。在“种花”活动中，学习手口一致地点数</a:t>
            </a:r>
            <a:r>
              <a:rPr lang="en-US" altLang="zh-CN" dirty="0">
                <a:latin typeface="华文楷体" panose="02010600040101010101" pitchFamily="2" charset="-122"/>
                <a:ea typeface="华文楷体" panose="02010600040101010101" pitchFamily="2" charset="-122"/>
              </a:rPr>
              <a:t>1—5</a:t>
            </a:r>
            <a:r>
              <a:rPr lang="zh-CN" altLang="en-US" dirty="0">
                <a:latin typeface="华文楷体" panose="02010600040101010101" pitchFamily="2" charset="-122"/>
                <a:ea typeface="华文楷体" panose="02010600040101010101" pitchFamily="2" charset="-122"/>
              </a:rPr>
              <a:t>，培养亲近大自然的情感。</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印有数字、圆点的卡片，花盆（红、黄、蓝），红花、黄花、蓝花数量若干。</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春天真美丽</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教师出示小花，吸引幼儿注意。</a:t>
            </a:r>
          </a:p>
          <a:p>
            <a:pPr algn="just"/>
            <a:r>
              <a:rPr lang="zh-CN" altLang="en-US" dirty="0">
                <a:latin typeface="华文楷体" panose="02010600040101010101" pitchFamily="2" charset="-122"/>
                <a:ea typeface="华文楷体" panose="02010600040101010101" pitchFamily="2" charset="-122"/>
              </a:rPr>
              <a:t>“有哪些颜色的小花？”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出示花盆，把小花种在对应颜色的花盆中。</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点数花盆中花的数量。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向家长介绍手口一致点数能让幼儿知道数的总数和实际意义。</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种花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家长启发幼儿看看、认认花和花盆的颜色。</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家长引导幼儿把小花种在对应颜色的花盆中。</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数一数花盆中各有几朵花？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花儿朵朵开</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根据花盆上的卡片指示种相应数量的花。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根据花盆上的卡片指示种相应颜色的花。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数一数，比一比，哪盆花开得最多。</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5248456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10-3  </a:t>
            </a:r>
            <a:r>
              <a:rPr lang="zh-CN" altLang="en-US" sz="3600" dirty="0">
                <a:solidFill>
                  <a:srgbClr val="E95555"/>
                </a:solidFill>
                <a:cs typeface="+mn-ea"/>
                <a:sym typeface="+mn-lt"/>
              </a:rPr>
              <a:t>语言与沟通</a:t>
            </a:r>
          </a:p>
        </p:txBody>
      </p:sp>
      <p:sp>
        <p:nvSpPr>
          <p:cNvPr id="2" name="矩形 1">
            <a:extLst>
              <a:ext uri="{FF2B5EF4-FFF2-40B4-BE49-F238E27FC236}">
                <a16:creationId xmlns:a16="http://schemas.microsoft.com/office/drawing/2014/main" id="{872565EF-22D4-47FD-B195-5B4BE60863AE}"/>
              </a:ext>
            </a:extLst>
          </p:cNvPr>
          <p:cNvSpPr/>
          <p:nvPr/>
        </p:nvSpPr>
        <p:spPr>
          <a:xfrm>
            <a:off x="421105" y="1052763"/>
            <a:ext cx="11658600" cy="120032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家长可握着幼儿的手，边点边数，让幼儿知道手口一致点数的方法。也可边种花边数数。</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在家中可以让幼儿结合日常生活练习点数，家中物品的分发是一个很好的点数练习机会，如摆碗、分筷子等。</a:t>
            </a:r>
          </a:p>
        </p:txBody>
      </p:sp>
    </p:spTree>
    <p:extLst>
      <p:ext uri="{BB962C8B-B14F-4D97-AF65-F5344CB8AC3E}">
        <p14:creationId xmlns:p14="http://schemas.microsoft.com/office/powerpoint/2010/main" val="6778112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10-5  </a:t>
            </a:r>
            <a:r>
              <a:rPr lang="zh-CN" altLang="en-US" sz="3600" dirty="0">
                <a:solidFill>
                  <a:srgbClr val="E95555"/>
                </a:solidFill>
                <a:cs typeface="+mn-ea"/>
                <a:sym typeface="+mn-lt"/>
              </a:rPr>
              <a:t>情感与社会</a:t>
            </a:r>
          </a:p>
        </p:txBody>
      </p:sp>
      <p:sp>
        <p:nvSpPr>
          <p:cNvPr id="2" name="矩形 1">
            <a:extLst>
              <a:ext uri="{FF2B5EF4-FFF2-40B4-BE49-F238E27FC236}">
                <a16:creationId xmlns:a16="http://schemas.microsoft.com/office/drawing/2014/main" id="{872565EF-22D4-47FD-B195-5B4BE60863AE}"/>
              </a:ext>
            </a:extLst>
          </p:cNvPr>
          <p:cNvSpPr/>
          <p:nvPr/>
        </p:nvSpPr>
        <p:spPr>
          <a:xfrm>
            <a:off x="437148" y="1225689"/>
            <a:ext cx="11754852"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此月龄段的幼儿愿意和同伴一起游戏，在音乐活动中体验找朋友带来的快乐。</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找朋友</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学念儿歌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认识朋友，介绍自己。</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教师念儿歌</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找朋友</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。（找找找，找朋友，找到一个好朋友，抱一抱，拉拉手，你是我的好朋友。）并示范做找朋友的游戏。引导幼儿跟着教师的要求一起学念。</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幼儿跟着教师学念儿歌。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结交好朋友</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家长带领幼儿一起做“找朋友”游戏。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家长带幼儿一起学唱</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找朋友</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的歌。</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家长带领幼儿们，一起跟着音乐做“找朋友”的游戏。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家长可引导幼儿大胆去找自己喜欢的好朋友做游戏。引导幼儿大胆交往。</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找朋友</a:t>
            </a:r>
          </a:p>
          <a:p>
            <a:pPr algn="just"/>
            <a:r>
              <a:rPr lang="zh-CN" altLang="en-US" dirty="0">
                <a:latin typeface="华文楷体" panose="02010600040101010101" pitchFamily="2" charset="-122"/>
                <a:ea typeface="华文楷体" panose="02010600040101010101" pitchFamily="2" charset="-122"/>
              </a:rPr>
              <a:t>    成人可以在一旁观察幼儿的参与活动情况，引导幼儿听着音乐有节奏地唱唱、做做，去找自己喜欢的朋友。</a:t>
            </a:r>
          </a:p>
          <a:p>
            <a:pPr algn="just"/>
            <a:r>
              <a:rPr lang="zh-CN" altLang="en-US" b="1" dirty="0">
                <a:latin typeface="华文楷体" panose="02010600040101010101" pitchFamily="2" charset="-122"/>
                <a:ea typeface="华文楷体" panose="02010600040101010101" pitchFamily="2" charset="-122"/>
              </a:rPr>
              <a:t>    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家长鼓励幼儿唱出来，跟着节奏做起来。</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引导幼儿主动参与活动，主动去找朋友。    </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4056046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10-7  </a:t>
            </a: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737937" y="1157923"/>
            <a:ext cx="11454063" cy="5078313"/>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活动价值： </a:t>
            </a:r>
          </a:p>
          <a:p>
            <a:pPr algn="just"/>
            <a:r>
              <a:rPr lang="zh-CN" altLang="en-US" dirty="0">
                <a:latin typeface="华文楷体" panose="02010600040101010101" pitchFamily="2" charset="-122"/>
                <a:ea typeface="华文楷体" panose="02010600040101010101" pitchFamily="2" charset="-122"/>
              </a:rPr>
              <a:t>    此月龄幼儿已经能后退、侧着走和奔跑。通过模仿海底生物的游泳动作，发展幼儿动作的灵活性，在游戏中感受音乐旋律的快慢。</a:t>
            </a:r>
          </a:p>
          <a:p>
            <a:pPr algn="just"/>
            <a:r>
              <a:rPr lang="zh-CN" altLang="en-US" b="1" dirty="0">
                <a:latin typeface="华文楷体" panose="02010600040101010101" pitchFamily="2" charset="-122"/>
                <a:ea typeface="华文楷体" panose="02010600040101010101" pitchFamily="2" charset="-122"/>
              </a:rPr>
              <a:t>    活动准备： </a:t>
            </a:r>
          </a:p>
          <a:p>
            <a:pPr algn="just"/>
            <a:r>
              <a:rPr lang="zh-CN" altLang="en-US" dirty="0">
                <a:latin typeface="华文楷体" panose="02010600040101010101" pitchFamily="2" charset="-122"/>
                <a:ea typeface="华文楷体" panose="02010600040101010101" pitchFamily="2" charset="-122"/>
              </a:rPr>
              <a:t>    小鱼、海龟、螃蟹头饰和图片若干，音乐</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小鱼游</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，渔网。</a:t>
            </a:r>
          </a:p>
          <a:p>
            <a:pPr algn="just"/>
            <a:r>
              <a:rPr lang="zh-CN" altLang="en-US" b="1" dirty="0">
                <a:latin typeface="华文楷体" panose="02010600040101010101" pitchFamily="2" charset="-122"/>
                <a:ea typeface="华文楷体" panose="02010600040101010101" pitchFamily="2" charset="-122"/>
              </a:rPr>
              <a:t>    活动流程：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 </a:t>
            </a:r>
            <a:r>
              <a:rPr lang="zh-CN" altLang="en-US" dirty="0">
                <a:latin typeface="华文楷体" panose="02010600040101010101" pitchFamily="2" charset="-122"/>
                <a:ea typeface="华文楷体" panose="02010600040101010101" pitchFamily="2" charset="-122"/>
              </a:rPr>
              <a:t>示范互动： 海洋里的小动物</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“海洋里有什么？”</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出示小鱼、海龟、螃蟹图片供幼儿欣赏。</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教师扮演小鱼（海龟、螃蟹）游过来，“小鱼（海龟、螃蟹）是怎么样游泳的？”</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 幼儿模仿小鱼（海龟、螃蟹）的动作，正着游、倒退着游、侧着身体游。</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5</a:t>
            </a:r>
            <a:r>
              <a:rPr lang="zh-CN" altLang="en-US" dirty="0">
                <a:latin typeface="华文楷体" panose="02010600040101010101" pitchFamily="2" charset="-122"/>
                <a:ea typeface="华文楷体" panose="02010600040101010101" pitchFamily="2" charset="-122"/>
              </a:rPr>
              <a:t>） 教师介绍活动的价值。</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 </a:t>
            </a:r>
            <a:r>
              <a:rPr lang="zh-CN" altLang="en-US" dirty="0">
                <a:latin typeface="华文楷体" panose="02010600040101010101" pitchFamily="2" charset="-122"/>
                <a:ea typeface="华文楷体" panose="02010600040101010101" pitchFamily="2" charset="-122"/>
              </a:rPr>
              <a:t>亲子互动： 游游乐</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让幼儿听快慢不同的音乐，感受节奏的变化。</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家长鼓励幼儿按老师的图示模仿小鱼（海龟、螃蟹）的游泳动作，随着音乐的快慢交替走和跑。</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 </a:t>
            </a:r>
            <a:r>
              <a:rPr lang="zh-CN" altLang="en-US" dirty="0">
                <a:latin typeface="华文楷体" panose="02010600040101010101" pitchFamily="2" charset="-122"/>
                <a:ea typeface="华文楷体" panose="02010600040101010101" pitchFamily="2" charset="-122"/>
              </a:rPr>
              <a:t>亲子游戏： 捕鱼达人</a:t>
            </a:r>
          </a:p>
          <a:p>
            <a:pPr algn="just"/>
            <a:r>
              <a:rPr lang="zh-CN" altLang="en-US" dirty="0">
                <a:latin typeface="华文楷体" panose="02010600040101010101" pitchFamily="2" charset="-122"/>
                <a:ea typeface="华文楷体" panose="02010600040101010101" pitchFamily="2" charset="-122"/>
              </a:rPr>
              <a:t>    老师拿渔网去捕鱼，幼儿在家长的带领下四散躲避渔网（可以下蹲来躲避渔网），被捕到的小鱼停一次。</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9833168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10-7  </a:t>
            </a:r>
            <a:r>
              <a:rPr lang="zh-CN" altLang="en-US" sz="3600" dirty="0">
                <a:solidFill>
                  <a:srgbClr val="E95555"/>
                </a:solidFill>
                <a:cs typeface="+mn-ea"/>
                <a:sym typeface="+mn-lt"/>
              </a:rPr>
              <a:t>认知与探索</a:t>
            </a:r>
          </a:p>
        </p:txBody>
      </p:sp>
      <p:sp>
        <p:nvSpPr>
          <p:cNvPr id="2" name="矩形 1">
            <a:extLst>
              <a:ext uri="{FF2B5EF4-FFF2-40B4-BE49-F238E27FC236}">
                <a16:creationId xmlns:a16="http://schemas.microsoft.com/office/drawing/2014/main" id="{872565EF-22D4-47FD-B195-5B4BE60863AE}"/>
              </a:ext>
            </a:extLst>
          </p:cNvPr>
          <p:cNvSpPr/>
          <p:nvPr/>
        </p:nvSpPr>
        <p:spPr>
          <a:xfrm>
            <a:off x="737937" y="1157923"/>
            <a:ext cx="11454063" cy="1477328"/>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活动提示：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如幼儿手脚协调有困难，家长与幼儿一起游戏，做好引领作用。</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家长和幼儿一起游戏，并用自己的情绪感染幼儿，当渔网来了提示幼儿下蹲来躲避。</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 游戏中要注意： 互不碰撞。</a:t>
            </a:r>
          </a:p>
          <a:p>
            <a:pPr algn="just"/>
            <a:r>
              <a:rPr lang="zh-CN" altLang="en-US" dirty="0">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52339786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520532" y="1183650"/>
            <a:ext cx="8654395" cy="4198559"/>
            <a:chOff x="669925" y="1539000"/>
            <a:chExt cx="9737759" cy="41985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en-US" altLang="zh-CN" sz="1400" dirty="0">
                    <a:cs typeface="+mn-ea"/>
                    <a:sym typeface="+mn-lt"/>
                  </a:rPr>
                  <a:t>31—36</a:t>
                </a:r>
                <a:r>
                  <a:rPr lang="zh-CN" altLang="en-US" sz="1400" dirty="0">
                    <a:cs typeface="+mn-ea"/>
                    <a:sym typeface="+mn-lt"/>
                  </a:rPr>
                  <a:t>个月幼儿身心发展特点概述 </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早教机构中</a:t>
                </a:r>
                <a:r>
                  <a:rPr lang="en-US" altLang="zh-CN" sz="1400" dirty="0">
                    <a:solidFill>
                      <a:prstClr val="black"/>
                    </a:solidFill>
                    <a:cs typeface="+mn-ea"/>
                    <a:sym typeface="+mn-lt"/>
                  </a:rPr>
                  <a:t>31—36</a:t>
                </a:r>
                <a:r>
                  <a:rPr lang="zh-CN" altLang="en-US" sz="1400" dirty="0">
                    <a:solidFill>
                      <a:prstClr val="black"/>
                    </a:solidFill>
                    <a:cs typeface="+mn-ea"/>
                    <a:sym typeface="+mn-lt"/>
                  </a:rPr>
                  <a:t>个月幼儿的教育活动设计与指导 </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sp>
          <p:nvSpPr>
            <p:cNvPr id="22" name="iṧļïďê">
              <a:extLst>
                <a:ext uri="{FF2B5EF4-FFF2-40B4-BE49-F238E27FC236}">
                  <a16:creationId xmlns:a16="http://schemas.microsoft.com/office/drawing/2014/main" id="{36511428-E9BA-469F-80DF-1BFAA6B21CAC}"/>
                </a:ext>
              </a:extLst>
            </p:cNvPr>
            <p:cNvSpPr/>
            <p:nvPr/>
          </p:nvSpPr>
          <p:spPr>
            <a:xfrm>
              <a:off x="1756809" y="4726813"/>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23" name="íŝľiḑê">
              <a:extLst>
                <a:ext uri="{FF2B5EF4-FFF2-40B4-BE49-F238E27FC236}">
                  <a16:creationId xmlns:a16="http://schemas.microsoft.com/office/drawing/2014/main" id="{84E04597-192C-4A19-B676-B862E545D4DE}"/>
                </a:ext>
              </a:extLst>
            </p:cNvPr>
            <p:cNvSpPr txBox="1"/>
            <p:nvPr/>
          </p:nvSpPr>
          <p:spPr>
            <a:xfrm>
              <a:off x="1969830" y="382152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3</a:t>
              </a:r>
              <a:endParaRPr lang="en-US" sz="4800" dirty="0">
                <a:cs typeface="+mn-ea"/>
                <a:sym typeface="+mn-lt"/>
              </a:endParaRPr>
            </a:p>
          </p:txBody>
        </p:sp>
        <p:grpSp>
          <p:nvGrpSpPr>
            <p:cNvPr id="24" name="îśḷiḍe">
              <a:extLst>
                <a:ext uri="{FF2B5EF4-FFF2-40B4-BE49-F238E27FC236}">
                  <a16:creationId xmlns:a16="http://schemas.microsoft.com/office/drawing/2014/main" id="{9B2BF78A-0895-4618-8984-D1195253E801}"/>
                </a:ext>
              </a:extLst>
            </p:cNvPr>
            <p:cNvGrpSpPr/>
            <p:nvPr/>
          </p:nvGrpSpPr>
          <p:grpSpPr>
            <a:xfrm>
              <a:off x="669925" y="4710037"/>
              <a:ext cx="3401563" cy="1027522"/>
              <a:chOff x="-6443307" y="4832322"/>
              <a:chExt cx="3401563" cy="1027522"/>
            </a:xfrm>
          </p:grpSpPr>
          <p:sp>
            <p:nvSpPr>
              <p:cNvPr id="32" name="íšľïde">
                <a:extLst>
                  <a:ext uri="{FF2B5EF4-FFF2-40B4-BE49-F238E27FC236}">
                    <a16:creationId xmlns:a16="http://schemas.microsoft.com/office/drawing/2014/main" id="{501EDDA2-B535-465C-A215-D8C044B26972}"/>
                  </a:ext>
                </a:extLst>
              </p:cNvPr>
              <p:cNvSpPr/>
              <p:nvPr/>
            </p:nvSpPr>
            <p:spPr>
              <a:xfrm>
                <a:off x="-6431667" y="5249583"/>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家庭中</a:t>
                </a:r>
                <a:r>
                  <a:rPr lang="en-US" altLang="zh-CN" sz="1400" dirty="0">
                    <a:solidFill>
                      <a:prstClr val="black"/>
                    </a:solidFill>
                    <a:cs typeface="+mn-ea"/>
                    <a:sym typeface="+mn-lt"/>
                  </a:rPr>
                  <a:t>31—36</a:t>
                </a:r>
                <a:r>
                  <a:rPr lang="zh-CN" altLang="en-US" sz="1400" dirty="0">
                    <a:solidFill>
                      <a:prstClr val="black"/>
                    </a:solidFill>
                    <a:cs typeface="+mn-ea"/>
                    <a:sym typeface="+mn-lt"/>
                  </a:rPr>
                  <a:t>个月幼儿的亲子教育活动 </a:t>
                </a:r>
                <a:endParaRPr lang="en-US" altLang="zh-CN" sz="1400" dirty="0">
                  <a:solidFill>
                    <a:prstClr val="black"/>
                  </a:solidFill>
                  <a:cs typeface="+mn-ea"/>
                  <a:sym typeface="+mn-lt"/>
                </a:endParaRPr>
              </a:p>
            </p:txBody>
          </p:sp>
          <p:sp>
            <p:nvSpPr>
              <p:cNvPr id="33" name="î$ḷîḑe">
                <a:extLst>
                  <a:ext uri="{FF2B5EF4-FFF2-40B4-BE49-F238E27FC236}">
                    <a16:creationId xmlns:a16="http://schemas.microsoft.com/office/drawing/2014/main" id="{12331912-6321-489A-9AA8-B04A25A2E3FB}"/>
                  </a:ext>
                </a:extLst>
              </p:cNvPr>
              <p:cNvSpPr txBox="1"/>
              <p:nvPr/>
            </p:nvSpPr>
            <p:spPr bwMode="auto">
              <a:xfrm>
                <a:off x="-6443307" y="4832322"/>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第三节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2127183"/>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7" name="íŝľiḑê">
            <a:extLst>
              <a:ext uri="{FF2B5EF4-FFF2-40B4-BE49-F238E27FC236}">
                <a16:creationId xmlns:a16="http://schemas.microsoft.com/office/drawing/2014/main" id="{EBADDF3C-73E3-4DE1-9F1C-8830E1C4AF42}"/>
              </a:ext>
            </a:extLst>
          </p:cNvPr>
          <p:cNvSpPr txBox="1"/>
          <p:nvPr/>
        </p:nvSpPr>
        <p:spPr>
          <a:xfrm>
            <a:off x="7154312" y="3506877"/>
            <a:ext cx="633055" cy="923293"/>
          </a:xfrm>
          <a:prstGeom prst="rect">
            <a:avLst/>
          </a:prstGeom>
          <a:noFill/>
        </p:spPr>
        <p:txBody>
          <a:bodyPr wrap="none" lIns="182843" tIns="91422" rIns="182843" bIns="91422" anchor="ctr" anchorCtr="0">
            <a:normAutofit/>
          </a:bodyPr>
          <a:lstStyle/>
          <a:p>
            <a:pPr algn="ctr"/>
            <a:r>
              <a:rPr lang="en-US" sz="4800" dirty="0">
                <a:cs typeface="+mn-ea"/>
                <a:sym typeface="+mn-lt"/>
              </a:rPr>
              <a:t>4</a:t>
            </a:r>
          </a:p>
        </p:txBody>
      </p:sp>
      <p:sp>
        <p:nvSpPr>
          <p:cNvPr id="28" name="íšľïde">
            <a:extLst>
              <a:ext uri="{FF2B5EF4-FFF2-40B4-BE49-F238E27FC236}">
                <a16:creationId xmlns:a16="http://schemas.microsoft.com/office/drawing/2014/main" id="{9EEA6997-2883-4706-9B19-29E8CE9EA89F}"/>
              </a:ext>
            </a:extLst>
          </p:cNvPr>
          <p:cNvSpPr/>
          <p:nvPr/>
        </p:nvSpPr>
        <p:spPr>
          <a:xfrm>
            <a:off x="5768171" y="4737378"/>
            <a:ext cx="3012781"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en-US" altLang="zh-CN" sz="1400" dirty="0">
                <a:solidFill>
                  <a:prstClr val="black"/>
                </a:solidFill>
                <a:cs typeface="+mn-ea"/>
                <a:sym typeface="+mn-lt"/>
              </a:rPr>
              <a:t>31—36</a:t>
            </a:r>
            <a:r>
              <a:rPr lang="zh-CN" altLang="en-US" sz="1400" dirty="0">
                <a:solidFill>
                  <a:prstClr val="black"/>
                </a:solidFill>
                <a:cs typeface="+mn-ea"/>
                <a:sym typeface="+mn-lt"/>
              </a:rPr>
              <a:t>个月幼儿教育的常见问题及对策 </a:t>
            </a:r>
            <a:endParaRPr lang="en-US" altLang="zh-CN" sz="1400" dirty="0">
              <a:solidFill>
                <a:prstClr val="black"/>
              </a:solidFill>
              <a:cs typeface="+mn-ea"/>
              <a:sym typeface="+mn-lt"/>
            </a:endParaRPr>
          </a:p>
        </p:txBody>
      </p:sp>
      <p:sp>
        <p:nvSpPr>
          <p:cNvPr id="34" name="î$ḷîḑe">
            <a:extLst>
              <a:ext uri="{FF2B5EF4-FFF2-40B4-BE49-F238E27FC236}">
                <a16:creationId xmlns:a16="http://schemas.microsoft.com/office/drawing/2014/main" id="{891E1180-16AB-4E45-B675-BB44674FBB7D}"/>
              </a:ext>
            </a:extLst>
          </p:cNvPr>
          <p:cNvSpPr txBox="1"/>
          <p:nvPr/>
        </p:nvSpPr>
        <p:spPr bwMode="auto">
          <a:xfrm>
            <a:off x="5959799" y="4334736"/>
            <a:ext cx="3012781"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第四节</a:t>
            </a:r>
            <a:endParaRPr lang="en-US" altLang="zh-CN" sz="1600" b="1" dirty="0">
              <a:cs typeface="+mn-ea"/>
              <a:sym typeface="+mn-lt"/>
            </a:endParaRPr>
          </a:p>
        </p:txBody>
      </p:sp>
      <p:sp>
        <p:nvSpPr>
          <p:cNvPr id="35" name="iš1íḑé">
            <a:extLst>
              <a:ext uri="{FF2B5EF4-FFF2-40B4-BE49-F238E27FC236}">
                <a16:creationId xmlns:a16="http://schemas.microsoft.com/office/drawing/2014/main" id="{DAE9EE89-0052-41B0-A02A-6B6F4E11298C}"/>
              </a:ext>
            </a:extLst>
          </p:cNvPr>
          <p:cNvSpPr/>
          <p:nvPr/>
        </p:nvSpPr>
        <p:spPr>
          <a:xfrm>
            <a:off x="7045455" y="4316183"/>
            <a:ext cx="959846"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第三节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家庭中</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31—36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个月幼儿的亲子教育活动</a:t>
            </a:r>
          </a:p>
        </p:txBody>
      </p:sp>
    </p:spTree>
    <p:extLst>
      <p:ext uri="{BB962C8B-B14F-4D97-AF65-F5344CB8AC3E}">
        <p14:creationId xmlns:p14="http://schemas.microsoft.com/office/powerpoint/2010/main" val="102126131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257300"/>
            <a:ext cx="11283618" cy="5632311"/>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    材料准备： </a:t>
            </a:r>
          </a:p>
          <a:p>
            <a:pPr algn="just"/>
            <a:r>
              <a:rPr lang="zh-CN" altLang="en-US" dirty="0">
                <a:latin typeface="华文楷体" panose="02010600040101010101" pitchFamily="2" charset="-122"/>
                <a:ea typeface="华文楷体" panose="02010600040101010101" pitchFamily="2" charset="-122"/>
              </a:rPr>
              <a:t>    面粉团（水</a:t>
            </a:r>
            <a:r>
              <a:rPr lang="en-US" altLang="zh-CN" dirty="0">
                <a:latin typeface="华文楷体" panose="02010600040101010101" pitchFamily="2" charset="-122"/>
                <a:ea typeface="华文楷体" panose="02010600040101010101" pitchFamily="2" charset="-122"/>
              </a:rPr>
              <a:t>20ml</a:t>
            </a:r>
            <a:r>
              <a:rPr lang="zh-CN" altLang="en-US" dirty="0">
                <a:latin typeface="华文楷体" panose="02010600040101010101" pitchFamily="2" charset="-122"/>
                <a:ea typeface="华文楷体" panose="02010600040101010101" pitchFamily="2" charset="-122"/>
              </a:rPr>
              <a:t>、面粉</a:t>
            </a:r>
            <a:r>
              <a:rPr lang="en-US" altLang="zh-CN" dirty="0">
                <a:latin typeface="华文楷体" panose="02010600040101010101" pitchFamily="2" charset="-122"/>
                <a:ea typeface="华文楷体" panose="02010600040101010101" pitchFamily="2" charset="-122"/>
              </a:rPr>
              <a:t>50g</a:t>
            </a:r>
            <a:r>
              <a:rPr lang="zh-CN" altLang="en-US" dirty="0">
                <a:latin typeface="华文楷体" panose="02010600040101010101" pitchFamily="2" charset="-122"/>
                <a:ea typeface="华文楷体" panose="02010600040101010101" pitchFamily="2" charset="-122"/>
              </a:rPr>
              <a:t>调制），</a:t>
            </a:r>
          </a:p>
          <a:p>
            <a:pPr algn="just"/>
            <a:r>
              <a:rPr lang="zh-CN" altLang="en-US" dirty="0">
                <a:latin typeface="华文楷体" panose="02010600040101010101" pitchFamily="2" charset="-122"/>
                <a:ea typeface="华文楷体" panose="02010600040101010101" pitchFamily="2" charset="-122"/>
              </a:rPr>
              <a:t>红豆、绿豆、瓜子、小纽扣等若干，</a:t>
            </a:r>
          </a:p>
          <a:p>
            <a:pPr algn="just"/>
            <a:r>
              <a:rPr lang="zh-CN" altLang="en-US" dirty="0">
                <a:latin typeface="华文楷体" panose="02010600040101010101" pitchFamily="2" charset="-122"/>
                <a:ea typeface="华文楷体" panose="02010600040101010101" pitchFamily="2" charset="-122"/>
              </a:rPr>
              <a:t>牙签、塑料刀、塑料小勺、杯子等辅助工具。</a:t>
            </a:r>
          </a:p>
          <a:p>
            <a:pPr algn="just"/>
            <a:r>
              <a:rPr lang="zh-CN" altLang="en-US" b="1" dirty="0">
                <a:latin typeface="华文楷体" panose="02010600040101010101" pitchFamily="2" charset="-122"/>
                <a:ea typeface="华文楷体" panose="02010600040101010101" pitchFamily="2" charset="-122"/>
              </a:rPr>
              <a:t>    玩法介绍： </a:t>
            </a:r>
          </a:p>
          <a:p>
            <a:pPr algn="just"/>
            <a:r>
              <a:rPr lang="zh-CN" altLang="en-US" dirty="0">
                <a:latin typeface="华文楷体" panose="02010600040101010101" pitchFamily="2" charset="-122"/>
                <a:ea typeface="华文楷体" panose="02010600040101010101" pitchFamily="2" charset="-122"/>
              </a:rPr>
              <a:t>    玩法一： 面团变变变</a:t>
            </a:r>
          </a:p>
          <a:p>
            <a:pPr algn="just"/>
            <a:r>
              <a:rPr lang="zh-CN" altLang="en-US" dirty="0">
                <a:latin typeface="华文楷体" panose="02010600040101010101" pitchFamily="2" charset="-122"/>
                <a:ea typeface="华文楷体" panose="02010600040101010101" pitchFamily="2" charset="-122"/>
              </a:rPr>
              <a:t>    和宝宝一起揉、压、捏、搓、切面团，了解面团可以通过不同动作变化出不同形状。提供塑料小勺、小刀、杯子、牙签等，提醒宝宝可以使用这些工具让面团变出不同的造型。通过尝试不同造型，让幼儿了解动作和面团形状变化之间的关系。</a:t>
            </a:r>
          </a:p>
          <a:p>
            <a:pPr algn="just"/>
            <a:r>
              <a:rPr lang="zh-CN" altLang="en-US" dirty="0">
                <a:latin typeface="华文楷体" panose="02010600040101010101" pitchFamily="2" charset="-122"/>
                <a:ea typeface="华文楷体" panose="02010600040101010101" pitchFamily="2" charset="-122"/>
              </a:rPr>
              <a:t>    玩法二： 大小面团排排队</a:t>
            </a:r>
          </a:p>
          <a:p>
            <a:pPr algn="just"/>
            <a:r>
              <a:rPr lang="zh-CN" altLang="en-US" dirty="0">
                <a:latin typeface="华文楷体" panose="02010600040101010101" pitchFamily="2" charset="-122"/>
                <a:ea typeface="华文楷体" panose="02010600040101010101" pitchFamily="2" charset="-122"/>
              </a:rPr>
              <a:t>    家长和宝宝一起把面团分成</a:t>
            </a:r>
            <a:r>
              <a:rPr lang="en-US" altLang="zh-CN" dirty="0">
                <a:latin typeface="华文楷体" panose="02010600040101010101" pitchFamily="2" charset="-122"/>
                <a:ea typeface="华文楷体" panose="02010600040101010101" pitchFamily="2" charset="-122"/>
              </a:rPr>
              <a:t>3—4</a:t>
            </a:r>
            <a:r>
              <a:rPr lang="zh-CN" altLang="en-US" dirty="0">
                <a:latin typeface="华文楷体" panose="02010600040101010101" pitchFamily="2" charset="-122"/>
                <a:ea typeface="华文楷体" panose="02010600040101010101" pitchFamily="2" charset="-122"/>
              </a:rPr>
              <a:t>个大小不等的小面团。请宝宝说说哪个面团大、哪个面团小。“现在小面团们要出去玩了，请宝宝给他们排排队。”家长可以先让宝宝找到最大</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最小的，然后剩下的两个比较进行排队。从大到小排好之后，可以从小到大再排一次。熟练之后家长还可以尝试增加小面团的数量，让幼儿进一步比较排序。家长把一个个小面团给宝宝，让他想想办法如何把大面团重新变出来。通过亲自感受，幼儿了解“大”与“小”的关系，并形成初步的排序概念。</a:t>
            </a:r>
          </a:p>
          <a:p>
            <a:pPr algn="just"/>
            <a:r>
              <a:rPr lang="zh-CN" altLang="en-US" dirty="0">
                <a:latin typeface="华文楷体" panose="02010600040101010101" pitchFamily="2" charset="-122"/>
                <a:ea typeface="华文楷体" panose="02010600040101010101" pitchFamily="2" charset="-122"/>
              </a:rPr>
              <a:t>    玩法三： 面团雪人</a:t>
            </a:r>
          </a:p>
          <a:p>
            <a:pPr algn="just"/>
            <a:r>
              <a:rPr lang="zh-CN" altLang="en-US" dirty="0">
                <a:latin typeface="华文楷体" panose="02010600040101010101" pitchFamily="2" charset="-122"/>
                <a:ea typeface="华文楷体" panose="02010600040101010101" pitchFamily="2" charset="-122"/>
              </a:rPr>
              <a:t>    家长与宝宝一同搓出两个面团，将它们上下黏连，变成“雪人”。用红豆嵌在“雪人”头部，成为它的眼睛；用牙签、小勺等为“雪人”刻画五官。家长可以用（在家中寻找）瓜子、纽扣等为“雪人”做进一步装饰。通过不同操作方式，锻炼幼儿的手眼协调性与手部精细动作，利用生活常见物品进行趣味制作，激发幼儿的想象力与创造力。</a:t>
            </a:r>
          </a:p>
        </p:txBody>
      </p:sp>
    </p:spTree>
    <p:extLst>
      <p:ext uri="{BB962C8B-B14F-4D97-AF65-F5344CB8AC3E}">
        <p14:creationId xmlns:p14="http://schemas.microsoft.com/office/powerpoint/2010/main" val="41174683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案例</a:t>
            </a:r>
            <a:r>
              <a:rPr lang="en-US" altLang="zh-CN" sz="3600" dirty="0">
                <a:solidFill>
                  <a:srgbClr val="E95555"/>
                </a:solidFill>
                <a:cs typeface="+mn-ea"/>
                <a:sym typeface="+mn-lt"/>
              </a:rPr>
              <a:t>10-9</a:t>
            </a:r>
            <a:endParaRPr lang="zh-CN" altLang="en-US" sz="3600" dirty="0">
              <a:solidFill>
                <a:srgbClr val="E95555"/>
              </a:solidFill>
              <a:cs typeface="+mn-ea"/>
              <a:sym typeface="+mn-lt"/>
            </a:endParaRPr>
          </a:p>
        </p:txBody>
      </p:sp>
      <p:sp>
        <p:nvSpPr>
          <p:cNvPr id="2" name="矩形 1">
            <a:extLst>
              <a:ext uri="{FF2B5EF4-FFF2-40B4-BE49-F238E27FC236}">
                <a16:creationId xmlns:a16="http://schemas.microsoft.com/office/drawing/2014/main" id="{872565EF-22D4-47FD-B195-5B4BE60863AE}"/>
              </a:ext>
            </a:extLst>
          </p:cNvPr>
          <p:cNvSpPr/>
          <p:nvPr/>
        </p:nvSpPr>
        <p:spPr>
          <a:xfrm>
            <a:off x="663740" y="1377616"/>
            <a:ext cx="11283618" cy="1200329"/>
          </a:xfrm>
          <a:prstGeom prst="rect">
            <a:avLst/>
          </a:prstGeom>
        </p:spPr>
        <p:txBody>
          <a:bodyPr wrap="square">
            <a:spAutoFit/>
          </a:bodyPr>
          <a:lstStyle/>
          <a:p>
            <a:pPr algn="just"/>
            <a:r>
              <a:rPr lang="zh-CN" altLang="en-US" b="1" dirty="0">
                <a:latin typeface="华文楷体" panose="02010600040101010101" pitchFamily="2" charset="-122"/>
                <a:ea typeface="华文楷体" panose="02010600040101010101" pitchFamily="2" charset="-122"/>
              </a:rPr>
              <a:t>温馨提示： </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 在使用牙签等尖锐物、红豆等小物品的过程中注意安全，不要让尖锐物戳到幼儿的眼睛、让小物品进入幼儿的口鼻中。</a:t>
            </a:r>
          </a:p>
          <a:p>
            <a:pPr algn="just"/>
            <a:r>
              <a:rPr lang="zh-CN" altLang="en-US" dirty="0">
                <a:latin typeface="华文楷体" panose="02010600040101010101" pitchFamily="2" charset="-122"/>
                <a:ea typeface="华文楷体" panose="02010600040101010101" pitchFamily="2" charset="-122"/>
              </a:rPr>
              <a:t>    （</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 面团的调制以具体情况为准，干湿程度以不粘手、不开裂为宜，方便幼儿搓捏。</a:t>
            </a:r>
          </a:p>
        </p:txBody>
      </p:sp>
    </p:spTree>
    <p:extLst>
      <p:ext uri="{BB962C8B-B14F-4D97-AF65-F5344CB8AC3E}">
        <p14:creationId xmlns:p14="http://schemas.microsoft.com/office/powerpoint/2010/main" val="8929397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第四节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31—36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个月幼儿教育的常见问题及对策</a:t>
            </a:r>
          </a:p>
        </p:txBody>
      </p:sp>
    </p:spTree>
    <p:extLst>
      <p:ext uri="{BB962C8B-B14F-4D97-AF65-F5344CB8AC3E}">
        <p14:creationId xmlns:p14="http://schemas.microsoft.com/office/powerpoint/2010/main" val="39958040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家有小小“火药桶”</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0076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随着年龄增长，齐齐的“脾气”似乎也越来越大。到了睡觉时间，他还想要看电视，不肯上床，妈妈来抱他，他使劲把妈妈推开，还又哭又闹；吃饭的时候，齐齐吵着要玩玩具，不然不肯吃饭，还把桌上的碗筷都拨到地上去了。每次发脾气，齐齐都会哭闹不止，周围人哄也哄不好。</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随着认知水平和语言能力的提高，幼儿对情绪的内化和管理能力上升，也逐渐学会用语言表达自己的情绪。但由于他们的语言表达和解决问题的能力还有限，当自己的努力不足以达成目的时，他们会难过、发脾气。</a:t>
            </a:r>
          </a:p>
          <a:p>
            <a:pPr lvl="0"/>
            <a:r>
              <a:rPr lang="zh-CN" altLang="en-US" sz="1600" dirty="0">
                <a:solidFill>
                  <a:prstClr val="black"/>
                </a:solidFill>
                <a:latin typeface="华文楷体" panose="02010600040101010101" pitchFamily="2" charset="-122"/>
                <a:ea typeface="华文楷体" panose="02010600040101010101" pitchFamily="2" charset="-122"/>
              </a:rPr>
              <a:t>    “发脾气”实则一种情绪宣泄。婴幼儿在生命的最初两年里，“脾气”会快速发展，并且会随着年龄的增长表现得愈发突出，一般还会表现出愤怒、哭闹、耍赖等消极情绪。有调查显示，</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岁内的婴儿发脾气的原因大多是合理的，只是表现得比较外露和强烈；</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岁后，他们逐渐有了故意用脾气来操纵成人的行为倾向。</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36583081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家有小小“火药桶”</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278094"/>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随着年龄增长，齐齐的“脾气”似乎也越来越大。到了睡觉时间，他还想要看电视，不肯上床，妈妈来抱他，他使劲把妈妈推开，还又哭又闹；吃饭的时候，齐齐吵着要玩玩具，不然不肯吃饭，还把桌上的碗筷都拨到地上去了。每次发脾气，齐齐都会哭闹不止，周围人哄也哄不好。</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关注和观察。</a:t>
            </a:r>
          </a:p>
          <a:p>
            <a:pPr lvl="0"/>
            <a:r>
              <a:rPr lang="zh-CN" altLang="en-US" sz="1600" dirty="0">
                <a:solidFill>
                  <a:prstClr val="black"/>
                </a:solidFill>
                <a:latin typeface="华文楷体" panose="02010600040101010101" pitchFamily="2" charset="-122"/>
                <a:ea typeface="华文楷体" panose="02010600040101010101" pitchFamily="2" charset="-122"/>
              </a:rPr>
              <a:t>    婴幼儿发脾气，多数是因为自己的需求没有被满足。不管情绪有多糟糕，家长首先要关注他们的需求。</a:t>
            </a:r>
            <a:endParaRPr lang="en-US" altLang="zh-CN" sz="1600" dirty="0">
              <a:solidFill>
                <a:prstClr val="black"/>
              </a:solidFill>
              <a:latin typeface="华文楷体" panose="02010600040101010101" pitchFamily="2" charset="-122"/>
              <a:ea typeface="华文楷体" panose="02010600040101010101" pitchFamily="2" charset="-122"/>
            </a:endParaRP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判断与回应。</a:t>
            </a:r>
          </a:p>
          <a:p>
            <a:pPr lvl="0"/>
            <a:r>
              <a:rPr lang="zh-CN" altLang="en-US" sz="1600" dirty="0">
                <a:solidFill>
                  <a:prstClr val="black"/>
                </a:solidFill>
                <a:latin typeface="华文楷体" panose="02010600040101010101" pitchFamily="2" charset="-122"/>
                <a:ea typeface="华文楷体" panose="02010600040101010101" pitchFamily="2" charset="-122"/>
              </a:rPr>
              <a:t>    对于幼儿发脾气的行为，需要家长的判断并在此基础上做出适当的回应。幼儿情绪爆发的原因大致可分为两种： </a:t>
            </a:r>
          </a:p>
          <a:p>
            <a:pPr lvl="0"/>
            <a:r>
              <a:rPr lang="zh-CN" altLang="en-US" sz="1600" dirty="0">
                <a:solidFill>
                  <a:prstClr val="black"/>
                </a:solidFill>
                <a:latin typeface="华文楷体" panose="02010600040101010101" pitchFamily="2" charset="-122"/>
                <a:ea typeface="华文楷体" panose="02010600040101010101" pitchFamily="2" charset="-122"/>
              </a:rPr>
              <a:t>    ① 生理或心理不舒服。</a:t>
            </a:r>
          </a:p>
          <a:p>
            <a:pPr lvl="0"/>
            <a:r>
              <a:rPr lang="zh-CN" altLang="en-US" sz="1600" dirty="0">
                <a:solidFill>
                  <a:prstClr val="black"/>
                </a:solidFill>
                <a:latin typeface="华文楷体" panose="02010600040101010101" pitchFamily="2" charset="-122"/>
                <a:ea typeface="华文楷体" panose="02010600040101010101" pitchFamily="2" charset="-122"/>
              </a:rPr>
              <a:t>    当幼儿有点病兆或者感觉到了冷落，发脾气是为了引起注意时，家长应当关注幼儿的情绪，让他尽快从不舒服的状态中解脱出来。</a:t>
            </a:r>
          </a:p>
          <a:p>
            <a:pPr lvl="0"/>
            <a:r>
              <a:rPr lang="zh-CN" altLang="en-US" sz="1600" dirty="0">
                <a:solidFill>
                  <a:prstClr val="black"/>
                </a:solidFill>
                <a:latin typeface="华文楷体" panose="02010600040101010101" pitchFamily="2" charset="-122"/>
                <a:ea typeface="华文楷体" panose="02010600040101010101" pitchFamily="2" charset="-122"/>
              </a:rPr>
              <a:t>    ② 想要操纵家长。</a:t>
            </a:r>
          </a:p>
          <a:p>
            <a:pPr lvl="0"/>
            <a:r>
              <a:rPr lang="zh-CN" altLang="en-US" sz="1600" dirty="0">
                <a:solidFill>
                  <a:prstClr val="black"/>
                </a:solidFill>
                <a:latin typeface="华文楷体" panose="02010600040101010101" pitchFamily="2" charset="-122"/>
                <a:ea typeface="华文楷体" panose="02010600040101010101" pitchFamily="2" charset="-122"/>
              </a:rPr>
              <a:t>    有时，幼儿想用“大闹一场”的方式让家长满足他的需求。例如胁迫家长给自己买玩具，或者父母上班前，幼儿习惯用哭闹来挽留</a:t>
            </a:r>
            <a:r>
              <a:rPr lang="en-US" altLang="zh-CN" sz="1600" dirty="0">
                <a:solidFill>
                  <a:prstClr val="black"/>
                </a:solidFill>
                <a:latin typeface="华文楷体" panose="02010600040101010101" pitchFamily="2" charset="-122"/>
                <a:ea typeface="华文楷体" panose="02010600040101010101" pitchFamily="2" charset="-122"/>
              </a:rPr>
              <a:t>……</a:t>
            </a:r>
            <a:r>
              <a:rPr lang="zh-CN" altLang="en-US" sz="1600" dirty="0">
                <a:solidFill>
                  <a:prstClr val="black"/>
                </a:solidFill>
                <a:latin typeface="华文楷体" panose="02010600040101010101" pitchFamily="2" charset="-122"/>
                <a:ea typeface="华文楷体" panose="02010600040101010101" pitchFamily="2" charset="-122"/>
              </a:rPr>
              <a:t>此时，家长不可因幼儿发脾气而让步，那样他的“小计谋”就生效了。家长可以先安抚幼儿，帮他擦擦眼泪或是拥抱表示关注。当幼儿情绪收敛一些后，先好好表扬他，让他明白“不发脾气”是好样的，然后转移他的注意力。当幼儿大发脾气的时候，和他直接讲道理是很难起作用的。</a:t>
            </a:r>
          </a:p>
        </p:txBody>
      </p:sp>
    </p:spTree>
    <p:extLst>
      <p:ext uri="{BB962C8B-B14F-4D97-AF65-F5344CB8AC3E}">
        <p14:creationId xmlns:p14="http://schemas.microsoft.com/office/powerpoint/2010/main" val="80448296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缺乏规则意识的“小淘气”</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80076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小嘟宝</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岁半了，是个十足的“小淘气”。妈妈跟她说餐厅里不能吵闹，她却喊得声音更大；跟她说过马路不能闯红灯，她却非要冲过去。这样的情况让爸爸妈妈在公共场合中十分尴尬。</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规则意识及执行规则的能力是社会性适应中极其重要的内容，它是幼儿今后学习、生活的基础与保证。在“儿童社会化”这一概念中，此阶段是儿童在一定的社会条件下逐渐独立地掌握社会规范，正确处理人际关系，从而客观地适应社会生活的心理发展过程，是每一个社会成员在其发展过程中都必须学会掌握和遵守的一些社会规范，如道德、习俗、纪律、法律等，才能适应社会的需要，被社会所接纳。</a:t>
            </a:r>
          </a:p>
          <a:p>
            <a:pPr lvl="0"/>
            <a:r>
              <a:rPr lang="zh-CN" altLang="en-US" sz="1600" dirty="0">
                <a:solidFill>
                  <a:prstClr val="black"/>
                </a:solidFill>
                <a:latin typeface="华文楷体" panose="02010600040101010101" pitchFamily="2" charset="-122"/>
                <a:ea typeface="华文楷体" panose="02010600040101010101" pitchFamily="2" charset="-122"/>
              </a:rPr>
              <a:t>    幼儿期是萌生规则意识和形成初步规则的重要时期。从小帮助幼儿建立规则意识有利于发展幼儿的意志力、控制力和思维力，有利于促进幼儿社会性的发展。</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3132801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缺乏规则意识的“小淘气”</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5262979"/>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小嘟宝</a:t>
            </a:r>
            <a:r>
              <a:rPr lang="en-US" altLang="zh-CN" sz="1600" dirty="0">
                <a:solidFill>
                  <a:prstClr val="black"/>
                </a:solidFill>
                <a:latin typeface="华文宋体" panose="02010600040101010101" pitchFamily="2" charset="-122"/>
                <a:ea typeface="华文宋体" panose="02010600040101010101" pitchFamily="2" charset="-122"/>
              </a:rPr>
              <a:t>2</a:t>
            </a:r>
            <a:r>
              <a:rPr lang="zh-CN" altLang="en-US" sz="1600" dirty="0">
                <a:solidFill>
                  <a:prstClr val="black"/>
                </a:solidFill>
                <a:latin typeface="华文宋体" panose="02010600040101010101" pitchFamily="2" charset="-122"/>
                <a:ea typeface="华文宋体" panose="02010600040101010101" pitchFamily="2" charset="-122"/>
              </a:rPr>
              <a:t>岁半了，是个十足的“小淘气”。妈妈跟她说餐厅里不能吵闹，她却喊得声音更大；跟她说过马路不能闯红灯，她却非要冲过去。这样的情况让爸爸妈妈在公共场合中十分尴尬。</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教育建议：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用幼儿能理解的语言明确规则。</a:t>
            </a:r>
          </a:p>
          <a:p>
            <a:pPr lvl="0"/>
            <a:r>
              <a:rPr lang="zh-CN" altLang="en-US" sz="1600" dirty="0">
                <a:solidFill>
                  <a:prstClr val="black"/>
                </a:solidFill>
                <a:latin typeface="华文楷体" panose="02010600040101010101" pitchFamily="2" charset="-122"/>
                <a:ea typeface="华文楷体" panose="02010600040101010101" pitchFamily="2" charset="-122"/>
              </a:rPr>
              <a:t>    幼儿并不是生来就能理解规则的，由于认知水平的局限性，他们经常不能理解为什么成人要限制他的行为，更难把握什么情境下应该遵守什么规则，不明白为什么同一件事情在不同的情境下会有不同的要求。因此，家长需要用幼儿能够理解的语言来简单明确地告诉幼儿相应的要求。对一些危险的行为，需要花心思、想办法、反复强调，让幼儿明白危险，认识到后果是什么，帮助他们理解和遵守规则。</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和幼儿一起制定并遵守规则。</a:t>
            </a:r>
          </a:p>
          <a:p>
            <a:pPr lvl="0"/>
            <a:r>
              <a:rPr lang="zh-CN" altLang="en-US" sz="1600" dirty="0">
                <a:solidFill>
                  <a:prstClr val="black"/>
                </a:solidFill>
                <a:latin typeface="华文楷体" panose="02010600040101010101" pitchFamily="2" charset="-122"/>
                <a:ea typeface="华文楷体" panose="02010600040101010101" pitchFamily="2" charset="-122"/>
              </a:rPr>
              <a:t>    家长可以和幼儿一起讨论，听听幼儿的想法，让幼儿享受自主的权利。一起制定和执行规则，可以让幼儿更遵守自己参与制定的规则。规则制定以后，家长与幼儿就应该共同遵守，家长不应该要求幼儿懂规矩而自己却做不到，应该带头遵守，树立良好榜样。</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尽量采取积极处理态度。</a:t>
            </a:r>
          </a:p>
          <a:p>
            <a:pPr lvl="0"/>
            <a:r>
              <a:rPr lang="zh-CN" altLang="en-US" sz="1600" dirty="0">
                <a:solidFill>
                  <a:prstClr val="black"/>
                </a:solidFill>
                <a:latin typeface="华文楷体" panose="02010600040101010101" pitchFamily="2" charset="-122"/>
                <a:ea typeface="华文楷体" panose="02010600040101010101" pitchFamily="2" charset="-122"/>
              </a:rPr>
              <a:t>    在规则执行之初，幼儿出现违反行为往往是因为记不住这些规则。家长要有耐心，明白幼儿并不是故意的。在制止幼儿的同时，可以给他们其他的选择转移注意。比如，与其说“宝宝不要在餐厅里吵闹”，不如出门时给他带上他喜欢的玩具，在吵闹时能够安静下来。</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4</a:t>
            </a:r>
            <a:r>
              <a:rPr lang="zh-CN" altLang="en-US" sz="1600" dirty="0">
                <a:solidFill>
                  <a:prstClr val="black"/>
                </a:solidFill>
                <a:latin typeface="华文楷体" panose="02010600040101010101" pitchFamily="2" charset="-122"/>
                <a:ea typeface="华文楷体" panose="02010600040101010101" pitchFamily="2" charset="-122"/>
              </a:rPr>
              <a:t>） 家庭成员的要求保持一致。</a:t>
            </a:r>
          </a:p>
          <a:p>
            <a:pPr lvl="0"/>
            <a:r>
              <a:rPr lang="zh-CN" altLang="en-US" sz="1600" dirty="0">
                <a:solidFill>
                  <a:prstClr val="black"/>
                </a:solidFill>
                <a:latin typeface="华文楷体" panose="02010600040101010101" pitchFamily="2" charset="-122"/>
                <a:ea typeface="华文楷体" panose="02010600040101010101" pitchFamily="2" charset="-122"/>
              </a:rPr>
              <a:t>    幼儿的规则意识需要持续不断地培养和强化，家庭成员之间的要求应当尽量保持一致性。当幼儿出现某种违反规则的行为时，不能时而管、时而不管，不能这个人管、那个人随口说说。父母和其他照料者的要求应保持一致性，幼儿自然就很容易理解，并能一贯地遵守这些规则。  </a:t>
            </a:r>
          </a:p>
        </p:txBody>
      </p:sp>
    </p:spTree>
    <p:extLst>
      <p:ext uri="{BB962C8B-B14F-4D97-AF65-F5344CB8AC3E}">
        <p14:creationId xmlns:p14="http://schemas.microsoft.com/office/powerpoint/2010/main" val="300495141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怕黑的“胆小鬼”</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062103"/>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乐乐快</a:t>
            </a:r>
            <a:r>
              <a:rPr lang="en-US" altLang="zh-CN" sz="1600" dirty="0">
                <a:solidFill>
                  <a:prstClr val="black"/>
                </a:solidFill>
                <a:latin typeface="华文宋体" panose="02010600040101010101" pitchFamily="2" charset="-122"/>
                <a:ea typeface="华文宋体" panose="02010600040101010101" pitchFamily="2" charset="-122"/>
              </a:rPr>
              <a:t>3</a:t>
            </a:r>
            <a:r>
              <a:rPr lang="zh-CN" altLang="en-US" sz="1600" dirty="0">
                <a:solidFill>
                  <a:prstClr val="black"/>
                </a:solidFill>
                <a:latin typeface="华文宋体" panose="02010600040101010101" pitchFamily="2" charset="-122"/>
                <a:ea typeface="华文宋体" panose="02010600040101010101" pitchFamily="2" charset="-122"/>
              </a:rPr>
              <a:t>岁了，但仍然很怕黑，晚上睡觉一定要开着灯。看到床底下黑黑的都很害怕，觉得有怪物。天黑出门就要大人抱，还要紧紧搂着大人脖子，腿不肯着地。</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恐惧是婴幼儿最早出现的情绪体验之一，对黑暗的恐惧，尤其普遍。对幼儿来说，这世界上充满了未知的事物，而未知事物的不确定性总是让人害怕。</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岁以后的幼儿，想象力已经发展，还很容易将想象的情景跟现实混淆，恐惧更是难免。</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48616177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lvl="0">
              <a:lnSpc>
                <a:spcPct val="110000"/>
              </a:lnSpc>
            </a:pPr>
            <a:r>
              <a:rPr lang="zh-CN" altLang="en-US" sz="3600" dirty="0">
                <a:solidFill>
                  <a:srgbClr val="E95555"/>
                </a:solidFill>
                <a:cs typeface="+mn-ea"/>
                <a:sym typeface="+mn-lt"/>
              </a:rPr>
              <a:t>怕黑的“胆小鬼”</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770537"/>
          </a:xfrm>
          <a:prstGeom prst="rect">
            <a:avLst/>
          </a:prstGeom>
        </p:spPr>
        <p:txBody>
          <a:bodyPr wrap="square">
            <a:spAutoFit/>
          </a:bodyPr>
          <a:lstStyle/>
          <a:p>
            <a:pPr lvl="0"/>
            <a:r>
              <a:rPr lang="zh-CN" altLang="en-US" sz="1600" dirty="0">
                <a:solidFill>
                  <a:prstClr val="black"/>
                </a:solidFill>
                <a:latin typeface="华文宋体" panose="02010600040101010101" pitchFamily="2" charset="-122"/>
                <a:ea typeface="华文宋体" panose="02010600040101010101" pitchFamily="2" charset="-122"/>
              </a:rPr>
              <a:t>乐乐快</a:t>
            </a:r>
            <a:r>
              <a:rPr lang="en-US" altLang="zh-CN" sz="1600" dirty="0">
                <a:solidFill>
                  <a:prstClr val="black"/>
                </a:solidFill>
                <a:latin typeface="华文宋体" panose="02010600040101010101" pitchFamily="2" charset="-122"/>
                <a:ea typeface="华文宋体" panose="02010600040101010101" pitchFamily="2" charset="-122"/>
              </a:rPr>
              <a:t>3</a:t>
            </a:r>
            <a:r>
              <a:rPr lang="zh-CN" altLang="en-US" sz="1600" dirty="0">
                <a:solidFill>
                  <a:prstClr val="black"/>
                </a:solidFill>
                <a:latin typeface="华文宋体" panose="02010600040101010101" pitchFamily="2" charset="-122"/>
                <a:ea typeface="华文宋体" panose="02010600040101010101" pitchFamily="2" charset="-122"/>
              </a:rPr>
              <a:t>岁了，但仍然很怕黑，晚上睡觉一定要开着灯。看到床底下黑黑的都很害怕，觉得有怪物。天黑出门就要大人抱，还要紧紧搂着大人脖子，腿不肯着地。</a:t>
            </a:r>
          </a:p>
          <a:p>
            <a:pPr lvl="0"/>
            <a:r>
              <a:rPr lang="zh-CN" altLang="en-US" sz="1600" dirty="0">
                <a:solidFill>
                  <a:prstClr val="black"/>
                </a:solidFill>
                <a:latin typeface="华文宋体" panose="02010600040101010101" pitchFamily="2" charset="-122"/>
                <a:ea typeface="华文宋体" panose="02010600040101010101" pitchFamily="2" charset="-122"/>
              </a:rPr>
              <a:t> </a:t>
            </a:r>
            <a:endParaRPr kumimoji="0" lang="zh-CN" altLang="en-US" sz="1600" b="0" i="0" u="none" strike="noStrike" kern="1200" cap="none" spc="0" normalizeH="0" baseline="0" noProof="0" dirty="0">
              <a:ln>
                <a:noFill/>
              </a:ln>
              <a:solidFill>
                <a:prstClr val="black"/>
              </a:solidFill>
              <a:effectLst/>
              <a:uLnTx/>
              <a:uFillTx/>
              <a:latin typeface="华文楷体" panose="02010600040101010101" pitchFamily="2" charset="-122"/>
              <a:ea typeface="华文楷体" panose="02010600040101010101" pitchFamily="2" charset="-122"/>
              <a:cs typeface="+mn-cs"/>
            </a:endParaRPr>
          </a:p>
          <a:p>
            <a:pPr lvl="0"/>
            <a:r>
              <a:rPr lang="zh-CN" altLang="en-US" sz="1600" dirty="0">
                <a:solidFill>
                  <a:prstClr val="black"/>
                </a:solidFill>
                <a:latin typeface="华文宋体" panose="02010600040101010101" pitchFamily="2" charset="-122"/>
                <a:ea typeface="华文宋体" panose="02010600040101010101" pitchFamily="2" charset="-122"/>
              </a:rPr>
              <a:t>原因分析： </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1</a:t>
            </a:r>
            <a:r>
              <a:rPr lang="zh-CN" altLang="en-US" sz="1600" dirty="0">
                <a:solidFill>
                  <a:prstClr val="black"/>
                </a:solidFill>
                <a:latin typeface="华文楷体" panose="02010600040101010101" pitchFamily="2" charset="-122"/>
                <a:ea typeface="华文楷体" panose="02010600040101010101" pitchFamily="2" charset="-122"/>
              </a:rPr>
              <a:t>） 尊重和分担幼儿的恐惧。</a:t>
            </a:r>
          </a:p>
          <a:p>
            <a:pPr lvl="0"/>
            <a:r>
              <a:rPr lang="zh-CN" altLang="en-US" sz="1600" dirty="0">
                <a:solidFill>
                  <a:prstClr val="black"/>
                </a:solidFill>
                <a:latin typeface="华文楷体" panose="02010600040101010101" pitchFamily="2" charset="-122"/>
                <a:ea typeface="华文楷体" panose="02010600040101010101" pitchFamily="2" charset="-122"/>
              </a:rPr>
              <a:t>    当幼儿表达出对黑暗的恐惧时，家长不要否定他们的感受，说些“没啥可怕的”之类的话，那样幼儿更会因为自己的胆小而自卑。反过来，尊重幼儿的感受，更容易给他们力量。因为幼儿发现家长懂得他们的恐惧后，就会确信，万一恐惧的事物真的出现了，家长会跟他们一起面对。这样的想法会有助于幼儿放松。</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2</a:t>
            </a:r>
            <a:r>
              <a:rPr lang="zh-CN" altLang="en-US" sz="1600" dirty="0">
                <a:solidFill>
                  <a:prstClr val="black"/>
                </a:solidFill>
                <a:latin typeface="华文楷体" panose="02010600040101010101" pitchFamily="2" charset="-122"/>
                <a:ea typeface="华文楷体" panose="02010600040101010101" pitchFamily="2" charset="-122"/>
              </a:rPr>
              <a:t>） 用象征仪式帮助幼儿“埋藏”恐惧。</a:t>
            </a:r>
          </a:p>
          <a:p>
            <a:pPr lvl="0"/>
            <a:r>
              <a:rPr lang="zh-CN" altLang="en-US" sz="1600" dirty="0">
                <a:solidFill>
                  <a:prstClr val="black"/>
                </a:solidFill>
                <a:latin typeface="华文楷体" panose="02010600040101010101" pitchFamily="2" charset="-122"/>
                <a:ea typeface="华文楷体" panose="02010600040101010101" pitchFamily="2" charset="-122"/>
              </a:rPr>
              <a:t>    仪式对幼儿认识自己情绪有重要作用，成人可以利用“埋藏”恐惧的象征仪式帮助幼儿克服怕黑的恐惧。例如，在沙地玩的时候，让幼儿挑选一块最能代表他所害怕的形象的石头，然后让他把石头埋到沙里去，并用脚在上面踩结实，踩到“那块石头怪物再也出不来”为止。这样，以后幼儿晚上的恐惧会少很多。仪式的地点可以利用其他的道具及易埋藏的地点。如果效果不明显，可以多尝试几次。</a:t>
            </a:r>
          </a:p>
          <a:p>
            <a:pPr lvl="0"/>
            <a:r>
              <a:rPr lang="zh-CN" altLang="en-US" sz="1600" dirty="0">
                <a:solidFill>
                  <a:prstClr val="black"/>
                </a:solidFill>
                <a:latin typeface="华文楷体" panose="02010600040101010101" pitchFamily="2" charset="-122"/>
                <a:ea typeface="华文楷体" panose="02010600040101010101" pitchFamily="2" charset="-122"/>
              </a:rPr>
              <a:t>    （</a:t>
            </a:r>
            <a:r>
              <a:rPr lang="en-US" altLang="zh-CN" sz="1600" dirty="0">
                <a:solidFill>
                  <a:prstClr val="black"/>
                </a:solidFill>
                <a:latin typeface="华文楷体" panose="02010600040101010101" pitchFamily="2" charset="-122"/>
                <a:ea typeface="华文楷体" panose="02010600040101010101" pitchFamily="2" charset="-122"/>
              </a:rPr>
              <a:t>3</a:t>
            </a:r>
            <a:r>
              <a:rPr lang="zh-CN" altLang="en-US" sz="1600" dirty="0">
                <a:solidFill>
                  <a:prstClr val="black"/>
                </a:solidFill>
                <a:latin typeface="华文楷体" panose="02010600040101010101" pitchFamily="2" charset="-122"/>
                <a:ea typeface="华文楷体" panose="02010600040101010101" pitchFamily="2" charset="-122"/>
              </a:rPr>
              <a:t>） 让幼儿建立对黑暗的积极体验。</a:t>
            </a:r>
          </a:p>
          <a:p>
            <a:pPr lvl="0"/>
            <a:r>
              <a:rPr lang="zh-CN" altLang="en-US" sz="1600" dirty="0">
                <a:solidFill>
                  <a:prstClr val="black"/>
                </a:solidFill>
                <a:latin typeface="华文楷体" panose="02010600040101010101" pitchFamily="2" charset="-122"/>
                <a:ea typeface="华文楷体" panose="02010600040101010101" pitchFamily="2" charset="-122"/>
              </a:rPr>
              <a:t>    由于幼儿对黑暗的恐惧大多跟头脑中的想象或语言记忆有关，成人平时照料时最好少做有助于唤醒这类想象的事情。例如，尽量不给幼儿读有恐怖情节的故事，也不要带幼儿看恐怖镜头（尤其是跟黑夜有关的影视节目）。平时教育幼儿时，也不要用恐吓的方式，经常被吓唬“晚上有坏人”、“大灰狼”、“警察来抓人”的幼儿，更容易产生对黑暗的恐惧。</a:t>
            </a:r>
          </a:p>
          <a:p>
            <a:pPr lvl="0"/>
            <a:r>
              <a:rPr lang="zh-CN" altLang="en-US" sz="1600" dirty="0">
                <a:solidFill>
                  <a:prstClr val="black"/>
                </a:solidFill>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28185860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31—36</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个月幼儿身心发展特点概述</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2390526"/>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31—36</a:t>
            </a:r>
            <a:r>
              <a:rPr lang="zh-CN" altLang="en-US" dirty="0">
                <a:solidFill>
                  <a:prstClr val="black"/>
                </a:solidFill>
                <a:latin typeface="Arial"/>
              </a:rPr>
              <a:t>个月幼儿的认知、语言和社会发展的趋势表现出哪些不同？你的应对策略是什么</a:t>
            </a:r>
            <a:r>
              <a:rPr lang="en-US" altLang="zh-CN" dirty="0">
                <a:solidFill>
                  <a:prstClr val="black"/>
                </a:solidFill>
                <a:latin typeface="Arial"/>
              </a:rPr>
              <a:t>?</a:t>
            </a:r>
          </a:p>
          <a:p>
            <a:pPr lvl="0" algn="just">
              <a:lnSpc>
                <a:spcPct val="120000"/>
              </a:lnSpc>
            </a:pPr>
            <a:r>
              <a:rPr lang="en-US" altLang="zh-CN" dirty="0">
                <a:solidFill>
                  <a:prstClr val="black"/>
                </a:solidFill>
                <a:latin typeface="Arial"/>
              </a:rPr>
              <a:t>2. </a:t>
            </a:r>
            <a:r>
              <a:rPr lang="zh-CN" altLang="en-US" dirty="0">
                <a:solidFill>
                  <a:prstClr val="black"/>
                </a:solidFill>
                <a:latin typeface="Arial"/>
              </a:rPr>
              <a:t>请你围绕幼儿社会认知学习与发展核心能力收集相应的教学资源，如图片、儿歌、视频、故事、图书等。你会如何运用这些素材？</a:t>
            </a:r>
          </a:p>
          <a:p>
            <a:pPr lvl="0" algn="just">
              <a:lnSpc>
                <a:spcPct val="120000"/>
              </a:lnSpc>
            </a:pPr>
            <a:r>
              <a:rPr lang="en-US" altLang="zh-CN" dirty="0">
                <a:solidFill>
                  <a:prstClr val="black"/>
                </a:solidFill>
                <a:latin typeface="Arial"/>
              </a:rPr>
              <a:t>3. </a:t>
            </a:r>
            <a:r>
              <a:rPr lang="zh-CN" altLang="en-US" dirty="0">
                <a:solidFill>
                  <a:prstClr val="black"/>
                </a:solidFill>
                <a:latin typeface="Arial"/>
              </a:rPr>
              <a:t>结合你身边的事例，请整理、撰写或分析一则幼儿社会性发展案例。你从中有哪些观察和发现？</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534459"/>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动作能力方面，动作发展更全面与成熟，基本掌握了跑、跳、攀爬等较为复杂的动作。能双脚交替走楼梯，能双脚离地连续跳跃。这个阶段也是幼儿单脚跳跃能力发展的关键时期，已经能单脚跳，能较好地控制身体的平衡，是身体协调和双腿力量发展的重要时期。同时随着手部精细动作和手眼协调能力的增强，生活自理能力初步发展，会穿脱短袜，会用匙吃饭，两手配合更加协调。</a:t>
            </a:r>
          </a:p>
        </p:txBody>
      </p:sp>
    </p:spTree>
    <p:extLst>
      <p:ext uri="{BB962C8B-B14F-4D97-AF65-F5344CB8AC3E}">
        <p14:creationId xmlns:p14="http://schemas.microsoft.com/office/powerpoint/2010/main" val="719586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语言能力方面，这个阶段是幼儿口语快速发展的时期，词汇量大增，对语言的理解和运用能力增强，能抽象句子规则，常表现出系统整合的语言内化能力，能说出完整的句子，出现了多词句和复合句，言语功能呈现出越来越丰富、准确的趋势，能回答成人的简单问题，理解简单故事的主要情节，会念熟悉的故事给自己或家人听，在成人的引导下会讲述简单的事情和故事。</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395281458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16512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情感与社会性方面，个性特征开始萌芽，在先天气质类型以及与周围人的相互交往中，幼儿有了较明显的个性特征。情绪情感越来越丰富，表现出许多复杂的情绪情感，比如害羞、内疚、羡慕、骄傲等。情绪控制能力开始发展，随着言语和心理活动有意性的发展，幼儿逐渐能调节自己的情绪以及外部表现。</a:t>
            </a:r>
          </a:p>
        </p:txBody>
      </p:sp>
    </p:spTree>
    <p:extLst>
      <p:ext uri="{BB962C8B-B14F-4D97-AF65-F5344CB8AC3E}">
        <p14:creationId xmlns:p14="http://schemas.microsoft.com/office/powerpoint/2010/main" val="109884039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个月幼儿身心发展特点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认知能力方面，相比前一阶段，</a:t>
            </a:r>
            <a:r>
              <a:rPr lang="en-US" altLang="zh-CN" sz="1600" dirty="0">
                <a:latin typeface="华文宋体" panose="02010600040101010101" pitchFamily="2" charset="-122"/>
                <a:ea typeface="华文宋体" panose="02010600040101010101" pitchFamily="2" charset="-122"/>
              </a:rPr>
              <a:t>30</a:t>
            </a:r>
            <a:r>
              <a:rPr lang="zh-CN" altLang="en-US" sz="1600" dirty="0">
                <a:latin typeface="华文宋体" panose="02010600040101010101" pitchFamily="2" charset="-122"/>
                <a:ea typeface="华文宋体" panose="02010600040101010101" pitchFamily="2" charset="-122"/>
              </a:rPr>
              <a:t>个月以后注意能力显著增强，在活动中注意的时间有所延长，能集中有意注意的时间</a:t>
            </a:r>
            <a:r>
              <a:rPr lang="en-US" altLang="zh-CN" sz="1600" dirty="0">
                <a:latin typeface="华文宋体" panose="02010600040101010101" pitchFamily="2" charset="-122"/>
                <a:ea typeface="华文宋体" panose="02010600040101010101" pitchFamily="2" charset="-122"/>
              </a:rPr>
              <a:t>2—4</a:t>
            </a:r>
            <a:r>
              <a:rPr lang="zh-CN" altLang="en-US" sz="1600" dirty="0">
                <a:latin typeface="华文宋体" panose="02010600040101010101" pitchFamily="2" charset="-122"/>
                <a:ea typeface="华文宋体" panose="02010600040101010101" pitchFamily="2" charset="-122"/>
              </a:rPr>
              <a:t>分钟；如果是特别感兴趣的活动，最多能集中注意</a:t>
            </a:r>
            <a:r>
              <a:rPr lang="en-US" altLang="zh-CN" sz="1600" dirty="0">
                <a:latin typeface="华文宋体" panose="02010600040101010101" pitchFamily="2" charset="-122"/>
                <a:ea typeface="华文宋体" panose="02010600040101010101" pitchFamily="2" charset="-122"/>
              </a:rPr>
              <a:t>20—30</a:t>
            </a:r>
            <a:r>
              <a:rPr lang="zh-CN" altLang="en-US" sz="1600" dirty="0">
                <a:latin typeface="华文宋体" panose="02010600040101010101" pitchFamily="2" charset="-122"/>
                <a:ea typeface="华文宋体" panose="02010600040101010101" pitchFamily="2" charset="-122"/>
              </a:rPr>
              <a:t>分钟，比如看喜欢的动画片，基本能看完。注意的范围越来越广，注意的事物也越来越多，比如，外婆买菜烧饭、收拾东西等。注意到生活中的事物，喜欢摸一摸、玩一玩，注意与认知过程相结合，这也使幼儿获得了更多的知识。</a:t>
            </a:r>
          </a:p>
          <a:p>
            <a:pPr>
              <a:lnSpc>
                <a:spcPct val="150000"/>
              </a:lnSpc>
            </a:pPr>
            <a:r>
              <a:rPr lang="zh-CN" altLang="en-US" sz="1600" dirty="0">
                <a:latin typeface="华文宋体" panose="02010600040101010101" pitchFamily="2" charset="-122"/>
                <a:ea typeface="华文宋体" panose="02010600040101010101" pitchFamily="2" charset="-122"/>
              </a:rPr>
              <a:t>    探索方面，这个月龄段幼儿能比较完整地唱一些音域有限的、短小的音乐；能够较好地随音乐控制自己的身体动作；能按口令做体操，动作比较标准、连贯；开始逐步、自发地听辨出自己喜欢的音乐。愿意用粘土等不同材质的材料涂画粘贴。    </a:t>
            </a:r>
          </a:p>
        </p:txBody>
      </p:sp>
    </p:spTree>
    <p:extLst>
      <p:ext uri="{BB962C8B-B14F-4D97-AF65-F5344CB8AC3E}">
        <p14:creationId xmlns:p14="http://schemas.microsoft.com/office/powerpoint/2010/main" val="320475821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个月幼儿发展观察要点</a:t>
            </a:r>
          </a:p>
        </p:txBody>
      </p:sp>
      <p:pic>
        <p:nvPicPr>
          <p:cNvPr id="3" name="图片 2">
            <a:extLst>
              <a:ext uri="{FF2B5EF4-FFF2-40B4-BE49-F238E27FC236}">
                <a16:creationId xmlns:a16="http://schemas.microsoft.com/office/drawing/2014/main" id="{F37A6181-EF56-440A-8164-9F72A6A1A76D}"/>
              </a:ext>
            </a:extLst>
          </p:cNvPr>
          <p:cNvPicPr>
            <a:picLocks noChangeAspect="1"/>
          </p:cNvPicPr>
          <p:nvPr/>
        </p:nvPicPr>
        <p:blipFill>
          <a:blip r:embed="rId3"/>
          <a:stretch>
            <a:fillRect/>
          </a:stretch>
        </p:blipFill>
        <p:spPr>
          <a:xfrm>
            <a:off x="3255500" y="1034715"/>
            <a:ext cx="5681000" cy="5534528"/>
          </a:xfrm>
          <a:prstGeom prst="rect">
            <a:avLst/>
          </a:prstGeom>
        </p:spPr>
      </p:pic>
    </p:spTree>
    <p:extLst>
      <p:ext uri="{BB962C8B-B14F-4D97-AF65-F5344CB8AC3E}">
        <p14:creationId xmlns:p14="http://schemas.microsoft.com/office/powerpoint/2010/main" val="20188798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31—36</a:t>
            </a:r>
            <a:r>
              <a:rPr lang="zh-CN" altLang="en-US" sz="3600" dirty="0">
                <a:solidFill>
                  <a:srgbClr val="E95555"/>
                </a:solidFill>
                <a:cs typeface="+mn-ea"/>
                <a:sym typeface="+mn-lt"/>
              </a:rPr>
              <a:t>个月幼儿教养内容与要求</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092491" cy="2554545"/>
          </a:xfrm>
          <a:prstGeom prst="rect">
            <a:avLst/>
          </a:prstGeom>
        </p:spPr>
        <p:txBody>
          <a:bodyPr wrap="square">
            <a:spAutoFit/>
          </a:bodyPr>
          <a:lstStyle/>
          <a:p>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31—36</a:t>
            </a:r>
            <a:r>
              <a:rPr lang="zh-CN" altLang="en-US" sz="1600" dirty="0">
                <a:latin typeface="华文宋体" panose="02010600040101010101" pitchFamily="2" charset="-122"/>
                <a:ea typeface="华文宋体" panose="02010600040101010101" pitchFamily="2" charset="-122"/>
              </a:rPr>
              <a:t>个月幼儿在动作与习惯方面的教育内容与要求有： </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en-US" altLang="zh-CN" sz="1600" dirty="0">
                <a:latin typeface="华文宋体" panose="02010600040101010101" pitchFamily="2" charset="-122"/>
                <a:ea typeface="华文宋体" panose="02010600040101010101" pitchFamily="2" charset="-122"/>
              </a:rPr>
              <a:t>31—36</a:t>
            </a:r>
            <a:r>
              <a:rPr lang="zh-CN" altLang="en-US" sz="1600" dirty="0">
                <a:latin typeface="华文宋体" panose="02010600040101010101" pitchFamily="2" charset="-122"/>
                <a:ea typeface="华文宋体" panose="02010600040101010101" pitchFamily="2" charset="-122"/>
              </a:rPr>
              <a:t>个月是幼儿跳跃、攀爬、上下楼梯等动作逐渐成熟的阶段，也是身体协调性发展的重要时期，要设计以身体协调性和单脚跳跃为主要内容的活动。</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同时随着动作能力的发展，要培养幼儿良好的生活自理能力，例如自己用勺子吃饭，用小毛巾擦脸，穿脱不同类型的衣服，整理玩具和书本等。</a:t>
            </a:r>
            <a:endParaRPr lang="en-US" altLang="zh-CN" sz="1600" dirty="0">
              <a:latin typeface="华文宋体" panose="02010600040101010101" pitchFamily="2" charset="-122"/>
              <a:ea typeface="华文宋体" panose="02010600040101010101" pitchFamily="2" charset="-122"/>
            </a:endParaRPr>
          </a:p>
          <a:p>
            <a:endParaRPr lang="en-US" altLang="zh-CN" sz="1600" dirty="0">
              <a:latin typeface="华文宋体" panose="02010600040101010101" pitchFamily="2" charset="-122"/>
              <a:ea typeface="华文宋体" panose="02010600040101010101" pitchFamily="2" charset="-122"/>
            </a:endParaRPr>
          </a:p>
          <a:p>
            <a:r>
              <a:rPr lang="zh-CN" altLang="en-US" sz="1600" dirty="0">
                <a:latin typeface="华文宋体" panose="02010600040101010101" pitchFamily="2" charset="-122"/>
                <a:ea typeface="华文宋体" panose="02010600040101010101" pitchFamily="2" charset="-122"/>
              </a:rPr>
              <a:t>培养出环境适应能力和自我保护安全意识，养成幼儿按时上床、安静入睡、醒后不影响别人的睡眠习惯。</a:t>
            </a:r>
          </a:p>
          <a:p>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1881411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TotalTime>
  <Words>4680</Words>
  <Application>Microsoft Office PowerPoint</Application>
  <PresentationFormat>宽屏</PresentationFormat>
  <Paragraphs>260</Paragraphs>
  <Slides>31</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等线</vt:lpstr>
      <vt:lpstr>方正细谭黑简体</vt:lpstr>
      <vt:lpstr>华文楷体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440</cp:revision>
  <dcterms:created xsi:type="dcterms:W3CDTF">2017-12-12T05:18:00Z</dcterms:created>
  <dcterms:modified xsi:type="dcterms:W3CDTF">2021-10-12T01:44:51Z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