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256" r:id="rId2"/>
    <p:sldId id="258" r:id="rId3"/>
    <p:sldId id="300" r:id="rId4"/>
    <p:sldId id="286" r:id="rId5"/>
    <p:sldId id="335" r:id="rId6"/>
    <p:sldId id="336" r:id="rId7"/>
    <p:sldId id="337" r:id="rId8"/>
    <p:sldId id="346" r:id="rId9"/>
    <p:sldId id="306" r:id="rId10"/>
    <p:sldId id="309" r:id="rId11"/>
    <p:sldId id="301" r:id="rId12"/>
    <p:sldId id="310" r:id="rId13"/>
    <p:sldId id="347" r:id="rId14"/>
    <p:sldId id="338" r:id="rId15"/>
    <p:sldId id="311" r:id="rId16"/>
    <p:sldId id="314" r:id="rId17"/>
    <p:sldId id="348" r:id="rId18"/>
    <p:sldId id="312" r:id="rId19"/>
    <p:sldId id="315" r:id="rId20"/>
    <p:sldId id="313" r:id="rId21"/>
    <p:sldId id="316" r:id="rId22"/>
    <p:sldId id="341" r:id="rId23"/>
    <p:sldId id="302" r:id="rId24"/>
    <p:sldId id="318" r:id="rId25"/>
    <p:sldId id="349" r:id="rId26"/>
    <p:sldId id="320" r:id="rId27"/>
    <p:sldId id="264" r:id="rId28"/>
    <p:sldId id="350" r:id="rId29"/>
    <p:sldId id="333" r:id="rId30"/>
    <p:sldId id="351" r:id="rId31"/>
    <p:sldId id="324" r:id="rId32"/>
    <p:sldId id="352" r:id="rId33"/>
    <p:sldId id="283" r:id="rId34"/>
    <p:sldId id="257" r:id="rId35"/>
  </p:sldIdLst>
  <p:sldSz cx="12192000" cy="6858000"/>
  <p:notesSz cx="7104063" cy="10234613"/>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75B"/>
    <a:srgbClr val="E95555"/>
    <a:srgbClr val="EA1451"/>
    <a:srgbClr val="497EB1"/>
    <a:srgbClr val="FCD17C"/>
    <a:srgbClr val="7F7F7F"/>
    <a:srgbClr val="5C93C6"/>
    <a:srgbClr val="F52B65"/>
    <a:srgbClr val="FF3D00"/>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80" d="100"/>
          <a:sy n="80" d="100"/>
        </p:scale>
        <p:origin x="540" y="90"/>
      </p:cViewPr>
      <p:guideLst>
        <p:guide orient="horz" pos="2092"/>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68140-42B0-4227-A3F7-F528E3A48127}" type="datetimeFigureOut">
              <a:rPr lang="zh-CN" altLang="en-US" smtClean="0"/>
              <a:t>2021/10/11</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52640A1-94A2-4624-974B-66BEDEFB6E14}" type="slidenum">
              <a:rPr lang="zh-CN" altLang="en-US" smtClean="0"/>
              <a:t>‹#›</a:t>
            </a:fld>
            <a:endParaRPr lang="zh-CN" altLang="en-US"/>
          </a:p>
        </p:txBody>
      </p:sp>
    </p:spTree>
    <p:extLst>
      <p:ext uri="{BB962C8B-B14F-4D97-AF65-F5344CB8AC3E}">
        <p14:creationId xmlns:p14="http://schemas.microsoft.com/office/powerpoint/2010/main" val="24372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a:t>
            </a:fld>
            <a:endParaRPr lang="zh-CN" altLang="en-US"/>
          </a:p>
        </p:txBody>
      </p:sp>
    </p:spTree>
    <p:extLst>
      <p:ext uri="{BB962C8B-B14F-4D97-AF65-F5344CB8AC3E}">
        <p14:creationId xmlns:p14="http://schemas.microsoft.com/office/powerpoint/2010/main" val="236240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10</a:t>
            </a:fld>
            <a:endParaRPr lang="zh-CN" altLang="en-US"/>
          </a:p>
        </p:txBody>
      </p:sp>
    </p:spTree>
    <p:extLst>
      <p:ext uri="{BB962C8B-B14F-4D97-AF65-F5344CB8AC3E}">
        <p14:creationId xmlns:p14="http://schemas.microsoft.com/office/powerpoint/2010/main" val="4188768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11</a:t>
            </a:fld>
            <a:endParaRPr lang="zh-CN" altLang="en-US"/>
          </a:p>
        </p:txBody>
      </p:sp>
    </p:spTree>
    <p:extLst>
      <p:ext uri="{BB962C8B-B14F-4D97-AF65-F5344CB8AC3E}">
        <p14:creationId xmlns:p14="http://schemas.microsoft.com/office/powerpoint/2010/main" val="1499311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12</a:t>
            </a:fld>
            <a:endParaRPr lang="zh-CN" altLang="en-US"/>
          </a:p>
        </p:txBody>
      </p:sp>
    </p:spTree>
    <p:extLst>
      <p:ext uri="{BB962C8B-B14F-4D97-AF65-F5344CB8AC3E}">
        <p14:creationId xmlns:p14="http://schemas.microsoft.com/office/powerpoint/2010/main" val="1211102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13</a:t>
            </a:fld>
            <a:endParaRPr lang="zh-CN" altLang="en-US"/>
          </a:p>
        </p:txBody>
      </p:sp>
    </p:spTree>
    <p:extLst>
      <p:ext uri="{BB962C8B-B14F-4D97-AF65-F5344CB8AC3E}">
        <p14:creationId xmlns:p14="http://schemas.microsoft.com/office/powerpoint/2010/main" val="4042897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14</a:t>
            </a:fld>
            <a:endParaRPr lang="zh-CN" altLang="en-US"/>
          </a:p>
        </p:txBody>
      </p:sp>
    </p:spTree>
    <p:extLst>
      <p:ext uri="{BB962C8B-B14F-4D97-AF65-F5344CB8AC3E}">
        <p14:creationId xmlns:p14="http://schemas.microsoft.com/office/powerpoint/2010/main" val="4157278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15</a:t>
            </a:fld>
            <a:endParaRPr lang="zh-CN" altLang="en-US"/>
          </a:p>
        </p:txBody>
      </p:sp>
    </p:spTree>
    <p:extLst>
      <p:ext uri="{BB962C8B-B14F-4D97-AF65-F5344CB8AC3E}">
        <p14:creationId xmlns:p14="http://schemas.microsoft.com/office/powerpoint/2010/main" val="435714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16</a:t>
            </a:fld>
            <a:endParaRPr lang="zh-CN" altLang="en-US"/>
          </a:p>
        </p:txBody>
      </p:sp>
    </p:spTree>
    <p:extLst>
      <p:ext uri="{BB962C8B-B14F-4D97-AF65-F5344CB8AC3E}">
        <p14:creationId xmlns:p14="http://schemas.microsoft.com/office/powerpoint/2010/main" val="469563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17</a:t>
            </a:fld>
            <a:endParaRPr lang="zh-CN" altLang="en-US"/>
          </a:p>
        </p:txBody>
      </p:sp>
    </p:spTree>
    <p:extLst>
      <p:ext uri="{BB962C8B-B14F-4D97-AF65-F5344CB8AC3E}">
        <p14:creationId xmlns:p14="http://schemas.microsoft.com/office/powerpoint/2010/main" val="33432678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18</a:t>
            </a:fld>
            <a:endParaRPr lang="zh-CN" altLang="en-US"/>
          </a:p>
        </p:txBody>
      </p:sp>
    </p:spTree>
    <p:extLst>
      <p:ext uri="{BB962C8B-B14F-4D97-AF65-F5344CB8AC3E}">
        <p14:creationId xmlns:p14="http://schemas.microsoft.com/office/powerpoint/2010/main" val="2694622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19</a:t>
            </a:fld>
            <a:endParaRPr lang="zh-CN" altLang="en-US"/>
          </a:p>
        </p:txBody>
      </p:sp>
    </p:spTree>
    <p:extLst>
      <p:ext uri="{BB962C8B-B14F-4D97-AF65-F5344CB8AC3E}">
        <p14:creationId xmlns:p14="http://schemas.microsoft.com/office/powerpoint/2010/main" val="3728094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a:t>
            </a:fld>
            <a:endParaRPr lang="zh-CN" altLang="en-US"/>
          </a:p>
        </p:txBody>
      </p:sp>
    </p:spTree>
    <p:extLst>
      <p:ext uri="{BB962C8B-B14F-4D97-AF65-F5344CB8AC3E}">
        <p14:creationId xmlns:p14="http://schemas.microsoft.com/office/powerpoint/2010/main" val="93491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20</a:t>
            </a:fld>
            <a:endParaRPr lang="zh-CN" altLang="en-US"/>
          </a:p>
        </p:txBody>
      </p:sp>
    </p:spTree>
    <p:extLst>
      <p:ext uri="{BB962C8B-B14F-4D97-AF65-F5344CB8AC3E}">
        <p14:creationId xmlns:p14="http://schemas.microsoft.com/office/powerpoint/2010/main" val="1142988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21</a:t>
            </a:fld>
            <a:endParaRPr lang="zh-CN" altLang="en-US"/>
          </a:p>
        </p:txBody>
      </p:sp>
    </p:spTree>
    <p:extLst>
      <p:ext uri="{BB962C8B-B14F-4D97-AF65-F5344CB8AC3E}">
        <p14:creationId xmlns:p14="http://schemas.microsoft.com/office/powerpoint/2010/main" val="10113424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22</a:t>
            </a:fld>
            <a:endParaRPr lang="zh-CN" altLang="en-US"/>
          </a:p>
        </p:txBody>
      </p:sp>
    </p:spTree>
    <p:extLst>
      <p:ext uri="{BB962C8B-B14F-4D97-AF65-F5344CB8AC3E}">
        <p14:creationId xmlns:p14="http://schemas.microsoft.com/office/powerpoint/2010/main" val="2621903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23</a:t>
            </a:fld>
            <a:endParaRPr lang="zh-CN" altLang="en-US"/>
          </a:p>
        </p:txBody>
      </p:sp>
    </p:spTree>
    <p:extLst>
      <p:ext uri="{BB962C8B-B14F-4D97-AF65-F5344CB8AC3E}">
        <p14:creationId xmlns:p14="http://schemas.microsoft.com/office/powerpoint/2010/main" val="36103164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24</a:t>
            </a:fld>
            <a:endParaRPr lang="zh-CN" altLang="en-US"/>
          </a:p>
        </p:txBody>
      </p:sp>
    </p:spTree>
    <p:extLst>
      <p:ext uri="{BB962C8B-B14F-4D97-AF65-F5344CB8AC3E}">
        <p14:creationId xmlns:p14="http://schemas.microsoft.com/office/powerpoint/2010/main" val="5546797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25</a:t>
            </a:fld>
            <a:endParaRPr lang="zh-CN" altLang="en-US"/>
          </a:p>
        </p:txBody>
      </p:sp>
    </p:spTree>
    <p:extLst>
      <p:ext uri="{BB962C8B-B14F-4D97-AF65-F5344CB8AC3E}">
        <p14:creationId xmlns:p14="http://schemas.microsoft.com/office/powerpoint/2010/main" val="11798924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26</a:t>
            </a:fld>
            <a:endParaRPr lang="zh-CN" altLang="en-US"/>
          </a:p>
        </p:txBody>
      </p:sp>
    </p:spTree>
    <p:extLst>
      <p:ext uri="{BB962C8B-B14F-4D97-AF65-F5344CB8AC3E}">
        <p14:creationId xmlns:p14="http://schemas.microsoft.com/office/powerpoint/2010/main" val="1391443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981751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48261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27288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a:t>
            </a:fld>
            <a:endParaRPr lang="zh-CN" altLang="en-US"/>
          </a:p>
        </p:txBody>
      </p:sp>
    </p:spTree>
    <p:extLst>
      <p:ext uri="{BB962C8B-B14F-4D97-AF65-F5344CB8AC3E}">
        <p14:creationId xmlns:p14="http://schemas.microsoft.com/office/powerpoint/2010/main" val="296520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967177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299869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946917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34</a:t>
            </a:fld>
            <a:endParaRPr lang="zh-CN" altLang="en-US"/>
          </a:p>
        </p:txBody>
      </p:sp>
    </p:spTree>
    <p:extLst>
      <p:ext uri="{BB962C8B-B14F-4D97-AF65-F5344CB8AC3E}">
        <p14:creationId xmlns:p14="http://schemas.microsoft.com/office/powerpoint/2010/main" val="1277231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a:t>
            </a:fld>
            <a:endParaRPr lang="zh-CN" altLang="en-US"/>
          </a:p>
        </p:txBody>
      </p:sp>
    </p:spTree>
    <p:extLst>
      <p:ext uri="{BB962C8B-B14F-4D97-AF65-F5344CB8AC3E}">
        <p14:creationId xmlns:p14="http://schemas.microsoft.com/office/powerpoint/2010/main" val="1670200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5</a:t>
            </a:fld>
            <a:endParaRPr lang="zh-CN" altLang="en-US"/>
          </a:p>
        </p:txBody>
      </p:sp>
    </p:spTree>
    <p:extLst>
      <p:ext uri="{BB962C8B-B14F-4D97-AF65-F5344CB8AC3E}">
        <p14:creationId xmlns:p14="http://schemas.microsoft.com/office/powerpoint/2010/main" val="478999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6</a:t>
            </a:fld>
            <a:endParaRPr lang="zh-CN" altLang="en-US"/>
          </a:p>
        </p:txBody>
      </p:sp>
    </p:spTree>
    <p:extLst>
      <p:ext uri="{BB962C8B-B14F-4D97-AF65-F5344CB8AC3E}">
        <p14:creationId xmlns:p14="http://schemas.microsoft.com/office/powerpoint/2010/main" val="3940663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7</a:t>
            </a:fld>
            <a:endParaRPr lang="zh-CN" altLang="en-US"/>
          </a:p>
        </p:txBody>
      </p:sp>
    </p:spTree>
    <p:extLst>
      <p:ext uri="{BB962C8B-B14F-4D97-AF65-F5344CB8AC3E}">
        <p14:creationId xmlns:p14="http://schemas.microsoft.com/office/powerpoint/2010/main" val="874244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8</a:t>
            </a:fld>
            <a:endParaRPr lang="zh-CN" altLang="en-US"/>
          </a:p>
        </p:txBody>
      </p:sp>
    </p:spTree>
    <p:extLst>
      <p:ext uri="{BB962C8B-B14F-4D97-AF65-F5344CB8AC3E}">
        <p14:creationId xmlns:p14="http://schemas.microsoft.com/office/powerpoint/2010/main" val="4168595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9</a:t>
            </a:fld>
            <a:endParaRPr lang="zh-CN" altLang="en-US"/>
          </a:p>
        </p:txBody>
      </p:sp>
    </p:spTree>
    <p:extLst>
      <p:ext uri="{BB962C8B-B14F-4D97-AF65-F5344CB8AC3E}">
        <p14:creationId xmlns:p14="http://schemas.microsoft.com/office/powerpoint/2010/main" val="3059616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9115425" y="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69804"/>
                </a:srgbClr>
              </a:gs>
              <a:gs pos="100000">
                <a:srgbClr val="E53333">
                  <a:alpha val="70000"/>
                </a:srgbClr>
              </a:gs>
            </a:gsLst>
            <a:path path="rect">
              <a:fillToRect t="100000" r="100000"/>
            </a:path>
            <a:tileRect l="-100000" b="-100000"/>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8448115" y="1502365"/>
            <a:ext cx="1334620" cy="1334620"/>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784352" y="2169675"/>
            <a:ext cx="545838" cy="545838"/>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476885" y="287020"/>
            <a:ext cx="827405" cy="827405"/>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489710" y="560705"/>
            <a:ext cx="280035" cy="280035"/>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userDrawn="1"/>
        </p:nvSpPr>
        <p:spPr>
          <a:xfrm>
            <a:off x="363682" y="876805"/>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flipH="1" flipV="1">
            <a:off x="0" y="385327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80000"/>
                </a:srgbClr>
              </a:gs>
              <a:gs pos="100000">
                <a:srgbClr val="E53333">
                  <a:alpha val="92000"/>
                </a:srgbClr>
              </a:gs>
            </a:gsLst>
            <a:lin ang="2700000" scaled="1"/>
            <a:tileRect/>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5036647" y="4811900"/>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866990" y="4571162"/>
            <a:ext cx="1334620" cy="1334620"/>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9001090" y="1095375"/>
            <a:ext cx="646897" cy="646897"/>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245193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模板下载：</a:t>
            </a:r>
            <a:r>
              <a:rPr lang="en-US" altLang="zh-CN" sz="100" dirty="0">
                <a:solidFill>
                  <a:srgbClr val="E95555"/>
                </a:solidFill>
                <a:latin typeface="Calibri"/>
                <a:ea typeface="宋体"/>
              </a:rPr>
              <a:t>www.1ppt.com/moban/          </a:t>
            </a:r>
            <a:r>
              <a:rPr lang="zh-CN" altLang="en-US" sz="100" dirty="0">
                <a:solidFill>
                  <a:srgbClr val="E95555"/>
                </a:solidFill>
                <a:latin typeface="Calibri"/>
                <a:ea typeface="宋体"/>
              </a:rPr>
              <a:t>行业</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www.1ppt.com/hangye/ </a:t>
            </a:r>
          </a:p>
          <a:p>
            <a:r>
              <a:rPr lang="zh-CN" altLang="en-US" sz="100" dirty="0">
                <a:solidFill>
                  <a:srgbClr val="E95555"/>
                </a:solidFill>
                <a:latin typeface="Calibri"/>
                <a:ea typeface="宋体"/>
              </a:rPr>
              <a:t>节日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www.1ppt.com/jieri/          PPT</a:t>
            </a:r>
            <a:r>
              <a:rPr lang="zh-CN" altLang="en-US" sz="100" dirty="0">
                <a:solidFill>
                  <a:srgbClr val="E95555"/>
                </a:solidFill>
                <a:latin typeface="Calibri"/>
                <a:ea typeface="宋体"/>
              </a:rPr>
              <a:t>素材：</a:t>
            </a:r>
            <a:r>
              <a:rPr lang="en-US" altLang="zh-CN" sz="100" dirty="0">
                <a:solidFill>
                  <a:srgbClr val="E95555"/>
                </a:solidFill>
                <a:latin typeface="Calibri"/>
                <a:ea typeface="宋体"/>
              </a:rPr>
              <a:t>www.1ppt.com/sucai/</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背景图片：</a:t>
            </a:r>
            <a:r>
              <a:rPr lang="en-US" altLang="zh-CN" sz="100" dirty="0">
                <a:solidFill>
                  <a:srgbClr val="E95555"/>
                </a:solidFill>
                <a:latin typeface="Calibri"/>
                <a:ea typeface="宋体"/>
              </a:rPr>
              <a:t>www.1ppt.com/beijing/        PPT</a:t>
            </a:r>
            <a:r>
              <a:rPr lang="zh-CN" altLang="en-US" sz="100" dirty="0">
                <a:solidFill>
                  <a:srgbClr val="E95555"/>
                </a:solidFill>
                <a:latin typeface="Calibri"/>
                <a:ea typeface="宋体"/>
              </a:rPr>
              <a:t>图表：</a:t>
            </a:r>
            <a:r>
              <a:rPr lang="en-US" altLang="zh-CN" sz="100" dirty="0">
                <a:solidFill>
                  <a:srgbClr val="E95555"/>
                </a:solidFill>
                <a:latin typeface="Calibri"/>
                <a:ea typeface="宋体"/>
              </a:rPr>
              <a:t>www.1ppt.com/tubiao/      </a:t>
            </a:r>
          </a:p>
          <a:p>
            <a:r>
              <a:rPr lang="zh-CN" altLang="en-US" sz="100" dirty="0">
                <a:solidFill>
                  <a:srgbClr val="E95555"/>
                </a:solidFill>
                <a:latin typeface="Calibri"/>
                <a:ea typeface="宋体"/>
              </a:rPr>
              <a:t>精美</a:t>
            </a:r>
            <a:r>
              <a:rPr lang="en-US" altLang="zh-CN" sz="100" dirty="0">
                <a:solidFill>
                  <a:srgbClr val="E95555"/>
                </a:solidFill>
                <a:latin typeface="Calibri"/>
                <a:ea typeface="宋体"/>
              </a:rPr>
              <a:t>PPT</a:t>
            </a:r>
            <a:r>
              <a:rPr lang="zh-CN" altLang="en-US" sz="100" dirty="0">
                <a:solidFill>
                  <a:srgbClr val="E95555"/>
                </a:solidFill>
                <a:latin typeface="Calibri"/>
                <a:ea typeface="宋体"/>
              </a:rPr>
              <a:t>下载：</a:t>
            </a:r>
            <a:r>
              <a:rPr lang="en-US" altLang="zh-CN" sz="100" dirty="0">
                <a:solidFill>
                  <a:srgbClr val="E95555"/>
                </a:solidFill>
                <a:latin typeface="Calibri"/>
                <a:ea typeface="宋体"/>
              </a:rPr>
              <a:t>www.1ppt.com/xiazai/         PPT</a:t>
            </a:r>
            <a:r>
              <a:rPr lang="zh-CN" altLang="en-US" sz="100" dirty="0">
                <a:solidFill>
                  <a:srgbClr val="E95555"/>
                </a:solidFill>
                <a:latin typeface="Calibri"/>
                <a:ea typeface="宋体"/>
              </a:rPr>
              <a:t>教程： </a:t>
            </a:r>
            <a:r>
              <a:rPr lang="en-US" altLang="zh-CN" sz="100" dirty="0">
                <a:solidFill>
                  <a:srgbClr val="E95555"/>
                </a:solidFill>
                <a:latin typeface="Calibri"/>
                <a:ea typeface="宋体"/>
              </a:rPr>
              <a:t>www.1ppt.com/powerpoint/      </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课件：</a:t>
            </a:r>
            <a:r>
              <a:rPr lang="en-US" altLang="zh-CN" sz="100" dirty="0">
                <a:solidFill>
                  <a:srgbClr val="E95555"/>
                </a:solidFill>
                <a:latin typeface="Calibri"/>
                <a:ea typeface="宋体"/>
              </a:rPr>
              <a:t>www.1ppt.com/kejian/             </a:t>
            </a:r>
            <a:r>
              <a:rPr lang="zh-CN" altLang="en-US" sz="100" dirty="0">
                <a:solidFill>
                  <a:srgbClr val="E95555"/>
                </a:solidFill>
                <a:latin typeface="Calibri"/>
                <a:ea typeface="宋体"/>
              </a:rPr>
              <a:t>字体下载：</a:t>
            </a:r>
            <a:r>
              <a:rPr lang="en-US" altLang="zh-CN" sz="100" dirty="0">
                <a:solidFill>
                  <a:srgbClr val="E95555"/>
                </a:solidFill>
                <a:latin typeface="Calibri"/>
                <a:ea typeface="宋体"/>
              </a:rPr>
              <a:t>www.1ppt.com/ziti/</a:t>
            </a:r>
          </a:p>
          <a:p>
            <a:r>
              <a:rPr lang="zh-CN" altLang="en-US" sz="100" dirty="0">
                <a:solidFill>
                  <a:srgbClr val="E95555"/>
                </a:solidFill>
                <a:latin typeface="Calibri"/>
                <a:ea typeface="宋体"/>
              </a:rPr>
              <a:t>工作总结</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www.1ppt.com/xiazai/zongjie/ </a:t>
            </a:r>
            <a:r>
              <a:rPr lang="zh-CN" altLang="en-US" sz="100" dirty="0">
                <a:solidFill>
                  <a:srgbClr val="E95555"/>
                </a:solidFill>
                <a:latin typeface="Calibri"/>
                <a:ea typeface="宋体"/>
              </a:rPr>
              <a:t>工作计划：</a:t>
            </a:r>
            <a:r>
              <a:rPr lang="en-US" altLang="zh-CN" sz="100" dirty="0">
                <a:solidFill>
                  <a:srgbClr val="E95555"/>
                </a:solidFill>
                <a:latin typeface="Calibri"/>
                <a:ea typeface="宋体"/>
              </a:rPr>
              <a:t>www.1ppt.com/xiazai/jihua/</a:t>
            </a:r>
          </a:p>
          <a:p>
            <a:r>
              <a:rPr lang="zh-CN" altLang="en-US" sz="100" dirty="0">
                <a:solidFill>
                  <a:srgbClr val="E95555"/>
                </a:solidFill>
                <a:latin typeface="Calibri"/>
                <a:ea typeface="宋体"/>
              </a:rPr>
              <a:t>商务</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www.1ppt.com/moban/shangwu/  </a:t>
            </a:r>
            <a:r>
              <a:rPr lang="zh-CN" altLang="en-US" sz="100" dirty="0">
                <a:solidFill>
                  <a:srgbClr val="E95555"/>
                </a:solidFill>
                <a:latin typeface="Calibri"/>
                <a:ea typeface="宋体"/>
              </a:rPr>
              <a:t>个人简历</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www.1ppt.com/xiazai/jianli/  </a:t>
            </a:r>
          </a:p>
          <a:p>
            <a:r>
              <a:rPr lang="zh-CN" altLang="en-US" sz="100" dirty="0">
                <a:solidFill>
                  <a:srgbClr val="E95555"/>
                </a:solidFill>
                <a:latin typeface="Calibri"/>
                <a:ea typeface="宋体"/>
              </a:rPr>
              <a:t>毕业答辩</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www.1ppt.com/xiazai/dabian/  </a:t>
            </a:r>
            <a:r>
              <a:rPr lang="zh-CN" altLang="en-US" sz="100" dirty="0">
                <a:solidFill>
                  <a:srgbClr val="E95555"/>
                </a:solidFill>
                <a:latin typeface="Calibri"/>
                <a:ea typeface="宋体"/>
              </a:rPr>
              <a:t>工作汇报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www.1ppt.com/xiazai/huibao/    </a:t>
            </a:r>
          </a:p>
          <a:p>
            <a:r>
              <a:rPr lang="en-US" altLang="zh-CN" sz="100" dirty="0">
                <a:solidFill>
                  <a:srgbClr val="E95555"/>
                </a:solidFill>
                <a:latin typeface="Calibri"/>
                <a:ea typeface="宋体"/>
              </a:rPr>
              <a:t> </a:t>
            </a:r>
          </a:p>
        </p:txBody>
      </p:sp>
    </p:spTree>
    <p:extLst>
      <p:ext uri="{BB962C8B-B14F-4D97-AF65-F5344CB8AC3E}">
        <p14:creationId xmlns:p14="http://schemas.microsoft.com/office/powerpoint/2010/main" val="8057740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55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a:solidFill>
                    <a:schemeClr val="bg1"/>
                  </a:solidFill>
                  <a:cs typeface="+mn-ea"/>
                  <a:sym typeface="+mn-lt"/>
                </a:rPr>
                <a:t>第六章</a:t>
              </a:r>
              <a:endParaRPr lang="zh-CN" altLang="en-US" sz="2000" spc="300" dirty="0">
                <a:solidFill>
                  <a:schemeClr val="bg1"/>
                </a:solidFill>
                <a:cs typeface="+mn-ea"/>
                <a:sym typeface="+mn-lt"/>
              </a:endParaRPr>
            </a:p>
          </p:txBody>
        </p:sp>
      </p:grpSp>
      <p:sp>
        <p:nvSpPr>
          <p:cNvPr id="15" name="文本框 14"/>
          <p:cNvSpPr txBox="1"/>
          <p:nvPr/>
        </p:nvSpPr>
        <p:spPr>
          <a:xfrm>
            <a:off x="564680" y="2863516"/>
            <a:ext cx="10191552" cy="2800767"/>
          </a:xfrm>
          <a:prstGeom prst="rect">
            <a:avLst/>
          </a:prstGeom>
          <a:noFill/>
        </p:spPr>
        <p:txBody>
          <a:bodyPr wrap="square" lIns="0" rtlCol="0" anchor="ctr" anchorCtr="1">
            <a:spAutoFit/>
          </a:bodyPr>
          <a:lstStyle/>
          <a:p>
            <a:r>
              <a:rPr lang="en-US" altLang="zh-CN" sz="8800" dirty="0">
                <a:solidFill>
                  <a:srgbClr val="EF975B"/>
                </a:solidFill>
                <a:latin typeface="方正细谭黑简体" panose="02000000000000000000" pitchFamily="2" charset="-122"/>
                <a:ea typeface="方正细谭黑简体" panose="02000000000000000000" pitchFamily="2" charset="-122"/>
                <a:cs typeface="+mn-ea"/>
                <a:sym typeface="+mn-lt"/>
              </a:rPr>
              <a:t>10—12</a:t>
            </a:r>
            <a:r>
              <a:rPr lang="zh-CN" altLang="en-US" sz="8800" dirty="0">
                <a:solidFill>
                  <a:srgbClr val="EF975B"/>
                </a:solidFill>
                <a:latin typeface="方正细谭黑简体" panose="02000000000000000000" pitchFamily="2" charset="-122"/>
                <a:ea typeface="方正细谭黑简体" panose="02000000000000000000" pitchFamily="2" charset="-122"/>
                <a:cs typeface="+mn-ea"/>
                <a:sym typeface="+mn-lt"/>
              </a:rPr>
              <a:t>个月婴儿身心发展特点概述</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7—9</a:t>
            </a:r>
            <a:r>
              <a:rPr lang="zh-CN" altLang="en-US" sz="3600" dirty="0">
                <a:solidFill>
                  <a:srgbClr val="E95555"/>
                </a:solidFill>
                <a:cs typeface="+mn-ea"/>
                <a:sym typeface="+mn-lt"/>
              </a:rPr>
              <a:t>个月婴儿教养内容与要求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3539430"/>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逐步形成婴儿定时睡眠（白天</a:t>
            </a:r>
            <a:r>
              <a:rPr lang="en-US" altLang="zh-CN" sz="1600" dirty="0">
                <a:latin typeface="华文宋体" panose="02010600040101010101" pitchFamily="2" charset="-122"/>
                <a:ea typeface="华文宋体" panose="02010600040101010101" pitchFamily="2" charset="-122"/>
              </a:rPr>
              <a:t>2—3</a:t>
            </a:r>
            <a:r>
              <a:rPr lang="zh-CN" altLang="en-US" sz="1600" dirty="0">
                <a:latin typeface="华文宋体" panose="02010600040101010101" pitchFamily="2" charset="-122"/>
                <a:ea typeface="华文宋体" panose="02010600040101010101" pitchFamily="2" charset="-122"/>
              </a:rPr>
              <a:t>次，一昼夜</a:t>
            </a:r>
            <a:r>
              <a:rPr lang="en-US" altLang="zh-CN" sz="1600" dirty="0">
                <a:latin typeface="华文宋体" panose="02010600040101010101" pitchFamily="2" charset="-122"/>
                <a:ea typeface="华文宋体" panose="02010600040101010101" pitchFamily="2" charset="-122"/>
              </a:rPr>
              <a:t>13—15</a:t>
            </a:r>
            <a:r>
              <a:rPr lang="zh-CN" altLang="en-US" sz="1600" dirty="0">
                <a:latin typeface="华文宋体" panose="02010600040101010101" pitchFamily="2" charset="-122"/>
                <a:ea typeface="华文宋体" panose="02010600040101010101" pitchFamily="2" charset="-122"/>
              </a:rPr>
              <a:t>小时）的习惯；逐渐提供各类适宜的食物，让婴儿初步适应咀嚼、吞咽固体食品，能够用杯喝水、用勺喂食；鼓励婴儿配合成人为其穿衣、剪指甲、理发和盥洗等活动。引导婴儿学习坐盆排便，对大小便的语音信号有反应，帮助其形成一定的排便规律；让婴儿练习独立站、扶走等。</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用简单的指令刺激婴儿用表情、动作、语音等做出相应的反应；能引导婴儿自创一些词语来指称事物；引导婴儿关注比较细小的物品，支持婴儿摆弄、观察玩具等实物；鼓励婴儿尝试使用工具解决问题。</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增加亲子交流，引导婴儿注意周围人的表情，理解熟悉的成人肯定或否定的表情语言；多与婴儿玩重复的游戏；引导婴儿采取不同的方式参与情感交流活动；鼓励婴儿之间相互观察、相互触摸。</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引发婴儿跟着音乐节律随意摆动身体；引导婴儿在自己的角度辨认旋律；鼓励婴儿模仿音调并能唱出自己的声调；为婴儿购买单幅图画、撕不破的书籍；有意识地锻炼婴儿左右手的拇指与食指配合撕纸条的动作能力。</a:t>
            </a:r>
          </a:p>
          <a:p>
            <a:endParaRPr lang="zh-CN" altLang="en-US" sz="16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266035884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早教机构中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10—12</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个月婴儿的教育活动设计与指导</a:t>
            </a:r>
          </a:p>
        </p:txBody>
      </p:sp>
    </p:spTree>
    <p:extLst>
      <p:ext uri="{BB962C8B-B14F-4D97-AF65-F5344CB8AC3E}">
        <p14:creationId xmlns:p14="http://schemas.microsoft.com/office/powerpoint/2010/main" val="1866694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动作与习惯</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1877437"/>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在运动方面，</a:t>
            </a:r>
            <a:r>
              <a:rPr lang="en-US" altLang="zh-CN" sz="1600" dirty="0">
                <a:latin typeface="宋体" panose="02010600030101010101" pitchFamily="2" charset="-122"/>
                <a:ea typeface="宋体" panose="02010600030101010101" pitchFamily="2" charset="-122"/>
              </a:rPr>
              <a:t>10—12</a:t>
            </a:r>
            <a:r>
              <a:rPr lang="zh-CN" altLang="en-US" sz="1600" dirty="0">
                <a:latin typeface="宋体" panose="02010600030101010101" pitchFamily="2" charset="-122"/>
                <a:ea typeface="宋体" panose="02010600030101010101" pitchFamily="2" charset="-122"/>
              </a:rPr>
              <a:t>个月婴儿大肌肉动作的发展主要表现为“蹲</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站”动作越来越灵活，因而对行动自由的渴望越来越强烈，出现“扶物行走”动作。精细动作的发展主要表现为钳形抓握动作已经非常准确，手眼协调能力快速发展等。</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36872122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6-1</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1155032" y="1257300"/>
            <a:ext cx="10503566" cy="4801314"/>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此月龄段的宝宝会用四肢爬行，且腹部不贴地面。活动中，通过借用爸爸妈妈的身体，创设富有情趣的爬行环境，激发宝宝爬行的兴趣，锻炼宝宝腹部离地，四肢爬行的能力。</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活动准备： </a:t>
            </a:r>
            <a:r>
              <a:rPr lang="zh-CN" altLang="en-US" dirty="0">
                <a:latin typeface="华文楷体" panose="02010600040101010101" pitchFamily="2" charset="-122"/>
                <a:ea typeface="华文楷体" panose="02010600040101010101" pitchFamily="2" charset="-122"/>
              </a:rPr>
              <a:t>柔软平坦的地毯、小虫钻洞运动器具、各种毛绒小玩具。</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看一看、试一试</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教师将自己的身体摆出山洞造型，让个别宝宝玩“钻山洞”的游戏。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教师针对个别宝宝“爬”的动作，向家长介绍此月龄宝宝爬行的特点。</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教师介绍此活动的价值。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钻一钻、爬一爬</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教师引导家长将自己的身体摆出山洞造型，引导宝宝爬过山洞。</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两位家长面对面，双脚跪地，双手做成“山洞”，引导宝宝“钻山洞”，“小宝宝爬山洞，爬呀爬呀爬，爬过去喽！”教师引导宝宝爬过去。</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找一找、爬一爬</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家长仰卧（俯卧）在地毯上，鼓励宝宝从家长的身上爬过。宝宝边爬，家长边说：“爬呀爬，爬小山，宝宝的本领大又大。”</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家长告诉宝宝说：“小虫钻洞里有好玩的玩具，宝宝快快去找一找。”鼓励宝宝爬过小虫钻洞。</a:t>
            </a:r>
          </a:p>
        </p:txBody>
      </p:sp>
    </p:spTree>
    <p:extLst>
      <p:ext uri="{BB962C8B-B14F-4D97-AF65-F5344CB8AC3E}">
        <p14:creationId xmlns:p14="http://schemas.microsoft.com/office/powerpoint/2010/main" val="25071148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6-1</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1155032" y="1257300"/>
            <a:ext cx="10503566" cy="1477328"/>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教师观察宝宝是否会腹部离地、用四肢爬行。如果宝宝腹部不能离开地面，教师用手或一条围巾，兜住宝宝的小肚子，帮助其腹部离开地面爬行。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如果宝宝不愿意爬过小虫钻洞找物，家长可以在小虫钻洞的另一端，鼓励宝宝向前爬。</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45770907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语言与沟通</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4093428"/>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在语言发展上，这一时期的婴儿，已经能够说出有意义的词，在语言发展过程中具有里程碑式的意义。</a:t>
            </a:r>
          </a:p>
          <a:p>
            <a:pPr>
              <a:lnSpc>
                <a:spcPct val="150000"/>
              </a:lnSpc>
            </a:pPr>
            <a:r>
              <a:rPr lang="zh-CN" altLang="en-US" sz="1600" dirty="0">
                <a:latin typeface="宋体" panose="02010600030101010101" pitchFamily="2" charset="-122"/>
                <a:ea typeface="宋体" panose="02010600030101010101" pitchFamily="2" charset="-122"/>
              </a:rPr>
              <a:t>    针对</a:t>
            </a:r>
            <a:r>
              <a:rPr lang="en-US" altLang="zh-CN" sz="1600" dirty="0">
                <a:latin typeface="宋体" panose="02010600030101010101" pitchFamily="2" charset="-122"/>
                <a:ea typeface="宋体" panose="02010600030101010101" pitchFamily="2" charset="-122"/>
              </a:rPr>
              <a:t>10—12</a:t>
            </a:r>
            <a:r>
              <a:rPr lang="zh-CN" altLang="en-US" sz="1600" dirty="0">
                <a:latin typeface="宋体" panose="02010600030101010101" pitchFamily="2" charset="-122"/>
                <a:ea typeface="宋体" panose="02010600030101010101" pitchFamily="2" charset="-122"/>
              </a:rPr>
              <a:t>个月婴儿上述特点及教养要求，教师可以从如下方面进行引导。例如，可以在询问婴儿“鼻子在哪里”时，引导他动一动自己的小鼻子或者用手指指鼻子，用简单的指令刺激婴儿用表情、动作、语音等作出相应的反应；再比如，当婴儿对高处挂着的饰品感兴趣并对着饰品发出“高高”等类似的语言时，可以强化婴儿的这一行为，如可以立刻询问他：“‘高高’在哪里？”他可能会看向饰品，这时还可以再用手指着饰品告诉他：“‘高高’在那里！”来发展婴儿自创一些词语来指称事物的能力。</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2714753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6-3</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421105" y="1076827"/>
            <a:ext cx="11658600" cy="5355312"/>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活动价值： </a:t>
            </a:r>
          </a:p>
          <a:p>
            <a:pPr algn="just"/>
            <a:r>
              <a:rPr lang="zh-CN" altLang="en-US" dirty="0">
                <a:latin typeface="华文楷体" panose="02010600040101010101" pitchFamily="2" charset="-122"/>
                <a:ea typeface="华文楷体" panose="02010600040101010101" pitchFamily="2" charset="-122"/>
              </a:rPr>
              <a:t>    此月龄段的宝宝能按要求指认自己的耳朵、眼睛和鼻子。通过活动引导宝宝认认五官，发展宝宝的自我认知和反应能力。</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活动准备： </a:t>
            </a:r>
          </a:p>
          <a:p>
            <a:pPr algn="just"/>
            <a:r>
              <a:rPr lang="zh-CN" altLang="en-US" dirty="0">
                <a:latin typeface="华文楷体" panose="02010600040101010101" pitchFamily="2" charset="-122"/>
                <a:ea typeface="华文楷体" panose="02010600040101010101" pitchFamily="2" charset="-122"/>
              </a:rPr>
              <a:t>    人手一张广告纸，纸上剪一个洞。</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说一说</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教师出示剪了一个洞的广告纸，告诉宝宝要请他们“看电影”。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教师示范游戏玩法，</a:t>
            </a:r>
          </a:p>
          <a:p>
            <a:pPr algn="just"/>
            <a:r>
              <a:rPr lang="zh-CN" altLang="en-US" dirty="0">
                <a:latin typeface="华文楷体" panose="02010600040101010101" pitchFamily="2" charset="-122"/>
                <a:ea typeface="华文楷体" panose="02010600040101010101" pitchFamily="2" charset="-122"/>
              </a:rPr>
              <a:t>将剪了一个洞的广告纸遮住自己的脸，只露出嘴巴，告诉宝宝： 这是嘴巴，并让宝宝找找家长的嘴巴。</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教师介绍游戏的要点和活动价值。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指一指</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家长运用广告纸，相应露出各个五官，引导宝宝逐一认识鼻子、眼睛、耳朵、嘴巴。</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家长引导宝宝逐一指认家长的鼻子、眼睛、耳朵、嘴巴。</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引导宝宝指认自己的五官。</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找一找</a:t>
            </a:r>
          </a:p>
          <a:p>
            <a:pPr algn="just"/>
            <a:r>
              <a:rPr lang="zh-CN" altLang="en-US" dirty="0">
                <a:latin typeface="华文楷体" panose="02010600040101010101" pitchFamily="2" charset="-122"/>
                <a:ea typeface="华文楷体" panose="02010600040101010101" pitchFamily="2" charset="-122"/>
              </a:rPr>
              <a:t>    家长一边念儿歌一边和宝宝一起指认五官。如“找呀找呀找眼睛，你的眼睛在哪里？”“在这里，在这里，我的眼睛在这里。”（继续找耳朵、鼻子、嘴巴）</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6778112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6-3</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266700" y="1497933"/>
            <a:ext cx="11658600" cy="1477328"/>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活动提示： </a:t>
            </a:r>
          </a:p>
          <a:p>
            <a:pPr algn="just"/>
            <a:r>
              <a:rPr lang="zh-CN" altLang="en-US" b="1"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家长和宝宝游戏过程中，指到某处时，可和宝宝说说这一部位的作用，如，鼻子可以闻出香香的气味，耳朵可以听到美妙的声音，等等。</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家长可根据宝宝的能力逐渐加快找五官的速度，发展宝宝的反应能力。</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6556358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情感与社会</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3724096"/>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10—12</a:t>
            </a:r>
            <a:r>
              <a:rPr lang="zh-CN" altLang="en-US" sz="1600" dirty="0">
                <a:latin typeface="宋体" panose="02010600030101010101" pitchFamily="2" charset="-122"/>
                <a:ea typeface="宋体" panose="02010600030101010101" pitchFamily="2" charset="-122"/>
              </a:rPr>
              <a:t>个月的婴儿情绪已从基本情绪为重向社会情绪并重的方向发展，并且出现了明显的依恋情结，如不愿意离开妈妈、情绪会随着妈妈而波动等。更加愿意与熟悉的成人交往，对于陌生人、怪模样的物体反应很大，表现出害怕。婴儿的自我概念更加成熟，喜欢受到表扬，会为了得到表扬去做成人赞赏的事情和动作，在社会性方面表现出很大的进步。</a:t>
            </a:r>
          </a:p>
          <a:p>
            <a:pPr>
              <a:lnSpc>
                <a:spcPct val="150000"/>
              </a:lnSpc>
            </a:pPr>
            <a:r>
              <a:rPr lang="zh-CN" altLang="en-US" sz="1600" dirty="0">
                <a:latin typeface="宋体" panose="02010600030101010101" pitchFamily="2" charset="-122"/>
                <a:ea typeface="宋体" panose="02010600030101010101" pitchFamily="2" charset="-122"/>
              </a:rPr>
              <a:t>    针对</a:t>
            </a:r>
            <a:r>
              <a:rPr lang="en-US" altLang="zh-CN" sz="1600" dirty="0">
                <a:latin typeface="宋体" panose="02010600030101010101" pitchFamily="2" charset="-122"/>
                <a:ea typeface="宋体" panose="02010600030101010101" pitchFamily="2" charset="-122"/>
              </a:rPr>
              <a:t>10—12</a:t>
            </a:r>
            <a:r>
              <a:rPr lang="zh-CN" altLang="en-US" sz="1600" dirty="0">
                <a:latin typeface="宋体" panose="02010600030101010101" pitchFamily="2" charset="-122"/>
                <a:ea typeface="宋体" panose="02010600030101010101" pitchFamily="2" charset="-122"/>
              </a:rPr>
              <a:t>个月婴儿上述特点及教养要求，教师可以从如下方面进行引导。例如，活动中增加亲子交流，引导婴儿注意周围人的表情，理解成人肯定或否定的表情语言；再如，可以选择简单游戏，如拍手游戏、躲猫猫等，多与婴儿玩重复的游戏。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38152984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6-5</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437148" y="1225689"/>
            <a:ext cx="11754852" cy="5909310"/>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此月龄段的宝宝能准确地表示愤怒、害怕、嫉妒、焦急、同情等情绪。在活动中逗引宝宝模仿家长的面部表情，体验表情变化的乐趣。</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大镜子，音乐</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表情歌</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，人手一套“哭”、“笑”表情图片。</a:t>
            </a:r>
          </a:p>
          <a:p>
            <a:pPr algn="just"/>
            <a:r>
              <a:rPr lang="zh-CN" altLang="en-US"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小脸变一变</a:t>
            </a:r>
          </a:p>
          <a:p>
            <a:pPr algn="just"/>
            <a:r>
              <a:rPr lang="zh-CN" altLang="en-US" dirty="0">
                <a:latin typeface="华文楷体" panose="02010600040101010101" pitchFamily="2" charset="-122"/>
                <a:ea typeface="华文楷体" panose="02010600040101010101" pitchFamily="2" charset="-122"/>
              </a:rPr>
              <a:t>    教师介绍活动内容与价值。</a:t>
            </a:r>
          </a:p>
          <a:p>
            <a:pPr algn="just"/>
            <a:r>
              <a:rPr lang="zh-CN" altLang="en-US" dirty="0">
                <a:latin typeface="华文楷体" panose="02010600040101010101" pitchFamily="2" charset="-122"/>
                <a:ea typeface="华文楷体" panose="02010600040101010101" pitchFamily="2" charset="-122"/>
              </a:rPr>
              <a:t>    教师分别出示不同表情图片。如：“宝宝，这是什么表情呢？”（笑脸）教师引导宝宝学做笑脸等。</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学一学</a:t>
            </a:r>
          </a:p>
          <a:p>
            <a:pPr algn="just"/>
            <a:r>
              <a:rPr lang="zh-CN" altLang="en-US" dirty="0">
                <a:latin typeface="华文楷体" panose="02010600040101010101" pitchFamily="2" charset="-122"/>
                <a:ea typeface="华文楷体" panose="02010600040101010101" pitchFamily="2" charset="-122"/>
              </a:rPr>
              <a:t>    家长引导宝宝观察图片上宝宝的表情。</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家长出示笑脸。“宝宝在干吗？”家长面对宝宝用夸张的口型说：“笑”，同时引导宝宝笑一笑。</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家长出示哭脸。“宝宝怎么了？”家长面对宝宝用夸张的口型说：“哭”，同时引导宝宝模仿哭的表情。</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表情歌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家长引导宝宝照着大镜子学做笑（和哭）表情。宝宝如果有困难，家长可以通过触碰腋下的敏感部位，引发宝宝的笑，并说：“宝宝笑了”。</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在表情歌的伴奏下，对着镜子模仿笑和哭的表情。</a:t>
            </a:r>
          </a:p>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家长在引导宝宝学做各种表情时，自己的动作与表情需夸张。</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一次游戏时间不宜过长，当宝宝出现疲惫与厌倦情绪时，需逐步停止，让宝宝休息。</a:t>
            </a:r>
          </a:p>
          <a:p>
            <a:pPr algn="just"/>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96889416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21458f8-ce0f-4d85-9d31-f819964310b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D805B159-FDE7-4757-89EC-D1D0DA29041A}"/>
              </a:ext>
            </a:extLst>
          </p:cNvPr>
          <p:cNvGrpSpPr>
            <a:grpSpLocks noChangeAspect="1"/>
          </p:cNvGrpSpPr>
          <p:nvPr>
            <p:custDataLst>
              <p:tags r:id="rId1"/>
            </p:custDataLst>
          </p:nvPr>
        </p:nvGrpSpPr>
        <p:grpSpPr>
          <a:xfrm>
            <a:off x="2520532" y="1183650"/>
            <a:ext cx="8654395" cy="4198559"/>
            <a:chOff x="669925" y="1539000"/>
            <a:chExt cx="9737759" cy="4198559"/>
          </a:xfrm>
        </p:grpSpPr>
        <p:sp>
          <p:nvSpPr>
            <p:cNvPr id="4" name="ïsľîḍè" title="ry6MHxwOH8WsTKLSa514qPVJnvhhWFnRDjZGIbRZNsFBp">
              <a:extLst>
                <a:ext uri="{FF2B5EF4-FFF2-40B4-BE49-F238E27FC236}">
                  <a16:creationId xmlns:a16="http://schemas.microsoft.com/office/drawing/2014/main" id="{0CDFF8C2-1B6F-47A9-BA5E-759AF6447B39}"/>
                </a:ext>
              </a:extLst>
            </p:cNvPr>
            <p:cNvSpPr/>
            <p:nvPr/>
          </p:nvSpPr>
          <p:spPr bwMode="auto">
            <a:xfrm>
              <a:off x="5196856"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5" name="îsľiďe" title="ry6MHxwOH8WsTKLSa514qPVJnvhhWFnRDjZGIbRZNsFBp">
              <a:extLst>
                <a:ext uri="{FF2B5EF4-FFF2-40B4-BE49-F238E27FC236}">
                  <a16:creationId xmlns:a16="http://schemas.microsoft.com/office/drawing/2014/main" id="{872D08E6-ECCF-4CE8-B64E-029BA95E9DC1}"/>
                </a:ext>
              </a:extLst>
            </p:cNvPr>
            <p:cNvSpPr/>
            <p:nvPr/>
          </p:nvSpPr>
          <p:spPr bwMode="auto">
            <a:xfrm>
              <a:off x="1607196" y="4242320"/>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Sḻïďê" title="ry6MHxwOH8WsTKLSa514qPVJnvhhWFnRDjZGIbRZNsFBp">
              <a:extLst>
                <a:ext uri="{FF2B5EF4-FFF2-40B4-BE49-F238E27FC236}">
                  <a16:creationId xmlns:a16="http://schemas.microsoft.com/office/drawing/2014/main" id="{C5B63A5A-D6BC-4372-B7B5-5A93057B0831}"/>
                </a:ext>
              </a:extLst>
            </p:cNvPr>
            <p:cNvSpPr/>
            <p:nvPr/>
          </p:nvSpPr>
          <p:spPr bwMode="auto">
            <a:xfrm>
              <a:off x="8763258"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iṡ1íḑe" title="ry6MHxwOH8WsTKLSa514qPVJnvhhWFnRDjZGIbRZNsFBp">
              <a:extLst>
                <a:ext uri="{FF2B5EF4-FFF2-40B4-BE49-F238E27FC236}">
                  <a16:creationId xmlns:a16="http://schemas.microsoft.com/office/drawing/2014/main" id="{DF599A41-11F1-49B1-B358-611FFA5D443D}"/>
                </a:ext>
              </a:extLst>
            </p:cNvPr>
            <p:cNvSpPr/>
            <p:nvPr/>
          </p:nvSpPr>
          <p:spPr bwMode="auto">
            <a:xfrm>
              <a:off x="5196856"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9" name="ïṥlîdé" title="ry6MHxwOH8WsTKLSa514qPVJnvhhWFnRDjZGIbRZNsFBp">
              <a:extLst>
                <a:ext uri="{FF2B5EF4-FFF2-40B4-BE49-F238E27FC236}">
                  <a16:creationId xmlns:a16="http://schemas.microsoft.com/office/drawing/2014/main" id="{C0EFD78B-6303-400D-BCE7-2BD31F2DC194}"/>
                </a:ext>
              </a:extLst>
            </p:cNvPr>
            <p:cNvSpPr/>
            <p:nvPr/>
          </p:nvSpPr>
          <p:spPr bwMode="auto">
            <a:xfrm>
              <a:off x="1704772"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dirty="0">
                <a:cs typeface="+mn-ea"/>
                <a:sym typeface="+mn-lt"/>
              </a:endParaRPr>
            </a:p>
          </p:txBody>
        </p:sp>
        <p:sp>
          <p:nvSpPr>
            <p:cNvPr id="10" name="iš1íḑé">
              <a:extLst>
                <a:ext uri="{FF2B5EF4-FFF2-40B4-BE49-F238E27FC236}">
                  <a16:creationId xmlns:a16="http://schemas.microsoft.com/office/drawing/2014/main" id="{1D810DC7-D417-48E4-8186-0041DD8C08F9}"/>
                </a:ext>
              </a:extLst>
            </p:cNvPr>
            <p:cNvSpPr/>
            <p:nvPr/>
          </p:nvSpPr>
          <p:spPr>
            <a:xfrm>
              <a:off x="1942291"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1" name="ïṡlîde">
              <a:extLst>
                <a:ext uri="{FF2B5EF4-FFF2-40B4-BE49-F238E27FC236}">
                  <a16:creationId xmlns:a16="http://schemas.microsoft.com/office/drawing/2014/main" id="{2F7EFA05-39A1-4B02-A490-BDBC6BD0A4EF}"/>
                </a:ext>
              </a:extLst>
            </p:cNvPr>
            <p:cNvSpPr txBox="1"/>
            <p:nvPr/>
          </p:nvSpPr>
          <p:spPr>
            <a:xfrm>
              <a:off x="2126141" y="1539000"/>
              <a:ext cx="712301" cy="923293"/>
            </a:xfrm>
            <a:prstGeom prst="rect">
              <a:avLst/>
            </a:prstGeom>
            <a:noFill/>
          </p:spPr>
          <p:txBody>
            <a:bodyPr wrap="none" lIns="182843" tIns="91422" rIns="182843" bIns="91422" anchor="ctr" anchorCtr="0">
              <a:normAutofit/>
            </a:bodyPr>
            <a:lstStyle/>
            <a:p>
              <a:pPr algn="ctr"/>
              <a:r>
                <a:rPr lang="en-US" sz="4800" dirty="0">
                  <a:cs typeface="+mn-ea"/>
                  <a:sym typeface="+mn-lt"/>
                </a:rPr>
                <a:t>1</a:t>
              </a:r>
            </a:p>
          </p:txBody>
        </p:sp>
        <p:grpSp>
          <p:nvGrpSpPr>
            <p:cNvPr id="12" name="íšľide">
              <a:extLst>
                <a:ext uri="{FF2B5EF4-FFF2-40B4-BE49-F238E27FC236}">
                  <a16:creationId xmlns:a16="http://schemas.microsoft.com/office/drawing/2014/main" id="{3C5A4734-A343-452E-8057-1A92300E7924}"/>
                </a:ext>
              </a:extLst>
            </p:cNvPr>
            <p:cNvGrpSpPr/>
            <p:nvPr/>
          </p:nvGrpSpPr>
          <p:grpSpPr>
            <a:xfrm>
              <a:off x="787330" y="2510674"/>
              <a:ext cx="3389923" cy="1062720"/>
              <a:chOff x="821646" y="2632959"/>
              <a:chExt cx="3389923" cy="1062720"/>
            </a:xfrm>
          </p:grpSpPr>
          <p:sp>
            <p:nvSpPr>
              <p:cNvPr id="40" name="ïšḻiḑê">
                <a:extLst>
                  <a:ext uri="{FF2B5EF4-FFF2-40B4-BE49-F238E27FC236}">
                    <a16:creationId xmlns:a16="http://schemas.microsoft.com/office/drawing/2014/main" id="{01C46951-B12A-4A80-96D7-61EEE13FA264}"/>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algn="ctr" defTabSz="914378">
                  <a:lnSpc>
                    <a:spcPct val="120000"/>
                  </a:lnSpc>
                  <a:spcBef>
                    <a:spcPct val="0"/>
                  </a:spcBef>
                  <a:defRPr/>
                </a:pPr>
                <a:r>
                  <a:rPr lang="en-US" altLang="zh-CN" sz="1400" dirty="0">
                    <a:cs typeface="+mn-ea"/>
                    <a:sym typeface="+mn-lt"/>
                  </a:rPr>
                  <a:t>10—12</a:t>
                </a:r>
                <a:r>
                  <a:rPr lang="zh-CN" altLang="en-US" sz="1400" dirty="0">
                    <a:cs typeface="+mn-ea"/>
                    <a:sym typeface="+mn-lt"/>
                  </a:rPr>
                  <a:t>个月婴儿身心发展特点概述 </a:t>
                </a:r>
                <a:endParaRPr lang="en-US" altLang="zh-CN" sz="1400" dirty="0">
                  <a:cs typeface="+mn-ea"/>
                  <a:sym typeface="+mn-lt"/>
                </a:endParaRPr>
              </a:p>
            </p:txBody>
          </p:sp>
          <p:sp>
            <p:nvSpPr>
              <p:cNvPr id="41" name="îṣľíḓé">
                <a:extLst>
                  <a:ext uri="{FF2B5EF4-FFF2-40B4-BE49-F238E27FC236}">
                    <a16:creationId xmlns:a16="http://schemas.microsoft.com/office/drawing/2014/main" id="{23235A57-1A23-4C60-AB46-D7C97A53AB3D}"/>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cs typeface="+mn-ea"/>
                    <a:sym typeface="+mn-lt"/>
                  </a:rPr>
                  <a:t>第一节</a:t>
                </a:r>
                <a:endParaRPr lang="en-US" altLang="zh-CN" sz="1600" b="1" dirty="0">
                  <a:cs typeface="+mn-ea"/>
                  <a:sym typeface="+mn-lt"/>
                </a:endParaRPr>
              </a:p>
            </p:txBody>
          </p:sp>
        </p:grpSp>
        <p:sp>
          <p:nvSpPr>
            <p:cNvPr id="13" name="ïṥļïḋè">
              <a:extLst>
                <a:ext uri="{FF2B5EF4-FFF2-40B4-BE49-F238E27FC236}">
                  <a16:creationId xmlns:a16="http://schemas.microsoft.com/office/drawing/2014/main" id="{6F60F53F-FBC4-4606-99A3-926CAF0789F3}"/>
                </a:ext>
              </a:extLst>
            </p:cNvPr>
            <p:cNvSpPr/>
            <p:nvPr/>
          </p:nvSpPr>
          <p:spPr>
            <a:xfrm>
              <a:off x="5516066"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4" name="iṣḻíḑê">
              <a:extLst>
                <a:ext uri="{FF2B5EF4-FFF2-40B4-BE49-F238E27FC236}">
                  <a16:creationId xmlns:a16="http://schemas.microsoft.com/office/drawing/2014/main" id="{A0E7DE1A-9023-4A7F-B28B-140A78960550}"/>
                </a:ext>
              </a:extLst>
            </p:cNvPr>
            <p:cNvSpPr txBox="1"/>
            <p:nvPr/>
          </p:nvSpPr>
          <p:spPr>
            <a:xfrm>
              <a:off x="5699916"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2</a:t>
              </a:r>
              <a:endParaRPr lang="en-US" sz="4800" dirty="0">
                <a:cs typeface="+mn-ea"/>
                <a:sym typeface="+mn-lt"/>
              </a:endParaRPr>
            </a:p>
          </p:txBody>
        </p:sp>
        <p:grpSp>
          <p:nvGrpSpPr>
            <p:cNvPr id="15" name="ïṥlîdê">
              <a:extLst>
                <a:ext uri="{FF2B5EF4-FFF2-40B4-BE49-F238E27FC236}">
                  <a16:creationId xmlns:a16="http://schemas.microsoft.com/office/drawing/2014/main" id="{276903C3-6D45-4467-AF64-101519A8D125}"/>
                </a:ext>
              </a:extLst>
            </p:cNvPr>
            <p:cNvGrpSpPr/>
            <p:nvPr/>
          </p:nvGrpSpPr>
          <p:grpSpPr>
            <a:xfrm>
              <a:off x="4361105" y="2510674"/>
              <a:ext cx="3389923" cy="1062720"/>
              <a:chOff x="821646" y="2632959"/>
              <a:chExt cx="3389923" cy="1062720"/>
            </a:xfrm>
          </p:grpSpPr>
          <p:sp>
            <p:nvSpPr>
              <p:cNvPr id="38" name="ïṧḻíḍè">
                <a:extLst>
                  <a:ext uri="{FF2B5EF4-FFF2-40B4-BE49-F238E27FC236}">
                    <a16:creationId xmlns:a16="http://schemas.microsoft.com/office/drawing/2014/main" id="{7F909FFF-07E4-477E-8088-2299B3C4EE30}"/>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早教机构中</a:t>
                </a:r>
                <a:r>
                  <a:rPr lang="en-US" altLang="zh-CN" sz="1400" dirty="0">
                    <a:solidFill>
                      <a:prstClr val="black"/>
                    </a:solidFill>
                    <a:cs typeface="+mn-ea"/>
                    <a:sym typeface="+mn-lt"/>
                  </a:rPr>
                  <a:t>10—12</a:t>
                </a:r>
                <a:r>
                  <a:rPr lang="zh-CN" altLang="en-US" sz="1400" dirty="0">
                    <a:solidFill>
                      <a:prstClr val="black"/>
                    </a:solidFill>
                    <a:cs typeface="+mn-ea"/>
                    <a:sym typeface="+mn-lt"/>
                  </a:rPr>
                  <a:t>个月婴儿的教育活动设计与指导 </a:t>
                </a:r>
                <a:endParaRPr lang="en-US" altLang="zh-CN" sz="1400" dirty="0">
                  <a:solidFill>
                    <a:prstClr val="black"/>
                  </a:solidFill>
                  <a:cs typeface="+mn-ea"/>
                  <a:sym typeface="+mn-lt"/>
                </a:endParaRPr>
              </a:p>
            </p:txBody>
          </p:sp>
          <p:sp>
            <p:nvSpPr>
              <p:cNvPr id="39" name="ïṡļíḋé">
                <a:extLst>
                  <a:ext uri="{FF2B5EF4-FFF2-40B4-BE49-F238E27FC236}">
                    <a16:creationId xmlns:a16="http://schemas.microsoft.com/office/drawing/2014/main" id="{B7220B30-4BD7-457A-8E44-AABDE3928C21}"/>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第二节</a:t>
                </a:r>
                <a:endParaRPr lang="en-US" altLang="zh-CN" sz="1600" b="1" dirty="0">
                  <a:cs typeface="+mn-ea"/>
                  <a:sym typeface="+mn-lt"/>
                </a:endParaRPr>
              </a:p>
            </p:txBody>
          </p:sp>
        </p:grpSp>
        <p:sp>
          <p:nvSpPr>
            <p:cNvPr id="22" name="iṧļïďê">
              <a:extLst>
                <a:ext uri="{FF2B5EF4-FFF2-40B4-BE49-F238E27FC236}">
                  <a16:creationId xmlns:a16="http://schemas.microsoft.com/office/drawing/2014/main" id="{36511428-E9BA-469F-80DF-1BFAA6B21CAC}"/>
                </a:ext>
              </a:extLst>
            </p:cNvPr>
            <p:cNvSpPr/>
            <p:nvPr/>
          </p:nvSpPr>
          <p:spPr>
            <a:xfrm>
              <a:off x="1756809" y="4726813"/>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23" name="íŝľiḑê">
              <a:extLst>
                <a:ext uri="{FF2B5EF4-FFF2-40B4-BE49-F238E27FC236}">
                  <a16:creationId xmlns:a16="http://schemas.microsoft.com/office/drawing/2014/main" id="{84E04597-192C-4A19-B676-B862E545D4DE}"/>
                </a:ext>
              </a:extLst>
            </p:cNvPr>
            <p:cNvSpPr txBox="1"/>
            <p:nvPr/>
          </p:nvSpPr>
          <p:spPr>
            <a:xfrm>
              <a:off x="1969830" y="382152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3</a:t>
              </a:r>
              <a:endParaRPr lang="en-US" sz="4800" dirty="0">
                <a:cs typeface="+mn-ea"/>
                <a:sym typeface="+mn-lt"/>
              </a:endParaRPr>
            </a:p>
          </p:txBody>
        </p:sp>
        <p:grpSp>
          <p:nvGrpSpPr>
            <p:cNvPr id="24" name="îśḷiḍe">
              <a:extLst>
                <a:ext uri="{FF2B5EF4-FFF2-40B4-BE49-F238E27FC236}">
                  <a16:creationId xmlns:a16="http://schemas.microsoft.com/office/drawing/2014/main" id="{9B2BF78A-0895-4618-8984-D1195253E801}"/>
                </a:ext>
              </a:extLst>
            </p:cNvPr>
            <p:cNvGrpSpPr/>
            <p:nvPr/>
          </p:nvGrpSpPr>
          <p:grpSpPr>
            <a:xfrm>
              <a:off x="669925" y="4710037"/>
              <a:ext cx="3401563" cy="1027522"/>
              <a:chOff x="-6443307" y="4832322"/>
              <a:chExt cx="3401563" cy="1027522"/>
            </a:xfrm>
          </p:grpSpPr>
          <p:sp>
            <p:nvSpPr>
              <p:cNvPr id="32" name="íšľïde">
                <a:extLst>
                  <a:ext uri="{FF2B5EF4-FFF2-40B4-BE49-F238E27FC236}">
                    <a16:creationId xmlns:a16="http://schemas.microsoft.com/office/drawing/2014/main" id="{501EDDA2-B535-465C-A215-D8C044B26972}"/>
                  </a:ext>
                </a:extLst>
              </p:cNvPr>
              <p:cNvSpPr/>
              <p:nvPr/>
            </p:nvSpPr>
            <p:spPr>
              <a:xfrm>
                <a:off x="-6431667" y="5249583"/>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家庭中</a:t>
                </a:r>
                <a:r>
                  <a:rPr lang="en-US" altLang="zh-CN" sz="1400" dirty="0">
                    <a:solidFill>
                      <a:prstClr val="black"/>
                    </a:solidFill>
                    <a:cs typeface="+mn-ea"/>
                    <a:sym typeface="+mn-lt"/>
                  </a:rPr>
                  <a:t>10—12</a:t>
                </a:r>
                <a:r>
                  <a:rPr lang="zh-CN" altLang="en-US" sz="1400" dirty="0">
                    <a:solidFill>
                      <a:prstClr val="black"/>
                    </a:solidFill>
                    <a:cs typeface="+mn-ea"/>
                    <a:sym typeface="+mn-lt"/>
                  </a:rPr>
                  <a:t>个月婴儿的亲子教育活动 </a:t>
                </a:r>
                <a:endParaRPr lang="en-US" altLang="zh-CN" sz="1400" dirty="0">
                  <a:solidFill>
                    <a:prstClr val="black"/>
                  </a:solidFill>
                  <a:cs typeface="+mn-ea"/>
                  <a:sym typeface="+mn-lt"/>
                </a:endParaRPr>
              </a:p>
            </p:txBody>
          </p:sp>
          <p:sp>
            <p:nvSpPr>
              <p:cNvPr id="33" name="î$ḷîḑe">
                <a:extLst>
                  <a:ext uri="{FF2B5EF4-FFF2-40B4-BE49-F238E27FC236}">
                    <a16:creationId xmlns:a16="http://schemas.microsoft.com/office/drawing/2014/main" id="{12331912-6321-489A-9AA8-B04A25A2E3FB}"/>
                  </a:ext>
                </a:extLst>
              </p:cNvPr>
              <p:cNvSpPr txBox="1"/>
              <p:nvPr/>
            </p:nvSpPr>
            <p:spPr bwMode="auto">
              <a:xfrm>
                <a:off x="-6443307" y="4832322"/>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第三节</a:t>
                </a:r>
                <a:endParaRPr lang="en-US" altLang="zh-CN" sz="1600" b="1" dirty="0">
                  <a:cs typeface="+mn-ea"/>
                  <a:sym typeface="+mn-lt"/>
                </a:endParaRPr>
              </a:p>
            </p:txBody>
          </p:sp>
        </p:grpSp>
        <p:cxnSp>
          <p:nvCxnSpPr>
            <p:cNvPr id="29" name="直接连接符 28">
              <a:extLst>
                <a:ext uri="{FF2B5EF4-FFF2-40B4-BE49-F238E27FC236}">
                  <a16:creationId xmlns:a16="http://schemas.microsoft.com/office/drawing/2014/main" id="{E68AB5CA-00EC-4457-801F-1F88EA5F578F}"/>
                </a:ext>
              </a:extLst>
            </p:cNvPr>
            <p:cNvCxnSpPr>
              <a:cxnSpLocks/>
            </p:cNvCxnSpPr>
            <p:nvPr/>
          </p:nvCxnSpPr>
          <p:spPr>
            <a:xfrm>
              <a:off x="4071487" y="1636295"/>
              <a:ext cx="0" cy="21459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6CDC66B7-F7D8-411C-8851-8FFA574996FB}"/>
                </a:ext>
              </a:extLst>
            </p:cNvPr>
            <p:cNvCxnSpPr>
              <a:cxnSpLocks/>
            </p:cNvCxnSpPr>
            <p:nvPr/>
          </p:nvCxnSpPr>
          <p:spPr>
            <a:xfrm>
              <a:off x="4071487" y="3435691"/>
              <a:ext cx="0" cy="2127183"/>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9DD3AE5-F470-43EE-906F-21E2787FA588}"/>
                </a:ext>
              </a:extLst>
            </p:cNvPr>
            <p:cNvCxnSpPr>
              <a:cxnSpLocks/>
            </p:cNvCxnSpPr>
            <p:nvPr/>
          </p:nvCxnSpPr>
          <p:spPr>
            <a:xfrm>
              <a:off x="669925" y="3772576"/>
              <a:ext cx="7264953" cy="10802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7" name="íŝľiḑê">
            <a:extLst>
              <a:ext uri="{FF2B5EF4-FFF2-40B4-BE49-F238E27FC236}">
                <a16:creationId xmlns:a16="http://schemas.microsoft.com/office/drawing/2014/main" id="{EBADDF3C-73E3-4DE1-9F1C-8830E1C4AF42}"/>
              </a:ext>
            </a:extLst>
          </p:cNvPr>
          <p:cNvSpPr txBox="1"/>
          <p:nvPr/>
        </p:nvSpPr>
        <p:spPr>
          <a:xfrm>
            <a:off x="7154312" y="3506877"/>
            <a:ext cx="633055" cy="923293"/>
          </a:xfrm>
          <a:prstGeom prst="rect">
            <a:avLst/>
          </a:prstGeom>
          <a:noFill/>
        </p:spPr>
        <p:txBody>
          <a:bodyPr wrap="none" lIns="182843" tIns="91422" rIns="182843" bIns="91422" anchor="ctr" anchorCtr="0">
            <a:normAutofit/>
          </a:bodyPr>
          <a:lstStyle/>
          <a:p>
            <a:pPr algn="ctr"/>
            <a:r>
              <a:rPr lang="en-US" sz="4800" dirty="0">
                <a:cs typeface="+mn-ea"/>
                <a:sym typeface="+mn-lt"/>
              </a:rPr>
              <a:t>4</a:t>
            </a:r>
          </a:p>
        </p:txBody>
      </p:sp>
      <p:sp>
        <p:nvSpPr>
          <p:cNvPr id="28" name="íšľïde">
            <a:extLst>
              <a:ext uri="{FF2B5EF4-FFF2-40B4-BE49-F238E27FC236}">
                <a16:creationId xmlns:a16="http://schemas.microsoft.com/office/drawing/2014/main" id="{9EEA6997-2883-4706-9B19-29E8CE9EA89F}"/>
              </a:ext>
            </a:extLst>
          </p:cNvPr>
          <p:cNvSpPr/>
          <p:nvPr/>
        </p:nvSpPr>
        <p:spPr>
          <a:xfrm>
            <a:off x="5768171" y="4737378"/>
            <a:ext cx="3012781"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en-US" altLang="zh-CN" sz="1400" dirty="0">
                <a:solidFill>
                  <a:prstClr val="black"/>
                </a:solidFill>
                <a:cs typeface="+mn-ea"/>
                <a:sym typeface="+mn-lt"/>
              </a:rPr>
              <a:t>10—12</a:t>
            </a:r>
            <a:r>
              <a:rPr lang="zh-CN" altLang="en-US" sz="1400" dirty="0">
                <a:solidFill>
                  <a:prstClr val="black"/>
                </a:solidFill>
                <a:cs typeface="+mn-ea"/>
                <a:sym typeface="+mn-lt"/>
              </a:rPr>
              <a:t>个月婴儿教育的常见问题及对策 </a:t>
            </a:r>
            <a:endParaRPr lang="en-US" altLang="zh-CN" sz="1400" dirty="0">
              <a:solidFill>
                <a:prstClr val="black"/>
              </a:solidFill>
              <a:cs typeface="+mn-ea"/>
              <a:sym typeface="+mn-lt"/>
            </a:endParaRPr>
          </a:p>
        </p:txBody>
      </p:sp>
      <p:sp>
        <p:nvSpPr>
          <p:cNvPr id="34" name="î$ḷîḑe">
            <a:extLst>
              <a:ext uri="{FF2B5EF4-FFF2-40B4-BE49-F238E27FC236}">
                <a16:creationId xmlns:a16="http://schemas.microsoft.com/office/drawing/2014/main" id="{891E1180-16AB-4E45-B675-BB44674FBB7D}"/>
              </a:ext>
            </a:extLst>
          </p:cNvPr>
          <p:cNvSpPr txBox="1"/>
          <p:nvPr/>
        </p:nvSpPr>
        <p:spPr bwMode="auto">
          <a:xfrm>
            <a:off x="5959799" y="4334736"/>
            <a:ext cx="3012781"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第四节</a:t>
            </a:r>
            <a:endParaRPr lang="en-US" altLang="zh-CN" sz="1600" b="1" dirty="0">
              <a:cs typeface="+mn-ea"/>
              <a:sym typeface="+mn-lt"/>
            </a:endParaRPr>
          </a:p>
        </p:txBody>
      </p:sp>
      <p:sp>
        <p:nvSpPr>
          <p:cNvPr id="35" name="iš1íḑé">
            <a:extLst>
              <a:ext uri="{FF2B5EF4-FFF2-40B4-BE49-F238E27FC236}">
                <a16:creationId xmlns:a16="http://schemas.microsoft.com/office/drawing/2014/main" id="{DAE9EE89-0052-41B0-A02A-6B6F4E11298C}"/>
              </a:ext>
            </a:extLst>
          </p:cNvPr>
          <p:cNvSpPr/>
          <p:nvPr/>
        </p:nvSpPr>
        <p:spPr>
          <a:xfrm>
            <a:off x="7045455" y="4316183"/>
            <a:ext cx="959846"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认知与探索</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8624638" cy="5201424"/>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随着感知觉发展水平的提高，</a:t>
            </a:r>
            <a:r>
              <a:rPr lang="en-US" altLang="zh-CN" sz="1600" dirty="0">
                <a:latin typeface="宋体" panose="02010600030101010101" pitchFamily="2" charset="-122"/>
                <a:ea typeface="宋体" panose="02010600030101010101" pitchFamily="2" charset="-122"/>
              </a:rPr>
              <a:t>10—12</a:t>
            </a:r>
            <a:r>
              <a:rPr lang="zh-CN" altLang="en-US" sz="1600" dirty="0">
                <a:latin typeface="宋体" panose="02010600030101010101" pitchFamily="2" charset="-122"/>
                <a:ea typeface="宋体" panose="02010600030101010101" pitchFamily="2" charset="-122"/>
              </a:rPr>
              <a:t>个月婴儿能够运用的感知通道越来越多，他们的每一次感知几乎都融合了多种感官的参与，但是，这一时期的婴儿发展重点应关注在视觉上。</a:t>
            </a:r>
          </a:p>
          <a:p>
            <a:pPr>
              <a:lnSpc>
                <a:spcPct val="150000"/>
              </a:lnSpc>
            </a:pPr>
            <a:r>
              <a:rPr lang="zh-CN" altLang="en-US" sz="1600" dirty="0">
                <a:latin typeface="宋体" panose="02010600030101010101" pitchFamily="2" charset="-122"/>
                <a:ea typeface="宋体" panose="02010600030101010101" pitchFamily="2" charset="-122"/>
              </a:rPr>
              <a:t>    随着“客体永久性”的基本建立，</a:t>
            </a:r>
            <a:r>
              <a:rPr lang="en-US" altLang="zh-CN" sz="1600" dirty="0">
                <a:latin typeface="宋体" panose="02010600030101010101" pitchFamily="2" charset="-122"/>
                <a:ea typeface="宋体" panose="02010600030101010101" pitchFamily="2" charset="-122"/>
              </a:rPr>
              <a:t>10—12</a:t>
            </a:r>
            <a:r>
              <a:rPr lang="zh-CN" altLang="en-US" sz="1600" dirty="0">
                <a:latin typeface="宋体" panose="02010600030101010101" pitchFamily="2" charset="-122"/>
                <a:ea typeface="宋体" panose="02010600030101010101" pitchFamily="2" charset="-122"/>
              </a:rPr>
              <a:t>个月婴儿在认知方面的发展也发生了一定的变化。他们注意的时间开始变长，记忆力也有了一定的提高，在“客体永久性”概念的建立下，物品消失时，他们也能够借助工具来找到物体，能够利用工具来解决问题了。</a:t>
            </a:r>
          </a:p>
          <a:p>
            <a:pPr>
              <a:lnSpc>
                <a:spcPct val="150000"/>
              </a:lnSpc>
            </a:pP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10—12</a:t>
            </a:r>
            <a:r>
              <a:rPr lang="zh-CN" altLang="en-US" sz="1600" dirty="0">
                <a:latin typeface="宋体" panose="02010600030101010101" pitchFamily="2" charset="-122"/>
                <a:ea typeface="宋体" panose="02010600030101010101" pitchFamily="2" charset="-122"/>
              </a:rPr>
              <a:t>个月婴儿开始对生活中各种音色的声音都感兴趣并试图去模仿，并且可以有节奏地模仿一些声音，能对喜欢的音乐表现出兴奋、对不喜欢的音乐表现出不快，还能用双手左右移动、握玩玩具或乐器，使其发出速度不同的声音。而且，他们能够被图画里形形色色的图案吸引，并伸手拍打图画上的物品，也开始出现撕纸等感知纸材料的动作。</a:t>
            </a:r>
          </a:p>
          <a:p>
            <a:pPr>
              <a:lnSpc>
                <a:spcPct val="150000"/>
              </a:lnSpc>
            </a:pPr>
            <a:r>
              <a:rPr lang="zh-CN" altLang="en-US" sz="1600" dirty="0">
                <a:latin typeface="宋体" panose="02010600030101010101" pitchFamily="2" charset="-122"/>
                <a:ea typeface="宋体" panose="02010600030101010101" pitchFamily="2" charset="-122"/>
              </a:rPr>
              <a:t>    针对</a:t>
            </a:r>
            <a:r>
              <a:rPr lang="en-US" altLang="zh-CN" sz="1600" dirty="0">
                <a:latin typeface="宋体" panose="02010600030101010101" pitchFamily="2" charset="-122"/>
                <a:ea typeface="宋体" panose="02010600030101010101" pitchFamily="2" charset="-122"/>
              </a:rPr>
              <a:t>10—12</a:t>
            </a:r>
            <a:r>
              <a:rPr lang="zh-CN" altLang="en-US" sz="1600" dirty="0">
                <a:latin typeface="宋体" panose="02010600030101010101" pitchFamily="2" charset="-122"/>
                <a:ea typeface="宋体" panose="02010600030101010101" pitchFamily="2" charset="-122"/>
              </a:rPr>
              <a:t>个月婴儿上述特点及教养要求，教师可以从如下方面进行引导。例如，成人可选择欢快或雄壮有力的音乐，在听音乐时，成人可以边听边拍手，平时也可以经常带婴儿玩节奏发音游戏，引发婴儿跟着音乐节律随意摆动身体。</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1861410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5-7</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37674" y="1257300"/>
            <a:ext cx="11454063" cy="5632311"/>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此月龄段宝宝喜欢重复的游戏，如挥手表示“再见”、玩拍手游戏。通过简单的音乐节奏，培养宝宝对拍手游戏的兴趣，并模仿简单的动作。</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音乐</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小手拍拍</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学一学</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教师伸出自己的手拍拍、转转，引起宝宝的注意。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教师结合儿歌吸引宝宝：“小手小手拍拍，我的小手伸出来；小手小手拍拍，我的小手抱起来；小手小手拍拍，我的小手转起来；小手小手拍拍，我的小手藏起来。”教师边唱儿歌边做动作。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教师介绍此活动价值。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做一做</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家长与宝宝一起玩“藏小手”的游戏。家长把手藏起来让宝宝找，宝宝把手藏起来让家长找。</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家长边念儿歌边与宝宝做游戏。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小手拍拍</a:t>
            </a:r>
          </a:p>
          <a:p>
            <a:pPr algn="just"/>
            <a:r>
              <a:rPr lang="zh-CN" altLang="en-US" dirty="0">
                <a:latin typeface="华文楷体" panose="02010600040101010101" pitchFamily="2" charset="-122"/>
                <a:ea typeface="华文楷体" panose="02010600040101010101" pitchFamily="2" charset="-122"/>
              </a:rPr>
              <a:t>    家长和宝宝跟着音乐的节奏一起拍拍手。</a:t>
            </a:r>
          </a:p>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若宝宝听到“藏”、“伸”等动作没有反应，家长可握着宝宝的手一起做藏和伸的动作。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家长的示范动作要夸张，节奏要慢，便于宝宝模仿。</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9833168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6-7</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37674" y="1257300"/>
            <a:ext cx="11454063" cy="1200329"/>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活动提示：</a:t>
            </a:r>
            <a:r>
              <a:rPr lang="zh-CN" altLang="en-US" dirty="0">
                <a:latin typeface="华文楷体" panose="02010600040101010101" pitchFamily="2" charset="-122"/>
                <a:ea typeface="华文楷体" panose="02010600040101010101" pitchFamily="2" charset="-122"/>
              </a:rPr>
              <a:t>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家长可以握住宝宝的手一起与教师互动。家长的语言要清晰、嘴型要夸张，语速要慢。</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家长说“拍拍手”，当宝宝做出正确的反应时，家长可以用高高举起或拥抱表示鼓励，让宝宝建立动作与语言之间的联结。</a:t>
            </a:r>
          </a:p>
        </p:txBody>
      </p:sp>
    </p:spTree>
    <p:extLst>
      <p:ext uri="{BB962C8B-B14F-4D97-AF65-F5344CB8AC3E}">
        <p14:creationId xmlns:p14="http://schemas.microsoft.com/office/powerpoint/2010/main" val="236861881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家庭中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10—12</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个月婴儿的亲子教育活动</a:t>
            </a:r>
          </a:p>
        </p:txBody>
      </p:sp>
    </p:spTree>
    <p:extLst>
      <p:ext uri="{BB962C8B-B14F-4D97-AF65-F5344CB8AC3E}">
        <p14:creationId xmlns:p14="http://schemas.microsoft.com/office/powerpoint/2010/main" val="102126131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5-9</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5078313"/>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材料准备： </a:t>
            </a:r>
          </a:p>
          <a:p>
            <a:pPr algn="just"/>
            <a:r>
              <a:rPr lang="zh-CN" altLang="en-US" dirty="0">
                <a:latin typeface="华文楷体" panose="02010600040101010101" pitchFamily="2" charset="-122"/>
                <a:ea typeface="华文楷体" panose="02010600040101010101" pitchFamily="2" charset="-122"/>
              </a:rPr>
              <a:t>    嘴巴可张开的玩具娃娃，干果（红枣等），布娃娃一个，小衣服，毛巾，小碗，小勺。    </a:t>
            </a:r>
          </a:p>
          <a:p>
            <a:pPr algn="just"/>
            <a:r>
              <a:rPr lang="zh-CN" altLang="en-US" b="1" dirty="0">
                <a:latin typeface="华文楷体" panose="02010600040101010101" pitchFamily="2" charset="-122"/>
                <a:ea typeface="华文楷体" panose="02010600040101010101" pitchFamily="2" charset="-122"/>
              </a:rPr>
              <a:t>玩法介绍： </a:t>
            </a:r>
          </a:p>
          <a:p>
            <a:pPr algn="just"/>
            <a:r>
              <a:rPr lang="zh-CN" altLang="en-US" dirty="0">
                <a:latin typeface="华文楷体" panose="02010600040101010101" pitchFamily="2" charset="-122"/>
                <a:ea typeface="华文楷体" panose="02010600040101010101" pitchFamily="2" charset="-122"/>
              </a:rPr>
              <a:t>    玩法一：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家长将玩具娃娃放在宝宝面前，用语言引导宝宝：“宝宝，这是玩具宝宝，他饿了，我们来给他吃果果。”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家长向宝宝提供装有各种干果的筐，鼓励宝宝将果果喂给娃娃。家长可与宝宝一起做动作，边做边说：“宝宝，喂果果给玩具宝宝吃。”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游戏时，家长可提供嘴巴大小不同的玩具娃娃，尽量鼓励宝宝自己独立喂娃娃。喂完后，家长可拍手、唱歌，以激励宝宝。</a:t>
            </a:r>
          </a:p>
          <a:p>
            <a:pPr algn="just"/>
            <a:r>
              <a:rPr lang="zh-CN" altLang="en-US" dirty="0">
                <a:latin typeface="华文楷体" panose="02010600040101010101" pitchFamily="2" charset="-122"/>
                <a:ea typeface="华文楷体" panose="02010600040101010101" pitchFamily="2" charset="-122"/>
              </a:rPr>
              <a:t>    玩法二：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同宝宝一起用盒子给娃娃做一个小床，拿一块小毛巾给娃娃当被子，和宝宝一起哄娃娃睡觉，可以边哄边唱宝宝睡觉时喜欢听的儿歌，如</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摇篮曲</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家长假装娃娃哭泣，边哭边说：“宝宝饿了，宝宝要吃奶。”鼓励宝宝拿个奶瓶，让宝宝喂娃娃吃奶，边喂边拍打娃娃。也可以用小碗、小勺喂娃娃吃饭。</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家长假装娃娃不舒服，扭来扭去：“娃娃可能尿尿了，娃娃不舒服，要换尿不湿。”让宝宝帮忙给娃娃换尿不湿，边换边夸宝宝：“宝宝真能干。”</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1174683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6-9</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1754326"/>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给家长的一段话</a:t>
            </a:r>
          </a:p>
          <a:p>
            <a:pPr algn="just"/>
            <a:r>
              <a:rPr lang="zh-CN" altLang="en-US" dirty="0">
                <a:latin typeface="华文楷体" panose="02010600040101010101" pitchFamily="2" charset="-122"/>
                <a:ea typeface="华文楷体" panose="02010600040101010101" pitchFamily="2" charset="-122"/>
              </a:rPr>
              <a:t>    玩法一的目的是通过鼓励宝宝反复抓握、摆弄手中的小物体来锻炼宝宝的抓握、钳握和捏取的手指动作，以发展宝宝的手眼协调能力。家长还可以根据宝宝的实际发展情况，来自制各种材质的娃娃，如： 瓶娃娃、篮子娃娃、盒子娃娃等，满足宝宝精细动作发展的需要。玩法二主要是通过让宝宝学习抱娃娃等动作，体验照顾他人的情感。照顾娃娃时，家长可逐步减少对宝宝的帮助，尽量让宝宝独立去做。</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08319069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第四节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10—12</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个月婴儿教育的常见问题及对策</a:t>
            </a:r>
          </a:p>
        </p:txBody>
      </p:sp>
    </p:spTree>
    <p:extLst>
      <p:ext uri="{BB962C8B-B14F-4D97-AF65-F5344CB8AC3E}">
        <p14:creationId xmlns:p14="http://schemas.microsoft.com/office/powerpoint/2010/main" val="399580404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吃饭弄得一塌糊涂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554545"/>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丁丁九个月了。现在的丁丁很喜欢自己吃饭。丁丁能自己拿着勺子将食物送入口中。但是丁丁的小手还不是很灵活，经常会将饭菜洒落出来，掉到桌子上、地上和身上。有时吃完一顿饭，妈妈要清理好久，还要给丁丁换衣服。妈妈觉得很是苦恼，这该怎么办呢？</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随着宝宝手部精细动作更加灵活，这个月龄段的宝宝能够更准确地拿住东西，且手和眼的协调配合能力增强，像丁丁可以握住勺子，将食物放入口中。但是，宝宝手部精细动作的发展需要充分的练习机会，在长期、反复的练习中，宝宝才会越吃越好，不会将饭菜洒落出来。因此，无论是丁丁对自己动手吃饭的兴趣倍增还是丁丁吃得一塌糊涂都是很正常的现象。</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zh-CN" altLang="en-US"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6583081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吃饭弄得一塌糊涂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524315"/>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丁丁九个月了。现在的丁丁很喜欢自己吃饭。丁丁能自己拿着勺子将食物送入口中。但是丁丁的小手还不是很灵活，经常会将饭菜洒落出来，掉到桌子上、地上和身上。有时吃完一顿饭，妈妈要清理好久，还要给丁丁换衣服。妈妈觉得很是苦恼，这该怎么办呢？</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以一颗包容之心理解宝宝的这种行为。从成人清洁的角度看，宝宝每次吃饭后都要清理饭桌，是一件费力、麻烦的事。然而，从宝宝自身发展的角度看，这件小事中却蕴含着诸多教育价值。宝宝独立吃饭可以发展精细动作，使双手更灵活；更重要的是，这是一种独立能力、自理能力的培养。有了自己吃饭的习惯，宝宝更会倾向于“自己的事情自己做”</a:t>
            </a:r>
            <a:r>
              <a:rPr lang="en-US" altLang="zh-CN" sz="1600" dirty="0">
                <a:solidFill>
                  <a:prstClr val="black"/>
                </a:solidFill>
                <a:latin typeface="华文楷体" panose="02010600040101010101" pitchFamily="2" charset="-122"/>
                <a:ea typeface="华文楷体" panose="02010600040101010101" pitchFamily="2" charset="-122"/>
              </a:rPr>
              <a:t>,</a:t>
            </a:r>
            <a:r>
              <a:rPr lang="zh-CN" altLang="en-US" sz="1600" dirty="0">
                <a:solidFill>
                  <a:prstClr val="black"/>
                </a:solidFill>
                <a:latin typeface="华文楷体" panose="02010600040101010101" pitchFamily="2" charset="-122"/>
                <a:ea typeface="华文楷体" panose="02010600040101010101" pitchFamily="2" charset="-122"/>
              </a:rPr>
              <a:t>这也是培养婴儿自尊心、自信心的重要途径。因此，成人要包容宝宝吃饭时弄得地上、桌上、衣服上一片狼藉。</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日常生活中，成人可以给宝宝提供一些发展手部精细动作的小游戏。例如，成人可以提供勺子、装有豆子的小碗、空碗给宝宝，让其用勺子把豆子从碗中舀到另一个空碗里，锻炼其手眼协调能力。随着宝宝手部精细动作愈加灵活，还可以把大口的碗逐步换成小口的杯子、瓶子，加大游戏的难度。（安全提示： 注意婴儿把豆子弄进嘴里和鼻子里，发生危险）</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每次给宝宝盛饭时，不要盛太多，以免宝宝打翻。每次放一点食物，等宝宝吃完了再添，不仅方便宝宝吃饭，更容易让其获得成就感。</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4</a:t>
            </a:r>
            <a:r>
              <a:rPr lang="zh-CN" altLang="en-US" sz="1600" dirty="0">
                <a:solidFill>
                  <a:prstClr val="black"/>
                </a:solidFill>
                <a:latin typeface="华文楷体" panose="02010600040101010101" pitchFamily="2" charset="-122"/>
                <a:ea typeface="华文楷体" panose="02010600040101010101" pitchFamily="2" charset="-122"/>
              </a:rPr>
              <a:t>） 成人可以在宝宝吃饭前在餐椅下方铺一块一次性餐布，或者在宝宝胸前戴上围兜，以便收拾整理。</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zh-CN" altLang="en-US"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12952262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学步车之争</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46988"/>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小宝</a:t>
            </a:r>
            <a:r>
              <a:rPr lang="en-US" altLang="zh-CN" sz="1600" dirty="0">
                <a:solidFill>
                  <a:prstClr val="black"/>
                </a:solidFill>
                <a:latin typeface="华文宋体" panose="02010600040101010101" pitchFamily="2" charset="-122"/>
                <a:ea typeface="华文宋体" panose="02010600040101010101" pitchFamily="2" charset="-122"/>
              </a:rPr>
              <a:t>11</a:t>
            </a:r>
            <a:r>
              <a:rPr lang="zh-CN" altLang="en-US" sz="1600" dirty="0">
                <a:solidFill>
                  <a:prstClr val="black"/>
                </a:solidFill>
                <a:latin typeface="华文宋体" panose="02010600040101010101" pitchFamily="2" charset="-122"/>
                <a:ea typeface="华文宋体" panose="02010600040101010101" pitchFamily="2" charset="-122"/>
              </a:rPr>
              <a:t>个月了。当妈妈把小宝放在婴儿床上时，小宝已经不满足于躺着、坐着或爬来爬去了。小宝会用手扶着围栏，想要站起来，有时甚至能扶着支撑物走几步，可是一不留神，小宝就很容易摔倒。爸爸想给小宝买一个学步车，既能让小宝学走路，又不用担心小宝会摔倒在地上。可是妈妈不同意，妈妈说有朋友的孩子用学步车学走路，走路姿势很奇怪。到底能不能让宝宝用学步车学走路呢？</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现在的学步车主要有两种，一种是推车式学步车，一种是围合式学步车。推车式学步车能帮助宝宝发展腿部力量，锻炼平衡能力。而宝宝使用围合式学步车时，是用脚尖移动的，走路姿势与自然走路的姿势差异很大。久而久之，容易形成前脚掌着地的“欠脚”走路姿势，还有可能走八字路、脚尖走路、弯曲走路等。另外，围合式学步车将宝宝固定在了一个狭小的空间里，使其失去了大量自由练习行走的机会，不利于锻炼腿部力量和平衡能力。因此，不建议给学步期宝宝使用围合式学步车，在加拿大等一些国家已经明令禁止生产、销售围合式学步车。</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14415220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10—12</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个月婴儿身心发展特点概述</a:t>
            </a:r>
          </a:p>
        </p:txBody>
      </p:sp>
    </p:spTree>
    <p:extLst>
      <p:ext uri="{BB962C8B-B14F-4D97-AF65-F5344CB8AC3E}">
        <p14:creationId xmlns:p14="http://schemas.microsoft.com/office/powerpoint/2010/main" val="13453815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学步车之争</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539430"/>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小宝</a:t>
            </a:r>
            <a:r>
              <a:rPr lang="en-US" altLang="zh-CN" sz="1600" dirty="0">
                <a:solidFill>
                  <a:prstClr val="black"/>
                </a:solidFill>
                <a:latin typeface="华文宋体" panose="02010600040101010101" pitchFamily="2" charset="-122"/>
                <a:ea typeface="华文宋体" panose="02010600040101010101" pitchFamily="2" charset="-122"/>
              </a:rPr>
              <a:t>11</a:t>
            </a:r>
            <a:r>
              <a:rPr lang="zh-CN" altLang="en-US" sz="1600" dirty="0">
                <a:solidFill>
                  <a:prstClr val="black"/>
                </a:solidFill>
                <a:latin typeface="华文宋体" panose="02010600040101010101" pitchFamily="2" charset="-122"/>
                <a:ea typeface="华文宋体" panose="02010600040101010101" pitchFamily="2" charset="-122"/>
              </a:rPr>
              <a:t>个月了。当妈妈把小宝放在婴儿床上时，小宝已经不满足于躺着、坐着或爬来爬去了。小宝会用手扶着围栏，想要站起来，有时甚至能扶着支撑物走几步，可是一不留神，小宝就很容易摔倒。爸爸想给小宝买一个学步车，既能让小宝学走路，又不用担心小宝会摔倒在地上。可是妈妈不同意，妈妈说有朋友的孩子用学步车学走路，走路姿势很奇怪。到底能不能让宝宝用学步车学走路呢？</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购买学步车时，成人需注意以下几点： 购买正规厂家生产的推车式学步车；使用前仔细检查零部件，并将高度调节到适合宝宝的高度；宝宝能够扶物侧走之后，才可以使用学步车。使用时，成人需在旁看护，以免发生危险。当宝宝能够熟练地使用学步车时，成人需及时撤掉，让宝宝在宽阔、平坦的地面上练习独立行走。</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成人还可以借助沙发、椅子、茶几等家具让宝宝练习站、走。例如，宝宝可以在沙发旁由扶站慢慢过渡到独站，接着开始尝试迈步行走。但这时还需要依靠支撑物的扶持来保持其身体平衡。因此，沙发可以继续“陪伴”在宝宝的学步期。但这一阶段也是宝宝容易摔跤的时期，成人需在旁随时提供安全保护。</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成人可以通过一些亲子游戏让宝宝体验行走的感觉。如，宝宝和成人同向前后站立，宝宝双脚踩在成人脚上，成人扶住宝宝腋下，通过双脚的行走带动宝宝体验行走的感觉。 </a:t>
            </a:r>
          </a:p>
        </p:txBody>
      </p:sp>
    </p:spTree>
    <p:extLst>
      <p:ext uri="{BB962C8B-B14F-4D97-AF65-F5344CB8AC3E}">
        <p14:creationId xmlns:p14="http://schemas.microsoft.com/office/powerpoint/2010/main" val="382172891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  喜欢吃手指</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46988"/>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毛毛</a:t>
            </a:r>
            <a:r>
              <a:rPr lang="en-US" altLang="zh-CN" sz="1600" dirty="0">
                <a:solidFill>
                  <a:prstClr val="black"/>
                </a:solidFill>
                <a:latin typeface="华文宋体" panose="02010600040101010101" pitchFamily="2" charset="-122"/>
                <a:ea typeface="华文宋体" panose="02010600040101010101" pitchFamily="2" charset="-122"/>
              </a:rPr>
              <a:t>12</a:t>
            </a:r>
            <a:r>
              <a:rPr lang="zh-CN" altLang="en-US" sz="1600" dirty="0">
                <a:solidFill>
                  <a:prstClr val="black"/>
                </a:solidFill>
                <a:latin typeface="华文宋体" panose="02010600040101010101" pitchFamily="2" charset="-122"/>
                <a:ea typeface="华文宋体" panose="02010600040101010101" pitchFamily="2" charset="-122"/>
              </a:rPr>
              <a:t>个月了。妈妈发现毛毛最近特别喜欢把大拇指放在嘴里吮吸，睡觉前、睡醒后或是无聊时就喜欢吮吸大拇指。妈妈觉得这样不卫生，看到后就会阻止毛毛，把他的手拿出来，可是没过多久，毛毛又开始吮吸手指了。妈妈很是头疼，为什么毛毛这么爱吃手指呢？</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首先，对于</a:t>
            </a:r>
            <a:r>
              <a:rPr lang="en-US" altLang="zh-CN" sz="1600" dirty="0">
                <a:solidFill>
                  <a:prstClr val="black"/>
                </a:solidFill>
                <a:latin typeface="华文楷体" panose="02010600040101010101" pitchFamily="2" charset="-122"/>
                <a:ea typeface="华文楷体" panose="02010600040101010101" pitchFamily="2" charset="-122"/>
              </a:rPr>
              <a:t>12</a:t>
            </a:r>
            <a:r>
              <a:rPr lang="zh-CN" altLang="en-US" sz="1600" dirty="0">
                <a:solidFill>
                  <a:prstClr val="black"/>
                </a:solidFill>
                <a:latin typeface="华文楷体" panose="02010600040101010101" pitchFamily="2" charset="-122"/>
                <a:ea typeface="华文楷体" panose="02010600040101010101" pitchFamily="2" charset="-122"/>
              </a:rPr>
              <a:t>个月的毛毛来说，他正处于“口唇期”，喜欢通过“嘴”来探索外部世界。出于对自己身体的好奇，宝宝会把小手放进嘴巴里，以此感知、认识自己的双手。这一举动表明宝宝的大脑正在发育，同时也表明他对身体的支配能力在提高，可以准确地将手指放入口中。其次，对于这个月龄段的宝宝来说，母乳已经不是唯一的食物来源，妈妈的乳房自然也不是陪伴其入睡的最佳武器了。宝宝通过吮吸手指来适应这一过程。因此，这也是宝宝情绪调节、自我安慰的一种方式。如果成人因为不卫生而强行阻止宝宝吮吸，就会使其心理需要得不到满足，在后续发展过程中可能会出现咬指甲等不良习惯，还有可能使其脾气暴躁、缺乏安全感，影响心理的健康发展。</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155285882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  喜欢吃手指</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46988"/>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毛毛</a:t>
            </a:r>
            <a:r>
              <a:rPr lang="en-US" altLang="zh-CN" sz="1600" dirty="0">
                <a:solidFill>
                  <a:prstClr val="black"/>
                </a:solidFill>
                <a:latin typeface="华文宋体" panose="02010600040101010101" pitchFamily="2" charset="-122"/>
                <a:ea typeface="华文宋体" panose="02010600040101010101" pitchFamily="2" charset="-122"/>
              </a:rPr>
              <a:t>12</a:t>
            </a:r>
            <a:r>
              <a:rPr lang="zh-CN" altLang="en-US" sz="1600" dirty="0">
                <a:solidFill>
                  <a:prstClr val="black"/>
                </a:solidFill>
                <a:latin typeface="华文宋体" panose="02010600040101010101" pitchFamily="2" charset="-122"/>
                <a:ea typeface="华文宋体" panose="02010600040101010101" pitchFamily="2" charset="-122"/>
              </a:rPr>
              <a:t>个月了。妈妈发现毛毛最近特别喜欢把大拇指放在嘴里吮吸，睡觉前、睡醒后或是无聊时就喜欢吮吸大拇指。妈妈觉得这样不卫生，看到后就会阻止毛毛，把他的手拿出来，可是没过多久，毛毛又开始吮吸手指了。妈妈很是头疼，为什么毛毛这么爱吃手指呢？</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成人要以包容、接纳的心态应对宝宝这一行为。成人要意识到，这只是宝宝特定时期的一种正常现象，随着月龄的增长，这种现象会慢慢消失。成人无需过度焦虑，更不应过分阻止。为了卫生起见，成人可以经常给宝宝清洁双手，勤剪指甲，或者用消毒过的安抚奶嘴替代。</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宝宝吮吸手指的背后是一种寻求情感慰藉的需要。成人在日常照料时，需要增加和宝宝的肢体接触，如亲吻、拥抱、抚触，给其安全、温暖、依恋的感觉，积极回应宝宝的各种需要，多和宝宝对话，在成人细致、体贴的呵护和关爱之下，宝宝就可以健康成长。</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49593160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482642" y="2177215"/>
            <a:ext cx="6139660" cy="1725729"/>
          </a:xfrm>
          <a:prstGeom prst="rect">
            <a:avLst/>
          </a:prstGeom>
        </p:spPr>
        <p:txBody>
          <a:bodyPr wrap="square">
            <a:spAutoFit/>
            <a:scene3d>
              <a:camera prst="orthographicFront"/>
              <a:lightRig rig="threePt" dir="t"/>
            </a:scene3d>
            <a:sp3d contourW="12700"/>
          </a:bodyPr>
          <a:lstStyle/>
          <a:p>
            <a:pPr lvl="0" algn="just">
              <a:lnSpc>
                <a:spcPct val="120000"/>
              </a:lnSpc>
            </a:pPr>
            <a:r>
              <a:rPr lang="en-US" altLang="zh-CN" dirty="0">
                <a:solidFill>
                  <a:prstClr val="black"/>
                </a:solidFill>
                <a:latin typeface="Arial"/>
              </a:rPr>
              <a:t>1. 10—12</a:t>
            </a:r>
            <a:r>
              <a:rPr lang="zh-CN" altLang="en-US" dirty="0">
                <a:solidFill>
                  <a:prstClr val="black"/>
                </a:solidFill>
                <a:latin typeface="Arial"/>
              </a:rPr>
              <a:t>个月婴儿动作发展的趋势与特点是什么</a:t>
            </a:r>
            <a:r>
              <a:rPr lang="en-US" altLang="zh-CN" dirty="0">
                <a:solidFill>
                  <a:prstClr val="black"/>
                </a:solidFill>
                <a:latin typeface="Arial"/>
              </a:rPr>
              <a:t>?</a:t>
            </a:r>
            <a:r>
              <a:rPr lang="zh-CN" altLang="en-US" dirty="0">
                <a:solidFill>
                  <a:prstClr val="black"/>
                </a:solidFill>
                <a:latin typeface="Arial"/>
              </a:rPr>
              <a:t>婴儿动作培养的内容与策略是什么</a:t>
            </a:r>
            <a:r>
              <a:rPr lang="en-US" altLang="zh-CN" dirty="0">
                <a:solidFill>
                  <a:prstClr val="black"/>
                </a:solidFill>
                <a:latin typeface="Arial"/>
              </a:rPr>
              <a:t>?</a:t>
            </a:r>
          </a:p>
          <a:p>
            <a:pPr lvl="0" algn="just">
              <a:lnSpc>
                <a:spcPct val="120000"/>
              </a:lnSpc>
            </a:pPr>
            <a:r>
              <a:rPr lang="en-US" altLang="zh-CN">
                <a:solidFill>
                  <a:prstClr val="black"/>
                </a:solidFill>
                <a:latin typeface="Arial"/>
              </a:rPr>
              <a:t>2</a:t>
            </a:r>
            <a:r>
              <a:rPr lang="en-US" altLang="zh-CN" dirty="0">
                <a:solidFill>
                  <a:prstClr val="black"/>
                </a:solidFill>
                <a:latin typeface="Arial"/>
              </a:rPr>
              <a:t>. </a:t>
            </a:r>
            <a:r>
              <a:rPr lang="zh-CN" altLang="en-US" dirty="0">
                <a:solidFill>
                  <a:prstClr val="black"/>
                </a:solidFill>
                <a:latin typeface="Arial"/>
              </a:rPr>
              <a:t>请你围绕婴儿学步学习与发展核心能力设计一堂适合</a:t>
            </a:r>
            <a:r>
              <a:rPr lang="en-US" altLang="zh-CN" dirty="0">
                <a:solidFill>
                  <a:prstClr val="black"/>
                </a:solidFill>
                <a:latin typeface="Arial"/>
              </a:rPr>
              <a:t>10—12</a:t>
            </a:r>
            <a:r>
              <a:rPr lang="zh-CN" altLang="en-US" dirty="0">
                <a:solidFill>
                  <a:prstClr val="black"/>
                </a:solidFill>
                <a:latin typeface="Arial"/>
              </a:rPr>
              <a:t>月龄段的亲子活动指导课。请说明： 为什么要这样设计？</a:t>
            </a: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3610339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22040" y="2367171"/>
            <a:ext cx="7466965" cy="2123658"/>
          </a:xfrm>
          <a:prstGeom prst="rect">
            <a:avLst/>
          </a:prstGeom>
          <a:noFill/>
        </p:spPr>
        <p:txBody>
          <a:bodyPr vert="horz" wrap="square" lIns="0" tIns="0" rIns="0" bIns="0" rtlCol="0" anchor="ctr" anchorCtr="1">
            <a:spAutoFit/>
          </a:bodyPr>
          <a:lstStyle/>
          <a:p>
            <a:pPr algn="ctr"/>
            <a:r>
              <a:rPr lang="en-US" altLang="zh-CN"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rPr>
              <a:t>THANKS</a:t>
            </a:r>
            <a:endParaRPr lang="zh-CN" altLang="en-US"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10—12</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308324"/>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 </a:t>
            </a:r>
          </a:p>
          <a:p>
            <a:r>
              <a:rPr lang="zh-CN" altLang="en-US" sz="1600" b="1" dirty="0">
                <a:latin typeface="华文宋体" panose="02010600040101010101" pitchFamily="2" charset="-122"/>
                <a:ea typeface="华文宋体" panose="02010600040101010101" pitchFamily="2" charset="-122"/>
              </a:rPr>
              <a:t>（一） </a:t>
            </a:r>
            <a:r>
              <a:rPr lang="en-US" altLang="zh-CN" sz="1600" b="1" dirty="0">
                <a:latin typeface="华文宋体" panose="02010600040101010101" pitchFamily="2" charset="-122"/>
                <a:ea typeface="华文宋体" panose="02010600040101010101" pitchFamily="2" charset="-122"/>
              </a:rPr>
              <a:t>10—12</a:t>
            </a:r>
            <a:r>
              <a:rPr lang="zh-CN" altLang="en-US" sz="1600" b="1" dirty="0">
                <a:latin typeface="华文宋体" panose="02010600040101010101" pitchFamily="2" charset="-122"/>
                <a:ea typeface="华文宋体" panose="02010600040101010101" pitchFamily="2" charset="-122"/>
              </a:rPr>
              <a:t>个月婴儿动作与习惯方面的发展特点</a:t>
            </a:r>
          </a:p>
          <a:p>
            <a:r>
              <a:rPr lang="zh-CN" altLang="en-US" sz="1600" dirty="0">
                <a:latin typeface="华文宋体" panose="02010600040101010101" pitchFamily="2" charset="-122"/>
                <a:ea typeface="华文宋体" panose="02010600040101010101" pitchFamily="2" charset="-122"/>
              </a:rPr>
              <a:t>    </a:t>
            </a:r>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10—12</a:t>
            </a:r>
            <a:r>
              <a:rPr lang="zh-CN" altLang="en-US" sz="1600" dirty="0">
                <a:latin typeface="华文宋体" panose="02010600040101010101" pitchFamily="2" charset="-122"/>
                <a:ea typeface="华文宋体" panose="02010600040101010101" pitchFamily="2" charset="-122"/>
              </a:rPr>
              <a:t>个月婴儿能独自坐立较长的时间，会迅速地爬行。</a:t>
            </a:r>
            <a:endParaRPr lang="en-US" altLang="zh-CN" sz="1600" dirty="0">
              <a:latin typeface="华文宋体" panose="02010600040101010101" pitchFamily="2" charset="-122"/>
              <a:ea typeface="华文宋体" panose="02010600040101010101" pitchFamily="2" charset="-122"/>
            </a:endParaRPr>
          </a:p>
          <a:p>
            <a:endParaRPr lang="zh-CN" altLang="en-US"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    这一时期的婴儿，在爬行之余，还积累了一些直立和站立的平衡感，一旦感到安全，就要开始小心地迈步了。</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     </a:t>
            </a:r>
            <a:r>
              <a:rPr lang="zh-CN" altLang="en-US" sz="1600" dirty="0">
                <a:latin typeface="华文宋体" panose="02010600040101010101" pitchFamily="2" charset="-122"/>
                <a:ea typeface="华文宋体" panose="02010600040101010101" pitchFamily="2" charset="-122"/>
              </a:rPr>
              <a:t>精细动作的发展上，</a:t>
            </a:r>
            <a:r>
              <a:rPr lang="en-US" altLang="zh-CN" sz="1600" dirty="0">
                <a:latin typeface="华文宋体" panose="02010600040101010101" pitchFamily="2" charset="-122"/>
                <a:ea typeface="华文宋体" panose="02010600040101010101" pitchFamily="2" charset="-122"/>
              </a:rPr>
              <a:t>10</a:t>
            </a:r>
            <a:r>
              <a:rPr lang="zh-CN" altLang="en-US" sz="1600" dirty="0">
                <a:latin typeface="华文宋体" panose="02010600040101010101" pitchFamily="2" charset="-122"/>
                <a:ea typeface="华文宋体" panose="02010600040101010101" pitchFamily="2" charset="-122"/>
              </a:rPr>
              <a:t>个月左右的婴儿能够开始使用指尖和大拇指去拾取小物体，这被称为高级的、熟练的钳取技能。</a:t>
            </a:r>
          </a:p>
        </p:txBody>
      </p:sp>
    </p:spTree>
    <p:extLst>
      <p:ext uri="{BB962C8B-B14F-4D97-AF65-F5344CB8AC3E}">
        <p14:creationId xmlns:p14="http://schemas.microsoft.com/office/powerpoint/2010/main" val="42887302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10—12</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800767"/>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 </a:t>
            </a:r>
          </a:p>
          <a:p>
            <a:r>
              <a:rPr lang="zh-CN" altLang="en-US" sz="1600" b="1" dirty="0">
                <a:latin typeface="华文宋体" panose="02010600040101010101" pitchFamily="2" charset="-122"/>
                <a:ea typeface="华文宋体" panose="02010600040101010101" pitchFamily="2" charset="-122"/>
              </a:rPr>
              <a:t>（二）</a:t>
            </a:r>
            <a:r>
              <a:rPr lang="en-US" altLang="zh-CN" sz="1600" b="1" dirty="0">
                <a:latin typeface="华文宋体" panose="02010600040101010101" pitchFamily="2" charset="-122"/>
                <a:ea typeface="华文宋体" panose="02010600040101010101" pitchFamily="2" charset="-122"/>
              </a:rPr>
              <a:t>10—12</a:t>
            </a:r>
            <a:r>
              <a:rPr lang="zh-CN" altLang="en-US" sz="1600" b="1" dirty="0">
                <a:latin typeface="华文宋体" panose="02010600040101010101" pitchFamily="2" charset="-122"/>
                <a:ea typeface="华文宋体" panose="02010600040101010101" pitchFamily="2" charset="-122"/>
              </a:rPr>
              <a:t>个月婴儿语言与沟通方面的发展特点</a:t>
            </a:r>
          </a:p>
          <a:p>
            <a:r>
              <a:rPr lang="zh-CN" altLang="en-US" sz="1600" dirty="0">
                <a:latin typeface="华文宋体" panose="02010600040101010101" pitchFamily="2" charset="-122"/>
                <a:ea typeface="华文宋体" panose="02010600040101010101" pitchFamily="2" charset="-122"/>
              </a:rPr>
              <a:t> </a:t>
            </a:r>
            <a:endParaRPr lang="en-US" altLang="zh-CN"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     10—12</a:t>
            </a:r>
            <a:r>
              <a:rPr lang="zh-CN" altLang="en-US" sz="1600" dirty="0">
                <a:latin typeface="华文宋体" panose="02010600040101010101" pitchFamily="2" charset="-122"/>
                <a:ea typeface="华文宋体" panose="02010600040101010101" pitchFamily="2" charset="-122"/>
              </a:rPr>
              <a:t>个月的婴儿处于学话的萌芽期，这段时期婴儿发音器官的不断发育完善，使婴儿能发出更复杂的音节，并且可以将不同音节的音连起来发，同时他们的声调也发生了变化： 从之前的单调变得抑扬顿挫，形成了语调。</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endParaRPr lang="zh-CN" altLang="en-US"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10—12</a:t>
            </a:r>
            <a:r>
              <a:rPr lang="zh-CN" altLang="en-US" sz="1600" dirty="0">
                <a:latin typeface="华文宋体" panose="02010600040101010101" pitchFamily="2" charset="-122"/>
                <a:ea typeface="华文宋体" panose="02010600040101010101" pitchFamily="2" charset="-122"/>
              </a:rPr>
              <a:t>个月的婴儿仍然是接收和理解语言大于表达语言，而且在以后相当长的时间里都是如此，但这并不影响他与别人的交流。因为自此阶段始，婴儿会发展手势语和体态语，如用摇头表示“不”，用更加精准的表情动作表达内心的感受等。这一社交能力在婴儿语言熟练之前，会呈现出快速且复杂的发展，甚至会超越成人的水平。语言和认知的发展还使婴儿的生活增添了一个新的活动内容： 他开始对看图画书感兴趣。</a:t>
            </a:r>
          </a:p>
        </p:txBody>
      </p:sp>
    </p:spTree>
    <p:extLst>
      <p:ext uri="{BB962C8B-B14F-4D97-AF65-F5344CB8AC3E}">
        <p14:creationId xmlns:p14="http://schemas.microsoft.com/office/powerpoint/2010/main" val="50615997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10—12</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46988"/>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 </a:t>
            </a:r>
          </a:p>
          <a:p>
            <a:r>
              <a:rPr lang="zh-CN" altLang="en-US" sz="1600" b="1" dirty="0">
                <a:latin typeface="华文宋体" panose="02010600040101010101" pitchFamily="2" charset="-122"/>
                <a:ea typeface="华文宋体" panose="02010600040101010101" pitchFamily="2" charset="-122"/>
              </a:rPr>
              <a:t>（三） </a:t>
            </a:r>
            <a:r>
              <a:rPr lang="en-US" altLang="zh-CN" sz="1600" b="1" dirty="0">
                <a:latin typeface="华文宋体" panose="02010600040101010101" pitchFamily="2" charset="-122"/>
                <a:ea typeface="华文宋体" panose="02010600040101010101" pitchFamily="2" charset="-122"/>
              </a:rPr>
              <a:t>10—12</a:t>
            </a:r>
            <a:r>
              <a:rPr lang="zh-CN" altLang="en-US" sz="1600" b="1" dirty="0">
                <a:latin typeface="华文宋体" panose="02010600040101010101" pitchFamily="2" charset="-122"/>
                <a:ea typeface="华文宋体" panose="02010600040101010101" pitchFamily="2" charset="-122"/>
              </a:rPr>
              <a:t>个月婴儿情感与社会性方面的发展特点</a:t>
            </a:r>
            <a:endParaRPr lang="en-US" altLang="zh-CN" sz="1600" b="1"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 10—12</a:t>
            </a:r>
            <a:r>
              <a:rPr lang="zh-CN" altLang="en-US" sz="1600" dirty="0">
                <a:latin typeface="华文宋体" panose="02010600040101010101" pitchFamily="2" charset="-122"/>
                <a:ea typeface="华文宋体" panose="02010600040101010101" pitchFamily="2" charset="-122"/>
              </a:rPr>
              <a:t>个月婴儿情感方面的发展特点</a:t>
            </a:r>
          </a:p>
          <a:p>
            <a:r>
              <a:rPr lang="zh-CN" altLang="en-US" sz="1600" dirty="0">
                <a:latin typeface="华文宋体" panose="02010600040101010101" pitchFamily="2" charset="-122"/>
                <a:ea typeface="华文宋体" panose="02010600040101010101" pitchFamily="2" charset="-122"/>
              </a:rPr>
              <a:t>    这一时期，婴儿的情绪的社会参照水平在逐渐发展，婴儿对他人情绪表情的分辨已经越来越熟练，同时，如何来利用这些情绪信息来指导自己的行为也开始变得得心应手。</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endParaRPr lang="zh-CN" altLang="en-US"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2. 10—12</a:t>
            </a:r>
            <a:r>
              <a:rPr lang="zh-CN" altLang="en-US" sz="1600" dirty="0">
                <a:latin typeface="华文宋体" panose="02010600040101010101" pitchFamily="2" charset="-122"/>
                <a:ea typeface="华文宋体" panose="02010600040101010101" pitchFamily="2" charset="-122"/>
              </a:rPr>
              <a:t>个月婴儿社会性方面的发展特点</a:t>
            </a: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10—12</a:t>
            </a:r>
            <a:r>
              <a:rPr lang="zh-CN" altLang="en-US" sz="1600" dirty="0">
                <a:latin typeface="华文宋体" panose="02010600040101010101" pitchFamily="2" charset="-122"/>
                <a:ea typeface="华文宋体" panose="02010600040101010101" pitchFamily="2" charset="-122"/>
              </a:rPr>
              <a:t>个月婴儿出现了明显的依恋情结，如不愿意离开妈妈、情绪会随着妈妈而波动等。并且更加愿意与熟悉的成人交往，对于陌生人、怪模样的物体反应很大，表现出害怕。婴儿的自我概念更加成熟，喜欢受到表扬，会为了得到表扬去做成人赞赏的事情和动作。    </a:t>
            </a:r>
          </a:p>
        </p:txBody>
      </p:sp>
    </p:spTree>
    <p:extLst>
      <p:ext uri="{BB962C8B-B14F-4D97-AF65-F5344CB8AC3E}">
        <p14:creationId xmlns:p14="http://schemas.microsoft.com/office/powerpoint/2010/main" val="131452522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10—12</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5016758"/>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 </a:t>
            </a:r>
          </a:p>
          <a:p>
            <a:r>
              <a:rPr lang="zh-CN" altLang="en-US" sz="1600" b="1" dirty="0">
                <a:latin typeface="华文宋体" panose="02010600040101010101" pitchFamily="2" charset="-122"/>
                <a:ea typeface="华文宋体" panose="02010600040101010101" pitchFamily="2" charset="-122"/>
              </a:rPr>
              <a:t>（四） </a:t>
            </a:r>
            <a:r>
              <a:rPr lang="en-US" altLang="zh-CN" sz="1600" b="1" dirty="0">
                <a:latin typeface="华文宋体" panose="02010600040101010101" pitchFamily="2" charset="-122"/>
                <a:ea typeface="华文宋体" panose="02010600040101010101" pitchFamily="2" charset="-122"/>
              </a:rPr>
              <a:t>10—12</a:t>
            </a:r>
            <a:r>
              <a:rPr lang="zh-CN" altLang="en-US" sz="1600" b="1" dirty="0">
                <a:latin typeface="华文宋体" panose="02010600040101010101" pitchFamily="2" charset="-122"/>
                <a:ea typeface="华文宋体" panose="02010600040101010101" pitchFamily="2" charset="-122"/>
              </a:rPr>
              <a:t>个月婴儿认知与探索方面的发展特点</a:t>
            </a:r>
            <a:endParaRPr lang="en-US" altLang="zh-CN" sz="1600" b="1"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1. 10—12</a:t>
            </a:r>
            <a:r>
              <a:rPr lang="zh-CN" altLang="en-US" sz="1600" dirty="0">
                <a:latin typeface="华文宋体" panose="02010600040101010101" pitchFamily="2" charset="-122"/>
                <a:ea typeface="华文宋体" panose="02010600040101010101" pitchFamily="2" charset="-122"/>
              </a:rPr>
              <a:t>个月婴儿感知方面的发展特点</a:t>
            </a: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10—12</a:t>
            </a:r>
            <a:r>
              <a:rPr lang="zh-CN" altLang="en-US" sz="1600" dirty="0">
                <a:latin typeface="华文宋体" panose="02010600040101010101" pitchFamily="2" charset="-122"/>
                <a:ea typeface="华文宋体" panose="02010600040101010101" pitchFamily="2" charset="-122"/>
              </a:rPr>
              <a:t>个月婴儿触觉定位越来越清晰，开始能分辨出所接触的不同材质。</a:t>
            </a:r>
          </a:p>
          <a:p>
            <a:endParaRPr lang="en-US" altLang="zh-CN"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2. 10—12</a:t>
            </a:r>
            <a:r>
              <a:rPr lang="zh-CN" altLang="en-US" sz="1600" dirty="0">
                <a:latin typeface="华文宋体" panose="02010600040101010101" pitchFamily="2" charset="-122"/>
                <a:ea typeface="华文宋体" panose="02010600040101010101" pitchFamily="2" charset="-122"/>
              </a:rPr>
              <a:t>个月婴儿认知方面的发展特点</a:t>
            </a: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10—12</a:t>
            </a:r>
            <a:r>
              <a:rPr lang="zh-CN" altLang="en-US" sz="1600" dirty="0">
                <a:latin typeface="华文宋体" panose="02010600040101010101" pitchFamily="2" charset="-122"/>
                <a:ea typeface="华文宋体" panose="02010600040101010101" pitchFamily="2" charset="-122"/>
              </a:rPr>
              <a:t>个月的婴儿在认知方面有很大的进步，注意、记忆、思维都有着巨大的发展。这个月龄段的婴儿，已经可以注视一个东西超过</a:t>
            </a:r>
            <a:r>
              <a:rPr lang="en-US" altLang="zh-CN" sz="1600" dirty="0">
                <a:latin typeface="华文宋体" panose="02010600040101010101" pitchFamily="2" charset="-122"/>
                <a:ea typeface="华文宋体" panose="02010600040101010101" pitchFamily="2" charset="-122"/>
              </a:rPr>
              <a:t>10</a:t>
            </a:r>
            <a:r>
              <a:rPr lang="zh-CN" altLang="en-US" sz="1600" dirty="0">
                <a:latin typeface="华文宋体" panose="02010600040101010101" pitchFamily="2" charset="-122"/>
                <a:ea typeface="华文宋体" panose="02010600040101010101" pitchFamily="2" charset="-122"/>
              </a:rPr>
              <a:t>秒了，因为有了初步的记忆能力，对于面部表情的模仿也开始发展。他们还知道了常用物品的摆放位置及其基本功用，并且能够在看到物体藏的位置后找到该物体。</a:t>
            </a:r>
            <a:endParaRPr lang="en-US" altLang="zh-CN" sz="1600" dirty="0">
              <a:latin typeface="华文宋体" panose="02010600040101010101" pitchFamily="2" charset="-122"/>
              <a:ea typeface="华文宋体" panose="02010600040101010101" pitchFamily="2" charset="-122"/>
            </a:endParaRPr>
          </a:p>
          <a:p>
            <a:endParaRPr lang="zh-CN" altLang="en-US"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3. 10—12</a:t>
            </a:r>
            <a:r>
              <a:rPr lang="zh-CN" altLang="en-US" sz="1600" dirty="0">
                <a:latin typeface="华文宋体" panose="02010600040101010101" pitchFamily="2" charset="-122"/>
                <a:ea typeface="华文宋体" panose="02010600040101010101" pitchFamily="2" charset="-122"/>
              </a:rPr>
              <a:t>个月婴儿声音与乐感方面的发展特点</a:t>
            </a: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10—12</a:t>
            </a:r>
            <a:r>
              <a:rPr lang="zh-CN" altLang="en-US" sz="1600" dirty="0">
                <a:latin typeface="华文宋体" panose="02010600040101010101" pitchFamily="2" charset="-122"/>
                <a:ea typeface="华文宋体" panose="02010600040101010101" pitchFamily="2" charset="-122"/>
              </a:rPr>
              <a:t>个月婴儿不仅喜欢模仿成人语言和发音，而且对生活中各种音色的声音感兴趣，并试图去模仿。一岁前是音色感知能力发展的重要时期，这种发展主要体现在婴儿对声音越来越感兴趣，尤其对不同音色声音的兴趣越来越浓，从能辨别音色差异大的声音逐渐过渡到能辨别音色具有细小差异的声音，从单纯地通过听区分音色发展到试图用动作、玩具发出或用声音模仿不同音色的声音。</a:t>
            </a: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0—1</a:t>
            </a:r>
            <a:r>
              <a:rPr lang="zh-CN" altLang="en-US" sz="1600" dirty="0">
                <a:latin typeface="华文宋体" panose="02010600040101010101" pitchFamily="2" charset="-122"/>
                <a:ea typeface="华文宋体" panose="02010600040101010101" pitchFamily="2" charset="-122"/>
              </a:rPr>
              <a:t>岁婴儿具备了倾听能力，他们喜欢成人的爱抚与陪伴，喜欢倾听母亲和家人的说话声音，喜欢倾听旋律优美的音乐，许多日常生活中的优美的节奏都可以成为婴儿倾听感受的内容。</a:t>
            </a:r>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10—12</a:t>
            </a:r>
            <a:r>
              <a:rPr lang="zh-CN" altLang="en-US" sz="1600" dirty="0">
                <a:latin typeface="华文宋体" panose="02010600040101010101" pitchFamily="2" charset="-122"/>
                <a:ea typeface="华文宋体" panose="02010600040101010101" pitchFamily="2" charset="-122"/>
              </a:rPr>
              <a:t>个月婴儿的两只手活动自如。能拿起乐器敲打，使其发出声音，同时做不同的动作，婴儿能用双手左右移动握玩乐器或玩具，使其发出速度不同的声音。</a:t>
            </a:r>
          </a:p>
        </p:txBody>
      </p:sp>
    </p:spTree>
    <p:extLst>
      <p:ext uri="{BB962C8B-B14F-4D97-AF65-F5344CB8AC3E}">
        <p14:creationId xmlns:p14="http://schemas.microsoft.com/office/powerpoint/2010/main" val="343242044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10—12</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031873"/>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 </a:t>
            </a:r>
          </a:p>
          <a:p>
            <a:r>
              <a:rPr lang="zh-CN" altLang="en-US" sz="1600" b="1" dirty="0">
                <a:latin typeface="华文宋体" panose="02010600040101010101" pitchFamily="2" charset="-122"/>
                <a:ea typeface="华文宋体" panose="02010600040101010101" pitchFamily="2" charset="-122"/>
              </a:rPr>
              <a:t>（四） </a:t>
            </a:r>
            <a:r>
              <a:rPr lang="en-US" altLang="zh-CN" sz="1600" b="1" dirty="0">
                <a:latin typeface="华文宋体" panose="02010600040101010101" pitchFamily="2" charset="-122"/>
                <a:ea typeface="华文宋体" panose="02010600040101010101" pitchFamily="2" charset="-122"/>
              </a:rPr>
              <a:t>10—12</a:t>
            </a:r>
            <a:r>
              <a:rPr lang="zh-CN" altLang="en-US" sz="1600" b="1" dirty="0">
                <a:latin typeface="华文宋体" panose="02010600040101010101" pitchFamily="2" charset="-122"/>
                <a:ea typeface="华文宋体" panose="02010600040101010101" pitchFamily="2" charset="-122"/>
              </a:rPr>
              <a:t>个月婴儿认知与探索方面的发展特点</a:t>
            </a:r>
            <a:endParaRPr lang="en-US" altLang="zh-CN" sz="1600" b="1"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4. 10—12</a:t>
            </a:r>
            <a:r>
              <a:rPr lang="zh-CN" altLang="en-US" sz="1600" dirty="0">
                <a:latin typeface="华文宋体" panose="02010600040101010101" pitchFamily="2" charset="-122"/>
                <a:ea typeface="华文宋体" panose="02010600040101010101" pitchFamily="2" charset="-122"/>
              </a:rPr>
              <a:t>个月婴儿色彩方面的发展特点</a:t>
            </a: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10</a:t>
            </a:r>
            <a:r>
              <a:rPr lang="zh-CN" altLang="en-US" sz="1600" dirty="0">
                <a:latin typeface="华文宋体" panose="02010600040101010101" pitchFamily="2" charset="-122"/>
                <a:ea typeface="华文宋体" panose="02010600040101010101" pitchFamily="2" charset="-122"/>
              </a:rPr>
              <a:t>个月后的婴儿开始喜欢看图画，被图画里形形色色的图案所吸引，会伸手拍打图画上的物品，嘴里不时发出各式各样的声响。</a:t>
            </a:r>
            <a:r>
              <a:rPr lang="en-US" altLang="zh-CN" sz="1600" dirty="0">
                <a:latin typeface="华文宋体" panose="02010600040101010101" pitchFamily="2" charset="-122"/>
                <a:ea typeface="华文宋体" panose="02010600040101010101" pitchFamily="2" charset="-122"/>
              </a:rPr>
              <a:t>6</a:t>
            </a:r>
            <a:r>
              <a:rPr lang="zh-CN" altLang="en-US" sz="1600" dirty="0">
                <a:latin typeface="华文宋体" panose="02010600040101010101" pitchFamily="2" charset="-122"/>
                <a:ea typeface="华文宋体" panose="02010600040101010101" pitchFamily="2" charset="-122"/>
              </a:rPr>
              <a:t>个月</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岁是婴儿的探索敏感期，可以让婴儿多接触黄色和红色的物品，这两种颜色比较醒目，能够刺激婴儿的视觉感官，有助于促进婴儿各方面能力的发展。</a:t>
            </a:r>
            <a:endParaRPr lang="en-US" altLang="zh-CN" sz="1600" dirty="0">
              <a:latin typeface="华文宋体" panose="02010600040101010101" pitchFamily="2" charset="-122"/>
              <a:ea typeface="华文宋体" panose="02010600040101010101" pitchFamily="2" charset="-122"/>
            </a:endParaRPr>
          </a:p>
          <a:p>
            <a:endParaRPr lang="zh-CN" altLang="en-US"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5. 10—12</a:t>
            </a:r>
            <a:r>
              <a:rPr lang="zh-CN" altLang="en-US" sz="1600" dirty="0">
                <a:latin typeface="华文宋体" panose="02010600040101010101" pitchFamily="2" charset="-122"/>
                <a:ea typeface="华文宋体" panose="02010600040101010101" pitchFamily="2" charset="-122"/>
              </a:rPr>
              <a:t>个月婴儿涂鸦行为方面的发展特点</a:t>
            </a:r>
          </a:p>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0—1</a:t>
            </a:r>
            <a:r>
              <a:rPr lang="zh-CN" altLang="en-US" sz="1600" dirty="0">
                <a:latin typeface="华文宋体" panose="02010600040101010101" pitchFamily="2" charset="-122"/>
                <a:ea typeface="华文宋体" panose="02010600040101010101" pitchFamily="2" charset="-122"/>
              </a:rPr>
              <a:t>岁的婴儿常用手抚摸、抓握他周围能拿到的东西。到了</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岁左右，他们开始把抓到的东西把弄着玩，偶尔也会把手里的东西当作画画的“工具”在纸上按压，或咚咚地敲打。</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6. 10—12</a:t>
            </a:r>
            <a:r>
              <a:rPr lang="zh-CN" altLang="en-US" sz="1600" dirty="0">
                <a:latin typeface="华文宋体" panose="02010600040101010101" pitchFamily="2" charset="-122"/>
                <a:ea typeface="华文宋体" panose="02010600040101010101" pitchFamily="2" charset="-122"/>
              </a:rPr>
              <a:t>个月的婴儿手工材料感知能力的发展特点</a:t>
            </a:r>
          </a:p>
          <a:p>
            <a:r>
              <a:rPr lang="zh-CN" altLang="en-US" sz="1600" dirty="0">
                <a:latin typeface="华文宋体" panose="02010600040101010101" pitchFamily="2" charset="-122"/>
                <a:ea typeface="华文宋体" panose="02010600040101010101" pitchFamily="2" charset="-122"/>
              </a:rPr>
              <a:t>    一岁左右的婴儿由于手臂开始能以肩为轴运动后，除了常见的抓握纸张动作外，开始出现了撕纸等感知纸质材料的动作。</a:t>
            </a:r>
          </a:p>
          <a:p>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83428831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10—12</a:t>
            </a:r>
            <a:r>
              <a:rPr lang="zh-CN" altLang="en-US" sz="3600" dirty="0">
                <a:solidFill>
                  <a:srgbClr val="E95555"/>
                </a:solidFill>
                <a:cs typeface="+mn-ea"/>
                <a:sym typeface="+mn-lt"/>
              </a:rPr>
              <a:t>个月婴儿发展观察要点</a:t>
            </a:r>
          </a:p>
        </p:txBody>
      </p:sp>
      <p:pic>
        <p:nvPicPr>
          <p:cNvPr id="3" name="图片 2">
            <a:extLst>
              <a:ext uri="{FF2B5EF4-FFF2-40B4-BE49-F238E27FC236}">
                <a16:creationId xmlns:a16="http://schemas.microsoft.com/office/drawing/2014/main" id="{6CE11F3C-A422-4F51-AEB8-968340FEBE8A}"/>
              </a:ext>
            </a:extLst>
          </p:cNvPr>
          <p:cNvPicPr>
            <a:picLocks noChangeAspect="1"/>
          </p:cNvPicPr>
          <p:nvPr/>
        </p:nvPicPr>
        <p:blipFill>
          <a:blip r:embed="rId3"/>
          <a:stretch>
            <a:fillRect/>
          </a:stretch>
        </p:blipFill>
        <p:spPr>
          <a:xfrm>
            <a:off x="2839371" y="1070810"/>
            <a:ext cx="6320754" cy="5438274"/>
          </a:xfrm>
          <a:prstGeom prst="rect">
            <a:avLst/>
          </a:prstGeom>
        </p:spPr>
      </p:pic>
    </p:spTree>
    <p:extLst>
      <p:ext uri="{BB962C8B-B14F-4D97-AF65-F5344CB8AC3E}">
        <p14:creationId xmlns:p14="http://schemas.microsoft.com/office/powerpoint/2010/main" val="2018879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9"/>
</p:tagLst>
</file>

<file path=ppt/tags/tag2.xml><?xml version="1.0" encoding="utf-8"?>
<p:tagLst xmlns:a="http://schemas.openxmlformats.org/drawingml/2006/main" xmlns:r="http://schemas.openxmlformats.org/officeDocument/2006/relationships" xmlns:p="http://schemas.openxmlformats.org/presentationml/2006/main">
  <p:tag name="ISLIDE.DIAGRAM" val="421458f8-ce0f-4d85-9d31-f819964310b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shg50c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369</TotalTime>
  <Words>5906</Words>
  <Application>Microsoft Office PowerPoint</Application>
  <PresentationFormat>宽屏</PresentationFormat>
  <Paragraphs>286</Paragraphs>
  <Slides>34</Slides>
  <Notes>33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34</vt:i4>
      </vt:variant>
    </vt:vector>
  </HeadingPairs>
  <TitlesOfParts>
    <vt:vector size="44" baseType="lpstr">
      <vt:lpstr>等线</vt:lpstr>
      <vt:lpstr>方正细谭黑简体</vt:lpstr>
      <vt:lpstr>黑体</vt:lpstr>
      <vt:lpstr>华文楷体</vt:lpstr>
      <vt:lpstr>华文宋体</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简洁圆形</dc:title>
  <dc:creator>第一PPT</dc:creator>
  <cp:keywords>www.1ppt.com</cp:keywords>
  <dc:description>www.1ppt.com</dc:description>
  <cp:lastModifiedBy>余思洋</cp:lastModifiedBy>
  <cp:revision>424</cp:revision>
  <dcterms:created xsi:type="dcterms:W3CDTF">2017-12-12T05:18:00Z</dcterms:created>
  <dcterms:modified xsi:type="dcterms:W3CDTF">2021-10-11T07:25:28Z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