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256" r:id="rId2"/>
    <p:sldId id="258" r:id="rId3"/>
    <p:sldId id="300" r:id="rId4"/>
    <p:sldId id="286" r:id="rId5"/>
    <p:sldId id="326" r:id="rId6"/>
    <p:sldId id="328" r:id="rId7"/>
    <p:sldId id="327" r:id="rId8"/>
    <p:sldId id="330" r:id="rId9"/>
    <p:sldId id="329" r:id="rId10"/>
    <p:sldId id="306" r:id="rId11"/>
    <p:sldId id="309" r:id="rId12"/>
    <p:sldId id="301" r:id="rId13"/>
    <p:sldId id="310" r:id="rId14"/>
    <p:sldId id="331" r:id="rId15"/>
    <p:sldId id="289" r:id="rId16"/>
    <p:sldId id="311" r:id="rId17"/>
    <p:sldId id="314" r:id="rId18"/>
    <p:sldId id="312" r:id="rId19"/>
    <p:sldId id="315" r:id="rId20"/>
    <p:sldId id="313" r:id="rId21"/>
    <p:sldId id="316" r:id="rId22"/>
    <p:sldId id="302" r:id="rId23"/>
    <p:sldId id="318" r:id="rId24"/>
    <p:sldId id="319" r:id="rId25"/>
    <p:sldId id="320" r:id="rId26"/>
    <p:sldId id="264" r:id="rId27"/>
    <p:sldId id="332" r:id="rId28"/>
    <p:sldId id="333" r:id="rId29"/>
    <p:sldId id="323" r:id="rId30"/>
    <p:sldId id="324" r:id="rId31"/>
    <p:sldId id="334" r:id="rId32"/>
    <p:sldId id="283" r:id="rId33"/>
    <p:sldId id="257" r:id="rId34"/>
  </p:sldIdLst>
  <p:sldSz cx="12192000" cy="6858000"/>
  <p:notesSz cx="7104063" cy="10234613"/>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9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2021/10/11</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3059616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4188768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1211102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2690471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2496249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435714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469563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2694622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3728094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1142988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10113424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554679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24</a:t>
            </a:fld>
            <a:endParaRPr lang="zh-CN" altLang="en-US"/>
          </a:p>
        </p:txBody>
      </p:sp>
    </p:spTree>
    <p:extLst>
      <p:ext uri="{BB962C8B-B14F-4D97-AF65-F5344CB8AC3E}">
        <p14:creationId xmlns:p14="http://schemas.microsoft.com/office/powerpoint/2010/main" val="2079855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25</a:t>
            </a:fld>
            <a:endParaRPr lang="zh-CN" altLang="en-US"/>
          </a:p>
        </p:txBody>
      </p:sp>
    </p:spTree>
    <p:extLst>
      <p:ext uri="{BB962C8B-B14F-4D97-AF65-F5344CB8AC3E}">
        <p14:creationId xmlns:p14="http://schemas.microsoft.com/office/powerpoint/2010/main" val="1391443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8175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772473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272886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12333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299869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594878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33</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1670200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1913956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2091259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2590421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377479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3288606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第三章</a:t>
              </a:r>
            </a:p>
          </p:txBody>
        </p:sp>
      </p:grpSp>
      <p:sp>
        <p:nvSpPr>
          <p:cNvPr id="15" name="文本框 14"/>
          <p:cNvSpPr txBox="1"/>
          <p:nvPr/>
        </p:nvSpPr>
        <p:spPr>
          <a:xfrm>
            <a:off x="564680" y="2863516"/>
            <a:ext cx="899541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4—6</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个月婴儿的教育活动</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婴儿发展观察要点</a:t>
            </a:r>
          </a:p>
        </p:txBody>
      </p:sp>
      <p:pic>
        <p:nvPicPr>
          <p:cNvPr id="4" name="图片 3">
            <a:extLst>
              <a:ext uri="{FF2B5EF4-FFF2-40B4-BE49-F238E27FC236}">
                <a16:creationId xmlns:a16="http://schemas.microsoft.com/office/drawing/2014/main" id="{6A8D8A56-BA60-4BA6-B900-9963C92B0556}"/>
              </a:ext>
            </a:extLst>
          </p:cNvPr>
          <p:cNvPicPr>
            <a:picLocks noChangeAspect="1"/>
          </p:cNvPicPr>
          <p:nvPr/>
        </p:nvPicPr>
        <p:blipFill>
          <a:blip r:embed="rId3"/>
          <a:stretch>
            <a:fillRect/>
          </a:stretch>
        </p:blipFill>
        <p:spPr>
          <a:xfrm>
            <a:off x="2579002" y="1257300"/>
            <a:ext cx="7033996" cy="4908886"/>
          </a:xfrm>
          <a:prstGeom prst="rect">
            <a:avLst/>
          </a:prstGeom>
        </p:spPr>
      </p:pic>
    </p:spTree>
    <p:extLst>
      <p:ext uri="{BB962C8B-B14F-4D97-AF65-F5344CB8AC3E}">
        <p14:creationId xmlns:p14="http://schemas.microsoft.com/office/powerpoint/2010/main" val="2018879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个月婴儿教养内容与要求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046988"/>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要注重保证婴儿充足的睡眠时间，逐渐养成其自然入睡、有规律睡眠的习惯。</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按月龄逐步添加辅助食品，逐渐形成定时喂哺的规律。帮助婴儿学习翻身和靠坐，练习主动伸手抓握玩具、双手扶奶瓶等动作。</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提供婴儿辨认周围生活环境中的人、物和事的机会。</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帮助婴儿学习辨别亲近的人的声音，呼其名字时会转向发声的方向，用“咿呀”声与人交流。</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引发婴儿对熟悉的音乐有愉快的情绪反应。</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在盥洗中，引导婴儿乐意接受洗脸、洗手、洗屁股、洗澡。经常保持其手、脸等处皮肤的清洁干燥。</a:t>
            </a:r>
          </a:p>
        </p:txBody>
      </p:sp>
    </p:spTree>
    <p:extLst>
      <p:ext uri="{BB962C8B-B14F-4D97-AF65-F5344CB8AC3E}">
        <p14:creationId xmlns:p14="http://schemas.microsoft.com/office/powerpoint/2010/main" val="266035884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早教机构中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4—6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个月婴儿的教育活动设计与指导</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2985433"/>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4—6</a:t>
            </a:r>
            <a:r>
              <a:rPr lang="zh-CN" altLang="en-US" sz="1600" dirty="0">
                <a:latin typeface="宋体" panose="02010600030101010101" pitchFamily="2" charset="-122"/>
                <a:ea typeface="宋体" panose="02010600030101010101" pitchFamily="2" charset="-122"/>
              </a:rPr>
              <a:t>个月婴儿动作发展主要表现为加强躯干的控制，与</a:t>
            </a:r>
            <a:r>
              <a:rPr lang="en-US" altLang="zh-CN" sz="1600" dirty="0">
                <a:latin typeface="宋体" panose="02010600030101010101" pitchFamily="2" charset="-122"/>
                <a:ea typeface="宋体" panose="02010600030101010101" pitchFamily="2" charset="-122"/>
              </a:rPr>
              <a:t>0—3</a:t>
            </a:r>
            <a:r>
              <a:rPr lang="zh-CN" altLang="en-US" sz="1600" dirty="0">
                <a:latin typeface="宋体" panose="02010600030101010101" pitchFamily="2" charset="-122"/>
                <a:ea typeface="宋体" panose="02010600030101010101" pitchFamily="2" charset="-122"/>
              </a:rPr>
              <a:t>个月的婴儿相比，他们明显能更多借助手臂力量进行更多的躯体下部与下肢的动作，例如独自坐着、尝试扶站等，下肢力量有明显的发展。</a:t>
            </a:r>
          </a:p>
          <a:p>
            <a:pPr>
              <a:lnSpc>
                <a:spcPct val="150000"/>
              </a:lnSpc>
            </a:pPr>
            <a:r>
              <a:rPr lang="zh-CN" altLang="en-US" sz="1600" dirty="0">
                <a:latin typeface="宋体" panose="02010600030101010101" pitchFamily="2" charset="-122"/>
                <a:ea typeface="宋体" panose="02010600030101010101" pitchFamily="2" charset="-122"/>
              </a:rPr>
              <a:t>    促进婴儿粗大动作的发展，设计有趣的集体游戏是极为有效的途径。因为模仿和好动是这一阶段婴儿行为的最大特点，让他们在听、看示范动作的过程中，与成人一同尝试运动活动的乐趣。</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36872122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4-1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1024687" y="1257300"/>
            <a:ext cx="10633911" cy="5632311"/>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活动价值：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此月龄段的宝宝扶腋下能站直，扶其站起时，能在短时间内自己支撑。</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通过游戏发展宝宝腿部力量及前庭功能，激发宝宝愉快情绪。</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儿歌</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小动物来锻炼</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，仿真娃娃。</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可爱的小兔</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教师分别出示小兔、小鱼、小鸟，“宝宝，这是谁呀？”</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教师用仿真娃娃示范动作。</a:t>
            </a:r>
          </a:p>
          <a:p>
            <a:pPr algn="just"/>
            <a:r>
              <a:rPr lang="zh-CN" altLang="en-US" dirty="0">
                <a:latin typeface="华文楷体" panose="02010600040101010101" pitchFamily="2" charset="-122"/>
                <a:ea typeface="华文楷体" panose="02010600040101010101" pitchFamily="2" charset="-122"/>
              </a:rPr>
              <a:t>    小兔跳跳： 教师半蹲，双手扶住仿真娃娃的腋下，边念儿歌边做动作：“小兔小兔地上跳，跳跳跳，跳跳跳。”</a:t>
            </a:r>
          </a:p>
          <a:p>
            <a:pPr algn="just"/>
            <a:r>
              <a:rPr lang="zh-CN" altLang="en-US" dirty="0">
                <a:latin typeface="华文楷体" panose="02010600040101010101" pitchFamily="2" charset="-122"/>
                <a:ea typeface="华文楷体" panose="02010600040101010101" pitchFamily="2" charset="-122"/>
              </a:rPr>
              <a:t>    小鱼游游： 教师双手扶住仿真娃娃的腋下腾空抱起，边念儿歌边做动作：“小鱼小鱼水里游，游游游，游游游。”</a:t>
            </a:r>
          </a:p>
          <a:p>
            <a:pPr algn="just"/>
            <a:r>
              <a:rPr lang="zh-CN" altLang="en-US" dirty="0">
                <a:latin typeface="华文楷体" panose="02010600040101010101" pitchFamily="2" charset="-122"/>
                <a:ea typeface="华文楷体" panose="02010600040101010101" pitchFamily="2" charset="-122"/>
              </a:rPr>
              <a:t>    小鸟飞飞： 教师一手托住宝宝的胸前，一手托住宝宝的大腿，将宝宝俯卧状托起，边念儿歌边做动作：“小鸟小鸟天上飞，飞飞飞，飞飞飞。”</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和小动物做游戏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成人和宝宝一起跟着儿歌的节奏拍手，熟悉儿歌。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成人扶着宝宝，跟着儿歌的内容做相应动作。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学学小动物</a:t>
            </a:r>
          </a:p>
          <a:p>
            <a:pPr algn="just"/>
            <a:r>
              <a:rPr lang="zh-CN" altLang="en-US" dirty="0">
                <a:latin typeface="华文楷体" panose="02010600040101010101" pitchFamily="2" charset="-122"/>
                <a:ea typeface="华文楷体" panose="02010600040101010101" pitchFamily="2" charset="-122"/>
              </a:rPr>
              <a:t>    教师念儿歌，成人和宝宝共同做游戏。</a:t>
            </a:r>
          </a:p>
        </p:txBody>
      </p:sp>
    </p:spTree>
    <p:extLst>
      <p:ext uri="{BB962C8B-B14F-4D97-AF65-F5344CB8AC3E}">
        <p14:creationId xmlns:p14="http://schemas.microsoft.com/office/powerpoint/2010/main" val="329051265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4-1</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1024687" y="1257300"/>
            <a:ext cx="10633911" cy="120032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当教师出示小动物时，成人可重复说小动物的名称。</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小兔跳时，成人鼓励宝宝用自己双脚的力量蹬。小鱼游时，视宝宝的情绪状态，摆动的幅度可由小到大，速度由慢到快，还可以左右摆动。</a:t>
            </a:r>
          </a:p>
        </p:txBody>
      </p:sp>
    </p:spTree>
    <p:extLst>
      <p:ext uri="{BB962C8B-B14F-4D97-AF65-F5344CB8AC3E}">
        <p14:creationId xmlns:p14="http://schemas.microsoft.com/office/powerpoint/2010/main" val="33295090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4093428"/>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在原来的发音基础上，</a:t>
            </a:r>
            <a:r>
              <a:rPr lang="en-US" altLang="zh-CN" sz="1600" dirty="0">
                <a:latin typeface="宋体" panose="02010600030101010101" pitchFamily="2" charset="-122"/>
                <a:ea typeface="宋体" panose="02010600030101010101" pitchFamily="2" charset="-122"/>
              </a:rPr>
              <a:t>4—6</a:t>
            </a:r>
            <a:r>
              <a:rPr lang="zh-CN" altLang="en-US" sz="1600" dirty="0">
                <a:latin typeface="宋体" panose="02010600030101010101" pitchFamily="2" charset="-122"/>
                <a:ea typeface="宋体" panose="02010600030101010101" pitchFamily="2" charset="-122"/>
              </a:rPr>
              <a:t>个月的婴儿会发出更多的重复连续的音节，他们的言语发音变得复杂，对成人的连贯、有韵律的儿歌语言会更加敏感。而且他们对成人话语能及时用自己的声音回应，形似“一问一答”的模式，同时也会用辅助动作来表达自己意愿。这也使得互动性的儿歌开始适合在这一月龄阶段进行运用。</a:t>
            </a:r>
          </a:p>
          <a:p>
            <a:pPr>
              <a:lnSpc>
                <a:spcPct val="150000"/>
              </a:lnSpc>
            </a:pPr>
            <a:r>
              <a:rPr lang="zh-CN" altLang="en-US" sz="1600" dirty="0">
                <a:latin typeface="宋体" panose="02010600030101010101" pitchFamily="2" charset="-122"/>
                <a:ea typeface="宋体" panose="02010600030101010101" pitchFamily="2" charset="-122"/>
              </a:rPr>
              <a:t>    针对这一月龄的语言发展特点，可以多与婴儿进行面对面的语言游戏，成人用嘴发出各种不同声音丰富婴儿对复杂音节的敏感度。可以结合一些语言简单、有重复性的、朗朗上口的儿歌与他们互动，让他们模仿和重复，这对其脑部发育十分关键。</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2714753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4-2</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421105" y="1076827"/>
            <a:ext cx="11658600" cy="618630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此月龄段的宝宝，开始可将两手碰在一起，有时还会注视自己的小手。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通过做手指操，锻炼宝宝手指的灵活性，促进其触觉发展，增进成人与宝宝的情感交流。</a:t>
            </a:r>
          </a:p>
          <a:p>
            <a:pPr algn="just"/>
            <a:r>
              <a:rPr lang="zh-CN" altLang="en-US" b="1" dirty="0">
                <a:latin typeface="华文楷体" panose="02010600040101010101" pitchFamily="2" charset="-122"/>
                <a:ea typeface="华文楷体" panose="02010600040101010101" pitchFamily="2" charset="-122"/>
              </a:rPr>
              <a:t>    活动准备： </a:t>
            </a:r>
            <a:r>
              <a:rPr lang="zh-CN" altLang="en-US" dirty="0">
                <a:latin typeface="华文楷体" panose="02010600040101010101" pitchFamily="2" charset="-122"/>
                <a:ea typeface="华文楷体" panose="02010600040101010101" pitchFamily="2" charset="-122"/>
              </a:rPr>
              <a:t> 轻松愉快的音乐。</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宝宝的小手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教师介绍此活动的价值。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宝宝躺在床上或软垫上，教师用语言逗引宝宝，并抚摸宝宝的小手说：“这是宝宝</a:t>
            </a:r>
          </a:p>
          <a:p>
            <a:pPr algn="just"/>
            <a:r>
              <a:rPr lang="zh-CN" altLang="en-US" dirty="0">
                <a:latin typeface="华文楷体" panose="02010600040101010101" pitchFamily="2" charset="-122"/>
                <a:ea typeface="华文楷体" panose="02010600040101010101" pitchFamily="2" charset="-122"/>
              </a:rPr>
              <a:t>的小手。”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教师用自己的大拇指和食指逐一轻轻抚摸或捏压宝宝的每一个手指和足趾，边捏边念儿歌：“大拇哥，二拇弟，中轱辘，四小弟，五小妹，爱看戏。”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手指操</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成人拿起宝宝的小手说：“这是宝宝的手，这是宝宝的手指。”捏住宝宝的两根食指，相碰，嘴里念：“手指、手指碰碰。”</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成人用大拇指和食指逐一轻轻抚摸或捏压宝宝的每一个手指和足趾，边捏边念儿歌。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拍拍小手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成人握住宝宝的手腕，将宝宝的两小手相对，跟着音乐拍手。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成人的大手和宝宝的小手对拍。</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成人要用亲切的语言和宝宝交流，并跟着语言节奏做动作。</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成人捏压宝宝的小手时注意力度要适中。</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6778112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情感与社会</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3724096"/>
          </a:xfrm>
          <a:prstGeom prst="rect">
            <a:avLst/>
          </a:prstGeom>
        </p:spPr>
        <p:txBody>
          <a:bodyPr wrap="square">
            <a:spAutoFit/>
          </a:bodyPr>
          <a:lstStyle/>
          <a:p>
            <a:pPr>
              <a:lnSpc>
                <a:spcPct val="150000"/>
              </a:lnSpc>
            </a:pPr>
            <a:r>
              <a:rPr lang="en-US" altLang="zh-CN" sz="1600" dirty="0">
                <a:latin typeface="宋体" panose="02010600030101010101" pitchFamily="2" charset="-122"/>
                <a:ea typeface="宋体" panose="02010600030101010101" pitchFamily="2" charset="-122"/>
              </a:rPr>
              <a:t>   4—6</a:t>
            </a:r>
            <a:r>
              <a:rPr lang="zh-CN" altLang="en-US" sz="1600" dirty="0">
                <a:latin typeface="宋体" panose="02010600030101010101" pitchFamily="2" charset="-122"/>
                <a:ea typeface="宋体" panose="02010600030101010101" pitchFamily="2" charset="-122"/>
              </a:rPr>
              <a:t>个月婴儿有了自我知觉，也因此有了一定的主动性，对自身的控制性和自我意识加强。同时，对情绪有了进一步的分化，外界刺激能激发他们更为复杂的情绪感受，并能够通过不同方式作出回应。而婴儿也逐渐发现自己的一些行为会引起他人的愉悦情绪，尝试通过自己的微笑或欢快的叫声吸引他人的注意。</a:t>
            </a:r>
          </a:p>
          <a:p>
            <a:pPr>
              <a:lnSpc>
                <a:spcPct val="150000"/>
              </a:lnSpc>
            </a:pPr>
            <a:r>
              <a:rPr lang="zh-CN" altLang="en-US" sz="1600" dirty="0">
                <a:latin typeface="宋体" panose="02010600030101010101" pitchFamily="2" charset="-122"/>
                <a:ea typeface="宋体" panose="02010600030101010101" pitchFamily="2" charset="-122"/>
              </a:rPr>
              <a:t>    面对这一月龄阶段的婴儿更为复杂的情绪变化，成人需要有更多细微观察与注意，在有需要时及时进行温馨交流与安抚。当注意到婴儿情绪变化带来的不适，可以用温和简单的话语和他们交流。</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8152984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4-3</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565485" y="1016669"/>
            <a:ext cx="11754852" cy="6186309"/>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活动价值：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此月龄段宝宝，当成人逗引他时会出现微笑、摆动身体等反应。</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通过游戏激发宝宝愉悦的情绪，发展其手眼协调的能力。    </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活动准备： </a:t>
            </a:r>
          </a:p>
          <a:p>
            <a:pPr algn="just"/>
            <a:r>
              <a:rPr lang="zh-CN" altLang="en-US" dirty="0">
                <a:latin typeface="华文楷体" panose="02010600040101010101" pitchFamily="2" charset="-122"/>
                <a:ea typeface="华文楷体" panose="02010600040101010101" pitchFamily="2" charset="-122"/>
              </a:rPr>
              <a:t>    仿真娃娃。</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手指动一动</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教师用仿真娃娃示范： 捏住娃娃的食指，把娃娃的两只手的食指尖对碰再分开，边做动作边说“碰碰、飞飞”。</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教师介绍活动价值。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手指做游戏</a:t>
            </a:r>
          </a:p>
          <a:p>
            <a:pPr algn="just"/>
            <a:r>
              <a:rPr lang="zh-CN" altLang="en-US" dirty="0">
                <a:latin typeface="华文楷体" panose="02010600040101010101" pitchFamily="2" charset="-122"/>
                <a:ea typeface="华文楷体" panose="02010600040101010101" pitchFamily="2" charset="-122"/>
              </a:rPr>
              <a:t>    宝宝躺在柔软的地毯上，成人用食指和拇指捏住宝宝的食指，把宝宝的两只手的食</a:t>
            </a:r>
          </a:p>
          <a:p>
            <a:pPr algn="just"/>
            <a:r>
              <a:rPr lang="zh-CN" altLang="en-US" dirty="0">
                <a:latin typeface="华文楷体" panose="02010600040101010101" pitchFamily="2" charset="-122"/>
                <a:ea typeface="华文楷体" panose="02010600040101010101" pitchFamily="2" charset="-122"/>
              </a:rPr>
              <a:t>指尖对碰说“碰”，再把宝宝的两食指分开说“飞”。</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斗斗飞</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成人抱着宝宝，拿起宝宝的小手对宝宝说：“宝宝，这是宝宝的手，这是宝宝的手指。”</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成人握住宝宝的两根食指，边念儿歌，边做并拢和分开的动作。</a:t>
            </a:r>
          </a:p>
          <a:p>
            <a:pPr algn="just"/>
            <a:r>
              <a:rPr lang="zh-CN" altLang="en-US" dirty="0">
                <a:latin typeface="华文楷体" panose="02010600040101010101" pitchFamily="2" charset="-122"/>
                <a:ea typeface="华文楷体" panose="02010600040101010101" pitchFamily="2" charset="-122"/>
              </a:rPr>
              <a:t>    儿歌：“斗斗虫，斗斗虫，虫虫斗斗飞。”每念一个字时食指尖对碰一次，念到“飞”时，食指分开。</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游戏可重复做几次。</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成人要用夸张的语言和动作做“飞”，逗引宝宝。</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对宝宝来说，两只手指尖相碰的难度很大，成人要耐心引导。</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96889416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2520532" y="1183650"/>
            <a:ext cx="8654395" cy="4198559"/>
            <a:chOff x="669925" y="1539000"/>
            <a:chExt cx="9737759" cy="4198559"/>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1607196" y="424232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dirty="0">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en-US" altLang="zh-CN" sz="1400" dirty="0">
                    <a:cs typeface="+mn-ea"/>
                    <a:sym typeface="+mn-lt"/>
                  </a:rPr>
                  <a:t>4—6</a:t>
                </a:r>
                <a:r>
                  <a:rPr lang="zh-CN" altLang="en-US" sz="1400" dirty="0">
                    <a:cs typeface="+mn-ea"/>
                    <a:sym typeface="+mn-lt"/>
                  </a:rPr>
                  <a:t>个月婴儿身心发展特点概述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早教机构中</a:t>
                </a:r>
                <a:r>
                  <a:rPr lang="en-US" altLang="zh-CN" sz="1400" dirty="0">
                    <a:solidFill>
                      <a:prstClr val="black"/>
                    </a:solidFill>
                    <a:cs typeface="+mn-ea"/>
                    <a:sym typeface="+mn-lt"/>
                  </a:rPr>
                  <a:t>4—6</a:t>
                </a:r>
                <a:r>
                  <a:rPr lang="zh-CN" altLang="en-US" sz="1400" dirty="0">
                    <a:solidFill>
                      <a:prstClr val="black"/>
                    </a:solidFill>
                    <a:cs typeface="+mn-ea"/>
                    <a:sym typeface="+mn-lt"/>
                  </a:rPr>
                  <a:t>个月婴儿的教育活动设计与指导 </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第二节</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1756809" y="4726813"/>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1969830" y="382152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669925" y="4710037"/>
              <a:ext cx="3401563" cy="1027522"/>
              <a:chOff x="-6443307" y="4832322"/>
              <a:chExt cx="3401563" cy="1027522"/>
            </a:xfrm>
          </p:grpSpPr>
          <p:sp>
            <p:nvSpPr>
              <p:cNvPr id="32" name="íšľïde">
                <a:extLst>
                  <a:ext uri="{FF2B5EF4-FFF2-40B4-BE49-F238E27FC236}">
                    <a16:creationId xmlns:a16="http://schemas.microsoft.com/office/drawing/2014/main" id="{501EDDA2-B535-465C-A215-D8C044B26972}"/>
                  </a:ext>
                </a:extLst>
              </p:cNvPr>
              <p:cNvSpPr/>
              <p:nvPr/>
            </p:nvSpPr>
            <p:spPr>
              <a:xfrm>
                <a:off x="-6431667" y="5249583"/>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家庭中</a:t>
                </a:r>
                <a:r>
                  <a:rPr lang="en-US" altLang="zh-CN" sz="1400" dirty="0">
                    <a:solidFill>
                      <a:prstClr val="black"/>
                    </a:solidFill>
                    <a:cs typeface="+mn-ea"/>
                    <a:sym typeface="+mn-lt"/>
                  </a:rPr>
                  <a:t>4—6</a:t>
                </a:r>
                <a:r>
                  <a:rPr lang="zh-CN" altLang="en-US" sz="1400" dirty="0">
                    <a:solidFill>
                      <a:prstClr val="black"/>
                    </a:solidFill>
                    <a:cs typeface="+mn-ea"/>
                    <a:sym typeface="+mn-lt"/>
                  </a:rPr>
                  <a:t>个月婴儿的亲子教育活动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6443307" y="483232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第三节</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4071487" y="3435691"/>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a:cxnSpLocks/>
            </p:cNvCxnSpPr>
            <p:nvPr/>
          </p:nvCxnSpPr>
          <p:spPr>
            <a:xfrm>
              <a:off x="669925" y="3772576"/>
              <a:ext cx="7264953" cy="10802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7" name="íŝľiḑê">
            <a:extLst>
              <a:ext uri="{FF2B5EF4-FFF2-40B4-BE49-F238E27FC236}">
                <a16:creationId xmlns:a16="http://schemas.microsoft.com/office/drawing/2014/main" id="{EBADDF3C-73E3-4DE1-9F1C-8830E1C4AF42}"/>
              </a:ext>
            </a:extLst>
          </p:cNvPr>
          <p:cNvSpPr txBox="1"/>
          <p:nvPr/>
        </p:nvSpPr>
        <p:spPr>
          <a:xfrm>
            <a:off x="7154312" y="3506877"/>
            <a:ext cx="633055" cy="923293"/>
          </a:xfrm>
          <a:prstGeom prst="rect">
            <a:avLst/>
          </a:prstGeom>
          <a:noFill/>
        </p:spPr>
        <p:txBody>
          <a:bodyPr wrap="none" lIns="182843" tIns="91422" rIns="182843" bIns="91422" anchor="ctr" anchorCtr="0">
            <a:normAutofit/>
          </a:bodyPr>
          <a:lstStyle/>
          <a:p>
            <a:pPr algn="ctr"/>
            <a:r>
              <a:rPr lang="en-US" sz="4800" dirty="0">
                <a:cs typeface="+mn-ea"/>
                <a:sym typeface="+mn-lt"/>
              </a:rPr>
              <a:t>4</a:t>
            </a:r>
          </a:p>
        </p:txBody>
      </p:sp>
      <p:sp>
        <p:nvSpPr>
          <p:cNvPr id="28" name="íšľïde">
            <a:extLst>
              <a:ext uri="{FF2B5EF4-FFF2-40B4-BE49-F238E27FC236}">
                <a16:creationId xmlns:a16="http://schemas.microsoft.com/office/drawing/2014/main" id="{9EEA6997-2883-4706-9B19-29E8CE9EA89F}"/>
              </a:ext>
            </a:extLst>
          </p:cNvPr>
          <p:cNvSpPr/>
          <p:nvPr/>
        </p:nvSpPr>
        <p:spPr>
          <a:xfrm>
            <a:off x="5768171" y="4737378"/>
            <a:ext cx="3012781"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 </a:t>
            </a:r>
            <a:r>
              <a:rPr lang="en-US" altLang="zh-CN" sz="1400" dirty="0">
                <a:solidFill>
                  <a:prstClr val="black"/>
                </a:solidFill>
                <a:cs typeface="+mn-ea"/>
                <a:sym typeface="+mn-lt"/>
              </a:rPr>
              <a:t>4—6</a:t>
            </a:r>
            <a:r>
              <a:rPr lang="zh-CN" altLang="en-US" sz="1400" dirty="0">
                <a:solidFill>
                  <a:prstClr val="black"/>
                </a:solidFill>
                <a:cs typeface="+mn-ea"/>
                <a:sym typeface="+mn-lt"/>
              </a:rPr>
              <a:t>个月婴儿教育的常见问题及对策 </a:t>
            </a:r>
            <a:endParaRPr lang="en-US" altLang="zh-CN" sz="1400" dirty="0">
              <a:solidFill>
                <a:prstClr val="black"/>
              </a:solidFill>
              <a:cs typeface="+mn-ea"/>
              <a:sym typeface="+mn-lt"/>
            </a:endParaRPr>
          </a:p>
        </p:txBody>
      </p:sp>
      <p:sp>
        <p:nvSpPr>
          <p:cNvPr id="34" name="î$ḷîḑe">
            <a:extLst>
              <a:ext uri="{FF2B5EF4-FFF2-40B4-BE49-F238E27FC236}">
                <a16:creationId xmlns:a16="http://schemas.microsoft.com/office/drawing/2014/main" id="{891E1180-16AB-4E45-B675-BB44674FBB7D}"/>
              </a:ext>
            </a:extLst>
          </p:cNvPr>
          <p:cNvSpPr txBox="1"/>
          <p:nvPr/>
        </p:nvSpPr>
        <p:spPr bwMode="auto">
          <a:xfrm>
            <a:off x="5959799" y="4334736"/>
            <a:ext cx="3012781"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第四节</a:t>
            </a:r>
            <a:endParaRPr lang="en-US" altLang="zh-CN" sz="1600" b="1" dirty="0">
              <a:cs typeface="+mn-ea"/>
              <a:sym typeface="+mn-lt"/>
            </a:endParaRPr>
          </a:p>
        </p:txBody>
      </p:sp>
      <p:sp>
        <p:nvSpPr>
          <p:cNvPr id="35" name="iš1íḑé">
            <a:extLst>
              <a:ext uri="{FF2B5EF4-FFF2-40B4-BE49-F238E27FC236}">
                <a16:creationId xmlns:a16="http://schemas.microsoft.com/office/drawing/2014/main" id="{DAE9EE89-0052-41B0-A02A-6B6F4E11298C}"/>
              </a:ext>
            </a:extLst>
          </p:cNvPr>
          <p:cNvSpPr/>
          <p:nvPr/>
        </p:nvSpPr>
        <p:spPr>
          <a:xfrm>
            <a:off x="7045455" y="4316183"/>
            <a:ext cx="959846"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认知与探索</a:t>
            </a:r>
          </a:p>
        </p:txBody>
      </p:sp>
      <p:sp>
        <p:nvSpPr>
          <p:cNvPr id="2" name="矩形 1">
            <a:extLst>
              <a:ext uri="{FF2B5EF4-FFF2-40B4-BE49-F238E27FC236}">
                <a16:creationId xmlns:a16="http://schemas.microsoft.com/office/drawing/2014/main" id="{872565EF-22D4-47FD-B195-5B4BE60863AE}"/>
              </a:ext>
            </a:extLst>
          </p:cNvPr>
          <p:cNvSpPr/>
          <p:nvPr/>
        </p:nvSpPr>
        <p:spPr>
          <a:xfrm>
            <a:off x="1626267" y="1499386"/>
            <a:ext cx="7258224" cy="3354765"/>
          </a:xfrm>
          <a:prstGeom prst="rect">
            <a:avLst/>
          </a:prstGeom>
        </p:spPr>
        <p:txBody>
          <a:bodyPr wrap="square">
            <a:spAutoFit/>
          </a:bodyPr>
          <a:lstStyle/>
          <a:p>
            <a:pPr>
              <a:lnSpc>
                <a:spcPct val="150000"/>
              </a:lnSpc>
            </a:pPr>
            <a:r>
              <a:rPr lang="zh-CN" altLang="en-US" sz="1600" dirty="0">
                <a:latin typeface="宋体" panose="02010600030101010101" pitchFamily="2" charset="-122"/>
                <a:ea typeface="宋体" panose="02010600030101010101" pitchFamily="2" charset="-122"/>
              </a:rPr>
              <a:t>   </a:t>
            </a:r>
            <a:r>
              <a:rPr lang="en-US" altLang="zh-CN" sz="1600" dirty="0">
                <a:latin typeface="宋体" panose="02010600030101010101" pitchFamily="2" charset="-122"/>
                <a:ea typeface="宋体" panose="02010600030101010101" pitchFamily="2" charset="-122"/>
              </a:rPr>
              <a:t>4—6</a:t>
            </a:r>
            <a:r>
              <a:rPr lang="zh-CN" altLang="en-US" sz="1600" dirty="0">
                <a:latin typeface="宋体" panose="02010600030101010101" pitchFamily="2" charset="-122"/>
                <a:ea typeface="宋体" panose="02010600030101010101" pitchFamily="2" charset="-122"/>
              </a:rPr>
              <a:t>个月的婴儿已经分化出了更为复杂的情绪体验，如快乐、好奇、愤怒等。重要的是，他们能够通过不同的表情、动作、神情来表达表现不同的情绪体验。这就是萌芽状态的认知探索和表达表现形式，而表达自我情绪也是任何表达表现形式中最关注的内容。</a:t>
            </a:r>
          </a:p>
          <a:p>
            <a:pPr>
              <a:lnSpc>
                <a:spcPct val="150000"/>
              </a:lnSpc>
            </a:pPr>
            <a:r>
              <a:rPr lang="zh-CN" altLang="en-US" sz="1600" dirty="0">
                <a:latin typeface="宋体" panose="02010600030101010101" pitchFamily="2" charset="-122"/>
                <a:ea typeface="宋体" panose="02010600030101010101" pitchFamily="2" charset="-122"/>
              </a:rPr>
              <a:t>    针对这一月龄阶段的婴儿，最重要的是让他们能够表现出自己的感受，成人需要及时地捕捉与观察，并对婴儿的各种表现做出及时回应，让他们感到自己的表达表现受到重视，也从成人的反应中学到合理地表达自己。</a:t>
            </a:r>
          </a:p>
          <a:p>
            <a:pPr>
              <a:lnSpc>
                <a:spcPct val="150000"/>
              </a:lnSpc>
            </a:pPr>
            <a:r>
              <a:rPr lang="zh-CN" altLang="en-US" sz="1600" dirty="0">
                <a:latin typeface="宋体" panose="02010600030101010101" pitchFamily="2" charset="-122"/>
                <a:ea typeface="宋体" panose="02010600030101010101" pitchFamily="2" charset="-122"/>
              </a:rPr>
              <a:t>    </a:t>
            </a:r>
            <a:endParaRPr lang="en-US" altLang="zh-CN" sz="1600" dirty="0">
              <a:latin typeface="宋体" panose="02010600030101010101" pitchFamily="2" charset="-122"/>
              <a:ea typeface="宋体" panose="02010600030101010101" pitchFamily="2" charset="-122"/>
            </a:endParaRPr>
          </a:p>
          <a:p>
            <a:r>
              <a:rPr lang="zh-CN" altLang="en-US" sz="2000" dirty="0">
                <a:latin typeface="黑体" panose="02010609060101010101" pitchFamily="49" charset="-122"/>
                <a:ea typeface="黑体" panose="02010609060101010101" pitchFamily="49" charset="-122"/>
              </a:rPr>
              <a:t> </a:t>
            </a:r>
            <a:endParaRPr lang="zh-CN" altLang="en-US" sz="1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1861410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4-4</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37674" y="1257300"/>
            <a:ext cx="11454063" cy="5632311"/>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活动价值：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此月龄段宝宝会随着看护者情绪的变化而变化自己的情绪。</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通过活动激活其大脑神经中枢的相关区域，促进脑的发育，发展宝宝的感知觉，体验与家人游戏的快乐。</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欢乐的背景音乐、帽子。    </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躲一躲  笑一笑</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教师介绍游戏内容及活动价值。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教师出示仿真娃娃示范游戏。</a:t>
            </a:r>
          </a:p>
          <a:p>
            <a:pPr algn="just"/>
            <a:r>
              <a:rPr lang="zh-CN" altLang="en-US" dirty="0">
                <a:latin typeface="华文楷体" panose="02010600040101010101" pitchFamily="2" charset="-122"/>
                <a:ea typeface="华文楷体" panose="02010600040101010101" pitchFamily="2" charset="-122"/>
              </a:rPr>
              <a:t>    教师怀抱着仿真娃娃，用帽子遮住脸，再把脸露出来说：“妈妈笑了，宝宝笑了。”</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挠一挠  笑一笑</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成人怀抱着宝宝，模仿教师的动作，引导宝宝笑一笑，并说：“妈妈笑了，宝宝笑了。”</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成人挠一挠宝宝身体敏感部位（如： 腋下、腰部、手心、脚心）。</a:t>
            </a:r>
          </a:p>
          <a:p>
            <a:pPr algn="just"/>
            <a:r>
              <a:rPr lang="zh-CN" altLang="en-US" dirty="0">
                <a:latin typeface="华文楷体" panose="02010600040101010101" pitchFamily="2" charset="-122"/>
                <a:ea typeface="华文楷体" panose="02010600040101010101" pitchFamily="2" charset="-122"/>
              </a:rPr>
              <a:t>    宝宝，小虫小虫爬到宝宝身上喽！小虫又爬到宝宝小脚上喽！小虫爬到宝宝小脸上喽！激发宝宝笑一笑。</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说一说  笑一笑</a:t>
            </a:r>
          </a:p>
          <a:p>
            <a:pPr algn="just"/>
            <a:r>
              <a:rPr lang="zh-CN" altLang="en-US" dirty="0">
                <a:latin typeface="华文楷体" panose="02010600040101010101" pitchFamily="2" charset="-122"/>
                <a:ea typeface="华文楷体" panose="02010600040101010101" pitchFamily="2" charset="-122"/>
              </a:rPr>
              <a:t>    在背景音乐的伴奏下，做“爬爬爬”的游戏，对宝宝进行全身按摩，逗引宝宝。</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成人要注重观察宝宝的情绪反应，不同的逗引动作是否能引发宝宝不同的情绪反</a:t>
            </a:r>
          </a:p>
          <a:p>
            <a:pPr algn="just"/>
            <a:r>
              <a:rPr lang="zh-CN" altLang="en-US" dirty="0">
                <a:latin typeface="华文楷体" panose="02010600040101010101" pitchFamily="2" charset="-122"/>
                <a:ea typeface="华文楷体" panose="02010600040101010101" pitchFamily="2" charset="-122"/>
              </a:rPr>
              <a:t>应，以发展宝宝的感知觉。</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成人要跟着音乐的节奏在宝宝身上抓痒痒。   </a:t>
            </a:r>
          </a:p>
        </p:txBody>
      </p:sp>
    </p:spTree>
    <p:extLst>
      <p:ext uri="{BB962C8B-B14F-4D97-AF65-F5344CB8AC3E}">
        <p14:creationId xmlns:p14="http://schemas.microsoft.com/office/powerpoint/2010/main" val="39833168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家庭中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4—6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个月婴儿的亲子教育活动</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4-5</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4801314"/>
          </a:xfrm>
          <a:prstGeom prst="rect">
            <a:avLst/>
          </a:prstGeom>
        </p:spPr>
        <p:txBody>
          <a:bodyPr wrap="square">
            <a:spAutoFit/>
          </a:bodyPr>
          <a:lstStyle/>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材料准备： </a:t>
            </a:r>
          </a:p>
          <a:p>
            <a:pPr algn="just"/>
            <a:r>
              <a:rPr lang="zh-CN" altLang="en-US" dirty="0">
                <a:latin typeface="华文楷体" panose="02010600040101010101" pitchFamily="2" charset="-122"/>
                <a:ea typeface="华文楷体" panose="02010600040101010101" pitchFamily="2" charset="-122"/>
              </a:rPr>
              <a:t>    草地、小玩具、</a:t>
            </a:r>
          </a:p>
          <a:p>
            <a:pPr algn="just"/>
            <a:r>
              <a:rPr lang="zh-CN" altLang="en-US" dirty="0">
                <a:latin typeface="华文楷体" panose="02010600040101010101" pitchFamily="2" charset="-122"/>
                <a:ea typeface="华文楷体" panose="02010600040101010101" pitchFamily="2" charset="-122"/>
              </a:rPr>
              <a:t>游戏儿歌</a:t>
            </a:r>
          </a:p>
          <a:p>
            <a:pPr algn="just"/>
            <a:r>
              <a:rPr lang="zh-CN" altLang="en-US" dirty="0">
                <a:latin typeface="华文楷体" panose="02010600040101010101" pitchFamily="2" charset="-122"/>
                <a:ea typeface="华文楷体" panose="02010600040101010101" pitchFamily="2" charset="-122"/>
              </a:rPr>
              <a:t>    “两只老虎、两只老虎，跑得快，跑得快！一只没有耳朵，一只没有尾巴，真奇怪，真奇怪！”</a:t>
            </a:r>
          </a:p>
          <a:p>
            <a:pPr algn="just"/>
            <a:r>
              <a:rPr lang="zh-CN" altLang="en-US" b="1" dirty="0">
                <a:latin typeface="华文楷体" panose="02010600040101010101" pitchFamily="2" charset="-122"/>
                <a:ea typeface="华文楷体" panose="02010600040101010101" pitchFamily="2" charset="-122"/>
              </a:rPr>
              <a:t>    玩法介绍： </a:t>
            </a:r>
          </a:p>
          <a:p>
            <a:pPr algn="just"/>
            <a:r>
              <a:rPr lang="zh-CN" altLang="en-US" dirty="0">
                <a:latin typeface="华文楷体" panose="02010600040101010101" pitchFamily="2" charset="-122"/>
                <a:ea typeface="华文楷体" panose="02010600040101010101" pitchFamily="2" charset="-122"/>
              </a:rPr>
              <a:t>    玩法一： 在干净的草地上或布单上，妈妈先教宝宝屈膝跪起，撅起屁股，再用手在宝宝腹部托一把，用手掌顶住宝宝的左右两脚掌，使宝宝蹬着妈妈的手掌向前爬。最好在宝宝面前放一个玩具，吸引宝宝的注意力。然后，妈妈也来与宝宝一起爬引逗宝宝来追。</a:t>
            </a:r>
          </a:p>
          <a:p>
            <a:pPr algn="just"/>
            <a:r>
              <a:rPr lang="zh-CN" altLang="en-US" dirty="0">
                <a:latin typeface="华文楷体" panose="02010600040101010101" pitchFamily="2" charset="-122"/>
                <a:ea typeface="华文楷体" panose="02010600040101010101" pitchFamily="2" charset="-122"/>
              </a:rPr>
              <a:t>    玩法二： 成人还可以戴上老虎的面具，唱着“两只老虎”的儿歌向宝宝“扑”过去，宝宝会对妈妈突然改变的表情和追逐的动作感兴趣。妈妈去捉宝宝，捉到宝宝后，挠宝宝的胳肢窝或后背，逗笑宝宝，引导宝宝快速爬行。</a:t>
            </a:r>
          </a:p>
          <a:p>
            <a:pPr algn="just"/>
            <a:r>
              <a:rPr lang="zh-CN" altLang="en-US"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给家长的一段话</a:t>
            </a:r>
          </a:p>
          <a:p>
            <a:pPr algn="just"/>
            <a:r>
              <a:rPr lang="zh-CN" altLang="en-US" dirty="0">
                <a:latin typeface="华文楷体" panose="02010600040101010101" pitchFamily="2" charset="-122"/>
                <a:ea typeface="华文楷体" panose="02010600040101010101" pitchFamily="2" charset="-122"/>
              </a:rPr>
              <a:t>    爬行不仅是婴儿动作发展的必经阶段，也关系到婴儿其他方面的发展。他们在爬行时有效锻炼了抬头动作，还有效拓展了他们的活动探索空间，对今后认知发展、脑部发育、乃至于动作协调发展都大有裨益。</a:t>
            </a:r>
          </a:p>
          <a:p>
            <a:pPr algn="just"/>
            <a:r>
              <a:rPr lang="zh-CN" altLang="en-US" dirty="0">
                <a:latin typeface="华文楷体" panose="02010600040101010101" pitchFamily="2" charset="-122"/>
                <a:ea typeface="华文楷体" panose="02010600040101010101" pitchFamily="2" charset="-122"/>
              </a:rPr>
              <a:t>    因此，成人应积极创造环境引导宝宝进行爬行练习。宝宝如果不愿意向前爬可以慢慢引导，比如在前面逗引或在后面拍手鼓励。当宝宝不会爬时，成人可以用一块大毛巾托住宝宝的腹部，帮助宝宝向前移动。</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1174683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4-6</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369331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材料准备： </a:t>
            </a:r>
          </a:p>
          <a:p>
            <a:pPr algn="just"/>
            <a:r>
              <a:rPr lang="zh-CN" altLang="en-US" dirty="0">
                <a:latin typeface="华文楷体" panose="02010600040101010101" pitchFamily="2" charset="-122"/>
                <a:ea typeface="华文楷体" panose="02010600040101010101" pitchFamily="2" charset="-122"/>
              </a:rPr>
              <a:t>    手绢、纱巾、塑料筐、小玩具若干。</a:t>
            </a:r>
          </a:p>
          <a:p>
            <a:pPr algn="just"/>
            <a:r>
              <a:rPr lang="zh-CN" altLang="en-US" b="1" dirty="0">
                <a:latin typeface="华文楷体" panose="02010600040101010101" pitchFamily="2" charset="-122"/>
                <a:ea typeface="华文楷体" panose="02010600040101010101" pitchFamily="2" charset="-122"/>
              </a:rPr>
              <a:t>    玩法介绍： </a:t>
            </a:r>
          </a:p>
          <a:p>
            <a:pPr algn="just"/>
            <a:r>
              <a:rPr lang="zh-CN" altLang="en-US" dirty="0">
                <a:latin typeface="华文楷体" panose="02010600040101010101" pitchFamily="2" charset="-122"/>
                <a:ea typeface="华文楷体" panose="02010600040101010101" pitchFamily="2" charset="-122"/>
              </a:rPr>
              <a:t>    玩法一： 妈妈让宝宝躺着或靠被子坐着，然后让宝宝注意自己的脸，用手帕或手蒙住自己的脸，并逗引他说“妈妈在哪儿</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接着露出笑脸，同时说“喵</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喵</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妈妈在这里”。重复多次后，可叫宝宝用手去拉妈妈的手或脸上的手帕。</a:t>
            </a:r>
          </a:p>
          <a:p>
            <a:pPr algn="just"/>
            <a:r>
              <a:rPr lang="zh-CN" altLang="en-US" dirty="0">
                <a:latin typeface="华文楷体" panose="02010600040101010101" pitchFamily="2" charset="-122"/>
                <a:ea typeface="华文楷体" panose="02010600040101010101" pitchFamily="2" charset="-122"/>
              </a:rPr>
              <a:t>    玩法二： 逐渐地将手帕蒙在宝宝脸上，开始妈妈拉下手帕，然后叫他自己拉下手帕，互相捉迷藏。</a:t>
            </a:r>
          </a:p>
          <a:p>
            <a:pPr algn="just"/>
            <a:r>
              <a:rPr lang="zh-CN" altLang="en-US" dirty="0">
                <a:latin typeface="华文楷体" panose="02010600040101010101" pitchFamily="2" charset="-122"/>
                <a:ea typeface="华文楷体" panose="02010600040101010101" pitchFamily="2" charset="-122"/>
              </a:rPr>
              <a:t>    玩法三： 在筐里准备三样玩具</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用手绢或纱巾遮住</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让宝宝找找筐里有什么</a:t>
            </a:r>
            <a:r>
              <a:rPr lang="en-US" altLang="zh-CN" dirty="0">
                <a:latin typeface="华文楷体" panose="02010600040101010101" pitchFamily="2" charset="-122"/>
                <a:ea typeface="华文楷体" panose="02010600040101010101" pitchFamily="2" charset="-122"/>
              </a:rPr>
              <a:t>?</a:t>
            </a:r>
          </a:p>
          <a:p>
            <a:pPr algn="just"/>
            <a:r>
              <a:rPr lang="en-US" altLang="zh-CN" b="1" dirty="0">
                <a:latin typeface="华文楷体" panose="02010600040101010101" pitchFamily="2" charset="-122"/>
                <a:ea typeface="华文楷体" panose="02010600040101010101" pitchFamily="2" charset="-122"/>
              </a:rPr>
              <a:t>    </a:t>
            </a:r>
            <a:r>
              <a:rPr lang="zh-CN" altLang="en-US" b="1" dirty="0">
                <a:latin typeface="华文楷体" panose="02010600040101010101" pitchFamily="2" charset="-122"/>
                <a:ea typeface="华文楷体" panose="02010600040101010101" pitchFamily="2" charset="-122"/>
              </a:rPr>
              <a:t>给家长的一段话</a:t>
            </a:r>
          </a:p>
          <a:p>
            <a:pPr algn="just"/>
            <a:r>
              <a:rPr lang="zh-CN" altLang="en-US" dirty="0">
                <a:latin typeface="华文楷体" panose="02010600040101010101" pitchFamily="2" charset="-122"/>
                <a:ea typeface="华文楷体" panose="02010600040101010101" pitchFamily="2" charset="-122"/>
              </a:rPr>
              <a:t>    在有趣好玩的游戏中，引导婴儿主动探索世界，了解自身动作的因果关系，并初步尝试了解物体恒常性。成人在与宝宝玩游戏时可以逗引宝宝将丝巾拉下来，也锻炼宝宝手部动作的灵活性。如果宝宝找不到玩具，可以把盖布拉开一点点，让宝宝看到玩具。</a:t>
            </a:r>
          </a:p>
          <a:p>
            <a:pPr algn="just"/>
            <a:r>
              <a:rPr lang="zh-CN" altLang="en-US" dirty="0">
                <a:latin typeface="华文楷体" panose="02010600040101010101" pitchFamily="2" charset="-122"/>
                <a:ea typeface="华文楷体" panose="02010600040101010101" pitchFamily="2" charset="-122"/>
              </a:rPr>
              <a:t>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95090501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第四节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4—6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个月婴儿教育的常见问题及对策</a:t>
            </a:r>
          </a:p>
        </p:txBody>
      </p:sp>
    </p:spTree>
    <p:extLst>
      <p:ext uri="{BB962C8B-B14F-4D97-AF65-F5344CB8AC3E}">
        <p14:creationId xmlns:p14="http://schemas.microsoft.com/office/powerpoint/2010/main" val="39958040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宝宝什么都要咬</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554545"/>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妈妈抱着豪豪（</a:t>
            </a:r>
            <a:r>
              <a:rPr lang="en-US" altLang="zh-CN" sz="1600" dirty="0">
                <a:solidFill>
                  <a:prstClr val="black"/>
                </a:solidFill>
                <a:latin typeface="华文宋体" panose="02010600040101010101" pitchFamily="2" charset="-122"/>
                <a:ea typeface="华文宋体" panose="02010600040101010101" pitchFamily="2" charset="-122"/>
              </a:rPr>
              <a:t>5</a:t>
            </a:r>
            <a:r>
              <a:rPr lang="zh-CN" altLang="en-US" sz="1600" dirty="0">
                <a:solidFill>
                  <a:prstClr val="black"/>
                </a:solidFill>
                <a:latin typeface="华文宋体" panose="02010600040101010101" pitchFamily="2" charset="-122"/>
                <a:ea typeface="华文宋体" panose="02010600040101010101" pitchFamily="2" charset="-122"/>
              </a:rPr>
              <a:t>个月）吃奶，突然间，乳头上一阵钻心地疼痛袭来，妈妈几乎失去控制地惨叫了一声，低下头看看，原来是小家伙刚刚咬了一口。乳头都咬破了。</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宝宝啃咬、舔物体是感知、探索世界的重要方式。豆豆拿手反复放入口中，是在探索、感知自己的身体。由于手指还不能完全分开活动，所以宝宝大多数是将整个手放入口中。这种情形一般发生在</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个月左右的婴儿身上。就像情景中的豆豆，通过啃咬，手的大小、皮肤的质地、身体的气味等这些重要的、关于自己身体的信息被源源不断地传递到大脑中，丰富着宝宝的认知系统。出牙期间，宝宝需要摩擦牙床。宝宝到了</a:t>
            </a:r>
            <a:r>
              <a:rPr lang="en-US" altLang="zh-CN" sz="1600" dirty="0">
                <a:solidFill>
                  <a:prstClr val="black"/>
                </a:solidFill>
                <a:latin typeface="华文楷体" panose="02010600040101010101" pitchFamily="2" charset="-122"/>
                <a:ea typeface="华文楷体" panose="02010600040101010101" pitchFamily="2" charset="-122"/>
              </a:rPr>
              <a:t>4</a:t>
            </a:r>
            <a:r>
              <a:rPr lang="zh-CN" altLang="en-US" sz="1600" dirty="0">
                <a:solidFill>
                  <a:prstClr val="black"/>
                </a:solidFill>
                <a:latin typeface="华文楷体" panose="02010600040101010101" pitchFamily="2" charset="-122"/>
                <a:ea typeface="华文楷体" panose="02010600040101010101" pitchFamily="2" charset="-122"/>
              </a:rPr>
              <a:t>个月左右，一般会开始长牙。这时候，宝宝往往会感觉牙床不舒服，总是想要有东西来摩擦牙床。如果妈妈正在喂奶，那么乳头就成了宝宝的磨牙物。</a:t>
            </a:r>
          </a:p>
          <a:p>
            <a:pPr lvl="0"/>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6583081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宝宝什么都要咬</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554545"/>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妈妈抱着豪豪（</a:t>
            </a:r>
            <a:r>
              <a:rPr lang="en-US" altLang="zh-CN" sz="1600" dirty="0">
                <a:solidFill>
                  <a:prstClr val="black"/>
                </a:solidFill>
                <a:latin typeface="华文宋体" panose="02010600040101010101" pitchFamily="2" charset="-122"/>
                <a:ea typeface="华文宋体" panose="02010600040101010101" pitchFamily="2" charset="-122"/>
              </a:rPr>
              <a:t>5</a:t>
            </a:r>
            <a:r>
              <a:rPr lang="zh-CN" altLang="en-US" sz="1600" dirty="0">
                <a:solidFill>
                  <a:prstClr val="black"/>
                </a:solidFill>
                <a:latin typeface="华文宋体" panose="02010600040101010101" pitchFamily="2" charset="-122"/>
                <a:ea typeface="华文宋体" panose="02010600040101010101" pitchFamily="2" charset="-122"/>
              </a:rPr>
              <a:t>个月）吃奶，突然间，乳头上一阵钻心地疼痛袭来，妈妈几乎失去控制地惨叫了一声，低下头看看，原来是小家伙刚刚咬了一口。乳头都咬破了。</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宝宝啃咬、舔物体是感知、探索世界的重要方式。豆豆拿手反复放入口中，是在探索、感知自己的身体。由于手指还不能完全分开活动，所以宝宝大多数是将整个手放入口中。这种情形一般发生在</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个月左右的婴儿身上。就像情景中的豆豆，通过啃咬，手的大小、皮肤的质地、身体的气味等这些重要的、关于自己身体的信息被源源不断地传递到大脑中，丰富着宝宝的认知系统。出牙期间，宝宝需要摩擦牙床。宝宝到了</a:t>
            </a:r>
            <a:r>
              <a:rPr lang="en-US" altLang="zh-CN" sz="1600" dirty="0">
                <a:solidFill>
                  <a:prstClr val="black"/>
                </a:solidFill>
                <a:latin typeface="华文楷体" panose="02010600040101010101" pitchFamily="2" charset="-122"/>
                <a:ea typeface="华文楷体" panose="02010600040101010101" pitchFamily="2" charset="-122"/>
              </a:rPr>
              <a:t>4</a:t>
            </a:r>
            <a:r>
              <a:rPr lang="zh-CN" altLang="en-US" sz="1600" dirty="0">
                <a:solidFill>
                  <a:prstClr val="black"/>
                </a:solidFill>
                <a:latin typeface="华文楷体" panose="02010600040101010101" pitchFamily="2" charset="-122"/>
                <a:ea typeface="华文楷体" panose="02010600040101010101" pitchFamily="2" charset="-122"/>
              </a:rPr>
              <a:t>个月左右，一般会开始长牙。这时候，宝宝往往会感觉牙床不舒服，总是想要有东西来摩擦牙床。如果妈妈正在喂奶，那么乳头就成了宝宝的磨牙物。</a:t>
            </a:r>
          </a:p>
          <a:p>
            <a:pPr lvl="0"/>
            <a:r>
              <a:rPr lang="zh-CN" altLang="en-US" sz="1600" dirty="0">
                <a:solidFill>
                  <a:prstClr val="black"/>
                </a:solidFill>
                <a:latin typeface="华文宋体" panose="02010600040101010101" pitchFamily="2" charset="-122"/>
                <a:ea typeface="华文宋体" panose="02010600040101010101" pitchFamily="2" charset="-122"/>
              </a:rPr>
              <a:t> </a:t>
            </a:r>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4120707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宝宝想吃辅食</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308324"/>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毛毛的妈妈说： 我的宝宝每天喝</a:t>
            </a:r>
            <a:r>
              <a:rPr lang="en-US" altLang="zh-CN" sz="1600" dirty="0">
                <a:solidFill>
                  <a:prstClr val="black"/>
                </a:solidFill>
                <a:latin typeface="华文宋体" panose="02010600040101010101" pitchFamily="2" charset="-122"/>
                <a:ea typeface="华文宋体" panose="02010600040101010101" pitchFamily="2" charset="-122"/>
              </a:rPr>
              <a:t>1000</a:t>
            </a:r>
            <a:r>
              <a:rPr lang="zh-CN" altLang="en-US" sz="1600" dirty="0">
                <a:solidFill>
                  <a:prstClr val="black"/>
                </a:solidFill>
                <a:latin typeface="华文宋体" panose="02010600040101010101" pitchFamily="2" charset="-122"/>
                <a:ea typeface="华文宋体" panose="02010600040101010101" pitchFamily="2" charset="-122"/>
              </a:rPr>
              <a:t>毫升奶还会感觉饿，是不是可以添加辅食了？可是我的宝宝只有</a:t>
            </a:r>
            <a:r>
              <a:rPr lang="en-US" altLang="zh-CN" sz="1600" dirty="0">
                <a:solidFill>
                  <a:prstClr val="black"/>
                </a:solidFill>
                <a:latin typeface="华文宋体" panose="02010600040101010101" pitchFamily="2" charset="-122"/>
                <a:ea typeface="华文宋体" panose="02010600040101010101" pitchFamily="2" charset="-122"/>
              </a:rPr>
              <a:t>5</a:t>
            </a:r>
            <a:r>
              <a:rPr lang="zh-CN" altLang="en-US" sz="1600" dirty="0">
                <a:solidFill>
                  <a:prstClr val="black"/>
                </a:solidFill>
                <a:latin typeface="华文宋体" panose="02010600040101010101" pitchFamily="2" charset="-122"/>
                <a:ea typeface="华文宋体" panose="02010600040101010101" pitchFamily="2" charset="-122"/>
              </a:rPr>
              <a:t>个半月，添加辅食会不会太早？</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如果发现宝宝经常因饿了而哭闹不止，而且喂了好几次奶宝宝都吃不饱，或者宝宝便便的次数也增加了，说明此时母乳已经不能满足宝宝的需求了，妈妈可以在这时候给宝宝添加辅食，这样才能有足够的营养来保证维持宝宝身体的正常发育。虽然宝宝已经添加辅食了，妈妈也不要急着给宝宝断奶，还是要以母乳或配方奶粉为主食。母乳喂养不仅可以增强宝宝抵抗力还可以促进母体子宫恢复、降低乳腺癌发生几率。所以有条件的妈妈在添加辅食的同时可以坚持母乳喂养。 </a:t>
            </a:r>
          </a:p>
        </p:txBody>
      </p:sp>
    </p:spTree>
    <p:extLst>
      <p:ext uri="{BB962C8B-B14F-4D97-AF65-F5344CB8AC3E}">
        <p14:creationId xmlns:p14="http://schemas.microsoft.com/office/powerpoint/2010/main" val="1441522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宝宝想吃辅食</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031873"/>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毛毛的妈妈说： 我的宝宝每天喝</a:t>
            </a:r>
            <a:r>
              <a:rPr lang="en-US" altLang="zh-CN" sz="1600" dirty="0">
                <a:solidFill>
                  <a:prstClr val="black"/>
                </a:solidFill>
                <a:latin typeface="华文宋体" panose="02010600040101010101" pitchFamily="2" charset="-122"/>
                <a:ea typeface="华文宋体" panose="02010600040101010101" pitchFamily="2" charset="-122"/>
              </a:rPr>
              <a:t>1000</a:t>
            </a:r>
            <a:r>
              <a:rPr lang="zh-CN" altLang="en-US" sz="1600" dirty="0">
                <a:solidFill>
                  <a:prstClr val="black"/>
                </a:solidFill>
                <a:latin typeface="华文宋体" panose="02010600040101010101" pitchFamily="2" charset="-122"/>
                <a:ea typeface="华文宋体" panose="02010600040101010101" pitchFamily="2" charset="-122"/>
              </a:rPr>
              <a:t>毫升奶还会感觉饿，是不是可以添加辅食了？可是我的宝宝只有</a:t>
            </a:r>
            <a:r>
              <a:rPr lang="en-US" altLang="zh-CN" sz="1600" dirty="0">
                <a:solidFill>
                  <a:prstClr val="black"/>
                </a:solidFill>
                <a:latin typeface="华文宋体" panose="02010600040101010101" pitchFamily="2" charset="-122"/>
                <a:ea typeface="华文宋体" panose="02010600040101010101" pitchFamily="2" charset="-122"/>
              </a:rPr>
              <a:t>5</a:t>
            </a:r>
            <a:r>
              <a:rPr lang="zh-CN" altLang="en-US" sz="1600" dirty="0">
                <a:solidFill>
                  <a:prstClr val="black"/>
                </a:solidFill>
                <a:latin typeface="华文宋体" panose="02010600040101010101" pitchFamily="2" charset="-122"/>
                <a:ea typeface="华文宋体" panose="02010600040101010101" pitchFamily="2" charset="-122"/>
              </a:rPr>
              <a:t>个半月，添加辅食会不会太早？</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一般情况下，宝宝想要吃且能够吃辅食时，会表现出信号。具体表现如： </a:t>
            </a:r>
          </a:p>
          <a:p>
            <a:pPr lvl="0"/>
            <a:r>
              <a:rPr lang="zh-CN" altLang="en-US" sz="1600" dirty="0">
                <a:solidFill>
                  <a:prstClr val="black"/>
                </a:solidFill>
                <a:latin typeface="华文楷体" panose="02010600040101010101" pitchFamily="2" charset="-122"/>
                <a:ea typeface="华文楷体" panose="02010600040101010101" pitchFamily="2" charset="-122"/>
              </a:rPr>
              <a:t>①抓到东西往嘴里送。</a:t>
            </a:r>
          </a:p>
          <a:p>
            <a:pPr lvl="0"/>
            <a:r>
              <a:rPr lang="zh-CN" altLang="en-US" sz="1600" dirty="0">
                <a:solidFill>
                  <a:prstClr val="black"/>
                </a:solidFill>
                <a:latin typeface="华文楷体" panose="02010600040101010101" pitchFamily="2" charset="-122"/>
                <a:ea typeface="华文楷体" panose="02010600040101010101" pitchFamily="2" charset="-122"/>
              </a:rPr>
              <a:t>②对大人的食物表现出很感兴趣，会目不转睛地盯着食物，甚至会用手去抓碗里的食物。</a:t>
            </a:r>
          </a:p>
          <a:p>
            <a:pPr lvl="0"/>
            <a:r>
              <a:rPr lang="zh-CN" altLang="en-US" sz="1600" dirty="0">
                <a:solidFill>
                  <a:prstClr val="black"/>
                </a:solidFill>
                <a:latin typeface="华文楷体" panose="02010600040101010101" pitchFamily="2" charset="-122"/>
                <a:ea typeface="华文楷体" panose="02010600040101010101" pitchFamily="2" charset="-122"/>
              </a:rPr>
              <a:t>③宝宝的吞咽功能完善，挺舌反射消失。</a:t>
            </a:r>
          </a:p>
          <a:p>
            <a:pPr lvl="0"/>
            <a:r>
              <a:rPr lang="zh-CN" altLang="en-US" sz="1600" dirty="0">
                <a:solidFill>
                  <a:prstClr val="black"/>
                </a:solidFill>
                <a:latin typeface="华文楷体" panose="02010600040101010101" pitchFamily="2" charset="-122"/>
                <a:ea typeface="华文楷体" panose="02010600040101010101" pitchFamily="2" charset="-122"/>
              </a:rPr>
              <a:t>④宝宝烦躁情绪增加。</a:t>
            </a:r>
          </a:p>
          <a:p>
            <a:pPr lvl="0"/>
            <a:r>
              <a:rPr lang="zh-CN" altLang="en-US" sz="1600" dirty="0">
                <a:solidFill>
                  <a:prstClr val="black"/>
                </a:solidFill>
                <a:latin typeface="华文楷体" panose="02010600040101010101" pitchFamily="2" charset="-122"/>
                <a:ea typeface="华文楷体" panose="02010600040101010101" pitchFamily="2" charset="-122"/>
              </a:rPr>
              <a:t>⑤常因为饿肚子而苦恼。</a:t>
            </a:r>
          </a:p>
          <a:p>
            <a:pPr lvl="0"/>
            <a:r>
              <a:rPr lang="zh-CN" altLang="en-US" sz="1600" dirty="0">
                <a:solidFill>
                  <a:prstClr val="black"/>
                </a:solidFill>
                <a:latin typeface="华文楷体" panose="02010600040101010101" pitchFamily="2" charset="-122"/>
                <a:ea typeface="华文楷体" panose="02010600040101010101" pitchFamily="2" charset="-122"/>
              </a:rPr>
              <a:t>    那么如何为宝宝添加辅食？</a:t>
            </a:r>
          </a:p>
          <a:p>
            <a:pPr lvl="0"/>
            <a:r>
              <a:rPr lang="zh-CN" altLang="en-US" sz="1600" dirty="0">
                <a:solidFill>
                  <a:prstClr val="black"/>
                </a:solidFill>
                <a:latin typeface="华文楷体" panose="02010600040101010101" pitchFamily="2" charset="-122"/>
                <a:ea typeface="华文楷体" panose="02010600040101010101" pitchFamily="2" charset="-122"/>
              </a:rPr>
              <a:t>母乳喂养的宝宝平常看到我们吃的食物是一点兴趣都没有的，妈妈可以试着喂下宝宝，如果宝宝用舌头把食物顶出去的话，就先不要添加辅食，反之，如果宝宝不再对食物排斥的话，说明是时候给宝宝添加辅食了。</a:t>
            </a:r>
          </a:p>
          <a:p>
            <a:pPr lvl="0"/>
            <a:r>
              <a:rPr lang="zh-CN" altLang="en-US" sz="1600" dirty="0">
                <a:solidFill>
                  <a:prstClr val="black"/>
                </a:solidFill>
                <a:latin typeface="华文楷体" panose="02010600040101010101" pitchFamily="2" charset="-122"/>
                <a:ea typeface="华文楷体" panose="02010600040101010101" pitchFamily="2" charset="-122"/>
              </a:rPr>
              <a:t>    刚开始添加辅食时，不宜一下就给宝宝吃很多的辅食，要讲究循序渐进、由少到多、由稀到稠、由细到粗，其次给宝宝添加辅食要以汤汁状和糊状为宜，能让宝宝更容易接受辅食。</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5323443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4—6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个月婴儿身心发展特点概述</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不会翻身的宝宝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800767"/>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子浩妈妈最近一直被一件事情困扰： 子浩已经</a:t>
            </a:r>
            <a:r>
              <a:rPr lang="en-US" altLang="zh-CN" sz="1600" dirty="0">
                <a:solidFill>
                  <a:prstClr val="black"/>
                </a:solidFill>
                <a:latin typeface="华文宋体" panose="02010600040101010101" pitchFamily="2" charset="-122"/>
                <a:ea typeface="华文宋体" panose="02010600040101010101" pitchFamily="2" charset="-122"/>
              </a:rPr>
              <a:t>6</a:t>
            </a:r>
            <a:r>
              <a:rPr lang="zh-CN" altLang="en-US" sz="1600" dirty="0">
                <a:solidFill>
                  <a:prstClr val="black"/>
                </a:solidFill>
                <a:latin typeface="华文宋体" panose="02010600040101010101" pitchFamily="2" charset="-122"/>
                <a:ea typeface="华文宋体" panose="02010600040101010101" pitchFamily="2" charset="-122"/>
              </a:rPr>
              <a:t>个月了，还不会自主翻身，每次翻身翻到侧卧时，如果没有大人帮助，就很难自己翻成俯卧。看着同龄的宝宝都会从仰卧很自然地翻过身去，甚至有的宝宝还会连着翻身了，子浩妈妈有点着急了！了解原因才知道宝宝总喜欢大人抱着，一个人躺在床上一会儿就会哼叽、哭闹，家里老人多，奶奶爷爷听不得子浩的哭声，所以只要一醒，就抱起来逗他玩，很少有让宝宝自己锻炼的机会。</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宝宝越动越聪明。</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岁以下的小宝宝需要经历俯卧抬头、竖头、翻身、坐、爬行、站立、学步等运动阶段，不同的运动阶段带给宝宝不一样的体验，从而促进宝宝大脑发育。一直抱在怀里的宝宝就会错失这样的成长机会。</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岁内的宝宝骨骼很柔软，经常抱着脊椎总是呈弯曲形状，时间久了对宝宝的骨骼生长不利。另外，</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岁内的宝宝正处于快速生长期，骨骼和肌肉生长需要大量的锻炼，如果长期抱在怀中，会导致运动量不足，肌肉发育不佳。</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155285882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不会翻身的宝宝</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524315"/>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子浩妈妈最近一直被一件事情困扰： 子浩已经</a:t>
            </a:r>
            <a:r>
              <a:rPr lang="en-US" altLang="zh-CN" sz="1600" dirty="0">
                <a:solidFill>
                  <a:prstClr val="black"/>
                </a:solidFill>
                <a:latin typeface="华文宋体" panose="02010600040101010101" pitchFamily="2" charset="-122"/>
                <a:ea typeface="华文宋体" panose="02010600040101010101" pitchFamily="2" charset="-122"/>
              </a:rPr>
              <a:t>6</a:t>
            </a:r>
            <a:r>
              <a:rPr lang="zh-CN" altLang="en-US" sz="1600" dirty="0">
                <a:solidFill>
                  <a:prstClr val="black"/>
                </a:solidFill>
                <a:latin typeface="华文宋体" panose="02010600040101010101" pitchFamily="2" charset="-122"/>
                <a:ea typeface="华文宋体" panose="02010600040101010101" pitchFamily="2" charset="-122"/>
              </a:rPr>
              <a:t>个月了，还不会自主翻身，每次翻身翻到侧卧时，如果没有大人帮助，就很难自己翻成俯卧。看着同龄的宝宝都会从仰卧很自然地翻过身去，甚至有的宝宝还会连着翻身了，子浩妈妈有点着急了！了解原因才知道宝宝总喜欢大人抱着，一个人躺在床上一会儿就会哼叽、哭闹，家里老人多，奶奶爷爷听不得子浩的哭声，所以只要一醒，就抱起来逗他玩，很少有让宝宝自己锻炼的机会。</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适龄宝宝多俯趴。</a:t>
            </a:r>
          </a:p>
          <a:p>
            <a:pPr lvl="0"/>
            <a:r>
              <a:rPr lang="zh-CN" altLang="en-US" sz="1600" dirty="0">
                <a:solidFill>
                  <a:prstClr val="black"/>
                </a:solidFill>
                <a:latin typeface="华文楷体" panose="02010600040101010101" pitchFamily="2" charset="-122"/>
                <a:ea typeface="华文楷体" panose="02010600040101010101" pitchFamily="2" charset="-122"/>
              </a:rPr>
              <a:t>    宝宝可以踢、扭、滚、推、伸展、抬头、眼睛从近点到远点地追踪物体，用胳膊、手、腿、脚、躯干和头等部位去感受物体的外形。当宝宝趴着时，他会尝试着用力支撑自己的头部，这就会锻炼他们肩部、颈部和腰部的肌肉，这会为他日后超强的运动能力打下基础。研究显示： 宝宝趴着的时间越多，他就能越早学会翻身、爬行、独坐。如果宝宝不喜欢趴着怎么办</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在他跟前放置符合他月龄且他喜欢的小玩具。</a:t>
            </a:r>
          </a:p>
          <a:p>
            <a:pPr lvl="0"/>
            <a:r>
              <a:rPr lang="zh-CN" altLang="en-US" sz="1600" dirty="0">
                <a:solidFill>
                  <a:prstClr val="black"/>
                </a:solidFill>
                <a:latin typeface="华文楷体" panose="02010600040101010101" pitchFamily="2" charset="-122"/>
                <a:ea typeface="华文楷体" panose="02010600040101010101" pitchFamily="2" charset="-122"/>
              </a:rPr>
              <a:t>    爬可以锻炼宝宝的胸、腰、腹、背以及四肢的肌肉，促进骨骼生长，为他以后站和走打下良好的基础。宝宝在爬行时，视觉和听觉也能得到发展，同时对大脑控制眼、手和脚协调的神经发育有很大的促进作用。把宝宝喜欢的食物或者玩具放在他够不到的地方来鼓励他爬吧。</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适时给宝宝做适合宝宝年龄的婴儿操。</a:t>
            </a:r>
          </a:p>
          <a:p>
            <a:pPr lvl="0"/>
            <a:r>
              <a:rPr lang="zh-CN" altLang="en-US" sz="1600" dirty="0">
                <a:solidFill>
                  <a:prstClr val="black"/>
                </a:solidFill>
                <a:latin typeface="华文楷体" panose="02010600040101010101" pitchFamily="2" charset="-122"/>
                <a:ea typeface="华文楷体" panose="02010600040101010101" pitchFamily="2" charset="-122"/>
              </a:rPr>
              <a:t>    宝宝出生时，因为神经系统发育不成熟，支配屈肌和伸肌的神经发育不平衡，没有能力完成主动运动，可以通过轻柔的被动操帮助宝宝进行运动体验。</a:t>
            </a:r>
            <a:r>
              <a:rPr lang="en-US" altLang="zh-CN" sz="1600" dirty="0">
                <a:solidFill>
                  <a:prstClr val="black"/>
                </a:solidFill>
                <a:latin typeface="华文楷体" panose="02010600040101010101" pitchFamily="2" charset="-122"/>
                <a:ea typeface="华文楷体" panose="02010600040101010101" pitchFamily="2" charset="-122"/>
              </a:rPr>
              <a:t>2—6</a:t>
            </a:r>
            <a:r>
              <a:rPr lang="zh-CN" altLang="en-US" sz="1600" dirty="0">
                <a:solidFill>
                  <a:prstClr val="black"/>
                </a:solidFill>
                <a:latin typeface="华文楷体" panose="02010600040101010101" pitchFamily="2" charset="-122"/>
                <a:ea typeface="华文楷体" panose="02010600040101010101" pitchFamily="2" charset="-122"/>
              </a:rPr>
              <a:t>个月的宝宝可以每天做被动操。</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77243646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1060931"/>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1. 4—6</a:t>
            </a:r>
            <a:r>
              <a:rPr lang="zh-CN" altLang="en-US" dirty="0">
                <a:solidFill>
                  <a:prstClr val="black"/>
                </a:solidFill>
                <a:latin typeface="Arial"/>
              </a:rPr>
              <a:t>个月婴儿动作发展的趋势与特点是什么</a:t>
            </a:r>
            <a:r>
              <a:rPr lang="en-US" altLang="zh-CN" dirty="0">
                <a:solidFill>
                  <a:prstClr val="black"/>
                </a:solidFill>
                <a:latin typeface="Arial"/>
              </a:rPr>
              <a:t>?</a:t>
            </a:r>
            <a:r>
              <a:rPr lang="zh-CN" altLang="en-US" dirty="0">
                <a:solidFill>
                  <a:prstClr val="black"/>
                </a:solidFill>
                <a:latin typeface="Arial"/>
              </a:rPr>
              <a:t>婴儿动作培养的内容与策略是什么</a:t>
            </a:r>
            <a:r>
              <a:rPr lang="en-US" altLang="zh-CN" dirty="0">
                <a:solidFill>
                  <a:prstClr val="black"/>
                </a:solidFill>
                <a:latin typeface="Arial"/>
              </a:rPr>
              <a:t>?</a:t>
            </a:r>
          </a:p>
          <a:p>
            <a:pPr lvl="0" algn="just">
              <a:lnSpc>
                <a:spcPct val="120000"/>
              </a:lnSpc>
            </a:pPr>
            <a:r>
              <a:rPr lang="en-US" altLang="zh-CN">
                <a:solidFill>
                  <a:prstClr val="black"/>
                </a:solidFill>
                <a:latin typeface="Arial"/>
              </a:rPr>
              <a:t>2</a:t>
            </a:r>
            <a:r>
              <a:rPr lang="en-US" altLang="zh-CN" dirty="0">
                <a:solidFill>
                  <a:prstClr val="black"/>
                </a:solidFill>
                <a:latin typeface="Arial"/>
              </a:rPr>
              <a:t>. 4—6</a:t>
            </a:r>
            <a:r>
              <a:rPr lang="zh-CN" altLang="en-US" dirty="0">
                <a:solidFill>
                  <a:prstClr val="black"/>
                </a:solidFill>
                <a:latin typeface="Arial"/>
              </a:rPr>
              <a:t>个月婴儿认知发展的趋势与特点是什么？</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554545"/>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视觉得以继续发展，</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个月的婴儿已经可以较准确地定位物体。视觉集中力较前一阶段成熟而稳定，实现可以准确瞄准物体并随物体移动的路线一致移动这一动作。</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视觉集中的时间和距离都在逐渐延长。视敏度快速发展，这一阶段的婴儿，能盯着一样物体仔细看，能看到约</a:t>
            </a:r>
            <a:r>
              <a:rPr lang="en-US" altLang="zh-CN" sz="1600" dirty="0">
                <a:latin typeface="华文宋体" panose="02010600040101010101" pitchFamily="2" charset="-122"/>
                <a:ea typeface="华文宋体" panose="02010600040101010101" pitchFamily="2" charset="-122"/>
              </a:rPr>
              <a:t>75</a:t>
            </a:r>
            <a:r>
              <a:rPr lang="zh-CN" altLang="en-US" sz="1600" dirty="0">
                <a:latin typeface="华文宋体" panose="02010600040101010101" pitchFamily="2" charset="-122"/>
                <a:ea typeface="华文宋体" panose="02010600040101010101" pitchFamily="2" charset="-122"/>
              </a:rPr>
              <a:t>厘米远的物体，视力标准</a:t>
            </a:r>
            <a:r>
              <a:rPr lang="en-US" altLang="zh-CN" sz="1600" dirty="0">
                <a:latin typeface="华文宋体" panose="02010600040101010101" pitchFamily="2" charset="-122"/>
                <a:ea typeface="华文宋体" panose="02010600040101010101" pitchFamily="2" charset="-122"/>
              </a:rPr>
              <a:t>0.04</a:t>
            </a:r>
            <a:r>
              <a:rPr lang="zh-CN" altLang="en-US" sz="1600" dirty="0">
                <a:latin typeface="华文宋体" panose="02010600040101010101" pitchFamily="2" charset="-122"/>
                <a:ea typeface="华文宋体" panose="02010600040101010101" pitchFamily="2" charset="-122"/>
              </a:rPr>
              <a:t>。</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开始识别基本的色彩，</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个月的婴儿在颜色视觉方面开始趋于稳定，哪怕在光照条件差异很大的情况下，仍能保持颜色识别的正确。</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在</a:t>
            </a:r>
            <a:r>
              <a:rPr lang="en-US" altLang="zh-CN" sz="1600" dirty="0">
                <a:latin typeface="华文宋体" panose="02010600040101010101" pitchFamily="2" charset="-122"/>
                <a:ea typeface="华文宋体" panose="02010600040101010101" pitchFamily="2" charset="-122"/>
              </a:rPr>
              <a:t>4—5</a:t>
            </a:r>
            <a:r>
              <a:rPr lang="zh-CN" altLang="en-US" sz="1600" dirty="0">
                <a:latin typeface="华文宋体" panose="02010600040101010101" pitchFamily="2" charset="-122"/>
                <a:ea typeface="华文宋体" panose="02010600040101010101" pitchFamily="2" charset="-122"/>
              </a:rPr>
              <a:t>个月之后，颜色视觉已基本与成人接近，但对同一种类型颜色的差异区分并不明显。深度知觉产生。</a:t>
            </a:r>
          </a:p>
        </p:txBody>
      </p:sp>
    </p:spTree>
    <p:extLst>
      <p:ext uri="{BB962C8B-B14F-4D97-AF65-F5344CB8AC3E}">
        <p14:creationId xmlns:p14="http://schemas.microsoft.com/office/powerpoint/2010/main" val="42887302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062103"/>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在听觉方面，</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个月的婴儿对声音的定位能力也得到了大幅度提高。</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能在黑暗中准确地朝向发声物体，并开始对声音的愿景做出判断。对愉快优美的音乐较为敏感，能跟随音乐进行不同步但却不断重复的身体运动，以表达其愉悦之情。</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对于家人或他人呼唤其名字能有反应，在听到言语或夹杂在语言中不同的音素时会产生不同反应。能识别出母亲的声音，而且能判断出妈妈叫的是他的名字还是别人的名字。</a:t>
            </a:r>
          </a:p>
          <a:p>
            <a:r>
              <a:rPr lang="zh-CN" altLang="en-US" sz="1600" dirty="0">
                <a:latin typeface="华文宋体" panose="02010600040101010101" pitchFamily="2" charset="-122"/>
                <a:ea typeface="华文宋体" panose="02010600040101010101" pitchFamily="2" charset="-122"/>
              </a:rPr>
              <a:t>    </a:t>
            </a:r>
            <a:endParaRPr lang="zh-CN" altLang="en-US" sz="12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22719250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293209"/>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   在触觉方面，</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个月的婴儿开始感受到更多的触觉层面，除了一些敏感部位，他们的其他部位也越来越有感受力，变得更灵敏、更细致。</a:t>
            </a:r>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在味觉和嗅觉方面，</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个月的婴儿开始喜欢有别于甜味的味道，愿意接受咸味食物了，这一改变为他们接受固体食物做好了准备。他们的嗅觉也更灵敏，能辨别出更多气味，即使气味远一些淡一些，他们也能闻到。</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endParaRPr lang="zh-CN" altLang="en-US"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    动作发展方面，</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个月的婴儿对头、颈部的控制进一步加强，能将手臂伸直支撑在支撑面上来托起头部和胸部，在</a:t>
            </a:r>
            <a:r>
              <a:rPr lang="en-US" altLang="zh-CN" sz="1600" dirty="0">
                <a:latin typeface="华文宋体" panose="02010600040101010101" pitchFamily="2" charset="-122"/>
                <a:ea typeface="华文宋体" panose="02010600040101010101" pitchFamily="2" charset="-122"/>
              </a:rPr>
              <a:t>6</a:t>
            </a:r>
            <a:r>
              <a:rPr lang="zh-CN" altLang="en-US" sz="1600" dirty="0">
                <a:latin typeface="华文宋体" panose="02010600040101010101" pitchFamily="2" charset="-122"/>
                <a:ea typeface="华文宋体" panose="02010600040101010101" pitchFamily="2" charset="-122"/>
              </a:rPr>
              <a:t>个月时还能在仰卧位把头抬离地面；俯卧时，可以抬头</a:t>
            </a:r>
            <a:r>
              <a:rPr lang="en-US" altLang="zh-CN" sz="1600" dirty="0">
                <a:latin typeface="华文宋体" panose="02010600040101010101" pitchFamily="2" charset="-122"/>
                <a:ea typeface="华文宋体" panose="02010600040101010101" pitchFamily="2" charset="-122"/>
              </a:rPr>
              <a:t>90</a:t>
            </a:r>
            <a:r>
              <a:rPr lang="zh-CN" altLang="en-US" sz="1600" dirty="0">
                <a:latin typeface="华文宋体" panose="02010600040101010101" pitchFamily="2" charset="-122"/>
                <a:ea typeface="华文宋体" panose="02010600040101010101" pitchFamily="2" charset="-122"/>
              </a:rPr>
              <a:t>度。可以靠着东西坐稳，自己坐着时身体会有些前倾；能够自己翻身；在大人帮助下能站起来。抓握动作进一步发展，抓握东西越来越牢，手指动作也变得越来越灵活。当他们抓住物体时，就开始用简单的方式摆弄起来。可以使用双手拿起面前玩具，将玩具从一只手换到另一只手时仍稍显笨拙；会将拳头放在嘴里，喜欢把东西往嘴里塞，会撕纸、玩手、扒脚。</a:t>
            </a:r>
          </a:p>
          <a:p>
            <a:r>
              <a:rPr lang="zh-CN" altLang="en-US" sz="1600" dirty="0">
                <a:latin typeface="华文宋体" panose="02010600040101010101" pitchFamily="2" charset="-122"/>
                <a:ea typeface="华文宋体" panose="02010600040101010101" pitchFamily="2" charset="-122"/>
              </a:rPr>
              <a:t>    </a:t>
            </a:r>
            <a:endParaRPr lang="zh-CN" altLang="en-US" sz="12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289180786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815882"/>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认知发展方面，</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个月婴儿不仅能从更多的角度、更大的范围探索事物，也可以更加细致地观察事物。</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注意事物范围、维度的增长使婴幼儿对各种物品的平均注意时间变长。</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探索活动更加主动、积极。他们更加偏爱更有意义和复杂的视觉对象，物体越复杂注视时间越长。</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长时记忆能力有了较大发展，他们所习得和掌握的知识、技能可以保持数天甚至数周。</a:t>
            </a:r>
            <a:endParaRPr lang="zh-CN" altLang="en-US" sz="12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14160381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754326"/>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语言能力方面，</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个月的婴儿与之前相比更乐于表达自己的意愿。</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处于言语知觉的语音阶段，能辨别音色、语调、语气，能够从成人的话语语调、语气里察觉到此人的态度情绪。</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处于言语发音的连续音节阶段，会咿呀作语，开始发如</a:t>
            </a:r>
            <a:r>
              <a:rPr lang="en-US" altLang="zh-CN" sz="1600" dirty="0">
                <a:latin typeface="华文宋体" panose="02010600040101010101" pitchFamily="2" charset="-122"/>
                <a:ea typeface="华文宋体" panose="02010600040101010101" pitchFamily="2" charset="-122"/>
              </a:rPr>
              <a:t>d</a:t>
            </a:r>
            <a:r>
              <a:rPr lang="zh-CN" altLang="en-US" sz="1600" dirty="0">
                <a:latin typeface="华文宋体" panose="02010600040101010101" pitchFamily="2" charset="-122"/>
                <a:ea typeface="华文宋体" panose="02010600040101010101" pitchFamily="2" charset="-122"/>
              </a:rPr>
              <a:t>、</a:t>
            </a:r>
            <a:r>
              <a:rPr lang="en-US" altLang="zh-CN" sz="1600" dirty="0">
                <a:latin typeface="华文宋体" panose="02010600040101010101" pitchFamily="2" charset="-122"/>
                <a:ea typeface="华文宋体" panose="02010600040101010101" pitchFamily="2" charset="-122"/>
              </a:rPr>
              <a:t>n</a:t>
            </a:r>
            <a:r>
              <a:rPr lang="zh-CN" altLang="en-US" sz="1600" dirty="0">
                <a:latin typeface="华文宋体" panose="02010600040101010101" pitchFamily="2" charset="-122"/>
                <a:ea typeface="华文宋体" panose="02010600040101010101" pitchFamily="2" charset="-122"/>
              </a:rPr>
              <a:t>、</a:t>
            </a:r>
            <a:r>
              <a:rPr lang="en-US" altLang="zh-CN" sz="1600" dirty="0">
                <a:latin typeface="华文宋体" panose="02010600040101010101" pitchFamily="2" charset="-122"/>
                <a:ea typeface="华文宋体" panose="02010600040101010101" pitchFamily="2" charset="-122"/>
              </a:rPr>
              <a:t>m</a:t>
            </a:r>
            <a:r>
              <a:rPr lang="zh-CN" altLang="en-US" sz="1600" dirty="0">
                <a:latin typeface="华文宋体" panose="02010600040101010101" pitchFamily="2" charset="-122"/>
                <a:ea typeface="华文宋体" panose="02010600040101010101" pitchFamily="2" charset="-122"/>
              </a:rPr>
              <a:t>、</a:t>
            </a:r>
            <a:r>
              <a:rPr lang="en-US" altLang="zh-CN" sz="1600" dirty="0">
                <a:latin typeface="华文宋体" panose="02010600040101010101" pitchFamily="2" charset="-122"/>
                <a:ea typeface="华文宋体" panose="02010600040101010101" pitchFamily="2" charset="-122"/>
              </a:rPr>
              <a:t>b</a:t>
            </a:r>
            <a:r>
              <a:rPr lang="zh-CN" altLang="en-US" sz="1600" dirty="0">
                <a:latin typeface="华文宋体" panose="02010600040101010101" pitchFamily="2" charset="-122"/>
                <a:ea typeface="华文宋体" panose="02010600040101010101" pitchFamily="2" charset="-122"/>
              </a:rPr>
              <a:t>之类的音；尝试学习言语交际规则，出现交际规则的雏形，看见熟人、玩具能发出愉悦的声音；听到自己的名字会转头看。</a:t>
            </a:r>
          </a:p>
          <a:p>
            <a:r>
              <a:rPr lang="zh-CN" altLang="en-US" sz="12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21713258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4—6</a:t>
            </a:r>
            <a:r>
              <a:rPr lang="zh-CN" altLang="en-US" sz="3600" dirty="0">
                <a:solidFill>
                  <a:srgbClr val="E95555"/>
                </a:solidFill>
                <a:cs typeface="+mn-ea"/>
                <a:sym typeface="+mn-lt"/>
              </a:rPr>
              <a:t>个月婴儿身心发展特点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231654"/>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在情感及社会性方面，</a:t>
            </a:r>
            <a:r>
              <a:rPr lang="en-US" altLang="zh-CN" sz="1600" dirty="0">
                <a:latin typeface="华文宋体" panose="02010600040101010101" pitchFamily="2" charset="-122"/>
                <a:ea typeface="华文宋体" panose="02010600040101010101" pitchFamily="2" charset="-122"/>
              </a:rPr>
              <a:t>4—6</a:t>
            </a:r>
            <a:r>
              <a:rPr lang="zh-CN" altLang="en-US" sz="1600" dirty="0">
                <a:latin typeface="华文宋体" panose="02010600040101010101" pitchFamily="2" charset="-122"/>
                <a:ea typeface="华文宋体" panose="02010600040101010101" pitchFamily="2" charset="-122"/>
              </a:rPr>
              <a:t>个月婴儿的情绪从愉快和不愉快两极（即安静和哭泣两种状态）的基础上逐渐分化出更为复杂的情绪，如快乐、好奇、愤怒、厌恶等。</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当婴儿感到快乐时，他们会睁大眼睛出现微笑；当父母与他们说话时，他会睁大眼睛注视着大人的面孔；当吃饱喝足之后，双眼会愉悦地打量着周围的世界不时地晃晃胳膊，偶尔还会发出咯咯的笑声；当将其独处或别人拿走他的小玩具时会表示反对；</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当婴儿饿了、渴了、尿布湿了就会满脸涨红地大哭以表达自己的愤怒情绪，如果这种不适感觉不能得到及时解决，他们的哭闹还会进一步升级；当婴儿独自一人感觉很无聊或遭受饥饿、疼痛等不适情况而成人未及时赶到采取措施时，就会感觉很悲伤，通常会很伤心地哭泣，甚至还可能伴有闭眼、号叫、蹬腿等动作；</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当一些鲜艳、新奇、运动的刺激物引发婴儿好奇时，他们会瞪着好奇的眼睛追视。</a:t>
            </a:r>
          </a:p>
          <a:p>
            <a:r>
              <a:rPr lang="zh-CN" altLang="en-US" sz="12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54173042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TotalTime>
  <Words>5461</Words>
  <Application>Microsoft Office PowerPoint</Application>
  <PresentationFormat>宽屏</PresentationFormat>
  <Paragraphs>293</Paragraphs>
  <Slides>33</Slides>
  <Notes>32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33</vt:i4>
      </vt:variant>
    </vt:vector>
  </HeadingPairs>
  <TitlesOfParts>
    <vt:vector size="43" baseType="lpstr">
      <vt:lpstr>等线</vt:lpstr>
      <vt:lpstr>方正细谭黑简体</vt:lpstr>
      <vt:lpstr>黑体</vt:lpstr>
      <vt:lpstr>华文楷体</vt:lpstr>
      <vt:lpstr>华文宋体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416</cp:revision>
  <dcterms:created xsi:type="dcterms:W3CDTF">2017-12-12T05:18:00Z</dcterms:created>
  <dcterms:modified xsi:type="dcterms:W3CDTF">2021-10-11T06:14:28Z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