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2" r:id="rId4"/>
    <p:sldId id="273" r:id="rId5"/>
    <p:sldId id="271" r:id="rId6"/>
    <p:sldId id="274" r:id="rId7"/>
    <p:sldId id="384" r:id="rId8"/>
    <p:sldId id="385" r:id="rId9"/>
    <p:sldId id="386" r:id="rId10"/>
    <p:sldId id="389" r:id="rId11"/>
    <p:sldId id="277" r:id="rId12"/>
    <p:sldId id="278" r:id="rId13"/>
    <p:sldId id="279" r:id="rId14"/>
    <p:sldId id="280" r:id="rId15"/>
    <p:sldId id="281" r:id="rId16"/>
    <p:sldId id="287" r:id="rId17"/>
    <p:sldId id="282" r:id="rId18"/>
    <p:sldId id="286" r:id="rId19"/>
    <p:sldId id="283" r:id="rId20"/>
    <p:sldId id="284" r:id="rId21"/>
    <p:sldId id="285" r:id="rId22"/>
    <p:sldId id="288" r:id="rId23"/>
    <p:sldId id="290" r:id="rId24"/>
    <p:sldId id="291" r:id="rId25"/>
    <p:sldId id="292" r:id="rId26"/>
    <p:sldId id="293" r:id="rId27"/>
    <p:sldId id="294" r:id="rId28"/>
    <p:sldId id="295" r:id="rId29"/>
    <p:sldId id="296" r:id="rId30"/>
    <p:sldId id="297" r:id="rId31"/>
    <p:sldId id="298" r:id="rId32"/>
    <p:sldId id="299" r:id="rId33"/>
    <p:sldId id="387" r:id="rId34"/>
    <p:sldId id="388" r:id="rId35"/>
    <p:sldId id="300" r:id="rId36"/>
    <p:sldId id="304" r:id="rId37"/>
    <p:sldId id="301" r:id="rId38"/>
    <p:sldId id="305" r:id="rId39"/>
    <p:sldId id="302" r:id="rId40"/>
    <p:sldId id="306" r:id="rId41"/>
    <p:sldId id="303" r:id="rId42"/>
    <p:sldId id="307" r:id="rId43"/>
    <p:sldId id="308" r:id="rId44"/>
    <p:sldId id="309" r:id="rId45"/>
    <p:sldId id="311" r:id="rId46"/>
    <p:sldId id="313" r:id="rId47"/>
    <p:sldId id="312" r:id="rId48"/>
    <p:sldId id="314" r:id="rId49"/>
    <p:sldId id="315" r:id="rId50"/>
    <p:sldId id="316" r:id="rId51"/>
    <p:sldId id="317" r:id="rId52"/>
    <p:sldId id="318" r:id="rId53"/>
    <p:sldId id="319" r:id="rId54"/>
    <p:sldId id="320" r:id="rId55"/>
    <p:sldId id="321" r:id="rId56"/>
    <p:sldId id="322" r:id="rId57"/>
    <p:sldId id="323" r:id="rId58"/>
    <p:sldId id="324" r:id="rId59"/>
    <p:sldId id="390" r:id="rId60"/>
    <p:sldId id="325" r:id="rId61"/>
    <p:sldId id="326" r:id="rId62"/>
    <p:sldId id="327" r:id="rId63"/>
    <p:sldId id="330" r:id="rId64"/>
    <p:sldId id="328" r:id="rId65"/>
    <p:sldId id="329" r:id="rId66"/>
    <p:sldId id="331" r:id="rId67"/>
    <p:sldId id="332" r:id="rId68"/>
    <p:sldId id="335" r:id="rId69"/>
    <p:sldId id="334" r:id="rId70"/>
    <p:sldId id="391" r:id="rId71"/>
    <p:sldId id="340" r:id="rId72"/>
    <p:sldId id="343" r:id="rId73"/>
    <p:sldId id="344" r:id="rId74"/>
    <p:sldId id="341" r:id="rId75"/>
    <p:sldId id="347" r:id="rId76"/>
    <p:sldId id="345" r:id="rId77"/>
    <p:sldId id="333" r:id="rId78"/>
    <p:sldId id="336" r:id="rId79"/>
    <p:sldId id="337" r:id="rId80"/>
    <p:sldId id="338" r:id="rId81"/>
    <p:sldId id="348" r:id="rId82"/>
    <p:sldId id="349" r:id="rId83"/>
    <p:sldId id="350" r:id="rId84"/>
    <p:sldId id="351" r:id="rId85"/>
    <p:sldId id="353" r:id="rId86"/>
    <p:sldId id="354" r:id="rId87"/>
    <p:sldId id="352" r:id="rId88"/>
    <p:sldId id="355" r:id="rId89"/>
    <p:sldId id="357" r:id="rId90"/>
    <p:sldId id="362" r:id="rId91"/>
    <p:sldId id="360" r:id="rId92"/>
    <p:sldId id="365" r:id="rId93"/>
    <p:sldId id="393" r:id="rId94"/>
    <p:sldId id="363" r:id="rId95"/>
    <p:sldId id="394" r:id="rId96"/>
    <p:sldId id="366" r:id="rId97"/>
    <p:sldId id="367" r:id="rId98"/>
    <p:sldId id="364" r:id="rId99"/>
    <p:sldId id="361" r:id="rId100"/>
    <p:sldId id="368" r:id="rId101"/>
    <p:sldId id="369" r:id="rId102"/>
    <p:sldId id="370" r:id="rId103"/>
    <p:sldId id="373" r:id="rId104"/>
    <p:sldId id="374" r:id="rId105"/>
    <p:sldId id="395" r:id="rId106"/>
    <p:sldId id="375" r:id="rId107"/>
    <p:sldId id="376" r:id="rId108"/>
    <p:sldId id="377" r:id="rId109"/>
    <p:sldId id="378" r:id="rId110"/>
    <p:sldId id="379" r:id="rId111"/>
    <p:sldId id="380" r:id="rId112"/>
    <p:sldId id="381" r:id="rId113"/>
    <p:sldId id="382" r:id="rId114"/>
    <p:sldId id="383" r:id="rId115"/>
    <p:sldId id="268" r:id="rId11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99FF"/>
    <a:srgbClr val="EA718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91" autoAdjust="0"/>
    <p:restoredTop sz="94664" autoAdjust="0"/>
  </p:normalViewPr>
  <p:slideViewPr>
    <p:cSldViewPr>
      <p:cViewPr>
        <p:scale>
          <a:sx n="80" d="100"/>
          <a:sy n="80" d="100"/>
        </p:scale>
        <p:origin x="-11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slide" Target="slides/slide114.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146B720E-2974-4966-830B-DB6B70829E71}" type="datetimeFigureOut">
              <a:rPr lang="zh-CN" altLang="en-US"/>
              <a:pPr>
                <a:defRPr/>
              </a:pPr>
              <a:t>2019-4-28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7FC0C63-1BA5-4B54-BAB9-7EC6B6AE25F9}"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99FF7BF-7862-444B-9570-B4F3884BA4B5}" type="datetimeFigureOut">
              <a:rPr lang="zh-CN" altLang="en-US"/>
              <a:pPr>
                <a:defRPr/>
              </a:pPr>
              <a:t>2019-4-28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1F7349F-2F2A-42FB-9992-5A8A440482B1}"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8A8EC92-C877-470B-A168-DF4922F3A785}" type="datetimeFigureOut">
              <a:rPr lang="zh-CN" altLang="en-US"/>
              <a:pPr>
                <a:defRPr/>
              </a:pPr>
              <a:t>2019-4-28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15B03C5-D648-41ED-B6E7-9D1031D61BDD}"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A1A62EA-C04D-4683-B00B-88E39C0D7264}" type="datetimeFigureOut">
              <a:rPr lang="zh-CN" altLang="en-US"/>
              <a:pPr>
                <a:defRPr/>
              </a:pPr>
              <a:t>2019-4-28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751D85D-AFDD-4E02-89B3-4CA9C1E9D542}"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31D215EA-C39E-410B-90FE-DE432EC9CD37}" type="datetimeFigureOut">
              <a:rPr lang="zh-CN" altLang="en-US"/>
              <a:pPr>
                <a:defRPr/>
              </a:pPr>
              <a:t>2019-4-28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ADC9DC8-713B-45BB-874A-929AE342B04F}"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F5975906-C432-41B7-9B09-025E0F41B7AF}" type="datetimeFigureOut">
              <a:rPr lang="zh-CN" altLang="en-US"/>
              <a:pPr>
                <a:defRPr/>
              </a:pPr>
              <a:t>2019-4-28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C89BC0D-84F3-471C-8F09-6F1AF5A719C0}"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A2292F2-2174-4DF6-A1FD-971B7545A74D}" type="datetimeFigureOut">
              <a:rPr lang="zh-CN" altLang="en-US"/>
              <a:pPr>
                <a:defRPr/>
              </a:pPr>
              <a:t>2019-4-28</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BBEB6B7-04FC-404F-9A7F-E0FBF4D14AC3}"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04655DC4-8A0B-4EE3-9EA3-4B2BDCEE4751}" type="datetimeFigureOut">
              <a:rPr lang="zh-CN" altLang="en-US"/>
              <a:pPr>
                <a:defRPr/>
              </a:pPr>
              <a:t>2019-4-28</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D5187A4-5899-4B78-B6F6-3462D43D1F69}"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FD12C16-8417-41C5-AF36-A02316B26B46}" type="datetimeFigureOut">
              <a:rPr lang="zh-CN" altLang="en-US"/>
              <a:pPr>
                <a:defRPr/>
              </a:pPr>
              <a:t>2019-4-28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DBFBF77D-4C3E-48A0-8435-5F1ED845531E}"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94B08AC-D383-4F39-9D33-226B6609A4D0}" type="datetimeFigureOut">
              <a:rPr lang="zh-CN" altLang="en-US"/>
              <a:pPr>
                <a:defRPr/>
              </a:pPr>
              <a:t>2019-4-28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64C86F0-E11D-431A-A80A-8BE5FAF75ADE}"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0777C35-B130-4A2E-B709-EA1FCA70C92A}" type="datetimeFigureOut">
              <a:rPr lang="zh-CN" altLang="en-US"/>
              <a:pPr>
                <a:defRPr/>
              </a:pPr>
              <a:t>2019-4-28</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E5C5454-A004-4BD4-B609-BD1EFFD52440}"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5795C2AA-89CA-45F5-ADAD-F4FCA3DADE96}" type="datetimeFigureOut">
              <a:rPr lang="zh-CN" altLang="en-US"/>
              <a:pPr>
                <a:defRPr/>
              </a:pPr>
              <a:t>2019-4-28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8AF4433D-3EEE-4EAA-8AF4-233DC759A51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4857752" y="3929066"/>
            <a:ext cx="4071934" cy="1354217"/>
          </a:xfrm>
          <a:prstGeom prst="rect">
            <a:avLst/>
          </a:prstGeom>
        </p:spPr>
        <p:txBody>
          <a:bodyPr wrap="square">
            <a:spAutoFit/>
          </a:bodyPr>
          <a:lstStyle/>
          <a:p>
            <a:pPr>
              <a:spcAft>
                <a:spcPts val="1200"/>
              </a:spcAft>
            </a:pPr>
            <a:r>
              <a:rPr lang="zh-CN" altLang="en-US" sz="3600" b="1" dirty="0" smtClean="0">
                <a:solidFill>
                  <a:srgbClr val="C00000"/>
                </a:solidFill>
                <a:effectLst>
                  <a:outerShdw blurRad="38100" dist="38100" dir="2700000" algn="tl">
                    <a:srgbClr val="C0C0C0"/>
                  </a:outerShdw>
                </a:effectLst>
                <a:latin typeface="楷体_GB2312" panose="02010609030101010101" pitchFamily="49" charset="-122"/>
                <a:ea typeface="楷体_GB2312" panose="02010609030101010101" pitchFamily="49" charset="-122"/>
                <a:cs typeface="微软雅黑"/>
              </a:rPr>
              <a:t>专题三：</a:t>
            </a:r>
            <a:endParaRPr lang="en-US" altLang="zh-CN" sz="3600" b="1" dirty="0" smtClean="0">
              <a:solidFill>
                <a:srgbClr val="C00000"/>
              </a:solidFill>
              <a:effectLst>
                <a:outerShdw blurRad="38100" dist="38100" dir="2700000" algn="tl">
                  <a:srgbClr val="C0C0C0"/>
                </a:outerShdw>
              </a:effectLst>
              <a:latin typeface="楷体_GB2312" panose="02010609030101010101" pitchFamily="49" charset="-122"/>
              <a:ea typeface="楷体_GB2312" panose="02010609030101010101" pitchFamily="49" charset="-122"/>
              <a:cs typeface="微软雅黑"/>
            </a:endParaRPr>
          </a:p>
          <a:p>
            <a:pPr>
              <a:spcAft>
                <a:spcPts val="1200"/>
              </a:spcAft>
            </a:pPr>
            <a:r>
              <a:rPr lang="zh-CN" altLang="en-US" sz="3600" b="1" dirty="0" smtClean="0">
                <a:solidFill>
                  <a:srgbClr val="C00000"/>
                </a:solidFill>
                <a:effectLst>
                  <a:outerShdw blurRad="38100" dist="38100" dir="2700000" algn="tl">
                    <a:srgbClr val="C0C0C0"/>
                  </a:outerShdw>
                </a:effectLst>
                <a:latin typeface="楷体_GB2312" panose="02010609030101010101" pitchFamily="49" charset="-122"/>
                <a:ea typeface="楷体_GB2312" panose="02010609030101010101" pitchFamily="49" charset="-122"/>
                <a:cs typeface="微软雅黑"/>
              </a:rPr>
              <a:t>教师</a:t>
            </a:r>
            <a:r>
              <a:rPr lang="zh-CN" altLang="en-US" sz="3600" b="1" dirty="0">
                <a:solidFill>
                  <a:srgbClr val="C00000"/>
                </a:solidFill>
                <a:effectLst>
                  <a:outerShdw blurRad="38100" dist="38100" dir="2700000" algn="tl">
                    <a:srgbClr val="C0C0C0"/>
                  </a:outerShdw>
                </a:effectLst>
                <a:latin typeface="楷体_GB2312" panose="02010609030101010101" pitchFamily="49" charset="-122"/>
                <a:ea typeface="楷体_GB2312" panose="02010609030101010101" pitchFamily="49" charset="-122"/>
                <a:cs typeface="微软雅黑"/>
              </a:rPr>
              <a:t>是如何发展的</a:t>
            </a:r>
          </a:p>
        </p:txBody>
      </p:sp>
      <p:sp>
        <p:nvSpPr>
          <p:cNvPr id="5" name="矩形 6"/>
          <p:cNvSpPr>
            <a:spLocks noChangeArrowheads="1"/>
          </p:cNvSpPr>
          <p:nvPr/>
        </p:nvSpPr>
        <p:spPr bwMode="auto">
          <a:xfrm>
            <a:off x="836344" y="476672"/>
            <a:ext cx="7596999" cy="1015663"/>
          </a:xfrm>
          <a:prstGeom prst="rect">
            <a:avLst/>
          </a:prstGeom>
          <a:noFill/>
          <a:ln w="9525">
            <a:noFill/>
            <a:miter lim="800000"/>
            <a:headEnd/>
            <a:tailEnd/>
          </a:ln>
        </p:spPr>
        <p:txBody>
          <a:bodyPr wrap="square">
            <a:spAutoFit/>
          </a:bodyPr>
          <a:lstStyle/>
          <a:p>
            <a:pPr algn="ctr">
              <a:lnSpc>
                <a:spcPct val="150000"/>
              </a:lnSpc>
            </a:pPr>
            <a:r>
              <a:rPr lang="zh-CN" altLang="en-US" sz="4000" b="1" dirty="0" smtClean="0">
                <a:effectLst>
                  <a:outerShdw blurRad="38100" dist="38100" dir="2700000" algn="tl">
                    <a:srgbClr val="C0C0C0"/>
                  </a:outerShdw>
                </a:effectLst>
                <a:latin typeface="黑体" pitchFamily="2" charset="-122"/>
                <a:ea typeface="黑体" pitchFamily="2" charset="-122"/>
                <a:cs typeface="微软雅黑"/>
              </a:rPr>
              <a:t>第二部分 教师发展的过程和内容</a:t>
            </a:r>
            <a:endParaRPr lang="en-US" altLang="zh-CN" sz="4000" b="1" dirty="0" smtClean="0">
              <a:effectLst>
                <a:outerShdw blurRad="38100" dist="38100" dir="2700000" algn="tl">
                  <a:srgbClr val="C0C0C0"/>
                </a:outerShdw>
              </a:effectLst>
              <a:latin typeface="黑体" pitchFamily="2" charset="-122"/>
              <a:ea typeface="黑体" pitchFamily="2" charset="-122"/>
              <a:cs typeface="微软雅黑"/>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2000232" y="500042"/>
            <a:ext cx="5112568" cy="871392"/>
          </a:xfrm>
          <a:prstGeom prst="rect">
            <a:avLst/>
          </a:prstGeom>
          <a:noFill/>
          <a:ln w="9525">
            <a:noFill/>
            <a:miter lim="800000"/>
            <a:headEnd/>
            <a:tailEnd/>
          </a:ln>
        </p:spPr>
        <p:txBody>
          <a:bodyPr wrap="square">
            <a:spAutoFit/>
          </a:bodyPr>
          <a:lstStyle/>
          <a:p>
            <a:pPr lvl="0" algn="ctr">
              <a:lnSpc>
                <a:spcPct val="150000"/>
              </a:lnSpc>
            </a:pPr>
            <a:r>
              <a:rPr lang="zh-CN" altLang="en-US" sz="4000" b="1" dirty="0" smtClean="0">
                <a:latin typeface="黑体" panose="02010600030101010101" pitchFamily="2" charset="-122"/>
                <a:ea typeface="黑体" panose="02010600030101010101" pitchFamily="2" charset="-122"/>
              </a:rPr>
              <a:t>教师职业生涯周期</a:t>
            </a:r>
            <a:endParaRPr lang="en-US" altLang="zh-CN" sz="4000" b="1" dirty="0">
              <a:latin typeface="黑体" panose="02010600030101010101" pitchFamily="2" charset="-122"/>
              <a:ea typeface="黑体" panose="02010600030101010101" pitchFamily="2" charset="-122"/>
            </a:endParaRPr>
          </a:p>
        </p:txBody>
      </p:sp>
      <p:sp>
        <p:nvSpPr>
          <p:cNvPr id="4" name="矩形 3"/>
          <p:cNvSpPr>
            <a:spLocks noChangeArrowheads="1"/>
          </p:cNvSpPr>
          <p:nvPr/>
        </p:nvSpPr>
        <p:spPr bwMode="auto">
          <a:xfrm>
            <a:off x="928662" y="2143116"/>
            <a:ext cx="7286676" cy="2677656"/>
          </a:xfrm>
          <a:prstGeom prst="rect">
            <a:avLst/>
          </a:prstGeom>
          <a:noFill/>
          <a:ln w="9525">
            <a:noFill/>
            <a:miter lim="800000"/>
            <a:headEnd/>
            <a:tailEnd/>
          </a:ln>
        </p:spPr>
        <p:txBody>
          <a:bodyPr wrap="square">
            <a:spAutoFit/>
          </a:bodyPr>
          <a:lstStyle/>
          <a:p>
            <a:pPr lvl="0">
              <a:lnSpc>
                <a:spcPct val="150000"/>
              </a:lnSpc>
            </a:pPr>
            <a:r>
              <a:rPr lang="zh-CN" altLang="en-US" sz="2800" b="1" dirty="0" smtClean="0">
                <a:latin typeface="黑体" panose="02010600030101010101" pitchFamily="2" charset="-122"/>
                <a:ea typeface="黑体" panose="02010600030101010101" pitchFamily="2" charset="-122"/>
              </a:rPr>
              <a:t>    “教师职业生涯周期”理论作为教师专业发展阶段理论的重要组成部分之一，揭示了教师职业生涯发展过程中所呈现的阶段性发展规律及特征。</a:t>
            </a:r>
            <a:endParaRPr lang="en-US" altLang="zh-CN" sz="2800" b="1" dirty="0">
              <a:latin typeface="黑体" panose="02010600030101010101" pitchFamily="2" charset="-122"/>
              <a:ea typeface="黑体" panose="02010600030101010101" pitchFamily="2" charset="-122"/>
            </a:endParaRPr>
          </a:p>
        </p:txBody>
      </p:sp>
    </p:spTree>
    <p:extLst>
      <p:ext uri="{BB962C8B-B14F-4D97-AF65-F5344CB8AC3E}">
        <p14:creationId xmlns="" xmlns:p14="http://schemas.microsoft.com/office/powerpoint/2010/main" val="18190341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a:latin typeface="微软雅黑"/>
                <a:ea typeface="微软雅黑"/>
                <a:cs typeface="微软雅黑"/>
              </a:rPr>
              <a:t>（二）生活史研究关于教师发展的研究成果</a:t>
            </a:r>
          </a:p>
        </p:txBody>
      </p:sp>
      <p:sp>
        <p:nvSpPr>
          <p:cNvPr id="3" name="矩形 2"/>
          <p:cNvSpPr/>
          <p:nvPr/>
        </p:nvSpPr>
        <p:spPr>
          <a:xfrm>
            <a:off x="621480" y="1196752"/>
            <a:ext cx="7848872" cy="4708981"/>
          </a:xfrm>
          <a:prstGeom prst="rect">
            <a:avLst/>
          </a:prstGeom>
        </p:spPr>
        <p:txBody>
          <a:bodyPr wrap="square">
            <a:spAutoFit/>
          </a:bodyPr>
          <a:lstStyle/>
          <a:p>
            <a:pPr>
              <a:lnSpc>
                <a:spcPct val="150000"/>
              </a:lnSpc>
              <a:spcAft>
                <a:spcPts val="600"/>
              </a:spcAft>
            </a:pPr>
            <a:r>
              <a:rPr lang="en-US" altLang="zh-CN" sz="3200" dirty="0">
                <a:latin typeface="楷体_GB2312" panose="02010609030101010101" pitchFamily="49" charset="-122"/>
                <a:ea typeface="楷体_GB2312" panose="02010609030101010101" pitchFamily="49" charset="-122"/>
              </a:rPr>
              <a:t> </a:t>
            </a:r>
            <a:r>
              <a:rPr lang="en-US" altLang="zh-CN" sz="3200" dirty="0" smtClean="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2.</a:t>
            </a:r>
            <a:r>
              <a:rPr lang="zh-CN" altLang="en-US" sz="2800" b="1" dirty="0">
                <a:latin typeface="楷体_GB2312" panose="02010609030101010101" pitchFamily="49" charset="-122"/>
                <a:ea typeface="楷体_GB2312" panose="02010609030101010101" pitchFamily="49" charset="-122"/>
              </a:rPr>
              <a:t>生活史研究发端于</a:t>
            </a:r>
            <a:r>
              <a:rPr lang="en-US" altLang="zh-CN" sz="2800" b="1" dirty="0">
                <a:latin typeface="楷体_GB2312" panose="02010609030101010101" pitchFamily="49" charset="-122"/>
                <a:ea typeface="楷体_GB2312" panose="02010609030101010101" pitchFamily="49" charset="-122"/>
              </a:rPr>
              <a:t>20</a:t>
            </a:r>
            <a:r>
              <a:rPr lang="zh-CN" altLang="en-US" sz="2800" b="1" dirty="0">
                <a:latin typeface="楷体_GB2312" panose="02010609030101010101" pitchFamily="49" charset="-122"/>
                <a:ea typeface="楷体_GB2312" panose="02010609030101010101" pitchFamily="49" charset="-122"/>
              </a:rPr>
              <a:t>世纪</a:t>
            </a:r>
            <a:r>
              <a:rPr lang="en-US" altLang="zh-CN" sz="2800" b="1" dirty="0">
                <a:latin typeface="楷体_GB2312" panose="02010609030101010101" pitchFamily="49" charset="-122"/>
                <a:ea typeface="楷体_GB2312" panose="02010609030101010101" pitchFamily="49" charset="-122"/>
              </a:rPr>
              <a:t>20</a:t>
            </a:r>
            <a:r>
              <a:rPr lang="zh-CN" altLang="en-US" sz="2800" b="1" dirty="0">
                <a:latin typeface="楷体_GB2312" panose="02010609030101010101" pitchFamily="49" charset="-122"/>
                <a:ea typeface="楷体_GB2312" panose="02010609030101010101" pitchFamily="49" charset="-122"/>
              </a:rPr>
              <a:t>年代初。将生活史研究率先引人教育领域的，当推英国学者</a:t>
            </a:r>
            <a:r>
              <a:rPr lang="zh-CN" altLang="en-US" sz="2800" b="1" dirty="0">
                <a:solidFill>
                  <a:srgbClr val="C00000"/>
                </a:solidFill>
                <a:latin typeface="黑体" panose="02010600030101010101" pitchFamily="2" charset="-122"/>
                <a:ea typeface="黑体" panose="02010600030101010101" pitchFamily="2" charset="-122"/>
              </a:rPr>
              <a:t>古德森</a:t>
            </a:r>
            <a:r>
              <a:rPr lang="zh-CN" altLang="en-US" sz="2800" b="1" dirty="0">
                <a:latin typeface="楷体_GB2312" panose="02010609030101010101" pitchFamily="49" charset="-122"/>
                <a:ea typeface="楷体_GB2312" panose="02010609030101010101" pitchFamily="49" charset="-122"/>
              </a:rPr>
              <a:t>（</a:t>
            </a:r>
            <a:r>
              <a:rPr lang="en-US" altLang="zh-CN" sz="2800" b="1" dirty="0">
                <a:latin typeface="楷体_GB2312" panose="02010609030101010101" pitchFamily="49" charset="-122"/>
                <a:ea typeface="楷体_GB2312" panose="02010609030101010101" pitchFamily="49" charset="-122"/>
              </a:rPr>
              <a:t>Ivor F. Goodson</a:t>
            </a:r>
            <a:r>
              <a:rPr lang="zh-CN" altLang="en-US" sz="2800" b="1" dirty="0">
                <a:latin typeface="楷体_GB2312" panose="02010609030101010101" pitchFamily="49" charset="-122"/>
                <a:ea typeface="楷体_GB2312" panose="02010609030101010101" pitchFamily="49" charset="-122"/>
              </a:rPr>
              <a:t>）。从</a:t>
            </a:r>
            <a:r>
              <a:rPr lang="en-US" altLang="zh-CN" sz="2800" b="1" dirty="0">
                <a:latin typeface="楷体_GB2312" panose="02010609030101010101" pitchFamily="49" charset="-122"/>
                <a:ea typeface="楷体_GB2312" panose="02010609030101010101" pitchFamily="49" charset="-122"/>
              </a:rPr>
              <a:t>1981</a:t>
            </a:r>
            <a:r>
              <a:rPr lang="zh-CN" altLang="en-US" sz="2800" b="1" dirty="0">
                <a:latin typeface="楷体_GB2312" panose="02010609030101010101" pitchFamily="49" charset="-122"/>
                <a:ea typeface="楷体_GB2312" panose="02010609030101010101" pitchFamily="49" charset="-122"/>
              </a:rPr>
              <a:t>年起，古德森陆续出版了多部有影响的生活史研究著作，集中阐述生活史研究对教师专业发展的价值和意义。不仅如此，他还公开宣称：</a:t>
            </a:r>
            <a:r>
              <a:rPr lang="zh-CN" altLang="en-US" sz="2800" b="1" dirty="0">
                <a:solidFill>
                  <a:srgbClr val="C00000"/>
                </a:solidFill>
                <a:latin typeface="楷体_GB2312" panose="02010609030101010101" pitchFamily="49" charset="-122"/>
                <a:ea typeface="楷体_GB2312" panose="02010609030101010101" pitchFamily="49" charset="-122"/>
              </a:rPr>
              <a:t>“生活史是教师教育研究的最佳方式”。</a:t>
            </a:r>
            <a:endParaRPr lang="zh-CN" altLang="zh-CN"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80484525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a:latin typeface="微软雅黑"/>
                <a:ea typeface="微软雅黑"/>
                <a:cs typeface="微软雅黑"/>
              </a:rPr>
              <a:t>（二）生活史研究关于教师发展的研究成果</a:t>
            </a:r>
          </a:p>
        </p:txBody>
      </p:sp>
      <p:sp>
        <p:nvSpPr>
          <p:cNvPr id="3" name="矩形 2"/>
          <p:cNvSpPr/>
          <p:nvPr/>
        </p:nvSpPr>
        <p:spPr>
          <a:xfrm>
            <a:off x="628819" y="1196752"/>
            <a:ext cx="7848872" cy="4799840"/>
          </a:xfrm>
          <a:prstGeom prst="rect">
            <a:avLst/>
          </a:prstGeom>
        </p:spPr>
        <p:txBody>
          <a:bodyPr wrap="square">
            <a:spAutoFit/>
          </a:bodyPr>
          <a:lstStyle/>
          <a:p>
            <a:pPr>
              <a:lnSpc>
                <a:spcPct val="150000"/>
              </a:lnSpc>
              <a:spcAft>
                <a:spcPts val="0"/>
              </a:spcAft>
            </a:pPr>
            <a:r>
              <a:rPr lang="en-US" altLang="zh-CN" sz="2400" dirty="0">
                <a:latin typeface="楷体_GB2312" panose="02010609030101010101" pitchFamily="49" charset="-122"/>
                <a:ea typeface="楷体_GB2312" panose="02010609030101010101" pitchFamily="49" charset="-122"/>
              </a:rPr>
              <a:t> </a:t>
            </a:r>
            <a:r>
              <a:rPr lang="en-US" altLang="zh-CN" sz="2400" dirty="0" smtClean="0">
                <a:latin typeface="楷体_GB2312" panose="02010609030101010101" pitchFamily="49" charset="-122"/>
                <a:ea typeface="楷体_GB2312" panose="02010609030101010101" pitchFamily="49" charset="-122"/>
              </a:rPr>
              <a:t>   </a:t>
            </a:r>
            <a:r>
              <a:rPr lang="en-US" altLang="zh-CN" sz="2600" b="1" dirty="0" smtClean="0">
                <a:latin typeface="楷体_GB2312" panose="02010609030101010101" pitchFamily="49" charset="-122"/>
                <a:ea typeface="楷体_GB2312" panose="02010609030101010101" pitchFamily="49" charset="-122"/>
              </a:rPr>
              <a:t>3.</a:t>
            </a:r>
            <a:r>
              <a:rPr lang="zh-CN" altLang="en-US" sz="2600" b="1" dirty="0">
                <a:latin typeface="楷体_GB2312" panose="02010609030101010101" pitchFamily="49" charset="-122"/>
                <a:ea typeface="楷体_GB2312" panose="02010609030101010101" pitchFamily="49" charset="-122"/>
              </a:rPr>
              <a:t>传统的教师发展研究将教师从真实的教育情境中抽拔出来而加以概念化、理论化，从而造成了教育理论与生活实践的隔离。生活史研究实际上就是把教师发展的学术研究放回到鲜活的现实生活中，使之重新进入实践的土壤，把教师发展交还到它本该存在的地方</a:t>
            </a:r>
            <a:r>
              <a:rPr lang="en-US" altLang="zh-CN" sz="2600" b="1" dirty="0">
                <a:latin typeface="楷体_GB2312" panose="02010609030101010101" pitchFamily="49" charset="-122"/>
                <a:ea typeface="楷体_GB2312" panose="02010609030101010101" pitchFamily="49" charset="-122"/>
              </a:rPr>
              <a:t>——</a:t>
            </a:r>
            <a:r>
              <a:rPr lang="zh-CN" altLang="en-US" sz="2600" b="1" dirty="0">
                <a:latin typeface="楷体_GB2312" panose="02010609030101010101" pitchFamily="49" charset="-122"/>
                <a:ea typeface="楷体_GB2312" panose="02010609030101010101" pitchFamily="49" charset="-122"/>
              </a:rPr>
              <a:t>教育的生活世界当中，在教育的生活世界中领悟教师发展的力量，使之具有自己独特的理论和实践生命力。</a:t>
            </a:r>
            <a:endParaRPr lang="zh-CN" altLang="zh-CN" sz="26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128475386"/>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a:latin typeface="微软雅黑"/>
                <a:ea typeface="微软雅黑"/>
                <a:cs typeface="微软雅黑"/>
              </a:rPr>
              <a:t>（二）生活史研究关于教师发展的研究成果</a:t>
            </a:r>
          </a:p>
        </p:txBody>
      </p:sp>
      <p:sp>
        <p:nvSpPr>
          <p:cNvPr id="3" name="矩形 2"/>
          <p:cNvSpPr/>
          <p:nvPr/>
        </p:nvSpPr>
        <p:spPr>
          <a:xfrm>
            <a:off x="857224" y="1000108"/>
            <a:ext cx="7572428" cy="4708981"/>
          </a:xfrm>
          <a:prstGeom prst="rect">
            <a:avLst/>
          </a:prstGeom>
        </p:spPr>
        <p:txBody>
          <a:bodyPr wrap="square">
            <a:spAutoFit/>
          </a:bodyPr>
          <a:lstStyle/>
          <a:p>
            <a:pPr>
              <a:lnSpc>
                <a:spcPct val="150000"/>
              </a:lnSpc>
              <a:spcAft>
                <a:spcPts val="0"/>
              </a:spcAft>
            </a:pPr>
            <a:r>
              <a:rPr lang="en-US" altLang="zh-CN" sz="3200" dirty="0" smtClean="0">
                <a:latin typeface="楷体_GB2312" panose="02010609030101010101" pitchFamily="49" charset="-122"/>
                <a:ea typeface="楷体_GB2312" panose="02010609030101010101" pitchFamily="49" charset="-122"/>
              </a:rPr>
              <a:t>   </a:t>
            </a:r>
            <a:r>
              <a:rPr lang="en-US" altLang="zh-CN" sz="2400" b="1" dirty="0" smtClean="0">
                <a:latin typeface="楷体_GB2312" panose="02010609030101010101" pitchFamily="49" charset="-122"/>
                <a:ea typeface="楷体_GB2312" panose="02010609030101010101" pitchFamily="49" charset="-122"/>
              </a:rPr>
              <a:t>4.</a:t>
            </a:r>
            <a:r>
              <a:rPr lang="zh-CN" altLang="en-US" sz="2400" b="1" dirty="0" smtClean="0">
                <a:latin typeface="楷体_GB2312" panose="02010609030101010101" pitchFamily="49" charset="-122"/>
                <a:ea typeface="楷体_GB2312" panose="02010609030101010101" pitchFamily="49" charset="-122"/>
              </a:rPr>
              <a:t>古德森</a:t>
            </a:r>
            <a:r>
              <a:rPr lang="zh-CN" altLang="en-US" sz="2400" b="1" dirty="0">
                <a:latin typeface="楷体_GB2312" panose="02010609030101010101" pitchFamily="49" charset="-122"/>
                <a:ea typeface="楷体_GB2312" panose="02010609030101010101" pitchFamily="49" charset="-122"/>
              </a:rPr>
              <a:t>的研究</a:t>
            </a:r>
          </a:p>
          <a:p>
            <a:pPr>
              <a:lnSpc>
                <a:spcPct val="150000"/>
              </a:lnSpc>
              <a:spcAft>
                <a:spcPts val="0"/>
              </a:spcAft>
            </a:pPr>
            <a:r>
              <a:rPr lang="zh-CN" altLang="en-US" sz="2400" b="1" dirty="0" smtClean="0">
                <a:latin typeface="楷体_GB2312" panose="02010609030101010101" pitchFamily="49" charset="-122"/>
                <a:ea typeface="楷体_GB2312" panose="02010609030101010101" pitchFamily="49" charset="-122"/>
              </a:rPr>
              <a:t>    古德森</a:t>
            </a:r>
            <a:r>
              <a:rPr lang="zh-CN" altLang="en-US" sz="2400" b="1" dirty="0">
                <a:latin typeface="楷体_GB2312" panose="02010609030101010101" pitchFamily="49" charset="-122"/>
                <a:ea typeface="楷体_GB2312" panose="02010609030101010101" pitchFamily="49" charset="-122"/>
              </a:rPr>
              <a:t>认为，当今的教师研究有两</a:t>
            </a:r>
            <a:r>
              <a:rPr lang="zh-CN" altLang="en-US" sz="2400" b="1" dirty="0" smtClean="0">
                <a:latin typeface="楷体_GB2312" panose="02010609030101010101" pitchFamily="49" charset="-122"/>
                <a:ea typeface="楷体_GB2312" panose="02010609030101010101" pitchFamily="49" charset="-122"/>
              </a:rPr>
              <a:t>个显著缺陷：</a:t>
            </a:r>
            <a:r>
              <a:rPr lang="zh-CN" altLang="en-US" sz="2400" b="1" dirty="0">
                <a:solidFill>
                  <a:srgbClr val="C00000"/>
                </a:solidFill>
                <a:latin typeface="楷体_GB2312" panose="02010609030101010101" pitchFamily="49" charset="-122"/>
                <a:ea typeface="楷体_GB2312" panose="02010609030101010101" pitchFamily="49" charset="-122"/>
              </a:rPr>
              <a:t>（</a:t>
            </a:r>
            <a:r>
              <a:rPr lang="en-US" altLang="zh-CN" sz="2400" b="1" dirty="0">
                <a:solidFill>
                  <a:srgbClr val="C00000"/>
                </a:solidFill>
                <a:latin typeface="楷体_GB2312" panose="02010609030101010101" pitchFamily="49" charset="-122"/>
                <a:ea typeface="楷体_GB2312" panose="02010609030101010101" pitchFamily="49" charset="-122"/>
              </a:rPr>
              <a:t>1</a:t>
            </a:r>
            <a:r>
              <a:rPr lang="zh-CN" altLang="en-US" sz="2400" b="1" dirty="0">
                <a:solidFill>
                  <a:srgbClr val="C00000"/>
                </a:solidFill>
                <a:latin typeface="楷体_GB2312" panose="02010609030101010101" pitchFamily="49" charset="-122"/>
                <a:ea typeface="楷体_GB2312" panose="02010609030101010101" pitchFamily="49" charset="-122"/>
              </a:rPr>
              <a:t>）可互换性，（</a:t>
            </a:r>
            <a:r>
              <a:rPr lang="en-US" altLang="zh-CN" sz="2400" b="1" dirty="0">
                <a:solidFill>
                  <a:srgbClr val="C00000"/>
                </a:solidFill>
                <a:latin typeface="楷体_GB2312" panose="02010609030101010101" pitchFamily="49" charset="-122"/>
                <a:ea typeface="楷体_GB2312" panose="02010609030101010101" pitchFamily="49" charset="-122"/>
              </a:rPr>
              <a:t>2</a:t>
            </a:r>
            <a:r>
              <a:rPr lang="zh-CN" altLang="en-US" sz="2400" b="1" dirty="0">
                <a:solidFill>
                  <a:srgbClr val="C00000"/>
                </a:solidFill>
                <a:latin typeface="楷体_GB2312" panose="02010609030101010101" pitchFamily="49" charset="-122"/>
                <a:ea typeface="楷体_GB2312" panose="02010609030101010101" pitchFamily="49" charset="-122"/>
              </a:rPr>
              <a:t>）无时代性</a:t>
            </a:r>
            <a:r>
              <a:rPr lang="zh-CN" altLang="en-US" sz="2400" b="1" dirty="0" smtClean="0">
                <a:latin typeface="楷体_GB2312" panose="02010609030101010101" pitchFamily="49" charset="-122"/>
                <a:ea typeface="楷体_GB2312" panose="02010609030101010101" pitchFamily="49" charset="-122"/>
              </a:rPr>
              <a:t>。</a:t>
            </a:r>
            <a:endParaRPr lang="en-US" altLang="zh-CN" sz="2400" b="1" dirty="0" smtClean="0">
              <a:latin typeface="楷体_GB2312" panose="02010609030101010101" pitchFamily="49" charset="-122"/>
              <a:ea typeface="楷体_GB2312" panose="02010609030101010101" pitchFamily="49" charset="-122"/>
            </a:endParaRPr>
          </a:p>
          <a:p>
            <a:pPr>
              <a:lnSpc>
                <a:spcPct val="150000"/>
              </a:lnSpc>
              <a:spcAft>
                <a:spcPts val="0"/>
              </a:spcAft>
            </a:pPr>
            <a:r>
              <a:rPr lang="en-US" altLang="zh-CN" sz="2400" b="1" dirty="0" smtClean="0">
                <a:latin typeface="楷体_GB2312" panose="02010609030101010101" pitchFamily="49" charset="-122"/>
                <a:ea typeface="楷体_GB2312" panose="02010609030101010101" pitchFamily="49" charset="-122"/>
              </a:rPr>
              <a:t>    </a:t>
            </a:r>
            <a:r>
              <a:rPr lang="zh-CN" altLang="en-US" sz="2400" b="1" dirty="0" smtClean="0">
                <a:solidFill>
                  <a:srgbClr val="C00000"/>
                </a:solidFill>
                <a:latin typeface="黑体" pitchFamily="49" charset="-122"/>
                <a:ea typeface="黑体" pitchFamily="49" charset="-122"/>
              </a:rPr>
              <a:t>“可互换性”</a:t>
            </a:r>
            <a:r>
              <a:rPr lang="zh-CN" altLang="en-US" sz="2400" b="1" dirty="0">
                <a:latin typeface="楷体_GB2312" panose="02010609030101010101" pitchFamily="49" charset="-122"/>
                <a:ea typeface="楷体_GB2312" panose="02010609030101010101" pitchFamily="49" charset="-122"/>
              </a:rPr>
              <a:t>即教师是可相互换位的，教师被非个人化了，中立化了。造成这种现状的原因在于研究关注情境与场合，而忽视了教师个人的传记、生活方式</a:t>
            </a:r>
            <a:r>
              <a:rPr lang="zh-CN" altLang="en-US" sz="2400" b="1" dirty="0" smtClean="0">
                <a:latin typeface="楷体_GB2312" panose="02010609030101010101" pitchFamily="49" charset="-122"/>
                <a:ea typeface="楷体_GB2312" panose="02010609030101010101" pitchFamily="49" charset="-122"/>
              </a:rPr>
              <a:t>。</a:t>
            </a:r>
            <a:endParaRPr lang="en-US" altLang="zh-CN" sz="2400" b="1" dirty="0" smtClean="0">
              <a:latin typeface="楷体_GB2312" panose="02010609030101010101" pitchFamily="49" charset="-122"/>
              <a:ea typeface="楷体_GB2312" panose="02010609030101010101" pitchFamily="49" charset="-122"/>
            </a:endParaRPr>
          </a:p>
          <a:p>
            <a:pPr>
              <a:lnSpc>
                <a:spcPct val="150000"/>
              </a:lnSpc>
              <a:spcAft>
                <a:spcPts val="0"/>
              </a:spcAft>
            </a:pPr>
            <a:r>
              <a:rPr lang="en-US" altLang="zh-CN" sz="2400" b="1" dirty="0" smtClean="0">
                <a:latin typeface="楷体_GB2312" panose="02010609030101010101" pitchFamily="49" charset="-122"/>
                <a:ea typeface="楷体_GB2312" panose="02010609030101010101" pitchFamily="49" charset="-122"/>
              </a:rPr>
              <a:t>    </a:t>
            </a:r>
            <a:r>
              <a:rPr lang="zh-CN" altLang="en-US" sz="2400" b="1" dirty="0" smtClean="0">
                <a:solidFill>
                  <a:srgbClr val="C00000"/>
                </a:solidFill>
                <a:latin typeface="黑体" pitchFamily="49" charset="-122"/>
                <a:ea typeface="黑体" pitchFamily="49" charset="-122"/>
              </a:rPr>
              <a:t>“无时代性”</a:t>
            </a:r>
            <a:r>
              <a:rPr lang="zh-CN" altLang="en-US" sz="2400" b="1" dirty="0">
                <a:latin typeface="楷体_GB2312" panose="02010609030101010101" pitchFamily="49" charset="-122"/>
                <a:ea typeface="楷体_GB2312" panose="02010609030101010101" pitchFamily="49" charset="-122"/>
              </a:rPr>
              <a:t>即不管是什么时代，不管谁当老师，一切仍然一如既往。</a:t>
            </a:r>
            <a:endParaRPr lang="zh-CN" altLang="zh-CN" sz="24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12847538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a:latin typeface="微软雅黑"/>
                <a:ea typeface="微软雅黑"/>
                <a:cs typeface="微软雅黑"/>
              </a:rPr>
              <a:t>（二）生活史研究关于教师发展的研究成果</a:t>
            </a:r>
          </a:p>
        </p:txBody>
      </p:sp>
      <p:sp>
        <p:nvSpPr>
          <p:cNvPr id="3" name="矩形 2"/>
          <p:cNvSpPr/>
          <p:nvPr/>
        </p:nvSpPr>
        <p:spPr>
          <a:xfrm>
            <a:off x="600219" y="1268760"/>
            <a:ext cx="7848872" cy="4708981"/>
          </a:xfrm>
          <a:prstGeom prst="rect">
            <a:avLst/>
          </a:prstGeom>
        </p:spPr>
        <p:txBody>
          <a:bodyPr wrap="square">
            <a:spAutoFit/>
          </a:bodyPr>
          <a:lstStyle/>
          <a:p>
            <a:pPr>
              <a:lnSpc>
                <a:spcPct val="125000"/>
              </a:lnSpc>
              <a:spcAft>
                <a:spcPts val="0"/>
              </a:spcAft>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solidFill>
                  <a:srgbClr val="C00000"/>
                </a:solidFill>
                <a:latin typeface="黑体" panose="02010600030101010101" pitchFamily="2" charset="-122"/>
                <a:ea typeface="黑体" panose="02010600030101010101" pitchFamily="2" charset="-122"/>
              </a:rPr>
              <a:t>《教师生活与工作的质性研究》</a:t>
            </a:r>
            <a:r>
              <a:rPr lang="zh-CN" altLang="zh-CN" sz="2400" b="1" dirty="0">
                <a:latin typeface="楷体_GB2312" panose="02010609030101010101" pitchFamily="49" charset="-122"/>
                <a:ea typeface="楷体_GB2312" panose="02010609030101010101" pitchFamily="49" charset="-122"/>
              </a:rPr>
              <a:t>是古德森关于教师生活史研究的经典代表作，在这本书中，他系统地论述了生活史研究所具有将教师的行动世界与理论世界连接起来的方法论特点，重点对教师生活史研究的意义、教师生活史研究的价值、教师生活史访谈的方法、教师生活故事资料的运用及相关处理方法做了较为系统而深入的</a:t>
            </a:r>
            <a:r>
              <a:rPr lang="zh-CN" altLang="zh-CN" sz="2400" b="1" dirty="0" smtClean="0">
                <a:latin typeface="楷体_GB2312" panose="02010609030101010101" pitchFamily="49" charset="-122"/>
                <a:ea typeface="楷体_GB2312" panose="02010609030101010101" pitchFamily="49" charset="-122"/>
              </a:rPr>
              <a:t>探讨</a:t>
            </a:r>
            <a:r>
              <a:rPr lang="zh-CN" altLang="en-US" sz="2400" b="1" dirty="0" smtClean="0">
                <a:latin typeface="楷体_GB2312" panose="02010609030101010101" pitchFamily="49" charset="-122"/>
                <a:ea typeface="楷体_GB2312" panose="02010609030101010101" pitchFamily="49" charset="-122"/>
              </a:rPr>
              <a:t>。</a:t>
            </a:r>
            <a:r>
              <a:rPr lang="zh-CN" altLang="zh-CN" sz="2400" b="1" dirty="0" smtClean="0">
                <a:latin typeface="楷体_GB2312" panose="02010609030101010101" pitchFamily="49" charset="-122"/>
                <a:ea typeface="楷体_GB2312" panose="02010609030101010101" pitchFamily="49" charset="-122"/>
              </a:rPr>
              <a:t>同时</a:t>
            </a:r>
            <a:r>
              <a:rPr lang="zh-CN" altLang="zh-CN" sz="2400" b="1" dirty="0">
                <a:latin typeface="楷体_GB2312" panose="02010609030101010101" pitchFamily="49" charset="-122"/>
                <a:ea typeface="楷体_GB2312" panose="02010609030101010101" pitchFamily="49" charset="-122"/>
              </a:rPr>
              <a:t>，以“变革时代的职业生活”、“学校的真情故事”等为主题呈现了相关研究实例</a:t>
            </a:r>
            <a:r>
              <a:rPr lang="en-US" altLang="zh-CN" sz="2400" b="1" dirty="0">
                <a:latin typeface="楷体_GB2312" panose="02010609030101010101" pitchFamily="49" charset="-122"/>
                <a:ea typeface="楷体_GB2312" panose="02010609030101010101" pitchFamily="49" charset="-122"/>
              </a:rPr>
              <a:t>, </a:t>
            </a:r>
            <a:r>
              <a:rPr lang="zh-CN" altLang="zh-CN" sz="2400" b="1" dirty="0">
                <a:latin typeface="楷体_GB2312" panose="02010609030101010101" pitchFamily="49" charset="-122"/>
                <a:ea typeface="楷体_GB2312" panose="02010609030101010101" pitchFamily="49" charset="-122"/>
              </a:rPr>
              <a:t>展现了生活史研究不只关心对教师的生活史访谈</a:t>
            </a:r>
            <a:r>
              <a:rPr lang="en-US" altLang="zh-CN" sz="2400" b="1" dirty="0">
                <a:latin typeface="楷体_GB2312" panose="02010609030101010101" pitchFamily="49" charset="-122"/>
                <a:ea typeface="楷体_GB2312" panose="02010609030101010101" pitchFamily="49" charset="-122"/>
              </a:rPr>
              <a:t>, </a:t>
            </a:r>
            <a:r>
              <a:rPr lang="zh-CN" altLang="zh-CN" sz="2400" b="1" dirty="0">
                <a:latin typeface="楷体_GB2312" panose="02010609030101010101" pitchFamily="49" charset="-122"/>
                <a:ea typeface="楷体_GB2312" panose="02010609030101010101" pitchFamily="49" charset="-122"/>
              </a:rPr>
              <a:t>还包括了更广范围的文档资料的复原和分析</a:t>
            </a:r>
            <a:r>
              <a:rPr lang="en-US" altLang="zh-CN" sz="2400" b="1" dirty="0">
                <a:latin typeface="楷体_GB2312" panose="02010609030101010101" pitchFamily="49" charset="-122"/>
                <a:ea typeface="楷体_GB2312" panose="02010609030101010101" pitchFamily="49" charset="-122"/>
              </a:rPr>
              <a:t>, </a:t>
            </a:r>
            <a:r>
              <a:rPr lang="zh-CN" altLang="zh-CN" sz="2400" b="1" dirty="0">
                <a:latin typeface="楷体_GB2312" panose="02010609030101010101" pitchFamily="49" charset="-122"/>
                <a:ea typeface="楷体_GB2312" panose="02010609030101010101" pitchFamily="49" charset="-122"/>
              </a:rPr>
              <a:t>以及一些其他证词的收集和分析。</a:t>
            </a:r>
          </a:p>
        </p:txBody>
      </p:sp>
    </p:spTree>
    <p:extLst>
      <p:ext uri="{BB962C8B-B14F-4D97-AF65-F5344CB8AC3E}">
        <p14:creationId xmlns="" xmlns:p14="http://schemas.microsoft.com/office/powerpoint/2010/main" val="298403330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a:latin typeface="微软雅黑"/>
                <a:ea typeface="微软雅黑"/>
                <a:cs typeface="微软雅黑"/>
              </a:rPr>
              <a:t>（二）生活史研究关于教师发展的研究成果</a:t>
            </a:r>
          </a:p>
        </p:txBody>
      </p:sp>
      <p:sp>
        <p:nvSpPr>
          <p:cNvPr id="3" name="矩形 2"/>
          <p:cNvSpPr/>
          <p:nvPr/>
        </p:nvSpPr>
        <p:spPr>
          <a:xfrm>
            <a:off x="857224" y="1071546"/>
            <a:ext cx="7429552" cy="4622419"/>
          </a:xfrm>
          <a:prstGeom prst="rect">
            <a:avLst/>
          </a:prstGeom>
        </p:spPr>
        <p:txBody>
          <a:bodyPr wrap="square">
            <a:spAutoFit/>
          </a:bodyPr>
          <a:lstStyle/>
          <a:p>
            <a:pPr>
              <a:lnSpc>
                <a:spcPct val="150000"/>
              </a:lnSpc>
              <a:spcAft>
                <a:spcPts val="0"/>
              </a:spcAft>
            </a:pPr>
            <a:r>
              <a:rPr lang="en-US" altLang="zh-CN" sz="3200" dirty="0" smtClean="0">
                <a:latin typeface="楷体_GB2312" panose="02010609030101010101" pitchFamily="49" charset="-122"/>
                <a:ea typeface="楷体_GB2312" panose="02010609030101010101" pitchFamily="49" charset="-122"/>
              </a:rPr>
              <a:t>   </a:t>
            </a:r>
            <a:r>
              <a:rPr lang="en-US" altLang="zh-CN" sz="2400" b="1" dirty="0" smtClean="0">
                <a:latin typeface="楷体_GB2312" panose="02010609030101010101" pitchFamily="49" charset="-122"/>
                <a:ea typeface="楷体_GB2312" panose="02010609030101010101" pitchFamily="49" charset="-122"/>
              </a:rPr>
              <a:t>4.</a:t>
            </a:r>
            <a:r>
              <a:rPr lang="zh-CN" altLang="en-US" sz="2400" b="1" dirty="0" smtClean="0">
                <a:latin typeface="楷体_GB2312" panose="02010609030101010101" pitchFamily="49" charset="-122"/>
                <a:ea typeface="楷体_GB2312" panose="02010609030101010101" pitchFamily="49" charset="-122"/>
              </a:rPr>
              <a:t>古德森</a:t>
            </a:r>
            <a:r>
              <a:rPr lang="zh-CN" altLang="en-US" sz="2400" b="1" dirty="0">
                <a:latin typeface="楷体_GB2312" panose="02010609030101010101" pitchFamily="49" charset="-122"/>
                <a:ea typeface="楷体_GB2312" panose="02010609030101010101" pitchFamily="49" charset="-122"/>
              </a:rPr>
              <a:t>的研究</a:t>
            </a:r>
          </a:p>
          <a:p>
            <a:pPr>
              <a:lnSpc>
                <a:spcPct val="150000"/>
              </a:lnSpc>
              <a:spcAft>
                <a:spcPts val="0"/>
              </a:spcAft>
            </a:pPr>
            <a:r>
              <a:rPr lang="en-US" altLang="zh-CN" sz="2400" dirty="0"/>
              <a:t> </a:t>
            </a:r>
            <a:r>
              <a:rPr lang="en-US" altLang="zh-CN" sz="2400" dirty="0" smtClean="0"/>
              <a:t>       </a:t>
            </a:r>
            <a:r>
              <a:rPr lang="zh-CN" altLang="zh-CN" sz="2400" b="1" dirty="0" smtClean="0">
                <a:latin typeface="楷体_GB2312" panose="02010609030101010101" pitchFamily="49" charset="-122"/>
                <a:ea typeface="楷体_GB2312" panose="02010609030101010101" pitchFamily="49" charset="-122"/>
              </a:rPr>
              <a:t>一方面</a:t>
            </a:r>
            <a:r>
              <a:rPr lang="zh-CN" altLang="zh-CN" sz="2400" b="1" dirty="0">
                <a:latin typeface="楷体_GB2312" panose="02010609030101010101" pitchFamily="49" charset="-122"/>
                <a:ea typeface="楷体_GB2312" panose="02010609030101010101" pitchFamily="49" charset="-122"/>
              </a:rPr>
              <a:t>，个人生活史为教师的人生价值反思提供了重要手段，它被当作开发教师反思能力的起点。只有在真实生活故事的叙述中，教师才能正确地审视自己，并在自我反思中对自己的行为获得一种解释，使教师变得自律，对自己的工作和生活负责，因而个人生活史的研究是帮助教师反思自身教育行为背后的教育观念之所以形成的重要方式</a:t>
            </a:r>
            <a:r>
              <a:rPr lang="zh-CN" altLang="zh-CN" sz="2400" b="1" dirty="0" smtClean="0">
                <a:latin typeface="楷体_GB2312" panose="02010609030101010101" pitchFamily="49" charset="-122"/>
                <a:ea typeface="楷体_GB2312" panose="02010609030101010101" pitchFamily="49" charset="-122"/>
              </a:rPr>
              <a:t>。</a:t>
            </a:r>
            <a:endParaRPr lang="zh-CN" altLang="zh-CN" sz="24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98403330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a:latin typeface="微软雅黑"/>
                <a:ea typeface="微软雅黑"/>
                <a:cs typeface="微软雅黑"/>
              </a:rPr>
              <a:t>（二）生活史研究关于教师发展的研究成果</a:t>
            </a:r>
          </a:p>
        </p:txBody>
      </p:sp>
      <p:sp>
        <p:nvSpPr>
          <p:cNvPr id="3" name="矩形 2"/>
          <p:cNvSpPr/>
          <p:nvPr/>
        </p:nvSpPr>
        <p:spPr>
          <a:xfrm>
            <a:off x="857224" y="1643050"/>
            <a:ext cx="7286676" cy="3600986"/>
          </a:xfrm>
          <a:prstGeom prst="rect">
            <a:avLst/>
          </a:prstGeom>
        </p:spPr>
        <p:txBody>
          <a:bodyPr wrap="square">
            <a:spAutoFit/>
          </a:bodyPr>
          <a:lstStyle/>
          <a:p>
            <a:pPr>
              <a:lnSpc>
                <a:spcPct val="150000"/>
              </a:lnSpc>
              <a:spcAft>
                <a:spcPts val="0"/>
              </a:spcAft>
            </a:pPr>
            <a:r>
              <a:rPr lang="en-US" altLang="zh-CN" sz="3200" dirty="0" smtClean="0">
                <a:latin typeface="楷体_GB2312" panose="02010609030101010101" pitchFamily="49" charset="-122"/>
                <a:ea typeface="楷体_GB2312" panose="02010609030101010101" pitchFamily="49" charset="-122"/>
              </a:rPr>
              <a:t>   </a:t>
            </a:r>
            <a:r>
              <a:rPr lang="en-US" altLang="zh-CN" sz="2400" b="1" dirty="0" smtClean="0">
                <a:latin typeface="楷体_GB2312" panose="02010609030101010101" pitchFamily="49" charset="-122"/>
                <a:ea typeface="楷体_GB2312" panose="02010609030101010101" pitchFamily="49" charset="-122"/>
              </a:rPr>
              <a:t>4.</a:t>
            </a:r>
            <a:r>
              <a:rPr lang="zh-CN" altLang="en-US" sz="2400" b="1" dirty="0" smtClean="0">
                <a:latin typeface="楷体_GB2312" panose="02010609030101010101" pitchFamily="49" charset="-122"/>
                <a:ea typeface="楷体_GB2312" panose="02010609030101010101" pitchFamily="49" charset="-122"/>
              </a:rPr>
              <a:t>古德森</a:t>
            </a:r>
            <a:r>
              <a:rPr lang="zh-CN" altLang="en-US" sz="2400" b="1" dirty="0">
                <a:latin typeface="楷体_GB2312" panose="02010609030101010101" pitchFamily="49" charset="-122"/>
                <a:ea typeface="楷体_GB2312" panose="02010609030101010101" pitchFamily="49" charset="-122"/>
              </a:rPr>
              <a:t>的研究</a:t>
            </a:r>
          </a:p>
          <a:p>
            <a:pPr>
              <a:lnSpc>
                <a:spcPct val="150000"/>
              </a:lnSpc>
              <a:spcAft>
                <a:spcPts val="0"/>
              </a:spcAft>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另一方面</a:t>
            </a:r>
            <a:r>
              <a:rPr lang="zh-CN" altLang="zh-CN" sz="2400" b="1" dirty="0">
                <a:latin typeface="楷体_GB2312" panose="02010609030101010101" pitchFamily="49" charset="-122"/>
                <a:ea typeface="楷体_GB2312" panose="02010609030101010101" pitchFamily="49" charset="-122"/>
              </a:rPr>
              <a:t>，生活史可以帮助职前教师和新手教师了解个人生活史经历对自我发展的意义，以便在以后的学习中用他们自己的个人观点，同时把他们的观点暴露给教师教育者，以便后者能够设计出直接有力的解决职前教师和新手教师真实想法的教育学。</a:t>
            </a:r>
          </a:p>
        </p:txBody>
      </p:sp>
    </p:spTree>
    <p:extLst>
      <p:ext uri="{BB962C8B-B14F-4D97-AF65-F5344CB8AC3E}">
        <p14:creationId xmlns="" xmlns:p14="http://schemas.microsoft.com/office/powerpoint/2010/main" val="298403330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a:latin typeface="微软雅黑"/>
                <a:ea typeface="微软雅黑"/>
                <a:cs typeface="微软雅黑"/>
              </a:rPr>
              <a:t>（二）生活史研究关于教师发展的研究成果</a:t>
            </a:r>
          </a:p>
        </p:txBody>
      </p:sp>
      <p:sp>
        <p:nvSpPr>
          <p:cNvPr id="3" name="矩形 2"/>
          <p:cNvSpPr/>
          <p:nvPr/>
        </p:nvSpPr>
        <p:spPr>
          <a:xfrm>
            <a:off x="467544" y="980728"/>
            <a:ext cx="7992888" cy="5170646"/>
          </a:xfrm>
          <a:prstGeom prst="rect">
            <a:avLst/>
          </a:prstGeom>
        </p:spPr>
        <p:txBody>
          <a:bodyPr wrap="square">
            <a:spAutoFit/>
          </a:bodyPr>
          <a:lstStyle/>
          <a:p>
            <a:pPr>
              <a:lnSpc>
                <a:spcPct val="150000"/>
              </a:lnSpc>
            </a:pPr>
            <a:r>
              <a:rPr lang="en-US" altLang="zh-CN" sz="2800" dirty="0">
                <a:latin typeface="楷体_GB2312" panose="02010609030101010101" pitchFamily="49" charset="-122"/>
                <a:ea typeface="楷体_GB2312" panose="02010609030101010101" pitchFamily="49" charset="-122"/>
              </a:rPr>
              <a:t> </a:t>
            </a:r>
            <a:r>
              <a:rPr lang="en-US" altLang="zh-CN" sz="2800" dirty="0" smtClean="0">
                <a:latin typeface="楷体_GB2312" panose="02010609030101010101" pitchFamily="49" charset="-122"/>
                <a:ea typeface="楷体_GB2312" panose="02010609030101010101" pitchFamily="49" charset="-122"/>
              </a:rPr>
              <a:t>   </a:t>
            </a:r>
            <a:r>
              <a:rPr lang="en-US" altLang="zh-CN" sz="2400" b="1" dirty="0" smtClean="0">
                <a:latin typeface="楷体_GB2312" panose="02010609030101010101" pitchFamily="49" charset="-122"/>
                <a:ea typeface="楷体_GB2312" panose="02010609030101010101" pitchFamily="49" charset="-122"/>
              </a:rPr>
              <a:t>5.</a:t>
            </a:r>
            <a:r>
              <a:rPr lang="zh-CN" altLang="en-US" sz="2400" b="1" dirty="0" smtClean="0">
                <a:latin typeface="楷体_GB2312" panose="02010609030101010101" pitchFamily="49" charset="-122"/>
                <a:ea typeface="楷体_GB2312" panose="02010609030101010101" pitchFamily="49" charset="-122"/>
              </a:rPr>
              <a:t>如何开展生活史研究</a:t>
            </a:r>
            <a:endParaRPr lang="en-US" altLang="zh-CN" sz="2400" b="1" dirty="0" smtClean="0">
              <a:latin typeface="楷体_GB2312" panose="02010609030101010101" pitchFamily="49" charset="-122"/>
              <a:ea typeface="楷体_GB2312" panose="02010609030101010101" pitchFamily="49" charset="-122"/>
            </a:endParaRPr>
          </a:p>
          <a:p>
            <a:pPr>
              <a:lnSpc>
                <a:spcPct val="150000"/>
              </a:lnSpc>
            </a:pPr>
            <a:r>
              <a:rPr lang="en-US" altLang="zh-CN" sz="2400" b="1" dirty="0">
                <a:latin typeface="楷体_GB2312" panose="02010609030101010101" pitchFamily="49" charset="-122"/>
                <a:ea typeface="楷体_GB2312" panose="02010609030101010101" pitchFamily="49" charset="-122"/>
              </a:rPr>
              <a:t>    </a:t>
            </a:r>
            <a:r>
              <a:rPr lang="zh-CN" altLang="zh-CN" sz="2400" b="1" dirty="0">
                <a:latin typeface="楷体_GB2312" panose="02010609030101010101" pitchFamily="49" charset="-122"/>
                <a:ea typeface="楷体_GB2312" panose="02010609030101010101" pitchFamily="49" charset="-122"/>
              </a:rPr>
              <a:t>通常包括</a:t>
            </a:r>
            <a:r>
              <a:rPr lang="en-US" altLang="zh-CN" sz="2400" b="1" dirty="0">
                <a:latin typeface="楷体_GB2312" panose="02010609030101010101" pitchFamily="49" charset="-122"/>
                <a:ea typeface="楷体_GB2312" panose="02010609030101010101" pitchFamily="49" charset="-122"/>
              </a:rPr>
              <a:t>2-6</a:t>
            </a:r>
            <a:r>
              <a:rPr lang="zh-CN" altLang="zh-CN" sz="2400" b="1" dirty="0">
                <a:latin typeface="楷体_GB2312" panose="02010609030101010101" pitchFamily="49" charset="-122"/>
                <a:ea typeface="楷体_GB2312" panose="02010609030101010101" pitchFamily="49" charset="-122"/>
              </a:rPr>
              <a:t>个要记录的开放式访问，通常有</a:t>
            </a:r>
            <a:r>
              <a:rPr lang="en-US" altLang="zh-CN" sz="2400" b="1" dirty="0">
                <a:latin typeface="楷体_GB2312" panose="02010609030101010101" pitchFamily="49" charset="-122"/>
                <a:ea typeface="楷体_GB2312" panose="02010609030101010101" pitchFamily="49" charset="-122"/>
              </a:rPr>
              <a:t>60-90</a:t>
            </a:r>
            <a:r>
              <a:rPr lang="zh-CN" altLang="zh-CN" sz="2400" b="1" dirty="0">
                <a:latin typeface="楷体_GB2312" panose="02010609030101010101" pitchFamily="49" charset="-122"/>
                <a:ea typeface="楷体_GB2312" panose="02010609030101010101" pitchFamily="49" charset="-122"/>
              </a:rPr>
              <a:t>分钟。其大致程序如下：</a:t>
            </a:r>
          </a:p>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第一</a:t>
            </a:r>
            <a:r>
              <a:rPr lang="zh-CN" altLang="zh-CN" sz="2400" b="1" dirty="0">
                <a:latin typeface="楷体_GB2312" panose="02010609030101010101" pitchFamily="49" charset="-122"/>
                <a:ea typeface="楷体_GB2312" panose="02010609030101010101" pitchFamily="49" charset="-122"/>
              </a:rPr>
              <a:t>，研究者着手准备，包括阅读背景材料、改善自己的访问技巧、联系信息提供者、获取访问许可，并承诺访问的匿名方式。</a:t>
            </a:r>
          </a:p>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第二</a:t>
            </a:r>
            <a:r>
              <a:rPr lang="zh-CN" altLang="zh-CN" sz="2400" b="1" dirty="0">
                <a:latin typeface="楷体_GB2312" panose="02010609030101010101" pitchFamily="49" charset="-122"/>
                <a:ea typeface="楷体_GB2312" panose="02010609030101010101" pitchFamily="49" charset="-122"/>
              </a:rPr>
              <a:t>，研究者进行一系列访问，进行录音和录影记录。研究者悬置以前获得的任何关于信息提供者的历史，真诚地表现出对他的话抱有兴趣</a:t>
            </a:r>
            <a:r>
              <a:rPr lang="zh-CN" altLang="zh-CN" sz="2400" b="1" dirty="0" smtClean="0">
                <a:latin typeface="楷体_GB2312" panose="02010609030101010101" pitchFamily="49" charset="-122"/>
                <a:ea typeface="楷体_GB2312" panose="02010609030101010101" pitchFamily="49" charset="-122"/>
              </a:rPr>
              <a:t>。</a:t>
            </a:r>
            <a:endParaRPr lang="zh-CN" altLang="zh-CN" sz="24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76672138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smtClean="0">
                <a:latin typeface="微软雅黑"/>
                <a:ea typeface="微软雅黑"/>
                <a:cs typeface="微软雅黑"/>
              </a:rPr>
              <a:t>问题二  教师专业发展的一般阶段及特征</a:t>
            </a:r>
            <a:endParaRPr lang="zh-CN" altLang="en-US" sz="3200" b="1" dirty="0">
              <a:latin typeface="微软雅黑"/>
              <a:ea typeface="微软雅黑"/>
              <a:cs typeface="微软雅黑"/>
            </a:endParaRPr>
          </a:p>
        </p:txBody>
      </p:sp>
      <p:sp>
        <p:nvSpPr>
          <p:cNvPr id="3" name="矩形 2"/>
          <p:cNvSpPr/>
          <p:nvPr/>
        </p:nvSpPr>
        <p:spPr>
          <a:xfrm>
            <a:off x="899592" y="1268759"/>
            <a:ext cx="7276145" cy="4401205"/>
          </a:xfrm>
          <a:prstGeom prst="rect">
            <a:avLst/>
          </a:prstGeom>
        </p:spPr>
        <p:txBody>
          <a:bodyPr wrap="square">
            <a:spAutoFit/>
          </a:bodyPr>
          <a:lstStyle/>
          <a:p>
            <a:pPr>
              <a:lnSpc>
                <a:spcPct val="125000"/>
              </a:lnSpc>
            </a:pPr>
            <a:r>
              <a:rPr lang="zh-CN" altLang="en-US" sz="2800" b="1" dirty="0" smtClean="0">
                <a:latin typeface="楷体_GB2312" panose="02010609030101010101" pitchFamily="49" charset="-122"/>
                <a:ea typeface="楷体_GB2312" panose="02010609030101010101" pitchFamily="49" charset="-122"/>
              </a:rPr>
              <a:t>    </a:t>
            </a:r>
            <a:r>
              <a:rPr lang="zh-CN" altLang="en-US" sz="2800" b="1" dirty="0" smtClean="0">
                <a:solidFill>
                  <a:srgbClr val="C00000"/>
                </a:solidFill>
                <a:latin typeface="黑体" panose="02010600030101010101" pitchFamily="2" charset="-122"/>
                <a:ea typeface="黑体" panose="02010600030101010101" pitchFamily="2" charset="-122"/>
              </a:rPr>
              <a:t>（一）准备阶段</a:t>
            </a:r>
            <a:endParaRPr lang="en-US" altLang="zh-CN" sz="2800" b="1" dirty="0">
              <a:solidFill>
                <a:srgbClr val="C00000"/>
              </a:solidFill>
              <a:latin typeface="黑体" panose="02010600030101010101" pitchFamily="2" charset="-122"/>
              <a:ea typeface="黑体" panose="02010600030101010101" pitchFamily="2" charset="-122"/>
            </a:endParaRPr>
          </a:p>
          <a:p>
            <a:pPr>
              <a:lnSpc>
                <a:spcPct val="125000"/>
              </a:lnSpc>
            </a:pPr>
            <a:r>
              <a:rPr lang="en-US" altLang="zh-CN" sz="2800" b="1"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职</a:t>
            </a:r>
            <a:r>
              <a:rPr lang="zh-CN" altLang="en-US" sz="2800" b="1" dirty="0">
                <a:latin typeface="楷体_GB2312" panose="02010609030101010101" pitchFamily="49" charset="-122"/>
                <a:ea typeface="楷体_GB2312" panose="02010609030101010101" pitchFamily="49" charset="-122"/>
              </a:rPr>
              <a:t>前</a:t>
            </a:r>
            <a:r>
              <a:rPr lang="zh-CN" altLang="en-US" sz="2800" b="1" dirty="0" smtClean="0">
                <a:latin typeface="楷体_GB2312" panose="02010609030101010101" pitchFamily="49" charset="-122"/>
                <a:ea typeface="楷体_GB2312" panose="02010609030101010101" pitchFamily="49" charset="-122"/>
              </a:rPr>
              <a:t>阶段是为进入教师职业奠基专业知识和专业能力的基础阶段，主要指教师教育的职前培养阶段。</a:t>
            </a:r>
            <a:endParaRPr lang="en-US" altLang="zh-CN" sz="2800" b="1" dirty="0" smtClean="0">
              <a:latin typeface="楷体_GB2312" panose="02010609030101010101" pitchFamily="49" charset="-122"/>
              <a:ea typeface="楷体_GB2312" panose="02010609030101010101" pitchFamily="49" charset="-122"/>
            </a:endParaRPr>
          </a:p>
          <a:p>
            <a:pPr>
              <a:lnSpc>
                <a:spcPct val="125000"/>
              </a:lnSpc>
            </a:pPr>
            <a:r>
              <a:rPr lang="zh-CN" altLang="en-US" sz="2800" b="1" dirty="0" smtClean="0">
                <a:latin typeface="楷体_GB2312" panose="02010609030101010101" pitchFamily="49" charset="-122"/>
                <a:ea typeface="楷体_GB2312" panose="02010609030101010101" pitchFamily="49" charset="-122"/>
              </a:rPr>
              <a:t>    特征：</a:t>
            </a:r>
            <a:endParaRPr lang="en-US" altLang="zh-CN" sz="2800" b="1" dirty="0" smtClean="0">
              <a:latin typeface="楷体_GB2312" panose="02010609030101010101" pitchFamily="49" charset="-122"/>
              <a:ea typeface="楷体_GB2312" panose="02010609030101010101" pitchFamily="49" charset="-122"/>
            </a:endParaRPr>
          </a:p>
          <a:p>
            <a:pPr>
              <a:lnSpc>
                <a:spcPct val="125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1.</a:t>
            </a:r>
            <a:r>
              <a:rPr lang="zh-CN" altLang="en-US" sz="2800" b="1" dirty="0" smtClean="0">
                <a:latin typeface="楷体_GB2312" panose="02010609030101010101" pitchFamily="49" charset="-122"/>
                <a:ea typeface="楷体_GB2312" panose="02010609030101010101" pitchFamily="49" charset="-122"/>
              </a:rPr>
              <a:t>对教师职业充满憧憬；</a:t>
            </a:r>
            <a:endParaRPr lang="en-US" altLang="zh-CN" sz="2800" b="1" dirty="0" smtClean="0">
              <a:latin typeface="楷体_GB2312" panose="02010609030101010101" pitchFamily="49" charset="-122"/>
              <a:ea typeface="楷体_GB2312" panose="02010609030101010101" pitchFamily="49" charset="-122"/>
            </a:endParaRPr>
          </a:p>
          <a:p>
            <a:pPr>
              <a:lnSpc>
                <a:spcPct val="125000"/>
              </a:lnSpc>
            </a:pPr>
            <a:r>
              <a:rPr lang="en-US" altLang="zh-CN" sz="2800" b="1" dirty="0" smtClean="0">
                <a:latin typeface="楷体_GB2312" panose="02010609030101010101" pitchFamily="49" charset="-122"/>
                <a:ea typeface="楷体_GB2312" panose="02010609030101010101" pitchFamily="49" charset="-122"/>
              </a:rPr>
              <a:t>    2.</a:t>
            </a:r>
            <a:r>
              <a:rPr lang="zh-CN" altLang="en-US" sz="2800" b="1" dirty="0" smtClean="0">
                <a:latin typeface="楷体_GB2312" panose="02010609030101010101" pitchFamily="49" charset="-122"/>
                <a:ea typeface="楷体_GB2312" panose="02010609030101010101" pitchFamily="49" charset="-122"/>
              </a:rPr>
              <a:t>注重专业理论知识的学习和教学技能的训练。</a:t>
            </a:r>
            <a:r>
              <a:rPr lang="en-US" altLang="zh-CN" sz="2800" b="1" dirty="0" smtClean="0">
                <a:latin typeface="楷体_GB2312" panose="02010609030101010101" pitchFamily="49" charset="-122"/>
                <a:ea typeface="楷体_GB2312" panose="02010609030101010101" pitchFamily="49" charset="-122"/>
              </a:rPr>
              <a:t> </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66731608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smtClean="0">
                <a:latin typeface="微软雅黑"/>
                <a:ea typeface="微软雅黑"/>
                <a:cs typeface="微软雅黑"/>
              </a:rPr>
              <a:t>问题二  教师专业发展的一般阶段及特征</a:t>
            </a:r>
            <a:endParaRPr lang="zh-CN" altLang="en-US" sz="3200" b="1" dirty="0">
              <a:latin typeface="微软雅黑"/>
              <a:ea typeface="微软雅黑"/>
              <a:cs typeface="微软雅黑"/>
            </a:endParaRPr>
          </a:p>
        </p:txBody>
      </p:sp>
      <p:sp>
        <p:nvSpPr>
          <p:cNvPr id="3" name="矩形 2"/>
          <p:cNvSpPr/>
          <p:nvPr/>
        </p:nvSpPr>
        <p:spPr>
          <a:xfrm>
            <a:off x="499703" y="1243110"/>
            <a:ext cx="7992888" cy="4662815"/>
          </a:xfrm>
          <a:prstGeom prst="rect">
            <a:avLst/>
          </a:prstGeom>
        </p:spPr>
        <p:txBody>
          <a:bodyPr wrap="square">
            <a:spAutoFit/>
          </a:bodyPr>
          <a:lstStyle/>
          <a:p>
            <a:pPr>
              <a:lnSpc>
                <a:spcPct val="125000"/>
              </a:lnSpc>
              <a:spcAft>
                <a:spcPts val="1200"/>
              </a:spcAft>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solidFill>
                  <a:srgbClr val="C00000"/>
                </a:solidFill>
                <a:latin typeface="黑体" panose="02010600030101010101" pitchFamily="2" charset="-122"/>
                <a:ea typeface="黑体" panose="02010600030101010101" pitchFamily="2" charset="-122"/>
              </a:rPr>
              <a:t>（二）</a:t>
            </a:r>
            <a:r>
              <a:rPr lang="zh-CN" altLang="en-US" sz="2800" b="1" dirty="0">
                <a:solidFill>
                  <a:srgbClr val="C00000"/>
                </a:solidFill>
                <a:latin typeface="黑体" panose="02010600030101010101" pitchFamily="2" charset="-122"/>
                <a:ea typeface="黑体" panose="02010600030101010101" pitchFamily="2" charset="-122"/>
              </a:rPr>
              <a:t>适应阶段</a:t>
            </a:r>
            <a:endParaRPr lang="en-US" altLang="zh-CN" sz="2800" b="1" dirty="0">
              <a:solidFill>
                <a:srgbClr val="C00000"/>
              </a:solidFill>
              <a:latin typeface="黑体" panose="02010600030101010101" pitchFamily="2" charset="-122"/>
              <a:ea typeface="黑体" panose="02010600030101010101" pitchFamily="2" charset="-122"/>
            </a:endParaRPr>
          </a:p>
          <a:p>
            <a:pPr>
              <a:lnSpc>
                <a:spcPct val="150000"/>
              </a:lnSpc>
            </a:pPr>
            <a:r>
              <a:rPr lang="zh-CN" altLang="en-US" sz="2800" b="1" dirty="0" smtClean="0">
                <a:latin typeface="楷体_GB2312" panose="02010609030101010101" pitchFamily="49" charset="-122"/>
                <a:ea typeface="楷体_GB2312" panose="02010609030101010101" pitchFamily="49" charset="-122"/>
              </a:rPr>
              <a:t>    适应阶段是指教师任教后的最初几年，是教师走向社会、进入学校系统、适应教学工作的时期。这一阶段是教师专业发展的关键期，是初任教师实现由师范生向正式教师角色的转换期，也是所学理念与现实实践的“磨合期”，需要教师在知识、信念、态度和行为上不断作出调整。</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427990180"/>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smtClean="0">
                <a:latin typeface="微软雅黑"/>
                <a:ea typeface="微软雅黑"/>
                <a:cs typeface="微软雅黑"/>
              </a:rPr>
              <a:t>问题二  教师专业发展的一般阶段及特征</a:t>
            </a:r>
            <a:endParaRPr lang="zh-CN" altLang="en-US" sz="3200" b="1" dirty="0">
              <a:latin typeface="微软雅黑"/>
              <a:ea typeface="微软雅黑"/>
              <a:cs typeface="微软雅黑"/>
            </a:endParaRPr>
          </a:p>
        </p:txBody>
      </p:sp>
      <p:sp>
        <p:nvSpPr>
          <p:cNvPr id="3" name="矩形 2"/>
          <p:cNvSpPr/>
          <p:nvPr/>
        </p:nvSpPr>
        <p:spPr>
          <a:xfrm>
            <a:off x="1043608" y="1556792"/>
            <a:ext cx="6840760" cy="4016484"/>
          </a:xfrm>
          <a:prstGeom prst="rect">
            <a:avLst/>
          </a:prstGeom>
        </p:spPr>
        <p:txBody>
          <a:bodyPr wrap="square">
            <a:spAutoFit/>
          </a:bodyPr>
          <a:lstStyle/>
          <a:p>
            <a:pPr>
              <a:lnSpc>
                <a:spcPct val="125000"/>
              </a:lnSpc>
              <a:spcAft>
                <a:spcPts val="1200"/>
              </a:spcAft>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solidFill>
                  <a:srgbClr val="C00000"/>
                </a:solidFill>
                <a:latin typeface="黑体" panose="02010600030101010101" pitchFamily="2" charset="-122"/>
                <a:ea typeface="黑体" panose="02010600030101010101" pitchFamily="2" charset="-122"/>
              </a:rPr>
              <a:t>（二）</a:t>
            </a:r>
            <a:r>
              <a:rPr lang="zh-CN" altLang="en-US" sz="2800" b="1" dirty="0">
                <a:solidFill>
                  <a:srgbClr val="C00000"/>
                </a:solidFill>
                <a:latin typeface="黑体" panose="02010600030101010101" pitchFamily="2" charset="-122"/>
                <a:ea typeface="黑体" panose="02010600030101010101" pitchFamily="2" charset="-122"/>
              </a:rPr>
              <a:t>适应阶段</a:t>
            </a:r>
            <a:endParaRPr lang="en-US" altLang="zh-CN" sz="2800" b="1" dirty="0">
              <a:solidFill>
                <a:srgbClr val="C00000"/>
              </a:solidFill>
              <a:latin typeface="黑体" panose="02010600030101010101" pitchFamily="2" charset="-122"/>
              <a:ea typeface="黑体" panose="02010600030101010101" pitchFamily="2" charset="-122"/>
            </a:endParaRPr>
          </a:p>
          <a:p>
            <a:pPr>
              <a:lnSpc>
                <a:spcPct val="150000"/>
              </a:lnSpc>
            </a:pPr>
            <a:r>
              <a:rPr lang="zh-CN" altLang="en-US" sz="2800" b="1" dirty="0" smtClean="0">
                <a:latin typeface="楷体_GB2312" panose="02010609030101010101" pitchFamily="49" charset="-122"/>
                <a:ea typeface="楷体_GB2312" panose="02010609030101010101" pitchFamily="49" charset="-122"/>
              </a:rPr>
              <a:t>    阶段特征：</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1.</a:t>
            </a:r>
            <a:r>
              <a:rPr lang="zh-CN" altLang="en-US" sz="2800" b="1" dirty="0" smtClean="0">
                <a:latin typeface="楷体_GB2312" panose="02010609030101010101" pitchFamily="49" charset="-122"/>
                <a:ea typeface="楷体_GB2312" panose="02010609030101010101" pitchFamily="49" charset="-122"/>
              </a:rPr>
              <a:t>从实践中认知教师角色</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2.</a:t>
            </a:r>
            <a:r>
              <a:rPr lang="zh-CN" altLang="en-US" sz="2800" b="1" dirty="0" smtClean="0">
                <a:latin typeface="楷体_GB2312" panose="02010609030101010101" pitchFamily="49" charset="-122"/>
                <a:ea typeface="楷体_GB2312" panose="02010609030101010101" pitchFamily="49" charset="-122"/>
              </a:rPr>
              <a:t>初步体验现实教学的复杂性</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3.</a:t>
            </a:r>
            <a:r>
              <a:rPr lang="zh-CN" altLang="en-US" sz="2800" b="1" dirty="0" smtClean="0">
                <a:latin typeface="楷体_GB2312" panose="02010609030101010101" pitchFamily="49" charset="-122"/>
                <a:ea typeface="楷体_GB2312" panose="02010609030101010101" pitchFamily="49" charset="-122"/>
              </a:rPr>
              <a:t>开始对教学进行务实探索</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384417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129746" y="654760"/>
            <a:ext cx="7056784" cy="646331"/>
          </a:xfrm>
          <a:prstGeom prst="rect">
            <a:avLst/>
          </a:prstGeom>
          <a:noFill/>
          <a:ln w="9525">
            <a:noFill/>
            <a:miter lim="800000"/>
            <a:headEnd/>
            <a:tailEnd/>
          </a:ln>
        </p:spPr>
        <p:txBody>
          <a:bodyPr wrap="square">
            <a:spAutoFit/>
          </a:bodyPr>
          <a:lstStyle/>
          <a:p>
            <a:r>
              <a:rPr lang="zh-CN" altLang="en-US" sz="3600" b="1" dirty="0">
                <a:latin typeface="微软雅黑"/>
                <a:ea typeface="微软雅黑"/>
                <a:cs typeface="微软雅黑"/>
              </a:rPr>
              <a:t>一、生涯阶段</a:t>
            </a:r>
            <a:r>
              <a:rPr lang="zh-CN" altLang="en-US" sz="3600" b="1" dirty="0" smtClean="0">
                <a:latin typeface="微软雅黑"/>
                <a:ea typeface="微软雅黑"/>
                <a:cs typeface="微软雅黑"/>
              </a:rPr>
              <a:t>理论取向的研究成果</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1142912" y="1597019"/>
            <a:ext cx="6546879" cy="738664"/>
          </a:xfrm>
          <a:prstGeom prst="rect">
            <a:avLst/>
          </a:prstGeom>
          <a:noFill/>
          <a:ln w="9525">
            <a:noFill/>
            <a:miter lim="800000"/>
            <a:headEnd/>
            <a:tailEnd/>
          </a:ln>
        </p:spPr>
        <p:txBody>
          <a:bodyPr wrap="square">
            <a:spAutoFit/>
          </a:bodyPr>
          <a:lstStyle/>
          <a:p>
            <a:pPr lvl="0">
              <a:lnSpc>
                <a:spcPct val="150000"/>
              </a:lnSpc>
            </a:pPr>
            <a:r>
              <a:rPr lang="zh-CN" altLang="en-US" sz="2800" b="1" u="sng" dirty="0" smtClean="0">
                <a:solidFill>
                  <a:srgbClr val="C00000"/>
                </a:solidFill>
                <a:latin typeface="黑体" panose="02010600030101010101" pitchFamily="2" charset="-122"/>
                <a:ea typeface="黑体" panose="02010600030101010101" pitchFamily="2" charset="-122"/>
              </a:rPr>
              <a:t>教师职业生涯周期阶段论的研究</a:t>
            </a:r>
            <a:endParaRPr lang="en-US" altLang="zh-CN" sz="2800" b="1" u="sng" dirty="0">
              <a:solidFill>
                <a:srgbClr val="C00000"/>
              </a:solidFill>
              <a:latin typeface="黑体" panose="02010600030101010101" pitchFamily="2" charset="-122"/>
              <a:ea typeface="黑体" panose="02010600030101010101" pitchFamily="2" charset="-122"/>
            </a:endParaRPr>
          </a:p>
        </p:txBody>
      </p:sp>
      <p:sp>
        <p:nvSpPr>
          <p:cNvPr id="4" name="矩形 3"/>
          <p:cNvSpPr>
            <a:spLocks noChangeArrowheads="1"/>
          </p:cNvSpPr>
          <p:nvPr/>
        </p:nvSpPr>
        <p:spPr bwMode="auto">
          <a:xfrm>
            <a:off x="949030" y="2492896"/>
            <a:ext cx="6934642" cy="3016210"/>
          </a:xfrm>
          <a:prstGeom prst="rect">
            <a:avLst/>
          </a:prstGeom>
          <a:noFill/>
          <a:ln w="9525">
            <a:noFill/>
            <a:miter lim="800000"/>
            <a:headEnd/>
            <a:tailEnd/>
          </a:ln>
        </p:spPr>
        <p:txBody>
          <a:bodyPr wrap="square">
            <a:spAutoFit/>
          </a:bodyPr>
          <a:lstStyle/>
          <a:p>
            <a:pPr marL="457200" indent="-457200">
              <a:lnSpc>
                <a:spcPct val="150000"/>
              </a:lnSpc>
              <a:spcAft>
                <a:spcPts val="1200"/>
              </a:spcAft>
              <a:buFont typeface="Wingdings" panose="05000000000000000000" pitchFamily="2" charset="2"/>
              <a:buChar char="l"/>
            </a:pPr>
            <a:r>
              <a:rPr lang="zh-CN" altLang="en-US" sz="2400" b="1" dirty="0">
                <a:latin typeface="楷体_GB2312" panose="02010609030101010101" pitchFamily="49" charset="-122"/>
                <a:ea typeface="楷体_GB2312" panose="02010609030101010101" pitchFamily="49" charset="-122"/>
              </a:rPr>
              <a:t>始于</a:t>
            </a:r>
            <a:r>
              <a:rPr lang="en-US" altLang="zh-CN" sz="2400" b="1" dirty="0">
                <a:latin typeface="楷体_GB2312" panose="02010609030101010101" pitchFamily="49" charset="-122"/>
                <a:ea typeface="楷体_GB2312" panose="02010609030101010101" pitchFamily="49" charset="-122"/>
              </a:rPr>
              <a:t>20</a:t>
            </a:r>
            <a:r>
              <a:rPr lang="zh-CN" altLang="en-US" sz="2400" b="1" dirty="0">
                <a:latin typeface="楷体_GB2312" panose="02010609030101010101" pitchFamily="49" charset="-122"/>
                <a:ea typeface="楷体_GB2312" panose="02010609030101010101" pitchFamily="49" charset="-122"/>
              </a:rPr>
              <a:t>世纪</a:t>
            </a:r>
            <a:r>
              <a:rPr lang="en-US" altLang="zh-CN" sz="2400" b="1" dirty="0">
                <a:latin typeface="楷体_GB2312" panose="02010609030101010101" pitchFamily="49" charset="-122"/>
                <a:ea typeface="楷体_GB2312" panose="02010609030101010101" pitchFamily="49" charset="-122"/>
              </a:rPr>
              <a:t>60</a:t>
            </a:r>
            <a:r>
              <a:rPr lang="zh-CN" altLang="en-US" sz="2400" b="1" dirty="0">
                <a:latin typeface="楷体_GB2312" panose="02010609030101010101" pitchFamily="49" charset="-122"/>
                <a:ea typeface="楷体_GB2312" panose="02010609030101010101" pitchFamily="49" charset="-122"/>
              </a:rPr>
              <a:t>年代末的美国，后流行于欧美，目前已发展成为一套蔚为壮观的理论</a:t>
            </a:r>
            <a:r>
              <a:rPr lang="zh-CN" altLang="en-US" sz="2400" b="1" dirty="0" smtClean="0">
                <a:latin typeface="楷体_GB2312" panose="02010609030101010101" pitchFamily="49" charset="-122"/>
                <a:ea typeface="楷体_GB2312" panose="02010609030101010101" pitchFamily="49" charset="-122"/>
              </a:rPr>
              <a:t>体系。</a:t>
            </a:r>
            <a:endParaRPr lang="en-US" altLang="zh-CN" sz="2400" b="1" dirty="0" smtClean="0">
              <a:latin typeface="楷体_GB2312" panose="02010609030101010101" pitchFamily="49" charset="-122"/>
              <a:ea typeface="楷体_GB2312" panose="02010609030101010101" pitchFamily="49" charset="-122"/>
            </a:endParaRPr>
          </a:p>
          <a:p>
            <a:pPr marL="457200" indent="-457200">
              <a:lnSpc>
                <a:spcPct val="150000"/>
              </a:lnSpc>
              <a:buFont typeface="Wingdings" panose="05000000000000000000" pitchFamily="2" charset="2"/>
              <a:buChar char="l"/>
            </a:pPr>
            <a:r>
              <a:rPr lang="zh-CN" altLang="en-US" sz="2400" b="1" dirty="0" smtClean="0">
                <a:latin typeface="楷体_GB2312" panose="02010609030101010101" pitchFamily="49" charset="-122"/>
                <a:ea typeface="楷体_GB2312" panose="02010609030101010101" pitchFamily="49" charset="-122"/>
              </a:rPr>
              <a:t>教师职业生涯周期阶段论是以</a:t>
            </a:r>
            <a:r>
              <a:rPr lang="zh-CN" altLang="en-US" sz="2400" b="1" u="sng" dirty="0" smtClean="0">
                <a:solidFill>
                  <a:srgbClr val="C00000"/>
                </a:solidFill>
                <a:latin typeface="楷体_GB2312" panose="02010609030101010101" pitchFamily="49" charset="-122"/>
                <a:ea typeface="楷体_GB2312" panose="02010609030101010101" pitchFamily="49" charset="-122"/>
              </a:rPr>
              <a:t>人的生命自然的衰老过程与周期</a:t>
            </a:r>
            <a:r>
              <a:rPr lang="zh-CN" altLang="en-US" sz="2400" b="1" dirty="0" smtClean="0">
                <a:latin typeface="楷体_GB2312" panose="02010609030101010101" pitchFamily="49" charset="-122"/>
                <a:ea typeface="楷体_GB2312" panose="02010609030101010101" pitchFamily="49" charset="-122"/>
              </a:rPr>
              <a:t>来看待教师的职业发展过程与周期，阶段的划分</a:t>
            </a:r>
            <a:r>
              <a:rPr lang="zh-CN" altLang="en-US" sz="2400" b="1" u="sng" dirty="0" smtClean="0">
                <a:solidFill>
                  <a:srgbClr val="C00000"/>
                </a:solidFill>
                <a:latin typeface="楷体_GB2312" panose="02010609030101010101" pitchFamily="49" charset="-122"/>
                <a:ea typeface="楷体_GB2312" panose="02010609030101010101" pitchFamily="49" charset="-122"/>
              </a:rPr>
              <a:t>以生命变化周期为标准</a:t>
            </a:r>
            <a:r>
              <a:rPr lang="zh-CN" altLang="en-US" sz="2400" b="1" dirty="0" smtClean="0">
                <a:latin typeface="楷体_GB2312" panose="02010609030101010101" pitchFamily="49" charset="-122"/>
                <a:ea typeface="楷体_GB2312" panose="02010609030101010101" pitchFamily="49" charset="-122"/>
              </a:rPr>
              <a:t>。</a:t>
            </a:r>
            <a:endParaRPr lang="en-US" altLang="zh-CN" sz="24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026388210"/>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smtClean="0">
                <a:latin typeface="微软雅黑"/>
                <a:ea typeface="微软雅黑"/>
                <a:cs typeface="微软雅黑"/>
              </a:rPr>
              <a:t>问题二  教师专业发展的一般阶段及特征</a:t>
            </a:r>
            <a:endParaRPr lang="zh-CN" altLang="en-US" sz="3200" b="1" dirty="0">
              <a:latin typeface="微软雅黑"/>
              <a:ea typeface="微软雅黑"/>
              <a:cs typeface="微软雅黑"/>
            </a:endParaRPr>
          </a:p>
        </p:txBody>
      </p:sp>
      <p:sp>
        <p:nvSpPr>
          <p:cNvPr id="3" name="矩形 2"/>
          <p:cNvSpPr/>
          <p:nvPr/>
        </p:nvSpPr>
        <p:spPr>
          <a:xfrm>
            <a:off x="1043608" y="1988840"/>
            <a:ext cx="6840760" cy="2077492"/>
          </a:xfrm>
          <a:prstGeom prst="rect">
            <a:avLst/>
          </a:prstGeom>
        </p:spPr>
        <p:txBody>
          <a:bodyPr wrap="square">
            <a:spAutoFit/>
          </a:bodyPr>
          <a:lstStyle/>
          <a:p>
            <a:pPr>
              <a:lnSpc>
                <a:spcPct val="125000"/>
              </a:lnSpc>
              <a:spcAft>
                <a:spcPts val="1200"/>
              </a:spcAft>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solidFill>
                  <a:srgbClr val="C00000"/>
                </a:solidFill>
                <a:latin typeface="黑体" panose="02010600030101010101" pitchFamily="2" charset="-122"/>
                <a:ea typeface="黑体" panose="02010600030101010101" pitchFamily="2" charset="-122"/>
              </a:rPr>
              <a:t>（三）发展阶段</a:t>
            </a:r>
            <a:endParaRPr lang="en-US" altLang="zh-CN" sz="2800" b="1" dirty="0">
              <a:solidFill>
                <a:srgbClr val="C00000"/>
              </a:solidFill>
              <a:latin typeface="黑体" panose="02010600030101010101" pitchFamily="2" charset="-122"/>
              <a:ea typeface="黑体" panose="02010600030101010101" pitchFamily="2" charset="-122"/>
            </a:endParaRPr>
          </a:p>
          <a:p>
            <a:pPr>
              <a:lnSpc>
                <a:spcPct val="150000"/>
              </a:lnSpc>
            </a:pPr>
            <a:r>
              <a:rPr lang="zh-CN" altLang="en-US" sz="2800" b="1" dirty="0" smtClean="0">
                <a:latin typeface="楷体_GB2312" panose="02010609030101010101" pitchFamily="49" charset="-122"/>
                <a:ea typeface="楷体_GB2312" panose="02010609030101010101" pitchFamily="49" charset="-122"/>
              </a:rPr>
              <a:t>    教师专业发展阶段可分为迅速发展阶段、稳定阶段和创造阶段。</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538729582"/>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smtClean="0">
                <a:latin typeface="微软雅黑"/>
                <a:ea typeface="微软雅黑"/>
                <a:cs typeface="微软雅黑"/>
              </a:rPr>
              <a:t>问题二  教师专业发展的一般阶段及特征</a:t>
            </a:r>
            <a:endParaRPr lang="zh-CN" altLang="en-US" sz="3200" b="1" dirty="0">
              <a:latin typeface="微软雅黑"/>
              <a:ea typeface="微软雅黑"/>
              <a:cs typeface="微软雅黑"/>
            </a:endParaRPr>
          </a:p>
        </p:txBody>
      </p:sp>
      <p:sp>
        <p:nvSpPr>
          <p:cNvPr id="3" name="矩形 2"/>
          <p:cNvSpPr/>
          <p:nvPr/>
        </p:nvSpPr>
        <p:spPr>
          <a:xfrm>
            <a:off x="1043608" y="1556792"/>
            <a:ext cx="6840760" cy="4016484"/>
          </a:xfrm>
          <a:prstGeom prst="rect">
            <a:avLst/>
          </a:prstGeom>
        </p:spPr>
        <p:txBody>
          <a:bodyPr wrap="square">
            <a:spAutoFit/>
          </a:bodyPr>
          <a:lstStyle/>
          <a:p>
            <a:pPr>
              <a:lnSpc>
                <a:spcPct val="125000"/>
              </a:lnSpc>
              <a:spcAft>
                <a:spcPts val="1200"/>
              </a:spcAft>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solidFill>
                  <a:srgbClr val="C00000"/>
                </a:solidFill>
                <a:latin typeface="黑体" panose="02010600030101010101" pitchFamily="2" charset="-122"/>
                <a:ea typeface="黑体" panose="02010600030101010101" pitchFamily="2" charset="-122"/>
              </a:rPr>
              <a:t>（三）发展阶段</a:t>
            </a:r>
            <a:endParaRPr lang="en-US" altLang="zh-CN" sz="2800" b="1" dirty="0">
              <a:solidFill>
                <a:srgbClr val="C00000"/>
              </a:solidFill>
              <a:latin typeface="黑体" panose="02010600030101010101" pitchFamily="2" charset="-122"/>
              <a:ea typeface="黑体" panose="02010600030101010101" pitchFamily="2" charset="-122"/>
            </a:endParaRPr>
          </a:p>
          <a:p>
            <a:pPr>
              <a:lnSpc>
                <a:spcPct val="150000"/>
              </a:lnSpc>
            </a:pPr>
            <a:r>
              <a:rPr lang="zh-CN" altLang="en-US" sz="2800" b="1" dirty="0" smtClean="0">
                <a:latin typeface="楷体_GB2312" panose="02010609030101010101" pitchFamily="49" charset="-122"/>
                <a:ea typeface="楷体_GB2312" panose="02010609030101010101" pitchFamily="49" charset="-122"/>
              </a:rPr>
              <a:t>    阶段特征：</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1.</a:t>
            </a:r>
            <a:r>
              <a:rPr lang="zh-CN" altLang="en-US" sz="2800" b="1" dirty="0" smtClean="0">
                <a:solidFill>
                  <a:srgbClr val="C00000"/>
                </a:solidFill>
                <a:latin typeface="楷体_GB2312" panose="02010609030101010101" pitchFamily="49" charset="-122"/>
                <a:ea typeface="楷体_GB2312" panose="02010609030101010101" pitchFamily="49" charset="-122"/>
              </a:rPr>
              <a:t>专业信念</a:t>
            </a:r>
            <a:r>
              <a:rPr lang="zh-CN" altLang="en-US" sz="2800" b="1" dirty="0" smtClean="0">
                <a:latin typeface="楷体_GB2312" panose="02010609030101010101" pitchFamily="49" charset="-122"/>
                <a:ea typeface="楷体_GB2312" panose="02010609030101010101" pitchFamily="49" charset="-122"/>
              </a:rPr>
              <a:t>逐步确立</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2.</a:t>
            </a:r>
            <a:r>
              <a:rPr lang="zh-CN" altLang="en-US" sz="2800" b="1" dirty="0" smtClean="0">
                <a:latin typeface="楷体_GB2312" panose="02010609030101010101" pitchFamily="49" charset="-122"/>
                <a:ea typeface="楷体_GB2312" panose="02010609030101010101" pitchFamily="49" charset="-122"/>
              </a:rPr>
              <a:t>专业知识不断丰富</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3.</a:t>
            </a:r>
            <a:r>
              <a:rPr lang="zh-CN" altLang="en-US" sz="2800" b="1" dirty="0" smtClean="0">
                <a:solidFill>
                  <a:srgbClr val="C00000"/>
                </a:solidFill>
                <a:latin typeface="楷体_GB2312" panose="02010609030101010101" pitchFamily="49" charset="-122"/>
                <a:ea typeface="楷体_GB2312" panose="02010609030101010101" pitchFamily="49" charset="-122"/>
              </a:rPr>
              <a:t>实践知识</a:t>
            </a:r>
            <a:r>
              <a:rPr lang="zh-CN" altLang="en-US" sz="2800" b="1" dirty="0" smtClean="0">
                <a:latin typeface="楷体_GB2312" panose="02010609030101010101" pitchFamily="49" charset="-122"/>
                <a:ea typeface="楷体_GB2312" panose="02010609030101010101" pitchFamily="49" charset="-122"/>
              </a:rPr>
              <a:t>日益丰富</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4.</a:t>
            </a:r>
            <a:r>
              <a:rPr lang="zh-CN" altLang="en-US" sz="2800" b="1" dirty="0" smtClean="0">
                <a:solidFill>
                  <a:srgbClr val="C00000"/>
                </a:solidFill>
                <a:latin typeface="楷体_GB2312" panose="02010609030101010101" pitchFamily="49" charset="-122"/>
                <a:ea typeface="楷体_GB2312" panose="02010609030101010101" pitchFamily="49" charset="-122"/>
              </a:rPr>
              <a:t>专业角色</a:t>
            </a:r>
            <a:r>
              <a:rPr lang="zh-CN" altLang="en-US" sz="2800" b="1" dirty="0" smtClean="0">
                <a:latin typeface="楷体_GB2312" panose="02010609030101010101" pitchFamily="49" charset="-122"/>
                <a:ea typeface="楷体_GB2312" panose="02010609030101010101" pitchFamily="49" charset="-122"/>
              </a:rPr>
              <a:t>逐渐形成</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9897379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809188"/>
            <a:ext cx="8712968" cy="769441"/>
          </a:xfrm>
          <a:prstGeom prst="rect">
            <a:avLst/>
          </a:prstGeom>
          <a:noFill/>
          <a:ln w="9525">
            <a:noFill/>
            <a:miter lim="800000"/>
            <a:headEnd/>
            <a:tailEnd/>
          </a:ln>
        </p:spPr>
        <p:txBody>
          <a:bodyPr wrap="square">
            <a:spAutoFit/>
          </a:bodyPr>
          <a:lstStyle/>
          <a:p>
            <a:pPr algn="ctr"/>
            <a:r>
              <a:rPr lang="zh-CN" altLang="en-US" sz="4400" b="1" dirty="0" smtClean="0">
                <a:latin typeface="微软雅黑"/>
                <a:ea typeface="微软雅黑"/>
                <a:cs typeface="微软雅黑"/>
              </a:rPr>
              <a:t>专业信念</a:t>
            </a:r>
            <a:endParaRPr lang="zh-CN" altLang="en-US" sz="4400" b="1" dirty="0">
              <a:latin typeface="微软雅黑"/>
              <a:ea typeface="微软雅黑"/>
              <a:cs typeface="微软雅黑"/>
            </a:endParaRPr>
          </a:p>
        </p:txBody>
      </p:sp>
      <p:sp>
        <p:nvSpPr>
          <p:cNvPr id="3" name="矩形 2"/>
          <p:cNvSpPr/>
          <p:nvPr/>
        </p:nvSpPr>
        <p:spPr>
          <a:xfrm>
            <a:off x="1043608" y="2348880"/>
            <a:ext cx="6840760" cy="3222998"/>
          </a:xfrm>
          <a:prstGeom prst="rect">
            <a:avLst/>
          </a:prstGeom>
        </p:spPr>
        <p:txBody>
          <a:bodyPr wrap="square">
            <a:spAutoFit/>
          </a:bodyPr>
          <a:lstStyle/>
          <a:p>
            <a:pPr>
              <a:lnSpc>
                <a:spcPct val="150000"/>
              </a:lnSpc>
              <a:spcAft>
                <a:spcPts val="0"/>
              </a:spcAft>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教师专业信念是教师基于对教育活动和教师职业的理解的基础上形成的关于教育和教师职业的观念和理性信仰，它包括教师对教育的信念和对自身发展的信念。谋生的职业还是要为之奋斗终身的事业？</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30398656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846480"/>
            <a:ext cx="8712968" cy="769441"/>
          </a:xfrm>
          <a:prstGeom prst="rect">
            <a:avLst/>
          </a:prstGeom>
          <a:noFill/>
          <a:ln w="9525">
            <a:noFill/>
            <a:miter lim="800000"/>
            <a:headEnd/>
            <a:tailEnd/>
          </a:ln>
        </p:spPr>
        <p:txBody>
          <a:bodyPr wrap="square">
            <a:spAutoFit/>
          </a:bodyPr>
          <a:lstStyle/>
          <a:p>
            <a:pPr algn="ctr"/>
            <a:r>
              <a:rPr lang="zh-CN" altLang="en-US" sz="4400" b="1" dirty="0" smtClean="0">
                <a:latin typeface="微软雅黑"/>
                <a:ea typeface="微软雅黑"/>
                <a:cs typeface="微软雅黑"/>
              </a:rPr>
              <a:t>实践知识</a:t>
            </a:r>
            <a:endParaRPr lang="zh-CN" altLang="en-US" sz="4400" b="1" dirty="0">
              <a:latin typeface="微软雅黑"/>
              <a:ea typeface="微软雅黑"/>
              <a:cs typeface="微软雅黑"/>
            </a:endParaRPr>
          </a:p>
        </p:txBody>
      </p:sp>
      <p:sp>
        <p:nvSpPr>
          <p:cNvPr id="3" name="矩形 2"/>
          <p:cNvSpPr/>
          <p:nvPr/>
        </p:nvSpPr>
        <p:spPr>
          <a:xfrm>
            <a:off x="1043608" y="2348880"/>
            <a:ext cx="6840760" cy="2677656"/>
          </a:xfrm>
          <a:prstGeom prst="rect">
            <a:avLst/>
          </a:prstGeom>
        </p:spPr>
        <p:txBody>
          <a:bodyPr wrap="square">
            <a:spAutoFit/>
          </a:bodyPr>
          <a:lstStyle/>
          <a:p>
            <a:pPr>
              <a:lnSpc>
                <a:spcPct val="150000"/>
              </a:lnSpc>
              <a:spcAft>
                <a:spcPts val="0"/>
              </a:spcAft>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能够按照自己的教育理念自由地处理课堂教学事件，能够综合识别情境的相似性，能直觉地把握教学情境，并理智地作出合适反应。</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06119207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846480"/>
            <a:ext cx="8712968" cy="769441"/>
          </a:xfrm>
          <a:prstGeom prst="rect">
            <a:avLst/>
          </a:prstGeom>
          <a:noFill/>
          <a:ln w="9525">
            <a:noFill/>
            <a:miter lim="800000"/>
            <a:headEnd/>
            <a:tailEnd/>
          </a:ln>
        </p:spPr>
        <p:txBody>
          <a:bodyPr wrap="square">
            <a:spAutoFit/>
          </a:bodyPr>
          <a:lstStyle/>
          <a:p>
            <a:pPr algn="ctr"/>
            <a:r>
              <a:rPr lang="zh-CN" altLang="en-US" sz="4400" b="1" dirty="0" smtClean="0">
                <a:latin typeface="微软雅黑"/>
                <a:ea typeface="微软雅黑"/>
                <a:cs typeface="微软雅黑"/>
              </a:rPr>
              <a:t>专业角色</a:t>
            </a:r>
            <a:endParaRPr lang="zh-CN" altLang="en-US" sz="4400" b="1" dirty="0">
              <a:latin typeface="微软雅黑"/>
              <a:ea typeface="微软雅黑"/>
              <a:cs typeface="微软雅黑"/>
            </a:endParaRPr>
          </a:p>
        </p:txBody>
      </p:sp>
      <p:sp>
        <p:nvSpPr>
          <p:cNvPr id="3" name="矩形 2"/>
          <p:cNvSpPr/>
          <p:nvPr/>
        </p:nvSpPr>
        <p:spPr>
          <a:xfrm>
            <a:off x="1043608" y="2348880"/>
            <a:ext cx="6840760" cy="1284006"/>
          </a:xfrm>
          <a:prstGeom prst="rect">
            <a:avLst/>
          </a:prstGeom>
        </p:spPr>
        <p:txBody>
          <a:bodyPr wrap="square">
            <a:spAutoFit/>
          </a:bodyPr>
          <a:lstStyle/>
          <a:p>
            <a:pPr>
              <a:lnSpc>
                <a:spcPct val="150000"/>
              </a:lnSpc>
              <a:spcAft>
                <a:spcPts val="0"/>
              </a:spcAft>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课堂教学的管理者、学生学习的激发者、学生的交流者、心灵的培育者</a:t>
            </a:r>
            <a:r>
              <a:rPr lang="en-US" altLang="zh-CN" sz="2800" b="1" dirty="0" smtClean="0">
                <a:latin typeface="楷体_GB2312" panose="02010609030101010101" pitchFamily="49" charset="-122"/>
                <a:ea typeface="楷体_GB2312" panose="02010609030101010101" pitchFamily="49" charset="-122"/>
              </a:rPr>
              <a:t>……</a:t>
            </a:r>
          </a:p>
        </p:txBody>
      </p:sp>
    </p:spTree>
    <p:extLst>
      <p:ext uri="{BB962C8B-B14F-4D97-AF65-F5344CB8AC3E}">
        <p14:creationId xmlns="" xmlns:p14="http://schemas.microsoft.com/office/powerpoint/2010/main" val="191820802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2531" name="矩形 9"/>
          <p:cNvSpPr>
            <a:spLocks noChangeArrowheads="1"/>
          </p:cNvSpPr>
          <p:nvPr/>
        </p:nvSpPr>
        <p:spPr bwMode="auto">
          <a:xfrm>
            <a:off x="5246312" y="2876086"/>
            <a:ext cx="954107" cy="1015663"/>
          </a:xfrm>
          <a:prstGeom prst="rect">
            <a:avLst/>
          </a:prstGeom>
          <a:noFill/>
          <a:ln w="9525">
            <a:noFill/>
            <a:miter lim="800000"/>
            <a:headEnd/>
            <a:tailEnd/>
          </a:ln>
        </p:spPr>
        <p:txBody>
          <a:bodyPr wrap="none">
            <a:spAutoFit/>
          </a:bodyPr>
          <a:lstStyle/>
          <a:p>
            <a:r>
              <a:rPr lang="zh-CN" altLang="en-US" sz="6000" b="1" dirty="0">
                <a:effectLst>
                  <a:outerShdw blurRad="38100" dist="38100" dir="2700000" algn="tl">
                    <a:srgbClr val="000000">
                      <a:alpha val="43137"/>
                    </a:srgbClr>
                  </a:outerShdw>
                </a:effectLst>
                <a:latin typeface="微软雅黑"/>
                <a:ea typeface="微软雅黑"/>
                <a:cs typeface="微软雅黑"/>
              </a:rPr>
              <a:t>聆</a:t>
            </a:r>
          </a:p>
        </p:txBody>
      </p:sp>
      <p:sp>
        <p:nvSpPr>
          <p:cNvPr id="22532" name="矩形 9"/>
          <p:cNvSpPr>
            <a:spLocks noChangeArrowheads="1"/>
          </p:cNvSpPr>
          <p:nvPr/>
        </p:nvSpPr>
        <p:spPr bwMode="auto">
          <a:xfrm>
            <a:off x="3272997" y="2906130"/>
            <a:ext cx="954107" cy="1015663"/>
          </a:xfrm>
          <a:prstGeom prst="rect">
            <a:avLst/>
          </a:prstGeom>
          <a:noFill/>
          <a:ln w="9525">
            <a:noFill/>
            <a:miter lim="800000"/>
            <a:headEnd/>
            <a:tailEnd/>
          </a:ln>
        </p:spPr>
        <p:txBody>
          <a:bodyPr wrap="none">
            <a:spAutoFit/>
          </a:bodyPr>
          <a:lstStyle/>
          <a:p>
            <a:r>
              <a:rPr lang="zh-CN" altLang="en-US" sz="6000" b="1" dirty="0">
                <a:effectLst>
                  <a:outerShdw blurRad="38100" dist="38100" dir="2700000" algn="tl">
                    <a:srgbClr val="000000">
                      <a:alpha val="43137"/>
                    </a:srgbClr>
                  </a:outerShdw>
                </a:effectLst>
                <a:latin typeface="微软雅黑"/>
                <a:ea typeface="微软雅黑"/>
                <a:cs typeface="微软雅黑"/>
              </a:rPr>
              <a:t>谢</a:t>
            </a:r>
          </a:p>
        </p:txBody>
      </p:sp>
      <p:sp>
        <p:nvSpPr>
          <p:cNvPr id="22533" name="矩形 6"/>
          <p:cNvSpPr>
            <a:spLocks noChangeArrowheads="1"/>
          </p:cNvSpPr>
          <p:nvPr/>
        </p:nvSpPr>
        <p:spPr bwMode="auto">
          <a:xfrm>
            <a:off x="1199676" y="2906130"/>
            <a:ext cx="954107" cy="1015663"/>
          </a:xfrm>
          <a:prstGeom prst="rect">
            <a:avLst/>
          </a:prstGeom>
          <a:noFill/>
          <a:ln w="9525">
            <a:noFill/>
            <a:miter lim="800000"/>
            <a:headEnd/>
            <a:tailEnd/>
          </a:ln>
        </p:spPr>
        <p:txBody>
          <a:bodyPr wrap="none">
            <a:spAutoFit/>
          </a:bodyPr>
          <a:lstStyle/>
          <a:p>
            <a:r>
              <a:rPr lang="zh-CN" altLang="en-US" sz="6000" b="1" dirty="0" smtClean="0">
                <a:effectLst>
                  <a:outerShdw blurRad="38100" dist="38100" dir="2700000" algn="tl">
                    <a:srgbClr val="000000">
                      <a:alpha val="43137"/>
                    </a:srgbClr>
                  </a:outerShdw>
                </a:effectLst>
                <a:latin typeface="微软雅黑"/>
                <a:ea typeface="微软雅黑"/>
                <a:cs typeface="微软雅黑"/>
              </a:rPr>
              <a:t>感</a:t>
            </a:r>
            <a:endParaRPr lang="zh-CN" altLang="en-US" sz="6000" b="1" dirty="0">
              <a:effectLst>
                <a:outerShdw blurRad="38100" dist="38100" dir="2700000" algn="tl">
                  <a:srgbClr val="000000">
                    <a:alpha val="43137"/>
                  </a:srgbClr>
                </a:outerShdw>
              </a:effectLst>
              <a:latin typeface="微软雅黑"/>
              <a:ea typeface="微软雅黑"/>
              <a:cs typeface="微软雅黑"/>
            </a:endParaRPr>
          </a:p>
        </p:txBody>
      </p:sp>
      <p:sp>
        <p:nvSpPr>
          <p:cNvPr id="22534" name="矩形 5"/>
          <p:cNvSpPr>
            <a:spLocks noChangeArrowheads="1"/>
          </p:cNvSpPr>
          <p:nvPr/>
        </p:nvSpPr>
        <p:spPr bwMode="auto">
          <a:xfrm>
            <a:off x="7236296" y="2900548"/>
            <a:ext cx="954107" cy="1015663"/>
          </a:xfrm>
          <a:prstGeom prst="rect">
            <a:avLst/>
          </a:prstGeom>
          <a:noFill/>
          <a:ln w="9525">
            <a:noFill/>
            <a:miter lim="800000"/>
            <a:headEnd/>
            <a:tailEnd/>
          </a:ln>
        </p:spPr>
        <p:txBody>
          <a:bodyPr wrap="none">
            <a:spAutoFit/>
          </a:bodyPr>
          <a:lstStyle/>
          <a:p>
            <a:r>
              <a:rPr lang="zh-CN" altLang="en-US" sz="6000" b="1" dirty="0" smtClean="0">
                <a:effectLst>
                  <a:outerShdw blurRad="38100" dist="38100" dir="2700000" algn="tl">
                    <a:srgbClr val="000000">
                      <a:alpha val="43137"/>
                    </a:srgbClr>
                  </a:outerShdw>
                </a:effectLst>
                <a:latin typeface="微软雅黑"/>
                <a:ea typeface="微软雅黑"/>
                <a:cs typeface="微软雅黑"/>
              </a:rPr>
              <a:t>听</a:t>
            </a:r>
            <a:endParaRPr lang="zh-CN" altLang="en-US" sz="6000" b="1" dirty="0">
              <a:effectLst>
                <a:outerShdw blurRad="38100" dist="38100" dir="2700000" algn="tl">
                  <a:srgbClr val="000000">
                    <a:alpha val="43137"/>
                  </a:srgbClr>
                </a:outerShdw>
              </a:effectLst>
              <a:latin typeface="微软雅黑"/>
              <a:ea typeface="微软雅黑"/>
              <a:cs typeface="微软雅黑"/>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129746" y="303350"/>
            <a:ext cx="7056784" cy="646331"/>
          </a:xfrm>
          <a:prstGeom prst="rect">
            <a:avLst/>
          </a:prstGeom>
          <a:noFill/>
          <a:ln w="9525">
            <a:noFill/>
            <a:miter lim="800000"/>
            <a:headEnd/>
            <a:tailEnd/>
          </a:ln>
        </p:spPr>
        <p:txBody>
          <a:bodyPr wrap="square">
            <a:spAutoFit/>
          </a:bodyPr>
          <a:lstStyle/>
          <a:p>
            <a:r>
              <a:rPr lang="zh-CN" altLang="en-US" sz="3600" b="1" dirty="0">
                <a:latin typeface="微软雅黑"/>
                <a:ea typeface="微软雅黑"/>
                <a:cs typeface="微软雅黑"/>
              </a:rPr>
              <a:t>一、生涯阶段</a:t>
            </a:r>
            <a:r>
              <a:rPr lang="zh-CN" altLang="en-US" sz="3600" b="1" dirty="0" smtClean="0">
                <a:latin typeface="微软雅黑"/>
                <a:ea typeface="微软雅黑"/>
                <a:cs typeface="微软雅黑"/>
              </a:rPr>
              <a:t>理论取向的研究成果</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814924" y="1066105"/>
            <a:ext cx="7371606" cy="1113766"/>
          </a:xfrm>
          <a:prstGeom prst="rect">
            <a:avLst/>
          </a:prstGeom>
          <a:noFill/>
          <a:ln w="9525">
            <a:noFill/>
            <a:miter lim="800000"/>
            <a:headEnd/>
            <a:tailEnd/>
          </a:ln>
        </p:spPr>
        <p:txBody>
          <a:bodyPr wrap="square">
            <a:spAutoFit/>
          </a:bodyPr>
          <a:lstStyle/>
          <a:p>
            <a:pPr lvl="0">
              <a:lnSpc>
                <a:spcPct val="150000"/>
              </a:lnSpc>
            </a:pPr>
            <a:r>
              <a:rPr lang="zh-CN" altLang="en-US" sz="2400" b="1" dirty="0" smtClean="0">
                <a:solidFill>
                  <a:srgbClr val="C00000"/>
                </a:solidFill>
                <a:latin typeface="黑体" panose="02010600030101010101" pitchFamily="2" charset="-122"/>
                <a:ea typeface="黑体" panose="02010600030101010101" pitchFamily="2" charset="-122"/>
              </a:rPr>
              <a:t>    </a:t>
            </a:r>
            <a:r>
              <a:rPr lang="zh-CN" altLang="en-US" sz="2400" b="1" u="sng" dirty="0" smtClean="0">
                <a:solidFill>
                  <a:srgbClr val="C00000"/>
                </a:solidFill>
                <a:latin typeface="黑体" panose="02010600030101010101" pitchFamily="2" charset="-122"/>
                <a:ea typeface="黑体" panose="02010600030101010101" pitchFamily="2" charset="-122"/>
              </a:rPr>
              <a:t>依据</a:t>
            </a:r>
            <a:r>
              <a:rPr lang="zh-CN" altLang="en-US" sz="2400" b="1" u="sng" dirty="0">
                <a:solidFill>
                  <a:srgbClr val="C00000"/>
                </a:solidFill>
                <a:latin typeface="黑体" panose="02010600030101010101" pitchFamily="2" charset="-122"/>
                <a:ea typeface="黑体" panose="02010600030101010101" pitchFamily="2" charset="-122"/>
              </a:rPr>
              <a:t>研究者使用的研究框架不同，大致可以归纳为七类：</a:t>
            </a:r>
            <a:endParaRPr lang="en-US" altLang="zh-CN" sz="2400" b="1" u="sng" dirty="0">
              <a:solidFill>
                <a:srgbClr val="C00000"/>
              </a:solidFill>
              <a:latin typeface="黑体" panose="02010600030101010101" pitchFamily="2" charset="-122"/>
              <a:ea typeface="黑体" panose="02010600030101010101" pitchFamily="2" charset="-122"/>
            </a:endParaRPr>
          </a:p>
        </p:txBody>
      </p:sp>
      <p:sp>
        <p:nvSpPr>
          <p:cNvPr id="6" name="矩形 5"/>
          <p:cNvSpPr>
            <a:spLocks noChangeArrowheads="1"/>
          </p:cNvSpPr>
          <p:nvPr/>
        </p:nvSpPr>
        <p:spPr bwMode="auto">
          <a:xfrm>
            <a:off x="1436008" y="2179871"/>
            <a:ext cx="6444260" cy="3862596"/>
          </a:xfrm>
          <a:prstGeom prst="rect">
            <a:avLst/>
          </a:prstGeom>
          <a:noFill/>
          <a:ln w="9525">
            <a:noFill/>
            <a:miter lim="800000"/>
            <a:headEnd/>
            <a:tailEnd/>
          </a:ln>
        </p:spPr>
        <p:txBody>
          <a:bodyPr wrap="square">
            <a:spAutoFit/>
          </a:bodyPr>
          <a:lstStyle/>
          <a:p>
            <a:pPr marL="457200" indent="-457200">
              <a:lnSpc>
                <a:spcPct val="125000"/>
              </a:lnSpc>
              <a:buFont typeface="Wingdings" panose="05000000000000000000" pitchFamily="2" charset="2"/>
              <a:buChar char="l"/>
            </a:pPr>
            <a:r>
              <a:rPr lang="zh-CN" altLang="zh-CN" sz="2800" b="1" dirty="0" smtClean="0">
                <a:latin typeface="楷体_GB2312" panose="02010609030101010101" pitchFamily="49" charset="-122"/>
                <a:ea typeface="楷体_GB2312" panose="02010609030101010101" pitchFamily="49" charset="-122"/>
              </a:rPr>
              <a:t>教师关注研究框架</a:t>
            </a:r>
            <a:endParaRPr lang="en-US" altLang="zh-CN" sz="2800" b="1" dirty="0" smtClean="0">
              <a:latin typeface="楷体_GB2312" panose="02010609030101010101" pitchFamily="49" charset="-122"/>
              <a:ea typeface="楷体_GB2312" panose="02010609030101010101" pitchFamily="49" charset="-122"/>
            </a:endParaRPr>
          </a:p>
          <a:p>
            <a:pPr marL="457200" indent="-457200">
              <a:lnSpc>
                <a:spcPct val="125000"/>
              </a:lnSpc>
              <a:buFont typeface="Wingdings" panose="05000000000000000000" pitchFamily="2" charset="2"/>
              <a:buChar char="l"/>
            </a:pPr>
            <a:r>
              <a:rPr lang="zh-CN" altLang="zh-CN" sz="2800" b="1" dirty="0" smtClean="0">
                <a:latin typeface="楷体_GB2312" panose="02010609030101010101" pitchFamily="49" charset="-122"/>
                <a:ea typeface="楷体_GB2312" panose="02010609030101010101" pitchFamily="49" charset="-122"/>
              </a:rPr>
              <a:t>教学专长发展研究框架</a:t>
            </a:r>
            <a:endParaRPr lang="en-US" altLang="zh-CN" sz="2800" b="1" dirty="0" smtClean="0">
              <a:latin typeface="楷体_GB2312" panose="02010609030101010101" pitchFamily="49" charset="-122"/>
              <a:ea typeface="楷体_GB2312" panose="02010609030101010101" pitchFamily="49" charset="-122"/>
            </a:endParaRPr>
          </a:p>
          <a:p>
            <a:pPr marL="457200" indent="-457200">
              <a:lnSpc>
                <a:spcPct val="125000"/>
              </a:lnSpc>
              <a:buFont typeface="Wingdings" panose="05000000000000000000" pitchFamily="2" charset="2"/>
              <a:buChar char="l"/>
            </a:pPr>
            <a:r>
              <a:rPr lang="zh-CN" altLang="zh-CN" sz="2800" b="1" dirty="0" smtClean="0">
                <a:latin typeface="楷体_GB2312" panose="02010609030101010101" pitchFamily="49" charset="-122"/>
                <a:ea typeface="楷体_GB2312" panose="02010609030101010101" pitchFamily="49" charset="-122"/>
              </a:rPr>
              <a:t>职业</a:t>
            </a:r>
            <a:r>
              <a:rPr lang="en-US" altLang="zh-CN" sz="2800" b="1" dirty="0" smtClean="0">
                <a:latin typeface="楷体_GB2312" panose="02010609030101010101" pitchFamily="49" charset="-122"/>
                <a:ea typeface="楷体_GB2312" panose="02010609030101010101" pitchFamily="49" charset="-122"/>
              </a:rPr>
              <a:t>/</a:t>
            </a:r>
            <a:r>
              <a:rPr lang="zh-CN" altLang="zh-CN" sz="2800" b="1" dirty="0" smtClean="0">
                <a:latin typeface="楷体_GB2312" panose="02010609030101010101" pitchFamily="49" charset="-122"/>
                <a:ea typeface="楷体_GB2312" panose="02010609030101010101" pitchFamily="49" charset="-122"/>
              </a:rPr>
              <a:t>生涯周期研究框架</a:t>
            </a:r>
            <a:endParaRPr lang="en-US" altLang="zh-CN" sz="2800" b="1" dirty="0" smtClean="0">
              <a:latin typeface="楷体_GB2312" panose="02010609030101010101" pitchFamily="49" charset="-122"/>
              <a:ea typeface="楷体_GB2312" panose="02010609030101010101" pitchFamily="49" charset="-122"/>
            </a:endParaRPr>
          </a:p>
          <a:p>
            <a:pPr marL="457200" indent="-457200">
              <a:lnSpc>
                <a:spcPct val="125000"/>
              </a:lnSpc>
              <a:buFont typeface="Wingdings" panose="05000000000000000000" pitchFamily="2" charset="2"/>
              <a:buChar char="l"/>
            </a:pPr>
            <a:r>
              <a:rPr lang="zh-CN" altLang="zh-CN" sz="2800" b="1" dirty="0" smtClean="0">
                <a:latin typeface="楷体_GB2312" panose="02010609030101010101" pitchFamily="49" charset="-122"/>
                <a:ea typeface="楷体_GB2312" panose="02010609030101010101" pitchFamily="49" charset="-122"/>
              </a:rPr>
              <a:t>教师自我研究框架</a:t>
            </a:r>
            <a:endParaRPr lang="en-US" altLang="zh-CN" sz="2800" b="1" dirty="0" smtClean="0">
              <a:latin typeface="楷体_GB2312" panose="02010609030101010101" pitchFamily="49" charset="-122"/>
              <a:ea typeface="楷体_GB2312" panose="02010609030101010101" pitchFamily="49" charset="-122"/>
            </a:endParaRPr>
          </a:p>
          <a:p>
            <a:pPr marL="457200" indent="-457200">
              <a:lnSpc>
                <a:spcPct val="125000"/>
              </a:lnSpc>
              <a:buFont typeface="Wingdings" panose="05000000000000000000" pitchFamily="2" charset="2"/>
              <a:buChar char="l"/>
            </a:pPr>
            <a:r>
              <a:rPr lang="zh-CN" altLang="zh-CN" sz="2800" b="1" dirty="0" smtClean="0">
                <a:latin typeface="楷体_GB2312" panose="02010609030101010101" pitchFamily="49" charset="-122"/>
                <a:ea typeface="楷体_GB2312" panose="02010609030101010101" pitchFamily="49" charset="-122"/>
              </a:rPr>
              <a:t>教师</a:t>
            </a:r>
            <a:r>
              <a:rPr lang="zh-CN" altLang="zh-CN" sz="2800" b="1" dirty="0">
                <a:latin typeface="楷体_GB2312" panose="02010609030101010101" pitchFamily="49" charset="-122"/>
                <a:ea typeface="楷体_GB2312" panose="02010609030101010101" pitchFamily="49" charset="-122"/>
              </a:rPr>
              <a:t>心理发展研究</a:t>
            </a:r>
            <a:r>
              <a:rPr lang="zh-CN" altLang="zh-CN" sz="2800" b="1" dirty="0" smtClean="0">
                <a:latin typeface="楷体_GB2312" panose="02010609030101010101" pitchFamily="49" charset="-122"/>
                <a:ea typeface="楷体_GB2312" panose="02010609030101010101" pitchFamily="49" charset="-122"/>
              </a:rPr>
              <a:t>框架</a:t>
            </a:r>
            <a:endParaRPr lang="en-US" altLang="zh-CN" sz="2800" b="1" dirty="0" smtClean="0">
              <a:latin typeface="楷体_GB2312" panose="02010609030101010101" pitchFamily="49" charset="-122"/>
              <a:ea typeface="楷体_GB2312" panose="02010609030101010101" pitchFamily="49" charset="-122"/>
            </a:endParaRPr>
          </a:p>
          <a:p>
            <a:pPr marL="457200" indent="-457200">
              <a:lnSpc>
                <a:spcPct val="125000"/>
              </a:lnSpc>
              <a:buFont typeface="Wingdings" panose="05000000000000000000" pitchFamily="2" charset="2"/>
              <a:buChar char="l"/>
            </a:pPr>
            <a:r>
              <a:rPr lang="zh-CN" altLang="zh-CN" sz="2800" b="1" dirty="0" smtClean="0">
                <a:latin typeface="楷体_GB2312" panose="02010609030101010101" pitchFamily="49" charset="-122"/>
                <a:ea typeface="楷体_GB2312" panose="02010609030101010101" pitchFamily="49" charset="-122"/>
              </a:rPr>
              <a:t>教师</a:t>
            </a:r>
            <a:r>
              <a:rPr lang="zh-CN" altLang="zh-CN" sz="2800" b="1" dirty="0">
                <a:latin typeface="楷体_GB2312" panose="02010609030101010101" pitchFamily="49" charset="-122"/>
                <a:ea typeface="楷体_GB2312" panose="02010609030101010101" pitchFamily="49" charset="-122"/>
              </a:rPr>
              <a:t>专业社会化研究</a:t>
            </a:r>
            <a:r>
              <a:rPr lang="zh-CN" altLang="zh-CN" sz="2800" b="1" dirty="0" smtClean="0">
                <a:latin typeface="楷体_GB2312" panose="02010609030101010101" pitchFamily="49" charset="-122"/>
                <a:ea typeface="楷体_GB2312" panose="02010609030101010101" pitchFamily="49" charset="-122"/>
              </a:rPr>
              <a:t>框架</a:t>
            </a:r>
            <a:endParaRPr lang="en-US" altLang="zh-CN" sz="2800" b="1" dirty="0" smtClean="0">
              <a:latin typeface="楷体_GB2312" panose="02010609030101010101" pitchFamily="49" charset="-122"/>
              <a:ea typeface="楷体_GB2312" panose="02010609030101010101" pitchFamily="49" charset="-122"/>
            </a:endParaRPr>
          </a:p>
          <a:p>
            <a:pPr marL="457200" indent="-457200">
              <a:lnSpc>
                <a:spcPct val="125000"/>
              </a:lnSpc>
              <a:buFont typeface="Wingdings" panose="05000000000000000000" pitchFamily="2" charset="2"/>
              <a:buChar char="l"/>
            </a:pPr>
            <a:r>
              <a:rPr lang="zh-CN" altLang="zh-CN" sz="2800" b="1" dirty="0" smtClean="0">
                <a:latin typeface="楷体_GB2312" panose="02010609030101010101" pitchFamily="49" charset="-122"/>
                <a:ea typeface="楷体_GB2312" panose="02010609030101010101" pitchFamily="49" charset="-122"/>
              </a:rPr>
              <a:t>综合</a:t>
            </a:r>
            <a:r>
              <a:rPr lang="zh-CN" altLang="zh-CN" sz="2800" b="1" dirty="0">
                <a:latin typeface="楷体_GB2312" panose="02010609030101010101" pitchFamily="49" charset="-122"/>
                <a:ea typeface="楷体_GB2312" panose="02010609030101010101" pitchFamily="49" charset="-122"/>
              </a:rPr>
              <a:t>研究</a:t>
            </a:r>
            <a:r>
              <a:rPr lang="zh-CN" altLang="zh-CN" sz="2800" b="1" dirty="0" smtClean="0">
                <a:latin typeface="楷体_GB2312" panose="02010609030101010101" pitchFamily="49" charset="-122"/>
                <a:ea typeface="楷体_GB2312" panose="02010609030101010101" pitchFamily="49" charset="-122"/>
              </a:rPr>
              <a:t>框架</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9782981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927852" y="476672"/>
            <a:ext cx="7056784"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（一）教师关注研究框架</a:t>
            </a:r>
          </a:p>
        </p:txBody>
      </p:sp>
      <p:sp>
        <p:nvSpPr>
          <p:cNvPr id="5" name="矩形 4"/>
          <p:cNvSpPr>
            <a:spLocks noChangeArrowheads="1"/>
          </p:cNvSpPr>
          <p:nvPr/>
        </p:nvSpPr>
        <p:spPr bwMode="auto">
          <a:xfrm>
            <a:off x="927852" y="1556792"/>
            <a:ext cx="7460572" cy="3873368"/>
          </a:xfrm>
          <a:prstGeom prst="rect">
            <a:avLst/>
          </a:prstGeom>
          <a:noFill/>
          <a:ln w="9525">
            <a:noFill/>
            <a:miter lim="800000"/>
            <a:headEnd/>
            <a:tailEnd/>
          </a:ln>
        </p:spPr>
        <p:txBody>
          <a:bodyPr wrap="square">
            <a:spAutoFit/>
          </a:bodyPr>
          <a:lstStyle/>
          <a:p>
            <a:pPr lvl="0">
              <a:lnSpc>
                <a:spcPct val="135000"/>
              </a:lnSpc>
            </a:pPr>
            <a:r>
              <a:rPr lang="zh-CN" altLang="en-US" sz="2600" b="1" dirty="0" smtClean="0">
                <a:solidFill>
                  <a:srgbClr val="FF0000"/>
                </a:solidFill>
                <a:latin typeface="黑体" panose="02010600030101010101" pitchFamily="2" charset="-122"/>
                <a:ea typeface="黑体" panose="02010600030101010101" pitchFamily="2" charset="-122"/>
              </a:rPr>
              <a:t>    </a:t>
            </a:r>
            <a:r>
              <a:rPr lang="en-US" altLang="zh-CN" sz="2600" b="1" dirty="0">
                <a:solidFill>
                  <a:srgbClr val="C00000"/>
                </a:solidFill>
                <a:latin typeface="楷体_GB2312" panose="02010609030101010101" pitchFamily="49" charset="-122"/>
                <a:ea typeface="楷体_GB2312" panose="02010609030101010101" pitchFamily="49" charset="-122"/>
              </a:rPr>
              <a:t>1969</a:t>
            </a:r>
            <a:r>
              <a:rPr lang="zh-CN" altLang="zh-CN" sz="2600" b="1" dirty="0">
                <a:solidFill>
                  <a:srgbClr val="C00000"/>
                </a:solidFill>
                <a:latin typeface="楷体_GB2312" panose="02010609030101010101" pitchFamily="49" charset="-122"/>
                <a:ea typeface="楷体_GB2312" panose="02010609030101010101" pitchFamily="49" charset="-122"/>
              </a:rPr>
              <a:t>年</a:t>
            </a:r>
            <a:r>
              <a:rPr lang="zh-CN" altLang="zh-CN" sz="2600" b="1" dirty="0">
                <a:latin typeface="楷体_GB2312" panose="02010609030101010101" pitchFamily="49" charset="-122"/>
                <a:ea typeface="楷体_GB2312" panose="02010609030101010101" pitchFamily="49" charset="-122"/>
              </a:rPr>
              <a:t>，为改进教师教育，美国</a:t>
            </a:r>
            <a:r>
              <a:rPr lang="zh-CN" altLang="zh-CN" sz="2600" b="1" dirty="0" smtClean="0">
                <a:latin typeface="楷体_GB2312" panose="02010609030101010101" pitchFamily="49" charset="-122"/>
                <a:ea typeface="楷体_GB2312" panose="02010609030101010101" pitchFamily="49" charset="-122"/>
              </a:rPr>
              <a:t>学者</a:t>
            </a:r>
            <a:r>
              <a:rPr lang="zh-CN" altLang="en-US" sz="2600" b="1" dirty="0" smtClean="0">
                <a:latin typeface="楷体_GB2312" panose="02010609030101010101" pitchFamily="49" charset="-122"/>
                <a:ea typeface="楷体_GB2312" panose="02010609030101010101" pitchFamily="49" charset="-122"/>
              </a:rPr>
              <a:t>弗朗西斯</a:t>
            </a:r>
            <a:r>
              <a:rPr lang="en-US" altLang="zh-CN" sz="2600" b="1" dirty="0">
                <a:latin typeface="楷体_GB2312" panose="02010609030101010101" pitchFamily="49" charset="-122"/>
                <a:ea typeface="楷体_GB2312" panose="02010609030101010101" pitchFamily="49" charset="-122"/>
              </a:rPr>
              <a:t>·</a:t>
            </a:r>
            <a:r>
              <a:rPr lang="zh-CN" altLang="zh-CN" sz="2600" b="1" dirty="0" smtClean="0">
                <a:solidFill>
                  <a:srgbClr val="C00000"/>
                </a:solidFill>
                <a:latin typeface="楷体_GB2312" panose="02010609030101010101" pitchFamily="49" charset="-122"/>
                <a:ea typeface="楷体_GB2312" panose="02010609030101010101" pitchFamily="49" charset="-122"/>
              </a:rPr>
              <a:t>富勒</a:t>
            </a:r>
            <a:r>
              <a:rPr lang="zh-CN" altLang="zh-CN" sz="2600" b="1" dirty="0" smtClean="0">
                <a:latin typeface="楷体_GB2312" panose="02010609030101010101" pitchFamily="49" charset="-122"/>
                <a:ea typeface="楷体_GB2312" panose="02010609030101010101" pitchFamily="49" charset="-122"/>
              </a:rPr>
              <a:t>（</a:t>
            </a:r>
            <a:r>
              <a:rPr lang="en-US" altLang="zh-CN" sz="2600" b="1" dirty="0" smtClean="0">
                <a:latin typeface="楷体_GB2312" panose="02010609030101010101" pitchFamily="49" charset="-122"/>
                <a:ea typeface="楷体_GB2312" panose="02010609030101010101" pitchFamily="49" charset="-122"/>
              </a:rPr>
              <a:t>Frances Fuller</a:t>
            </a:r>
            <a:r>
              <a:rPr lang="zh-CN" altLang="zh-CN" sz="2600" b="1" dirty="0">
                <a:latin typeface="楷体_GB2312" panose="02010609030101010101" pitchFamily="49" charset="-122"/>
                <a:ea typeface="楷体_GB2312" panose="02010609030101010101" pitchFamily="49" charset="-122"/>
              </a:rPr>
              <a:t>）编制了《教师关注问卷》，研究教师所关注的事物在其职业发展过程中的更迭</a:t>
            </a:r>
            <a:r>
              <a:rPr lang="zh-CN" altLang="zh-CN" sz="2600" b="1" dirty="0" smtClean="0">
                <a:latin typeface="楷体_GB2312" panose="02010609030101010101" pitchFamily="49" charset="-122"/>
                <a:ea typeface="楷体_GB2312" panose="02010609030101010101" pitchFamily="49" charset="-122"/>
              </a:rPr>
              <a:t>。</a:t>
            </a:r>
            <a:r>
              <a:rPr lang="zh-CN" altLang="en-US" sz="2600" b="1" dirty="0" smtClean="0">
                <a:solidFill>
                  <a:srgbClr val="C00000"/>
                </a:solidFill>
                <a:latin typeface="楷体_GB2312" panose="02010609030101010101" pitchFamily="49" charset="-122"/>
                <a:ea typeface="楷体_GB2312" panose="02010609030101010101" pitchFamily="49" charset="-122"/>
              </a:rPr>
              <a:t>富勒是教师专业发展阶段研究的先驱者。</a:t>
            </a:r>
            <a:endParaRPr lang="en-US" altLang="zh-CN" sz="2600" b="1" dirty="0">
              <a:solidFill>
                <a:srgbClr val="C00000"/>
              </a:solidFill>
              <a:latin typeface="楷体_GB2312" panose="02010609030101010101" pitchFamily="49" charset="-122"/>
              <a:ea typeface="楷体_GB2312" panose="02010609030101010101" pitchFamily="49" charset="-122"/>
            </a:endParaRPr>
          </a:p>
          <a:p>
            <a:pPr lvl="0">
              <a:lnSpc>
                <a:spcPct val="135000"/>
              </a:lnSpc>
            </a:pPr>
            <a:r>
              <a:rPr lang="en-US" altLang="zh-CN" sz="2600" b="1" dirty="0" smtClean="0">
                <a:latin typeface="楷体_GB2312" panose="02010609030101010101" pitchFamily="49" charset="-122"/>
                <a:ea typeface="楷体_GB2312" panose="02010609030101010101" pitchFamily="49" charset="-122"/>
              </a:rPr>
              <a:t>    </a:t>
            </a:r>
            <a:r>
              <a:rPr lang="zh-CN" altLang="zh-CN" sz="2600" b="1" dirty="0" smtClean="0">
                <a:latin typeface="楷体_GB2312" panose="02010609030101010101" pitchFamily="49" charset="-122"/>
                <a:ea typeface="楷体_GB2312" panose="02010609030101010101" pitchFamily="49" charset="-122"/>
              </a:rPr>
              <a:t>基于</a:t>
            </a:r>
            <a:r>
              <a:rPr lang="zh-CN" altLang="zh-CN" sz="2600" b="1" dirty="0">
                <a:latin typeface="楷体_GB2312" panose="02010609030101010101" pitchFamily="49" charset="-122"/>
                <a:ea typeface="楷体_GB2312" panose="02010609030101010101" pitchFamily="49" charset="-122"/>
              </a:rPr>
              <a:t>自己的研究和对他人相关研究的回顾，富勒提出了教师“关注”的四阶段发展模式。</a:t>
            </a:r>
            <a:endParaRPr lang="en-US" altLang="zh-CN" sz="2600" b="1" u="sng" dirty="0">
              <a:solidFill>
                <a:srgbClr val="FF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9406002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925611" y="260648"/>
            <a:ext cx="7056784" cy="646331"/>
          </a:xfrm>
          <a:prstGeom prst="rect">
            <a:avLst/>
          </a:prstGeom>
          <a:noFill/>
          <a:ln w="9525">
            <a:noFill/>
            <a:miter lim="800000"/>
            <a:headEnd/>
            <a:tailEnd/>
          </a:ln>
        </p:spPr>
        <p:txBody>
          <a:bodyPr wrap="square">
            <a:spAutoFit/>
          </a:bodyPr>
          <a:lstStyle/>
          <a:p>
            <a:pPr algn="ctr"/>
            <a:r>
              <a:rPr lang="zh-CN" altLang="en-US" sz="3600" b="1" dirty="0" smtClean="0">
                <a:solidFill>
                  <a:srgbClr val="0070C0"/>
                </a:solidFill>
                <a:latin typeface="微软雅黑"/>
                <a:ea typeface="微软雅黑"/>
                <a:cs typeface="微软雅黑"/>
              </a:rPr>
              <a:t>教师关注四阶段发展模式</a:t>
            </a:r>
            <a:endParaRPr lang="zh-CN" altLang="en-US" sz="3600" b="1" dirty="0">
              <a:solidFill>
                <a:srgbClr val="0070C0"/>
              </a:solidFill>
              <a:latin typeface="微软雅黑"/>
              <a:ea typeface="微软雅黑"/>
              <a:cs typeface="微软雅黑"/>
            </a:endParaRPr>
          </a:p>
        </p:txBody>
      </p:sp>
      <p:graphicFrame>
        <p:nvGraphicFramePr>
          <p:cNvPr id="2" name="表格 1"/>
          <p:cNvGraphicFramePr>
            <a:graphicFrameLocks noGrp="1"/>
          </p:cNvGraphicFramePr>
          <p:nvPr>
            <p:extLst>
              <p:ext uri="{D42A27DB-BD31-4B8C-83A1-F6EECF244321}">
                <p14:modId xmlns="" xmlns:p14="http://schemas.microsoft.com/office/powerpoint/2010/main" val="2456341574"/>
              </p:ext>
            </p:extLst>
          </p:nvPr>
        </p:nvGraphicFramePr>
        <p:xfrm>
          <a:off x="919784" y="1196752"/>
          <a:ext cx="7272808" cy="5023431"/>
        </p:xfrm>
        <a:graphic>
          <a:graphicData uri="http://schemas.openxmlformats.org/drawingml/2006/table">
            <a:tbl>
              <a:tblPr firstRow="1" firstCol="1" bandRow="1">
                <a:tableStyleId>{5C22544A-7EE6-4342-B048-85BDC9FD1C3A}</a:tableStyleId>
              </a:tblPr>
              <a:tblGrid>
                <a:gridCol w="1296096"/>
                <a:gridCol w="2744673"/>
                <a:gridCol w="3232039"/>
              </a:tblGrid>
              <a:tr h="744175">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阶段</a:t>
                      </a:r>
                      <a:endParaRPr lang="zh-CN" sz="2000" kern="100" dirty="0">
                        <a:effectLst/>
                        <a:latin typeface="黑体" panose="02010600030101010101" pitchFamily="2" charset="-122"/>
                        <a:ea typeface="黑体" panose="02010600030101010101" pitchFamily="2" charset="-122"/>
                        <a:cs typeface="Times New Roman"/>
                      </a:endParaRPr>
                    </a:p>
                  </a:txBody>
                  <a:tcPr marL="68580" marR="68580" marT="0" marB="0" anchor="ctr"/>
                </a:tc>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关注点</a:t>
                      </a:r>
                      <a:endParaRPr lang="zh-CN" sz="2000" kern="100" dirty="0">
                        <a:effectLst/>
                        <a:latin typeface="黑体" panose="02010600030101010101" pitchFamily="2" charset="-122"/>
                        <a:ea typeface="黑体" panose="02010600030101010101" pitchFamily="2" charset="-122"/>
                        <a:cs typeface="Times New Roman"/>
                      </a:endParaRPr>
                    </a:p>
                  </a:txBody>
                  <a:tcPr marL="68580" marR="68580" marT="0" marB="0" anchor="ctr"/>
                </a:tc>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主要内容</a:t>
                      </a:r>
                      <a:endParaRPr lang="zh-CN" sz="2000" kern="100" dirty="0">
                        <a:effectLst/>
                        <a:latin typeface="黑体" panose="02010600030101010101" pitchFamily="2" charset="-122"/>
                        <a:ea typeface="黑体" panose="02010600030101010101" pitchFamily="2" charset="-122"/>
                        <a:cs typeface="Times New Roman"/>
                      </a:endParaRPr>
                    </a:p>
                  </a:txBody>
                  <a:tcPr marL="68580" marR="68580" marT="0" marB="0" anchor="ctr"/>
                </a:tc>
              </a:tr>
              <a:tr h="795438">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第一阶段</a:t>
                      </a:r>
                      <a:endParaRPr lang="zh-CN" sz="2000" kern="100" dirty="0">
                        <a:effectLst/>
                        <a:latin typeface="黑体" panose="02010600030101010101" pitchFamily="2" charset="-122"/>
                        <a:ea typeface="黑体" panose="02010600030101010101" pitchFamily="2" charset="-122"/>
                        <a:cs typeface="Times New Roman"/>
                      </a:endParaRPr>
                    </a:p>
                  </a:txBody>
                  <a:tcPr marL="68580" marR="68580" marT="0" marB="0" anchor="ctr"/>
                </a:tc>
                <a:tc>
                  <a:txBody>
                    <a:bodyPr/>
                    <a:lstStyle/>
                    <a:p>
                      <a:pPr algn="ctr">
                        <a:lnSpc>
                          <a:spcPct val="125000"/>
                        </a:lnSpc>
                        <a:spcAft>
                          <a:spcPts val="0"/>
                        </a:spcAft>
                      </a:pPr>
                      <a:r>
                        <a:rPr lang="zh-CN" sz="1800" b="1" kern="100" dirty="0">
                          <a:effectLst/>
                          <a:latin typeface="楷体_GB2312" panose="02010609030101010101" pitchFamily="49" charset="-122"/>
                          <a:ea typeface="楷体_GB2312" panose="02010609030101010101" pitchFamily="49" charset="-122"/>
                        </a:rPr>
                        <a:t>任教前</a:t>
                      </a:r>
                      <a:r>
                        <a:rPr lang="zh-CN" sz="1800" b="1" kern="100" dirty="0" smtClean="0">
                          <a:effectLst/>
                          <a:latin typeface="楷体_GB2312" panose="02010609030101010101" pitchFamily="49" charset="-122"/>
                          <a:ea typeface="楷体_GB2312" panose="02010609030101010101" pitchFamily="49" charset="-122"/>
                        </a:rPr>
                        <a:t>关注</a:t>
                      </a:r>
                      <a:endParaRPr lang="en-US" altLang="zh-CN" sz="1800" b="1" kern="100" dirty="0" smtClean="0">
                        <a:effectLst/>
                        <a:latin typeface="楷体_GB2312" panose="02010609030101010101" pitchFamily="49" charset="-122"/>
                        <a:ea typeface="楷体_GB2312" panose="02010609030101010101" pitchFamily="49" charset="-122"/>
                      </a:endParaRPr>
                    </a:p>
                    <a:p>
                      <a:pPr algn="ctr">
                        <a:lnSpc>
                          <a:spcPct val="125000"/>
                        </a:lnSpc>
                        <a:spcAft>
                          <a:spcPts val="0"/>
                        </a:spcAft>
                      </a:pPr>
                      <a:r>
                        <a:rPr lang="en-US" sz="1800" b="1" kern="100" dirty="0" smtClean="0">
                          <a:effectLst/>
                          <a:latin typeface="楷体_GB2312" panose="02010609030101010101" pitchFamily="49" charset="-122"/>
                          <a:ea typeface="楷体_GB2312" panose="02010609030101010101" pitchFamily="49" charset="-122"/>
                        </a:rPr>
                        <a:t>(pre-teaching concerns)</a:t>
                      </a:r>
                      <a:endParaRPr lang="zh-CN" sz="1800" b="1" kern="100" dirty="0">
                        <a:effectLst/>
                        <a:latin typeface="楷体_GB2312" panose="02010609030101010101" pitchFamily="49" charset="-122"/>
                        <a:ea typeface="楷体_GB2312" panose="02010609030101010101" pitchFamily="49" charset="-122"/>
                        <a:cs typeface="Times New Roman"/>
                      </a:endParaRPr>
                    </a:p>
                  </a:txBody>
                  <a:tcPr marL="68580" marR="68580" marT="0" marB="0" anchor="ctr"/>
                </a:tc>
                <a:tc>
                  <a:txBody>
                    <a:bodyPr/>
                    <a:lstStyle/>
                    <a:p>
                      <a:pPr algn="l">
                        <a:lnSpc>
                          <a:spcPct val="125000"/>
                        </a:lnSpc>
                        <a:spcAft>
                          <a:spcPts val="0"/>
                        </a:spcAft>
                      </a:pPr>
                      <a:r>
                        <a:rPr lang="zh-CN" sz="1800" b="1" kern="100" dirty="0">
                          <a:effectLst/>
                          <a:latin typeface="楷体_GB2312" panose="02010609030101010101" pitchFamily="49" charset="-122"/>
                          <a:ea typeface="楷体_GB2312" panose="02010609030101010101" pitchFamily="49" charset="-122"/>
                        </a:rPr>
                        <a:t>以学生的身份体会教师的行为</a:t>
                      </a:r>
                      <a:endParaRPr lang="zh-CN" sz="1800" b="1" kern="100" dirty="0">
                        <a:effectLst/>
                        <a:latin typeface="楷体_GB2312" panose="02010609030101010101" pitchFamily="49" charset="-122"/>
                        <a:ea typeface="楷体_GB2312" panose="02010609030101010101" pitchFamily="49" charset="-122"/>
                        <a:cs typeface="Times New Roman"/>
                      </a:endParaRPr>
                    </a:p>
                  </a:txBody>
                  <a:tcPr marL="68580" marR="68580" marT="0" marB="0" anchor="ctr"/>
                </a:tc>
              </a:tr>
              <a:tr h="1193156">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第二阶段</a:t>
                      </a:r>
                      <a:endParaRPr lang="zh-CN" sz="2000" kern="100" dirty="0">
                        <a:effectLst/>
                        <a:latin typeface="黑体" panose="02010600030101010101" pitchFamily="2" charset="-122"/>
                        <a:ea typeface="黑体" panose="02010600030101010101" pitchFamily="2" charset="-122"/>
                        <a:cs typeface="Times New Roman"/>
                      </a:endParaRPr>
                    </a:p>
                  </a:txBody>
                  <a:tcPr marL="68580" marR="68580" marT="0" marB="0" anchor="ctr"/>
                </a:tc>
                <a:tc>
                  <a:txBody>
                    <a:bodyPr/>
                    <a:lstStyle/>
                    <a:p>
                      <a:pPr algn="ctr">
                        <a:lnSpc>
                          <a:spcPct val="125000"/>
                        </a:lnSpc>
                        <a:spcAft>
                          <a:spcPts val="0"/>
                        </a:spcAft>
                      </a:pPr>
                      <a:r>
                        <a:rPr lang="zh-CN" sz="1800" b="1" kern="100" dirty="0">
                          <a:effectLst/>
                          <a:latin typeface="楷体_GB2312" panose="02010609030101010101" pitchFamily="49" charset="-122"/>
                          <a:ea typeface="楷体_GB2312" panose="02010609030101010101" pitchFamily="49" charset="-122"/>
                        </a:rPr>
                        <a:t>早期生存关注</a:t>
                      </a:r>
                    </a:p>
                    <a:p>
                      <a:pPr algn="ctr">
                        <a:lnSpc>
                          <a:spcPct val="125000"/>
                        </a:lnSpc>
                        <a:spcAft>
                          <a:spcPts val="0"/>
                        </a:spcAft>
                      </a:pPr>
                      <a:r>
                        <a:rPr lang="en-US" sz="1800" b="1" kern="100" dirty="0">
                          <a:effectLst/>
                          <a:latin typeface="楷体_GB2312" panose="02010609030101010101" pitchFamily="49" charset="-122"/>
                          <a:ea typeface="楷体_GB2312" panose="02010609030101010101" pitchFamily="49" charset="-122"/>
                        </a:rPr>
                        <a:t>(early concerns about survival)</a:t>
                      </a:r>
                      <a:endParaRPr lang="zh-CN" sz="1800" b="1" kern="100" dirty="0">
                        <a:effectLst/>
                        <a:latin typeface="楷体_GB2312" panose="02010609030101010101" pitchFamily="49" charset="-122"/>
                        <a:ea typeface="楷体_GB2312" panose="02010609030101010101" pitchFamily="49" charset="-122"/>
                        <a:cs typeface="Times New Roman"/>
                      </a:endParaRPr>
                    </a:p>
                  </a:txBody>
                  <a:tcPr marL="68580" marR="68580" marT="0" marB="0" anchor="ctr"/>
                </a:tc>
                <a:tc>
                  <a:txBody>
                    <a:bodyPr/>
                    <a:lstStyle/>
                    <a:p>
                      <a:pPr algn="l">
                        <a:lnSpc>
                          <a:spcPct val="125000"/>
                        </a:lnSpc>
                        <a:spcAft>
                          <a:spcPts val="0"/>
                        </a:spcAft>
                      </a:pPr>
                      <a:r>
                        <a:rPr lang="zh-CN" sz="1800" b="1" kern="100" dirty="0">
                          <a:effectLst/>
                          <a:latin typeface="楷体_GB2312" panose="02010609030101010101" pitchFamily="49" charset="-122"/>
                          <a:ea typeface="楷体_GB2312" panose="02010609030101010101" pitchFamily="49" charset="-122"/>
                        </a:rPr>
                        <a:t>初任教师关注自己能否胜任工作，关注课堂管理与控制以及自己能否为学生和同事接受</a:t>
                      </a:r>
                      <a:endParaRPr lang="zh-CN" sz="1800" b="1" kern="100" dirty="0">
                        <a:effectLst/>
                        <a:latin typeface="楷体_GB2312" panose="02010609030101010101" pitchFamily="49" charset="-122"/>
                        <a:ea typeface="楷体_GB2312" panose="02010609030101010101" pitchFamily="49" charset="-122"/>
                        <a:cs typeface="Times New Roman"/>
                      </a:endParaRPr>
                    </a:p>
                  </a:txBody>
                  <a:tcPr marL="68580" marR="68580" marT="0" marB="0" anchor="ctr"/>
                </a:tc>
              </a:tr>
              <a:tr h="1008296">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第三阶段</a:t>
                      </a:r>
                      <a:endParaRPr lang="zh-CN" sz="2000" kern="100" dirty="0">
                        <a:effectLst/>
                        <a:latin typeface="黑体" panose="02010600030101010101" pitchFamily="2" charset="-122"/>
                        <a:ea typeface="黑体" panose="02010600030101010101" pitchFamily="2" charset="-122"/>
                        <a:cs typeface="Times New Roman"/>
                      </a:endParaRPr>
                    </a:p>
                  </a:txBody>
                  <a:tcPr marL="68580" marR="68580" marT="0" marB="0" anchor="ctr"/>
                </a:tc>
                <a:tc>
                  <a:txBody>
                    <a:bodyPr/>
                    <a:lstStyle/>
                    <a:p>
                      <a:pPr algn="ctr">
                        <a:lnSpc>
                          <a:spcPct val="125000"/>
                        </a:lnSpc>
                        <a:spcAft>
                          <a:spcPts val="0"/>
                        </a:spcAft>
                      </a:pPr>
                      <a:r>
                        <a:rPr lang="zh-CN" sz="1800" b="1" kern="100" dirty="0">
                          <a:effectLst/>
                          <a:latin typeface="楷体_GB2312" panose="02010609030101010101" pitchFamily="49" charset="-122"/>
                          <a:ea typeface="楷体_GB2312" panose="02010609030101010101" pitchFamily="49" charset="-122"/>
                        </a:rPr>
                        <a:t>教学情景关注</a:t>
                      </a:r>
                    </a:p>
                    <a:p>
                      <a:pPr algn="ctr">
                        <a:lnSpc>
                          <a:spcPct val="125000"/>
                        </a:lnSpc>
                        <a:spcAft>
                          <a:spcPts val="0"/>
                        </a:spcAft>
                      </a:pPr>
                      <a:r>
                        <a:rPr lang="en-US" sz="1800" b="1" kern="100" dirty="0">
                          <a:effectLst/>
                          <a:latin typeface="楷体_GB2312" panose="02010609030101010101" pitchFamily="49" charset="-122"/>
                          <a:ea typeface="楷体_GB2312" panose="02010609030101010101" pitchFamily="49" charset="-122"/>
                        </a:rPr>
                        <a:t>(teaching situations concerns)</a:t>
                      </a:r>
                      <a:endParaRPr lang="zh-CN" sz="1800" b="1" kern="100" dirty="0">
                        <a:effectLst/>
                        <a:latin typeface="楷体_GB2312" panose="02010609030101010101" pitchFamily="49" charset="-122"/>
                        <a:ea typeface="楷体_GB2312" panose="02010609030101010101" pitchFamily="49" charset="-122"/>
                        <a:cs typeface="Times New Roman"/>
                      </a:endParaRPr>
                    </a:p>
                  </a:txBody>
                  <a:tcPr marL="68580" marR="68580" marT="0" marB="0" anchor="ctr"/>
                </a:tc>
                <a:tc>
                  <a:txBody>
                    <a:bodyPr/>
                    <a:lstStyle/>
                    <a:p>
                      <a:pPr algn="l">
                        <a:lnSpc>
                          <a:spcPct val="125000"/>
                        </a:lnSpc>
                        <a:spcAft>
                          <a:spcPts val="0"/>
                        </a:spcAft>
                      </a:pPr>
                      <a:r>
                        <a:rPr lang="zh-CN" sz="1800" b="1" kern="100" dirty="0">
                          <a:effectLst/>
                          <a:latin typeface="楷体_GB2312" panose="02010609030101010101" pitchFamily="49" charset="-122"/>
                          <a:ea typeface="楷体_GB2312" panose="02010609030101010101" pitchFamily="49" charset="-122"/>
                        </a:rPr>
                        <a:t>关注教学本身、任务完成及教学表现</a:t>
                      </a:r>
                      <a:endParaRPr lang="zh-CN" sz="1800" b="1" kern="100" dirty="0">
                        <a:effectLst/>
                        <a:latin typeface="楷体_GB2312" panose="02010609030101010101" pitchFamily="49" charset="-122"/>
                        <a:ea typeface="楷体_GB2312" panose="02010609030101010101" pitchFamily="49" charset="-122"/>
                        <a:cs typeface="Times New Roman"/>
                      </a:endParaRPr>
                    </a:p>
                  </a:txBody>
                  <a:tcPr marL="68580" marR="68580" marT="0" marB="0" anchor="ctr"/>
                </a:tc>
              </a:tr>
              <a:tr h="795438">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第四阶段</a:t>
                      </a:r>
                      <a:endParaRPr lang="zh-CN" sz="2000" kern="100" dirty="0">
                        <a:effectLst/>
                        <a:latin typeface="黑体" panose="02010600030101010101" pitchFamily="2" charset="-122"/>
                        <a:ea typeface="黑体" panose="02010600030101010101" pitchFamily="2" charset="-122"/>
                        <a:cs typeface="Times New Roman"/>
                      </a:endParaRPr>
                    </a:p>
                  </a:txBody>
                  <a:tcPr marL="68580" marR="68580" marT="0" marB="0" anchor="ctr"/>
                </a:tc>
                <a:tc>
                  <a:txBody>
                    <a:bodyPr/>
                    <a:lstStyle/>
                    <a:p>
                      <a:pPr algn="ctr">
                        <a:lnSpc>
                          <a:spcPct val="125000"/>
                        </a:lnSpc>
                        <a:spcAft>
                          <a:spcPts val="0"/>
                        </a:spcAft>
                      </a:pPr>
                      <a:r>
                        <a:rPr lang="zh-CN" sz="1800" b="1" kern="100" dirty="0">
                          <a:effectLst/>
                          <a:latin typeface="楷体_GB2312" panose="02010609030101010101" pitchFamily="49" charset="-122"/>
                          <a:ea typeface="楷体_GB2312" panose="02010609030101010101" pitchFamily="49" charset="-122"/>
                        </a:rPr>
                        <a:t>关注学生</a:t>
                      </a:r>
                    </a:p>
                    <a:p>
                      <a:pPr algn="ctr">
                        <a:lnSpc>
                          <a:spcPct val="125000"/>
                        </a:lnSpc>
                        <a:spcAft>
                          <a:spcPts val="0"/>
                        </a:spcAft>
                      </a:pPr>
                      <a:r>
                        <a:rPr lang="en-US" sz="1800" b="1" kern="100" dirty="0">
                          <a:effectLst/>
                          <a:latin typeface="楷体_GB2312" panose="02010609030101010101" pitchFamily="49" charset="-122"/>
                          <a:ea typeface="楷体_GB2312" panose="02010609030101010101" pitchFamily="49" charset="-122"/>
                        </a:rPr>
                        <a:t>(Concerns about students)</a:t>
                      </a:r>
                      <a:endParaRPr lang="zh-CN" sz="1800" b="1" kern="100" dirty="0">
                        <a:effectLst/>
                        <a:latin typeface="楷体_GB2312" panose="02010609030101010101" pitchFamily="49" charset="-122"/>
                        <a:ea typeface="楷体_GB2312" panose="02010609030101010101" pitchFamily="49" charset="-122"/>
                        <a:cs typeface="Times New Roman"/>
                      </a:endParaRPr>
                    </a:p>
                  </a:txBody>
                  <a:tcPr marL="68580" marR="68580" marT="0" marB="0" anchor="ctr"/>
                </a:tc>
                <a:tc>
                  <a:txBody>
                    <a:bodyPr/>
                    <a:lstStyle/>
                    <a:p>
                      <a:pPr algn="l">
                        <a:lnSpc>
                          <a:spcPct val="125000"/>
                        </a:lnSpc>
                        <a:spcAft>
                          <a:spcPts val="0"/>
                        </a:spcAft>
                      </a:pPr>
                      <a:r>
                        <a:rPr lang="zh-CN" sz="1800" b="1" kern="100" dirty="0">
                          <a:effectLst/>
                          <a:latin typeface="楷体_GB2312" panose="02010609030101010101" pitchFamily="49" charset="-122"/>
                          <a:ea typeface="楷体_GB2312" panose="02010609030101010101" pitchFamily="49" charset="-122"/>
                        </a:rPr>
                        <a:t>关注学生学习、学生发展和学生情感需要以及教学对学生的影响</a:t>
                      </a:r>
                      <a:endParaRPr lang="zh-CN" sz="1800" b="1" kern="100" dirty="0">
                        <a:effectLst/>
                        <a:latin typeface="楷体_GB2312" panose="02010609030101010101" pitchFamily="49" charset="-122"/>
                        <a:ea typeface="楷体_GB2312" panose="02010609030101010101" pitchFamily="49" charset="-122"/>
                        <a:cs typeface="Times New Roman"/>
                      </a:endParaRPr>
                    </a:p>
                  </a:txBody>
                  <a:tcPr marL="68580" marR="68580" marT="0" marB="0" anchor="ctr"/>
                </a:tc>
              </a:tr>
            </a:tbl>
          </a:graphicData>
        </a:graphic>
      </p:graphicFrame>
    </p:spTree>
    <p:extLst>
      <p:ext uri="{BB962C8B-B14F-4D97-AF65-F5344CB8AC3E}">
        <p14:creationId xmlns="" xmlns:p14="http://schemas.microsoft.com/office/powerpoint/2010/main" val="15848259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129746" y="332656"/>
            <a:ext cx="7056784" cy="646331"/>
          </a:xfrm>
          <a:prstGeom prst="rect">
            <a:avLst/>
          </a:prstGeom>
          <a:noFill/>
          <a:ln w="9525">
            <a:noFill/>
            <a:miter lim="800000"/>
            <a:headEnd/>
            <a:tailEnd/>
          </a:ln>
        </p:spPr>
        <p:txBody>
          <a:bodyPr wrap="square">
            <a:spAutoFit/>
          </a:bodyPr>
          <a:lstStyle/>
          <a:p>
            <a:pPr algn="ctr"/>
            <a:r>
              <a:rPr lang="zh-CN" altLang="en-US" sz="3600" b="1" dirty="0" smtClean="0">
                <a:latin typeface="微软雅黑"/>
                <a:ea typeface="微软雅黑"/>
                <a:cs typeface="微软雅黑"/>
              </a:rPr>
              <a:t>（</a:t>
            </a:r>
            <a:r>
              <a:rPr lang="zh-CN" altLang="en-US" sz="3600" b="1" dirty="0">
                <a:latin typeface="微软雅黑"/>
                <a:ea typeface="微软雅黑"/>
                <a:cs typeface="微软雅黑"/>
              </a:rPr>
              <a:t>二）教学专长发展研究框架</a:t>
            </a:r>
          </a:p>
        </p:txBody>
      </p:sp>
      <p:sp>
        <p:nvSpPr>
          <p:cNvPr id="5" name="矩形 4"/>
          <p:cNvSpPr>
            <a:spLocks noChangeArrowheads="1"/>
          </p:cNvSpPr>
          <p:nvPr/>
        </p:nvSpPr>
        <p:spPr bwMode="auto">
          <a:xfrm>
            <a:off x="1129746" y="1556792"/>
            <a:ext cx="7258678" cy="3873368"/>
          </a:xfrm>
          <a:prstGeom prst="rect">
            <a:avLst/>
          </a:prstGeom>
          <a:noFill/>
          <a:ln w="9525">
            <a:noFill/>
            <a:miter lim="800000"/>
            <a:headEnd/>
            <a:tailEnd/>
          </a:ln>
        </p:spPr>
        <p:txBody>
          <a:bodyPr wrap="square">
            <a:spAutoFit/>
          </a:bodyPr>
          <a:lstStyle/>
          <a:p>
            <a:pPr lvl="0">
              <a:lnSpc>
                <a:spcPct val="135000"/>
              </a:lnSpc>
            </a:pPr>
            <a:r>
              <a:rPr lang="zh-CN" altLang="en-US" sz="2600" b="1" dirty="0" smtClean="0">
                <a:solidFill>
                  <a:srgbClr val="FF0000"/>
                </a:solidFill>
                <a:latin typeface="黑体" panose="02010600030101010101" pitchFamily="2" charset="-122"/>
                <a:ea typeface="黑体" panose="02010600030101010101" pitchFamily="2" charset="-122"/>
              </a:rPr>
              <a:t>    </a:t>
            </a:r>
            <a:r>
              <a:rPr lang="zh-CN" altLang="en-US" sz="2600" b="1" dirty="0">
                <a:solidFill>
                  <a:srgbClr val="C00000"/>
                </a:solidFill>
                <a:latin typeface="黑体" panose="02010600030101010101" pitchFamily="2" charset="-122"/>
                <a:ea typeface="黑体" panose="02010600030101010101" pitchFamily="2" charset="-122"/>
              </a:rPr>
              <a:t>教学专长发展：</a:t>
            </a:r>
            <a:r>
              <a:rPr lang="zh-CN" altLang="en-US" sz="2600" b="1" dirty="0">
                <a:latin typeface="楷体_GB2312" panose="02010609030101010101" pitchFamily="49" charset="-122"/>
                <a:ea typeface="楷体_GB2312" panose="02010609030101010101" pitchFamily="49" charset="-122"/>
              </a:rPr>
              <a:t>教师的“专业性”，从微观的角度来看，在很大程度上表现为某种“专长”，教师的专业发展，从某种意义上说，就是教师教学专长的发展过程。</a:t>
            </a:r>
            <a:endParaRPr lang="en-US" altLang="zh-CN" sz="2600" b="1" dirty="0">
              <a:latin typeface="楷体_GB2312" panose="02010609030101010101" pitchFamily="49" charset="-122"/>
              <a:ea typeface="楷体_GB2312" panose="02010609030101010101" pitchFamily="49" charset="-122"/>
            </a:endParaRPr>
          </a:p>
          <a:p>
            <a:pPr lvl="0">
              <a:lnSpc>
                <a:spcPct val="135000"/>
              </a:lnSpc>
            </a:pPr>
            <a:r>
              <a:rPr lang="zh-CN" altLang="en-US" sz="2600" b="1" dirty="0" smtClean="0">
                <a:latin typeface="楷体_GB2312" panose="02010609030101010101" pitchFamily="49" charset="-122"/>
                <a:ea typeface="楷体_GB2312" panose="02010609030101010101" pitchFamily="49" charset="-122"/>
              </a:rPr>
              <a:t>    </a:t>
            </a:r>
            <a:r>
              <a:rPr lang="zh-CN" altLang="en-US" sz="2600" b="1" dirty="0">
                <a:solidFill>
                  <a:srgbClr val="C00000"/>
                </a:solidFill>
                <a:latin typeface="黑体" panose="02010600030101010101" pitchFamily="2" charset="-122"/>
                <a:ea typeface="黑体" panose="02010600030101010101" pitchFamily="2" charset="-122"/>
              </a:rPr>
              <a:t>代表性研究成果：</a:t>
            </a:r>
            <a:r>
              <a:rPr lang="zh-CN" altLang="en-US" sz="2600" b="1" dirty="0" smtClean="0">
                <a:latin typeface="楷体_GB2312" panose="02010609030101010101" pitchFamily="49" charset="-122"/>
                <a:ea typeface="楷体_GB2312" panose="02010609030101010101" pitchFamily="49" charset="-122"/>
              </a:rPr>
              <a:t>伯林纳（</a:t>
            </a:r>
            <a:r>
              <a:rPr lang="en-US" altLang="zh-CN" sz="2600" b="1" dirty="0" err="1" smtClean="0">
                <a:latin typeface="楷体_GB2312" panose="02010609030101010101" pitchFamily="49" charset="-122"/>
                <a:ea typeface="楷体_GB2312" panose="02010609030101010101" pitchFamily="49" charset="-122"/>
              </a:rPr>
              <a:t>D.C.Berlina</a:t>
            </a:r>
            <a:r>
              <a:rPr lang="zh-CN" altLang="en-US" sz="2600" b="1" dirty="0" smtClean="0">
                <a:latin typeface="楷体_GB2312" panose="02010609030101010101" pitchFamily="49" charset="-122"/>
                <a:ea typeface="楷体_GB2312" panose="02010609030101010101" pitchFamily="49" charset="-122"/>
              </a:rPr>
              <a:t>）的</a:t>
            </a:r>
            <a:r>
              <a:rPr lang="zh-CN" altLang="en-US" sz="2600" b="1" dirty="0">
                <a:latin typeface="楷体_GB2312" panose="02010609030101010101" pitchFamily="49" charset="-122"/>
                <a:ea typeface="楷体_GB2312" panose="02010609030101010101" pitchFamily="49" charset="-122"/>
              </a:rPr>
              <a:t>新手</a:t>
            </a:r>
            <a:r>
              <a:rPr lang="en-US" altLang="zh-CN" sz="2600" b="1" dirty="0">
                <a:latin typeface="楷体_GB2312" panose="02010609030101010101" pitchFamily="49" charset="-122"/>
                <a:ea typeface="楷体_GB2312" panose="02010609030101010101" pitchFamily="49" charset="-122"/>
              </a:rPr>
              <a:t>-</a:t>
            </a:r>
            <a:r>
              <a:rPr lang="zh-CN" altLang="en-US" sz="2600" b="1" dirty="0">
                <a:latin typeface="楷体_GB2312" panose="02010609030101010101" pitchFamily="49" charset="-122"/>
                <a:ea typeface="楷体_GB2312" panose="02010609030101010101" pitchFamily="49" charset="-122"/>
              </a:rPr>
              <a:t>专家教师发展阶段</a:t>
            </a:r>
            <a:r>
              <a:rPr lang="zh-CN" altLang="en-US" sz="2600" b="1" dirty="0" smtClean="0">
                <a:latin typeface="楷体_GB2312" panose="02010609030101010101" pitchFamily="49" charset="-122"/>
                <a:ea typeface="楷体_GB2312" panose="02010609030101010101" pitchFamily="49" charset="-122"/>
              </a:rPr>
              <a:t>理论和申继亮</a:t>
            </a:r>
            <a:r>
              <a:rPr lang="zh-CN" altLang="en-US" sz="2600" b="1" dirty="0">
                <a:latin typeface="楷体_GB2312" panose="02010609030101010101" pitchFamily="49" charset="-122"/>
                <a:ea typeface="楷体_GB2312" panose="02010609030101010101" pitchFamily="49" charset="-122"/>
              </a:rPr>
              <a:t>的教师职业专长发展四阶段论。</a:t>
            </a:r>
            <a:endParaRPr lang="en-US" altLang="zh-CN" sz="2600" b="1" u="sng" dirty="0">
              <a:solidFill>
                <a:srgbClr val="FF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6618182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395536" y="620342"/>
            <a:ext cx="8280920" cy="646331"/>
          </a:xfrm>
          <a:prstGeom prst="rect">
            <a:avLst/>
          </a:prstGeom>
          <a:noFill/>
          <a:ln w="9525">
            <a:noFill/>
            <a:miter lim="800000"/>
            <a:headEnd/>
            <a:tailEnd/>
          </a:ln>
        </p:spPr>
        <p:txBody>
          <a:bodyPr wrap="square">
            <a:spAutoFit/>
          </a:bodyPr>
          <a:lstStyle/>
          <a:p>
            <a:pPr algn="ctr"/>
            <a:r>
              <a:rPr lang="en-US" altLang="zh-CN" sz="3600" b="1" dirty="0" smtClean="0">
                <a:latin typeface="微软雅黑"/>
                <a:ea typeface="微软雅黑"/>
                <a:cs typeface="微软雅黑"/>
              </a:rPr>
              <a:t>1.</a:t>
            </a:r>
            <a:r>
              <a:rPr lang="zh-CN" altLang="en-US" sz="3600" b="1" dirty="0">
                <a:latin typeface="微软雅黑"/>
                <a:ea typeface="微软雅黑"/>
                <a:cs typeface="微软雅黑"/>
              </a:rPr>
              <a:t>伯林纳的新手</a:t>
            </a:r>
            <a:r>
              <a:rPr lang="en-US" altLang="zh-CN" sz="3600" b="1" dirty="0">
                <a:latin typeface="微软雅黑"/>
                <a:ea typeface="微软雅黑"/>
                <a:cs typeface="微软雅黑"/>
              </a:rPr>
              <a:t>-</a:t>
            </a:r>
            <a:r>
              <a:rPr lang="zh-CN" altLang="en-US" sz="3600" b="1" dirty="0">
                <a:latin typeface="微软雅黑"/>
                <a:ea typeface="微软雅黑"/>
                <a:cs typeface="微软雅黑"/>
              </a:rPr>
              <a:t>专家教师发展阶段理论</a:t>
            </a:r>
          </a:p>
        </p:txBody>
      </p:sp>
      <p:sp>
        <p:nvSpPr>
          <p:cNvPr id="5" name="矩形 4"/>
          <p:cNvSpPr>
            <a:spLocks noChangeArrowheads="1"/>
          </p:cNvSpPr>
          <p:nvPr/>
        </p:nvSpPr>
        <p:spPr bwMode="auto">
          <a:xfrm>
            <a:off x="822513" y="1825222"/>
            <a:ext cx="7853943" cy="3530775"/>
          </a:xfrm>
          <a:prstGeom prst="rect">
            <a:avLst/>
          </a:prstGeom>
          <a:noFill/>
          <a:ln w="9525">
            <a:noFill/>
            <a:miter lim="800000"/>
            <a:headEnd/>
            <a:tailEnd/>
          </a:ln>
        </p:spPr>
        <p:txBody>
          <a:bodyPr wrap="square">
            <a:spAutoFit/>
          </a:bodyPr>
          <a:lstStyle/>
          <a:p>
            <a:pPr>
              <a:lnSpc>
                <a:spcPct val="150000"/>
              </a:lnSpc>
              <a:spcAft>
                <a:spcPts val="600"/>
              </a:spcAft>
            </a:pPr>
            <a:r>
              <a:rPr lang="zh-CN" altLang="zh-CN" sz="2800" b="1" dirty="0" smtClean="0">
                <a:latin typeface="楷体_GB2312" panose="02010609030101010101" pitchFamily="49" charset="-122"/>
                <a:ea typeface="楷体_GB2312" panose="02010609030101010101" pitchFamily="49" charset="-122"/>
              </a:rPr>
              <a:t>第一</a:t>
            </a:r>
            <a:r>
              <a:rPr lang="zh-CN" altLang="zh-CN" sz="2800" b="1" dirty="0">
                <a:latin typeface="楷体_GB2312" panose="02010609030101010101" pitchFamily="49" charset="-122"/>
                <a:ea typeface="楷体_GB2312" panose="02010609030101010101" pitchFamily="49" charset="-122"/>
              </a:rPr>
              <a:t>阶段：新手阶段（</a:t>
            </a:r>
            <a:r>
              <a:rPr lang="en-US" altLang="zh-CN" sz="2800" b="1" dirty="0">
                <a:latin typeface="楷体_GB2312" panose="02010609030101010101" pitchFamily="49" charset="-122"/>
                <a:ea typeface="楷体_GB2312" panose="02010609030101010101" pitchFamily="49" charset="-122"/>
              </a:rPr>
              <a:t>novice</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spcAft>
                <a:spcPts val="600"/>
              </a:spcAft>
            </a:pPr>
            <a:r>
              <a:rPr lang="zh-CN" altLang="zh-CN" sz="2800" b="1" dirty="0" smtClean="0">
                <a:latin typeface="楷体_GB2312" panose="02010609030101010101" pitchFamily="49" charset="-122"/>
                <a:ea typeface="楷体_GB2312" panose="02010609030101010101" pitchFamily="49" charset="-122"/>
              </a:rPr>
              <a:t>第二</a:t>
            </a:r>
            <a:r>
              <a:rPr lang="zh-CN" altLang="zh-CN" sz="2800" b="1" dirty="0">
                <a:latin typeface="楷体_GB2312" panose="02010609030101010101" pitchFamily="49" charset="-122"/>
                <a:ea typeface="楷体_GB2312" panose="02010609030101010101" pitchFamily="49" charset="-122"/>
              </a:rPr>
              <a:t>阶段：高级新手阶段（</a:t>
            </a:r>
            <a:r>
              <a:rPr lang="en-US" altLang="zh-CN" sz="2800" b="1" dirty="0">
                <a:latin typeface="楷体_GB2312" panose="02010609030101010101" pitchFamily="49" charset="-122"/>
                <a:ea typeface="楷体_GB2312" panose="02010609030101010101" pitchFamily="49" charset="-122"/>
              </a:rPr>
              <a:t>advanced </a:t>
            </a:r>
            <a:r>
              <a:rPr lang="en-US" altLang="zh-CN" sz="2800" b="1" dirty="0" smtClean="0">
                <a:latin typeface="楷体_GB2312" panose="02010609030101010101" pitchFamily="49" charset="-122"/>
                <a:ea typeface="楷体_GB2312" panose="02010609030101010101" pitchFamily="49" charset="-122"/>
              </a:rPr>
              <a:t>beginner</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spcAft>
                <a:spcPts val="600"/>
              </a:spcAft>
            </a:pPr>
            <a:r>
              <a:rPr lang="zh-CN" altLang="zh-CN" sz="2800" b="1" dirty="0" smtClean="0">
                <a:latin typeface="楷体_GB2312" panose="02010609030101010101" pitchFamily="49" charset="-122"/>
                <a:ea typeface="楷体_GB2312" panose="02010609030101010101" pitchFamily="49" charset="-122"/>
              </a:rPr>
              <a:t>第三</a:t>
            </a:r>
            <a:r>
              <a:rPr lang="zh-CN" altLang="zh-CN" sz="2800" b="1" dirty="0">
                <a:latin typeface="楷体_GB2312" panose="02010609030101010101" pitchFamily="49" charset="-122"/>
                <a:ea typeface="楷体_GB2312" panose="02010609030101010101" pitchFamily="49" charset="-122"/>
              </a:rPr>
              <a:t>阶段：胜任阶段（</a:t>
            </a:r>
            <a:r>
              <a:rPr lang="en-US" altLang="zh-CN" sz="2800" b="1" dirty="0" smtClean="0">
                <a:latin typeface="楷体_GB2312" panose="02010609030101010101" pitchFamily="49" charset="-122"/>
                <a:ea typeface="楷体_GB2312" panose="02010609030101010101" pitchFamily="49" charset="-122"/>
              </a:rPr>
              <a:t>competent</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spcAft>
                <a:spcPts val="600"/>
              </a:spcAft>
            </a:pPr>
            <a:r>
              <a:rPr lang="zh-CN" altLang="zh-CN" sz="2800" b="1" dirty="0" smtClean="0">
                <a:latin typeface="楷体_GB2312" panose="02010609030101010101" pitchFamily="49" charset="-122"/>
                <a:ea typeface="楷体_GB2312" panose="02010609030101010101" pitchFamily="49" charset="-122"/>
              </a:rPr>
              <a:t>第四</a:t>
            </a:r>
            <a:r>
              <a:rPr lang="zh-CN" altLang="zh-CN" sz="2800" b="1" dirty="0">
                <a:latin typeface="楷体_GB2312" panose="02010609030101010101" pitchFamily="49" charset="-122"/>
                <a:ea typeface="楷体_GB2312" panose="02010609030101010101" pitchFamily="49" charset="-122"/>
              </a:rPr>
              <a:t>阶段：熟练阶段（</a:t>
            </a:r>
            <a:r>
              <a:rPr lang="en-US" altLang="zh-CN" sz="2800" b="1" dirty="0" smtClean="0">
                <a:latin typeface="楷体_GB2312" panose="02010609030101010101" pitchFamily="49" charset="-122"/>
                <a:ea typeface="楷体_GB2312" panose="02010609030101010101" pitchFamily="49" charset="-122"/>
              </a:rPr>
              <a:t>proficient</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spcAft>
                <a:spcPts val="600"/>
              </a:spcAft>
            </a:pPr>
            <a:r>
              <a:rPr lang="zh-CN" altLang="zh-CN" sz="2800" b="1" dirty="0" smtClean="0">
                <a:latin typeface="楷体_GB2312" panose="02010609030101010101" pitchFamily="49" charset="-122"/>
                <a:ea typeface="楷体_GB2312" panose="02010609030101010101" pitchFamily="49" charset="-122"/>
              </a:rPr>
              <a:t>第五</a:t>
            </a:r>
            <a:r>
              <a:rPr lang="zh-CN" altLang="zh-CN" sz="2800" b="1" dirty="0">
                <a:latin typeface="楷体_GB2312" panose="02010609030101010101" pitchFamily="49" charset="-122"/>
                <a:ea typeface="楷体_GB2312" panose="02010609030101010101" pitchFamily="49" charset="-122"/>
              </a:rPr>
              <a:t>阶段：专家阶段（</a:t>
            </a:r>
            <a:r>
              <a:rPr lang="en-US" altLang="zh-CN" sz="2800" b="1" dirty="0">
                <a:latin typeface="楷体_GB2312" panose="02010609030101010101" pitchFamily="49" charset="-122"/>
                <a:ea typeface="楷体_GB2312" panose="02010609030101010101" pitchFamily="49" charset="-122"/>
              </a:rPr>
              <a:t>expert teacher</a:t>
            </a:r>
            <a:r>
              <a:rPr lang="zh-CN" altLang="zh-CN" sz="2800" b="1" dirty="0" smtClean="0">
                <a:latin typeface="楷体_GB2312" panose="02010609030101010101" pitchFamily="49" charset="-122"/>
                <a:ea typeface="楷体_GB2312" panose="02010609030101010101" pitchFamily="49" charset="-122"/>
              </a:rPr>
              <a:t>）</a:t>
            </a:r>
            <a:endParaRPr lang="en-US" altLang="zh-CN" sz="2600" b="1" u="sng" dirty="0">
              <a:solidFill>
                <a:srgbClr val="FF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41397671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467544" y="368429"/>
            <a:ext cx="8280920"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第一阶段：新手阶段（</a:t>
            </a:r>
            <a:r>
              <a:rPr lang="en-US" altLang="zh-CN" sz="3600" b="1" dirty="0">
                <a:latin typeface="微软雅黑"/>
                <a:ea typeface="微软雅黑"/>
                <a:cs typeface="微软雅黑"/>
              </a:rPr>
              <a:t>novice</a:t>
            </a:r>
            <a:r>
              <a:rPr lang="zh-CN" altLang="en-US" sz="3600" b="1" dirty="0">
                <a:latin typeface="微软雅黑"/>
                <a:ea typeface="微软雅黑"/>
                <a:cs typeface="微软雅黑"/>
              </a:rPr>
              <a:t>）</a:t>
            </a:r>
          </a:p>
        </p:txBody>
      </p:sp>
      <p:sp>
        <p:nvSpPr>
          <p:cNvPr id="5" name="矩形 4"/>
          <p:cNvSpPr>
            <a:spLocks noChangeArrowheads="1"/>
          </p:cNvSpPr>
          <p:nvPr/>
        </p:nvSpPr>
        <p:spPr bwMode="auto">
          <a:xfrm>
            <a:off x="1079612" y="1556792"/>
            <a:ext cx="7056784" cy="3970318"/>
          </a:xfrm>
          <a:prstGeom prst="rect">
            <a:avLst/>
          </a:prstGeom>
          <a:noFill/>
          <a:ln w="9525">
            <a:noFill/>
            <a:miter lim="800000"/>
            <a:headEnd/>
            <a:tailEnd/>
          </a:ln>
        </p:spPr>
        <p:txBody>
          <a:bodyPr wrap="square">
            <a:spAutoFit/>
          </a:bodyPr>
          <a:lstStyle/>
          <a:p>
            <a:pPr marL="457200" indent="-457200">
              <a:lnSpc>
                <a:spcPct val="150000"/>
              </a:lnSpc>
              <a:buFont typeface="Wingdings" panose="05000000000000000000" pitchFamily="2" charset="2"/>
              <a:buChar char="u"/>
            </a:pPr>
            <a:r>
              <a:rPr lang="zh-CN" altLang="zh-CN" sz="2800" b="1" dirty="0" smtClean="0">
                <a:latin typeface="楷体_GB2312" panose="02010609030101010101" pitchFamily="49" charset="-122"/>
                <a:ea typeface="楷体_GB2312" panose="02010609030101010101" pitchFamily="49" charset="-122"/>
              </a:rPr>
              <a:t>新手</a:t>
            </a:r>
            <a:r>
              <a:rPr lang="zh-CN" altLang="zh-CN" sz="2800" b="1" dirty="0">
                <a:latin typeface="楷体_GB2312" panose="02010609030101010101" pitchFamily="49" charset="-122"/>
                <a:ea typeface="楷体_GB2312" panose="02010609030101010101" pitchFamily="49" charset="-122"/>
              </a:rPr>
              <a:t>水平的教师是师范生或刚进入教学领域的教师</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a:latin typeface="楷体_GB2312" panose="02010609030101010101" pitchFamily="49" charset="-122"/>
              <a:ea typeface="楷体_GB2312" panose="02010609030101010101" pitchFamily="49" charset="-122"/>
            </a:endParaRPr>
          </a:p>
          <a:p>
            <a:pPr marL="457200" indent="-457200">
              <a:lnSpc>
                <a:spcPct val="150000"/>
              </a:lnSpc>
              <a:buFont typeface="Wingdings" panose="05000000000000000000" pitchFamily="2" charset="2"/>
              <a:buChar char="u"/>
            </a:pPr>
            <a:r>
              <a:rPr lang="zh-CN" altLang="zh-CN" sz="2800" b="1" dirty="0" smtClean="0">
                <a:latin typeface="楷体_GB2312" panose="02010609030101010101" pitchFamily="49" charset="-122"/>
                <a:ea typeface="楷体_GB2312" panose="02010609030101010101" pitchFamily="49" charset="-122"/>
              </a:rPr>
              <a:t>此</a:t>
            </a:r>
            <a:r>
              <a:rPr lang="zh-CN" altLang="zh-CN" sz="2800" b="1" dirty="0">
                <a:latin typeface="楷体_GB2312" panose="02010609030101010101" pitchFamily="49" charset="-122"/>
                <a:ea typeface="楷体_GB2312" panose="02010609030101010101" pitchFamily="49" charset="-122"/>
              </a:rPr>
              <a:t>阶段，教师的任务是学习一些陈述性知识，如一般的教学原理、教材内容和教学方法等，并熟悉课堂教学的步骤和各类教学情景，获得初步的教学体验</a:t>
            </a:r>
            <a:r>
              <a:rPr lang="zh-CN" altLang="zh-CN" sz="2800" b="1" dirty="0" smtClean="0">
                <a:latin typeface="楷体_GB2312" panose="02010609030101010101" pitchFamily="49" charset="-122"/>
                <a:ea typeface="楷体_GB2312" panose="02010609030101010101" pitchFamily="49" charset="-122"/>
              </a:rPr>
              <a:t>。</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7382303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395536" y="332656"/>
            <a:ext cx="8280920" cy="1200329"/>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第二阶段：高级新手</a:t>
            </a:r>
            <a:r>
              <a:rPr lang="zh-CN" altLang="en-US" sz="3600" b="1" dirty="0" smtClean="0">
                <a:latin typeface="微软雅黑"/>
                <a:ea typeface="微软雅黑"/>
                <a:cs typeface="微软雅黑"/>
              </a:rPr>
              <a:t>阶段</a:t>
            </a:r>
            <a:endParaRPr lang="en-US" altLang="zh-CN" sz="3600" b="1" dirty="0" smtClean="0">
              <a:latin typeface="微软雅黑"/>
              <a:ea typeface="微软雅黑"/>
              <a:cs typeface="微软雅黑"/>
            </a:endParaRPr>
          </a:p>
          <a:p>
            <a:pPr algn="ctr"/>
            <a:r>
              <a:rPr lang="zh-CN" altLang="en-US" sz="3600" b="1" dirty="0" smtClean="0">
                <a:latin typeface="微软雅黑"/>
                <a:ea typeface="微软雅黑"/>
                <a:cs typeface="微软雅黑"/>
              </a:rPr>
              <a:t>（</a:t>
            </a:r>
            <a:r>
              <a:rPr lang="en-US" altLang="zh-CN" sz="3600" b="1" dirty="0">
                <a:latin typeface="微软雅黑"/>
                <a:ea typeface="微软雅黑"/>
                <a:cs typeface="微软雅黑"/>
              </a:rPr>
              <a:t>advanced beginner</a:t>
            </a:r>
            <a:r>
              <a:rPr lang="zh-CN" altLang="en-US" sz="3600" b="1" dirty="0" smtClean="0">
                <a:latin typeface="微软雅黑"/>
                <a:ea typeface="微软雅黑"/>
                <a:cs typeface="微软雅黑"/>
              </a:rPr>
              <a:t>）</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820923" y="1772816"/>
            <a:ext cx="7460572" cy="3970318"/>
          </a:xfrm>
          <a:prstGeom prst="rect">
            <a:avLst/>
          </a:prstGeom>
          <a:noFill/>
          <a:ln w="9525">
            <a:noFill/>
            <a:miter lim="800000"/>
            <a:headEnd/>
            <a:tailEnd/>
          </a:ln>
        </p:spPr>
        <p:txBody>
          <a:bodyPr wrap="square">
            <a:spAutoFit/>
          </a:bodyPr>
          <a:lstStyle/>
          <a:p>
            <a:pPr marL="457200" indent="-457200">
              <a:lnSpc>
                <a:spcPct val="150000"/>
              </a:lnSpc>
              <a:spcAft>
                <a:spcPts val="600"/>
              </a:spcAft>
              <a:buFont typeface="Wingdings" panose="05000000000000000000" pitchFamily="2" charset="2"/>
              <a:buChar char="u"/>
            </a:pPr>
            <a:r>
              <a:rPr lang="zh-CN" altLang="zh-CN" sz="2800" b="1" dirty="0" smtClean="0">
                <a:latin typeface="楷体_GB2312" panose="02010609030101010101" pitchFamily="49" charset="-122"/>
                <a:ea typeface="楷体_GB2312" panose="02010609030101010101" pitchFamily="49" charset="-122"/>
              </a:rPr>
              <a:t>具有</a:t>
            </a:r>
            <a:r>
              <a:rPr lang="en-US" altLang="zh-CN" sz="2800" b="1" dirty="0">
                <a:latin typeface="楷体_GB2312" panose="02010609030101010101" pitchFamily="49" charset="-122"/>
                <a:ea typeface="楷体_GB2312" panose="02010609030101010101" pitchFamily="49" charset="-122"/>
              </a:rPr>
              <a:t>2</a:t>
            </a:r>
            <a:r>
              <a:rPr lang="zh-CN" altLang="zh-CN" sz="2800" b="1" dirty="0">
                <a:latin typeface="楷体_GB2312" panose="02010609030101010101" pitchFamily="49" charset="-122"/>
                <a:ea typeface="楷体_GB2312" panose="02010609030101010101" pitchFamily="49" charset="-122"/>
              </a:rPr>
              <a:t>年和</a:t>
            </a:r>
            <a:r>
              <a:rPr lang="en-US" altLang="zh-CN" sz="2800" b="1" dirty="0">
                <a:latin typeface="楷体_GB2312" panose="02010609030101010101" pitchFamily="49" charset="-122"/>
                <a:ea typeface="楷体_GB2312" panose="02010609030101010101" pitchFamily="49" charset="-122"/>
              </a:rPr>
              <a:t>3</a:t>
            </a:r>
            <a:r>
              <a:rPr lang="zh-CN" altLang="zh-CN" sz="2800" b="1" dirty="0">
                <a:latin typeface="楷体_GB2312" panose="02010609030101010101" pitchFamily="49" charset="-122"/>
                <a:ea typeface="楷体_GB2312" panose="02010609030101010101" pitchFamily="49" charset="-122"/>
              </a:rPr>
              <a:t>年教龄的教师大致处于这一阶段</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marL="457200" indent="-457200">
              <a:lnSpc>
                <a:spcPct val="150000"/>
              </a:lnSpc>
              <a:spcAft>
                <a:spcPts val="600"/>
              </a:spcAft>
              <a:buFont typeface="Wingdings" panose="05000000000000000000" pitchFamily="2" charset="2"/>
              <a:buChar char="u"/>
            </a:pPr>
            <a:r>
              <a:rPr lang="zh-CN" altLang="zh-CN" sz="2800" b="1" dirty="0" smtClean="0">
                <a:latin typeface="楷体_GB2312" panose="02010609030101010101" pitchFamily="49" charset="-122"/>
                <a:ea typeface="楷体_GB2312" panose="02010609030101010101" pitchFamily="49" charset="-122"/>
              </a:rPr>
              <a:t>此</a:t>
            </a:r>
            <a:r>
              <a:rPr lang="zh-CN" altLang="zh-CN" sz="2800" b="1" dirty="0">
                <a:latin typeface="楷体_GB2312" panose="02010609030101010101" pitchFamily="49" charset="-122"/>
                <a:ea typeface="楷体_GB2312" panose="02010609030101010101" pitchFamily="49" charset="-122"/>
              </a:rPr>
              <a:t>阶段，教师从教学活动中积累了一些经验，意识到了教学情境的相似性，能把过去所学的知识与现在所遇到的情境与问题相联系，也会运用一些教学策略来调节和控制自己的行为。</a:t>
            </a:r>
          </a:p>
        </p:txBody>
      </p:sp>
    </p:spTree>
    <p:extLst>
      <p:ext uri="{BB962C8B-B14F-4D97-AF65-F5344CB8AC3E}">
        <p14:creationId xmlns="" xmlns:p14="http://schemas.microsoft.com/office/powerpoint/2010/main" val="23068390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395536" y="332656"/>
            <a:ext cx="8280920" cy="1200329"/>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第三阶段：胜任</a:t>
            </a:r>
            <a:r>
              <a:rPr lang="zh-CN" altLang="en-US" sz="3600" b="1" dirty="0" smtClean="0">
                <a:latin typeface="微软雅黑"/>
                <a:ea typeface="微软雅黑"/>
                <a:cs typeface="微软雅黑"/>
              </a:rPr>
              <a:t>阶段</a:t>
            </a:r>
            <a:endParaRPr lang="en-US" altLang="zh-CN" sz="3600" b="1" dirty="0" smtClean="0">
              <a:latin typeface="微软雅黑"/>
              <a:ea typeface="微软雅黑"/>
              <a:cs typeface="微软雅黑"/>
            </a:endParaRPr>
          </a:p>
          <a:p>
            <a:pPr algn="ctr"/>
            <a:r>
              <a:rPr lang="zh-CN" altLang="en-US" sz="3600" b="1" dirty="0" smtClean="0">
                <a:latin typeface="微软雅黑"/>
                <a:ea typeface="微软雅黑"/>
                <a:cs typeface="微软雅黑"/>
              </a:rPr>
              <a:t>（</a:t>
            </a:r>
            <a:r>
              <a:rPr lang="en-US" altLang="zh-CN" sz="3600" b="1" dirty="0">
                <a:latin typeface="微软雅黑"/>
                <a:ea typeface="微软雅黑"/>
                <a:cs typeface="微软雅黑"/>
              </a:rPr>
              <a:t>competent </a:t>
            </a:r>
            <a:r>
              <a:rPr lang="en-US" altLang="zh-CN" sz="3600" b="1" dirty="0" smtClean="0">
                <a:latin typeface="微软雅黑"/>
                <a:ea typeface="微软雅黑"/>
                <a:cs typeface="微软雅黑"/>
              </a:rPr>
              <a:t>teacher</a:t>
            </a:r>
            <a:r>
              <a:rPr lang="zh-CN" altLang="en-US" sz="3600" b="1" dirty="0" smtClean="0">
                <a:latin typeface="微软雅黑"/>
                <a:ea typeface="微软雅黑"/>
                <a:cs typeface="微软雅黑"/>
              </a:rPr>
              <a:t>）</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805710" y="2132856"/>
            <a:ext cx="7460572" cy="3222998"/>
          </a:xfrm>
          <a:prstGeom prst="rect">
            <a:avLst/>
          </a:prstGeom>
          <a:noFill/>
          <a:ln w="9525">
            <a:noFill/>
            <a:miter lim="800000"/>
            <a:headEnd/>
            <a:tailEnd/>
          </a:ln>
        </p:spPr>
        <p:txBody>
          <a:bodyPr wrap="square">
            <a:spAutoFit/>
          </a:bodyPr>
          <a:lstStyle/>
          <a:p>
            <a:pPr marL="457200" indent="-457200">
              <a:lnSpc>
                <a:spcPct val="150000"/>
              </a:lnSpc>
              <a:buFont typeface="Wingdings" panose="05000000000000000000" pitchFamily="2" charset="2"/>
              <a:buChar char="u"/>
            </a:pPr>
            <a:r>
              <a:rPr lang="zh-CN" altLang="zh-CN" sz="2800" b="1" dirty="0">
                <a:latin typeface="楷体_GB2312" panose="02010609030101010101" pitchFamily="49" charset="-122"/>
                <a:ea typeface="楷体_GB2312" panose="02010609030101010101" pitchFamily="49" charset="-122"/>
              </a:rPr>
              <a:t>在拥有了更多的教学经验并且尝试到了成功的</a:t>
            </a:r>
            <a:r>
              <a:rPr lang="zh-CN" altLang="zh-CN" sz="2800" b="1" dirty="0" smtClean="0">
                <a:latin typeface="楷体_GB2312" panose="02010609030101010101" pitchFamily="49" charset="-122"/>
                <a:ea typeface="楷体_GB2312" panose="02010609030101010101" pitchFamily="49" charset="-122"/>
              </a:rPr>
              <a:t>喜悦后</a:t>
            </a:r>
            <a:r>
              <a:rPr lang="zh-CN" altLang="zh-CN" sz="2800" b="1" dirty="0">
                <a:latin typeface="楷体_GB2312" panose="02010609030101010101" pitchFamily="49" charset="-122"/>
                <a:ea typeface="楷体_GB2312" panose="02010609030101010101" pitchFamily="49" charset="-122"/>
              </a:rPr>
              <a:t>，大多数的高级新手有望进入胜任阶段</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marL="457200" indent="-457200">
              <a:lnSpc>
                <a:spcPct val="150000"/>
              </a:lnSpc>
              <a:buFont typeface="Wingdings" panose="05000000000000000000" pitchFamily="2" charset="2"/>
              <a:buChar char="u"/>
            </a:pPr>
            <a:r>
              <a:rPr lang="zh-CN" altLang="zh-CN" sz="2800" b="1" dirty="0" smtClean="0">
                <a:latin typeface="楷体_GB2312" panose="02010609030101010101" pitchFamily="49" charset="-122"/>
                <a:ea typeface="楷体_GB2312" panose="02010609030101010101" pitchFamily="49" charset="-122"/>
              </a:rPr>
              <a:t>此</a:t>
            </a:r>
            <a:r>
              <a:rPr lang="zh-CN" altLang="zh-CN" sz="2800" b="1" dirty="0">
                <a:latin typeface="楷体_GB2312" panose="02010609030101010101" pitchFamily="49" charset="-122"/>
                <a:ea typeface="楷体_GB2312" panose="02010609030101010101" pitchFamily="49" charset="-122"/>
              </a:rPr>
              <a:t>阶段，教师能按个人想法自由处理事件，并能对所做的事情承担更多的责任。</a:t>
            </a:r>
          </a:p>
        </p:txBody>
      </p:sp>
    </p:spTree>
    <p:extLst>
      <p:ext uri="{BB962C8B-B14F-4D97-AF65-F5344CB8AC3E}">
        <p14:creationId xmlns="" xmlns:p14="http://schemas.microsoft.com/office/powerpoint/2010/main" val="6054162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8"/>
          <p:cNvSpPr>
            <a:spLocks noChangeArrowheads="1"/>
          </p:cNvSpPr>
          <p:nvPr/>
        </p:nvSpPr>
        <p:spPr bwMode="auto">
          <a:xfrm>
            <a:off x="1475656" y="908720"/>
            <a:ext cx="1107996" cy="646331"/>
          </a:xfrm>
          <a:prstGeom prst="rect">
            <a:avLst/>
          </a:prstGeom>
          <a:noFill/>
          <a:ln w="9525">
            <a:noFill/>
            <a:miter lim="800000"/>
            <a:headEnd/>
            <a:tailEnd/>
          </a:ln>
        </p:spPr>
        <p:txBody>
          <a:bodyPr wrap="none">
            <a:spAutoFit/>
          </a:bodyPr>
          <a:lstStyle/>
          <a:p>
            <a:r>
              <a:rPr lang="zh-CN" altLang="en-US" sz="3600" b="1" dirty="0" smtClean="0">
                <a:solidFill>
                  <a:srgbClr val="C00000"/>
                </a:solidFill>
                <a:latin typeface="微软雅黑"/>
                <a:ea typeface="微软雅黑"/>
                <a:cs typeface="微软雅黑"/>
              </a:rPr>
              <a:t>目录</a:t>
            </a:r>
            <a:endParaRPr lang="zh-CN" altLang="en-US" sz="3600" b="1" dirty="0">
              <a:solidFill>
                <a:srgbClr val="C00000"/>
              </a:solidFill>
              <a:latin typeface="微软雅黑"/>
              <a:ea typeface="微软雅黑"/>
              <a:cs typeface="微软雅黑"/>
            </a:endParaRPr>
          </a:p>
        </p:txBody>
      </p:sp>
      <p:sp>
        <p:nvSpPr>
          <p:cNvPr id="22533" name="矩形 6"/>
          <p:cNvSpPr>
            <a:spLocks noChangeArrowheads="1"/>
          </p:cNvSpPr>
          <p:nvPr/>
        </p:nvSpPr>
        <p:spPr bwMode="auto">
          <a:xfrm>
            <a:off x="1547664" y="2132856"/>
            <a:ext cx="5929828" cy="584775"/>
          </a:xfrm>
          <a:prstGeom prst="rect">
            <a:avLst/>
          </a:prstGeom>
          <a:noFill/>
          <a:ln w="9525">
            <a:noFill/>
            <a:miter lim="800000"/>
            <a:headEnd/>
            <a:tailEnd/>
          </a:ln>
        </p:spPr>
        <p:txBody>
          <a:bodyPr wrap="none">
            <a:spAutoFit/>
          </a:bodyPr>
          <a:lstStyle/>
          <a:p>
            <a:r>
              <a:rPr lang="zh-CN" altLang="en-US" sz="3200" b="1" dirty="0" smtClean="0">
                <a:solidFill>
                  <a:srgbClr val="C00000"/>
                </a:solidFill>
                <a:latin typeface="黑体" panose="02010600030101010101" pitchFamily="2" charset="-122"/>
                <a:ea typeface="黑体" panose="02010600030101010101" pitchFamily="2" charset="-122"/>
                <a:cs typeface="微软雅黑"/>
              </a:rPr>
              <a:t>问题一：</a:t>
            </a:r>
            <a:r>
              <a:rPr lang="zh-CN" altLang="en-US" sz="3200" b="1" dirty="0" smtClean="0">
                <a:latin typeface="楷体_GB2312" panose="02010609030101010101" pitchFamily="49" charset="-122"/>
                <a:ea typeface="楷体_GB2312" panose="02010609030101010101" pitchFamily="49" charset="-122"/>
                <a:cs typeface="微软雅黑"/>
              </a:rPr>
              <a:t>教师专业发展研究成果</a:t>
            </a:r>
            <a:endParaRPr lang="zh-CN" altLang="en-US" sz="3200" b="1" dirty="0">
              <a:latin typeface="楷体_GB2312" panose="02010609030101010101" pitchFamily="49" charset="-122"/>
              <a:ea typeface="楷体_GB2312" panose="02010609030101010101" pitchFamily="49" charset="-122"/>
              <a:cs typeface="微软雅黑"/>
            </a:endParaRPr>
          </a:p>
        </p:txBody>
      </p:sp>
      <p:sp>
        <p:nvSpPr>
          <p:cNvPr id="7" name="矩形 6"/>
          <p:cNvSpPr>
            <a:spLocks noChangeArrowheads="1"/>
          </p:cNvSpPr>
          <p:nvPr/>
        </p:nvSpPr>
        <p:spPr bwMode="auto">
          <a:xfrm>
            <a:off x="1547664" y="3284984"/>
            <a:ext cx="6776214" cy="584775"/>
          </a:xfrm>
          <a:prstGeom prst="rect">
            <a:avLst/>
          </a:prstGeom>
          <a:noFill/>
          <a:ln w="9525">
            <a:noFill/>
            <a:miter lim="800000"/>
            <a:headEnd/>
            <a:tailEnd/>
          </a:ln>
        </p:spPr>
        <p:txBody>
          <a:bodyPr wrap="none">
            <a:spAutoFit/>
          </a:bodyPr>
          <a:lstStyle/>
          <a:p>
            <a:r>
              <a:rPr lang="zh-CN" altLang="en-US" sz="3200" b="1" dirty="0">
                <a:solidFill>
                  <a:srgbClr val="C00000"/>
                </a:solidFill>
                <a:latin typeface="黑体" panose="02010600030101010101" pitchFamily="2" charset="-122"/>
                <a:ea typeface="黑体" panose="02010600030101010101" pitchFamily="2" charset="-122"/>
                <a:cs typeface="微软雅黑"/>
              </a:rPr>
              <a:t>问题二：</a:t>
            </a:r>
            <a:r>
              <a:rPr lang="zh-CN" altLang="en-US" sz="3200" b="1" dirty="0">
                <a:latin typeface="楷体_GB2312" panose="02010609030101010101" pitchFamily="49" charset="-122"/>
                <a:ea typeface="楷体_GB2312" panose="02010609030101010101" pitchFamily="49" charset="-122"/>
                <a:cs typeface="微软雅黑"/>
              </a:rPr>
              <a:t>教师发展</a:t>
            </a:r>
            <a:r>
              <a:rPr lang="zh-CN" altLang="en-US" sz="3200" b="1" dirty="0" smtClean="0">
                <a:latin typeface="楷体_GB2312" panose="02010609030101010101" pitchFamily="49" charset="-122"/>
                <a:ea typeface="楷体_GB2312" panose="02010609030101010101" pitchFamily="49" charset="-122"/>
                <a:cs typeface="微软雅黑"/>
              </a:rPr>
              <a:t>的一般阶段及特征</a:t>
            </a:r>
            <a:endParaRPr lang="zh-CN" altLang="en-US" sz="3200" b="1" dirty="0">
              <a:latin typeface="楷体_GB2312" panose="02010609030101010101" pitchFamily="49" charset="-122"/>
              <a:ea typeface="楷体_GB2312" panose="02010609030101010101" pitchFamily="49" charset="-122"/>
              <a:cs typeface="微软雅黑"/>
            </a:endParaRPr>
          </a:p>
        </p:txBody>
      </p:sp>
      <p:pic>
        <p:nvPicPr>
          <p:cNvPr id="109570" name="Picture 2" descr="C:\Users\Administrator\AppData\Roaming\Tencent\Users\309233101\QQ\WinTemp\RichOle\3WNJIEJG0DHR__ZQ0CXTT3H.png"/>
          <p:cNvPicPr>
            <a:picLocks noChangeAspect="1" noChangeArrowheads="1"/>
          </p:cNvPicPr>
          <p:nvPr/>
        </p:nvPicPr>
        <p:blipFill>
          <a:blip r:embed="rId2" cstate="print"/>
          <a:srcRect/>
          <a:stretch>
            <a:fillRect/>
          </a:stretch>
        </p:blipFill>
        <p:spPr bwMode="auto">
          <a:xfrm>
            <a:off x="5364088" y="4221088"/>
            <a:ext cx="3240361" cy="2448272"/>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152400" dist="50800" dir="4800000" sx="111000" sy="111000" algn="ctr" rotWithShape="0">
              <a:srgbClr val="000000">
                <a:alpha val="0"/>
              </a:srgbClr>
            </a:outerShdw>
          </a:effectLst>
        </p:spPr>
      </p:pic>
    </p:spTree>
    <p:extLst>
      <p:ext uri="{BB962C8B-B14F-4D97-AF65-F5344CB8AC3E}">
        <p14:creationId xmlns="" xmlns:p14="http://schemas.microsoft.com/office/powerpoint/2010/main" val="14012679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395536" y="332656"/>
            <a:ext cx="8280920" cy="1200329"/>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第四阶段：熟练</a:t>
            </a:r>
            <a:r>
              <a:rPr lang="zh-CN" altLang="en-US" sz="3600" b="1" dirty="0" smtClean="0">
                <a:latin typeface="微软雅黑"/>
                <a:ea typeface="微软雅黑"/>
                <a:cs typeface="微软雅黑"/>
              </a:rPr>
              <a:t>阶段</a:t>
            </a:r>
            <a:endParaRPr lang="en-US" altLang="zh-CN" sz="3600" b="1" dirty="0" smtClean="0">
              <a:latin typeface="微软雅黑"/>
              <a:ea typeface="微软雅黑"/>
              <a:cs typeface="微软雅黑"/>
            </a:endParaRPr>
          </a:p>
          <a:p>
            <a:pPr algn="ctr"/>
            <a:r>
              <a:rPr lang="zh-CN" altLang="en-US" sz="3600" b="1" dirty="0" smtClean="0">
                <a:latin typeface="微软雅黑"/>
                <a:ea typeface="微软雅黑"/>
                <a:cs typeface="微软雅黑"/>
              </a:rPr>
              <a:t>（</a:t>
            </a:r>
            <a:r>
              <a:rPr lang="en-US" altLang="zh-CN" sz="3600" b="1" dirty="0" smtClean="0">
                <a:latin typeface="微软雅黑"/>
                <a:ea typeface="微软雅黑"/>
                <a:cs typeface="微软雅黑"/>
              </a:rPr>
              <a:t>proficient  teacher</a:t>
            </a:r>
            <a:r>
              <a:rPr lang="zh-CN" altLang="en-US" sz="3600" b="1" dirty="0" smtClean="0">
                <a:latin typeface="微软雅黑"/>
                <a:ea typeface="微软雅黑"/>
                <a:cs typeface="微软雅黑"/>
              </a:rPr>
              <a:t>）</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703760" y="1988840"/>
            <a:ext cx="7992888" cy="4013406"/>
          </a:xfrm>
          <a:prstGeom prst="rect">
            <a:avLst/>
          </a:prstGeom>
          <a:noFill/>
          <a:ln w="9525">
            <a:noFill/>
            <a:miter lim="800000"/>
            <a:headEnd/>
            <a:tailEnd/>
          </a:ln>
        </p:spPr>
        <p:txBody>
          <a:bodyPr wrap="square">
            <a:spAutoFit/>
          </a:bodyPr>
          <a:lstStyle/>
          <a:p>
            <a:pPr marL="457200" indent="-457200">
              <a:lnSpc>
                <a:spcPct val="130000"/>
              </a:lnSpc>
              <a:spcAft>
                <a:spcPts val="0"/>
              </a:spcAft>
              <a:buFont typeface="Wingdings" panose="05000000000000000000" pitchFamily="2" charset="2"/>
              <a:buChar char="u"/>
            </a:pPr>
            <a:r>
              <a:rPr lang="zh-CN" altLang="zh-CN" sz="2800" b="1" dirty="0">
                <a:latin typeface="楷体_GB2312" panose="02010609030101010101" pitchFamily="49" charset="-122"/>
                <a:ea typeface="楷体_GB2312" panose="02010609030101010101" pitchFamily="49" charset="-122"/>
              </a:rPr>
              <a:t>一般到第五年，有一定教学经验的教师便进入了熟练水平的发展阶段，成为熟练教师。</a:t>
            </a:r>
            <a:endParaRPr lang="en-US" altLang="zh-CN" sz="2800" b="1" dirty="0">
              <a:latin typeface="楷体_GB2312" panose="02010609030101010101" pitchFamily="49" charset="-122"/>
              <a:ea typeface="楷体_GB2312" panose="02010609030101010101" pitchFamily="49" charset="-122"/>
            </a:endParaRPr>
          </a:p>
          <a:p>
            <a:pPr marL="457200" indent="-457200">
              <a:lnSpc>
                <a:spcPct val="130000"/>
              </a:lnSpc>
              <a:spcAft>
                <a:spcPts val="0"/>
              </a:spcAft>
              <a:buFont typeface="Wingdings" panose="05000000000000000000" pitchFamily="2" charset="2"/>
              <a:buChar char="u"/>
            </a:pPr>
            <a:r>
              <a:rPr lang="zh-CN" altLang="zh-CN" sz="2800" b="1" dirty="0">
                <a:latin typeface="楷体_GB2312" panose="02010609030101010101" pitchFamily="49" charset="-122"/>
                <a:ea typeface="楷体_GB2312" panose="02010609030101010101" pitchFamily="49" charset="-122"/>
              </a:rPr>
              <a:t>此阶段，教师对教学情境产生了敏锐的直觉感受，能从积累的丰富经验中，综合识别出情景的相似性，从截然不同的事件中考虑</a:t>
            </a:r>
            <a:r>
              <a:rPr lang="zh-CN" altLang="zh-CN" sz="2800" b="1" dirty="0" smtClean="0">
                <a:latin typeface="楷体_GB2312" panose="02010609030101010101" pitchFamily="49" charset="-122"/>
                <a:ea typeface="楷体_GB2312" panose="02010609030101010101" pitchFamily="49" charset="-122"/>
              </a:rPr>
              <a:t>到</a:t>
            </a:r>
            <a:r>
              <a:rPr lang="zh-CN" altLang="en-US" sz="2800" b="1" dirty="0">
                <a:latin typeface="楷体_GB2312" panose="02010609030101010101" pitchFamily="49" charset="-122"/>
                <a:ea typeface="楷体_GB2312" panose="02010609030101010101" pitchFamily="49" charset="-122"/>
              </a:rPr>
              <a:t>事物</a:t>
            </a:r>
            <a:r>
              <a:rPr lang="zh-CN" altLang="zh-CN" sz="2800" b="1" dirty="0" smtClean="0">
                <a:latin typeface="楷体_GB2312" panose="02010609030101010101" pitchFamily="49" charset="-122"/>
                <a:ea typeface="楷体_GB2312" panose="02010609030101010101" pitchFamily="49" charset="-122"/>
              </a:rPr>
              <a:t>的</a:t>
            </a:r>
            <a:r>
              <a:rPr lang="zh-CN" altLang="zh-CN" sz="2800" b="1" dirty="0">
                <a:latin typeface="楷体_GB2312" panose="02010609030101010101" pitchFamily="49" charset="-122"/>
                <a:ea typeface="楷体_GB2312" panose="02010609030101010101" pitchFamily="49" charset="-122"/>
              </a:rPr>
              <a:t>相互联系。这种综合性识别能力的提高使教师能够更准确地预测事件。</a:t>
            </a:r>
          </a:p>
        </p:txBody>
      </p:sp>
    </p:spTree>
    <p:extLst>
      <p:ext uri="{BB962C8B-B14F-4D97-AF65-F5344CB8AC3E}">
        <p14:creationId xmlns="" xmlns:p14="http://schemas.microsoft.com/office/powerpoint/2010/main" val="6054162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395536" y="332656"/>
            <a:ext cx="8280920" cy="1277273"/>
          </a:xfrm>
          <a:prstGeom prst="rect">
            <a:avLst/>
          </a:prstGeom>
          <a:noFill/>
          <a:ln w="9525">
            <a:noFill/>
            <a:miter lim="800000"/>
            <a:headEnd/>
            <a:tailEnd/>
          </a:ln>
        </p:spPr>
        <p:txBody>
          <a:bodyPr wrap="square">
            <a:spAutoFit/>
          </a:bodyPr>
          <a:lstStyle/>
          <a:p>
            <a:pPr algn="ctr">
              <a:spcAft>
                <a:spcPts val="600"/>
              </a:spcAft>
            </a:pPr>
            <a:r>
              <a:rPr lang="zh-CN" altLang="en-US" sz="3600" b="1" dirty="0">
                <a:latin typeface="微软雅黑"/>
                <a:ea typeface="微软雅黑"/>
                <a:cs typeface="微软雅黑"/>
              </a:rPr>
              <a:t>第五阶段：专家</a:t>
            </a:r>
            <a:r>
              <a:rPr lang="zh-CN" altLang="en-US" sz="3600" b="1" dirty="0" smtClean="0">
                <a:latin typeface="微软雅黑"/>
                <a:ea typeface="微软雅黑"/>
                <a:cs typeface="微软雅黑"/>
              </a:rPr>
              <a:t>阶段</a:t>
            </a:r>
            <a:endParaRPr lang="en-US" altLang="zh-CN" sz="3600" b="1" dirty="0" smtClean="0">
              <a:latin typeface="微软雅黑"/>
              <a:ea typeface="微软雅黑"/>
              <a:cs typeface="微软雅黑"/>
            </a:endParaRPr>
          </a:p>
          <a:p>
            <a:pPr algn="ctr">
              <a:spcAft>
                <a:spcPts val="600"/>
              </a:spcAft>
            </a:pPr>
            <a:r>
              <a:rPr lang="zh-CN" altLang="en-US" sz="3600" b="1" dirty="0" smtClean="0">
                <a:latin typeface="微软雅黑"/>
                <a:ea typeface="微软雅黑"/>
                <a:cs typeface="微软雅黑"/>
              </a:rPr>
              <a:t>（</a:t>
            </a:r>
            <a:r>
              <a:rPr lang="en-US" altLang="zh-CN" sz="3600" b="1" dirty="0">
                <a:latin typeface="微软雅黑"/>
                <a:ea typeface="微软雅黑"/>
                <a:cs typeface="微软雅黑"/>
              </a:rPr>
              <a:t>expert </a:t>
            </a:r>
            <a:r>
              <a:rPr lang="en-US" altLang="zh-CN" sz="3600" b="1" dirty="0" smtClean="0">
                <a:latin typeface="微软雅黑"/>
                <a:ea typeface="微软雅黑"/>
                <a:cs typeface="微软雅黑"/>
              </a:rPr>
              <a:t> teacher</a:t>
            </a:r>
            <a:r>
              <a:rPr lang="zh-CN" altLang="en-US" sz="3600" b="1" dirty="0">
                <a:latin typeface="微软雅黑"/>
                <a:ea typeface="微软雅黑"/>
                <a:cs typeface="微软雅黑"/>
              </a:rPr>
              <a:t>）</a:t>
            </a:r>
          </a:p>
        </p:txBody>
      </p:sp>
      <p:sp>
        <p:nvSpPr>
          <p:cNvPr id="5" name="矩形 4"/>
          <p:cNvSpPr>
            <a:spLocks noChangeArrowheads="1"/>
          </p:cNvSpPr>
          <p:nvPr/>
        </p:nvSpPr>
        <p:spPr bwMode="auto">
          <a:xfrm>
            <a:off x="1187624" y="2132856"/>
            <a:ext cx="6912769" cy="2893100"/>
          </a:xfrm>
          <a:prstGeom prst="rect">
            <a:avLst/>
          </a:prstGeom>
          <a:noFill/>
          <a:ln w="9525">
            <a:noFill/>
            <a:miter lim="800000"/>
            <a:headEnd/>
            <a:tailEnd/>
          </a:ln>
        </p:spPr>
        <p:txBody>
          <a:bodyPr wrap="square">
            <a:spAutoFit/>
          </a:bodyPr>
          <a:lstStyle/>
          <a:p>
            <a:pPr marL="457200" indent="-457200">
              <a:lnSpc>
                <a:spcPct val="130000"/>
              </a:lnSpc>
              <a:spcAft>
                <a:spcPts val="0"/>
              </a:spcAft>
              <a:buFont typeface="Wingdings" panose="05000000000000000000" pitchFamily="2" charset="2"/>
              <a:buChar char="u"/>
            </a:pPr>
            <a:r>
              <a:rPr lang="zh-CN" altLang="zh-CN" sz="2800" b="1" dirty="0">
                <a:latin typeface="楷体_GB2312" panose="02010609030101010101" pitchFamily="49" charset="-122"/>
                <a:ea typeface="楷体_GB2312" panose="02010609030101010101" pitchFamily="49" charset="-122"/>
              </a:rPr>
              <a:t>有一定教学经验的教师可以发展到熟练阶段，而再进一步发展到专家阶段的教师就为数不多了，且过渡的过程有快有慢，有的第</a:t>
            </a:r>
            <a:r>
              <a:rPr lang="en-US" altLang="zh-CN" sz="2800" b="1" dirty="0">
                <a:latin typeface="楷体_GB2312" panose="02010609030101010101" pitchFamily="49" charset="-122"/>
                <a:ea typeface="楷体_GB2312" panose="02010609030101010101" pitchFamily="49" charset="-122"/>
              </a:rPr>
              <a:t>5</a:t>
            </a:r>
            <a:r>
              <a:rPr lang="zh-CN" altLang="zh-CN" sz="2800" b="1" dirty="0">
                <a:latin typeface="楷体_GB2312" panose="02010609030101010101" pitchFamily="49" charset="-122"/>
                <a:ea typeface="楷体_GB2312" panose="02010609030101010101" pitchFamily="49" charset="-122"/>
              </a:rPr>
              <a:t>年便能进入专家阶段，有的则需要大约</a:t>
            </a:r>
            <a:r>
              <a:rPr lang="en-US" altLang="zh-CN" sz="2800" b="1" dirty="0">
                <a:latin typeface="楷体_GB2312" panose="02010609030101010101" pitchFamily="49" charset="-122"/>
                <a:ea typeface="楷体_GB2312" panose="02010609030101010101" pitchFamily="49" charset="-122"/>
              </a:rPr>
              <a:t>7</a:t>
            </a:r>
            <a:r>
              <a:rPr lang="zh-CN" altLang="zh-CN" sz="2800" b="1" dirty="0">
                <a:latin typeface="楷体_GB2312" panose="02010609030101010101" pitchFamily="49" charset="-122"/>
                <a:ea typeface="楷体_GB2312" panose="02010609030101010101" pitchFamily="49" charset="-122"/>
              </a:rPr>
              <a:t>年的时间</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6054162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395536" y="332656"/>
            <a:ext cx="8280920" cy="1277273"/>
          </a:xfrm>
          <a:prstGeom prst="rect">
            <a:avLst/>
          </a:prstGeom>
          <a:noFill/>
          <a:ln w="9525">
            <a:noFill/>
            <a:miter lim="800000"/>
            <a:headEnd/>
            <a:tailEnd/>
          </a:ln>
        </p:spPr>
        <p:txBody>
          <a:bodyPr wrap="square">
            <a:spAutoFit/>
          </a:bodyPr>
          <a:lstStyle/>
          <a:p>
            <a:pPr algn="ctr">
              <a:spcAft>
                <a:spcPts val="600"/>
              </a:spcAft>
            </a:pPr>
            <a:r>
              <a:rPr lang="zh-CN" altLang="en-US" sz="3600" b="1" dirty="0">
                <a:latin typeface="微软雅黑"/>
                <a:ea typeface="微软雅黑"/>
                <a:cs typeface="微软雅黑"/>
              </a:rPr>
              <a:t>第五阶段：专家</a:t>
            </a:r>
            <a:r>
              <a:rPr lang="zh-CN" altLang="en-US" sz="3600" b="1" dirty="0" smtClean="0">
                <a:latin typeface="微软雅黑"/>
                <a:ea typeface="微软雅黑"/>
                <a:cs typeface="微软雅黑"/>
              </a:rPr>
              <a:t>阶段</a:t>
            </a:r>
            <a:endParaRPr lang="en-US" altLang="zh-CN" sz="3600" b="1" dirty="0" smtClean="0">
              <a:latin typeface="微软雅黑"/>
              <a:ea typeface="微软雅黑"/>
              <a:cs typeface="微软雅黑"/>
            </a:endParaRPr>
          </a:p>
          <a:p>
            <a:pPr algn="ctr">
              <a:spcAft>
                <a:spcPts val="600"/>
              </a:spcAft>
            </a:pPr>
            <a:r>
              <a:rPr lang="zh-CN" altLang="en-US" sz="3600" b="1" dirty="0" smtClean="0">
                <a:latin typeface="微软雅黑"/>
                <a:ea typeface="微软雅黑"/>
                <a:cs typeface="微软雅黑"/>
              </a:rPr>
              <a:t>（</a:t>
            </a:r>
            <a:r>
              <a:rPr lang="en-US" altLang="zh-CN" sz="3600" b="1" dirty="0">
                <a:latin typeface="微软雅黑"/>
                <a:ea typeface="微软雅黑"/>
                <a:cs typeface="微软雅黑"/>
              </a:rPr>
              <a:t>expert teacher</a:t>
            </a:r>
            <a:r>
              <a:rPr lang="zh-CN" altLang="en-US" sz="3600" b="1" dirty="0">
                <a:latin typeface="微软雅黑"/>
                <a:ea typeface="微软雅黑"/>
                <a:cs typeface="微软雅黑"/>
              </a:rPr>
              <a:t>）</a:t>
            </a:r>
          </a:p>
        </p:txBody>
      </p:sp>
      <p:sp>
        <p:nvSpPr>
          <p:cNvPr id="5" name="矩形 4"/>
          <p:cNvSpPr>
            <a:spLocks noChangeArrowheads="1"/>
          </p:cNvSpPr>
          <p:nvPr/>
        </p:nvSpPr>
        <p:spPr bwMode="auto">
          <a:xfrm>
            <a:off x="1003888" y="1772816"/>
            <a:ext cx="7128793" cy="4013406"/>
          </a:xfrm>
          <a:prstGeom prst="rect">
            <a:avLst/>
          </a:prstGeom>
          <a:noFill/>
          <a:ln w="9525">
            <a:noFill/>
            <a:miter lim="800000"/>
            <a:headEnd/>
            <a:tailEnd/>
          </a:ln>
        </p:spPr>
        <p:txBody>
          <a:bodyPr wrap="square">
            <a:spAutoFit/>
          </a:bodyPr>
          <a:lstStyle/>
          <a:p>
            <a:pPr marL="457200" indent="-457200">
              <a:lnSpc>
                <a:spcPct val="130000"/>
              </a:lnSpc>
              <a:spcAft>
                <a:spcPts val="0"/>
              </a:spcAft>
              <a:buFont typeface="Wingdings" panose="05000000000000000000" pitchFamily="2" charset="2"/>
              <a:buChar char="u"/>
            </a:pPr>
            <a:r>
              <a:rPr lang="zh-CN" altLang="zh-CN" sz="2800" b="1" dirty="0" smtClean="0">
                <a:latin typeface="楷体_GB2312" panose="02010609030101010101" pitchFamily="49" charset="-122"/>
                <a:ea typeface="楷体_GB2312" panose="02010609030101010101" pitchFamily="49" charset="-122"/>
              </a:rPr>
              <a:t>专家</a:t>
            </a:r>
            <a:r>
              <a:rPr lang="zh-CN" altLang="zh-CN" sz="2800" b="1" dirty="0">
                <a:latin typeface="楷体_GB2312" panose="02010609030101010101" pitchFamily="49" charset="-122"/>
                <a:ea typeface="楷体_GB2312" panose="02010609030101010101" pitchFamily="49" charset="-122"/>
              </a:rPr>
              <a:t>阶段的教师对教学情景不但有直觉的把握，而且能以非分析性、非随意性的方式，理智地做出合适的反应。他们的行为表现流畅灵活，不需要刻意的加工。专家型教师知道在什么时间和什么地方该做什么，与前几个阶段的教师相比，他们采用的方法更加多种多样。</a:t>
            </a:r>
            <a:endParaRPr lang="en-US"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9086535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971600" y="655821"/>
            <a:ext cx="7056784" cy="646331"/>
          </a:xfrm>
          <a:prstGeom prst="rect">
            <a:avLst/>
          </a:prstGeom>
          <a:noFill/>
          <a:ln w="9525">
            <a:noFill/>
            <a:miter lim="800000"/>
            <a:headEnd/>
            <a:tailEnd/>
          </a:ln>
        </p:spPr>
        <p:txBody>
          <a:bodyPr wrap="square">
            <a:spAutoFit/>
          </a:bodyPr>
          <a:lstStyle/>
          <a:p>
            <a:pPr algn="ctr"/>
            <a:r>
              <a:rPr lang="zh-CN" altLang="en-US" sz="3600" b="1" dirty="0" smtClean="0">
                <a:latin typeface="微软雅黑"/>
                <a:ea typeface="微软雅黑"/>
                <a:cs typeface="微软雅黑"/>
              </a:rPr>
              <a:t>（</a:t>
            </a:r>
            <a:r>
              <a:rPr lang="zh-CN" altLang="en-US" sz="3600" b="1" dirty="0">
                <a:latin typeface="微软雅黑"/>
                <a:ea typeface="微软雅黑"/>
                <a:cs typeface="微软雅黑"/>
              </a:rPr>
              <a:t>三）</a:t>
            </a:r>
            <a:r>
              <a:rPr lang="zh-CN" altLang="en-US" sz="3600" b="1" dirty="0" smtClean="0">
                <a:latin typeface="微软雅黑"/>
                <a:ea typeface="微软雅黑"/>
                <a:cs typeface="微软雅黑"/>
              </a:rPr>
              <a:t>职业</a:t>
            </a:r>
            <a:r>
              <a:rPr lang="en-US" altLang="zh-CN" sz="3600" b="1" dirty="0" smtClean="0">
                <a:latin typeface="微软雅黑"/>
                <a:ea typeface="微软雅黑"/>
                <a:cs typeface="微软雅黑"/>
              </a:rPr>
              <a:t>/</a:t>
            </a:r>
            <a:r>
              <a:rPr lang="zh-CN" altLang="en-US" sz="3600" b="1" dirty="0" smtClean="0">
                <a:latin typeface="微软雅黑"/>
                <a:ea typeface="微软雅黑"/>
                <a:cs typeface="微软雅黑"/>
              </a:rPr>
              <a:t>生涯</a:t>
            </a:r>
            <a:r>
              <a:rPr lang="zh-CN" altLang="en-US" sz="3600" b="1" dirty="0">
                <a:latin typeface="微软雅黑"/>
                <a:ea typeface="微软雅黑"/>
                <a:cs typeface="微软雅黑"/>
              </a:rPr>
              <a:t>周期研究框架</a:t>
            </a:r>
          </a:p>
        </p:txBody>
      </p:sp>
      <p:sp>
        <p:nvSpPr>
          <p:cNvPr id="5" name="矩形 4"/>
          <p:cNvSpPr>
            <a:spLocks noChangeArrowheads="1"/>
          </p:cNvSpPr>
          <p:nvPr/>
        </p:nvSpPr>
        <p:spPr bwMode="auto">
          <a:xfrm>
            <a:off x="1403648" y="2132856"/>
            <a:ext cx="6408712" cy="2492990"/>
          </a:xfrm>
          <a:prstGeom prst="rect">
            <a:avLst/>
          </a:prstGeom>
          <a:noFill/>
          <a:ln w="9525">
            <a:noFill/>
            <a:miter lim="800000"/>
            <a:headEnd/>
            <a:tailEnd/>
          </a:ln>
        </p:spPr>
        <p:txBody>
          <a:bodyPr wrap="square">
            <a:spAutoFit/>
          </a:bodyPr>
          <a:lstStyle/>
          <a:p>
            <a:pPr lvl="0">
              <a:lnSpc>
                <a:spcPct val="150000"/>
              </a:lnSpc>
            </a:pPr>
            <a:r>
              <a:rPr lang="zh-CN" altLang="en-US" sz="2600" b="1" dirty="0" smtClean="0">
                <a:solidFill>
                  <a:srgbClr val="C00000"/>
                </a:solidFill>
                <a:latin typeface="楷体_GB2312" panose="02010609030101010101" pitchFamily="49" charset="-122"/>
                <a:ea typeface="楷体_GB2312" panose="02010609030101010101" pitchFamily="49" charset="-122"/>
              </a:rPr>
              <a:t>    </a:t>
            </a:r>
            <a:r>
              <a:rPr lang="zh-CN" altLang="en-US" sz="2600" b="1" dirty="0" smtClean="0">
                <a:solidFill>
                  <a:srgbClr val="C00000"/>
                </a:solidFill>
                <a:latin typeface="黑体" panose="02010600030101010101" pitchFamily="2" charset="-122"/>
                <a:ea typeface="黑体" panose="02010600030101010101" pitchFamily="2" charset="-122"/>
              </a:rPr>
              <a:t>职业</a:t>
            </a:r>
            <a:r>
              <a:rPr lang="en-US" altLang="zh-CN" sz="2600" b="1" dirty="0">
                <a:solidFill>
                  <a:srgbClr val="C00000"/>
                </a:solidFill>
                <a:latin typeface="黑体" panose="02010600030101010101" pitchFamily="2" charset="-122"/>
                <a:ea typeface="黑体" panose="02010600030101010101" pitchFamily="2" charset="-122"/>
              </a:rPr>
              <a:t>/</a:t>
            </a:r>
            <a:r>
              <a:rPr lang="zh-CN" altLang="en-US" sz="2600" b="1" dirty="0">
                <a:solidFill>
                  <a:srgbClr val="C00000"/>
                </a:solidFill>
                <a:latin typeface="黑体" panose="02010600030101010101" pitchFamily="2" charset="-122"/>
                <a:ea typeface="黑体" panose="02010600030101010101" pitchFamily="2" charset="-122"/>
              </a:rPr>
              <a:t>生涯周期研究框架</a:t>
            </a:r>
            <a:r>
              <a:rPr lang="zh-CN" altLang="en-US" sz="2600" b="1" dirty="0">
                <a:latin typeface="楷体_GB2312" panose="02010609030101010101" pitchFamily="49" charset="-122"/>
                <a:ea typeface="楷体_GB2312" panose="02010609030101010101" pitchFamily="49" charset="-122"/>
              </a:rPr>
              <a:t>以人的生命的自然老化过程与周期来看待教师的职业发展过程与周期，其阶段的划分以生命变化周期为标准</a:t>
            </a:r>
            <a:r>
              <a:rPr lang="zh-CN" altLang="en-US" sz="2600" b="1" dirty="0" smtClean="0">
                <a:latin typeface="楷体_GB2312" panose="02010609030101010101" pitchFamily="49" charset="-122"/>
                <a:ea typeface="楷体_GB2312" panose="02010609030101010101" pitchFamily="49" charset="-122"/>
              </a:rPr>
              <a:t>。</a:t>
            </a:r>
            <a:endParaRPr lang="en-US" altLang="zh-CN" sz="26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6662334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971600" y="332656"/>
            <a:ext cx="7056784" cy="646331"/>
          </a:xfrm>
          <a:prstGeom prst="rect">
            <a:avLst/>
          </a:prstGeom>
          <a:noFill/>
          <a:ln w="9525">
            <a:noFill/>
            <a:miter lim="800000"/>
            <a:headEnd/>
            <a:tailEnd/>
          </a:ln>
        </p:spPr>
        <p:txBody>
          <a:bodyPr wrap="square">
            <a:spAutoFit/>
          </a:bodyPr>
          <a:lstStyle/>
          <a:p>
            <a:pPr algn="ctr"/>
            <a:r>
              <a:rPr lang="zh-CN" altLang="en-US" sz="3600" b="1" dirty="0" smtClean="0">
                <a:latin typeface="微软雅黑"/>
                <a:ea typeface="微软雅黑"/>
                <a:cs typeface="微软雅黑"/>
              </a:rPr>
              <a:t>（</a:t>
            </a:r>
            <a:r>
              <a:rPr lang="zh-CN" altLang="en-US" sz="3600" b="1" dirty="0">
                <a:latin typeface="微软雅黑"/>
                <a:ea typeface="微软雅黑"/>
                <a:cs typeface="微软雅黑"/>
              </a:rPr>
              <a:t>三）</a:t>
            </a:r>
            <a:r>
              <a:rPr lang="zh-CN" altLang="en-US" sz="3600" b="1" dirty="0" smtClean="0">
                <a:latin typeface="微软雅黑"/>
                <a:ea typeface="微软雅黑"/>
                <a:cs typeface="微软雅黑"/>
              </a:rPr>
              <a:t>职业</a:t>
            </a:r>
            <a:r>
              <a:rPr lang="en-US" altLang="zh-CN" sz="3600" b="1" dirty="0" smtClean="0">
                <a:latin typeface="微软雅黑"/>
                <a:ea typeface="微软雅黑"/>
                <a:cs typeface="微软雅黑"/>
              </a:rPr>
              <a:t>/</a:t>
            </a:r>
            <a:r>
              <a:rPr lang="zh-CN" altLang="en-US" sz="3600" b="1" dirty="0" smtClean="0">
                <a:latin typeface="微软雅黑"/>
                <a:ea typeface="微软雅黑"/>
                <a:cs typeface="微软雅黑"/>
              </a:rPr>
              <a:t>生涯</a:t>
            </a:r>
            <a:r>
              <a:rPr lang="zh-CN" altLang="en-US" sz="3600" b="1" dirty="0">
                <a:latin typeface="微软雅黑"/>
                <a:ea typeface="微软雅黑"/>
                <a:cs typeface="微软雅黑"/>
              </a:rPr>
              <a:t>周期研究框架</a:t>
            </a:r>
          </a:p>
        </p:txBody>
      </p:sp>
      <p:sp>
        <p:nvSpPr>
          <p:cNvPr id="5" name="矩形 4"/>
          <p:cNvSpPr>
            <a:spLocks noChangeArrowheads="1"/>
          </p:cNvSpPr>
          <p:nvPr/>
        </p:nvSpPr>
        <p:spPr bwMode="auto">
          <a:xfrm>
            <a:off x="980451" y="1628800"/>
            <a:ext cx="7258678" cy="3247043"/>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2600" b="1" dirty="0">
                <a:solidFill>
                  <a:srgbClr val="C00000"/>
                </a:solidFill>
                <a:latin typeface="黑体" panose="02010600030101010101" pitchFamily="2" charset="-122"/>
                <a:ea typeface="黑体" panose="02010600030101010101" pitchFamily="2" charset="-122"/>
              </a:rPr>
              <a:t> </a:t>
            </a:r>
            <a:r>
              <a:rPr lang="zh-CN" altLang="en-US" sz="2600" b="1" dirty="0" smtClean="0">
                <a:solidFill>
                  <a:srgbClr val="C00000"/>
                </a:solidFill>
                <a:latin typeface="黑体" panose="02010600030101010101" pitchFamily="2" charset="-122"/>
                <a:ea typeface="黑体" panose="02010600030101010101" pitchFamily="2" charset="-122"/>
              </a:rPr>
              <a:t>   代表性研究成果：</a:t>
            </a:r>
            <a:endParaRPr lang="en-US" altLang="zh-CN" sz="2600" b="1" dirty="0" smtClean="0">
              <a:solidFill>
                <a:srgbClr val="C00000"/>
              </a:solidFill>
              <a:latin typeface="黑体" panose="02010600030101010101" pitchFamily="2" charset="-122"/>
              <a:ea typeface="黑体" panose="02010600030101010101" pitchFamily="2" charset="-122"/>
            </a:endParaRPr>
          </a:p>
          <a:p>
            <a:pPr>
              <a:lnSpc>
                <a:spcPct val="150000"/>
              </a:lnSpc>
            </a:pPr>
            <a:r>
              <a:rPr lang="en-US" altLang="zh-CN" sz="2600" b="1" dirty="0" smtClean="0">
                <a:latin typeface="楷体_GB2312" panose="02010609030101010101" pitchFamily="49" charset="-122"/>
                <a:ea typeface="楷体_GB2312" panose="02010609030101010101" pitchFamily="49" charset="-122"/>
              </a:rPr>
              <a:t>    1</a:t>
            </a:r>
            <a:r>
              <a:rPr lang="en-US" altLang="zh-CN" sz="2600" b="1" dirty="0">
                <a:latin typeface="楷体_GB2312" panose="02010609030101010101" pitchFamily="49" charset="-122"/>
                <a:ea typeface="楷体_GB2312" panose="02010609030101010101" pitchFamily="49" charset="-122"/>
              </a:rPr>
              <a:t>.</a:t>
            </a:r>
            <a:r>
              <a:rPr lang="zh-CN" altLang="en-US" sz="2600" b="1" dirty="0">
                <a:latin typeface="楷体_GB2312" panose="02010609030101010101" pitchFamily="49" charset="-122"/>
                <a:ea typeface="楷体_GB2312" panose="02010609030101010101" pitchFamily="49" charset="-122"/>
              </a:rPr>
              <a:t>按照</a:t>
            </a:r>
            <a:r>
              <a:rPr lang="zh-CN" altLang="en-US" sz="2600" b="1" dirty="0">
                <a:solidFill>
                  <a:srgbClr val="C00000"/>
                </a:solidFill>
                <a:latin typeface="楷体_GB2312" panose="02010609030101010101" pitchFamily="49" charset="-122"/>
                <a:ea typeface="楷体_GB2312" panose="02010609030101010101" pitchFamily="49" charset="-122"/>
              </a:rPr>
              <a:t>年龄</a:t>
            </a:r>
            <a:r>
              <a:rPr lang="zh-CN" altLang="en-US" sz="2600" b="1" dirty="0">
                <a:latin typeface="楷体_GB2312" panose="02010609030101010101" pitchFamily="49" charset="-122"/>
                <a:ea typeface="楷体_GB2312" panose="02010609030101010101" pitchFamily="49" charset="-122"/>
              </a:rPr>
              <a:t>划分教师生涯阶段的</a:t>
            </a:r>
            <a:r>
              <a:rPr lang="zh-CN" altLang="en-US" sz="2600" b="1" dirty="0" smtClean="0">
                <a:latin typeface="楷体_GB2312" panose="02010609030101010101" pitchFamily="49" charset="-122"/>
                <a:ea typeface="楷体_GB2312" panose="02010609030101010101" pitchFamily="49" charset="-122"/>
              </a:rPr>
              <a:t>理论</a:t>
            </a:r>
            <a:endParaRPr lang="en-US" altLang="zh-CN" sz="2600" b="1" dirty="0" smtClean="0">
              <a:latin typeface="楷体_GB2312" panose="02010609030101010101" pitchFamily="49" charset="-122"/>
              <a:ea typeface="楷体_GB2312" panose="02010609030101010101" pitchFamily="49" charset="-122"/>
            </a:endParaRPr>
          </a:p>
          <a:p>
            <a:pPr>
              <a:lnSpc>
                <a:spcPct val="150000"/>
              </a:lnSpc>
            </a:pPr>
            <a:r>
              <a:rPr lang="zh-CN" altLang="en-US" sz="2600" b="1" dirty="0" smtClean="0">
                <a:latin typeface="楷体_GB2312" panose="02010609030101010101" pitchFamily="49" charset="-122"/>
                <a:ea typeface="楷体_GB2312" panose="02010609030101010101" pitchFamily="49" charset="-122"/>
              </a:rPr>
              <a:t>    代表人物：赛克斯（</a:t>
            </a:r>
            <a:r>
              <a:rPr lang="en-US" altLang="zh-CN" sz="2600" b="1" dirty="0" smtClean="0">
                <a:latin typeface="楷体_GB2312" panose="02010609030101010101" pitchFamily="49" charset="-122"/>
                <a:ea typeface="楷体_GB2312" panose="02010609030101010101" pitchFamily="49" charset="-122"/>
              </a:rPr>
              <a:t>Sikes</a:t>
            </a:r>
            <a:r>
              <a:rPr lang="zh-CN" altLang="en-US" sz="2600" b="1" dirty="0" smtClean="0">
                <a:latin typeface="楷体_GB2312" panose="02010609030101010101" pitchFamily="49" charset="-122"/>
                <a:ea typeface="楷体_GB2312" panose="02010609030101010101" pitchFamily="49" charset="-122"/>
              </a:rPr>
              <a:t>）</a:t>
            </a:r>
            <a:endParaRPr lang="en-US" altLang="zh-CN" sz="2600" b="1" dirty="0" smtClean="0">
              <a:latin typeface="楷体_GB2312" panose="02010609030101010101" pitchFamily="49" charset="-122"/>
              <a:ea typeface="楷体_GB2312" panose="02010609030101010101" pitchFamily="49" charset="-122"/>
            </a:endParaRPr>
          </a:p>
          <a:p>
            <a:pPr>
              <a:lnSpc>
                <a:spcPct val="150000"/>
              </a:lnSpc>
            </a:pPr>
            <a:r>
              <a:rPr lang="en-US" altLang="zh-CN" sz="2600" b="1" dirty="0" smtClean="0">
                <a:latin typeface="楷体_GB2312" panose="02010609030101010101" pitchFamily="49" charset="-122"/>
                <a:ea typeface="楷体_GB2312" panose="02010609030101010101" pitchFamily="49" charset="-122"/>
              </a:rPr>
              <a:t>    2</a:t>
            </a:r>
            <a:r>
              <a:rPr lang="en-US" altLang="zh-CN" sz="2600" b="1" dirty="0">
                <a:latin typeface="楷体_GB2312" panose="02010609030101010101" pitchFamily="49" charset="-122"/>
                <a:ea typeface="楷体_GB2312" panose="02010609030101010101" pitchFamily="49" charset="-122"/>
              </a:rPr>
              <a:t>.</a:t>
            </a:r>
            <a:r>
              <a:rPr lang="zh-CN" altLang="zh-CN" sz="2600" b="1" dirty="0">
                <a:latin typeface="楷体_GB2312" panose="02010609030101010101" pitchFamily="49" charset="-122"/>
                <a:ea typeface="楷体_GB2312" panose="02010609030101010101" pitchFamily="49" charset="-122"/>
              </a:rPr>
              <a:t>按照</a:t>
            </a:r>
            <a:r>
              <a:rPr lang="zh-CN" altLang="zh-CN" sz="2600" b="1" dirty="0">
                <a:solidFill>
                  <a:srgbClr val="C00000"/>
                </a:solidFill>
                <a:latin typeface="楷体_GB2312" panose="02010609030101010101" pitchFamily="49" charset="-122"/>
                <a:ea typeface="楷体_GB2312" panose="02010609030101010101" pitchFamily="49" charset="-122"/>
              </a:rPr>
              <a:t>教龄</a:t>
            </a:r>
            <a:r>
              <a:rPr lang="zh-CN" altLang="zh-CN" sz="2600" b="1" dirty="0">
                <a:latin typeface="楷体_GB2312" panose="02010609030101010101" pitchFamily="49" charset="-122"/>
                <a:ea typeface="楷体_GB2312" panose="02010609030101010101" pitchFamily="49" charset="-122"/>
              </a:rPr>
              <a:t>划分教师生涯阶段的理论</a:t>
            </a:r>
            <a:endParaRPr lang="en-US" altLang="zh-CN" sz="2600" b="1" dirty="0">
              <a:latin typeface="楷体_GB2312" panose="02010609030101010101" pitchFamily="49" charset="-122"/>
              <a:ea typeface="楷体_GB2312" panose="02010609030101010101" pitchFamily="49" charset="-122"/>
            </a:endParaRPr>
          </a:p>
          <a:p>
            <a:pPr>
              <a:lnSpc>
                <a:spcPct val="150000"/>
              </a:lnSpc>
            </a:pPr>
            <a:r>
              <a:rPr lang="en-US" altLang="zh-CN" sz="2600" b="1" dirty="0" smtClean="0">
                <a:latin typeface="楷体_GB2312" panose="02010609030101010101" pitchFamily="49" charset="-122"/>
                <a:ea typeface="楷体_GB2312" panose="02010609030101010101" pitchFamily="49" charset="-122"/>
              </a:rPr>
              <a:t>    </a:t>
            </a:r>
            <a:r>
              <a:rPr lang="zh-CN" altLang="en-US" sz="2600" b="1" dirty="0" smtClean="0">
                <a:latin typeface="楷体_GB2312" panose="02010609030101010101" pitchFamily="49" charset="-122"/>
                <a:ea typeface="楷体_GB2312" panose="02010609030101010101" pitchFamily="49" charset="-122"/>
              </a:rPr>
              <a:t>代表人物：</a:t>
            </a:r>
            <a:r>
              <a:rPr lang="zh-CN" altLang="zh-CN" sz="2600" b="1" dirty="0" smtClean="0">
                <a:latin typeface="楷体_GB2312" panose="02010609030101010101" pitchFamily="49" charset="-122"/>
                <a:ea typeface="楷体_GB2312" panose="02010609030101010101" pitchFamily="49" charset="-122"/>
              </a:rPr>
              <a:t>休伯曼</a:t>
            </a:r>
            <a:r>
              <a:rPr lang="zh-CN" altLang="en-US" sz="2600" b="1" dirty="0" smtClean="0">
                <a:latin typeface="楷体_GB2312" panose="02010609030101010101" pitchFamily="49" charset="-122"/>
                <a:ea typeface="楷体_GB2312" panose="02010609030101010101" pitchFamily="49" charset="-122"/>
              </a:rPr>
              <a:t>、</a:t>
            </a:r>
            <a:r>
              <a:rPr lang="zh-CN" altLang="zh-CN" sz="2600" b="1" dirty="0" smtClean="0">
                <a:latin typeface="楷体_GB2312" panose="02010609030101010101" pitchFamily="49" charset="-122"/>
                <a:ea typeface="楷体_GB2312" panose="02010609030101010101" pitchFamily="49" charset="-122"/>
              </a:rPr>
              <a:t>费斯勒</a:t>
            </a:r>
            <a:r>
              <a:rPr lang="zh-CN" altLang="en-US" sz="2600" b="1" dirty="0" smtClean="0">
                <a:latin typeface="楷体_GB2312" panose="02010609030101010101" pitchFamily="49" charset="-122"/>
                <a:ea typeface="楷体_GB2312" panose="02010609030101010101" pitchFamily="49" charset="-122"/>
              </a:rPr>
              <a:t>等</a:t>
            </a:r>
            <a:endParaRPr lang="zh-CN" altLang="zh-CN" sz="26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8827225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644093"/>
            <a:ext cx="7848872" cy="646331"/>
          </a:xfrm>
          <a:prstGeom prst="rect">
            <a:avLst/>
          </a:prstGeom>
          <a:noFill/>
          <a:ln w="9525">
            <a:noFill/>
            <a:miter lim="800000"/>
            <a:headEnd/>
            <a:tailEnd/>
          </a:ln>
        </p:spPr>
        <p:txBody>
          <a:bodyPr wrap="square">
            <a:spAutoFit/>
          </a:bodyPr>
          <a:lstStyle/>
          <a:p>
            <a:pPr algn="ctr"/>
            <a:r>
              <a:rPr lang="en-US" altLang="zh-CN" sz="3600" b="1" dirty="0">
                <a:latin typeface="微软雅黑"/>
                <a:ea typeface="微软雅黑"/>
                <a:cs typeface="微软雅黑"/>
              </a:rPr>
              <a:t>1.</a:t>
            </a:r>
            <a:r>
              <a:rPr lang="zh-CN" altLang="en-US" sz="3600" b="1" dirty="0">
                <a:latin typeface="微软雅黑"/>
                <a:ea typeface="微软雅黑"/>
                <a:cs typeface="微软雅黑"/>
              </a:rPr>
              <a:t>按照年龄划分教师生涯阶段的理论</a:t>
            </a:r>
          </a:p>
        </p:txBody>
      </p:sp>
      <p:sp>
        <p:nvSpPr>
          <p:cNvPr id="5" name="矩形 4"/>
          <p:cNvSpPr>
            <a:spLocks noChangeArrowheads="1"/>
          </p:cNvSpPr>
          <p:nvPr/>
        </p:nvSpPr>
        <p:spPr bwMode="auto">
          <a:xfrm>
            <a:off x="971600" y="2060848"/>
            <a:ext cx="7056784" cy="2308324"/>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2600" b="1" dirty="0" smtClean="0">
                <a:latin typeface="楷体_GB2312" panose="02010609030101010101" pitchFamily="49" charset="-122"/>
                <a:ea typeface="楷体_GB2312" panose="02010609030101010101" pitchFamily="49" charset="-122"/>
              </a:rPr>
              <a:t>    </a:t>
            </a:r>
            <a:r>
              <a:rPr lang="zh-CN" altLang="en-US" sz="3200" b="1" dirty="0" smtClean="0">
                <a:latin typeface="楷体_GB2312" panose="02010609030101010101" pitchFamily="49" charset="-122"/>
                <a:ea typeface="楷体_GB2312" panose="02010609030101010101" pitchFamily="49" charset="-122"/>
              </a:rPr>
              <a:t>赛克斯（</a:t>
            </a:r>
            <a:r>
              <a:rPr lang="en-US" altLang="zh-CN" sz="3200" b="1" dirty="0">
                <a:latin typeface="楷体_GB2312" panose="02010609030101010101" pitchFamily="49" charset="-122"/>
                <a:ea typeface="楷体_GB2312" panose="02010609030101010101" pitchFamily="49" charset="-122"/>
              </a:rPr>
              <a:t>Sikes</a:t>
            </a:r>
            <a:r>
              <a:rPr lang="zh-CN" altLang="en-US" sz="3200" b="1" dirty="0">
                <a:latin typeface="楷体_GB2312" panose="02010609030101010101" pitchFamily="49" charset="-122"/>
                <a:ea typeface="楷体_GB2312" panose="02010609030101010101" pitchFamily="49" charset="-122"/>
              </a:rPr>
              <a:t>）用生活史的方法对年龄在</a:t>
            </a:r>
            <a:r>
              <a:rPr lang="en-US" altLang="zh-CN" sz="3200" b="1" dirty="0">
                <a:latin typeface="楷体_GB2312" panose="02010609030101010101" pitchFamily="49" charset="-122"/>
                <a:ea typeface="楷体_GB2312" panose="02010609030101010101" pitchFamily="49" charset="-122"/>
              </a:rPr>
              <a:t>25-70</a:t>
            </a:r>
            <a:r>
              <a:rPr lang="zh-CN" altLang="en-US" sz="3200" b="1" dirty="0">
                <a:latin typeface="楷体_GB2312" panose="02010609030101010101" pitchFamily="49" charset="-122"/>
                <a:ea typeface="楷体_GB2312" panose="02010609030101010101" pitchFamily="49" charset="-122"/>
              </a:rPr>
              <a:t>岁之间的教师进行研究，将教师生涯发展分为五个</a:t>
            </a:r>
            <a:r>
              <a:rPr lang="zh-CN" altLang="en-US" sz="3200" b="1" dirty="0" smtClean="0">
                <a:latin typeface="楷体_GB2312" panose="02010609030101010101" pitchFamily="49" charset="-122"/>
                <a:ea typeface="楷体_GB2312" panose="02010609030101010101" pitchFamily="49" charset="-122"/>
              </a:rPr>
              <a:t>阶段。</a:t>
            </a:r>
            <a:endParaRPr lang="en-US" altLang="zh-CN" sz="32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2817601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718933" y="476672"/>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第一</a:t>
            </a:r>
            <a:r>
              <a:rPr lang="zh-CN" altLang="en-US" sz="3600" b="1" dirty="0" smtClean="0">
                <a:latin typeface="微软雅黑"/>
                <a:ea typeface="微软雅黑"/>
                <a:cs typeface="微软雅黑"/>
              </a:rPr>
              <a:t>阶段：进入</a:t>
            </a:r>
            <a:r>
              <a:rPr lang="zh-CN" altLang="en-US" sz="3600" b="1" dirty="0">
                <a:latin typeface="微软雅黑"/>
                <a:ea typeface="微软雅黑"/>
                <a:cs typeface="微软雅黑"/>
              </a:rPr>
              <a:t>成人</a:t>
            </a:r>
            <a:r>
              <a:rPr lang="zh-CN" altLang="en-US" sz="3600" b="1" dirty="0" smtClean="0">
                <a:latin typeface="微软雅黑"/>
                <a:ea typeface="微软雅黑"/>
                <a:cs typeface="微软雅黑"/>
              </a:rPr>
              <a:t>世界（</a:t>
            </a:r>
            <a:r>
              <a:rPr lang="en-US" altLang="zh-CN" sz="3600" b="1" dirty="0" smtClean="0">
                <a:latin typeface="微软雅黑"/>
                <a:ea typeface="微软雅黑"/>
                <a:cs typeface="微软雅黑"/>
              </a:rPr>
              <a:t>21-28</a:t>
            </a:r>
            <a:r>
              <a:rPr lang="zh-CN" altLang="en-US" sz="3600" b="1" dirty="0" smtClean="0">
                <a:latin typeface="微软雅黑"/>
                <a:ea typeface="微软雅黑"/>
                <a:cs typeface="微软雅黑"/>
              </a:rPr>
              <a:t>岁）</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1084037" y="1916832"/>
            <a:ext cx="7051505" cy="2669000"/>
          </a:xfrm>
          <a:prstGeom prst="rect">
            <a:avLst/>
          </a:prstGeom>
          <a:noFill/>
          <a:ln w="9525">
            <a:noFill/>
            <a:miter lim="800000"/>
            <a:headEnd/>
            <a:tailEnd/>
          </a:ln>
        </p:spPr>
        <p:txBody>
          <a:bodyPr wrap="square">
            <a:spAutoFit/>
          </a:bodyPr>
          <a:lstStyle/>
          <a:p>
            <a:pPr>
              <a:lnSpc>
                <a:spcPct val="150000"/>
              </a:lnSpc>
            </a:pPr>
            <a:r>
              <a:rPr lang="en-US" altLang="zh-CN" sz="3200"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这</a:t>
            </a:r>
            <a:r>
              <a:rPr lang="zh-CN" altLang="zh-CN" sz="2800" b="1" dirty="0">
                <a:latin typeface="楷体_GB2312" panose="02010609030101010101" pitchFamily="49" charset="-122"/>
                <a:ea typeface="楷体_GB2312" panose="02010609030101010101" pitchFamily="49" charset="-122"/>
              </a:rPr>
              <a:t>一阶段的教师在不断探索成人生活的可能性，以建立一个稳定的架构。这个时期教师有离职意向，且真正离开教育行业的人数较其他年龄群的高一些</a:t>
            </a:r>
            <a:r>
              <a:rPr lang="zh-CN" altLang="zh-CN" sz="2800" b="1" dirty="0" smtClean="0">
                <a:latin typeface="楷体_GB2312" panose="02010609030101010101" pitchFamily="49" charset="-122"/>
                <a:ea typeface="楷体_GB2312" panose="02010609030101010101" pitchFamily="49" charset="-122"/>
              </a:rPr>
              <a:t>。</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5318190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85354" y="692696"/>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第二</a:t>
            </a:r>
            <a:r>
              <a:rPr lang="zh-CN" altLang="en-US" sz="3600" b="1" dirty="0" smtClean="0">
                <a:latin typeface="微软雅黑"/>
                <a:ea typeface="微软雅黑"/>
                <a:cs typeface="微软雅黑"/>
              </a:rPr>
              <a:t>阶段：</a:t>
            </a:r>
            <a:r>
              <a:rPr lang="en-US" altLang="zh-CN" sz="3600" b="1" dirty="0" smtClean="0">
                <a:latin typeface="微软雅黑"/>
                <a:ea typeface="微软雅黑"/>
                <a:cs typeface="微软雅黑"/>
              </a:rPr>
              <a:t>30</a:t>
            </a:r>
            <a:r>
              <a:rPr lang="zh-CN" altLang="en-US" sz="3600" b="1" dirty="0">
                <a:latin typeface="微软雅黑"/>
                <a:ea typeface="微软雅黑"/>
                <a:cs typeface="微软雅黑"/>
              </a:rPr>
              <a:t>岁的</a:t>
            </a:r>
            <a:r>
              <a:rPr lang="zh-CN" altLang="en-US" sz="3600" b="1" dirty="0" smtClean="0">
                <a:latin typeface="微软雅黑"/>
                <a:ea typeface="微软雅黑"/>
                <a:cs typeface="微软雅黑"/>
              </a:rPr>
              <a:t>变迁（</a:t>
            </a:r>
            <a:r>
              <a:rPr lang="en-US" altLang="zh-CN" sz="3600" b="1" dirty="0" smtClean="0">
                <a:latin typeface="微软雅黑"/>
                <a:ea typeface="微软雅黑"/>
                <a:cs typeface="微软雅黑"/>
              </a:rPr>
              <a:t>28-33</a:t>
            </a:r>
            <a:r>
              <a:rPr lang="zh-CN" altLang="en-US" sz="3600" b="1" dirty="0" smtClean="0">
                <a:latin typeface="微软雅黑"/>
                <a:ea typeface="微软雅黑"/>
                <a:cs typeface="微软雅黑"/>
              </a:rPr>
              <a:t>岁）</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980451" y="2060848"/>
            <a:ext cx="7258678" cy="2593980"/>
          </a:xfrm>
          <a:prstGeom prst="rect">
            <a:avLst/>
          </a:prstGeom>
          <a:noFill/>
          <a:ln w="9525">
            <a:noFill/>
            <a:miter lim="800000"/>
            <a:headEnd/>
            <a:tailEnd/>
          </a:ln>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这</a:t>
            </a:r>
            <a:r>
              <a:rPr lang="zh-CN" altLang="zh-CN" sz="2800" b="1" dirty="0">
                <a:latin typeface="楷体_GB2312" panose="02010609030101010101" pitchFamily="49" charset="-122"/>
                <a:ea typeface="楷体_GB2312" panose="02010609030101010101" pitchFamily="49" charset="-122"/>
              </a:rPr>
              <a:t>一阶段的教师对职业的承诺和责任感增加，这一阶段的压力很大，通常教师自己认为是个人职业生活改变的最后一次机会，所以会在继续职业或改变职业之间徘徊。</a:t>
            </a:r>
          </a:p>
        </p:txBody>
      </p:sp>
    </p:spTree>
    <p:extLst>
      <p:ext uri="{BB962C8B-B14F-4D97-AF65-F5344CB8AC3E}">
        <p14:creationId xmlns="" xmlns:p14="http://schemas.microsoft.com/office/powerpoint/2010/main" val="15318190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85354" y="32092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第三</a:t>
            </a:r>
            <a:r>
              <a:rPr lang="zh-CN" altLang="en-US" sz="3600" b="1" dirty="0" smtClean="0">
                <a:latin typeface="微软雅黑"/>
                <a:ea typeface="微软雅黑"/>
                <a:cs typeface="微软雅黑"/>
              </a:rPr>
              <a:t>阶段：定位（</a:t>
            </a:r>
            <a:r>
              <a:rPr lang="en-US" altLang="zh-CN" sz="3600" b="1" dirty="0" smtClean="0">
                <a:latin typeface="微软雅黑"/>
                <a:ea typeface="微软雅黑"/>
                <a:cs typeface="微软雅黑"/>
              </a:rPr>
              <a:t>33-40</a:t>
            </a:r>
            <a:r>
              <a:rPr lang="zh-CN" altLang="en-US" sz="3600" b="1" dirty="0" smtClean="0">
                <a:latin typeface="微软雅黑"/>
                <a:ea typeface="微软雅黑"/>
                <a:cs typeface="微软雅黑"/>
              </a:rPr>
              <a:t>岁）</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994373" y="1772816"/>
            <a:ext cx="7258678" cy="3323987"/>
          </a:xfrm>
          <a:prstGeom prst="rect">
            <a:avLst/>
          </a:prstGeom>
          <a:noFill/>
          <a:ln w="9525">
            <a:noFill/>
            <a:miter lim="800000"/>
            <a:headEnd/>
            <a:tailEnd/>
          </a:ln>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这</a:t>
            </a:r>
            <a:r>
              <a:rPr lang="zh-CN" altLang="zh-CN" sz="2800" b="1" dirty="0">
                <a:latin typeface="楷体_GB2312" panose="02010609030101010101" pitchFamily="49" charset="-122"/>
                <a:ea typeface="楷体_GB2312" panose="02010609030101010101" pitchFamily="49" charset="-122"/>
              </a:rPr>
              <a:t>一阶段的很多教师都</a:t>
            </a:r>
            <a:r>
              <a:rPr lang="zh-CN" altLang="zh-CN" sz="2800" b="1" dirty="0">
                <a:solidFill>
                  <a:srgbClr val="C00000"/>
                </a:solidFill>
                <a:latin typeface="黑体" pitchFamily="49" charset="-122"/>
                <a:ea typeface="黑体" pitchFamily="49" charset="-122"/>
              </a:rPr>
              <a:t>达到生命的巅峰</a:t>
            </a:r>
            <a:r>
              <a:rPr lang="zh-CN" altLang="zh-CN" sz="2800" b="1" dirty="0">
                <a:latin typeface="楷体_GB2312" panose="02010609030101010101" pitchFamily="49" charset="-122"/>
                <a:ea typeface="楷体_GB2312" panose="02010609030101010101" pitchFamily="49" charset="-122"/>
              </a:rPr>
              <a:t>，结合过往经验与智慧，全身心地投入到工作之中。教师会建立自己在社会中的适当地位，使自己在专业发展中施展自己的能力，在专业团体中成为有价值的一员。</a:t>
            </a:r>
          </a:p>
        </p:txBody>
      </p:sp>
    </p:spTree>
    <p:extLst>
      <p:ext uri="{BB962C8B-B14F-4D97-AF65-F5344CB8AC3E}">
        <p14:creationId xmlns="" xmlns:p14="http://schemas.microsoft.com/office/powerpoint/2010/main" val="15318190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85354" y="644093"/>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第四</a:t>
            </a:r>
            <a:r>
              <a:rPr lang="zh-CN" altLang="en-US" sz="3600" b="1" dirty="0" smtClean="0">
                <a:latin typeface="微软雅黑"/>
                <a:ea typeface="微软雅黑"/>
                <a:cs typeface="微软雅黑"/>
              </a:rPr>
              <a:t>阶段（</a:t>
            </a:r>
            <a:r>
              <a:rPr lang="en-US" altLang="zh-CN" sz="3600" b="1" dirty="0" smtClean="0">
                <a:latin typeface="微软雅黑"/>
                <a:ea typeface="微软雅黑"/>
                <a:cs typeface="微软雅黑"/>
              </a:rPr>
              <a:t>40-50</a:t>
            </a:r>
            <a:r>
              <a:rPr lang="zh-CN" altLang="en-US" sz="3600" b="1" dirty="0" smtClean="0">
                <a:latin typeface="微软雅黑"/>
                <a:ea typeface="微软雅黑"/>
                <a:cs typeface="微软雅黑"/>
              </a:rPr>
              <a:t>岁）</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1259632" y="2132856"/>
            <a:ext cx="6552728" cy="2192908"/>
          </a:xfrm>
          <a:prstGeom prst="rect">
            <a:avLst/>
          </a:prstGeom>
          <a:noFill/>
          <a:ln w="9525">
            <a:noFill/>
            <a:miter lim="800000"/>
            <a:headEnd/>
            <a:tailEnd/>
          </a:ln>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3200" b="1" dirty="0" smtClean="0">
                <a:latin typeface="楷体_GB2312" panose="02010609030101010101" pitchFamily="49" charset="-122"/>
                <a:ea typeface="楷体_GB2312" panose="02010609030101010101" pitchFamily="49" charset="-122"/>
              </a:rPr>
              <a:t>在</a:t>
            </a:r>
            <a:r>
              <a:rPr lang="zh-CN" altLang="zh-CN" sz="3200" b="1" dirty="0">
                <a:latin typeface="楷体_GB2312" panose="02010609030101010101" pitchFamily="49" charset="-122"/>
                <a:ea typeface="楷体_GB2312" panose="02010609030101010101" pitchFamily="49" charset="-122"/>
              </a:rPr>
              <a:t>前一阶段中成功的教师，职位发生变化，进入学校的中级行政领导层面，跟学生的接触逐渐减少。</a:t>
            </a:r>
          </a:p>
        </p:txBody>
      </p:sp>
    </p:spTree>
    <p:extLst>
      <p:ext uri="{BB962C8B-B14F-4D97-AF65-F5344CB8AC3E}">
        <p14:creationId xmlns="" xmlns:p14="http://schemas.microsoft.com/office/powerpoint/2010/main" val="1531819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259632" y="764704"/>
            <a:ext cx="6647974" cy="646331"/>
          </a:xfrm>
          <a:prstGeom prst="rect">
            <a:avLst/>
          </a:prstGeom>
          <a:noFill/>
          <a:ln w="9525">
            <a:noFill/>
            <a:miter lim="800000"/>
            <a:headEnd/>
            <a:tailEnd/>
          </a:ln>
        </p:spPr>
        <p:txBody>
          <a:bodyPr wrap="none">
            <a:spAutoFit/>
          </a:bodyPr>
          <a:lstStyle/>
          <a:p>
            <a:r>
              <a:rPr lang="zh-CN" altLang="en-US" sz="3600" b="1" dirty="0">
                <a:latin typeface="微软雅黑"/>
                <a:ea typeface="微软雅黑"/>
                <a:cs typeface="微软雅黑"/>
              </a:rPr>
              <a:t>问题一：教师专业发展研究成果</a:t>
            </a:r>
          </a:p>
        </p:txBody>
      </p:sp>
      <p:sp>
        <p:nvSpPr>
          <p:cNvPr id="5" name="矩形 4"/>
          <p:cNvSpPr>
            <a:spLocks noChangeArrowheads="1"/>
          </p:cNvSpPr>
          <p:nvPr/>
        </p:nvSpPr>
        <p:spPr bwMode="auto">
          <a:xfrm>
            <a:off x="832242" y="1772816"/>
            <a:ext cx="7560839" cy="3293209"/>
          </a:xfrm>
          <a:prstGeom prst="rect">
            <a:avLst/>
          </a:prstGeom>
          <a:noFill/>
          <a:ln w="9525">
            <a:noFill/>
            <a:miter lim="800000"/>
            <a:headEnd/>
            <a:tailEnd/>
          </a:ln>
        </p:spPr>
        <p:txBody>
          <a:bodyPr wrap="square">
            <a:spAutoFit/>
          </a:bodyPr>
          <a:lstStyle/>
          <a:p>
            <a:pPr lvl="0" algn="ctr">
              <a:lnSpc>
                <a:spcPct val="200000"/>
              </a:lnSpc>
              <a:spcBef>
                <a:spcPts val="0"/>
              </a:spcBef>
              <a:spcAft>
                <a:spcPts val="1200"/>
              </a:spcAft>
            </a:pPr>
            <a:r>
              <a:rPr lang="zh-CN" altLang="en-US" sz="3200" b="1" dirty="0" smtClean="0">
                <a:solidFill>
                  <a:srgbClr val="C00000"/>
                </a:solidFill>
                <a:latin typeface="黑体" panose="02010600030101010101" pitchFamily="2" charset="-122"/>
                <a:ea typeface="黑体" panose="02010600030101010101" pitchFamily="2" charset="-122"/>
              </a:rPr>
              <a:t>何谓教师专业发展？</a:t>
            </a:r>
            <a:endParaRPr lang="en-US" altLang="zh-CN" sz="3200" b="1" dirty="0" smtClean="0">
              <a:solidFill>
                <a:srgbClr val="C00000"/>
              </a:solidFill>
              <a:latin typeface="黑体" panose="02010600030101010101" pitchFamily="2" charset="-122"/>
              <a:ea typeface="黑体" panose="02010600030101010101" pitchFamily="2" charset="-122"/>
            </a:endParaRPr>
          </a:p>
          <a:p>
            <a:pPr lvl="0">
              <a:lnSpc>
                <a:spcPct val="150000"/>
              </a:lnSpc>
            </a:pPr>
            <a:r>
              <a:rPr lang="en-US" altLang="zh-CN" sz="2800"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是</a:t>
            </a:r>
            <a:r>
              <a:rPr lang="zh-CN" altLang="zh-CN" sz="2800" b="1" dirty="0">
                <a:latin typeface="楷体_GB2312" panose="02010609030101010101" pitchFamily="49" charset="-122"/>
                <a:ea typeface="楷体_GB2312" panose="02010609030101010101" pitchFamily="49" charset="-122"/>
              </a:rPr>
              <a:t>指教师通过接受</a:t>
            </a:r>
            <a:r>
              <a:rPr lang="zh-CN" altLang="zh-CN" sz="2800" b="1" dirty="0">
                <a:solidFill>
                  <a:srgbClr val="C00000"/>
                </a:solidFill>
                <a:latin typeface="楷体_GB2312" panose="02010609030101010101" pitchFamily="49" charset="-122"/>
                <a:ea typeface="楷体_GB2312" panose="02010609030101010101" pitchFamily="49" charset="-122"/>
              </a:rPr>
              <a:t>专业训练</a:t>
            </a:r>
            <a:r>
              <a:rPr lang="zh-CN" altLang="zh-CN" sz="2800" b="1" dirty="0">
                <a:latin typeface="楷体_GB2312" panose="02010609030101010101" pitchFamily="49" charset="-122"/>
                <a:ea typeface="楷体_GB2312" panose="02010609030101010101" pitchFamily="49" charset="-122"/>
              </a:rPr>
              <a:t>和</a:t>
            </a:r>
            <a:r>
              <a:rPr lang="zh-CN" altLang="zh-CN" sz="2800" b="1" dirty="0">
                <a:solidFill>
                  <a:srgbClr val="C00000"/>
                </a:solidFill>
                <a:latin typeface="楷体_GB2312" panose="02010609030101010101" pitchFamily="49" charset="-122"/>
                <a:ea typeface="楷体_GB2312" panose="02010609030101010101" pitchFamily="49" charset="-122"/>
              </a:rPr>
              <a:t>自身主动学习</a:t>
            </a:r>
            <a:r>
              <a:rPr lang="zh-CN" altLang="zh-CN" sz="2800" b="1" dirty="0">
                <a:latin typeface="楷体_GB2312" panose="02010609030101010101" pitchFamily="49" charset="-122"/>
                <a:ea typeface="楷体_GB2312" panose="02010609030101010101" pitchFamily="49" charset="-122"/>
              </a:rPr>
              <a:t>，逐步成为一名</a:t>
            </a:r>
            <a:r>
              <a:rPr lang="zh-CN" altLang="zh-CN" sz="2800" b="1" u="sng" dirty="0">
                <a:solidFill>
                  <a:srgbClr val="C00000"/>
                </a:solidFill>
                <a:latin typeface="楷体_GB2312" panose="02010609030101010101" pitchFamily="49" charset="-122"/>
                <a:ea typeface="楷体_GB2312" panose="02010609030101010101" pitchFamily="49" charset="-122"/>
              </a:rPr>
              <a:t>专家型和学者型教师</a:t>
            </a:r>
            <a:r>
              <a:rPr lang="zh-CN" altLang="zh-CN" sz="2800" b="1" dirty="0">
                <a:latin typeface="楷体_GB2312" panose="02010609030101010101" pitchFamily="49" charset="-122"/>
                <a:ea typeface="楷体_GB2312" panose="02010609030101010101" pitchFamily="49" charset="-122"/>
              </a:rPr>
              <a:t>，不断提升自己专业水平的</a:t>
            </a:r>
            <a:r>
              <a:rPr lang="zh-CN" altLang="zh-CN" sz="2800" b="1" dirty="0">
                <a:solidFill>
                  <a:srgbClr val="C00000"/>
                </a:solidFill>
                <a:latin typeface="楷体_GB2312" panose="02010609030101010101" pitchFamily="49" charset="-122"/>
                <a:ea typeface="楷体_GB2312" panose="02010609030101010101" pitchFamily="49" charset="-122"/>
              </a:rPr>
              <a:t>持续发展过程</a:t>
            </a:r>
            <a:r>
              <a:rPr lang="zh-CN" altLang="zh-CN" sz="2800" b="1" dirty="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5526676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85354" y="32092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第五</a:t>
            </a:r>
            <a:r>
              <a:rPr lang="zh-CN" altLang="en-US" sz="3600" b="1" dirty="0" smtClean="0">
                <a:latin typeface="微软雅黑"/>
                <a:ea typeface="微软雅黑"/>
                <a:cs typeface="微软雅黑"/>
              </a:rPr>
              <a:t>阶段（</a:t>
            </a:r>
            <a:r>
              <a:rPr lang="en-US" altLang="zh-CN" sz="3600" b="1" dirty="0" smtClean="0">
                <a:latin typeface="微软雅黑"/>
                <a:ea typeface="微软雅黑"/>
                <a:cs typeface="微软雅黑"/>
              </a:rPr>
              <a:t>50-55</a:t>
            </a:r>
            <a:r>
              <a:rPr lang="zh-CN" altLang="en-US" sz="3600" b="1" dirty="0" smtClean="0">
                <a:latin typeface="微软雅黑"/>
                <a:ea typeface="微软雅黑"/>
                <a:cs typeface="微软雅黑"/>
              </a:rPr>
              <a:t>岁）</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980451" y="1628800"/>
            <a:ext cx="7258678" cy="3647152"/>
          </a:xfrm>
          <a:prstGeom prst="rect">
            <a:avLst/>
          </a:prstGeom>
          <a:noFill/>
          <a:ln w="9525">
            <a:noFill/>
            <a:miter lim="800000"/>
            <a:headEnd/>
            <a:tailEnd/>
          </a:ln>
        </p:spPr>
        <p:txBody>
          <a:bodyPr wrap="square">
            <a:spAutoFit/>
          </a:bodyPr>
          <a:lstStyle/>
          <a:p>
            <a:pPr>
              <a:lnSpc>
                <a:spcPct val="150000"/>
              </a:lnSpc>
            </a:pPr>
            <a:r>
              <a:rPr lang="en-US" altLang="zh-CN" sz="3200" b="1" dirty="0" smtClean="0">
                <a:latin typeface="楷体_GB2312" panose="02010609030101010101" pitchFamily="49" charset="-122"/>
                <a:ea typeface="楷体_GB2312" panose="02010609030101010101" pitchFamily="49" charset="-122"/>
              </a:rPr>
              <a:t>    </a:t>
            </a:r>
            <a:r>
              <a:rPr lang="zh-CN" altLang="zh-CN" sz="3200" b="1" dirty="0" smtClean="0">
                <a:latin typeface="楷体_GB2312" panose="02010609030101010101" pitchFamily="49" charset="-122"/>
                <a:ea typeface="楷体_GB2312" panose="02010609030101010101" pitchFamily="49" charset="-122"/>
              </a:rPr>
              <a:t>这一阶段的教师准备退休，在态度与纪律上变得更加自由。继续任教的教师，此时声誉大振，受到更多的认可和赞誉。</a:t>
            </a:r>
            <a:endParaRPr lang="en-US" altLang="zh-CN" sz="3200" b="1" dirty="0" smtClean="0">
              <a:latin typeface="楷体_GB2312" panose="02010609030101010101" pitchFamily="49" charset="-122"/>
              <a:ea typeface="楷体_GB2312" panose="02010609030101010101" pitchFamily="49" charset="-122"/>
            </a:endParaRPr>
          </a:p>
          <a:p>
            <a:pPr lvl="0">
              <a:lnSpc>
                <a:spcPct val="150000"/>
              </a:lnSpc>
              <a:spcAft>
                <a:spcPts val="1200"/>
              </a:spcAft>
            </a:pPr>
            <a:endParaRPr lang="zh-CN" altLang="zh-CN" sz="26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5318190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644093"/>
            <a:ext cx="7848872" cy="646331"/>
          </a:xfrm>
          <a:prstGeom prst="rect">
            <a:avLst/>
          </a:prstGeom>
          <a:noFill/>
          <a:ln w="9525">
            <a:noFill/>
            <a:miter lim="800000"/>
            <a:headEnd/>
            <a:tailEnd/>
          </a:ln>
        </p:spPr>
        <p:txBody>
          <a:bodyPr wrap="square">
            <a:spAutoFit/>
          </a:bodyPr>
          <a:lstStyle/>
          <a:p>
            <a:pPr algn="ctr"/>
            <a:r>
              <a:rPr lang="en-US" altLang="zh-CN" sz="3600" b="1" dirty="0" smtClean="0">
                <a:latin typeface="微软雅黑"/>
                <a:ea typeface="微软雅黑"/>
                <a:cs typeface="微软雅黑"/>
              </a:rPr>
              <a:t>2.</a:t>
            </a:r>
            <a:r>
              <a:rPr lang="zh-CN" altLang="en-US" sz="3600" b="1" dirty="0" smtClean="0">
                <a:latin typeface="微软雅黑"/>
                <a:ea typeface="微软雅黑"/>
                <a:cs typeface="微软雅黑"/>
              </a:rPr>
              <a:t>按照</a:t>
            </a:r>
            <a:r>
              <a:rPr lang="zh-CN" altLang="en-US" sz="3600" b="1" dirty="0" smtClean="0">
                <a:solidFill>
                  <a:srgbClr val="FF0000"/>
                </a:solidFill>
                <a:latin typeface="微软雅黑"/>
                <a:ea typeface="微软雅黑"/>
                <a:cs typeface="微软雅黑"/>
              </a:rPr>
              <a:t>教龄</a:t>
            </a:r>
            <a:r>
              <a:rPr lang="zh-CN" altLang="en-US" sz="3600" b="1" dirty="0">
                <a:latin typeface="微软雅黑"/>
                <a:ea typeface="微软雅黑"/>
                <a:cs typeface="微软雅黑"/>
              </a:rPr>
              <a:t>划分教师生涯阶段的理论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2" name="矩形 1"/>
          <p:cNvSpPr/>
          <p:nvPr/>
        </p:nvSpPr>
        <p:spPr>
          <a:xfrm>
            <a:off x="1459740" y="2276872"/>
            <a:ext cx="6264696" cy="1723549"/>
          </a:xfrm>
          <a:prstGeom prst="rect">
            <a:avLst/>
          </a:prstGeom>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a:t>
            </a:r>
            <a:r>
              <a:rPr lang="en-US" altLang="zh-CN" sz="3200" b="1" dirty="0">
                <a:latin typeface="楷体_GB2312" panose="02010609030101010101" pitchFamily="49" charset="-122"/>
                <a:ea typeface="楷体_GB2312" panose="02010609030101010101" pitchFamily="49" charset="-122"/>
              </a:rPr>
              <a:t>1</a:t>
            </a:r>
            <a:r>
              <a:rPr lang="zh-CN" altLang="en-US" sz="3200" b="1" dirty="0">
                <a:latin typeface="楷体_GB2312" panose="02010609030101010101" pitchFamily="49" charset="-122"/>
                <a:ea typeface="楷体_GB2312" panose="02010609030101010101" pitchFamily="49" charset="-122"/>
              </a:rPr>
              <a:t>）休伯曼的教师生涯五阶段论</a:t>
            </a:r>
            <a:endParaRPr lang="en-US" altLang="zh-CN" sz="3200" b="1" dirty="0">
              <a:latin typeface="楷体_GB2312" panose="02010609030101010101" pitchFamily="49" charset="-122"/>
              <a:ea typeface="楷体_GB2312" panose="02010609030101010101" pitchFamily="49" charset="-122"/>
            </a:endParaRPr>
          </a:p>
          <a:p>
            <a:pPr lvl="0">
              <a:lnSpc>
                <a:spcPct val="150000"/>
              </a:lnSpc>
              <a:spcAft>
                <a:spcPts val="1200"/>
              </a:spcAft>
            </a:pPr>
            <a:r>
              <a:rPr lang="zh-CN" altLang="zh-CN" sz="3200" b="1" dirty="0">
                <a:latin typeface="楷体_GB2312" panose="02010609030101010101" pitchFamily="49" charset="-122"/>
                <a:ea typeface="楷体_GB2312" panose="02010609030101010101" pitchFamily="49" charset="-122"/>
              </a:rPr>
              <a:t>（</a:t>
            </a:r>
            <a:r>
              <a:rPr lang="en-US" altLang="zh-CN" sz="3200" b="1" dirty="0">
                <a:latin typeface="楷体_GB2312" panose="02010609030101010101" pitchFamily="49" charset="-122"/>
                <a:ea typeface="楷体_GB2312" panose="02010609030101010101" pitchFamily="49" charset="-122"/>
              </a:rPr>
              <a:t>2</a:t>
            </a:r>
            <a:r>
              <a:rPr lang="zh-CN" altLang="zh-CN" sz="3200" b="1" dirty="0">
                <a:latin typeface="楷体_GB2312" panose="02010609030101010101" pitchFamily="49" charset="-122"/>
                <a:ea typeface="楷体_GB2312" panose="02010609030101010101" pitchFamily="49" charset="-122"/>
              </a:rPr>
              <a:t>）费斯勒的教师生涯循环论</a:t>
            </a:r>
          </a:p>
        </p:txBody>
      </p:sp>
    </p:spTree>
    <p:extLst>
      <p:ext uri="{BB962C8B-B14F-4D97-AF65-F5344CB8AC3E}">
        <p14:creationId xmlns="" xmlns:p14="http://schemas.microsoft.com/office/powerpoint/2010/main" val="6453353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644093"/>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a:t>
            </a:r>
            <a:r>
              <a:rPr lang="en-US" altLang="zh-CN" sz="3600" b="1" dirty="0">
                <a:latin typeface="微软雅黑"/>
                <a:ea typeface="微软雅黑"/>
                <a:cs typeface="微软雅黑"/>
              </a:rPr>
              <a:t>1</a:t>
            </a:r>
            <a:r>
              <a:rPr lang="zh-CN" altLang="en-US" sz="3600" b="1" dirty="0">
                <a:latin typeface="微软雅黑"/>
                <a:ea typeface="微软雅黑"/>
                <a:cs typeface="微软雅黑"/>
              </a:rPr>
              <a:t>）休伯曼的教师生涯五阶段论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971600" y="1484784"/>
            <a:ext cx="7785181" cy="4401205"/>
          </a:xfrm>
          <a:prstGeom prst="rect">
            <a:avLst/>
          </a:prstGeom>
        </p:spPr>
        <p:txBody>
          <a:bodyPr wrap="square">
            <a:spAutoFit/>
          </a:bodyPr>
          <a:lstStyle/>
          <a:p>
            <a:pPr marL="285750" indent="-285750">
              <a:lnSpc>
                <a:spcPct val="200000"/>
              </a:lnSpc>
              <a:buFont typeface="Wingdings" panose="05000000000000000000" pitchFamily="2" charset="2"/>
              <a:buChar char="u"/>
            </a:pPr>
            <a:r>
              <a:rPr lang="zh-CN" altLang="zh-CN" sz="2800" b="1" dirty="0" smtClean="0">
                <a:solidFill>
                  <a:srgbClr val="C00000"/>
                </a:solidFill>
                <a:latin typeface="黑体" panose="02010600030101010101" pitchFamily="2" charset="-122"/>
                <a:ea typeface="黑体" panose="02010600030101010101" pitchFamily="2" charset="-122"/>
              </a:rPr>
              <a:t>生涯</a:t>
            </a:r>
            <a:r>
              <a:rPr lang="zh-CN" altLang="zh-CN" sz="2800" b="1" dirty="0">
                <a:solidFill>
                  <a:srgbClr val="C00000"/>
                </a:solidFill>
                <a:latin typeface="黑体" panose="02010600030101010101" pitchFamily="2" charset="-122"/>
                <a:ea typeface="黑体" panose="02010600030101010101" pitchFamily="2" charset="-122"/>
              </a:rPr>
              <a:t>进入期</a:t>
            </a:r>
            <a:r>
              <a:rPr lang="zh-CN" altLang="zh-CN" sz="2800" b="1" dirty="0" smtClean="0">
                <a:solidFill>
                  <a:srgbClr val="C00000"/>
                </a:solidFill>
                <a:latin typeface="黑体" panose="02010600030101010101" pitchFamily="2" charset="-122"/>
                <a:ea typeface="黑体" panose="02010600030101010101" pitchFamily="2" charset="-122"/>
              </a:rPr>
              <a:t>（</a:t>
            </a:r>
            <a:r>
              <a:rPr lang="en-US" altLang="zh-CN" sz="2800" b="1" dirty="0" smtClean="0">
                <a:solidFill>
                  <a:srgbClr val="C00000"/>
                </a:solidFill>
                <a:latin typeface="黑体" panose="02010600030101010101" pitchFamily="2" charset="-122"/>
                <a:ea typeface="黑体" panose="02010600030101010101" pitchFamily="2" charset="-122"/>
              </a:rPr>
              <a:t>Career Entry</a:t>
            </a:r>
            <a:r>
              <a:rPr lang="zh-CN" altLang="zh-CN" sz="2800" b="1" dirty="0" smtClean="0">
                <a:solidFill>
                  <a:srgbClr val="C00000"/>
                </a:solidFill>
                <a:latin typeface="黑体" panose="02010600030101010101" pitchFamily="2" charset="-122"/>
                <a:ea typeface="黑体" panose="02010600030101010101" pitchFamily="2" charset="-122"/>
              </a:rPr>
              <a:t>）</a:t>
            </a:r>
            <a:endParaRPr lang="en-US" altLang="zh-CN" sz="2800" b="1" dirty="0">
              <a:latin typeface="楷体_GB2312" panose="02010609030101010101" pitchFamily="49" charset="-122"/>
              <a:ea typeface="楷体_GB2312" panose="02010609030101010101" pitchFamily="49" charset="-122"/>
            </a:endParaRPr>
          </a:p>
          <a:p>
            <a:pPr>
              <a:lnSpc>
                <a:spcPct val="200000"/>
              </a:lnSpc>
            </a:pPr>
            <a:r>
              <a:rPr lang="zh-CN" altLang="zh-CN" sz="2800" b="1" dirty="0" smtClean="0">
                <a:latin typeface="楷体_GB2312" panose="02010609030101010101" pitchFamily="49" charset="-122"/>
                <a:ea typeface="楷体_GB2312" panose="02010609030101010101" pitchFamily="49" charset="-122"/>
              </a:rPr>
              <a:t>第</a:t>
            </a:r>
            <a:r>
              <a:rPr lang="en-US" altLang="zh-CN" sz="2800" b="1" dirty="0">
                <a:latin typeface="楷体_GB2312" panose="02010609030101010101" pitchFamily="49" charset="-122"/>
                <a:ea typeface="楷体_GB2312" panose="02010609030101010101" pitchFamily="49" charset="-122"/>
              </a:rPr>
              <a:t>1</a:t>
            </a:r>
            <a:r>
              <a:rPr lang="zh-CN" altLang="zh-CN" sz="2800" b="1" dirty="0">
                <a:latin typeface="楷体_GB2312" panose="02010609030101010101" pitchFamily="49" charset="-122"/>
                <a:ea typeface="楷体_GB2312" panose="02010609030101010101" pitchFamily="49" charset="-122"/>
              </a:rPr>
              <a:t>年到第</a:t>
            </a:r>
            <a:r>
              <a:rPr lang="en-US" altLang="zh-CN" sz="2800" b="1" dirty="0">
                <a:latin typeface="楷体_GB2312" panose="02010609030101010101" pitchFamily="49" charset="-122"/>
                <a:ea typeface="楷体_GB2312" panose="02010609030101010101" pitchFamily="49" charset="-122"/>
              </a:rPr>
              <a:t>3</a:t>
            </a:r>
            <a:r>
              <a:rPr lang="zh-CN" altLang="zh-CN" sz="2800" b="1" dirty="0">
                <a:latin typeface="楷体_GB2312" panose="02010609030101010101" pitchFamily="49" charset="-122"/>
                <a:ea typeface="楷体_GB2312" panose="02010609030101010101" pitchFamily="49" charset="-122"/>
              </a:rPr>
              <a:t>年，是教师生存和</a:t>
            </a:r>
            <a:r>
              <a:rPr lang="zh-CN" altLang="zh-CN" sz="2800" b="1" dirty="0" smtClean="0">
                <a:latin typeface="楷体_GB2312" panose="02010609030101010101" pitchFamily="49" charset="-122"/>
                <a:ea typeface="楷体_GB2312" panose="02010609030101010101" pitchFamily="49" charset="-122"/>
              </a:rPr>
              <a:t>探索阶段。</a:t>
            </a:r>
            <a:endParaRPr lang="en-US" altLang="zh-CN" sz="2800" b="1" dirty="0" smtClean="0">
              <a:latin typeface="楷体_GB2312" panose="02010609030101010101" pitchFamily="49" charset="-122"/>
              <a:ea typeface="楷体_GB2312" panose="02010609030101010101" pitchFamily="49" charset="-122"/>
            </a:endParaRPr>
          </a:p>
          <a:p>
            <a:pPr marL="285750" indent="-285750">
              <a:lnSpc>
                <a:spcPct val="200000"/>
              </a:lnSpc>
              <a:buFont typeface="Wingdings" panose="05000000000000000000" pitchFamily="2" charset="2"/>
              <a:buChar char="u"/>
            </a:pPr>
            <a:r>
              <a:rPr lang="zh-CN" altLang="zh-CN" sz="2800" b="1" dirty="0" smtClean="0">
                <a:solidFill>
                  <a:srgbClr val="C00000"/>
                </a:solidFill>
                <a:latin typeface="黑体" panose="02010600030101010101" pitchFamily="2" charset="-122"/>
                <a:ea typeface="黑体" panose="02010600030101010101" pitchFamily="2" charset="-122"/>
              </a:rPr>
              <a:t>稳定期（</a:t>
            </a:r>
            <a:r>
              <a:rPr lang="en-US" altLang="zh-CN" sz="2800" b="1" dirty="0" smtClean="0">
                <a:solidFill>
                  <a:srgbClr val="C00000"/>
                </a:solidFill>
                <a:latin typeface="黑体" panose="02010600030101010101" pitchFamily="2" charset="-122"/>
                <a:ea typeface="黑体" panose="02010600030101010101" pitchFamily="2" charset="-122"/>
              </a:rPr>
              <a:t>Stabilization</a:t>
            </a:r>
            <a:r>
              <a:rPr lang="zh-CN" altLang="zh-CN" sz="2800" b="1" dirty="0" smtClean="0">
                <a:solidFill>
                  <a:srgbClr val="C00000"/>
                </a:solidFill>
                <a:latin typeface="黑体" panose="02010600030101010101" pitchFamily="2" charset="-122"/>
                <a:ea typeface="黑体" panose="02010600030101010101" pitchFamily="2" charset="-122"/>
              </a:rPr>
              <a:t>）</a:t>
            </a:r>
            <a:endParaRPr lang="en-US" altLang="zh-CN" sz="2800" b="1" dirty="0">
              <a:latin typeface="楷体_GB2312" panose="02010609030101010101" pitchFamily="49" charset="-122"/>
              <a:ea typeface="楷体_GB2312" panose="02010609030101010101" pitchFamily="49" charset="-122"/>
            </a:endParaRPr>
          </a:p>
          <a:p>
            <a:pPr>
              <a:lnSpc>
                <a:spcPct val="200000"/>
              </a:lnSpc>
            </a:pPr>
            <a:r>
              <a:rPr lang="zh-CN" altLang="zh-CN" sz="2800" b="1" dirty="0" smtClean="0">
                <a:latin typeface="楷体_GB2312" panose="02010609030101010101" pitchFamily="49" charset="-122"/>
                <a:ea typeface="楷体_GB2312" panose="02010609030101010101" pitchFamily="49" charset="-122"/>
              </a:rPr>
              <a:t>第</a:t>
            </a:r>
            <a:r>
              <a:rPr lang="en-US" altLang="zh-CN" sz="2800" b="1" dirty="0">
                <a:latin typeface="楷体_GB2312" panose="02010609030101010101" pitchFamily="49" charset="-122"/>
                <a:ea typeface="楷体_GB2312" panose="02010609030101010101" pitchFamily="49" charset="-122"/>
              </a:rPr>
              <a:t>4</a:t>
            </a:r>
            <a:r>
              <a:rPr lang="zh-CN" altLang="zh-CN" sz="2800" b="1" dirty="0">
                <a:latin typeface="楷体_GB2312" panose="02010609030101010101" pitchFamily="49" charset="-122"/>
                <a:ea typeface="楷体_GB2312" panose="02010609030101010101" pitchFamily="49" charset="-122"/>
              </a:rPr>
              <a:t>年到第</a:t>
            </a:r>
            <a:r>
              <a:rPr lang="en-US" altLang="zh-CN" sz="2800" b="1" dirty="0">
                <a:latin typeface="楷体_GB2312" panose="02010609030101010101" pitchFamily="49" charset="-122"/>
                <a:ea typeface="楷体_GB2312" panose="02010609030101010101" pitchFamily="49" charset="-122"/>
              </a:rPr>
              <a:t>6</a:t>
            </a:r>
            <a:r>
              <a:rPr lang="zh-CN" altLang="zh-CN" sz="2800" b="1" dirty="0">
                <a:latin typeface="楷体_GB2312" panose="02010609030101010101" pitchFamily="49" charset="-122"/>
                <a:ea typeface="楷体_GB2312" panose="02010609030101010101" pitchFamily="49" charset="-122"/>
              </a:rPr>
              <a:t>年。当教师取得长期任用后，才确定投入教学生涯，并且达到熟悉教学事务</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41173948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644093"/>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a:t>
            </a:r>
            <a:r>
              <a:rPr lang="en-US" altLang="zh-CN" sz="3600" b="1" dirty="0">
                <a:latin typeface="微软雅黑"/>
                <a:ea typeface="微软雅黑"/>
                <a:cs typeface="微软雅黑"/>
              </a:rPr>
              <a:t>1</a:t>
            </a:r>
            <a:r>
              <a:rPr lang="zh-CN" altLang="en-US" sz="3600" b="1" dirty="0">
                <a:latin typeface="微软雅黑"/>
                <a:ea typeface="微软雅黑"/>
                <a:cs typeface="微软雅黑"/>
              </a:rPr>
              <a:t>）休伯曼的教师生涯五阶段论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113882" y="1916832"/>
            <a:ext cx="7400908" cy="4339650"/>
          </a:xfrm>
          <a:prstGeom prst="rect">
            <a:avLst/>
          </a:prstGeom>
        </p:spPr>
        <p:txBody>
          <a:bodyPr wrap="square">
            <a:spAutoFit/>
          </a:bodyPr>
          <a:lstStyle/>
          <a:p>
            <a:pPr marL="285750" indent="-285750">
              <a:lnSpc>
                <a:spcPct val="150000"/>
              </a:lnSpc>
              <a:buFont typeface="Wingdings" panose="05000000000000000000" pitchFamily="2" charset="2"/>
              <a:buChar char="u"/>
            </a:pPr>
            <a:r>
              <a:rPr lang="zh-CN" altLang="zh-CN" sz="2800" b="1" dirty="0" smtClean="0">
                <a:solidFill>
                  <a:srgbClr val="C00000"/>
                </a:solidFill>
                <a:latin typeface="黑体" panose="02010600030101010101" pitchFamily="2" charset="-122"/>
                <a:ea typeface="黑体" panose="02010600030101010101" pitchFamily="2" charset="-122"/>
              </a:rPr>
              <a:t>试验</a:t>
            </a:r>
            <a:r>
              <a:rPr lang="zh-CN" altLang="zh-CN" sz="2800" b="1" dirty="0">
                <a:solidFill>
                  <a:srgbClr val="C00000"/>
                </a:solidFill>
                <a:latin typeface="黑体" panose="02010600030101010101" pitchFamily="2" charset="-122"/>
                <a:ea typeface="黑体" panose="02010600030101010101" pitchFamily="2" charset="-122"/>
              </a:rPr>
              <a:t>与再评估</a:t>
            </a:r>
            <a:r>
              <a:rPr lang="zh-CN" altLang="zh-CN" sz="2800" b="1" dirty="0" smtClean="0">
                <a:solidFill>
                  <a:srgbClr val="C00000"/>
                </a:solidFill>
                <a:latin typeface="黑体" panose="02010600030101010101" pitchFamily="2" charset="-122"/>
                <a:ea typeface="黑体" panose="02010600030101010101" pitchFamily="2" charset="-122"/>
              </a:rPr>
              <a:t>期</a:t>
            </a:r>
            <a:endParaRPr lang="en-US" altLang="zh-CN" sz="2800" b="1" dirty="0" smtClean="0">
              <a:solidFill>
                <a:srgbClr val="C00000"/>
              </a:solidFill>
              <a:latin typeface="黑体" panose="02010600030101010101" pitchFamily="2" charset="-122"/>
              <a:ea typeface="黑体" panose="02010600030101010101" pitchFamily="2" charset="-122"/>
            </a:endParaRPr>
          </a:p>
          <a:p>
            <a:pPr>
              <a:lnSpc>
                <a:spcPct val="150000"/>
              </a:lnSpc>
            </a:pPr>
            <a:r>
              <a:rPr lang="zh-CN" altLang="zh-CN" sz="2800" b="1" dirty="0">
                <a:solidFill>
                  <a:srgbClr val="C00000"/>
                </a:solidFill>
                <a:latin typeface="黑体" panose="02010600030101010101" pitchFamily="2" charset="-122"/>
                <a:ea typeface="黑体" panose="02010600030101010101" pitchFamily="2" charset="-122"/>
              </a:rPr>
              <a:t>（</a:t>
            </a:r>
            <a:r>
              <a:rPr lang="en-US" altLang="zh-CN" sz="2800" b="1" dirty="0">
                <a:solidFill>
                  <a:srgbClr val="C00000"/>
                </a:solidFill>
                <a:latin typeface="黑体" panose="02010600030101010101" pitchFamily="2" charset="-122"/>
                <a:ea typeface="黑体" panose="02010600030101010101" pitchFamily="2" charset="-122"/>
              </a:rPr>
              <a:t>Experimentation and Reassessment</a:t>
            </a:r>
            <a:r>
              <a:rPr lang="zh-CN" altLang="zh-CN" sz="2800" b="1" dirty="0">
                <a:solidFill>
                  <a:srgbClr val="C00000"/>
                </a:solidFill>
                <a:latin typeface="黑体" panose="02010600030101010101" pitchFamily="2" charset="-122"/>
                <a:ea typeface="黑体" panose="02010600030101010101" pitchFamily="2" charset="-122"/>
              </a:rPr>
              <a:t>）</a:t>
            </a:r>
            <a:endParaRPr lang="en-US" altLang="zh-CN" sz="2800" b="1" dirty="0">
              <a:solidFill>
                <a:srgbClr val="C00000"/>
              </a:solidFill>
              <a:latin typeface="黑体" panose="02010600030101010101" pitchFamily="2" charset="-122"/>
              <a:ea typeface="黑体" panose="02010600030101010101" pitchFamily="2" charset="-122"/>
            </a:endParaRPr>
          </a:p>
          <a:p>
            <a:pPr>
              <a:lnSpc>
                <a:spcPct val="150000"/>
              </a:lnSpc>
            </a:pPr>
            <a:r>
              <a:rPr lang="zh-CN" altLang="zh-CN" sz="2400" b="1" dirty="0" smtClean="0">
                <a:latin typeface="楷体_GB2312" panose="02010609030101010101" pitchFamily="49" charset="-122"/>
                <a:ea typeface="楷体_GB2312" panose="02010609030101010101" pitchFamily="49" charset="-122"/>
              </a:rPr>
              <a:t>第</a:t>
            </a:r>
            <a:r>
              <a:rPr lang="en-US" altLang="zh-CN" sz="2400" b="1" dirty="0">
                <a:latin typeface="楷体_GB2312" panose="02010609030101010101" pitchFamily="49" charset="-122"/>
                <a:ea typeface="楷体_GB2312" panose="02010609030101010101" pitchFamily="49" charset="-122"/>
              </a:rPr>
              <a:t>7</a:t>
            </a:r>
            <a:r>
              <a:rPr lang="zh-CN" altLang="zh-CN" sz="2400" b="1" dirty="0">
                <a:latin typeface="楷体_GB2312" panose="02010609030101010101" pitchFamily="49" charset="-122"/>
                <a:ea typeface="楷体_GB2312" panose="02010609030101010101" pitchFamily="49" charset="-122"/>
              </a:rPr>
              <a:t>年到第</a:t>
            </a:r>
            <a:r>
              <a:rPr lang="en-US" altLang="zh-CN" sz="2400" b="1" dirty="0">
                <a:latin typeface="楷体_GB2312" panose="02010609030101010101" pitchFamily="49" charset="-122"/>
                <a:ea typeface="楷体_GB2312" panose="02010609030101010101" pitchFamily="49" charset="-122"/>
              </a:rPr>
              <a:t>18</a:t>
            </a:r>
            <a:r>
              <a:rPr lang="zh-CN" altLang="zh-CN" sz="2400" b="1" dirty="0">
                <a:latin typeface="楷体_GB2312" panose="02010609030101010101" pitchFamily="49" charset="-122"/>
                <a:ea typeface="楷体_GB2312" panose="02010609030101010101" pitchFamily="49" charset="-122"/>
              </a:rPr>
              <a:t>年，教师生涯可能向两个方向</a:t>
            </a:r>
            <a:r>
              <a:rPr lang="zh-CN" altLang="zh-CN" sz="2400" b="1" dirty="0" smtClean="0">
                <a:latin typeface="楷体_GB2312" panose="02010609030101010101" pitchFamily="49" charset="-122"/>
                <a:ea typeface="楷体_GB2312" panose="02010609030101010101" pitchFamily="49" charset="-122"/>
              </a:rPr>
              <a:t>发展</a:t>
            </a:r>
            <a:r>
              <a:rPr lang="zh-CN" altLang="en-US" sz="2400" b="1" dirty="0" smtClean="0">
                <a:latin typeface="楷体_GB2312" panose="02010609030101010101" pitchFamily="49" charset="-122"/>
                <a:ea typeface="楷体_GB2312" panose="02010609030101010101" pitchFamily="49" charset="-122"/>
              </a:rPr>
              <a:t>：自信或自我怀疑。</a:t>
            </a:r>
            <a:endParaRPr lang="en-US" altLang="zh-CN" sz="2400" b="1" dirty="0" smtClean="0">
              <a:latin typeface="楷体_GB2312" panose="02010609030101010101" pitchFamily="49" charset="-122"/>
              <a:ea typeface="楷体_GB2312" panose="02010609030101010101" pitchFamily="49" charset="-122"/>
            </a:endParaRPr>
          </a:p>
          <a:p>
            <a:pPr marL="285750" indent="-285750">
              <a:lnSpc>
                <a:spcPct val="150000"/>
              </a:lnSpc>
              <a:buFont typeface="Wingdings" panose="05000000000000000000" pitchFamily="2" charset="2"/>
              <a:buChar char="u"/>
            </a:pPr>
            <a:r>
              <a:rPr lang="zh-CN" altLang="zh-CN" sz="2800" b="1" dirty="0" smtClean="0">
                <a:solidFill>
                  <a:srgbClr val="C00000"/>
                </a:solidFill>
                <a:latin typeface="黑体" panose="02010600030101010101" pitchFamily="2" charset="-122"/>
                <a:ea typeface="黑体" panose="02010600030101010101" pitchFamily="2" charset="-122"/>
              </a:rPr>
              <a:t>平淡</a:t>
            </a:r>
            <a:r>
              <a:rPr lang="zh-CN" altLang="zh-CN" sz="2800" b="1" dirty="0">
                <a:solidFill>
                  <a:srgbClr val="C00000"/>
                </a:solidFill>
                <a:latin typeface="黑体" panose="02010600030101010101" pitchFamily="2" charset="-122"/>
                <a:ea typeface="黑体" panose="02010600030101010101" pitchFamily="2" charset="-122"/>
              </a:rPr>
              <a:t>和保守主义</a:t>
            </a:r>
            <a:r>
              <a:rPr lang="zh-CN" altLang="zh-CN" sz="2800" b="1" dirty="0" smtClean="0">
                <a:solidFill>
                  <a:srgbClr val="C00000"/>
                </a:solidFill>
                <a:latin typeface="黑体" panose="02010600030101010101" pitchFamily="2" charset="-122"/>
                <a:ea typeface="黑体" panose="02010600030101010101" pitchFamily="2" charset="-122"/>
              </a:rPr>
              <a:t>期</a:t>
            </a:r>
            <a:endParaRPr lang="en-US" altLang="zh-CN" sz="2800" b="1" dirty="0" smtClean="0">
              <a:solidFill>
                <a:srgbClr val="C00000"/>
              </a:solidFill>
              <a:latin typeface="黑体" panose="02010600030101010101" pitchFamily="2" charset="-122"/>
              <a:ea typeface="黑体" panose="02010600030101010101" pitchFamily="2" charset="-122"/>
            </a:endParaRPr>
          </a:p>
          <a:p>
            <a:pPr>
              <a:lnSpc>
                <a:spcPct val="150000"/>
              </a:lnSpc>
            </a:pPr>
            <a:r>
              <a:rPr lang="zh-CN" altLang="zh-CN" sz="2800" b="1" dirty="0" smtClean="0">
                <a:solidFill>
                  <a:srgbClr val="C00000"/>
                </a:solidFill>
                <a:latin typeface="黑体" panose="02010600030101010101" pitchFamily="2" charset="-122"/>
                <a:ea typeface="黑体" panose="02010600030101010101" pitchFamily="2" charset="-122"/>
              </a:rPr>
              <a:t>（</a:t>
            </a:r>
            <a:r>
              <a:rPr lang="en-US" altLang="zh-CN" sz="2800" b="1" dirty="0" smtClean="0">
                <a:solidFill>
                  <a:srgbClr val="C00000"/>
                </a:solidFill>
                <a:latin typeface="黑体" panose="02010600030101010101" pitchFamily="2" charset="-122"/>
                <a:ea typeface="黑体" panose="02010600030101010101" pitchFamily="2" charset="-122"/>
              </a:rPr>
              <a:t>Serenity </a:t>
            </a:r>
            <a:r>
              <a:rPr lang="en-US" altLang="zh-CN" sz="2800" b="1" dirty="0">
                <a:solidFill>
                  <a:srgbClr val="C00000"/>
                </a:solidFill>
                <a:latin typeface="黑体" panose="02010600030101010101" pitchFamily="2" charset="-122"/>
                <a:ea typeface="黑体" panose="02010600030101010101" pitchFamily="2" charset="-122"/>
              </a:rPr>
              <a:t>and </a:t>
            </a:r>
            <a:r>
              <a:rPr lang="en-US" altLang="zh-CN" sz="2800" b="1" dirty="0" smtClean="0">
                <a:solidFill>
                  <a:srgbClr val="C00000"/>
                </a:solidFill>
                <a:latin typeface="黑体" panose="02010600030101010101" pitchFamily="2" charset="-122"/>
                <a:ea typeface="黑体" panose="02010600030101010101" pitchFamily="2" charset="-122"/>
              </a:rPr>
              <a:t>Conservatism</a:t>
            </a:r>
            <a:r>
              <a:rPr lang="zh-CN" altLang="zh-CN" sz="2800" b="1" dirty="0">
                <a:solidFill>
                  <a:srgbClr val="C00000"/>
                </a:solidFill>
                <a:latin typeface="黑体" panose="02010600030101010101" pitchFamily="2" charset="-122"/>
                <a:ea typeface="黑体" panose="02010600030101010101" pitchFamily="2" charset="-122"/>
              </a:rPr>
              <a:t>）</a:t>
            </a:r>
            <a:endParaRPr lang="en-US" altLang="zh-CN" sz="2800" b="1" dirty="0">
              <a:solidFill>
                <a:srgbClr val="C00000"/>
              </a:solidFill>
              <a:latin typeface="黑体" panose="02010600030101010101" pitchFamily="2" charset="-122"/>
              <a:ea typeface="黑体" panose="02010600030101010101" pitchFamily="2" charset="-122"/>
            </a:endParaRPr>
          </a:p>
          <a:p>
            <a:pPr>
              <a:lnSpc>
                <a:spcPct val="150000"/>
              </a:lnSpc>
            </a:pPr>
            <a:r>
              <a:rPr lang="zh-CN" altLang="zh-CN" sz="2400" b="1" dirty="0" smtClean="0">
                <a:latin typeface="楷体_GB2312" panose="02010609030101010101" pitchFamily="49" charset="-122"/>
                <a:ea typeface="楷体_GB2312" panose="02010609030101010101" pitchFamily="49" charset="-122"/>
              </a:rPr>
              <a:t>第</a:t>
            </a:r>
            <a:r>
              <a:rPr lang="en-US" altLang="zh-CN" sz="2400" b="1" dirty="0" smtClean="0">
                <a:latin typeface="楷体_GB2312" panose="02010609030101010101" pitchFamily="49" charset="-122"/>
                <a:ea typeface="楷体_GB2312" panose="02010609030101010101" pitchFamily="49" charset="-122"/>
              </a:rPr>
              <a:t>19</a:t>
            </a:r>
            <a:r>
              <a:rPr lang="zh-CN" altLang="zh-CN" sz="2400" b="1" dirty="0">
                <a:latin typeface="楷体_GB2312" panose="02010609030101010101" pitchFamily="49" charset="-122"/>
                <a:ea typeface="楷体_GB2312" panose="02010609030101010101" pitchFamily="49" charset="-122"/>
              </a:rPr>
              <a:t>年到第</a:t>
            </a:r>
            <a:r>
              <a:rPr lang="en-US" altLang="zh-CN" sz="2400" b="1" dirty="0">
                <a:latin typeface="楷体_GB2312" panose="02010609030101010101" pitchFamily="49" charset="-122"/>
                <a:ea typeface="楷体_GB2312" panose="02010609030101010101" pitchFamily="49" charset="-122"/>
              </a:rPr>
              <a:t>30</a:t>
            </a:r>
            <a:r>
              <a:rPr lang="zh-CN" altLang="zh-CN" sz="2400" b="1" dirty="0">
                <a:latin typeface="楷体_GB2312" panose="02010609030101010101" pitchFamily="49" charset="-122"/>
                <a:ea typeface="楷体_GB2312" panose="02010609030101010101" pitchFamily="49" charset="-122"/>
              </a:rPr>
              <a:t>年之间，教师的生涯也向两个方向发展</a:t>
            </a:r>
            <a:r>
              <a:rPr lang="zh-CN" altLang="zh-CN" sz="2400" b="1" dirty="0" smtClean="0">
                <a:latin typeface="楷体_GB2312" panose="02010609030101010101" pitchFamily="49" charset="-122"/>
                <a:ea typeface="楷体_GB2312" panose="02010609030101010101" pitchFamily="49" charset="-122"/>
              </a:rPr>
              <a:t>。</a:t>
            </a:r>
            <a:endParaRPr lang="en-US" altLang="zh-CN" sz="24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607148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644093"/>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a:t>
            </a:r>
            <a:r>
              <a:rPr lang="en-US" altLang="zh-CN" sz="3600" b="1" dirty="0">
                <a:latin typeface="微软雅黑"/>
                <a:ea typeface="微软雅黑"/>
                <a:cs typeface="微软雅黑"/>
              </a:rPr>
              <a:t>1</a:t>
            </a:r>
            <a:r>
              <a:rPr lang="zh-CN" altLang="en-US" sz="3600" b="1" dirty="0">
                <a:latin typeface="微软雅黑"/>
                <a:ea typeface="微软雅黑"/>
                <a:cs typeface="微软雅黑"/>
              </a:rPr>
              <a:t>）休伯曼的教师生涯五阶段论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619672" y="1988840"/>
            <a:ext cx="6624736" cy="2708434"/>
          </a:xfrm>
          <a:prstGeom prst="rect">
            <a:avLst/>
          </a:prstGeom>
        </p:spPr>
        <p:txBody>
          <a:bodyPr wrap="square">
            <a:spAutoFit/>
          </a:bodyPr>
          <a:lstStyle/>
          <a:p>
            <a:pPr marL="285750" indent="-285750">
              <a:lnSpc>
                <a:spcPct val="200000"/>
              </a:lnSpc>
              <a:buFont typeface="Wingdings" panose="05000000000000000000" pitchFamily="2" charset="2"/>
              <a:buChar char="u"/>
            </a:pPr>
            <a:r>
              <a:rPr lang="zh-CN" altLang="zh-CN" sz="2800" b="1" dirty="0" smtClean="0">
                <a:solidFill>
                  <a:srgbClr val="C00000"/>
                </a:solidFill>
                <a:latin typeface="黑体" panose="02010600030101010101" pitchFamily="2" charset="-122"/>
                <a:ea typeface="黑体" panose="02010600030101010101" pitchFamily="2" charset="-122"/>
              </a:rPr>
              <a:t>清</a:t>
            </a:r>
            <a:r>
              <a:rPr lang="zh-CN" altLang="zh-CN" sz="2800" b="1" dirty="0">
                <a:solidFill>
                  <a:srgbClr val="C00000"/>
                </a:solidFill>
                <a:latin typeface="黑体" panose="02010600030101010101" pitchFamily="2" charset="-122"/>
                <a:ea typeface="黑体" panose="02010600030101010101" pitchFamily="2" charset="-122"/>
              </a:rPr>
              <a:t>闲期（</a:t>
            </a:r>
            <a:r>
              <a:rPr lang="en-US" altLang="zh-CN" sz="2800" b="1" dirty="0">
                <a:solidFill>
                  <a:srgbClr val="C00000"/>
                </a:solidFill>
                <a:latin typeface="黑体" panose="02010600030101010101" pitchFamily="2" charset="-122"/>
                <a:ea typeface="黑体" panose="02010600030101010101" pitchFamily="2" charset="-122"/>
              </a:rPr>
              <a:t>disengagement</a:t>
            </a:r>
            <a:r>
              <a:rPr lang="zh-CN" altLang="zh-CN" sz="2800" b="1" dirty="0" smtClean="0">
                <a:solidFill>
                  <a:srgbClr val="C00000"/>
                </a:solidFill>
                <a:latin typeface="黑体" panose="02010600030101010101" pitchFamily="2" charset="-122"/>
                <a:ea typeface="黑体" panose="02010600030101010101" pitchFamily="2" charset="-122"/>
              </a:rPr>
              <a:t>）</a:t>
            </a:r>
            <a:endParaRPr lang="en-US" altLang="zh-CN" sz="2400" b="1" dirty="0">
              <a:latin typeface="楷体_GB2312" panose="02010609030101010101" pitchFamily="49" charset="-122"/>
              <a:ea typeface="楷体_GB2312" panose="02010609030101010101" pitchFamily="49" charset="-122"/>
            </a:endParaRPr>
          </a:p>
          <a:p>
            <a:pPr>
              <a:lnSpc>
                <a:spcPct val="200000"/>
              </a:lnSpc>
            </a:pPr>
            <a:r>
              <a:rPr lang="zh-CN" altLang="zh-CN" sz="2400" b="1" dirty="0" smtClean="0">
                <a:latin typeface="楷体_GB2312" panose="02010609030101010101" pitchFamily="49" charset="-122"/>
                <a:ea typeface="楷体_GB2312" panose="02010609030101010101" pitchFamily="49" charset="-122"/>
              </a:rPr>
              <a:t>第</a:t>
            </a:r>
            <a:r>
              <a:rPr lang="en-US" altLang="zh-CN" sz="2400" b="1" dirty="0" smtClean="0">
                <a:latin typeface="楷体_GB2312" panose="02010609030101010101" pitchFamily="49" charset="-122"/>
                <a:ea typeface="楷体_GB2312" panose="02010609030101010101" pitchFamily="49" charset="-122"/>
              </a:rPr>
              <a:t>31</a:t>
            </a:r>
            <a:r>
              <a:rPr lang="zh-CN" altLang="zh-CN" sz="2400" b="1" dirty="0">
                <a:latin typeface="楷体_GB2312" panose="02010609030101010101" pitchFamily="49" charset="-122"/>
                <a:ea typeface="楷体_GB2312" panose="02010609030101010101" pitchFamily="49" charset="-122"/>
              </a:rPr>
              <a:t>年到第</a:t>
            </a:r>
            <a:r>
              <a:rPr lang="en-US" altLang="zh-CN" sz="2400" b="1" dirty="0">
                <a:latin typeface="楷体_GB2312" panose="02010609030101010101" pitchFamily="49" charset="-122"/>
                <a:ea typeface="楷体_GB2312" panose="02010609030101010101" pitchFamily="49" charset="-122"/>
              </a:rPr>
              <a:t>40</a:t>
            </a:r>
            <a:r>
              <a:rPr lang="zh-CN" altLang="zh-CN" sz="2400" b="1" dirty="0">
                <a:latin typeface="楷体_GB2312" panose="02010609030101010101" pitchFamily="49" charset="-122"/>
                <a:ea typeface="楷体_GB2312" panose="02010609030101010101" pitchFamily="49" charset="-122"/>
              </a:rPr>
              <a:t>年。教师在专业生涯的末期会有逐渐退出并内化的趋势</a:t>
            </a:r>
            <a:r>
              <a:rPr lang="zh-CN" altLang="zh-CN" sz="2400" b="1" dirty="0" smtClean="0">
                <a:latin typeface="楷体_GB2312" panose="02010609030101010101" pitchFamily="49" charset="-122"/>
                <a:ea typeface="楷体_GB2312" panose="02010609030101010101" pitchFamily="49" charset="-122"/>
              </a:rPr>
              <a:t>。</a:t>
            </a:r>
            <a:endParaRPr lang="en-US" altLang="zh-CN" sz="2400" b="1" dirty="0" smtClean="0">
              <a:latin typeface="楷体_GB2312" panose="02010609030101010101" pitchFamily="49" charset="-122"/>
              <a:ea typeface="楷体_GB2312" panose="02010609030101010101" pitchFamily="49" charset="-122"/>
            </a:endParaRPr>
          </a:p>
          <a:p>
            <a:pPr marL="285750" indent="-285750">
              <a:buFont typeface="Wingdings" panose="05000000000000000000" pitchFamily="2" charset="2"/>
              <a:buChar char="u"/>
            </a:pPr>
            <a:endParaRPr lang="zh-CN" altLang="en-US" dirty="0"/>
          </a:p>
        </p:txBody>
      </p:sp>
    </p:spTree>
    <p:extLst>
      <p:ext uri="{BB962C8B-B14F-4D97-AF65-F5344CB8AC3E}">
        <p14:creationId xmlns="" xmlns:p14="http://schemas.microsoft.com/office/powerpoint/2010/main" val="29517384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500034" y="357166"/>
            <a:ext cx="7848872" cy="1490986"/>
          </a:xfrm>
          <a:prstGeom prst="rect">
            <a:avLst/>
          </a:prstGeom>
          <a:noFill/>
          <a:ln w="9525">
            <a:noFill/>
            <a:miter lim="800000"/>
            <a:headEnd/>
            <a:tailEnd/>
          </a:ln>
        </p:spPr>
        <p:txBody>
          <a:bodyPr wrap="square">
            <a:spAutoFit/>
          </a:bodyPr>
          <a:lstStyle/>
          <a:p>
            <a:pPr algn="ctr">
              <a:lnSpc>
                <a:spcPct val="125000"/>
              </a:lnSpc>
              <a:spcBef>
                <a:spcPts val="0"/>
              </a:spcBef>
              <a:spcAft>
                <a:spcPts val="600"/>
              </a:spcAft>
            </a:pPr>
            <a:r>
              <a:rPr lang="zh-CN" altLang="en-US" sz="3600" b="1" dirty="0">
                <a:latin typeface="微软雅黑"/>
                <a:ea typeface="微软雅黑"/>
                <a:cs typeface="微软雅黑"/>
              </a:rPr>
              <a:t>（</a:t>
            </a:r>
            <a:r>
              <a:rPr lang="en-US" altLang="zh-CN" sz="3600" b="1" dirty="0">
                <a:latin typeface="微软雅黑"/>
                <a:ea typeface="微软雅黑"/>
                <a:cs typeface="微软雅黑"/>
              </a:rPr>
              <a:t>2</a:t>
            </a:r>
            <a:r>
              <a:rPr lang="zh-CN" altLang="en-US" sz="3600" b="1" dirty="0">
                <a:latin typeface="微软雅黑"/>
                <a:ea typeface="微软雅黑"/>
                <a:cs typeface="微软雅黑"/>
              </a:rPr>
              <a:t>）费斯勒的教师生涯</a:t>
            </a:r>
            <a:r>
              <a:rPr lang="zh-CN" altLang="en-US" sz="3600" b="1" dirty="0" smtClean="0">
                <a:latin typeface="微软雅黑"/>
                <a:ea typeface="微软雅黑"/>
                <a:cs typeface="微软雅黑"/>
              </a:rPr>
              <a:t>循环论</a:t>
            </a:r>
            <a:endParaRPr lang="en-US" altLang="zh-CN" sz="3600" b="1" dirty="0" smtClean="0">
              <a:latin typeface="微软雅黑"/>
              <a:ea typeface="微软雅黑"/>
              <a:cs typeface="微软雅黑"/>
            </a:endParaRPr>
          </a:p>
          <a:p>
            <a:pPr algn="ctr">
              <a:lnSpc>
                <a:spcPct val="125000"/>
              </a:lnSpc>
              <a:spcBef>
                <a:spcPts val="0"/>
              </a:spcBef>
              <a:spcAft>
                <a:spcPts val="600"/>
              </a:spcAft>
            </a:pPr>
            <a:r>
              <a:rPr lang="zh-CN" altLang="en-US" sz="3600" b="1" dirty="0" smtClean="0">
                <a:latin typeface="微软雅黑"/>
                <a:ea typeface="微软雅黑"/>
                <a:cs typeface="微软雅黑"/>
              </a:rPr>
              <a:t>（</a:t>
            </a:r>
            <a:r>
              <a:rPr lang="en-US" altLang="zh-CN" sz="3600" b="1" dirty="0" smtClean="0">
                <a:latin typeface="微软雅黑"/>
                <a:ea typeface="微软雅黑"/>
                <a:cs typeface="微软雅黑"/>
              </a:rPr>
              <a:t>Teacher Career Cycle</a:t>
            </a:r>
            <a:r>
              <a:rPr lang="zh-CN" altLang="en-US" sz="3600" b="1" dirty="0" smtClean="0">
                <a:latin typeface="微软雅黑"/>
                <a:ea typeface="微软雅黑"/>
                <a:cs typeface="微软雅黑"/>
              </a:rPr>
              <a:t>）</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285852" y="3000372"/>
            <a:ext cx="6768752" cy="2576667"/>
          </a:xfrm>
          <a:prstGeom prst="rect">
            <a:avLst/>
          </a:prstGeom>
        </p:spPr>
        <p:txBody>
          <a:bodyPr wrap="square">
            <a:spAutoFit/>
          </a:bodyPr>
          <a:lstStyle/>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这个</a:t>
            </a:r>
            <a:r>
              <a:rPr lang="zh-CN" altLang="zh-CN" sz="2800" b="1" dirty="0">
                <a:latin typeface="楷体_GB2312" panose="02010609030101010101" pitchFamily="49" charset="-122"/>
                <a:ea typeface="楷体_GB2312" panose="02010609030101010101" pitchFamily="49" charset="-122"/>
              </a:rPr>
              <a:t>阶段的教育是为了特定的教师角色而做准备的，通常是在大学或师范学院进行的师资培养阶段，以及在职教师从事新角色或新工作的再培训</a:t>
            </a:r>
            <a:r>
              <a:rPr lang="zh-CN" altLang="zh-CN" sz="2800" b="1" dirty="0" smtClean="0">
                <a:latin typeface="楷体_GB2312" panose="02010609030101010101" pitchFamily="49" charset="-122"/>
                <a:ea typeface="楷体_GB2312" panose="02010609030101010101" pitchFamily="49" charset="-122"/>
              </a:rPr>
              <a:t>。</a:t>
            </a:r>
            <a:endParaRPr lang="zh-CN" altLang="zh-CN" sz="2800" b="1" dirty="0">
              <a:latin typeface="楷体_GB2312" panose="02010609030101010101" pitchFamily="49" charset="-122"/>
              <a:ea typeface="楷体_GB2312" panose="02010609030101010101" pitchFamily="49" charset="-122"/>
            </a:endParaRPr>
          </a:p>
        </p:txBody>
      </p:sp>
      <p:sp>
        <p:nvSpPr>
          <p:cNvPr id="4" name="矩形 3"/>
          <p:cNvSpPr/>
          <p:nvPr/>
        </p:nvSpPr>
        <p:spPr>
          <a:xfrm>
            <a:off x="928662" y="2143116"/>
            <a:ext cx="7472916" cy="523220"/>
          </a:xfrm>
          <a:prstGeom prst="rect">
            <a:avLst/>
          </a:prstGeom>
        </p:spPr>
        <p:txBody>
          <a:bodyPr wrap="square">
            <a:spAutoFit/>
          </a:bodyPr>
          <a:lstStyle/>
          <a:p>
            <a:pPr algn="ctr"/>
            <a:r>
              <a:rPr lang="zh-CN" altLang="zh-CN" sz="2800" b="1" dirty="0">
                <a:solidFill>
                  <a:srgbClr val="C00000"/>
                </a:solidFill>
                <a:latin typeface="楷体_GB2312" panose="02010609030101010101" pitchFamily="49" charset="-122"/>
                <a:ea typeface="楷体_GB2312" panose="02010609030101010101" pitchFamily="49" charset="-122"/>
              </a:rPr>
              <a:t>第一阶段：职前教育阶段</a:t>
            </a:r>
            <a:r>
              <a:rPr lang="en-US" altLang="zh-CN" sz="2800" b="1" dirty="0" smtClean="0">
                <a:solidFill>
                  <a:srgbClr val="C00000"/>
                </a:solidFill>
                <a:latin typeface="楷体_GB2312" panose="02010609030101010101" pitchFamily="49" charset="-122"/>
                <a:ea typeface="楷体_GB2312" panose="02010609030101010101" pitchFamily="49" charset="-122"/>
              </a:rPr>
              <a:t>(Pre-service Stage) </a:t>
            </a:r>
            <a:endParaRPr lang="zh-CN" altLang="en-US" sz="2800" b="1" dirty="0">
              <a:solidFill>
                <a:srgbClr val="C00000"/>
              </a:solidFill>
            </a:endParaRPr>
          </a:p>
        </p:txBody>
      </p:sp>
    </p:spTree>
    <p:extLst>
      <p:ext uri="{BB962C8B-B14F-4D97-AF65-F5344CB8AC3E}">
        <p14:creationId xmlns="" xmlns:p14="http://schemas.microsoft.com/office/powerpoint/2010/main" val="19651497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644093"/>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a:t>
            </a:r>
            <a:r>
              <a:rPr lang="en-US" altLang="zh-CN" sz="3600" b="1" dirty="0">
                <a:latin typeface="微软雅黑"/>
                <a:ea typeface="微软雅黑"/>
                <a:cs typeface="微软雅黑"/>
              </a:rPr>
              <a:t>2</a:t>
            </a:r>
            <a:r>
              <a:rPr lang="zh-CN" altLang="en-US" sz="3600" b="1" dirty="0">
                <a:latin typeface="微软雅黑"/>
                <a:ea typeface="微软雅黑"/>
                <a:cs typeface="微软雅黑"/>
              </a:rPr>
              <a:t>）费斯勒的教师生涯循环论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827584" y="2879394"/>
            <a:ext cx="7560840" cy="2400657"/>
          </a:xfrm>
          <a:prstGeom prst="rect">
            <a:avLst/>
          </a:prstGeom>
        </p:spPr>
        <p:txBody>
          <a:bodyPr wrap="square">
            <a:spAutoFit/>
          </a:bodyPr>
          <a:lstStyle/>
          <a:p>
            <a:pPr>
              <a:lnSpc>
                <a:spcPct val="125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这</a:t>
            </a:r>
            <a:r>
              <a:rPr lang="zh-CN" altLang="zh-CN" sz="2400" b="1" dirty="0">
                <a:latin typeface="楷体_GB2312" panose="02010609030101010101" pitchFamily="49" charset="-122"/>
                <a:ea typeface="楷体_GB2312" panose="02010609030101010101" pitchFamily="49" charset="-122"/>
              </a:rPr>
              <a:t>是教师任教前几年，也是教师走向社会，进入学校系统和学习每日例行工作的时期。在此阶段的每一位新任教师，通常都会努力寻求学生、同事、督导人员的认可和接纳，并设法在处理日常问题和事务达到令人满意的程度，进而获得被肯定的信心</a:t>
            </a:r>
            <a:r>
              <a:rPr lang="zh-CN" altLang="zh-CN" sz="2400" b="1" dirty="0" smtClean="0">
                <a:latin typeface="楷体_GB2312" panose="02010609030101010101" pitchFamily="49" charset="-122"/>
                <a:ea typeface="楷体_GB2312" panose="02010609030101010101" pitchFamily="49" charset="-122"/>
              </a:rPr>
              <a:t>。</a:t>
            </a:r>
            <a:endParaRPr lang="zh-CN" altLang="zh-CN" sz="2400" b="1" dirty="0">
              <a:latin typeface="楷体_GB2312" panose="02010609030101010101" pitchFamily="49" charset="-122"/>
              <a:ea typeface="楷体_GB2312" panose="02010609030101010101" pitchFamily="49" charset="-122"/>
            </a:endParaRPr>
          </a:p>
        </p:txBody>
      </p:sp>
      <p:sp>
        <p:nvSpPr>
          <p:cNvPr id="2" name="矩形 1"/>
          <p:cNvSpPr/>
          <p:nvPr/>
        </p:nvSpPr>
        <p:spPr>
          <a:xfrm>
            <a:off x="1331640" y="1858816"/>
            <a:ext cx="6869188" cy="556884"/>
          </a:xfrm>
          <a:prstGeom prst="rect">
            <a:avLst/>
          </a:prstGeom>
        </p:spPr>
        <p:txBody>
          <a:bodyPr wrap="none">
            <a:spAutoFit/>
          </a:bodyPr>
          <a:lstStyle/>
          <a:p>
            <a:pPr algn="ctr">
              <a:lnSpc>
                <a:spcPct val="125000"/>
              </a:lnSpc>
            </a:pPr>
            <a:r>
              <a:rPr lang="zh-CN" altLang="zh-CN" sz="2800" b="1" dirty="0">
                <a:solidFill>
                  <a:srgbClr val="C00000"/>
                </a:solidFill>
                <a:latin typeface="楷体_GB2312" panose="02010609030101010101" pitchFamily="49" charset="-122"/>
                <a:ea typeface="楷体_GB2312" panose="02010609030101010101" pitchFamily="49" charset="-122"/>
              </a:rPr>
              <a:t>第二阶段：入职阶段（</a:t>
            </a:r>
            <a:r>
              <a:rPr lang="en-US" altLang="zh-CN" sz="2800" b="1" dirty="0">
                <a:solidFill>
                  <a:srgbClr val="C00000"/>
                </a:solidFill>
                <a:latin typeface="楷体_GB2312" panose="02010609030101010101" pitchFamily="49" charset="-122"/>
                <a:ea typeface="楷体_GB2312" panose="02010609030101010101" pitchFamily="49" charset="-122"/>
              </a:rPr>
              <a:t>induction stage</a:t>
            </a:r>
            <a:r>
              <a:rPr lang="zh-CN" altLang="zh-CN" sz="2800" b="1" dirty="0">
                <a:solidFill>
                  <a:srgbClr val="C00000"/>
                </a:solidFill>
                <a:latin typeface="楷体_GB2312" panose="02010609030101010101" pitchFamily="49" charset="-122"/>
                <a:ea typeface="楷体_GB2312" panose="02010609030101010101" pitchFamily="49" charset="-122"/>
              </a:rPr>
              <a:t>）</a:t>
            </a:r>
            <a:endParaRPr lang="en-US" altLang="zh-CN"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8892090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644093"/>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a:t>
            </a:r>
            <a:r>
              <a:rPr lang="en-US" altLang="zh-CN" sz="3600" b="1" dirty="0">
                <a:latin typeface="微软雅黑"/>
                <a:ea typeface="微软雅黑"/>
                <a:cs typeface="微软雅黑"/>
              </a:rPr>
              <a:t>2</a:t>
            </a:r>
            <a:r>
              <a:rPr lang="zh-CN" altLang="en-US" sz="3600" b="1" dirty="0">
                <a:latin typeface="微软雅黑"/>
                <a:ea typeface="微软雅黑"/>
                <a:cs typeface="微软雅黑"/>
              </a:rPr>
              <a:t>）费斯勒的教师生涯循环论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667652" y="2548530"/>
            <a:ext cx="7848872" cy="3785652"/>
          </a:xfrm>
          <a:prstGeom prst="rect">
            <a:avLst/>
          </a:prstGeom>
        </p:spPr>
        <p:txBody>
          <a:bodyPr wrap="square">
            <a:spAutoFit/>
          </a:bodyPr>
          <a:lstStyle/>
          <a:p>
            <a:pPr>
              <a:lnSpc>
                <a:spcPct val="125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此</a:t>
            </a:r>
            <a:r>
              <a:rPr lang="zh-CN" altLang="zh-CN" sz="2400" b="1" dirty="0">
                <a:latin typeface="楷体_GB2312" panose="02010609030101010101" pitchFamily="49" charset="-122"/>
                <a:ea typeface="楷体_GB2312" panose="02010609030101010101" pitchFamily="49" charset="-122"/>
              </a:rPr>
              <a:t>阶段是教师能力形成阶段。在此阶段的教师努力增进和充实相关教育知识，提高教学技巧和能力，设法获得新信息、材料、方法和策略。此时的教师</a:t>
            </a:r>
            <a:r>
              <a:rPr lang="zh-CN" altLang="zh-CN" sz="2400" b="1" dirty="0">
                <a:solidFill>
                  <a:srgbClr val="C00000"/>
                </a:solidFill>
                <a:latin typeface="楷体_GB2312" panose="02010609030101010101" pitchFamily="49" charset="-122"/>
                <a:ea typeface="楷体_GB2312" panose="02010609030101010101" pitchFamily="49" charset="-122"/>
              </a:rPr>
              <a:t>渴望建立一套属于自己的教学体系，经常接受与吸收新的观念，参加研讨会和各种相关会议，以及继续进修与深造</a:t>
            </a:r>
            <a:r>
              <a:rPr lang="zh-CN" altLang="zh-CN" sz="2400" b="1" dirty="0">
                <a:latin typeface="楷体_GB2312" panose="02010609030101010101" pitchFamily="49" charset="-122"/>
                <a:ea typeface="楷体_GB2312" panose="02010609030101010101" pitchFamily="49" charset="-122"/>
              </a:rPr>
              <a:t>。这一阶段成功建构了教学能力的教师，有可能进入到热心与成长阶段；反之，无法建构恰当能力的教师，有可能逐步进入到挫折阶段、稳定或停止的阶段，或提前离岗。</a:t>
            </a:r>
          </a:p>
        </p:txBody>
      </p:sp>
      <p:sp>
        <p:nvSpPr>
          <p:cNvPr id="2" name="矩形 1"/>
          <p:cNvSpPr/>
          <p:nvPr/>
        </p:nvSpPr>
        <p:spPr>
          <a:xfrm>
            <a:off x="33579" y="1412776"/>
            <a:ext cx="9145016" cy="1095493"/>
          </a:xfrm>
          <a:prstGeom prst="rect">
            <a:avLst/>
          </a:prstGeom>
        </p:spPr>
        <p:txBody>
          <a:bodyPr wrap="square">
            <a:spAutoFit/>
          </a:bodyPr>
          <a:lstStyle/>
          <a:p>
            <a:pPr algn="ctr">
              <a:lnSpc>
                <a:spcPct val="125000"/>
              </a:lnSpc>
            </a:pPr>
            <a:r>
              <a:rPr lang="zh-CN" altLang="zh-CN" sz="2800" b="1" dirty="0">
                <a:solidFill>
                  <a:srgbClr val="C00000"/>
                </a:solidFill>
                <a:latin typeface="楷体_GB2312" panose="02010609030101010101" pitchFamily="49" charset="-122"/>
                <a:ea typeface="楷体_GB2312" panose="02010609030101010101" pitchFamily="49" charset="-122"/>
              </a:rPr>
              <a:t>第三阶段：能力建立</a:t>
            </a:r>
            <a:r>
              <a:rPr lang="zh-CN" altLang="zh-CN" sz="2800" b="1" dirty="0" smtClean="0">
                <a:solidFill>
                  <a:srgbClr val="C00000"/>
                </a:solidFill>
                <a:latin typeface="楷体_GB2312" panose="02010609030101010101" pitchFamily="49" charset="-122"/>
                <a:ea typeface="楷体_GB2312" panose="02010609030101010101" pitchFamily="49" charset="-122"/>
              </a:rPr>
              <a:t>阶段</a:t>
            </a:r>
            <a:endParaRPr lang="en-US" altLang="zh-CN" sz="2800" b="1" dirty="0" smtClean="0">
              <a:solidFill>
                <a:srgbClr val="C00000"/>
              </a:solidFill>
              <a:latin typeface="楷体_GB2312" panose="02010609030101010101" pitchFamily="49" charset="-122"/>
              <a:ea typeface="楷体_GB2312" panose="02010609030101010101" pitchFamily="49" charset="-122"/>
            </a:endParaRPr>
          </a:p>
          <a:p>
            <a:pPr algn="ctr">
              <a:lnSpc>
                <a:spcPct val="125000"/>
              </a:lnSpc>
            </a:pPr>
            <a:r>
              <a:rPr lang="zh-CN" altLang="zh-CN" sz="2800" b="1" dirty="0" smtClean="0">
                <a:solidFill>
                  <a:srgbClr val="C00000"/>
                </a:solidFill>
                <a:latin typeface="楷体_GB2312" panose="02010609030101010101" pitchFamily="49" charset="-122"/>
                <a:ea typeface="楷体_GB2312" panose="02010609030101010101" pitchFamily="49" charset="-122"/>
              </a:rPr>
              <a:t>（</a:t>
            </a:r>
            <a:r>
              <a:rPr lang="en-US" altLang="zh-CN" sz="2800" b="1" dirty="0">
                <a:solidFill>
                  <a:srgbClr val="C00000"/>
                </a:solidFill>
                <a:latin typeface="楷体_GB2312" panose="02010609030101010101" pitchFamily="49" charset="-122"/>
                <a:ea typeface="楷体_GB2312" panose="02010609030101010101" pitchFamily="49" charset="-122"/>
              </a:rPr>
              <a:t>competency building stage</a:t>
            </a:r>
            <a:r>
              <a:rPr lang="zh-CN" altLang="zh-CN" sz="2800" b="1" dirty="0">
                <a:solidFill>
                  <a:srgbClr val="C00000"/>
                </a:solidFill>
                <a:latin typeface="楷体_GB2312" panose="02010609030101010101" pitchFamily="49" charset="-122"/>
                <a:ea typeface="楷体_GB2312" panose="02010609030101010101" pitchFamily="49" charset="-122"/>
              </a:rPr>
              <a:t>）</a:t>
            </a:r>
            <a:endParaRPr lang="zh-CN" altLang="en-US"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6998903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644093"/>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a:t>
            </a:r>
            <a:r>
              <a:rPr lang="en-US" altLang="zh-CN" sz="3600" b="1" dirty="0">
                <a:latin typeface="微软雅黑"/>
                <a:ea typeface="微软雅黑"/>
                <a:cs typeface="微软雅黑"/>
              </a:rPr>
              <a:t>2</a:t>
            </a:r>
            <a:r>
              <a:rPr lang="zh-CN" altLang="en-US" sz="3600" b="1" dirty="0">
                <a:latin typeface="微软雅黑"/>
                <a:ea typeface="微软雅黑"/>
                <a:cs typeface="微软雅黑"/>
              </a:rPr>
              <a:t>）费斯勒的教师生涯循环论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915677" y="2799363"/>
            <a:ext cx="7380820" cy="2785378"/>
          </a:xfrm>
          <a:prstGeom prst="rect">
            <a:avLst/>
          </a:prstGeom>
        </p:spPr>
        <p:txBody>
          <a:bodyPr wrap="square">
            <a:spAutoFit/>
          </a:bodyPr>
          <a:lstStyle/>
          <a:p>
            <a:pPr>
              <a:lnSpc>
                <a:spcPct val="125000"/>
              </a:lnSpc>
            </a:pPr>
            <a:r>
              <a:rPr lang="zh-CN" altLang="en-US" sz="2400" b="1"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此</a:t>
            </a:r>
            <a:r>
              <a:rPr lang="zh-CN" altLang="en-US" sz="2800" b="1" dirty="0">
                <a:latin typeface="楷体_GB2312" panose="02010609030101010101" pitchFamily="49" charset="-122"/>
                <a:ea typeface="楷体_GB2312" panose="02010609030101010101" pitchFamily="49" charset="-122"/>
              </a:rPr>
              <a:t>阶段，教师已经具有较高水平的教学能力，但是仍旧不断追求专业成长。教师热爱工作，每天急于到校，希望和学生交流，并不断寻找新的方法来丰富其教学活动，充满热情，对工作的满足度高。</a:t>
            </a:r>
            <a:endParaRPr lang="zh-CN" altLang="zh-CN" sz="2800" b="1" dirty="0">
              <a:latin typeface="楷体_GB2312" panose="02010609030101010101" pitchFamily="49" charset="-122"/>
              <a:ea typeface="楷体_GB2312" panose="02010609030101010101" pitchFamily="49" charset="-122"/>
            </a:endParaRPr>
          </a:p>
        </p:txBody>
      </p:sp>
      <p:sp>
        <p:nvSpPr>
          <p:cNvPr id="2" name="矩形 1"/>
          <p:cNvSpPr/>
          <p:nvPr/>
        </p:nvSpPr>
        <p:spPr>
          <a:xfrm>
            <a:off x="-10402" y="1484784"/>
            <a:ext cx="9145016" cy="1095493"/>
          </a:xfrm>
          <a:prstGeom prst="rect">
            <a:avLst/>
          </a:prstGeom>
        </p:spPr>
        <p:txBody>
          <a:bodyPr wrap="square">
            <a:spAutoFit/>
          </a:bodyPr>
          <a:lstStyle/>
          <a:p>
            <a:pPr algn="ctr">
              <a:lnSpc>
                <a:spcPct val="125000"/>
              </a:lnSpc>
            </a:pPr>
            <a:r>
              <a:rPr lang="zh-CN" altLang="en-US" sz="2800" b="1" dirty="0">
                <a:solidFill>
                  <a:srgbClr val="C00000"/>
                </a:solidFill>
                <a:latin typeface="楷体_GB2312" panose="02010609030101010101" pitchFamily="49" charset="-122"/>
                <a:ea typeface="楷体_GB2312" panose="02010609030101010101" pitchFamily="49" charset="-122"/>
              </a:rPr>
              <a:t>第四阶段：热心和成长</a:t>
            </a:r>
            <a:r>
              <a:rPr lang="zh-CN" altLang="en-US" sz="2800" b="1" dirty="0" smtClean="0">
                <a:solidFill>
                  <a:srgbClr val="C00000"/>
                </a:solidFill>
                <a:latin typeface="楷体_GB2312" panose="02010609030101010101" pitchFamily="49" charset="-122"/>
                <a:ea typeface="楷体_GB2312" panose="02010609030101010101" pitchFamily="49" charset="-122"/>
              </a:rPr>
              <a:t>阶段</a:t>
            </a:r>
            <a:endParaRPr lang="en-US" altLang="zh-CN" sz="2800" b="1" dirty="0" smtClean="0">
              <a:solidFill>
                <a:srgbClr val="C00000"/>
              </a:solidFill>
              <a:latin typeface="楷体_GB2312" panose="02010609030101010101" pitchFamily="49" charset="-122"/>
              <a:ea typeface="楷体_GB2312" panose="02010609030101010101" pitchFamily="49" charset="-122"/>
            </a:endParaRPr>
          </a:p>
          <a:p>
            <a:pPr algn="ctr">
              <a:lnSpc>
                <a:spcPct val="125000"/>
              </a:lnSpc>
            </a:pPr>
            <a:r>
              <a:rPr lang="zh-CN" altLang="en-US" sz="2800" b="1" dirty="0" smtClean="0">
                <a:solidFill>
                  <a:srgbClr val="C00000"/>
                </a:solidFill>
                <a:latin typeface="楷体_GB2312" panose="02010609030101010101" pitchFamily="49" charset="-122"/>
                <a:ea typeface="楷体_GB2312" panose="02010609030101010101" pitchFamily="49" charset="-122"/>
              </a:rPr>
              <a:t>（</a:t>
            </a:r>
            <a:r>
              <a:rPr lang="en-US" altLang="zh-CN" sz="2800" b="1" dirty="0">
                <a:solidFill>
                  <a:srgbClr val="C00000"/>
                </a:solidFill>
                <a:latin typeface="楷体_GB2312" panose="02010609030101010101" pitchFamily="49" charset="-122"/>
                <a:ea typeface="楷体_GB2312" panose="02010609030101010101" pitchFamily="49" charset="-122"/>
              </a:rPr>
              <a:t>enthusiastic and growing stage</a:t>
            </a:r>
            <a:r>
              <a:rPr lang="zh-CN" altLang="en-US" sz="2800" b="1" dirty="0" smtClean="0">
                <a:solidFill>
                  <a:srgbClr val="C00000"/>
                </a:solidFill>
                <a:latin typeface="楷体_GB2312" panose="02010609030101010101" pitchFamily="49" charset="-122"/>
                <a:ea typeface="楷体_GB2312" panose="02010609030101010101" pitchFamily="49" charset="-122"/>
              </a:rPr>
              <a:t>）</a:t>
            </a:r>
            <a:endParaRPr lang="zh-CN" altLang="en-US"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9805378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35937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a:t>
            </a:r>
            <a:r>
              <a:rPr lang="en-US" altLang="zh-CN" sz="3600" b="1" dirty="0">
                <a:latin typeface="微软雅黑"/>
                <a:ea typeface="微软雅黑"/>
                <a:cs typeface="微软雅黑"/>
              </a:rPr>
              <a:t>2</a:t>
            </a:r>
            <a:r>
              <a:rPr lang="zh-CN" altLang="en-US" sz="3600" b="1" dirty="0">
                <a:latin typeface="微软雅黑"/>
                <a:ea typeface="微软雅黑"/>
                <a:cs typeface="微软雅黑"/>
              </a:rPr>
              <a:t>）费斯勒的教师生涯循环论</a:t>
            </a:r>
          </a:p>
        </p:txBody>
      </p:sp>
      <p:sp>
        <p:nvSpPr>
          <p:cNvPr id="3" name="矩形 2"/>
          <p:cNvSpPr/>
          <p:nvPr/>
        </p:nvSpPr>
        <p:spPr>
          <a:xfrm>
            <a:off x="1241291" y="2601876"/>
            <a:ext cx="6768751" cy="2221762"/>
          </a:xfrm>
          <a:prstGeom prst="rect">
            <a:avLst/>
          </a:prstGeom>
        </p:spPr>
        <p:txBody>
          <a:bodyPr wrap="square">
            <a:spAutoFit/>
          </a:bodyPr>
          <a:lstStyle/>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此</a:t>
            </a:r>
            <a:r>
              <a:rPr lang="zh-CN" altLang="zh-CN" sz="2400" b="1" dirty="0">
                <a:latin typeface="楷体_GB2312" panose="02010609030101010101" pitchFamily="49" charset="-122"/>
                <a:ea typeface="楷体_GB2312" panose="02010609030101010101" pitchFamily="49" charset="-122"/>
              </a:rPr>
              <a:t>阶段，教师可能会受到某种因素的影响，或是产生教学上的挫折感，或是工作满足度逐渐下降，开始怀疑自己选择教师这份工作是否正确。教师的职业倦怠经常出现在此阶段。</a:t>
            </a:r>
          </a:p>
        </p:txBody>
      </p:sp>
      <p:sp>
        <p:nvSpPr>
          <p:cNvPr id="2" name="矩形 1"/>
          <p:cNvSpPr/>
          <p:nvPr/>
        </p:nvSpPr>
        <p:spPr>
          <a:xfrm>
            <a:off x="1721111" y="1196752"/>
            <a:ext cx="5475300" cy="1169551"/>
          </a:xfrm>
          <a:prstGeom prst="rect">
            <a:avLst/>
          </a:prstGeom>
        </p:spPr>
        <p:txBody>
          <a:bodyPr wrap="square">
            <a:spAutoFit/>
          </a:bodyPr>
          <a:lstStyle/>
          <a:p>
            <a:pPr algn="ctr">
              <a:lnSpc>
                <a:spcPct val="125000"/>
              </a:lnSpc>
            </a:pPr>
            <a:r>
              <a:rPr lang="zh-CN" altLang="zh-CN" sz="2800" b="1" dirty="0">
                <a:solidFill>
                  <a:srgbClr val="C00000"/>
                </a:solidFill>
                <a:latin typeface="楷体_GB2312" panose="02010609030101010101" pitchFamily="49" charset="-122"/>
                <a:ea typeface="楷体_GB2312" panose="02010609030101010101" pitchFamily="49" charset="-122"/>
              </a:rPr>
              <a:t>第五阶段：生涯受挫阶段</a:t>
            </a:r>
            <a:endParaRPr lang="en-US" altLang="zh-CN" sz="2800" b="1" dirty="0">
              <a:solidFill>
                <a:srgbClr val="C00000"/>
              </a:solidFill>
              <a:latin typeface="楷体_GB2312" panose="02010609030101010101" pitchFamily="49" charset="-122"/>
              <a:ea typeface="楷体_GB2312" panose="02010609030101010101" pitchFamily="49" charset="-122"/>
            </a:endParaRPr>
          </a:p>
          <a:p>
            <a:pPr algn="ctr">
              <a:lnSpc>
                <a:spcPct val="125000"/>
              </a:lnSpc>
            </a:pPr>
            <a:r>
              <a:rPr lang="zh-CN" altLang="zh-CN" sz="2800" b="1" dirty="0">
                <a:solidFill>
                  <a:srgbClr val="C00000"/>
                </a:solidFill>
                <a:latin typeface="楷体_GB2312" panose="02010609030101010101" pitchFamily="49" charset="-122"/>
                <a:ea typeface="楷体_GB2312" panose="02010609030101010101" pitchFamily="49" charset="-122"/>
              </a:rPr>
              <a:t>（</a:t>
            </a:r>
            <a:r>
              <a:rPr lang="en-US" altLang="zh-CN" sz="2800" b="1" dirty="0">
                <a:solidFill>
                  <a:srgbClr val="C00000"/>
                </a:solidFill>
                <a:latin typeface="楷体_GB2312" panose="02010609030101010101" pitchFamily="49" charset="-122"/>
                <a:ea typeface="楷体_GB2312" panose="02010609030101010101" pitchFamily="49" charset="-122"/>
              </a:rPr>
              <a:t>career frustration stage</a:t>
            </a:r>
            <a:r>
              <a:rPr lang="zh-CN" altLang="zh-CN" sz="2800" b="1" dirty="0">
                <a:solidFill>
                  <a:srgbClr val="C00000"/>
                </a:solidFill>
                <a:latin typeface="楷体_GB2312" panose="02010609030101010101" pitchFamily="49" charset="-122"/>
                <a:ea typeface="楷体_GB2312" panose="02010609030101010101" pitchFamily="49" charset="-122"/>
              </a:rPr>
              <a:t>）</a:t>
            </a:r>
            <a:endParaRPr lang="zh-CN" altLang="en-US"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0220581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259632" y="764704"/>
            <a:ext cx="6647974" cy="646331"/>
          </a:xfrm>
          <a:prstGeom prst="rect">
            <a:avLst/>
          </a:prstGeom>
          <a:noFill/>
          <a:ln w="9525">
            <a:noFill/>
            <a:miter lim="800000"/>
            <a:headEnd/>
            <a:tailEnd/>
          </a:ln>
        </p:spPr>
        <p:txBody>
          <a:bodyPr wrap="none">
            <a:spAutoFit/>
          </a:bodyPr>
          <a:lstStyle/>
          <a:p>
            <a:r>
              <a:rPr lang="zh-CN" altLang="en-US" sz="3600" b="1" dirty="0">
                <a:latin typeface="微软雅黑"/>
                <a:ea typeface="微软雅黑"/>
                <a:cs typeface="微软雅黑"/>
              </a:rPr>
              <a:t>问题一：教师专业发展研究成果</a:t>
            </a:r>
          </a:p>
        </p:txBody>
      </p:sp>
      <p:sp>
        <p:nvSpPr>
          <p:cNvPr id="5" name="矩形 4"/>
          <p:cNvSpPr>
            <a:spLocks noChangeArrowheads="1"/>
          </p:cNvSpPr>
          <p:nvPr/>
        </p:nvSpPr>
        <p:spPr bwMode="auto">
          <a:xfrm>
            <a:off x="983218" y="1916832"/>
            <a:ext cx="7200801" cy="3293209"/>
          </a:xfrm>
          <a:prstGeom prst="rect">
            <a:avLst/>
          </a:prstGeom>
          <a:noFill/>
          <a:ln w="9525">
            <a:noFill/>
            <a:miter lim="800000"/>
            <a:headEnd/>
            <a:tailEnd/>
          </a:ln>
        </p:spPr>
        <p:txBody>
          <a:bodyPr wrap="square">
            <a:spAutoFit/>
          </a:bodyPr>
          <a:lstStyle/>
          <a:p>
            <a:pPr algn="ctr">
              <a:lnSpc>
                <a:spcPct val="200000"/>
              </a:lnSpc>
              <a:spcBef>
                <a:spcPts val="0"/>
              </a:spcBef>
              <a:spcAft>
                <a:spcPts val="1200"/>
              </a:spcAft>
            </a:pPr>
            <a:r>
              <a:rPr lang="zh-CN" altLang="en-US" sz="3200" b="1" dirty="0">
                <a:solidFill>
                  <a:srgbClr val="C00000"/>
                </a:solidFill>
                <a:latin typeface="黑体" panose="02010600030101010101" pitchFamily="2" charset="-122"/>
                <a:ea typeface="黑体" panose="02010600030101010101" pitchFamily="2" charset="-122"/>
              </a:rPr>
              <a:t>何谓教师专业发展理论？</a:t>
            </a:r>
            <a:endParaRPr lang="en-US" altLang="zh-CN" sz="3200" b="1" dirty="0">
              <a:solidFill>
                <a:srgbClr val="C00000"/>
              </a:solidFill>
              <a:latin typeface="黑体" panose="02010600030101010101" pitchFamily="2" charset="-122"/>
              <a:ea typeface="黑体" panose="02010600030101010101" pitchFamily="2" charset="-122"/>
            </a:endParaRPr>
          </a:p>
          <a:p>
            <a:pPr lvl="0">
              <a:lnSpc>
                <a:spcPct val="150000"/>
              </a:lnSpc>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是</a:t>
            </a:r>
            <a:r>
              <a:rPr lang="zh-CN" altLang="en-US" sz="2800" b="1" dirty="0">
                <a:latin typeface="楷体_GB2312" panose="02010609030101010101" pitchFamily="49" charset="-122"/>
                <a:ea typeface="楷体_GB2312" panose="02010609030101010101" pitchFamily="49" charset="-122"/>
              </a:rPr>
              <a:t>一种以探讨</a:t>
            </a:r>
            <a:r>
              <a:rPr lang="zh-CN" altLang="en-US" sz="2800" b="1" dirty="0">
                <a:solidFill>
                  <a:srgbClr val="FF0000"/>
                </a:solidFill>
                <a:latin typeface="楷体_GB2312" panose="02010609030101010101" pitchFamily="49" charset="-122"/>
                <a:ea typeface="楷体_GB2312" panose="02010609030101010101" pitchFamily="49" charset="-122"/>
              </a:rPr>
              <a:t>教师在经历职前、入职、在职以及离职的整个职业生涯发展过程中所呈现的阶段性特征与发展规律</a:t>
            </a:r>
            <a:r>
              <a:rPr lang="zh-CN" altLang="en-US" sz="2800" b="1" dirty="0">
                <a:latin typeface="楷体_GB2312" panose="02010609030101010101" pitchFamily="49" charset="-122"/>
                <a:ea typeface="楷体_GB2312" panose="02010609030101010101" pitchFamily="49" charset="-122"/>
              </a:rPr>
              <a:t>为主旨的理论。</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9486320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76725" y="347503"/>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a:t>
            </a:r>
            <a:r>
              <a:rPr lang="en-US" altLang="zh-CN" sz="3600" b="1" dirty="0">
                <a:latin typeface="微软雅黑"/>
                <a:ea typeface="微软雅黑"/>
                <a:cs typeface="微软雅黑"/>
              </a:rPr>
              <a:t>2</a:t>
            </a:r>
            <a:r>
              <a:rPr lang="zh-CN" altLang="en-US" sz="3600" b="1" dirty="0">
                <a:latin typeface="微软雅黑"/>
                <a:ea typeface="微软雅黑"/>
                <a:cs typeface="微软雅黑"/>
              </a:rPr>
              <a:t>）费斯勒的教师生涯循环论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252789" y="2786042"/>
            <a:ext cx="6696744" cy="2862322"/>
          </a:xfrm>
          <a:prstGeom prst="rect">
            <a:avLst/>
          </a:prstGeom>
        </p:spPr>
        <p:txBody>
          <a:bodyPr wrap="square">
            <a:spAutoFit/>
          </a:bodyPr>
          <a:lstStyle/>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这</a:t>
            </a:r>
            <a:r>
              <a:rPr lang="zh-CN" altLang="zh-CN" sz="2400" b="1" dirty="0">
                <a:latin typeface="楷体_GB2312" panose="02010609030101010101" pitchFamily="49" charset="-122"/>
                <a:ea typeface="楷体_GB2312" panose="02010609030101010101" pitchFamily="49" charset="-122"/>
              </a:rPr>
              <a:t>一阶段的教师存在着“做一天和尚撞一天钟”的心态。这些教师只做分内的工作，不会主动追求教学专业上的卓越与成长，不求有功，但求无过，是教师缺乏进取心、不愿意追求完美和成长的阶段。</a:t>
            </a:r>
          </a:p>
        </p:txBody>
      </p:sp>
      <p:sp>
        <p:nvSpPr>
          <p:cNvPr id="2" name="矩形 1"/>
          <p:cNvSpPr/>
          <p:nvPr/>
        </p:nvSpPr>
        <p:spPr>
          <a:xfrm>
            <a:off x="1873985" y="1324976"/>
            <a:ext cx="5454352" cy="1095493"/>
          </a:xfrm>
          <a:prstGeom prst="rect">
            <a:avLst/>
          </a:prstGeom>
        </p:spPr>
        <p:txBody>
          <a:bodyPr wrap="square">
            <a:spAutoFit/>
          </a:bodyPr>
          <a:lstStyle/>
          <a:p>
            <a:pPr algn="ctr">
              <a:lnSpc>
                <a:spcPct val="125000"/>
              </a:lnSpc>
            </a:pPr>
            <a:r>
              <a:rPr lang="zh-CN" altLang="zh-CN" sz="2800" b="1" dirty="0">
                <a:solidFill>
                  <a:srgbClr val="C00000"/>
                </a:solidFill>
                <a:latin typeface="楷体_GB2312" panose="02010609030101010101" pitchFamily="49" charset="-122"/>
                <a:ea typeface="楷体_GB2312" panose="02010609030101010101" pitchFamily="49" charset="-122"/>
              </a:rPr>
              <a:t>第六阶段：稳定和停滞阶段</a:t>
            </a:r>
            <a:endParaRPr lang="en-US" altLang="zh-CN" sz="2800" b="1" dirty="0">
              <a:solidFill>
                <a:srgbClr val="C00000"/>
              </a:solidFill>
              <a:latin typeface="楷体_GB2312" panose="02010609030101010101" pitchFamily="49" charset="-122"/>
              <a:ea typeface="楷体_GB2312" panose="02010609030101010101" pitchFamily="49" charset="-122"/>
            </a:endParaRPr>
          </a:p>
          <a:p>
            <a:pPr algn="ctr">
              <a:lnSpc>
                <a:spcPct val="125000"/>
              </a:lnSpc>
            </a:pPr>
            <a:r>
              <a:rPr lang="zh-CN" altLang="zh-CN" sz="2800" b="1" dirty="0">
                <a:solidFill>
                  <a:srgbClr val="C00000"/>
                </a:solidFill>
                <a:latin typeface="楷体_GB2312" panose="02010609030101010101" pitchFamily="49" charset="-122"/>
                <a:ea typeface="楷体_GB2312" panose="02010609030101010101" pitchFamily="49" charset="-122"/>
              </a:rPr>
              <a:t>（</a:t>
            </a:r>
            <a:r>
              <a:rPr lang="en-US" altLang="zh-CN" sz="2800" b="1" dirty="0">
                <a:solidFill>
                  <a:srgbClr val="C00000"/>
                </a:solidFill>
                <a:latin typeface="楷体_GB2312" panose="02010609030101010101" pitchFamily="49" charset="-122"/>
                <a:ea typeface="楷体_GB2312" panose="02010609030101010101" pitchFamily="49" charset="-122"/>
              </a:rPr>
              <a:t>stable and stagnant stage</a:t>
            </a:r>
            <a:r>
              <a:rPr lang="zh-CN" altLang="zh-CN" sz="2800" b="1" dirty="0">
                <a:solidFill>
                  <a:srgbClr val="C00000"/>
                </a:solidFill>
                <a:latin typeface="楷体_GB2312" panose="02010609030101010101" pitchFamily="49" charset="-122"/>
                <a:ea typeface="楷体_GB2312" panose="02010609030101010101" pitchFamily="49" charset="-122"/>
              </a:rPr>
              <a:t>）</a:t>
            </a:r>
            <a:endParaRPr lang="zh-CN" altLang="en-US"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2510480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7652" y="320927"/>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a:t>
            </a:r>
            <a:r>
              <a:rPr lang="en-US" altLang="zh-CN" sz="3600" b="1" dirty="0">
                <a:latin typeface="微软雅黑"/>
                <a:ea typeface="微软雅黑"/>
                <a:cs typeface="微软雅黑"/>
              </a:rPr>
              <a:t>2</a:t>
            </a:r>
            <a:r>
              <a:rPr lang="zh-CN" altLang="en-US" sz="3600" b="1" dirty="0">
                <a:latin typeface="微软雅黑"/>
                <a:ea typeface="微软雅黑"/>
                <a:cs typeface="微软雅黑"/>
              </a:rPr>
              <a:t>）费斯勒的教师生涯循环论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439652" y="1268760"/>
            <a:ext cx="5976664" cy="1169551"/>
          </a:xfrm>
          <a:prstGeom prst="rect">
            <a:avLst/>
          </a:prstGeom>
        </p:spPr>
        <p:txBody>
          <a:bodyPr wrap="square">
            <a:spAutoFit/>
          </a:bodyPr>
          <a:lstStyle/>
          <a:p>
            <a:pPr algn="ctr">
              <a:lnSpc>
                <a:spcPct val="125000"/>
              </a:lnSpc>
            </a:pPr>
            <a:r>
              <a:rPr lang="zh-CN" altLang="zh-CN" sz="2800" b="1" dirty="0">
                <a:solidFill>
                  <a:srgbClr val="C00000"/>
                </a:solidFill>
                <a:latin typeface="楷体_GB2312" panose="02010609030101010101" pitchFamily="49" charset="-122"/>
                <a:ea typeface="楷体_GB2312" panose="02010609030101010101" pitchFamily="49" charset="-122"/>
              </a:rPr>
              <a:t>第七阶段：生涯低落</a:t>
            </a:r>
            <a:r>
              <a:rPr lang="zh-CN" altLang="zh-CN" sz="2800" b="1" dirty="0" smtClean="0">
                <a:solidFill>
                  <a:srgbClr val="C00000"/>
                </a:solidFill>
                <a:latin typeface="楷体_GB2312" panose="02010609030101010101" pitchFamily="49" charset="-122"/>
                <a:ea typeface="楷体_GB2312" panose="02010609030101010101" pitchFamily="49" charset="-122"/>
              </a:rPr>
              <a:t>阶段</a:t>
            </a:r>
            <a:endParaRPr lang="en-US" altLang="zh-CN" sz="2800" b="1" dirty="0" smtClean="0">
              <a:solidFill>
                <a:srgbClr val="C00000"/>
              </a:solidFill>
              <a:latin typeface="楷体_GB2312" panose="02010609030101010101" pitchFamily="49" charset="-122"/>
              <a:ea typeface="楷体_GB2312" panose="02010609030101010101" pitchFamily="49" charset="-122"/>
            </a:endParaRPr>
          </a:p>
          <a:p>
            <a:pPr algn="ctr">
              <a:lnSpc>
                <a:spcPct val="125000"/>
              </a:lnSpc>
            </a:pPr>
            <a:r>
              <a:rPr lang="zh-CN" altLang="zh-CN" sz="2800" b="1" dirty="0" smtClean="0">
                <a:solidFill>
                  <a:srgbClr val="C00000"/>
                </a:solidFill>
                <a:latin typeface="楷体_GB2312" panose="02010609030101010101" pitchFamily="49" charset="-122"/>
                <a:ea typeface="楷体_GB2312" panose="02010609030101010101" pitchFamily="49" charset="-122"/>
              </a:rPr>
              <a:t>（</a:t>
            </a:r>
            <a:r>
              <a:rPr lang="en-US" altLang="zh-CN" sz="2800" b="1" dirty="0">
                <a:solidFill>
                  <a:srgbClr val="C00000"/>
                </a:solidFill>
                <a:latin typeface="楷体_GB2312" panose="02010609030101010101" pitchFamily="49" charset="-122"/>
                <a:ea typeface="楷体_GB2312" panose="02010609030101010101" pitchFamily="49" charset="-122"/>
              </a:rPr>
              <a:t>career wind down stage</a:t>
            </a:r>
            <a:r>
              <a:rPr lang="zh-CN" altLang="zh-CN" sz="2800" b="1" dirty="0" smtClean="0">
                <a:solidFill>
                  <a:srgbClr val="C00000"/>
                </a:solidFill>
                <a:latin typeface="楷体_GB2312" panose="02010609030101010101" pitchFamily="49" charset="-122"/>
                <a:ea typeface="楷体_GB2312" panose="02010609030101010101" pitchFamily="49" charset="-122"/>
              </a:rPr>
              <a:t>）</a:t>
            </a:r>
            <a:endParaRPr lang="zh-CN" altLang="zh-CN" sz="2800" b="1" dirty="0">
              <a:solidFill>
                <a:srgbClr val="C00000"/>
              </a:solidFill>
              <a:latin typeface="楷体_GB2312" panose="02010609030101010101" pitchFamily="49" charset="-122"/>
              <a:ea typeface="楷体_GB2312" panose="02010609030101010101" pitchFamily="49" charset="-122"/>
            </a:endParaRPr>
          </a:p>
        </p:txBody>
      </p:sp>
      <p:sp>
        <p:nvSpPr>
          <p:cNvPr id="2" name="矩形 1"/>
          <p:cNvSpPr/>
          <p:nvPr/>
        </p:nvSpPr>
        <p:spPr>
          <a:xfrm>
            <a:off x="965728" y="2564904"/>
            <a:ext cx="7252720" cy="2862322"/>
          </a:xfrm>
          <a:prstGeom prst="rect">
            <a:avLst/>
          </a:prstGeom>
        </p:spPr>
        <p:txBody>
          <a:bodyPr wrap="square">
            <a:spAutoFit/>
          </a:bodyPr>
          <a:lstStyle/>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这</a:t>
            </a:r>
            <a:r>
              <a:rPr lang="zh-CN" altLang="zh-CN" sz="2400" b="1" dirty="0">
                <a:latin typeface="楷体_GB2312" panose="02010609030101010101" pitchFamily="49" charset="-122"/>
                <a:ea typeface="楷体_GB2312" panose="02010609030101010101" pitchFamily="49" charset="-122"/>
              </a:rPr>
              <a:t>是准备离开教育岗位，打算“交棒”的低潮时期。在此阶段，有些教师感到愉悦自由，回想以前的桃李春风，而今终能功成身退；另外也有一些教师则会以一种苦涩的心情离开教育岗位，或是因被迫离职而感不平，或是因对教育工作的热爱而眷恋。</a:t>
            </a:r>
          </a:p>
        </p:txBody>
      </p:sp>
    </p:spTree>
    <p:extLst>
      <p:ext uri="{BB962C8B-B14F-4D97-AF65-F5344CB8AC3E}">
        <p14:creationId xmlns="" xmlns:p14="http://schemas.microsoft.com/office/powerpoint/2010/main" val="10220581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2360" y="614409"/>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（四）教师自我研究框架</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142976" y="2143116"/>
            <a:ext cx="7139377" cy="2677656"/>
          </a:xfrm>
          <a:prstGeom prst="rect">
            <a:avLst/>
          </a:prstGeom>
        </p:spPr>
        <p:txBody>
          <a:bodyPr wrap="square">
            <a:spAutoFit/>
          </a:bodyPr>
          <a:lstStyle/>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800" b="1" dirty="0" smtClean="0">
                <a:solidFill>
                  <a:srgbClr val="C00000"/>
                </a:solidFill>
                <a:latin typeface="黑体" panose="02010600030101010101" pitchFamily="2" charset="-122"/>
                <a:ea typeface="黑体" panose="02010600030101010101" pitchFamily="2" charset="-122"/>
              </a:rPr>
              <a:t>教师</a:t>
            </a:r>
            <a:r>
              <a:rPr lang="zh-CN" altLang="zh-CN" sz="2800" b="1" dirty="0">
                <a:solidFill>
                  <a:srgbClr val="C00000"/>
                </a:solidFill>
                <a:latin typeface="黑体" panose="02010600030101010101" pitchFamily="2" charset="-122"/>
                <a:ea typeface="黑体" panose="02010600030101010101" pitchFamily="2" charset="-122"/>
              </a:rPr>
              <a:t>自我</a:t>
            </a:r>
            <a:r>
              <a:rPr lang="zh-CN" altLang="zh-CN" sz="2800" b="1" dirty="0">
                <a:latin typeface="楷体_GB2312" panose="02010609030101010101" pitchFamily="49" charset="-122"/>
                <a:ea typeface="楷体_GB2312" panose="02010609030101010101" pitchFamily="49" charset="-122"/>
              </a:rPr>
              <a:t>研究框架强调教师自我在其专业发展过程中的作用，尤其</a:t>
            </a:r>
            <a:r>
              <a:rPr lang="zh-CN" altLang="zh-CN" sz="2800" b="1" dirty="0" smtClean="0">
                <a:latin typeface="楷体_GB2312" panose="02010609030101010101" pitchFamily="49" charset="-122"/>
                <a:ea typeface="楷体_GB2312" panose="02010609030101010101" pitchFamily="49" charset="-122"/>
              </a:rPr>
              <a:t>强调</a:t>
            </a:r>
            <a:r>
              <a:rPr lang="zh-CN" altLang="zh-CN" sz="2800" b="1" dirty="0" smtClean="0">
                <a:solidFill>
                  <a:srgbClr val="C00000"/>
                </a:solidFill>
                <a:latin typeface="楷体_GB2312" panose="02010609030101010101" pitchFamily="49" charset="-122"/>
                <a:ea typeface="楷体_GB2312" panose="02010609030101010101" pitchFamily="49" charset="-122"/>
              </a:rPr>
              <a:t>教师</a:t>
            </a:r>
            <a:r>
              <a:rPr lang="zh-CN" altLang="zh-CN" sz="2800" b="1" dirty="0">
                <a:solidFill>
                  <a:srgbClr val="C00000"/>
                </a:solidFill>
                <a:latin typeface="楷体_GB2312" panose="02010609030101010101" pitchFamily="49" charset="-122"/>
                <a:ea typeface="楷体_GB2312" panose="02010609030101010101" pitchFamily="49" charset="-122"/>
              </a:rPr>
              <a:t>自我</a:t>
            </a:r>
            <a:r>
              <a:rPr lang="zh-CN" altLang="zh-CN" sz="2800" b="1" dirty="0" smtClean="0">
                <a:solidFill>
                  <a:srgbClr val="C00000"/>
                </a:solidFill>
                <a:latin typeface="楷体_GB2312" panose="02010609030101010101" pitchFamily="49" charset="-122"/>
                <a:ea typeface="楷体_GB2312" panose="02010609030101010101" pitchFamily="49" charset="-122"/>
              </a:rPr>
              <a:t>意识、自我反思、自主发展</a:t>
            </a:r>
            <a:r>
              <a:rPr lang="zh-CN" altLang="zh-CN" sz="2800" b="1" dirty="0" smtClean="0">
                <a:latin typeface="楷体_GB2312" panose="02010609030101010101" pitchFamily="49" charset="-122"/>
                <a:ea typeface="楷体_GB2312" panose="02010609030101010101" pitchFamily="49" charset="-122"/>
              </a:rPr>
              <a:t>等</a:t>
            </a:r>
            <a:r>
              <a:rPr lang="zh-CN" altLang="zh-CN" sz="2800" b="1" dirty="0">
                <a:latin typeface="楷体_GB2312" panose="02010609030101010101" pitchFamily="49" charset="-122"/>
                <a:ea typeface="楷体_GB2312" panose="02010609030101010101" pitchFamily="49" charset="-122"/>
              </a:rPr>
              <a:t>在其职业生涯发展过程中的重要性。</a:t>
            </a:r>
          </a:p>
        </p:txBody>
      </p:sp>
    </p:spTree>
    <p:extLst>
      <p:ext uri="{BB962C8B-B14F-4D97-AF65-F5344CB8AC3E}">
        <p14:creationId xmlns="" xmlns:p14="http://schemas.microsoft.com/office/powerpoint/2010/main" val="19695691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2360" y="614409"/>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（四）教师自我研究框架</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214414" y="1928802"/>
            <a:ext cx="7139377" cy="2677656"/>
          </a:xfrm>
          <a:prstGeom prst="rect">
            <a:avLst/>
          </a:prstGeom>
        </p:spPr>
        <p:txBody>
          <a:bodyPr wrap="square">
            <a:spAutoFit/>
          </a:bodyPr>
          <a:lstStyle/>
          <a:p>
            <a:pPr>
              <a:lnSpc>
                <a:spcPct val="200000"/>
              </a:lnSpc>
            </a:pPr>
            <a:r>
              <a:rPr lang="en-US" altLang="zh-CN" sz="2800" dirty="0" smtClean="0">
                <a:latin typeface="楷体_GB2312" panose="02010609030101010101" pitchFamily="49" charset="-122"/>
                <a:ea typeface="楷体_GB2312" panose="02010609030101010101" pitchFamily="49" charset="-122"/>
              </a:rPr>
              <a:t>    </a:t>
            </a:r>
            <a:r>
              <a:rPr lang="zh-CN" altLang="en-US" sz="2800" b="1" dirty="0">
                <a:solidFill>
                  <a:srgbClr val="C00000"/>
                </a:solidFill>
                <a:latin typeface="黑体" panose="02010600030101010101" pitchFamily="2" charset="-122"/>
                <a:ea typeface="黑体" panose="02010600030101010101" pitchFamily="2" charset="-122"/>
              </a:rPr>
              <a:t>代表理论：</a:t>
            </a:r>
            <a:endParaRPr lang="en-US" altLang="zh-CN" sz="2800" b="1" dirty="0">
              <a:solidFill>
                <a:srgbClr val="C00000"/>
              </a:solidFill>
              <a:latin typeface="黑体" panose="02010600030101010101" pitchFamily="2" charset="-122"/>
              <a:ea typeface="黑体" panose="02010600030101010101" pitchFamily="2" charset="-122"/>
            </a:endParaRPr>
          </a:p>
          <a:p>
            <a:pPr>
              <a:lnSpc>
                <a:spcPct val="20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斯蒂菲（</a:t>
            </a:r>
            <a:r>
              <a:rPr lang="en-US" altLang="zh-CN" sz="2800" b="1" dirty="0" err="1" smtClean="0">
                <a:latin typeface="楷体_GB2312" panose="02010609030101010101" pitchFamily="49" charset="-122"/>
                <a:ea typeface="楷体_GB2312" panose="02010609030101010101" pitchFamily="49" charset="-122"/>
              </a:rPr>
              <a:t>steffy</a:t>
            </a:r>
            <a:r>
              <a:rPr lang="zh-CN" altLang="en-US" sz="2800" b="1" dirty="0" smtClean="0">
                <a:latin typeface="楷体_GB2312" panose="02010609030101010101" pitchFamily="49" charset="-122"/>
                <a:ea typeface="楷体_GB2312" panose="02010609030101010101" pitchFamily="49" charset="-122"/>
              </a:rPr>
              <a:t>）教师</a:t>
            </a:r>
            <a:r>
              <a:rPr lang="zh-CN" altLang="en-US" sz="2800" b="1" dirty="0">
                <a:latin typeface="楷体_GB2312" panose="02010609030101010101" pitchFamily="49" charset="-122"/>
                <a:ea typeface="楷体_GB2312" panose="02010609030101010101" pitchFamily="49" charset="-122"/>
              </a:rPr>
              <a:t>生涯五阶段</a:t>
            </a:r>
            <a:r>
              <a:rPr lang="zh-CN" altLang="en-US" sz="2800" b="1" dirty="0" smtClean="0">
                <a:latin typeface="楷体_GB2312" panose="02010609030101010101" pitchFamily="49" charset="-122"/>
                <a:ea typeface="楷体_GB2312" panose="02010609030101010101" pitchFamily="49" charset="-122"/>
              </a:rPr>
              <a:t>论</a:t>
            </a:r>
            <a:endParaRPr lang="en-US" altLang="zh-CN" sz="2800" b="1" dirty="0" smtClean="0">
              <a:latin typeface="楷体_GB2312" panose="02010609030101010101" pitchFamily="49" charset="-122"/>
              <a:ea typeface="楷体_GB2312" panose="02010609030101010101" pitchFamily="49" charset="-122"/>
            </a:endParaRPr>
          </a:p>
          <a:p>
            <a:pPr>
              <a:lnSpc>
                <a:spcPct val="20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叶澜</a:t>
            </a:r>
            <a:r>
              <a:rPr lang="zh-CN" altLang="zh-CN" sz="2800" b="1" dirty="0">
                <a:latin typeface="楷体_GB2312" panose="02010609030101010101" pitchFamily="49" charset="-122"/>
                <a:ea typeface="楷体_GB2312" panose="02010609030101010101" pitchFamily="49" charset="-122"/>
              </a:rPr>
              <a:t>、白益民教师自我更新的专业发展</a:t>
            </a:r>
          </a:p>
        </p:txBody>
      </p:sp>
    </p:spTree>
    <p:extLst>
      <p:ext uri="{BB962C8B-B14F-4D97-AF65-F5344CB8AC3E}">
        <p14:creationId xmlns="" xmlns:p14="http://schemas.microsoft.com/office/powerpoint/2010/main" val="23461901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2360" y="614409"/>
            <a:ext cx="7848872" cy="646331"/>
          </a:xfrm>
          <a:prstGeom prst="rect">
            <a:avLst/>
          </a:prstGeom>
          <a:noFill/>
          <a:ln w="9525">
            <a:noFill/>
            <a:miter lim="800000"/>
            <a:headEnd/>
            <a:tailEnd/>
          </a:ln>
        </p:spPr>
        <p:txBody>
          <a:bodyPr wrap="square">
            <a:spAutoFit/>
          </a:bodyPr>
          <a:lstStyle/>
          <a:p>
            <a:pPr algn="ctr"/>
            <a:r>
              <a:rPr lang="zh-CN" altLang="en-US" sz="3600" b="1" dirty="0" smtClean="0">
                <a:latin typeface="微软雅黑"/>
                <a:ea typeface="微软雅黑"/>
                <a:cs typeface="微软雅黑"/>
              </a:rPr>
              <a:t>斯蒂菲教师</a:t>
            </a:r>
            <a:r>
              <a:rPr lang="zh-CN" altLang="en-US" sz="3600" b="1" dirty="0">
                <a:latin typeface="微软雅黑"/>
                <a:ea typeface="微软雅黑"/>
                <a:cs typeface="微软雅黑"/>
              </a:rPr>
              <a:t>生涯五阶段论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047662" y="2132856"/>
            <a:ext cx="7139377" cy="2576667"/>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斯蒂菲</a:t>
            </a:r>
            <a:r>
              <a:rPr lang="zh-CN" altLang="zh-CN" sz="2800" b="1" dirty="0">
                <a:latin typeface="楷体_GB2312" panose="02010609030101010101" pitchFamily="49" charset="-122"/>
                <a:ea typeface="楷体_GB2312" panose="02010609030101010101" pitchFamily="49" charset="-122"/>
              </a:rPr>
              <a:t>认为，领导者必须了解教师自我的作用，并关注教师的外显行为。</a:t>
            </a:r>
            <a:endParaRPr lang="en-US" altLang="zh-CN" sz="2800" b="1" dirty="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zh-CN" altLang="zh-CN" sz="2800" b="1" dirty="0">
                <a:latin typeface="楷体_GB2312" panose="02010609030101010101" pitchFamily="49" charset="-122"/>
                <a:ea typeface="楷体_GB2312" panose="02010609030101010101" pitchFamily="49" charset="-122"/>
              </a:rPr>
              <a:t>为帮助领导者更好地了解教师，将教师生涯分为五个阶段。</a:t>
            </a:r>
          </a:p>
        </p:txBody>
      </p:sp>
    </p:spTree>
    <p:extLst>
      <p:ext uri="{BB962C8B-B14F-4D97-AF65-F5344CB8AC3E}">
        <p14:creationId xmlns="" xmlns:p14="http://schemas.microsoft.com/office/powerpoint/2010/main" val="16286684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760868" y="716857"/>
            <a:ext cx="7848872" cy="646331"/>
          </a:xfrm>
          <a:prstGeom prst="rect">
            <a:avLst/>
          </a:prstGeom>
          <a:noFill/>
          <a:ln w="9525">
            <a:noFill/>
            <a:miter lim="800000"/>
            <a:headEnd/>
            <a:tailEnd/>
          </a:ln>
        </p:spPr>
        <p:txBody>
          <a:bodyPr wrap="square">
            <a:spAutoFit/>
          </a:bodyPr>
          <a:lstStyle/>
          <a:p>
            <a:pPr algn="ctr"/>
            <a:r>
              <a:rPr lang="zh-CN" altLang="en-US" sz="3600" b="1" dirty="0" smtClean="0">
                <a:latin typeface="微软雅黑"/>
                <a:ea typeface="微软雅黑"/>
                <a:cs typeface="微软雅黑"/>
              </a:rPr>
              <a:t>斯蒂菲教师</a:t>
            </a:r>
            <a:r>
              <a:rPr lang="zh-CN" altLang="en-US" sz="3600" b="1" dirty="0">
                <a:latin typeface="微软雅黑"/>
                <a:ea typeface="微软雅黑"/>
                <a:cs typeface="微软雅黑"/>
              </a:rPr>
              <a:t>生涯五阶段论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115616" y="3212976"/>
            <a:ext cx="7139377" cy="1947649"/>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此</a:t>
            </a:r>
            <a:r>
              <a:rPr lang="zh-CN" altLang="zh-CN" sz="2800" b="1" dirty="0">
                <a:latin typeface="楷体_GB2312" panose="02010609030101010101" pitchFamily="49" charset="-122"/>
                <a:ea typeface="楷体_GB2312" panose="02010609030101010101" pitchFamily="49" charset="-122"/>
              </a:rPr>
              <a:t>阶段是新教师跨入教师职业的初始阶段，他们具有理想主义、有活力、富创意、接纳新观念和成长取向等特征。</a:t>
            </a:r>
          </a:p>
        </p:txBody>
      </p:sp>
      <p:sp>
        <p:nvSpPr>
          <p:cNvPr id="2" name="矩形 1"/>
          <p:cNvSpPr/>
          <p:nvPr/>
        </p:nvSpPr>
        <p:spPr>
          <a:xfrm>
            <a:off x="1132028" y="1844824"/>
            <a:ext cx="6696744" cy="954107"/>
          </a:xfrm>
          <a:prstGeom prst="rect">
            <a:avLst/>
          </a:prstGeom>
        </p:spPr>
        <p:txBody>
          <a:bodyPr wrap="square">
            <a:spAutoFit/>
          </a:bodyPr>
          <a:lstStyle/>
          <a:p>
            <a:pPr algn="ctr"/>
            <a:r>
              <a:rPr lang="zh-CN" altLang="zh-CN" sz="2800" b="1" dirty="0">
                <a:solidFill>
                  <a:srgbClr val="C00000"/>
                </a:solidFill>
                <a:latin typeface="楷体_GB2312" panose="02010609030101010101" pitchFamily="49" charset="-122"/>
                <a:ea typeface="楷体_GB2312" panose="02010609030101010101" pitchFamily="49" charset="-122"/>
              </a:rPr>
              <a:t>第一阶段：预备生涯</a:t>
            </a:r>
            <a:r>
              <a:rPr lang="zh-CN" altLang="zh-CN" sz="2800" b="1" dirty="0" smtClean="0">
                <a:solidFill>
                  <a:srgbClr val="C00000"/>
                </a:solidFill>
                <a:latin typeface="楷体_GB2312" panose="02010609030101010101" pitchFamily="49" charset="-122"/>
                <a:ea typeface="楷体_GB2312" panose="02010609030101010101" pitchFamily="49" charset="-122"/>
              </a:rPr>
              <a:t>阶段</a:t>
            </a:r>
            <a:endParaRPr lang="en-US" altLang="zh-CN" sz="2800" b="1" dirty="0" smtClean="0">
              <a:solidFill>
                <a:srgbClr val="C00000"/>
              </a:solidFill>
              <a:latin typeface="楷体_GB2312" panose="02010609030101010101" pitchFamily="49" charset="-122"/>
              <a:ea typeface="楷体_GB2312" panose="02010609030101010101" pitchFamily="49" charset="-122"/>
            </a:endParaRPr>
          </a:p>
          <a:p>
            <a:pPr algn="ctr"/>
            <a:r>
              <a:rPr lang="zh-CN" altLang="zh-CN" sz="2800" b="1" dirty="0" smtClean="0">
                <a:solidFill>
                  <a:srgbClr val="C00000"/>
                </a:solidFill>
                <a:latin typeface="楷体_GB2312" panose="02010609030101010101" pitchFamily="49" charset="-122"/>
                <a:ea typeface="楷体_GB2312" panose="02010609030101010101" pitchFamily="49" charset="-122"/>
              </a:rPr>
              <a:t>（</a:t>
            </a:r>
            <a:r>
              <a:rPr lang="en-US" altLang="zh-CN" sz="2800" b="1" dirty="0">
                <a:solidFill>
                  <a:srgbClr val="C00000"/>
                </a:solidFill>
                <a:latin typeface="楷体_GB2312" panose="02010609030101010101" pitchFamily="49" charset="-122"/>
                <a:ea typeface="楷体_GB2312" panose="02010609030101010101" pitchFamily="49" charset="-122"/>
              </a:rPr>
              <a:t>Anticipatory career stage</a:t>
            </a:r>
            <a:r>
              <a:rPr lang="zh-CN" altLang="zh-CN" sz="2800" b="1" dirty="0" smtClean="0">
                <a:solidFill>
                  <a:srgbClr val="C00000"/>
                </a:solidFill>
                <a:latin typeface="楷体_GB2312" panose="02010609030101010101" pitchFamily="49" charset="-122"/>
                <a:ea typeface="楷体_GB2312" panose="02010609030101010101" pitchFamily="49" charset="-122"/>
              </a:rPr>
              <a:t>）</a:t>
            </a:r>
            <a:endParaRPr lang="zh-CN" altLang="en-US"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1436937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2360" y="404664"/>
            <a:ext cx="7848872" cy="646331"/>
          </a:xfrm>
          <a:prstGeom prst="rect">
            <a:avLst/>
          </a:prstGeom>
          <a:noFill/>
          <a:ln w="9525">
            <a:noFill/>
            <a:miter lim="800000"/>
            <a:headEnd/>
            <a:tailEnd/>
          </a:ln>
        </p:spPr>
        <p:txBody>
          <a:bodyPr wrap="square">
            <a:spAutoFit/>
          </a:bodyPr>
          <a:lstStyle/>
          <a:p>
            <a:pPr algn="ctr"/>
            <a:r>
              <a:rPr lang="zh-CN" altLang="en-US" sz="3600" b="1" dirty="0" smtClean="0">
                <a:latin typeface="微软雅黑"/>
                <a:ea typeface="微软雅黑"/>
                <a:cs typeface="微软雅黑"/>
              </a:rPr>
              <a:t>斯蒂菲教师</a:t>
            </a:r>
            <a:r>
              <a:rPr lang="zh-CN" altLang="en-US" sz="3600" b="1" dirty="0">
                <a:latin typeface="微软雅黑"/>
                <a:ea typeface="微软雅黑"/>
                <a:cs typeface="微软雅黑"/>
              </a:rPr>
              <a:t>生涯五阶段论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047662" y="2492896"/>
            <a:ext cx="7139377" cy="3240311"/>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此</a:t>
            </a:r>
            <a:r>
              <a:rPr lang="zh-CN" altLang="zh-CN" sz="2800" b="1" dirty="0">
                <a:latin typeface="楷体_GB2312" panose="02010609030101010101" pitchFamily="49" charset="-122"/>
                <a:ea typeface="楷体_GB2312" panose="02010609030101010101" pitchFamily="49" charset="-122"/>
              </a:rPr>
              <a:t>阶段的教师具有任教科目的多方面能力、知识和态度，同时拥有多方面的信息。他们期待进行有效的班级经营和时间管理，并对学生具有高度期望，也能在自己工作中激发自我潜能，达成自我实现。</a:t>
            </a:r>
          </a:p>
        </p:txBody>
      </p:sp>
      <p:sp>
        <p:nvSpPr>
          <p:cNvPr id="2" name="矩形 1"/>
          <p:cNvSpPr/>
          <p:nvPr/>
        </p:nvSpPr>
        <p:spPr>
          <a:xfrm>
            <a:off x="1619672" y="1268760"/>
            <a:ext cx="5760640" cy="954107"/>
          </a:xfrm>
          <a:prstGeom prst="rect">
            <a:avLst/>
          </a:prstGeom>
        </p:spPr>
        <p:txBody>
          <a:bodyPr wrap="square">
            <a:spAutoFit/>
          </a:bodyPr>
          <a:lstStyle/>
          <a:p>
            <a:pPr algn="ctr"/>
            <a:r>
              <a:rPr lang="zh-CN" altLang="zh-CN" sz="2800" b="1" dirty="0">
                <a:solidFill>
                  <a:srgbClr val="C00000"/>
                </a:solidFill>
                <a:latin typeface="楷体_GB2312" panose="02010609030101010101" pitchFamily="49" charset="-122"/>
                <a:ea typeface="楷体_GB2312" panose="02010609030101010101" pitchFamily="49" charset="-122"/>
              </a:rPr>
              <a:t>第二阶段：专家生涯</a:t>
            </a:r>
            <a:r>
              <a:rPr lang="zh-CN" altLang="zh-CN" sz="2800" b="1" dirty="0" smtClean="0">
                <a:solidFill>
                  <a:srgbClr val="C00000"/>
                </a:solidFill>
                <a:latin typeface="楷体_GB2312" panose="02010609030101010101" pitchFamily="49" charset="-122"/>
                <a:ea typeface="楷体_GB2312" panose="02010609030101010101" pitchFamily="49" charset="-122"/>
              </a:rPr>
              <a:t>阶段</a:t>
            </a:r>
            <a:endParaRPr lang="en-US" altLang="zh-CN" sz="2800" b="1" dirty="0" smtClean="0">
              <a:solidFill>
                <a:srgbClr val="C00000"/>
              </a:solidFill>
              <a:latin typeface="楷体_GB2312" panose="02010609030101010101" pitchFamily="49" charset="-122"/>
              <a:ea typeface="楷体_GB2312" panose="02010609030101010101" pitchFamily="49" charset="-122"/>
            </a:endParaRPr>
          </a:p>
          <a:p>
            <a:pPr algn="ctr"/>
            <a:r>
              <a:rPr lang="zh-CN" altLang="zh-CN" sz="2800" b="1" dirty="0" smtClean="0">
                <a:solidFill>
                  <a:srgbClr val="C00000"/>
                </a:solidFill>
                <a:latin typeface="楷体_GB2312" panose="02010609030101010101" pitchFamily="49" charset="-122"/>
                <a:ea typeface="楷体_GB2312" panose="02010609030101010101" pitchFamily="49" charset="-122"/>
              </a:rPr>
              <a:t>（</a:t>
            </a:r>
            <a:r>
              <a:rPr lang="en-US" altLang="zh-CN" sz="2800" b="1" dirty="0">
                <a:solidFill>
                  <a:srgbClr val="C00000"/>
                </a:solidFill>
                <a:latin typeface="楷体_GB2312" panose="02010609030101010101" pitchFamily="49" charset="-122"/>
                <a:ea typeface="楷体_GB2312" panose="02010609030101010101" pitchFamily="49" charset="-122"/>
              </a:rPr>
              <a:t>Expert/master career stage</a:t>
            </a:r>
            <a:r>
              <a:rPr lang="zh-CN" altLang="zh-CN" sz="2800" b="1" dirty="0">
                <a:solidFill>
                  <a:srgbClr val="C00000"/>
                </a:solidFill>
                <a:latin typeface="楷体_GB2312" panose="02010609030101010101" pitchFamily="49" charset="-122"/>
                <a:ea typeface="楷体_GB2312" panose="02010609030101010101" pitchFamily="49" charset="-122"/>
              </a:rPr>
              <a:t>）</a:t>
            </a:r>
            <a:endParaRPr lang="zh-CN" altLang="en-US"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41658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2360" y="404664"/>
            <a:ext cx="7848872" cy="646331"/>
          </a:xfrm>
          <a:prstGeom prst="rect">
            <a:avLst/>
          </a:prstGeom>
          <a:noFill/>
          <a:ln w="9525">
            <a:noFill/>
            <a:miter lim="800000"/>
            <a:headEnd/>
            <a:tailEnd/>
          </a:ln>
        </p:spPr>
        <p:txBody>
          <a:bodyPr wrap="square">
            <a:spAutoFit/>
          </a:bodyPr>
          <a:lstStyle/>
          <a:p>
            <a:pPr algn="ctr"/>
            <a:r>
              <a:rPr lang="zh-CN" altLang="en-US" sz="3600" b="1" dirty="0" smtClean="0">
                <a:latin typeface="微软雅黑"/>
                <a:ea typeface="微软雅黑"/>
                <a:cs typeface="微软雅黑"/>
              </a:rPr>
              <a:t>斯蒂菲教师</a:t>
            </a:r>
            <a:r>
              <a:rPr lang="zh-CN" altLang="en-US" sz="3600" b="1" dirty="0">
                <a:latin typeface="微软雅黑"/>
                <a:ea typeface="微软雅黑"/>
                <a:cs typeface="微软雅黑"/>
              </a:rPr>
              <a:t>生涯五阶段论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827584" y="2150859"/>
            <a:ext cx="7920880" cy="3785652"/>
          </a:xfrm>
          <a:prstGeom prst="rect">
            <a:avLst/>
          </a:prstGeom>
        </p:spPr>
        <p:txBody>
          <a:bodyPr wrap="square">
            <a:spAutoFit/>
          </a:bodyPr>
          <a:lstStyle/>
          <a:p>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在此</a:t>
            </a:r>
            <a:r>
              <a:rPr lang="zh-CN" altLang="zh-CN" sz="2400" b="1" dirty="0">
                <a:latin typeface="楷体_GB2312" panose="02010609030101010101" pitchFamily="49" charset="-122"/>
                <a:ea typeface="楷体_GB2312" panose="02010609030101010101" pitchFamily="49" charset="-122"/>
              </a:rPr>
              <a:t>阶段，教师开始从生涯的高峰向下撤退，</a:t>
            </a:r>
            <a:r>
              <a:rPr lang="zh-CN" altLang="zh-CN" sz="2400" b="1" dirty="0" smtClean="0">
                <a:latin typeface="楷体_GB2312" panose="02010609030101010101" pitchFamily="49" charset="-122"/>
                <a:ea typeface="楷体_GB2312" panose="02010609030101010101" pitchFamily="49" charset="-122"/>
              </a:rPr>
              <a:t>它</a:t>
            </a:r>
            <a:r>
              <a:rPr lang="zh-CN" altLang="en-US" sz="2400" b="1" dirty="0">
                <a:latin typeface="楷体_GB2312" panose="02010609030101010101" pitchFamily="49" charset="-122"/>
                <a:ea typeface="楷体_GB2312" panose="02010609030101010101" pitchFamily="49" charset="-122"/>
              </a:rPr>
              <a:t>又</a:t>
            </a:r>
            <a:r>
              <a:rPr lang="zh-CN" altLang="zh-CN" sz="2400" b="1" dirty="0" smtClean="0">
                <a:latin typeface="楷体_GB2312" panose="02010609030101010101" pitchFamily="49" charset="-122"/>
                <a:ea typeface="楷体_GB2312" panose="02010609030101010101" pitchFamily="49" charset="-122"/>
              </a:rPr>
              <a:t>可</a:t>
            </a:r>
            <a:r>
              <a:rPr lang="zh-CN" altLang="zh-CN" sz="2400" b="1" dirty="0">
                <a:latin typeface="楷体_GB2312" panose="02010609030101010101" pitchFamily="49" charset="-122"/>
                <a:ea typeface="楷体_GB2312" panose="02010609030101010101" pitchFamily="49" charset="-122"/>
              </a:rPr>
              <a:t>分为三个小阶段</a:t>
            </a:r>
            <a:r>
              <a:rPr lang="zh-CN" altLang="zh-CN" sz="2400" b="1" dirty="0" smtClean="0">
                <a:latin typeface="楷体_GB2312" panose="02010609030101010101" pitchFamily="49" charset="-122"/>
                <a:ea typeface="楷体_GB2312" panose="02010609030101010101" pitchFamily="49" charset="-122"/>
              </a:rPr>
              <a:t>：</a:t>
            </a:r>
            <a:endParaRPr lang="en-US" altLang="zh-CN" sz="2400" b="1" dirty="0" smtClean="0">
              <a:latin typeface="楷体_GB2312" panose="02010609030101010101" pitchFamily="49" charset="-122"/>
              <a:ea typeface="楷体_GB2312" panose="02010609030101010101" pitchFamily="49" charset="-122"/>
            </a:endParaRPr>
          </a:p>
          <a:p>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初期</a:t>
            </a:r>
            <a:r>
              <a:rPr lang="zh-CN" altLang="zh-CN" sz="2400" b="1" dirty="0">
                <a:latin typeface="楷体_GB2312" panose="02010609030101010101" pitchFamily="49" charset="-122"/>
                <a:ea typeface="楷体_GB2312" panose="02010609030101010101" pitchFamily="49" charset="-122"/>
              </a:rPr>
              <a:t>的退缩——教师</a:t>
            </a:r>
            <a:r>
              <a:rPr lang="zh-CN" altLang="zh-CN" sz="2400" b="1" dirty="0" smtClean="0">
                <a:latin typeface="楷体_GB2312" panose="02010609030101010101" pitchFamily="49" charset="-122"/>
                <a:ea typeface="楷体_GB2312" panose="02010609030101010101" pitchFamily="49" charset="-122"/>
              </a:rPr>
              <a:t>很少</a:t>
            </a:r>
            <a:r>
              <a:rPr lang="zh-CN" altLang="zh-CN" sz="2400" b="1" dirty="0">
                <a:latin typeface="楷体_GB2312" panose="02010609030101010101" pitchFamily="49" charset="-122"/>
                <a:ea typeface="楷体_GB2312" panose="02010609030101010101" pitchFamily="49" charset="-122"/>
              </a:rPr>
              <a:t>致力于班级革新，所用的教材内容年复一年</a:t>
            </a:r>
            <a:r>
              <a:rPr lang="zh-CN" altLang="zh-CN" sz="2400" b="1" dirty="0" smtClean="0">
                <a:latin typeface="楷体_GB2312" panose="02010609030101010101" pitchFamily="49" charset="-122"/>
                <a:ea typeface="楷体_GB2312" panose="02010609030101010101" pitchFamily="49" charset="-122"/>
              </a:rPr>
              <a:t>。</a:t>
            </a:r>
            <a:endParaRPr lang="en-US" altLang="zh-CN" sz="2400" b="1" dirty="0" smtClean="0">
              <a:latin typeface="楷体_GB2312" panose="02010609030101010101" pitchFamily="49" charset="-122"/>
              <a:ea typeface="楷体_GB2312" panose="02010609030101010101" pitchFamily="49" charset="-122"/>
            </a:endParaRPr>
          </a:p>
          <a:p>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持续</a:t>
            </a:r>
            <a:r>
              <a:rPr lang="zh-CN" altLang="zh-CN" sz="2400" b="1" dirty="0">
                <a:latin typeface="楷体_GB2312" panose="02010609030101010101" pitchFamily="49" charset="-122"/>
                <a:ea typeface="楷体_GB2312" panose="02010609030101010101" pitchFamily="49" charset="-122"/>
              </a:rPr>
              <a:t>的退缩——教师表现出倦怠感，经常批评学校、家长和学生，甚至教育行政机关，同时也会抗拒变革，对于行政的措施不做任何反应，此将妨碍到学校的发展</a:t>
            </a:r>
            <a:r>
              <a:rPr lang="zh-CN" altLang="zh-CN" sz="2400" b="1" dirty="0" smtClean="0">
                <a:latin typeface="楷体_GB2312" panose="02010609030101010101" pitchFamily="49" charset="-122"/>
                <a:ea typeface="楷体_GB2312" panose="02010609030101010101" pitchFamily="49" charset="-122"/>
              </a:rPr>
              <a:t>。</a:t>
            </a:r>
            <a:endParaRPr lang="en-US" altLang="zh-CN" sz="2400" b="1" dirty="0" smtClean="0">
              <a:latin typeface="楷体_GB2312" panose="02010609030101010101" pitchFamily="49" charset="-122"/>
              <a:ea typeface="楷体_GB2312" panose="02010609030101010101" pitchFamily="49" charset="-122"/>
            </a:endParaRPr>
          </a:p>
          <a:p>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深度</a:t>
            </a:r>
            <a:r>
              <a:rPr lang="zh-CN" altLang="zh-CN" sz="2400" b="1" dirty="0">
                <a:latin typeface="楷体_GB2312" panose="02010609030101010101" pitchFamily="49" charset="-122"/>
                <a:ea typeface="楷体_GB2312" panose="02010609030101010101" pitchFamily="49" charset="-122"/>
              </a:rPr>
              <a:t>的退缩——教师表现出教学的无能力，甚至伤害到学生，但这些教师并不认为自己有这种缺点，具有很强烈的防卫心理，这是学校最难处理的事</a:t>
            </a:r>
            <a:r>
              <a:rPr lang="zh-CN" altLang="zh-CN" sz="2400" b="1" dirty="0" smtClean="0">
                <a:latin typeface="楷体_GB2312" panose="02010609030101010101" pitchFamily="49" charset="-122"/>
                <a:ea typeface="楷体_GB2312" panose="02010609030101010101" pitchFamily="49" charset="-122"/>
              </a:rPr>
              <a:t>。</a:t>
            </a:r>
            <a:endParaRPr lang="zh-CN" altLang="zh-CN" sz="2400" b="1" dirty="0">
              <a:latin typeface="楷体_GB2312" panose="02010609030101010101" pitchFamily="49" charset="-122"/>
              <a:ea typeface="楷体_GB2312" panose="02010609030101010101" pitchFamily="49" charset="-122"/>
            </a:endParaRPr>
          </a:p>
        </p:txBody>
      </p:sp>
      <p:sp>
        <p:nvSpPr>
          <p:cNvPr id="2" name="矩形 1"/>
          <p:cNvSpPr/>
          <p:nvPr/>
        </p:nvSpPr>
        <p:spPr>
          <a:xfrm>
            <a:off x="1715604" y="1196752"/>
            <a:ext cx="5742384" cy="954107"/>
          </a:xfrm>
          <a:prstGeom prst="rect">
            <a:avLst/>
          </a:prstGeom>
        </p:spPr>
        <p:txBody>
          <a:bodyPr wrap="square">
            <a:spAutoFit/>
          </a:bodyPr>
          <a:lstStyle/>
          <a:p>
            <a:pPr algn="ctr"/>
            <a:r>
              <a:rPr lang="zh-CN" altLang="zh-CN" sz="2800" b="1" dirty="0">
                <a:solidFill>
                  <a:srgbClr val="C00000"/>
                </a:solidFill>
                <a:latin typeface="楷体_GB2312" panose="02010609030101010101" pitchFamily="49" charset="-122"/>
                <a:ea typeface="楷体_GB2312" panose="02010609030101010101" pitchFamily="49" charset="-122"/>
              </a:rPr>
              <a:t>第三阶段：退缩生涯阶段（</a:t>
            </a:r>
            <a:r>
              <a:rPr lang="en-US" altLang="zh-CN" sz="2800" b="1" dirty="0">
                <a:solidFill>
                  <a:srgbClr val="C00000"/>
                </a:solidFill>
                <a:latin typeface="楷体_GB2312" panose="02010609030101010101" pitchFamily="49" charset="-122"/>
                <a:ea typeface="楷体_GB2312" panose="02010609030101010101" pitchFamily="49" charset="-122"/>
              </a:rPr>
              <a:t>withdrawal career stage </a:t>
            </a:r>
            <a:r>
              <a:rPr lang="zh-CN" altLang="zh-CN" sz="2800" b="1" dirty="0">
                <a:solidFill>
                  <a:srgbClr val="C00000"/>
                </a:solidFill>
                <a:latin typeface="楷体_GB2312" panose="02010609030101010101" pitchFamily="49" charset="-122"/>
                <a:ea typeface="楷体_GB2312" panose="02010609030101010101" pitchFamily="49" charset="-122"/>
              </a:rPr>
              <a:t>）</a:t>
            </a:r>
            <a:endParaRPr lang="zh-CN" altLang="en-US"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1436937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2360" y="404664"/>
            <a:ext cx="7848872" cy="646331"/>
          </a:xfrm>
          <a:prstGeom prst="rect">
            <a:avLst/>
          </a:prstGeom>
          <a:noFill/>
          <a:ln w="9525">
            <a:noFill/>
            <a:miter lim="800000"/>
            <a:headEnd/>
            <a:tailEnd/>
          </a:ln>
        </p:spPr>
        <p:txBody>
          <a:bodyPr wrap="square">
            <a:spAutoFit/>
          </a:bodyPr>
          <a:lstStyle/>
          <a:p>
            <a:pPr algn="ctr"/>
            <a:r>
              <a:rPr lang="zh-CN" altLang="en-US" sz="3600" b="1" dirty="0" smtClean="0">
                <a:latin typeface="微软雅黑"/>
                <a:ea typeface="微软雅黑"/>
                <a:cs typeface="微软雅黑"/>
              </a:rPr>
              <a:t>斯蒂菲教师</a:t>
            </a:r>
            <a:r>
              <a:rPr lang="zh-CN" altLang="en-US" sz="3600" b="1" dirty="0">
                <a:latin typeface="微软雅黑"/>
                <a:ea typeface="微软雅黑"/>
                <a:cs typeface="微软雅黑"/>
              </a:rPr>
              <a:t>生涯五阶段论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214414" y="2857496"/>
            <a:ext cx="7139377" cy="2775760"/>
          </a:xfrm>
          <a:prstGeom prst="rect">
            <a:avLst/>
          </a:prstGeom>
        </p:spPr>
        <p:txBody>
          <a:bodyPr wrap="square">
            <a:spAutoFit/>
          </a:bodyPr>
          <a:lstStyle/>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此</a:t>
            </a:r>
            <a:r>
              <a:rPr lang="zh-CN" altLang="zh-CN" sz="2400" b="1" dirty="0">
                <a:latin typeface="楷体_GB2312" panose="02010609030101010101" pitchFamily="49" charset="-122"/>
                <a:ea typeface="楷体_GB2312" panose="02010609030101010101" pitchFamily="49" charset="-122"/>
              </a:rPr>
              <a:t>阶段的教师已开始出现厌烦的征兆，其会采取较为积极的响应方式，如参加研习、选修课程或加入专业组织，致力于追求专业成长，吸收新的教学知识，但在此阶段的教师仍需要外在的支撑，尤其是学校和教育行政单位。</a:t>
            </a:r>
          </a:p>
        </p:txBody>
      </p:sp>
      <p:sp>
        <p:nvSpPr>
          <p:cNvPr id="2" name="矩形 1"/>
          <p:cNvSpPr/>
          <p:nvPr/>
        </p:nvSpPr>
        <p:spPr>
          <a:xfrm>
            <a:off x="1643042" y="1500174"/>
            <a:ext cx="5760640" cy="954107"/>
          </a:xfrm>
          <a:prstGeom prst="rect">
            <a:avLst/>
          </a:prstGeom>
        </p:spPr>
        <p:txBody>
          <a:bodyPr wrap="square">
            <a:spAutoFit/>
          </a:bodyPr>
          <a:lstStyle/>
          <a:p>
            <a:pPr algn="ctr"/>
            <a:r>
              <a:rPr lang="zh-CN" altLang="zh-CN" sz="2800" b="1" dirty="0">
                <a:solidFill>
                  <a:srgbClr val="C00000"/>
                </a:solidFill>
                <a:latin typeface="楷体_GB2312" panose="02010609030101010101" pitchFamily="49" charset="-122"/>
                <a:ea typeface="楷体_GB2312" panose="02010609030101010101" pitchFamily="49" charset="-122"/>
              </a:rPr>
              <a:t>第四阶段：更新生涯</a:t>
            </a:r>
            <a:r>
              <a:rPr lang="zh-CN" altLang="zh-CN" sz="2800" b="1" dirty="0" smtClean="0">
                <a:solidFill>
                  <a:srgbClr val="C00000"/>
                </a:solidFill>
                <a:latin typeface="楷体_GB2312" panose="02010609030101010101" pitchFamily="49" charset="-122"/>
                <a:ea typeface="楷体_GB2312" panose="02010609030101010101" pitchFamily="49" charset="-122"/>
              </a:rPr>
              <a:t>阶段</a:t>
            </a:r>
            <a:endParaRPr lang="en-US" altLang="zh-CN" sz="2800" b="1" dirty="0" smtClean="0">
              <a:solidFill>
                <a:srgbClr val="C00000"/>
              </a:solidFill>
              <a:latin typeface="楷体_GB2312" panose="02010609030101010101" pitchFamily="49" charset="-122"/>
              <a:ea typeface="楷体_GB2312" panose="02010609030101010101" pitchFamily="49" charset="-122"/>
            </a:endParaRPr>
          </a:p>
          <a:p>
            <a:pPr algn="ctr"/>
            <a:r>
              <a:rPr lang="zh-CN" altLang="zh-CN" sz="2800" b="1" dirty="0" smtClean="0">
                <a:solidFill>
                  <a:srgbClr val="C00000"/>
                </a:solidFill>
                <a:latin typeface="楷体_GB2312" panose="02010609030101010101" pitchFamily="49" charset="-122"/>
                <a:ea typeface="楷体_GB2312" panose="02010609030101010101" pitchFamily="49" charset="-122"/>
              </a:rPr>
              <a:t>（</a:t>
            </a:r>
            <a:r>
              <a:rPr lang="en-US" altLang="zh-CN" sz="2800" b="1" dirty="0">
                <a:solidFill>
                  <a:srgbClr val="C00000"/>
                </a:solidFill>
                <a:latin typeface="楷体_GB2312" panose="02010609030101010101" pitchFamily="49" charset="-122"/>
                <a:ea typeface="楷体_GB2312" panose="02010609030101010101" pitchFamily="49" charset="-122"/>
              </a:rPr>
              <a:t>Renewal </a:t>
            </a:r>
            <a:r>
              <a:rPr lang="en-US" altLang="zh-CN" sz="2800" b="1" dirty="0" smtClean="0">
                <a:solidFill>
                  <a:srgbClr val="C00000"/>
                </a:solidFill>
                <a:latin typeface="楷体_GB2312" panose="02010609030101010101" pitchFamily="49" charset="-122"/>
                <a:ea typeface="楷体_GB2312" panose="02010609030101010101" pitchFamily="49" charset="-122"/>
              </a:rPr>
              <a:t>Career Stage</a:t>
            </a:r>
            <a:r>
              <a:rPr lang="zh-CN" altLang="zh-CN" sz="2800" b="1" dirty="0" smtClean="0">
                <a:solidFill>
                  <a:srgbClr val="C00000"/>
                </a:solidFill>
                <a:latin typeface="楷体_GB2312" panose="02010609030101010101" pitchFamily="49" charset="-122"/>
                <a:ea typeface="楷体_GB2312" panose="02010609030101010101" pitchFamily="49" charset="-122"/>
              </a:rPr>
              <a:t>）</a:t>
            </a:r>
            <a:endParaRPr lang="zh-CN" altLang="en-US"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7234362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62360" y="404664"/>
            <a:ext cx="7848872" cy="646331"/>
          </a:xfrm>
          <a:prstGeom prst="rect">
            <a:avLst/>
          </a:prstGeom>
          <a:noFill/>
          <a:ln w="9525">
            <a:noFill/>
            <a:miter lim="800000"/>
            <a:headEnd/>
            <a:tailEnd/>
          </a:ln>
        </p:spPr>
        <p:txBody>
          <a:bodyPr wrap="square">
            <a:spAutoFit/>
          </a:bodyPr>
          <a:lstStyle/>
          <a:p>
            <a:pPr algn="ctr"/>
            <a:r>
              <a:rPr lang="zh-CN" altLang="en-US" sz="3600" b="1" dirty="0" smtClean="0">
                <a:latin typeface="微软雅黑"/>
                <a:ea typeface="微软雅黑"/>
                <a:cs typeface="微软雅黑"/>
              </a:rPr>
              <a:t>斯蒂菲教师</a:t>
            </a:r>
            <a:r>
              <a:rPr lang="zh-CN" altLang="en-US" sz="3600" b="1" dirty="0">
                <a:latin typeface="微软雅黑"/>
                <a:ea typeface="微软雅黑"/>
                <a:cs typeface="微软雅黑"/>
              </a:rPr>
              <a:t>生涯五阶段论</a:t>
            </a:r>
          </a:p>
        </p:txBody>
      </p:sp>
      <p:sp>
        <p:nvSpPr>
          <p:cNvPr id="5" name="矩形 4"/>
          <p:cNvSpPr>
            <a:spLocks noChangeArrowheads="1"/>
          </p:cNvSpPr>
          <p:nvPr/>
        </p:nvSpPr>
        <p:spPr bwMode="auto">
          <a:xfrm>
            <a:off x="827584" y="4869160"/>
            <a:ext cx="7200800" cy="715581"/>
          </a:xfrm>
          <a:prstGeom prst="rect">
            <a:avLst/>
          </a:prstGeom>
          <a:noFill/>
          <a:ln w="9525">
            <a:noFill/>
            <a:miter lim="800000"/>
            <a:headEnd/>
            <a:tailEnd/>
          </a:ln>
        </p:spPr>
        <p:txBody>
          <a:bodyPr wrap="square">
            <a:spAutoFit/>
          </a:bodyPr>
          <a:lstStyle/>
          <a:p>
            <a:pPr lvl="0">
              <a:lnSpc>
                <a:spcPct val="150000"/>
              </a:lnSpc>
              <a:spcAft>
                <a:spcPts val="1200"/>
              </a:spcAft>
            </a:pPr>
            <a:r>
              <a:rPr lang="zh-CN" altLang="en-US" sz="3200" b="1" dirty="0">
                <a:latin typeface="楷体_GB2312" panose="02010609030101010101" pitchFamily="49" charset="-122"/>
                <a:ea typeface="楷体_GB2312" panose="02010609030101010101" pitchFamily="49" charset="-122"/>
              </a:rPr>
              <a:t>    </a:t>
            </a:r>
            <a:endParaRPr lang="zh-CN" altLang="zh-CN" sz="3200" b="1" dirty="0">
              <a:latin typeface="楷体_GB2312" panose="02010609030101010101" pitchFamily="49" charset="-122"/>
              <a:ea typeface="楷体_GB2312" panose="02010609030101010101" pitchFamily="49" charset="-122"/>
            </a:endParaRPr>
          </a:p>
        </p:txBody>
      </p:sp>
      <p:sp>
        <p:nvSpPr>
          <p:cNvPr id="3" name="矩形 2"/>
          <p:cNvSpPr/>
          <p:nvPr/>
        </p:nvSpPr>
        <p:spPr>
          <a:xfrm>
            <a:off x="1142976" y="3214686"/>
            <a:ext cx="6850613" cy="2031325"/>
          </a:xfrm>
          <a:prstGeom prst="rect">
            <a:avLst/>
          </a:prstGeom>
        </p:spPr>
        <p:txBody>
          <a:bodyPr wrap="square">
            <a:spAutoFit/>
          </a:bodyPr>
          <a:lstStyle/>
          <a:p>
            <a:pPr>
              <a:lnSpc>
                <a:spcPct val="150000"/>
              </a:lnSpc>
            </a:pPr>
            <a:r>
              <a:rPr lang="zh-CN" altLang="en-US" sz="2800" b="1" dirty="0" smtClean="0">
                <a:latin typeface="楷体_GB2312" panose="02010609030101010101" pitchFamily="49" charset="-122"/>
                <a:ea typeface="楷体_GB2312" panose="02010609030101010101" pitchFamily="49" charset="-122"/>
              </a:rPr>
              <a:t>    此</a:t>
            </a:r>
            <a:r>
              <a:rPr lang="zh-CN" altLang="en-US" sz="2800" b="1" dirty="0">
                <a:latin typeface="楷体_GB2312" panose="02010609030101010101" pitchFamily="49" charset="-122"/>
                <a:ea typeface="楷体_GB2312" panose="02010609030101010101" pitchFamily="49" charset="-122"/>
              </a:rPr>
              <a:t>阶段的教师已改变了其承诺，对教学的改进已没兴趣，重点放在其未来的生涯规划上。</a:t>
            </a:r>
          </a:p>
        </p:txBody>
      </p:sp>
      <p:sp>
        <p:nvSpPr>
          <p:cNvPr id="2" name="矩形 1"/>
          <p:cNvSpPr/>
          <p:nvPr/>
        </p:nvSpPr>
        <p:spPr>
          <a:xfrm>
            <a:off x="1619672" y="1720163"/>
            <a:ext cx="5760640" cy="954107"/>
          </a:xfrm>
          <a:prstGeom prst="rect">
            <a:avLst/>
          </a:prstGeom>
        </p:spPr>
        <p:txBody>
          <a:bodyPr wrap="square">
            <a:spAutoFit/>
          </a:bodyPr>
          <a:lstStyle/>
          <a:p>
            <a:pPr algn="ctr"/>
            <a:r>
              <a:rPr lang="zh-CN" altLang="en-US" sz="2800" b="1" dirty="0">
                <a:solidFill>
                  <a:srgbClr val="C00000"/>
                </a:solidFill>
                <a:latin typeface="楷体_GB2312" panose="02010609030101010101" pitchFamily="49" charset="-122"/>
                <a:ea typeface="楷体_GB2312" panose="02010609030101010101" pitchFamily="49" charset="-122"/>
              </a:rPr>
              <a:t>第五阶段：退出生涯</a:t>
            </a:r>
            <a:r>
              <a:rPr lang="zh-CN" altLang="en-US" sz="2800" b="1" dirty="0" smtClean="0">
                <a:solidFill>
                  <a:srgbClr val="C00000"/>
                </a:solidFill>
                <a:latin typeface="楷体_GB2312" panose="02010609030101010101" pitchFamily="49" charset="-122"/>
                <a:ea typeface="楷体_GB2312" panose="02010609030101010101" pitchFamily="49" charset="-122"/>
              </a:rPr>
              <a:t>阶段</a:t>
            </a:r>
            <a:endParaRPr lang="en-US" altLang="zh-CN" sz="2800" b="1" dirty="0" smtClean="0">
              <a:solidFill>
                <a:srgbClr val="C00000"/>
              </a:solidFill>
              <a:latin typeface="楷体_GB2312" panose="02010609030101010101" pitchFamily="49" charset="-122"/>
              <a:ea typeface="楷体_GB2312" panose="02010609030101010101" pitchFamily="49" charset="-122"/>
            </a:endParaRPr>
          </a:p>
          <a:p>
            <a:pPr algn="ctr"/>
            <a:r>
              <a:rPr lang="zh-CN" altLang="en-US" sz="2800" b="1" dirty="0" smtClean="0">
                <a:solidFill>
                  <a:srgbClr val="C00000"/>
                </a:solidFill>
                <a:latin typeface="楷体_GB2312" panose="02010609030101010101" pitchFamily="49" charset="-122"/>
                <a:ea typeface="楷体_GB2312" panose="02010609030101010101" pitchFamily="49" charset="-122"/>
              </a:rPr>
              <a:t>（</a:t>
            </a:r>
            <a:r>
              <a:rPr lang="en-US" altLang="zh-CN" sz="2800" b="1" dirty="0">
                <a:solidFill>
                  <a:srgbClr val="C00000"/>
                </a:solidFill>
                <a:latin typeface="楷体_GB2312" panose="02010609030101010101" pitchFamily="49" charset="-122"/>
                <a:ea typeface="楷体_GB2312" panose="02010609030101010101" pitchFamily="49" charset="-122"/>
              </a:rPr>
              <a:t>Exit career stage</a:t>
            </a:r>
            <a:r>
              <a:rPr lang="zh-CN" altLang="en-US" sz="2800" b="1" dirty="0" smtClean="0">
                <a:solidFill>
                  <a:srgbClr val="C00000"/>
                </a:solidFill>
                <a:latin typeface="楷体_GB2312" panose="02010609030101010101" pitchFamily="49" charset="-122"/>
                <a:ea typeface="楷体_GB2312" panose="02010609030101010101" pitchFamily="49" charset="-122"/>
              </a:rPr>
              <a:t>）</a:t>
            </a:r>
            <a:endParaRPr lang="zh-CN" altLang="en-US" sz="2800" b="1" dirty="0">
              <a:solidFill>
                <a:srgbClr val="C00000"/>
              </a:solidFill>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723436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259632" y="764704"/>
            <a:ext cx="6647974" cy="646331"/>
          </a:xfrm>
          <a:prstGeom prst="rect">
            <a:avLst/>
          </a:prstGeom>
          <a:noFill/>
          <a:ln w="9525">
            <a:noFill/>
            <a:miter lim="800000"/>
            <a:headEnd/>
            <a:tailEnd/>
          </a:ln>
        </p:spPr>
        <p:txBody>
          <a:bodyPr wrap="none">
            <a:spAutoFit/>
          </a:bodyPr>
          <a:lstStyle/>
          <a:p>
            <a:r>
              <a:rPr lang="zh-CN" altLang="en-US" sz="3600" b="1" dirty="0">
                <a:latin typeface="微软雅黑"/>
                <a:ea typeface="微软雅黑"/>
                <a:cs typeface="微软雅黑"/>
              </a:rPr>
              <a:t>问题一：教师专业发展研究成果</a:t>
            </a:r>
          </a:p>
        </p:txBody>
      </p:sp>
      <p:sp>
        <p:nvSpPr>
          <p:cNvPr id="5" name="矩形 4"/>
          <p:cNvSpPr>
            <a:spLocks noChangeArrowheads="1"/>
          </p:cNvSpPr>
          <p:nvPr/>
        </p:nvSpPr>
        <p:spPr bwMode="auto">
          <a:xfrm>
            <a:off x="1384699" y="2018251"/>
            <a:ext cx="6546879" cy="3046988"/>
          </a:xfrm>
          <a:prstGeom prst="rect">
            <a:avLst/>
          </a:prstGeom>
          <a:noFill/>
          <a:ln w="9525">
            <a:noFill/>
            <a:miter lim="800000"/>
            <a:headEnd/>
            <a:tailEnd/>
          </a:ln>
        </p:spPr>
        <p:txBody>
          <a:bodyPr wrap="square">
            <a:spAutoFit/>
          </a:bodyPr>
          <a:lstStyle/>
          <a:p>
            <a:pPr lvl="0">
              <a:lnSpc>
                <a:spcPct val="200000"/>
              </a:lnSpc>
            </a:pPr>
            <a:r>
              <a:rPr lang="zh-CN" altLang="zh-CN" sz="3200" b="1" dirty="0" smtClean="0">
                <a:solidFill>
                  <a:srgbClr val="C00000"/>
                </a:solidFill>
                <a:latin typeface="黑体" panose="02010600030101010101" pitchFamily="2" charset="-122"/>
                <a:ea typeface="黑体" panose="02010600030101010101" pitchFamily="2" charset="-122"/>
              </a:rPr>
              <a:t>教师</a:t>
            </a:r>
            <a:r>
              <a:rPr lang="zh-CN" altLang="zh-CN" sz="3200" b="1" dirty="0">
                <a:solidFill>
                  <a:srgbClr val="C00000"/>
                </a:solidFill>
                <a:latin typeface="黑体" panose="02010600030101010101" pitchFamily="2" charset="-122"/>
                <a:ea typeface="黑体" panose="02010600030101010101" pitchFamily="2" charset="-122"/>
              </a:rPr>
              <a:t>专业发展</a:t>
            </a:r>
            <a:r>
              <a:rPr lang="zh-CN" altLang="zh-CN" sz="3200" b="1" dirty="0" smtClean="0">
                <a:solidFill>
                  <a:srgbClr val="C00000"/>
                </a:solidFill>
                <a:latin typeface="黑体" panose="02010600030101010101" pitchFamily="2" charset="-122"/>
                <a:ea typeface="黑体" panose="02010600030101010101" pitchFamily="2" charset="-122"/>
              </a:rPr>
              <a:t>理论</a:t>
            </a:r>
            <a:r>
              <a:rPr lang="zh-CN" altLang="en-US" sz="3200" b="1" dirty="0" smtClean="0">
                <a:solidFill>
                  <a:srgbClr val="C00000"/>
                </a:solidFill>
                <a:latin typeface="黑体" panose="02010600030101010101" pitchFamily="2" charset="-122"/>
                <a:ea typeface="黑体" panose="02010600030101010101" pitchFamily="2" charset="-122"/>
              </a:rPr>
              <a:t>的</a:t>
            </a:r>
            <a:r>
              <a:rPr lang="zh-CN" altLang="zh-CN" sz="3200" b="1" u="sng" dirty="0" smtClean="0">
                <a:solidFill>
                  <a:srgbClr val="C00000"/>
                </a:solidFill>
                <a:latin typeface="黑体" panose="02010600030101010101" pitchFamily="2" charset="-122"/>
                <a:ea typeface="黑体" panose="02010600030101010101" pitchFamily="2" charset="-122"/>
              </a:rPr>
              <a:t>两</a:t>
            </a:r>
            <a:r>
              <a:rPr lang="zh-CN" altLang="zh-CN" sz="3200" b="1" u="sng" dirty="0">
                <a:solidFill>
                  <a:srgbClr val="C00000"/>
                </a:solidFill>
                <a:latin typeface="黑体" panose="02010600030101010101" pitchFamily="2" charset="-122"/>
                <a:ea typeface="黑体" panose="02010600030101010101" pitchFamily="2" charset="-122"/>
              </a:rPr>
              <a:t>大研究</a:t>
            </a:r>
            <a:r>
              <a:rPr lang="zh-CN" altLang="zh-CN" sz="3200" b="1" u="sng" dirty="0" smtClean="0">
                <a:solidFill>
                  <a:srgbClr val="C00000"/>
                </a:solidFill>
                <a:latin typeface="黑体" panose="02010600030101010101" pitchFamily="2" charset="-122"/>
                <a:ea typeface="黑体" panose="02010600030101010101" pitchFamily="2" charset="-122"/>
              </a:rPr>
              <a:t>范式</a:t>
            </a:r>
            <a:r>
              <a:rPr lang="zh-CN" altLang="en-US" sz="3200" b="1" dirty="0" smtClean="0">
                <a:solidFill>
                  <a:srgbClr val="C00000"/>
                </a:solidFill>
                <a:latin typeface="楷体_GB2312" panose="02010609030101010101" pitchFamily="49" charset="-122"/>
                <a:ea typeface="楷体_GB2312" panose="02010609030101010101" pitchFamily="49" charset="-122"/>
              </a:rPr>
              <a:t>：</a:t>
            </a:r>
            <a:endParaRPr lang="en-US" altLang="zh-CN" sz="3200" b="1" dirty="0" smtClean="0">
              <a:solidFill>
                <a:srgbClr val="C00000"/>
              </a:solidFill>
              <a:latin typeface="楷体_GB2312" panose="02010609030101010101" pitchFamily="49" charset="-122"/>
              <a:ea typeface="楷体_GB2312" panose="02010609030101010101" pitchFamily="49" charset="-122"/>
            </a:endParaRPr>
          </a:p>
          <a:p>
            <a:pPr marL="457200" lvl="0" indent="-457200">
              <a:lnSpc>
                <a:spcPct val="200000"/>
              </a:lnSpc>
              <a:buFont typeface="Wingdings" panose="05000000000000000000" pitchFamily="2" charset="2"/>
              <a:buChar char="n"/>
            </a:pPr>
            <a:r>
              <a:rPr lang="zh-CN" altLang="zh-CN" sz="3200" b="1" dirty="0" smtClean="0">
                <a:latin typeface="楷体_GB2312" panose="02010609030101010101" pitchFamily="49" charset="-122"/>
                <a:ea typeface="楷体_GB2312" panose="02010609030101010101" pitchFamily="49" charset="-122"/>
              </a:rPr>
              <a:t>生涯</a:t>
            </a:r>
            <a:r>
              <a:rPr lang="zh-CN" altLang="zh-CN" sz="3200" b="1" dirty="0">
                <a:latin typeface="楷体_GB2312" panose="02010609030101010101" pitchFamily="49" charset="-122"/>
                <a:ea typeface="楷体_GB2312" panose="02010609030101010101" pitchFamily="49" charset="-122"/>
              </a:rPr>
              <a:t>阶段</a:t>
            </a:r>
            <a:r>
              <a:rPr lang="zh-CN" altLang="zh-CN" sz="3200" b="1" dirty="0" smtClean="0">
                <a:latin typeface="楷体_GB2312" panose="02010609030101010101" pitchFamily="49" charset="-122"/>
                <a:ea typeface="楷体_GB2312" panose="02010609030101010101" pitchFamily="49" charset="-122"/>
              </a:rPr>
              <a:t>理论</a:t>
            </a:r>
            <a:endParaRPr lang="en-US" altLang="zh-CN" sz="3200" b="1" dirty="0" smtClean="0">
              <a:latin typeface="楷体_GB2312" panose="02010609030101010101" pitchFamily="49" charset="-122"/>
              <a:ea typeface="楷体_GB2312" panose="02010609030101010101" pitchFamily="49" charset="-122"/>
            </a:endParaRPr>
          </a:p>
          <a:p>
            <a:pPr marL="457200" lvl="0" indent="-457200">
              <a:lnSpc>
                <a:spcPct val="200000"/>
              </a:lnSpc>
              <a:buFont typeface="Wingdings" panose="05000000000000000000" pitchFamily="2" charset="2"/>
              <a:buChar char="n"/>
            </a:pPr>
            <a:r>
              <a:rPr lang="zh-CN" altLang="en-US" sz="3200" b="1" dirty="0" smtClean="0">
                <a:latin typeface="楷体_GB2312" panose="02010609030101010101" pitchFamily="49" charset="-122"/>
                <a:ea typeface="楷体_GB2312" panose="02010609030101010101" pitchFamily="49" charset="-122"/>
              </a:rPr>
              <a:t>生命历程理论</a:t>
            </a:r>
            <a:endParaRPr lang="en-US" altLang="zh-CN" sz="32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24931780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62068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（五）教师心理发展研究框架</a:t>
            </a:r>
          </a:p>
        </p:txBody>
      </p:sp>
      <p:sp>
        <p:nvSpPr>
          <p:cNvPr id="3" name="矩形 2"/>
          <p:cNvSpPr/>
          <p:nvPr/>
        </p:nvSpPr>
        <p:spPr>
          <a:xfrm>
            <a:off x="1142976" y="2214554"/>
            <a:ext cx="7139377" cy="2677656"/>
          </a:xfrm>
          <a:prstGeom prst="rect">
            <a:avLst/>
          </a:prstGeom>
        </p:spPr>
        <p:txBody>
          <a:bodyPr wrap="square">
            <a:spAutoFit/>
          </a:bodyPr>
          <a:lstStyle/>
          <a:p>
            <a:pPr>
              <a:lnSpc>
                <a:spcPct val="150000"/>
              </a:lnSpc>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solidFill>
                  <a:srgbClr val="C00000"/>
                </a:solidFill>
                <a:latin typeface="黑体" panose="02010600030101010101" pitchFamily="2" charset="-122"/>
                <a:ea typeface="黑体" panose="02010600030101010101" pitchFamily="2" charset="-122"/>
              </a:rPr>
              <a:t>心理</a:t>
            </a:r>
            <a:r>
              <a:rPr lang="zh-CN" altLang="en-US" sz="2800" b="1" dirty="0">
                <a:solidFill>
                  <a:srgbClr val="C00000"/>
                </a:solidFill>
                <a:latin typeface="黑体" panose="02010600030101010101" pitchFamily="2" charset="-122"/>
                <a:ea typeface="黑体" panose="02010600030101010101" pitchFamily="2" charset="-122"/>
              </a:rPr>
              <a:t>发展阶段论</a:t>
            </a:r>
            <a:r>
              <a:rPr lang="zh-CN" altLang="en-US" sz="2800" b="1" dirty="0">
                <a:latin typeface="楷体_GB2312" panose="02010609030101010101" pitchFamily="49" charset="-122"/>
                <a:ea typeface="楷体_GB2312" panose="02010609030101010101" pitchFamily="49" charset="-122"/>
              </a:rPr>
              <a:t>把教师当作一个</a:t>
            </a:r>
            <a:r>
              <a:rPr lang="zh-CN" altLang="en-US" sz="2800" b="1" dirty="0">
                <a:solidFill>
                  <a:srgbClr val="C00000"/>
                </a:solidFill>
                <a:latin typeface="楷体_GB2312" panose="02010609030101010101" pitchFamily="49" charset="-122"/>
                <a:ea typeface="楷体_GB2312" panose="02010609030101010101" pitchFamily="49" charset="-122"/>
              </a:rPr>
              <a:t>成年的学习者</a:t>
            </a:r>
            <a:r>
              <a:rPr lang="zh-CN" altLang="en-US" sz="2800" b="1" dirty="0">
                <a:latin typeface="楷体_GB2312" panose="02010609030101010101" pitchFamily="49" charset="-122"/>
                <a:ea typeface="楷体_GB2312" panose="02010609030101010101" pitchFamily="49" charset="-122"/>
              </a:rPr>
              <a:t>来看待，其分析是建立在</a:t>
            </a:r>
            <a:r>
              <a:rPr lang="zh-CN" altLang="en-US" sz="2400" b="1" i="1" u="sng" dirty="0">
                <a:solidFill>
                  <a:srgbClr val="C00000"/>
                </a:solidFill>
                <a:latin typeface="楷体_GB2312" panose="02010609030101010101" pitchFamily="49" charset="-122"/>
                <a:ea typeface="楷体_GB2312" panose="02010609030101010101" pitchFamily="49" charset="-122"/>
              </a:rPr>
              <a:t>认知理论、概念发展理论和伦理发展理论、道德判断及自我发展</a:t>
            </a:r>
            <a:r>
              <a:rPr lang="zh-CN" altLang="en-US" sz="2800" b="1" dirty="0">
                <a:latin typeface="楷体_GB2312" panose="02010609030101010101" pitchFamily="49" charset="-122"/>
                <a:ea typeface="楷体_GB2312" panose="02010609030101010101" pitchFamily="49" charset="-122"/>
              </a:rPr>
              <a:t>等</a:t>
            </a:r>
            <a:r>
              <a:rPr lang="zh-CN" altLang="en-US" sz="2800" b="1" dirty="0" smtClean="0">
                <a:latin typeface="楷体_GB2312" panose="02010609030101010101" pitchFamily="49" charset="-122"/>
                <a:ea typeface="楷体_GB2312" panose="02010609030101010101" pitchFamily="49" charset="-122"/>
              </a:rPr>
              <a:t>理论基础</a:t>
            </a:r>
            <a:r>
              <a:rPr lang="zh-CN" altLang="en-US" sz="2800" b="1" dirty="0">
                <a:latin typeface="楷体_GB2312" panose="02010609030101010101" pitchFamily="49" charset="-122"/>
                <a:ea typeface="楷体_GB2312" panose="02010609030101010101" pitchFamily="49" charset="-122"/>
              </a:rPr>
              <a:t>上的。</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8923469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62068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（五）教师心理发展研究框架</a:t>
            </a:r>
          </a:p>
        </p:txBody>
      </p:sp>
      <p:sp>
        <p:nvSpPr>
          <p:cNvPr id="3" name="矩形 2"/>
          <p:cNvSpPr/>
          <p:nvPr/>
        </p:nvSpPr>
        <p:spPr>
          <a:xfrm>
            <a:off x="953598" y="1988840"/>
            <a:ext cx="7164796" cy="3046988"/>
          </a:xfrm>
          <a:prstGeom prst="rect">
            <a:avLst/>
          </a:prstGeom>
        </p:spPr>
        <p:txBody>
          <a:bodyPr wrap="square">
            <a:spAutoFit/>
          </a:bodyPr>
          <a:lstStyle/>
          <a:p>
            <a:pPr>
              <a:lnSpc>
                <a:spcPct val="150000"/>
              </a:lnSpc>
            </a:pPr>
            <a:r>
              <a:rPr lang="zh-CN" altLang="en-US" sz="2800" dirty="0" smtClean="0">
                <a:latin typeface="楷体_GB2312" panose="02010609030101010101" pitchFamily="49" charset="-122"/>
                <a:ea typeface="楷体_GB2312" panose="02010609030101010101" pitchFamily="49" charset="-122"/>
              </a:rPr>
              <a:t>    </a:t>
            </a:r>
            <a:r>
              <a:rPr lang="en-US" altLang="zh-CN" sz="3200" b="1" dirty="0">
                <a:latin typeface="楷体_GB2312" panose="02010609030101010101" pitchFamily="49" charset="-122"/>
                <a:ea typeface="楷体_GB2312" panose="02010609030101010101" pitchFamily="49" charset="-122"/>
              </a:rPr>
              <a:t>1992</a:t>
            </a:r>
            <a:r>
              <a:rPr lang="zh-CN" altLang="en-US" sz="3200" b="1" dirty="0">
                <a:latin typeface="楷体_GB2312" panose="02010609030101010101" pitchFamily="49" charset="-122"/>
                <a:ea typeface="楷体_GB2312" panose="02010609030101010101" pitchFamily="49" charset="-122"/>
              </a:rPr>
              <a:t>年，</a:t>
            </a:r>
            <a:r>
              <a:rPr lang="zh-CN" altLang="en-US" sz="3200" b="1" dirty="0">
                <a:solidFill>
                  <a:srgbClr val="C00000"/>
                </a:solidFill>
                <a:latin typeface="楷体_GB2312" panose="02010609030101010101" pitchFamily="49" charset="-122"/>
                <a:ea typeface="楷体_GB2312" panose="02010609030101010101" pitchFamily="49" charset="-122"/>
              </a:rPr>
              <a:t>利思伍德</a:t>
            </a:r>
            <a:r>
              <a:rPr lang="zh-CN" altLang="en-US" sz="3200" b="1" dirty="0">
                <a:latin typeface="楷体_GB2312" panose="02010609030101010101" pitchFamily="49" charset="-122"/>
                <a:ea typeface="楷体_GB2312" panose="02010609030101010101" pitchFamily="49" charset="-122"/>
              </a:rPr>
              <a:t>（</a:t>
            </a:r>
            <a:r>
              <a:rPr lang="en-US" altLang="zh-CN" sz="3200" b="1" dirty="0" err="1">
                <a:latin typeface="楷体_GB2312" panose="02010609030101010101" pitchFamily="49" charset="-122"/>
                <a:ea typeface="楷体_GB2312" panose="02010609030101010101" pitchFamily="49" charset="-122"/>
              </a:rPr>
              <a:t>Leithwood</a:t>
            </a:r>
            <a:r>
              <a:rPr lang="zh-CN" altLang="en-US" sz="3200" b="1" dirty="0">
                <a:latin typeface="楷体_GB2312" panose="02010609030101010101" pitchFamily="49" charset="-122"/>
                <a:ea typeface="楷体_GB2312" panose="02010609030101010101" pitchFamily="49" charset="-122"/>
              </a:rPr>
              <a:t>）把自我发展、道德发展和概念发展方面的阶段加以汇总，综合描述了教师的发展阶段</a:t>
            </a:r>
            <a:r>
              <a:rPr lang="zh-CN" altLang="en-US" sz="3200" b="1" dirty="0" smtClean="0">
                <a:latin typeface="楷体_GB2312" panose="02010609030101010101" pitchFamily="49" charset="-122"/>
                <a:ea typeface="楷体_GB2312" panose="02010609030101010101" pitchFamily="49" charset="-122"/>
              </a:rPr>
              <a:t>。</a:t>
            </a:r>
            <a:endParaRPr lang="zh-CN" altLang="zh-CN" sz="32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8515934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62068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（五）教师心理发展研究框架</a:t>
            </a:r>
          </a:p>
        </p:txBody>
      </p:sp>
      <p:sp>
        <p:nvSpPr>
          <p:cNvPr id="3" name="矩形 2"/>
          <p:cNvSpPr/>
          <p:nvPr/>
        </p:nvSpPr>
        <p:spPr>
          <a:xfrm>
            <a:off x="827584" y="1988840"/>
            <a:ext cx="7416824" cy="3323987"/>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第一</a:t>
            </a:r>
            <a:r>
              <a:rPr lang="zh-CN" altLang="zh-CN" sz="2800" b="1" dirty="0">
                <a:latin typeface="楷体_GB2312" panose="02010609030101010101" pitchFamily="49" charset="-122"/>
                <a:ea typeface="楷体_GB2312" panose="02010609030101010101" pitchFamily="49" charset="-122"/>
              </a:rPr>
              <a:t>阶段的教师世界观非常简单，对任何事物判断均有非黑即白的二分倾向</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这</a:t>
            </a:r>
            <a:r>
              <a:rPr lang="zh-CN" altLang="zh-CN" sz="2800" b="1" dirty="0">
                <a:latin typeface="楷体_GB2312" panose="02010609030101010101" pitchFamily="49" charset="-122"/>
                <a:ea typeface="楷体_GB2312" panose="02010609030101010101" pitchFamily="49" charset="-122"/>
              </a:rPr>
              <a:t>一阶段的教师坚持原则，相信权威，不太赞成求异思维，鼓励顺从和机械学习。这些教师的课堂是以教师为主导的</a:t>
            </a:r>
            <a:r>
              <a:rPr lang="zh-CN" altLang="zh-CN" sz="2800" b="1" dirty="0" smtClean="0">
                <a:latin typeface="楷体_GB2312" panose="02010609030101010101" pitchFamily="49" charset="-122"/>
                <a:ea typeface="楷体_GB2312" panose="02010609030101010101" pitchFamily="49" charset="-122"/>
              </a:rPr>
              <a:t>。</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0701816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62068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（五）教师心理发展研究框架</a:t>
            </a:r>
          </a:p>
        </p:txBody>
      </p:sp>
      <p:sp>
        <p:nvSpPr>
          <p:cNvPr id="3" name="矩形 2"/>
          <p:cNvSpPr/>
          <p:nvPr/>
        </p:nvSpPr>
        <p:spPr>
          <a:xfrm>
            <a:off x="1000100" y="1928802"/>
            <a:ext cx="7164796" cy="3240311"/>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第二</a:t>
            </a:r>
            <a:r>
              <a:rPr lang="zh-CN" altLang="zh-CN" sz="2800" b="1" dirty="0">
                <a:latin typeface="楷体_GB2312" panose="02010609030101010101" pitchFamily="49" charset="-122"/>
                <a:ea typeface="楷体_GB2312" panose="02010609030101010101" pitchFamily="49" charset="-122"/>
              </a:rPr>
              <a:t>阶段教师的主要表现为“墨守成规”，他们特别易于接受他人的预期，这些教师的课堂有着传统课堂的特征，课堂规则十分明确，无论学生之间有什么差异或有什么特殊情况，学生都必须遵守规则。</a:t>
            </a:r>
          </a:p>
        </p:txBody>
      </p:sp>
    </p:spTree>
    <p:extLst>
      <p:ext uri="{BB962C8B-B14F-4D97-AF65-F5344CB8AC3E}">
        <p14:creationId xmlns="" xmlns:p14="http://schemas.microsoft.com/office/powerpoint/2010/main" val="244021033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62068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（五）教师心理发展研究框架</a:t>
            </a:r>
          </a:p>
        </p:txBody>
      </p:sp>
      <p:sp>
        <p:nvSpPr>
          <p:cNvPr id="3" name="矩形 2"/>
          <p:cNvSpPr/>
          <p:nvPr/>
        </p:nvSpPr>
        <p:spPr>
          <a:xfrm>
            <a:off x="827584" y="1595021"/>
            <a:ext cx="7632848" cy="4494115"/>
          </a:xfrm>
          <a:prstGeom prst="rect">
            <a:avLst/>
          </a:prstGeom>
        </p:spPr>
        <p:txBody>
          <a:bodyPr wrap="square">
            <a:spAutoFit/>
          </a:bodyPr>
          <a:lstStyle/>
          <a:p>
            <a:pPr>
              <a:lnSpc>
                <a:spcPct val="13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第三</a:t>
            </a:r>
            <a:r>
              <a:rPr lang="zh-CN" altLang="zh-CN" sz="2800" b="1" dirty="0">
                <a:latin typeface="楷体_GB2312" panose="02010609030101010101" pitchFamily="49" charset="-122"/>
                <a:ea typeface="楷体_GB2312" panose="02010609030101010101" pitchFamily="49" charset="-122"/>
              </a:rPr>
              <a:t>阶段教师的主要特征是凭良心尽教师职责，这时教师有了较强的自我意识，能够意识到某些情境下的多种可能性，教师已将规则内化，能够意识到依照具体的情况灵活掌握规则的必要性</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3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这</a:t>
            </a:r>
            <a:r>
              <a:rPr lang="zh-CN" altLang="zh-CN" sz="2800" b="1" dirty="0">
                <a:latin typeface="楷体_GB2312" panose="02010609030101010101" pitchFamily="49" charset="-122"/>
                <a:ea typeface="楷体_GB2312" panose="02010609030101010101" pitchFamily="49" charset="-122"/>
              </a:rPr>
              <a:t>一阶段的教师关注学生的未来和成绩，他们的每一堂课均经过精心设计，特别注重良好的人际关系</a:t>
            </a:r>
            <a:r>
              <a:rPr lang="zh-CN" altLang="zh-CN" sz="2800" b="1" dirty="0" smtClean="0">
                <a:latin typeface="楷体_GB2312" panose="02010609030101010101" pitchFamily="49" charset="-122"/>
                <a:ea typeface="楷体_GB2312" panose="02010609030101010101" pitchFamily="49" charset="-122"/>
              </a:rPr>
              <a:t>。</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4402103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404664"/>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（五）教师心理发展研究框架</a:t>
            </a:r>
          </a:p>
        </p:txBody>
      </p:sp>
      <p:sp>
        <p:nvSpPr>
          <p:cNvPr id="3" name="矩形 2"/>
          <p:cNvSpPr/>
          <p:nvPr/>
        </p:nvSpPr>
        <p:spPr>
          <a:xfrm>
            <a:off x="755576" y="1556792"/>
            <a:ext cx="7560840" cy="4616648"/>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第四</a:t>
            </a:r>
            <a:r>
              <a:rPr lang="zh-CN" altLang="zh-CN" sz="2800" b="1" dirty="0">
                <a:latin typeface="楷体_GB2312" panose="02010609030101010101" pitchFamily="49" charset="-122"/>
                <a:ea typeface="楷体_GB2312" panose="02010609030101010101" pitchFamily="49" charset="-122"/>
              </a:rPr>
              <a:t>阶段的教师较有主见，尊重课堂等社会情境中的人际关系的相互依赖性，能够灵活、机智地处理课堂中出现的各种问题，能够从多维视角去看问题并采取多种策略进行应变</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这时</a:t>
            </a:r>
            <a:r>
              <a:rPr lang="zh-CN" altLang="zh-CN" sz="2800" b="1" dirty="0">
                <a:latin typeface="楷体_GB2312" panose="02010609030101010101" pitchFamily="49" charset="-122"/>
                <a:ea typeface="楷体_GB2312" panose="02010609030101010101" pitchFamily="49" charset="-122"/>
              </a:rPr>
              <a:t>教师自身的认知加工复杂程度高，对学生相应的要求也高，学生学习的创造性、灵活性更容易得到体现。</a:t>
            </a:r>
          </a:p>
        </p:txBody>
      </p:sp>
    </p:spTree>
    <p:extLst>
      <p:ext uri="{BB962C8B-B14F-4D97-AF65-F5344CB8AC3E}">
        <p14:creationId xmlns="" xmlns:p14="http://schemas.microsoft.com/office/powerpoint/2010/main" val="24402103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62068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（五）教师心理发展研究框架</a:t>
            </a:r>
          </a:p>
        </p:txBody>
      </p:sp>
      <p:sp>
        <p:nvSpPr>
          <p:cNvPr id="3" name="矩形 2"/>
          <p:cNvSpPr/>
          <p:nvPr/>
        </p:nvSpPr>
        <p:spPr>
          <a:xfrm>
            <a:off x="785786" y="1785926"/>
            <a:ext cx="7560840" cy="3970318"/>
          </a:xfrm>
          <a:prstGeom prst="rect">
            <a:avLst/>
          </a:prstGeom>
        </p:spPr>
        <p:txBody>
          <a:bodyPr wrap="square">
            <a:spAutoFit/>
          </a:bodyPr>
          <a:lstStyle/>
          <a:p>
            <a:pPr>
              <a:lnSpc>
                <a:spcPct val="150000"/>
              </a:lnSpc>
            </a:pPr>
            <a:r>
              <a:rPr lang="zh-CN" altLang="en-US" sz="2800"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心理</a:t>
            </a:r>
            <a:r>
              <a:rPr lang="zh-CN" altLang="en-US" sz="2800" b="1" dirty="0">
                <a:latin typeface="楷体_GB2312" panose="02010609030101010101" pitchFamily="49" charset="-122"/>
                <a:ea typeface="楷体_GB2312" panose="02010609030101010101" pitchFamily="49" charset="-122"/>
              </a:rPr>
              <a:t>发展阶段论很大程度上</a:t>
            </a:r>
            <a:r>
              <a:rPr lang="zh-CN" altLang="en-US" sz="2800" b="1" u="sng" dirty="0">
                <a:solidFill>
                  <a:srgbClr val="C00000"/>
                </a:solidFill>
                <a:latin typeface="楷体" pitchFamily="49" charset="-122"/>
                <a:ea typeface="楷体" pitchFamily="49" charset="-122"/>
              </a:rPr>
              <a:t>摆脱</a:t>
            </a:r>
            <a:r>
              <a:rPr lang="zh-CN" altLang="en-US" sz="2800" b="1" u="sng" dirty="0" smtClean="0">
                <a:solidFill>
                  <a:srgbClr val="C00000"/>
                </a:solidFill>
                <a:latin typeface="楷体" pitchFamily="49" charset="-122"/>
                <a:ea typeface="楷体" pitchFamily="49" charset="-122"/>
              </a:rPr>
              <a:t>了</a:t>
            </a:r>
            <a:r>
              <a:rPr lang="zh-CN" altLang="en-US" sz="2800" b="1" dirty="0" smtClean="0">
                <a:latin typeface="楷体_GB2312" panose="02010609030101010101" pitchFamily="49" charset="-122"/>
                <a:ea typeface="楷体_GB2312" panose="02010609030101010101" pitchFamily="49" charset="-122"/>
              </a:rPr>
              <a:t>教师专业发展水平与教师生理年龄之间的对应关系，</a:t>
            </a:r>
            <a:r>
              <a:rPr lang="zh-CN" altLang="en-US" sz="2800" b="1" u="sng" dirty="0" smtClean="0">
                <a:solidFill>
                  <a:srgbClr val="C00000"/>
                </a:solidFill>
                <a:latin typeface="楷体" pitchFamily="49" charset="-122"/>
                <a:ea typeface="楷体" pitchFamily="49" charset="-122"/>
              </a:rPr>
              <a:t>开始</a:t>
            </a:r>
            <a:r>
              <a:rPr lang="zh-CN" altLang="en-US" sz="2800" b="1" dirty="0" smtClean="0">
                <a:latin typeface="楷体_GB2312" panose="02010609030101010101" pitchFamily="49" charset="-122"/>
                <a:ea typeface="楷体_GB2312" panose="02010609030101010101" pitchFamily="49" charset="-122"/>
              </a:rPr>
              <a:t>研究心理发展阶段或水平与教师专业发展之间的关系，较好</a:t>
            </a:r>
            <a:r>
              <a:rPr lang="zh-CN" altLang="en-US" sz="2800" b="1" dirty="0">
                <a:latin typeface="楷体_GB2312" panose="02010609030101010101" pitchFamily="49" charset="-122"/>
                <a:ea typeface="楷体_GB2312" panose="02010609030101010101" pitchFamily="49" charset="-122"/>
              </a:rPr>
              <a:t>地解释了教师专业发展中的实际情况，心理学的划分对教师的学习有很大的促进作用。</a:t>
            </a:r>
            <a:endParaRPr lang="zh-CN" altLang="zh-CN" sz="32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4402103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620688"/>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（六）教师专业社会化研究框架</a:t>
            </a:r>
          </a:p>
        </p:txBody>
      </p:sp>
      <p:sp>
        <p:nvSpPr>
          <p:cNvPr id="3" name="矩形 2"/>
          <p:cNvSpPr/>
          <p:nvPr/>
        </p:nvSpPr>
        <p:spPr>
          <a:xfrm>
            <a:off x="1043608" y="2132856"/>
            <a:ext cx="7272808" cy="3139321"/>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solidFill>
                  <a:srgbClr val="C00000"/>
                </a:solidFill>
                <a:latin typeface="黑体" panose="02010600030101010101" pitchFamily="2" charset="-122"/>
                <a:ea typeface="黑体" panose="02010600030101010101" pitchFamily="2" charset="-122"/>
              </a:rPr>
              <a:t>教师</a:t>
            </a:r>
            <a:r>
              <a:rPr lang="zh-CN" altLang="zh-CN" sz="2800" b="1" dirty="0">
                <a:solidFill>
                  <a:srgbClr val="C00000"/>
                </a:solidFill>
                <a:latin typeface="黑体" panose="02010600030101010101" pitchFamily="2" charset="-122"/>
                <a:ea typeface="黑体" panose="02010600030101010101" pitchFamily="2" charset="-122"/>
              </a:rPr>
              <a:t>社会化框架</a:t>
            </a:r>
            <a:r>
              <a:rPr lang="zh-CN" altLang="zh-CN" sz="2800" b="1" dirty="0">
                <a:latin typeface="楷体_GB2312" panose="02010609030101010101" pitchFamily="49" charset="-122"/>
                <a:ea typeface="楷体_GB2312" panose="02010609030101010101" pitchFamily="49" charset="-122"/>
              </a:rPr>
              <a:t>，从教师作为社会人的角度，考察其成为一名专业教师的变化过程，其关注的核心集中在</a:t>
            </a:r>
            <a:r>
              <a:rPr lang="zh-CN" altLang="zh-CN" sz="2800" b="1" u="sng" dirty="0">
                <a:solidFill>
                  <a:srgbClr val="C00000"/>
                </a:solidFill>
                <a:latin typeface="楷体" pitchFamily="49" charset="-122"/>
                <a:ea typeface="楷体" pitchFamily="49" charset="-122"/>
              </a:rPr>
              <a:t>个人的需要、能力、意向与学校机构之间</a:t>
            </a:r>
            <a:r>
              <a:rPr lang="zh-CN" altLang="zh-CN" sz="2800" b="1" dirty="0">
                <a:latin typeface="楷体_GB2312" panose="02010609030101010101" pitchFamily="49" charset="-122"/>
                <a:ea typeface="楷体_GB2312" panose="02010609030101010101" pitchFamily="49" charset="-122"/>
              </a:rPr>
              <a:t>的相互作用</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25000"/>
              </a:lnSpc>
            </a:pPr>
            <a:r>
              <a:rPr lang="en-US" altLang="zh-CN" sz="2400" dirty="0">
                <a:latin typeface="楷体_GB2312" panose="02010609030101010101" pitchFamily="49" charset="-122"/>
                <a:ea typeface="楷体_GB2312" panose="02010609030101010101" pitchFamily="49" charset="-122"/>
              </a:rPr>
              <a:t> </a:t>
            </a:r>
            <a:r>
              <a:rPr lang="en-US" altLang="zh-CN" sz="2400" dirty="0" smtClean="0">
                <a:latin typeface="楷体_GB2312" panose="02010609030101010101" pitchFamily="49" charset="-122"/>
                <a:ea typeface="楷体_GB2312" panose="02010609030101010101" pitchFamily="49" charset="-122"/>
              </a:rPr>
              <a:t>   </a:t>
            </a:r>
            <a:endParaRPr lang="zh-CN" altLang="zh-CN" sz="24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44021033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404664"/>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（六）教师专业社会化研究框架</a:t>
            </a:r>
          </a:p>
        </p:txBody>
      </p:sp>
      <p:sp>
        <p:nvSpPr>
          <p:cNvPr id="3" name="矩形 2"/>
          <p:cNvSpPr/>
          <p:nvPr/>
        </p:nvSpPr>
        <p:spPr>
          <a:xfrm>
            <a:off x="928662" y="1785926"/>
            <a:ext cx="7416824" cy="3222998"/>
          </a:xfrm>
          <a:prstGeom prst="rect">
            <a:avLst/>
          </a:prstGeom>
        </p:spPr>
        <p:txBody>
          <a:bodyPr wrap="square">
            <a:spAutoFit/>
          </a:bodyPr>
          <a:lstStyle/>
          <a:p>
            <a:pPr>
              <a:lnSpc>
                <a:spcPct val="150000"/>
              </a:lnSpc>
            </a:pPr>
            <a:r>
              <a:rPr lang="en-US" altLang="zh-CN" sz="2400"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确切</a:t>
            </a:r>
            <a:r>
              <a:rPr lang="zh-CN" altLang="zh-CN" sz="2800" b="1" dirty="0">
                <a:latin typeface="楷体_GB2312" panose="02010609030101010101" pitchFamily="49" charset="-122"/>
                <a:ea typeface="楷体_GB2312" panose="02010609030101010101" pitchFamily="49" charset="-122"/>
              </a:rPr>
              <a:t>地说，所谓教师专业社会化，是指“个体成为教学专业的成员，并逐步在教学上担当起成熟角色，通常是获得较高专业地位的变化过程”，这一过程贯穿教师整个专业生涯的</a:t>
            </a:r>
            <a:r>
              <a:rPr lang="zh-CN" altLang="zh-CN" sz="2800" b="1" dirty="0" smtClean="0">
                <a:latin typeface="楷体_GB2312" panose="02010609030101010101" pitchFamily="49" charset="-122"/>
                <a:ea typeface="楷体_GB2312" panose="02010609030101010101" pitchFamily="49" charset="-122"/>
              </a:rPr>
              <a:t>过程</a:t>
            </a:r>
            <a:r>
              <a:rPr lang="zh-CN" altLang="en-US"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58173603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404664"/>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（六）教师专业社会化研究框架</a:t>
            </a:r>
          </a:p>
        </p:txBody>
      </p:sp>
      <p:sp>
        <p:nvSpPr>
          <p:cNvPr id="3" name="矩形 2"/>
          <p:cNvSpPr/>
          <p:nvPr/>
        </p:nvSpPr>
        <p:spPr>
          <a:xfrm>
            <a:off x="857224" y="1928802"/>
            <a:ext cx="7286676" cy="2576667"/>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就</a:t>
            </a:r>
            <a:r>
              <a:rPr lang="zh-CN" altLang="zh-CN" sz="2800" b="1" dirty="0">
                <a:latin typeface="楷体_GB2312" panose="02010609030101010101" pitchFamily="49" charset="-122"/>
                <a:ea typeface="楷体_GB2312" panose="02010609030101010101" pitchFamily="49" charset="-122"/>
              </a:rPr>
              <a:t>内容范围</a:t>
            </a:r>
            <a:r>
              <a:rPr lang="zh-CN" altLang="zh-CN" sz="2800" b="1" dirty="0" smtClean="0">
                <a:latin typeface="楷体_GB2312" panose="02010609030101010101" pitchFamily="49" charset="-122"/>
                <a:ea typeface="楷体_GB2312" panose="02010609030101010101" pitchFamily="49" charset="-122"/>
              </a:rPr>
              <a:t>而言</a:t>
            </a:r>
            <a:r>
              <a:rPr lang="zh-CN" altLang="en-US" sz="2800" b="1" dirty="0" smtClean="0">
                <a:latin typeface="楷体_GB2312" panose="02010609030101010101" pitchFamily="49" charset="-122"/>
                <a:ea typeface="楷体_GB2312" panose="02010609030101010101" pitchFamily="49" charset="-122"/>
              </a:rPr>
              <a:t>，教师专业社会化</a:t>
            </a:r>
            <a:r>
              <a:rPr lang="zh-CN" altLang="zh-CN" sz="2800" b="1" dirty="0" smtClean="0">
                <a:latin typeface="楷体_GB2312" panose="02010609030101010101" pitchFamily="49" charset="-122"/>
                <a:ea typeface="楷体_GB2312" panose="02010609030101010101" pitchFamily="49" charset="-122"/>
              </a:rPr>
              <a:t>是</a:t>
            </a:r>
            <a:r>
              <a:rPr lang="zh-CN" altLang="zh-CN" sz="2800" b="1" dirty="0">
                <a:latin typeface="楷体_GB2312" panose="02010609030101010101" pitchFamily="49" charset="-122"/>
                <a:ea typeface="楷体_GB2312" panose="02010609030101010101" pitchFamily="49" charset="-122"/>
              </a:rPr>
              <a:t>“人们选择性地获得他们所属集团或想加入这种集团的流行价值观、观点、兴趣、技巧和知识的过程”。</a:t>
            </a:r>
          </a:p>
        </p:txBody>
      </p:sp>
    </p:spTree>
    <p:extLst>
      <p:ext uri="{BB962C8B-B14F-4D97-AF65-F5344CB8AC3E}">
        <p14:creationId xmlns="" xmlns:p14="http://schemas.microsoft.com/office/powerpoint/2010/main" val="5817360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259632" y="764704"/>
            <a:ext cx="6647974" cy="646331"/>
          </a:xfrm>
          <a:prstGeom prst="rect">
            <a:avLst/>
          </a:prstGeom>
          <a:noFill/>
          <a:ln w="9525">
            <a:noFill/>
            <a:miter lim="800000"/>
            <a:headEnd/>
            <a:tailEnd/>
          </a:ln>
        </p:spPr>
        <p:txBody>
          <a:bodyPr wrap="none">
            <a:spAutoFit/>
          </a:bodyPr>
          <a:lstStyle/>
          <a:p>
            <a:r>
              <a:rPr lang="zh-CN" altLang="en-US" sz="3600" b="1" dirty="0">
                <a:latin typeface="微软雅黑"/>
                <a:ea typeface="微软雅黑"/>
                <a:cs typeface="微软雅黑"/>
              </a:rPr>
              <a:t>问题一：教师专业发展研究成果</a:t>
            </a:r>
          </a:p>
        </p:txBody>
      </p:sp>
      <p:sp>
        <p:nvSpPr>
          <p:cNvPr id="5" name="矩形 4"/>
          <p:cNvSpPr>
            <a:spLocks noChangeArrowheads="1"/>
          </p:cNvSpPr>
          <p:nvPr/>
        </p:nvSpPr>
        <p:spPr bwMode="auto">
          <a:xfrm>
            <a:off x="911054" y="1700808"/>
            <a:ext cx="7416824" cy="3647152"/>
          </a:xfrm>
          <a:prstGeom prst="rect">
            <a:avLst/>
          </a:prstGeom>
          <a:noFill/>
          <a:ln w="9525">
            <a:noFill/>
            <a:miter lim="800000"/>
            <a:headEnd/>
            <a:tailEnd/>
          </a:ln>
        </p:spPr>
        <p:txBody>
          <a:bodyPr wrap="square">
            <a:spAutoFit/>
          </a:bodyPr>
          <a:lstStyle/>
          <a:p>
            <a:pPr lvl="0" algn="ctr">
              <a:lnSpc>
                <a:spcPct val="150000"/>
              </a:lnSpc>
              <a:spcAft>
                <a:spcPts val="1200"/>
              </a:spcAft>
            </a:pPr>
            <a:r>
              <a:rPr lang="zh-CN" altLang="en-US" sz="3200" b="1" u="sng" dirty="0" smtClean="0">
                <a:solidFill>
                  <a:srgbClr val="C00000"/>
                </a:solidFill>
                <a:latin typeface="黑体" panose="02010600030101010101" pitchFamily="2" charset="-122"/>
                <a:ea typeface="黑体" panose="02010600030101010101" pitchFamily="2" charset="-122"/>
              </a:rPr>
              <a:t>两大范式比较</a:t>
            </a:r>
            <a:endParaRPr lang="en-US" altLang="zh-CN" sz="3200" b="1" u="sng" dirty="0" smtClean="0">
              <a:solidFill>
                <a:srgbClr val="C00000"/>
              </a:solidFill>
              <a:latin typeface="黑体" panose="02010600030101010101" pitchFamily="2" charset="-122"/>
              <a:ea typeface="黑体" panose="02010600030101010101" pitchFamily="2" charset="-122"/>
            </a:endParaRPr>
          </a:p>
          <a:p>
            <a:pPr marL="457200" lvl="0" indent="-457200">
              <a:lnSpc>
                <a:spcPct val="150000"/>
              </a:lnSpc>
              <a:spcAft>
                <a:spcPts val="600"/>
              </a:spcAft>
              <a:buFont typeface="Wingdings" panose="05000000000000000000" pitchFamily="2" charset="2"/>
              <a:buChar char="u"/>
            </a:pPr>
            <a:r>
              <a:rPr lang="zh-CN" altLang="zh-CN" sz="2800" b="1" dirty="0" smtClean="0">
                <a:latin typeface="楷体_GB2312" panose="02010609030101010101" pitchFamily="49" charset="-122"/>
                <a:ea typeface="楷体_GB2312" panose="02010609030101010101" pitchFamily="49" charset="-122"/>
              </a:rPr>
              <a:t>前者更多从</a:t>
            </a:r>
            <a:r>
              <a:rPr lang="zh-CN" altLang="zh-CN" sz="2800" b="1" u="sng" dirty="0" smtClean="0">
                <a:solidFill>
                  <a:srgbClr val="C00000"/>
                </a:solidFill>
                <a:latin typeface="楷体_GB2312" panose="02010609030101010101" pitchFamily="49" charset="-122"/>
                <a:ea typeface="楷体_GB2312" panose="02010609030101010101" pitchFamily="49" charset="-122"/>
              </a:rPr>
              <a:t>组织、群体和</a:t>
            </a:r>
            <a:r>
              <a:rPr lang="zh-CN" altLang="zh-CN" sz="2800" b="1" u="sng" dirty="0">
                <a:solidFill>
                  <a:srgbClr val="C00000"/>
                </a:solidFill>
                <a:latin typeface="楷体_GB2312" panose="02010609030101010101" pitchFamily="49" charset="-122"/>
                <a:ea typeface="楷体_GB2312" panose="02010609030101010101" pitchFamily="49" charset="-122"/>
              </a:rPr>
              <a:t>整体</a:t>
            </a:r>
            <a:r>
              <a:rPr lang="zh-CN" altLang="zh-CN" sz="2800" b="1" dirty="0">
                <a:latin typeface="楷体_GB2312" panose="02010609030101010101" pitchFamily="49" charset="-122"/>
                <a:ea typeface="楷体_GB2312" panose="02010609030101010101" pitchFamily="49" charset="-122"/>
              </a:rPr>
              <a:t>的</a:t>
            </a:r>
            <a:r>
              <a:rPr lang="zh-CN" altLang="zh-CN" sz="2800" b="1" dirty="0" smtClean="0">
                <a:latin typeface="楷体_GB2312" panose="02010609030101010101" pitchFamily="49" charset="-122"/>
                <a:ea typeface="楷体_GB2312" panose="02010609030101010101" pitchFamily="49" charset="-122"/>
              </a:rPr>
              <a:t>视角探讨教师专业发展的共性</a:t>
            </a:r>
            <a:r>
              <a:rPr lang="zh-CN" altLang="en-US" sz="2800" b="1" dirty="0" smtClean="0">
                <a:latin typeface="楷体_GB2312" panose="02010609030101010101" pitchFamily="49" charset="-122"/>
                <a:ea typeface="楷体_GB2312" panose="02010609030101010101" pitchFamily="49" charset="-122"/>
              </a:rPr>
              <a:t>；</a:t>
            </a:r>
            <a:endParaRPr lang="en-US" altLang="zh-CN" sz="2800" b="1" dirty="0">
              <a:latin typeface="楷体_GB2312" panose="02010609030101010101" pitchFamily="49" charset="-122"/>
              <a:ea typeface="楷体_GB2312" panose="02010609030101010101" pitchFamily="49" charset="-122"/>
            </a:endParaRPr>
          </a:p>
          <a:p>
            <a:pPr marL="457200" lvl="0" indent="-457200">
              <a:lnSpc>
                <a:spcPct val="150000"/>
              </a:lnSpc>
              <a:spcAft>
                <a:spcPts val="600"/>
              </a:spcAft>
              <a:buFont typeface="Wingdings" panose="05000000000000000000" pitchFamily="2" charset="2"/>
              <a:buChar char="u"/>
            </a:pPr>
            <a:r>
              <a:rPr lang="zh-CN" altLang="zh-CN" sz="2800" b="1" dirty="0" smtClean="0">
                <a:latin typeface="楷体_GB2312" panose="02010609030101010101" pitchFamily="49" charset="-122"/>
                <a:ea typeface="楷体_GB2312" panose="02010609030101010101" pitchFamily="49" charset="-122"/>
              </a:rPr>
              <a:t>后者更多从</a:t>
            </a:r>
            <a:r>
              <a:rPr lang="zh-CN" altLang="zh-CN" sz="2800" b="1" u="sng" dirty="0">
                <a:solidFill>
                  <a:srgbClr val="C00000"/>
                </a:solidFill>
                <a:latin typeface="楷体_GB2312" panose="02010609030101010101" pitchFamily="49" charset="-122"/>
                <a:ea typeface="楷体_GB2312" panose="02010609030101010101" pitchFamily="49" charset="-122"/>
              </a:rPr>
              <a:t>个体、成长和微观</a:t>
            </a:r>
            <a:r>
              <a:rPr lang="zh-CN" altLang="zh-CN" sz="2800" b="1" dirty="0" smtClean="0">
                <a:latin typeface="楷体_GB2312" panose="02010609030101010101" pitchFamily="49" charset="-122"/>
                <a:ea typeface="楷体_GB2312" panose="02010609030101010101" pitchFamily="49" charset="-122"/>
              </a:rPr>
              <a:t>的视角探讨教师专业发展的个性。</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41775075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548680"/>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（六）教师专业社会化研究框架</a:t>
            </a:r>
          </a:p>
        </p:txBody>
      </p:sp>
      <p:sp>
        <p:nvSpPr>
          <p:cNvPr id="3" name="矩形 2"/>
          <p:cNvSpPr/>
          <p:nvPr/>
        </p:nvSpPr>
        <p:spPr>
          <a:xfrm>
            <a:off x="1259632" y="1628800"/>
            <a:ext cx="6984776" cy="2800767"/>
          </a:xfrm>
          <a:prstGeom prst="rect">
            <a:avLst/>
          </a:prstGeom>
        </p:spPr>
        <p:txBody>
          <a:bodyPr wrap="square">
            <a:spAutoFit/>
          </a:bodyPr>
          <a:lstStyle/>
          <a:p>
            <a:pPr>
              <a:lnSpc>
                <a:spcPct val="200000"/>
              </a:lnSpc>
            </a:pPr>
            <a:r>
              <a:rPr lang="zh-CN" altLang="en-US" sz="2800" dirty="0" smtClean="0">
                <a:latin typeface="楷体_GB2312" panose="02010609030101010101" pitchFamily="49" charset="-122"/>
                <a:ea typeface="楷体_GB2312" panose="02010609030101010101" pitchFamily="49" charset="-122"/>
              </a:rPr>
              <a:t>    </a:t>
            </a:r>
            <a:r>
              <a:rPr lang="zh-CN" altLang="en-US" sz="3200" b="1" dirty="0">
                <a:solidFill>
                  <a:srgbClr val="C00000"/>
                </a:solidFill>
                <a:latin typeface="黑体" panose="02010600030101010101" pitchFamily="2" charset="-122"/>
                <a:ea typeface="黑体" panose="02010600030101010101" pitchFamily="2" charset="-122"/>
              </a:rPr>
              <a:t>代表理论：</a:t>
            </a:r>
            <a:endParaRPr lang="en-US" altLang="zh-CN" sz="3200" b="1" dirty="0">
              <a:solidFill>
                <a:srgbClr val="C00000"/>
              </a:solidFill>
              <a:latin typeface="黑体" panose="02010600030101010101" pitchFamily="2" charset="-122"/>
              <a:ea typeface="黑体" panose="02010600030101010101" pitchFamily="2" charset="-122"/>
            </a:endParaRPr>
          </a:p>
          <a:p>
            <a:pPr>
              <a:lnSpc>
                <a:spcPct val="200000"/>
              </a:lnSpc>
            </a:pPr>
            <a:r>
              <a:rPr lang="zh-CN" altLang="en-US" sz="2800" b="1" dirty="0" smtClean="0">
                <a:latin typeface="楷体_GB2312" panose="02010609030101010101" pitchFamily="49" charset="-122"/>
                <a:ea typeface="楷体_GB2312" panose="02010609030101010101" pitchFamily="49" charset="-122"/>
              </a:rPr>
              <a:t>    莱西</a:t>
            </a:r>
            <a:r>
              <a:rPr lang="zh-CN" altLang="en-US" sz="2800" b="1" dirty="0">
                <a:latin typeface="Times New Roman" panose="02020603050405020304" pitchFamily="18" charset="0"/>
                <a:ea typeface="楷体_GB2312" panose="02010609030101010101" pitchFamily="49" charset="-122"/>
                <a:cs typeface="Times New Roman" panose="02020603050405020304" pitchFamily="18" charset="0"/>
              </a:rPr>
              <a:t>（</a:t>
            </a:r>
            <a:r>
              <a:rPr lang="en-US" altLang="zh-CN" sz="2800" b="1" dirty="0" err="1" smtClean="0">
                <a:latin typeface="Times New Roman" panose="02020603050405020304" pitchFamily="18" charset="0"/>
                <a:ea typeface="楷体_GB2312" panose="02010609030101010101" pitchFamily="49" charset="-122"/>
                <a:cs typeface="Times New Roman" panose="02020603050405020304" pitchFamily="18" charset="0"/>
              </a:rPr>
              <a:t>Lacey,C</a:t>
            </a:r>
            <a:r>
              <a:rPr lang="en-US" altLang="zh-CN" sz="2800" b="1" dirty="0" smtClean="0">
                <a:latin typeface="Times New Roman" panose="02020603050405020304" pitchFamily="18" charset="0"/>
                <a:ea typeface="楷体_GB2312" panose="02010609030101010101" pitchFamily="49" charset="-122"/>
                <a:cs typeface="Times New Roman" panose="02020603050405020304" pitchFamily="18" charset="0"/>
              </a:rPr>
              <a:t>.</a:t>
            </a:r>
            <a:r>
              <a:rPr lang="zh-CN" altLang="en-US" sz="2800" b="1" dirty="0" smtClean="0">
                <a:latin typeface="Times New Roman" panose="02020603050405020304" pitchFamily="18" charset="0"/>
                <a:ea typeface="楷体_GB2312" panose="02010609030101010101" pitchFamily="49" charset="-122"/>
                <a:cs typeface="Times New Roman" panose="02020603050405020304" pitchFamily="18" charset="0"/>
              </a:rPr>
              <a:t>）</a:t>
            </a:r>
            <a:endParaRPr lang="en-US" altLang="zh-CN" sz="2800" b="1" dirty="0" smtClean="0">
              <a:latin typeface="Times New Roman" panose="02020603050405020304" pitchFamily="18" charset="0"/>
              <a:ea typeface="楷体_GB2312" panose="02010609030101010101" pitchFamily="49" charset="-122"/>
              <a:cs typeface="Times New Roman" panose="02020603050405020304" pitchFamily="18" charset="0"/>
            </a:endParaRPr>
          </a:p>
          <a:p>
            <a:pPr>
              <a:lnSpc>
                <a:spcPct val="20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我国</a:t>
            </a:r>
            <a:r>
              <a:rPr lang="zh-CN" altLang="en-US" sz="2800" b="1" dirty="0">
                <a:latin typeface="楷体_GB2312" panose="02010609030101010101" pitchFamily="49" charset="-122"/>
                <a:ea typeface="楷体_GB2312" panose="02010609030101010101" pitchFamily="49" charset="-122"/>
              </a:rPr>
              <a:t>台湾地区学者王秋绒等</a:t>
            </a:r>
            <a:r>
              <a:rPr lang="zh-CN" altLang="en-US" sz="2800" b="1" dirty="0" smtClean="0">
                <a:latin typeface="楷体_GB2312" panose="02010609030101010101" pitchFamily="49" charset="-122"/>
                <a:ea typeface="楷体_GB2312" panose="02010609030101010101" pitchFamily="49" charset="-122"/>
              </a:rPr>
              <a:t>人</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9839720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83568" y="598596"/>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莱西教师</a:t>
            </a:r>
            <a:r>
              <a:rPr lang="zh-CN" altLang="en-US" sz="3600" b="1" dirty="0" smtClean="0">
                <a:latin typeface="微软雅黑"/>
                <a:ea typeface="微软雅黑"/>
                <a:cs typeface="微软雅黑"/>
              </a:rPr>
              <a:t>专业</a:t>
            </a:r>
            <a:r>
              <a:rPr lang="zh-CN" altLang="en-US" sz="3600" b="1" dirty="0" smtClean="0">
                <a:solidFill>
                  <a:srgbClr val="C00000"/>
                </a:solidFill>
                <a:latin typeface="微软雅黑"/>
                <a:ea typeface="微软雅黑"/>
                <a:cs typeface="微软雅黑"/>
              </a:rPr>
              <a:t>（社会）</a:t>
            </a:r>
            <a:r>
              <a:rPr lang="zh-CN" altLang="en-US" sz="3600" b="1" dirty="0" smtClean="0">
                <a:latin typeface="微软雅黑"/>
                <a:ea typeface="微软雅黑"/>
                <a:cs typeface="微软雅黑"/>
              </a:rPr>
              <a:t>化</a:t>
            </a:r>
            <a:r>
              <a:rPr lang="zh-CN" altLang="en-US" sz="3600" b="1" dirty="0">
                <a:latin typeface="微软雅黑"/>
                <a:ea typeface="微软雅黑"/>
                <a:cs typeface="微软雅黑"/>
              </a:rPr>
              <a:t>四阶段论</a:t>
            </a:r>
          </a:p>
        </p:txBody>
      </p:sp>
      <p:sp>
        <p:nvSpPr>
          <p:cNvPr id="3" name="矩形 2"/>
          <p:cNvSpPr/>
          <p:nvPr/>
        </p:nvSpPr>
        <p:spPr>
          <a:xfrm>
            <a:off x="899592" y="1628800"/>
            <a:ext cx="7344816" cy="3323987"/>
          </a:xfrm>
          <a:prstGeom prst="rect">
            <a:avLst/>
          </a:prstGeom>
        </p:spPr>
        <p:txBody>
          <a:bodyPr wrap="square">
            <a:spAutoFit/>
          </a:bodyPr>
          <a:lstStyle/>
          <a:p>
            <a:pPr>
              <a:lnSpc>
                <a:spcPct val="150000"/>
              </a:lnSpc>
            </a:pPr>
            <a:r>
              <a:rPr lang="zh-CN" altLang="en-US" sz="2800" dirty="0">
                <a:latin typeface="楷体_GB2312" panose="02010609030101010101" pitchFamily="49" charset="-122"/>
                <a:ea typeface="楷体_GB2312" panose="02010609030101010101" pitchFamily="49" charset="-122"/>
              </a:rPr>
              <a:t> </a:t>
            </a:r>
            <a:r>
              <a:rPr lang="zh-CN" altLang="en-US" sz="2800"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莱西</a:t>
            </a:r>
            <a:r>
              <a:rPr lang="zh-CN" altLang="zh-CN" sz="2800" b="1" dirty="0">
                <a:latin typeface="楷体_GB2312" panose="02010609030101010101" pitchFamily="49" charset="-122"/>
                <a:ea typeface="楷体_GB2312" panose="02010609030101010101" pitchFamily="49" charset="-122"/>
              </a:rPr>
              <a:t>在对实习教师的研究中，把教师专业化过程分为四个阶段</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第一</a:t>
            </a:r>
            <a:r>
              <a:rPr lang="zh-CN" altLang="zh-CN" sz="2800" b="1" dirty="0">
                <a:latin typeface="楷体_GB2312" panose="02010609030101010101" pitchFamily="49" charset="-122"/>
                <a:ea typeface="楷体_GB2312" panose="02010609030101010101" pitchFamily="49" charset="-122"/>
              </a:rPr>
              <a:t>个阶段为“蜜月”阶段，实习教师体会到做教师的乐趣，同时教学实习使得他们从学生的繁重学习中解放出来，因而乐于从教。</a:t>
            </a:r>
            <a:endParaRPr lang="en-US"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41966587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548680"/>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莱西教师专业化四阶段论</a:t>
            </a:r>
          </a:p>
        </p:txBody>
      </p:sp>
      <p:sp>
        <p:nvSpPr>
          <p:cNvPr id="3" name="矩形 2"/>
          <p:cNvSpPr/>
          <p:nvPr/>
        </p:nvSpPr>
        <p:spPr>
          <a:xfrm>
            <a:off x="799675" y="1988840"/>
            <a:ext cx="7488832" cy="2931572"/>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3200" b="1" dirty="0" smtClean="0">
                <a:latin typeface="楷体_GB2312" panose="02010609030101010101" pitchFamily="49" charset="-122"/>
                <a:ea typeface="楷体_GB2312" panose="02010609030101010101" pitchFamily="49" charset="-122"/>
              </a:rPr>
              <a:t>第二</a:t>
            </a:r>
            <a:r>
              <a:rPr lang="zh-CN" altLang="zh-CN" sz="3200" b="1" dirty="0">
                <a:latin typeface="楷体_GB2312" panose="02010609030101010101" pitchFamily="49" charset="-122"/>
                <a:ea typeface="楷体_GB2312" panose="02010609030101010101" pitchFamily="49" charset="-122"/>
              </a:rPr>
              <a:t>个阶段是“寻找教学资料和教学方法”阶段，在这一阶段，实习教师通过查找有趣的材料和方法来应付课堂中出现的问题</a:t>
            </a:r>
            <a:r>
              <a:rPr lang="zh-CN" altLang="zh-CN" sz="3200" b="1" dirty="0" smtClean="0">
                <a:latin typeface="楷体_GB2312" panose="02010609030101010101" pitchFamily="49" charset="-122"/>
                <a:ea typeface="楷体_GB2312" panose="02010609030101010101" pitchFamily="49" charset="-122"/>
              </a:rPr>
              <a:t>。</a:t>
            </a:r>
            <a:endParaRPr lang="en-US" altLang="zh-CN" sz="32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53769635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548680"/>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莱西教师专业化四阶段论</a:t>
            </a:r>
          </a:p>
        </p:txBody>
      </p:sp>
      <p:sp>
        <p:nvSpPr>
          <p:cNvPr id="3" name="矩形 2"/>
          <p:cNvSpPr/>
          <p:nvPr/>
        </p:nvSpPr>
        <p:spPr>
          <a:xfrm>
            <a:off x="912758" y="1700808"/>
            <a:ext cx="7344816" cy="3869329"/>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第三</a:t>
            </a:r>
            <a:r>
              <a:rPr lang="zh-CN" altLang="zh-CN" sz="2800" b="1" dirty="0">
                <a:latin typeface="楷体_GB2312" panose="02010609030101010101" pitchFamily="49" charset="-122"/>
                <a:ea typeface="楷体_GB2312" panose="02010609030101010101" pitchFamily="49" charset="-122"/>
              </a:rPr>
              <a:t>个阶段是“危机”阶段，此时由于课堂出现的问题越来越多，课堂给新教师的压力越来越大，当仅靠查询材料难以应付这些课堂问题时，就会出现“危机”。虽然“危机”对每一位实习生产生的后果不同，但许多教师在这一阶段曾想过要离开教学工作</a:t>
            </a:r>
            <a:r>
              <a:rPr lang="zh-CN" altLang="zh-CN" sz="2800" b="1" dirty="0" smtClean="0">
                <a:latin typeface="楷体_GB2312" panose="02010609030101010101" pitchFamily="49" charset="-122"/>
                <a:ea typeface="楷体_GB2312" panose="02010609030101010101" pitchFamily="49" charset="-122"/>
              </a:rPr>
              <a:t>。</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82453393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548680"/>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莱西教师专业化四阶段论</a:t>
            </a:r>
          </a:p>
        </p:txBody>
      </p:sp>
      <p:sp>
        <p:nvSpPr>
          <p:cNvPr id="3" name="矩形 2"/>
          <p:cNvSpPr/>
          <p:nvPr/>
        </p:nvSpPr>
        <p:spPr>
          <a:xfrm>
            <a:off x="1115616" y="1772816"/>
            <a:ext cx="6984776" cy="3323987"/>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第四</a:t>
            </a:r>
            <a:r>
              <a:rPr lang="zh-CN" altLang="zh-CN" sz="2800" b="1" dirty="0">
                <a:latin typeface="楷体_GB2312" panose="02010609030101010101" pitchFamily="49" charset="-122"/>
                <a:ea typeface="楷体_GB2312" panose="02010609030101010101" pitchFamily="49" charset="-122"/>
              </a:rPr>
              <a:t>个阶段是“设法应付过去或失败”阶段，这时有的教师对不得不做出的妥协和改变不再感到内疚，能够坦然地以教师的姿态出现在课堂上，而不能做到这一点的教师可能要脱离教学岗位。</a:t>
            </a:r>
          </a:p>
        </p:txBody>
      </p:sp>
    </p:spTree>
    <p:extLst>
      <p:ext uri="{BB962C8B-B14F-4D97-AF65-F5344CB8AC3E}">
        <p14:creationId xmlns="" xmlns:p14="http://schemas.microsoft.com/office/powerpoint/2010/main" val="25376963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548680"/>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（七）综合研究框架</a:t>
            </a:r>
          </a:p>
        </p:txBody>
      </p:sp>
      <p:sp>
        <p:nvSpPr>
          <p:cNvPr id="3" name="矩形 2"/>
          <p:cNvSpPr/>
          <p:nvPr/>
        </p:nvSpPr>
        <p:spPr>
          <a:xfrm>
            <a:off x="899592" y="1844824"/>
            <a:ext cx="7488832" cy="3323987"/>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为了</a:t>
            </a:r>
            <a:r>
              <a:rPr lang="zh-CN" altLang="zh-CN" sz="2800" b="1" dirty="0">
                <a:latin typeface="楷体_GB2312" panose="02010609030101010101" pitchFamily="49" charset="-122"/>
                <a:ea typeface="楷体_GB2312" panose="02010609030101010101" pitchFamily="49" charset="-122"/>
              </a:rPr>
              <a:t>更加如实地反映教师专业发展综合的、复杂的过程，利思伍德等人在归纳和分析已有教师发展阶段理论的基础上，突破了对教师发展</a:t>
            </a:r>
            <a:r>
              <a:rPr lang="zh-CN" altLang="zh-CN" sz="2800" b="1" dirty="0">
                <a:solidFill>
                  <a:srgbClr val="C00000"/>
                </a:solidFill>
                <a:latin typeface="楷体_GB2312" panose="02010609030101010101" pitchFamily="49" charset="-122"/>
                <a:ea typeface="楷体_GB2312" panose="02010609030101010101" pitchFamily="49" charset="-122"/>
              </a:rPr>
              <a:t>单一维度</a:t>
            </a:r>
            <a:r>
              <a:rPr lang="zh-CN" altLang="zh-CN" sz="2800" b="1" dirty="0">
                <a:latin typeface="楷体_GB2312" panose="02010609030101010101" pitchFamily="49" charset="-122"/>
                <a:ea typeface="楷体_GB2312" panose="02010609030101010101" pitchFamily="49" charset="-122"/>
              </a:rPr>
              <a:t>的思维模式，提出应从</a:t>
            </a:r>
            <a:r>
              <a:rPr lang="zh-CN" altLang="zh-CN" sz="2800" b="1" dirty="0">
                <a:solidFill>
                  <a:srgbClr val="C00000"/>
                </a:solidFill>
                <a:latin typeface="楷体_GB2312" panose="02010609030101010101" pitchFamily="49" charset="-122"/>
                <a:ea typeface="楷体_GB2312" panose="02010609030101010101" pitchFamily="49" charset="-122"/>
              </a:rPr>
              <a:t>多维</a:t>
            </a:r>
            <a:r>
              <a:rPr lang="zh-CN" altLang="zh-CN" sz="2800" b="1" dirty="0">
                <a:latin typeface="楷体_GB2312" panose="02010609030101010101" pitchFamily="49" charset="-122"/>
                <a:ea typeface="楷体_GB2312" panose="02010609030101010101" pitchFamily="49" charset="-122"/>
              </a:rPr>
              <a:t>的角度来综合分析教师发展阶段。</a:t>
            </a:r>
          </a:p>
        </p:txBody>
      </p:sp>
    </p:spTree>
    <p:extLst>
      <p:ext uri="{BB962C8B-B14F-4D97-AF65-F5344CB8AC3E}">
        <p14:creationId xmlns="" xmlns:p14="http://schemas.microsoft.com/office/powerpoint/2010/main" val="253769635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548680"/>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（七）综合研究框架</a:t>
            </a:r>
          </a:p>
        </p:txBody>
      </p:sp>
      <p:sp>
        <p:nvSpPr>
          <p:cNvPr id="3" name="矩形 2"/>
          <p:cNvSpPr/>
          <p:nvPr/>
        </p:nvSpPr>
        <p:spPr>
          <a:xfrm>
            <a:off x="899592" y="1844824"/>
            <a:ext cx="7488832" cy="3970318"/>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利思伍德</a:t>
            </a:r>
            <a:r>
              <a:rPr lang="zh-CN" altLang="zh-CN" sz="2800" b="1" dirty="0">
                <a:latin typeface="楷体_GB2312" panose="02010609030101010101" pitchFamily="49" charset="-122"/>
                <a:ea typeface="楷体_GB2312" panose="02010609030101010101" pitchFamily="49" charset="-122"/>
              </a:rPr>
              <a:t>指出，教师发展是一个多维度发展的过程，</a:t>
            </a:r>
            <a:r>
              <a:rPr lang="zh-CN" altLang="zh-CN" sz="2800" b="1" dirty="0">
                <a:solidFill>
                  <a:srgbClr val="C00000"/>
                </a:solidFill>
                <a:latin typeface="楷体_GB2312" panose="02010609030101010101" pitchFamily="49" charset="-122"/>
                <a:ea typeface="楷体_GB2312" panose="02010609030101010101" pitchFamily="49" charset="-122"/>
              </a:rPr>
              <a:t>专业知能发展、心理发展和职业周期发展三个维度既相互独立，又相互依赖</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利思伍德</a:t>
            </a:r>
            <a:r>
              <a:rPr lang="zh-CN" altLang="en-US" sz="2800" b="1" dirty="0" smtClean="0">
                <a:latin typeface="楷体_GB2312" panose="02010609030101010101" pitchFamily="49" charset="-122"/>
                <a:ea typeface="楷体_GB2312" panose="02010609030101010101" pitchFamily="49" charset="-122"/>
              </a:rPr>
              <a:t>指出，</a:t>
            </a:r>
            <a:r>
              <a:rPr lang="zh-CN" altLang="zh-CN" sz="2800" b="1" dirty="0" smtClean="0">
                <a:latin typeface="楷体_GB2312" panose="02010609030101010101" pitchFamily="49" charset="-122"/>
                <a:ea typeface="楷体_GB2312" panose="02010609030101010101" pitchFamily="49" charset="-122"/>
              </a:rPr>
              <a:t>教师</a:t>
            </a:r>
            <a:r>
              <a:rPr lang="zh-CN" altLang="zh-CN" sz="2800" b="1" dirty="0">
                <a:latin typeface="楷体_GB2312" panose="02010609030101010101" pitchFamily="49" charset="-122"/>
                <a:ea typeface="楷体_GB2312" panose="02010609030101010101" pitchFamily="49" charset="-122"/>
              </a:rPr>
              <a:t>心理发展包括四个阶段，专业知能发展包括六个阶段，职业周期发展包括五个阶段。</a:t>
            </a:r>
          </a:p>
        </p:txBody>
      </p:sp>
    </p:spTree>
    <p:extLst>
      <p:ext uri="{BB962C8B-B14F-4D97-AF65-F5344CB8AC3E}">
        <p14:creationId xmlns="" xmlns:p14="http://schemas.microsoft.com/office/powerpoint/2010/main" val="96633574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59348" y="476672"/>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教师专业发展多维模型</a:t>
            </a:r>
          </a:p>
        </p:txBody>
      </p:sp>
      <p:pic>
        <p:nvPicPr>
          <p:cNvPr id="4" name="图片 3"/>
          <p:cNvPicPr/>
          <p:nvPr/>
        </p:nvPicPr>
        <p:blipFill>
          <a:blip r:embed="rId2" cstate="print">
            <a:extLst>
              <a:ext uri="{28A0092B-C50C-407E-A947-70E740481C1C}">
                <a14:useLocalDpi xmlns="" xmlns:a14="http://schemas.microsoft.com/office/drawing/2010/main" val="0"/>
              </a:ext>
            </a:extLst>
          </a:blip>
          <a:srcRect/>
          <a:stretch>
            <a:fillRect/>
          </a:stretch>
        </p:blipFill>
        <p:spPr>
          <a:xfrm>
            <a:off x="1033466" y="1556792"/>
            <a:ext cx="7056784" cy="4546480"/>
          </a:xfrm>
          <a:prstGeom prst="rect">
            <a:avLst/>
          </a:prstGeom>
          <a:noFill/>
          <a:ln>
            <a:solidFill>
              <a:schemeClr val="tx1"/>
            </a:solidFill>
          </a:ln>
        </p:spPr>
      </p:pic>
    </p:spTree>
    <p:extLst>
      <p:ext uri="{BB962C8B-B14F-4D97-AF65-F5344CB8AC3E}">
        <p14:creationId xmlns="" xmlns:p14="http://schemas.microsoft.com/office/powerpoint/2010/main" val="270227078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548680"/>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2483768" y="2575614"/>
            <a:ext cx="3888432" cy="949299"/>
          </a:xfrm>
          <a:prstGeom prst="rect">
            <a:avLst/>
          </a:prstGeom>
        </p:spPr>
        <p:txBody>
          <a:bodyPr wrap="square">
            <a:spAutoFit/>
          </a:bodyPr>
          <a:lstStyle/>
          <a:p>
            <a:pPr>
              <a:lnSpc>
                <a:spcPct val="150000"/>
              </a:lnSpc>
            </a:pPr>
            <a:r>
              <a:rPr lang="en-US" altLang="zh-CN" sz="44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sz="4400" b="1" dirty="0" smtClean="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生命历程理论</a:t>
            </a:r>
            <a:endParaRPr lang="zh-CN" altLang="zh-CN" sz="4400" b="1" dirty="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421342246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548680"/>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1000100" y="1857364"/>
            <a:ext cx="7143800" cy="3477875"/>
          </a:xfrm>
          <a:prstGeom prst="rect">
            <a:avLst/>
          </a:prstGeom>
        </p:spPr>
        <p:txBody>
          <a:bodyPr wrap="square">
            <a:spAutoFit/>
          </a:bodyPr>
          <a:lstStyle/>
          <a:p>
            <a:pPr>
              <a:lnSpc>
                <a:spcPct val="150000"/>
              </a:lnSpc>
              <a:spcBef>
                <a:spcPts val="600"/>
              </a:spcBef>
              <a:spcAft>
                <a:spcPts val="600"/>
              </a:spcAft>
            </a:pP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1.</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历程</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理论兴起</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于</a:t>
            </a: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20</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世纪初，</a:t>
            </a: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20</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世纪</a:t>
            </a: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60</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年代以后得到迅速发展</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a:lnSpc>
                <a:spcPct val="150000"/>
              </a:lnSpc>
              <a:spcBef>
                <a:spcPts val="600"/>
              </a:spcBef>
              <a:spcAft>
                <a:spcPts val="600"/>
              </a:spcAft>
            </a:pP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2.</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历程大体是指在人的一生中随着时间变化而出现的受到文化和社会变迁影响的</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年龄及角色</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和生命事件序列</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527652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129746" y="654760"/>
            <a:ext cx="7056784" cy="646331"/>
          </a:xfrm>
          <a:prstGeom prst="rect">
            <a:avLst/>
          </a:prstGeom>
          <a:noFill/>
          <a:ln w="9525">
            <a:noFill/>
            <a:miter lim="800000"/>
            <a:headEnd/>
            <a:tailEnd/>
          </a:ln>
        </p:spPr>
        <p:txBody>
          <a:bodyPr wrap="square">
            <a:spAutoFit/>
          </a:bodyPr>
          <a:lstStyle/>
          <a:p>
            <a:r>
              <a:rPr lang="zh-CN" altLang="en-US" sz="3600" b="1" dirty="0">
                <a:latin typeface="微软雅黑"/>
                <a:ea typeface="微软雅黑"/>
                <a:cs typeface="微软雅黑"/>
              </a:rPr>
              <a:t>一、生涯阶段</a:t>
            </a:r>
            <a:r>
              <a:rPr lang="zh-CN" altLang="en-US" sz="3600" b="1" dirty="0" smtClean="0">
                <a:latin typeface="微软雅黑"/>
                <a:ea typeface="微软雅黑"/>
                <a:cs typeface="微软雅黑"/>
              </a:rPr>
              <a:t>理论取向的研究成果</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2555776" y="1988840"/>
            <a:ext cx="4248472" cy="738664"/>
          </a:xfrm>
          <a:prstGeom prst="rect">
            <a:avLst/>
          </a:prstGeom>
          <a:noFill/>
          <a:ln w="9525">
            <a:noFill/>
            <a:miter lim="800000"/>
            <a:headEnd/>
            <a:tailEnd/>
          </a:ln>
        </p:spPr>
        <p:txBody>
          <a:bodyPr wrap="square">
            <a:spAutoFit/>
          </a:bodyPr>
          <a:lstStyle/>
          <a:p>
            <a:pPr lvl="0">
              <a:lnSpc>
                <a:spcPct val="150000"/>
              </a:lnSpc>
            </a:pPr>
            <a:r>
              <a:rPr lang="zh-CN" altLang="en-US" sz="2800" b="1" u="sng" dirty="0">
                <a:solidFill>
                  <a:srgbClr val="C00000"/>
                </a:solidFill>
                <a:latin typeface="黑体" panose="02010600030101010101" pitchFamily="2" charset="-122"/>
                <a:ea typeface="黑体" panose="02010600030101010101" pitchFamily="2" charset="-122"/>
              </a:rPr>
              <a:t>萨柏的职业生涯阶段理论</a:t>
            </a:r>
            <a:endParaRPr lang="en-US" altLang="zh-CN" sz="2800" b="1" u="sng" dirty="0">
              <a:solidFill>
                <a:srgbClr val="C00000"/>
              </a:solidFill>
              <a:latin typeface="黑体" panose="02010600030101010101" pitchFamily="2" charset="-122"/>
              <a:ea typeface="黑体" panose="02010600030101010101" pitchFamily="2" charset="-122"/>
            </a:endParaRPr>
          </a:p>
        </p:txBody>
      </p:sp>
      <p:sp>
        <p:nvSpPr>
          <p:cNvPr id="4" name="矩形 3"/>
          <p:cNvSpPr>
            <a:spLocks noChangeArrowheads="1"/>
          </p:cNvSpPr>
          <p:nvPr/>
        </p:nvSpPr>
        <p:spPr bwMode="auto">
          <a:xfrm>
            <a:off x="1115616" y="3140968"/>
            <a:ext cx="7560840" cy="1384995"/>
          </a:xfrm>
          <a:prstGeom prst="rect">
            <a:avLst/>
          </a:prstGeom>
          <a:noFill/>
          <a:ln w="9525">
            <a:noFill/>
            <a:miter lim="800000"/>
            <a:headEnd/>
            <a:tailEnd/>
          </a:ln>
        </p:spPr>
        <p:txBody>
          <a:bodyPr wrap="square">
            <a:spAutoFit/>
          </a:bodyPr>
          <a:lstStyle/>
          <a:p>
            <a:pPr marL="457200" indent="-457200">
              <a:lnSpc>
                <a:spcPct val="150000"/>
              </a:lnSpc>
              <a:buFont typeface="Wingdings" panose="05000000000000000000" pitchFamily="2" charset="2"/>
              <a:buChar char="l"/>
            </a:pPr>
            <a:r>
              <a:rPr lang="zh-CN" altLang="en-US" sz="2800" b="1" dirty="0">
                <a:latin typeface="楷体_GB2312" panose="02010609030101010101" pitchFamily="49" charset="-122"/>
                <a:ea typeface="楷体_GB2312" panose="02010609030101010101" pitchFamily="49" charset="-122"/>
              </a:rPr>
              <a:t>萨柏（</a:t>
            </a:r>
            <a:r>
              <a:rPr lang="en-US" altLang="zh-CN" sz="2800" b="1" dirty="0">
                <a:latin typeface="楷体_GB2312" panose="02010609030101010101" pitchFamily="49" charset="-122"/>
                <a:ea typeface="楷体_GB2312" panose="02010609030101010101" pitchFamily="49" charset="-122"/>
              </a:rPr>
              <a:t>Donald </a:t>
            </a:r>
            <a:r>
              <a:rPr lang="en-US" altLang="zh-CN" sz="2800" b="1" dirty="0" err="1">
                <a:latin typeface="楷体_GB2312" panose="02010609030101010101" pitchFamily="49" charset="-122"/>
                <a:ea typeface="楷体_GB2312" panose="02010609030101010101" pitchFamily="49" charset="-122"/>
              </a:rPr>
              <a:t>E.Super</a:t>
            </a:r>
            <a:r>
              <a:rPr lang="zh-CN" altLang="en-US" sz="2800" b="1" dirty="0" smtClean="0">
                <a:latin typeface="楷体_GB2312" panose="02010609030101010101" pitchFamily="49" charset="-122"/>
                <a:ea typeface="楷体_GB2312" panose="02010609030101010101" pitchFamily="49" charset="-122"/>
              </a:rPr>
              <a:t>）：美国</a:t>
            </a:r>
            <a:r>
              <a:rPr lang="zh-CN" altLang="en-US" sz="2800" b="1" dirty="0">
                <a:latin typeface="楷体_GB2312" panose="02010609030101010101" pitchFamily="49" charset="-122"/>
                <a:ea typeface="楷体_GB2312" panose="02010609030101010101" pitchFamily="49" charset="-122"/>
              </a:rPr>
              <a:t>一位有代表性的</a:t>
            </a:r>
            <a:r>
              <a:rPr lang="zh-CN" altLang="en-US" sz="2800" b="1" dirty="0">
                <a:solidFill>
                  <a:srgbClr val="C00000"/>
                </a:solidFill>
                <a:latin typeface="楷体_GB2312" panose="02010609030101010101" pitchFamily="49" charset="-122"/>
                <a:ea typeface="楷体_GB2312" panose="02010609030101010101" pitchFamily="49" charset="-122"/>
              </a:rPr>
              <a:t>职业管理学家</a:t>
            </a:r>
            <a:r>
              <a:rPr lang="zh-CN" altLang="en-US" sz="2800" b="1" dirty="0">
                <a:latin typeface="楷体_GB2312" panose="02010609030101010101" pitchFamily="49" charset="-122"/>
                <a:ea typeface="楷体_GB2312" panose="02010609030101010101" pitchFamily="49" charset="-122"/>
              </a:rPr>
              <a:t>。</a:t>
            </a:r>
            <a:endParaRPr lang="en-US"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8190341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548680"/>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1214414" y="2143116"/>
            <a:ext cx="6572296" cy="2576667"/>
          </a:xfrm>
          <a:prstGeom prst="rect">
            <a:avLst/>
          </a:prstGeom>
        </p:spPr>
        <p:txBody>
          <a:bodyPr wrap="square">
            <a:spAutoFit/>
          </a:bodyPr>
          <a:lstStyle/>
          <a:p>
            <a:pPr>
              <a:lnSpc>
                <a:spcPct val="150000"/>
              </a:lnSpc>
            </a:pP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3.</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历程理论侧重于研究剧烈的社会变迁对个人生活与发展的显著影响，将个体的生命历程看作是更大的社会力量和社会结构的产物</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52765280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404664"/>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857224" y="1428736"/>
            <a:ext cx="7460902" cy="4327147"/>
          </a:xfrm>
          <a:prstGeom prst="rect">
            <a:avLst/>
          </a:prstGeom>
        </p:spPr>
        <p:txBody>
          <a:bodyPr wrap="square">
            <a:spAutoFit/>
          </a:bodyPr>
          <a:lstStyle/>
          <a:p>
            <a:pPr>
              <a:lnSpc>
                <a:spcPct val="125000"/>
              </a:lnSpc>
            </a:pP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4.</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生命历程理论自诞生以来，主要被用于移民问题、犯罪问题、青少年心理问题、老龄化问题等社会学、心理学、人口学领域的研究和运用</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a:lnSpc>
                <a:spcPct val="125000"/>
              </a:lnSpc>
            </a:pP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5.</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近年来，得到</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了众多国内学者的关注，其研究范围已不仅仅局限于社会学领域，历史学、经济学、心理学、政治学等众多学科也开始引入生命历程理论的研究</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范式。</a:t>
            </a:r>
            <a:endPar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22734887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404664"/>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503548" y="1361627"/>
            <a:ext cx="8064896" cy="4939814"/>
          </a:xfrm>
          <a:prstGeom prst="rect">
            <a:avLst/>
          </a:prstGeom>
        </p:spPr>
        <p:txBody>
          <a:bodyPr wrap="square">
            <a:spAutoFit/>
          </a:bodyPr>
          <a:lstStyle/>
          <a:p>
            <a:pPr>
              <a:lnSpc>
                <a:spcPct val="125000"/>
              </a:lnSpc>
            </a:pP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sz="2800" b="1" dirty="0" smtClean="0">
                <a:solidFill>
                  <a:srgbClr val="FF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提出者：</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美</a:t>
            </a: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埃尔德</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a:lnSpc>
                <a:spcPct val="125000"/>
              </a:lnSpc>
            </a:pP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sz="2800" b="1" dirty="0">
                <a:solidFill>
                  <a:srgbClr val="FF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代表著作：</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大萧条的孩子们</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生命历程动力学</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时空中的孩子们</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艰难时光中的家庭</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历程研究方法</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大地之子</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等。</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a:lnSpc>
                <a:spcPct val="125000"/>
              </a:lnSpc>
            </a:pP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sz="2800" b="1" dirty="0" smtClean="0">
                <a:solidFill>
                  <a:srgbClr val="FF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内容</a:t>
            </a:r>
            <a:r>
              <a:rPr lang="zh-CN" altLang="en-US" sz="2800" b="1" dirty="0">
                <a:solidFill>
                  <a:srgbClr val="FF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简介：</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30</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年代的“大萧条”是</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20</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世纪美国人最为难忘的痛苦经历之一。在</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大萧条的孩子们</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中，埃德尔对</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1920-1921</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年出生组为跟踪研究对象，对于大萧条经历对这些研究对象生命历程各方面的影响进行了长期的纵深研究。</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92599162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404664"/>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1015810" y="1799959"/>
            <a:ext cx="7040372" cy="3046988"/>
          </a:xfrm>
          <a:prstGeom prst="rect">
            <a:avLst/>
          </a:prstGeom>
        </p:spPr>
        <p:txBody>
          <a:bodyPr wrap="square">
            <a:spAutoFit/>
          </a:bodyPr>
          <a:lstStyle/>
          <a:p>
            <a:pPr marL="457200" indent="-457200">
              <a:lnSpc>
                <a:spcPct val="150000"/>
              </a:lnSpc>
              <a:buFont typeface="Wingdings" panose="05000000000000000000" pitchFamily="2" charset="2"/>
              <a:buChar char="n"/>
            </a:pPr>
            <a:r>
              <a:rPr lang="en-US" altLang="zh-CN" sz="32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32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个体生命历程视角下乡镇女干部职业生涯轨迹研究</a:t>
            </a:r>
            <a:r>
              <a:rPr lang="en-US" altLang="zh-CN" sz="32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p>
          <a:p>
            <a:pPr marL="457200" indent="-457200">
              <a:lnSpc>
                <a:spcPct val="150000"/>
              </a:lnSpc>
              <a:buFont typeface="Wingdings" panose="05000000000000000000" pitchFamily="2" charset="2"/>
              <a:buChar char="n"/>
            </a:pPr>
            <a:r>
              <a:rPr lang="zh-CN" altLang="en-US" sz="32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文革、唐山</a:t>
            </a:r>
            <a:r>
              <a:rPr lang="en-US" altLang="zh-CN" sz="32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32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汶川大地震对一代人的影响。</a:t>
            </a:r>
            <a:r>
              <a:rPr lang="en-US" altLang="zh-CN" sz="32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endParaRPr lang="zh-CN" altLang="zh-CN" sz="32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98419312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404664"/>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595148" y="1340768"/>
            <a:ext cx="8064896" cy="4616648"/>
          </a:xfrm>
          <a:prstGeom prst="rect">
            <a:avLst/>
          </a:prstGeom>
        </p:spPr>
        <p:txBody>
          <a:bodyPr wrap="square">
            <a:spAutoFit/>
          </a:bodyPr>
          <a:lstStyle/>
          <a:p>
            <a:pPr>
              <a:lnSpc>
                <a:spcPct val="150000"/>
              </a:lnSpc>
            </a:pP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5.</a:t>
            </a:r>
            <a:r>
              <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生命历程理论被应用于教育领域是伴随着教育领域研究范式的转换而发生的。</a:t>
            </a: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20</a:t>
            </a:r>
            <a:r>
              <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世纪</a:t>
            </a: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70</a:t>
            </a:r>
            <a:r>
              <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年代以来，教育领域开始重新思考、深刻反思、审慎批判那种不顾“人的整体事实”，不从“整体的人”出发的所谓教育研究的科学性，主张</a:t>
            </a:r>
            <a:r>
              <a:rPr lang="zh-CN" altLang="zh-CN" sz="2800" b="1" dirty="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从人的历史和存在分析入手，去对人的精神、心灵等内在世界加以体验、理解和诠释</a:t>
            </a:r>
            <a:r>
              <a:rPr lang="zh-CN"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17075074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404664"/>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582295" y="1628800"/>
            <a:ext cx="8064896" cy="3539430"/>
          </a:xfrm>
          <a:prstGeom prst="rect">
            <a:avLst/>
          </a:prstGeom>
        </p:spPr>
        <p:txBody>
          <a:bodyPr wrap="square">
            <a:spAutoFit/>
          </a:bodyPr>
          <a:lstStyle/>
          <a:p>
            <a:pPr>
              <a:lnSpc>
                <a:spcPct val="200000"/>
              </a:lnSpc>
            </a:pP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（续）</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5.</a:t>
            </a:r>
            <a:r>
              <a:rPr lang="zh-CN"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在</a:t>
            </a:r>
            <a:r>
              <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研究方法论上，从传统的实证主义和规定性模式，向现象学和描述</a:t>
            </a: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解释性模式转移。由此</a:t>
            </a:r>
            <a:r>
              <a:rPr lang="zh-CN"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，教育领域开始了由探究</a:t>
            </a:r>
            <a:r>
              <a:rPr lang="zh-CN" altLang="zh-CN" sz="2800" b="1" dirty="0" smtClean="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普适性</a:t>
            </a:r>
            <a:r>
              <a:rPr lang="zh-CN" altLang="zh-CN" sz="2800" b="1" dirty="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的教育规律</a:t>
            </a:r>
            <a:r>
              <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转向寻求</a:t>
            </a:r>
            <a:r>
              <a:rPr lang="zh-CN" altLang="zh-CN" sz="2800" b="1" dirty="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情景化的</a:t>
            </a:r>
            <a:r>
              <a:rPr lang="zh-CN" altLang="zh-CN" sz="2800" b="1" dirty="0" smtClean="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教育意义</a:t>
            </a:r>
            <a:r>
              <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的重要范式转换</a:t>
            </a:r>
            <a:r>
              <a:rPr lang="zh-CN"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40975605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404664"/>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595683" y="1484784"/>
            <a:ext cx="8064896" cy="4401205"/>
          </a:xfrm>
          <a:prstGeom prst="rect">
            <a:avLst/>
          </a:prstGeom>
        </p:spPr>
        <p:txBody>
          <a:bodyPr wrap="square">
            <a:spAutoFit/>
          </a:bodyPr>
          <a:lstStyle/>
          <a:p>
            <a:pPr>
              <a:lnSpc>
                <a:spcPct val="125000"/>
              </a:lnSpc>
            </a:pP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6.</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在此</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背景下，</a:t>
            </a:r>
            <a:r>
              <a:rPr lang="zh-CN" altLang="en-US" sz="2800" b="1" dirty="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生命历程理论、叙事研究、生活史研究</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等被广泛应用于教育领域。从三者的逻辑归属关系而言，生命历程理论是一种分析范式，叙事是一种研究方式，生活史是研究素材。李强等学者认为，生活史研究是生命历程理论的代表。生活史研究又是叙事研究的一种</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a:lnSpc>
                <a:spcPct val="125000"/>
              </a:lnSpc>
            </a:pPr>
            <a:r>
              <a:rPr lang="en-US"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由此可见</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，生命历程理论取向的教师发展研究主要表现为</a:t>
            </a:r>
            <a:r>
              <a:rPr lang="zh-CN" altLang="en-US" sz="2800" b="1" dirty="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教育叙事研究</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和</a:t>
            </a:r>
            <a:r>
              <a:rPr lang="zh-CN" altLang="en-US" sz="2800" b="1" dirty="0">
                <a:solidFill>
                  <a:srgbClr val="C0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教师生活史</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研究。</a:t>
            </a:r>
            <a:endParaRPr lang="zh-CN" altLang="zh-CN"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0174069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1560" y="332656"/>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756176" y="1556792"/>
            <a:ext cx="7488832" cy="3970318"/>
          </a:xfrm>
          <a:prstGeom prst="rect">
            <a:avLst/>
          </a:prstGeom>
        </p:spPr>
        <p:txBody>
          <a:bodyPr wrap="square">
            <a:spAutoFit/>
          </a:bodyPr>
          <a:lstStyle/>
          <a:p>
            <a:pPr>
              <a:lnSpc>
                <a:spcPct val="150000"/>
              </a:lnSpc>
            </a:pPr>
            <a:r>
              <a:rPr lang="zh-CN" altLang="en-US" sz="2400" b="1" dirty="0" smtClean="0">
                <a:latin typeface="楷体_GB2312" panose="02010609030101010101" pitchFamily="49" charset="-122"/>
                <a:ea typeface="楷体_GB2312" panose="02010609030101010101" pitchFamily="49" charset="-122"/>
              </a:rPr>
              <a:t>    </a:t>
            </a:r>
            <a:r>
              <a:rPr lang="en-US" altLang="zh-CN" sz="2400" b="1" dirty="0" smtClean="0">
                <a:latin typeface="楷体_GB2312" panose="02010609030101010101" pitchFamily="49" charset="-122"/>
                <a:ea typeface="楷体_GB2312" panose="02010609030101010101" pitchFamily="49" charset="-122"/>
              </a:rPr>
              <a:t>7.</a:t>
            </a:r>
            <a:r>
              <a:rPr lang="zh-CN" altLang="en-US" sz="2800" b="1" dirty="0" smtClean="0">
                <a:latin typeface="楷体_GB2312" panose="02010609030101010101" pitchFamily="49" charset="-122"/>
                <a:ea typeface="楷体_GB2312" panose="02010609030101010101" pitchFamily="49" charset="-122"/>
              </a:rPr>
              <a:t>生命</a:t>
            </a:r>
            <a:r>
              <a:rPr lang="zh-CN" altLang="en-US" sz="2800" b="1" dirty="0">
                <a:latin typeface="楷体_GB2312" panose="02010609030101010101" pitchFamily="49" charset="-122"/>
                <a:ea typeface="楷体_GB2312" panose="02010609030101010101" pitchFamily="49" charset="-122"/>
              </a:rPr>
              <a:t>历程理论研究范式下的教育叙事研究和教师生活史研究关注教师专业发展的复杂性、差异性、独特性和个性，认为教师发展是多因素综合影响的结果，这些影响因素不仅有</a:t>
            </a:r>
            <a:r>
              <a:rPr lang="zh-CN" altLang="en-US" sz="2800" b="1" u="sng" dirty="0">
                <a:solidFill>
                  <a:srgbClr val="C00000"/>
                </a:solidFill>
                <a:latin typeface="楷体_GB2312" panose="02010609030101010101" pitchFamily="49" charset="-122"/>
                <a:ea typeface="楷体_GB2312" panose="02010609030101010101" pitchFamily="49" charset="-122"/>
              </a:rPr>
              <a:t>时间因素</a:t>
            </a:r>
            <a:r>
              <a:rPr lang="zh-CN" altLang="en-US" sz="2800" b="1" dirty="0">
                <a:solidFill>
                  <a:srgbClr val="C00000"/>
                </a:solidFill>
                <a:latin typeface="楷体_GB2312" panose="02010609030101010101" pitchFamily="49" charset="-122"/>
                <a:ea typeface="楷体_GB2312" panose="02010609030101010101" pitchFamily="49" charset="-122"/>
              </a:rPr>
              <a:t>（生命时间、社会时间和历史时间），还有</a:t>
            </a:r>
            <a:r>
              <a:rPr lang="zh-CN" altLang="en-US" sz="2800" b="1" u="sng" dirty="0">
                <a:solidFill>
                  <a:srgbClr val="C00000"/>
                </a:solidFill>
                <a:latin typeface="楷体_GB2312" panose="02010609030101010101" pitchFamily="49" charset="-122"/>
                <a:ea typeface="楷体_GB2312" panose="02010609030101010101" pitchFamily="49" charset="-122"/>
              </a:rPr>
              <a:t>空间因素</a:t>
            </a:r>
            <a:r>
              <a:rPr lang="zh-CN" altLang="en-US" sz="2800" b="1" dirty="0">
                <a:solidFill>
                  <a:srgbClr val="C00000"/>
                </a:solidFill>
                <a:latin typeface="楷体_GB2312" panose="02010609030101010101" pitchFamily="49" charset="-122"/>
                <a:ea typeface="楷体_GB2312" panose="02010609030101010101" pitchFamily="49" charset="-122"/>
              </a:rPr>
              <a:t>（地点）和</a:t>
            </a:r>
            <a:r>
              <a:rPr lang="zh-CN" altLang="en-US" sz="2800" b="1" u="sng" dirty="0">
                <a:solidFill>
                  <a:srgbClr val="C00000"/>
                </a:solidFill>
                <a:latin typeface="楷体_GB2312" panose="02010609030101010101" pitchFamily="49" charset="-122"/>
                <a:ea typeface="楷体_GB2312" panose="02010609030101010101" pitchFamily="49" charset="-122"/>
              </a:rPr>
              <a:t>社会因素</a:t>
            </a:r>
            <a:r>
              <a:rPr lang="zh-CN" altLang="en-US"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52765280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5875" y="476672"/>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857224" y="1714488"/>
            <a:ext cx="7488832" cy="3323987"/>
          </a:xfrm>
          <a:prstGeom prst="rect">
            <a:avLst/>
          </a:prstGeom>
        </p:spPr>
        <p:txBody>
          <a:bodyPr wrap="square">
            <a:spAutoFit/>
          </a:bodyPr>
          <a:lstStyle/>
          <a:p>
            <a:pPr>
              <a:lnSpc>
                <a:spcPct val="150000"/>
              </a:lnSpc>
            </a:pPr>
            <a:r>
              <a:rPr lang="zh-CN" altLang="en-US" sz="2400" b="1" dirty="0" smtClean="0">
                <a:latin typeface="楷体_GB2312" panose="02010609030101010101" pitchFamily="49" charset="-122"/>
                <a:ea typeface="楷体_GB2312" panose="02010609030101010101" pitchFamily="49" charset="-122"/>
              </a:rPr>
              <a:t>    </a:t>
            </a:r>
            <a:r>
              <a:rPr lang="en-US" altLang="zh-CN" sz="2400" b="1" dirty="0" smtClean="0">
                <a:latin typeface="楷体_GB2312" panose="02010609030101010101" pitchFamily="49" charset="-122"/>
                <a:ea typeface="楷体_GB2312" panose="02010609030101010101" pitchFamily="49" charset="-122"/>
              </a:rPr>
              <a:t>8.</a:t>
            </a:r>
            <a:r>
              <a:rPr lang="zh-CN" altLang="en-US" sz="2800" b="1" dirty="0" smtClean="0">
                <a:latin typeface="楷体_GB2312" panose="02010609030101010101" pitchFamily="49" charset="-122"/>
                <a:ea typeface="楷体_GB2312" panose="02010609030101010101" pitchFamily="49" charset="-122"/>
              </a:rPr>
              <a:t>教师</a:t>
            </a:r>
            <a:r>
              <a:rPr lang="zh-CN" altLang="en-US" sz="2800" b="1" dirty="0">
                <a:latin typeface="楷体_GB2312" panose="02010609030101010101" pitchFamily="49" charset="-122"/>
                <a:ea typeface="楷体_GB2312" panose="02010609030101010101" pitchFamily="49" charset="-122"/>
              </a:rPr>
              <a:t>发展研究应充分关注教师身处的社会和时空，通过微观叙事和生活史追溯，全面呈现教师的真实生活、生命成长、社会存在和历史存在，倾听教师的声音，透视教师的内心世界，诠释生命的价值和意义。</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83540906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615875" y="692696"/>
            <a:ext cx="784887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二、生命历程理论取向的研究成果</a:t>
            </a:r>
          </a:p>
        </p:txBody>
      </p:sp>
      <p:sp>
        <p:nvSpPr>
          <p:cNvPr id="3" name="矩形 2"/>
          <p:cNvSpPr/>
          <p:nvPr/>
        </p:nvSpPr>
        <p:spPr>
          <a:xfrm>
            <a:off x="1043608" y="2204864"/>
            <a:ext cx="7214722" cy="1815882"/>
          </a:xfrm>
          <a:prstGeom prst="rect">
            <a:avLst/>
          </a:prstGeom>
        </p:spPr>
        <p:txBody>
          <a:bodyPr wrap="square">
            <a:spAutoFit/>
          </a:bodyPr>
          <a:lstStyle/>
          <a:p>
            <a:pPr>
              <a:lnSpc>
                <a:spcPct val="200000"/>
              </a:lnSpc>
            </a:pP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一）</a:t>
            </a:r>
            <a:r>
              <a:rPr lang="zh-CN" altLang="en-US" sz="2800" b="1" dirty="0">
                <a:solidFill>
                  <a:srgbClr val="C0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叙事研究</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关于教师发展的研究</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成果</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a:lnSpc>
                <a:spcPct val="200000"/>
              </a:lnSpc>
            </a:pP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（二）</a:t>
            </a:r>
            <a:r>
              <a:rPr lang="zh-CN" altLang="en-US" sz="2800" b="1" dirty="0">
                <a:solidFill>
                  <a:srgbClr val="C0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生活史研究</a:t>
            </a:r>
            <a:r>
              <a:rPr lang="zh-CN" altLang="en-US" sz="2800" b="1"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关于教师发展的研究</a:t>
            </a:r>
            <a:r>
              <a:rPr lang="zh-CN" altLang="en-US"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成果</a:t>
            </a:r>
            <a:endParaRPr lang="en-US" altLang="zh-CN" sz="2800" b="1"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8009268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129746" y="654760"/>
            <a:ext cx="7056784" cy="646331"/>
          </a:xfrm>
          <a:prstGeom prst="rect">
            <a:avLst/>
          </a:prstGeom>
          <a:noFill/>
          <a:ln w="9525">
            <a:noFill/>
            <a:miter lim="800000"/>
            <a:headEnd/>
            <a:tailEnd/>
          </a:ln>
        </p:spPr>
        <p:txBody>
          <a:bodyPr wrap="square">
            <a:spAutoFit/>
          </a:bodyPr>
          <a:lstStyle/>
          <a:p>
            <a:r>
              <a:rPr lang="zh-CN" altLang="en-US" sz="3600" b="1" dirty="0">
                <a:latin typeface="微软雅黑"/>
                <a:ea typeface="微软雅黑"/>
                <a:cs typeface="微软雅黑"/>
              </a:rPr>
              <a:t>一、生涯阶段</a:t>
            </a:r>
            <a:r>
              <a:rPr lang="zh-CN" altLang="en-US" sz="3600" b="1" dirty="0" smtClean="0">
                <a:latin typeface="微软雅黑"/>
                <a:ea typeface="微软雅黑"/>
                <a:cs typeface="微软雅黑"/>
              </a:rPr>
              <a:t>理论取向的研究成果</a:t>
            </a:r>
            <a:endParaRPr lang="zh-CN" altLang="en-US" sz="3600" b="1" dirty="0">
              <a:latin typeface="微软雅黑"/>
              <a:ea typeface="微软雅黑"/>
              <a:cs typeface="微软雅黑"/>
            </a:endParaRPr>
          </a:p>
        </p:txBody>
      </p:sp>
      <p:sp>
        <p:nvSpPr>
          <p:cNvPr id="5" name="矩形 4"/>
          <p:cNvSpPr>
            <a:spLocks noChangeArrowheads="1"/>
          </p:cNvSpPr>
          <p:nvPr/>
        </p:nvSpPr>
        <p:spPr bwMode="auto">
          <a:xfrm>
            <a:off x="2339752" y="1628800"/>
            <a:ext cx="4824536" cy="738664"/>
          </a:xfrm>
          <a:prstGeom prst="rect">
            <a:avLst/>
          </a:prstGeom>
          <a:noFill/>
          <a:ln w="9525">
            <a:noFill/>
            <a:miter lim="800000"/>
            <a:headEnd/>
            <a:tailEnd/>
          </a:ln>
        </p:spPr>
        <p:txBody>
          <a:bodyPr wrap="square">
            <a:spAutoFit/>
          </a:bodyPr>
          <a:lstStyle/>
          <a:p>
            <a:pPr lvl="0">
              <a:lnSpc>
                <a:spcPct val="150000"/>
              </a:lnSpc>
            </a:pPr>
            <a:r>
              <a:rPr lang="zh-CN" altLang="en-US" sz="2800" b="1" u="sng" dirty="0">
                <a:solidFill>
                  <a:srgbClr val="C00000"/>
                </a:solidFill>
                <a:latin typeface="黑体" panose="02010600030101010101" pitchFamily="2" charset="-122"/>
                <a:ea typeface="黑体" panose="02010600030101010101" pitchFamily="2" charset="-122"/>
              </a:rPr>
              <a:t>萨柏的职业生</a:t>
            </a:r>
            <a:r>
              <a:rPr lang="zh-CN" altLang="en-US" sz="2800" b="1" u="sng" dirty="0" smtClean="0">
                <a:solidFill>
                  <a:srgbClr val="C00000"/>
                </a:solidFill>
                <a:latin typeface="黑体" panose="02010600030101010101" pitchFamily="2" charset="-122"/>
                <a:ea typeface="黑体" panose="02010600030101010101" pitchFamily="2" charset="-122"/>
              </a:rPr>
              <a:t>涯五阶</a:t>
            </a:r>
            <a:r>
              <a:rPr lang="zh-CN" altLang="en-US" sz="2800" b="1" u="sng" dirty="0">
                <a:solidFill>
                  <a:srgbClr val="C00000"/>
                </a:solidFill>
                <a:latin typeface="黑体" panose="02010600030101010101" pitchFamily="2" charset="-122"/>
                <a:ea typeface="黑体" panose="02010600030101010101" pitchFamily="2" charset="-122"/>
              </a:rPr>
              <a:t>段理论</a:t>
            </a:r>
            <a:endParaRPr lang="en-US" altLang="zh-CN" sz="2800" b="1" u="sng" dirty="0">
              <a:solidFill>
                <a:srgbClr val="C00000"/>
              </a:solidFill>
              <a:latin typeface="黑体" panose="02010600030101010101" pitchFamily="2" charset="-122"/>
              <a:ea typeface="黑体" panose="02010600030101010101" pitchFamily="2" charset="-122"/>
            </a:endParaRPr>
          </a:p>
        </p:txBody>
      </p:sp>
      <p:sp>
        <p:nvSpPr>
          <p:cNvPr id="6" name="矩形 5"/>
          <p:cNvSpPr>
            <a:spLocks noChangeArrowheads="1"/>
          </p:cNvSpPr>
          <p:nvPr/>
        </p:nvSpPr>
        <p:spPr bwMode="auto">
          <a:xfrm>
            <a:off x="1907704" y="2636912"/>
            <a:ext cx="5688632" cy="3323987"/>
          </a:xfrm>
          <a:prstGeom prst="rect">
            <a:avLst/>
          </a:prstGeom>
          <a:noFill/>
          <a:ln w="9525">
            <a:noFill/>
            <a:miter lim="800000"/>
            <a:headEnd/>
            <a:tailEnd/>
          </a:ln>
        </p:spPr>
        <p:txBody>
          <a:bodyPr wrap="square">
            <a:spAutoFit/>
          </a:bodyPr>
          <a:lstStyle/>
          <a:p>
            <a:pPr marL="457200" lvl="0" indent="-457200">
              <a:lnSpc>
                <a:spcPct val="150000"/>
              </a:lnSpc>
              <a:buFont typeface="Wingdings" pitchFamily="2" charset="2"/>
              <a:buChar char="u"/>
            </a:pPr>
            <a:r>
              <a:rPr lang="zh-CN" altLang="en-US" sz="2800" b="1" dirty="0" smtClean="0">
                <a:latin typeface="楷体_GB2312" panose="02010609030101010101" pitchFamily="49" charset="-122"/>
                <a:ea typeface="楷体_GB2312" panose="02010609030101010101" pitchFamily="49" charset="-122"/>
              </a:rPr>
              <a:t> 成长阶段（</a:t>
            </a:r>
            <a:r>
              <a:rPr lang="en-US" altLang="zh-CN" sz="2800" b="1" dirty="0" smtClean="0">
                <a:latin typeface="楷体_GB2312" panose="02010609030101010101" pitchFamily="49" charset="-122"/>
                <a:ea typeface="楷体_GB2312" panose="02010609030101010101" pitchFamily="49" charset="-122"/>
              </a:rPr>
              <a:t>0-14</a:t>
            </a:r>
            <a:r>
              <a:rPr lang="zh-CN" altLang="en-US" sz="2800" b="1" dirty="0" smtClean="0">
                <a:latin typeface="楷体_GB2312" panose="02010609030101010101" pitchFamily="49" charset="-122"/>
                <a:ea typeface="楷体_GB2312" panose="02010609030101010101" pitchFamily="49" charset="-122"/>
              </a:rPr>
              <a:t>岁）</a:t>
            </a:r>
            <a:endParaRPr lang="en-US" altLang="zh-CN" sz="2800" b="1" dirty="0" smtClean="0">
              <a:latin typeface="楷体_GB2312" panose="02010609030101010101" pitchFamily="49" charset="-122"/>
              <a:ea typeface="楷体_GB2312" panose="02010609030101010101" pitchFamily="49" charset="-122"/>
            </a:endParaRPr>
          </a:p>
          <a:p>
            <a:pPr marL="457200" lvl="0" indent="-457200">
              <a:lnSpc>
                <a:spcPct val="150000"/>
              </a:lnSpc>
              <a:buFont typeface="Wingdings" pitchFamily="2" charset="2"/>
              <a:buChar char="u"/>
            </a:pPr>
            <a:r>
              <a:rPr lang="zh-CN" altLang="en-US" sz="2800" b="1" dirty="0" smtClean="0">
                <a:latin typeface="楷体_GB2312" panose="02010609030101010101" pitchFamily="49" charset="-122"/>
                <a:ea typeface="楷体_GB2312" panose="02010609030101010101" pitchFamily="49" charset="-122"/>
              </a:rPr>
              <a:t> 探索阶段（</a:t>
            </a:r>
            <a:r>
              <a:rPr lang="en-US" altLang="zh-CN" sz="2800" b="1" dirty="0" smtClean="0">
                <a:latin typeface="楷体_GB2312" panose="02010609030101010101" pitchFamily="49" charset="-122"/>
                <a:ea typeface="楷体_GB2312" panose="02010609030101010101" pitchFamily="49" charset="-122"/>
              </a:rPr>
              <a:t>15-24</a:t>
            </a:r>
            <a:r>
              <a:rPr lang="zh-CN" altLang="en-US" sz="2800" b="1" dirty="0" smtClean="0">
                <a:latin typeface="楷体_GB2312" panose="02010609030101010101" pitchFamily="49" charset="-122"/>
                <a:ea typeface="楷体_GB2312" panose="02010609030101010101" pitchFamily="49" charset="-122"/>
              </a:rPr>
              <a:t>岁）</a:t>
            </a:r>
            <a:endParaRPr lang="en-US" altLang="zh-CN" sz="2800" b="1" dirty="0" smtClean="0">
              <a:latin typeface="楷体_GB2312" panose="02010609030101010101" pitchFamily="49" charset="-122"/>
              <a:ea typeface="楷体_GB2312" panose="02010609030101010101" pitchFamily="49" charset="-122"/>
            </a:endParaRPr>
          </a:p>
          <a:p>
            <a:pPr marL="457200" lvl="0" indent="-457200">
              <a:lnSpc>
                <a:spcPct val="150000"/>
              </a:lnSpc>
              <a:buFont typeface="Wingdings" pitchFamily="2" charset="2"/>
              <a:buChar char="u"/>
            </a:pPr>
            <a:r>
              <a:rPr lang="zh-CN" altLang="en-US" sz="2800" b="1" dirty="0" smtClean="0">
                <a:latin typeface="楷体_GB2312" panose="02010609030101010101" pitchFamily="49" charset="-122"/>
                <a:ea typeface="楷体_GB2312" panose="02010609030101010101" pitchFamily="49" charset="-122"/>
              </a:rPr>
              <a:t> 确立阶段（</a:t>
            </a:r>
            <a:r>
              <a:rPr lang="en-US" altLang="zh-CN" sz="2800" b="1" dirty="0" smtClean="0">
                <a:latin typeface="楷体_GB2312" panose="02010609030101010101" pitchFamily="49" charset="-122"/>
                <a:ea typeface="楷体_GB2312" panose="02010609030101010101" pitchFamily="49" charset="-122"/>
              </a:rPr>
              <a:t>25-44</a:t>
            </a:r>
            <a:r>
              <a:rPr lang="zh-CN" altLang="en-US" sz="2800" b="1" dirty="0" smtClean="0">
                <a:latin typeface="楷体_GB2312" panose="02010609030101010101" pitchFamily="49" charset="-122"/>
                <a:ea typeface="楷体_GB2312" panose="02010609030101010101" pitchFamily="49" charset="-122"/>
              </a:rPr>
              <a:t>岁）</a:t>
            </a:r>
            <a:endParaRPr lang="en-US" altLang="zh-CN" sz="2800" b="1" dirty="0" smtClean="0">
              <a:latin typeface="楷体_GB2312" panose="02010609030101010101" pitchFamily="49" charset="-122"/>
              <a:ea typeface="楷体_GB2312" panose="02010609030101010101" pitchFamily="49" charset="-122"/>
            </a:endParaRPr>
          </a:p>
          <a:p>
            <a:pPr marL="457200" lvl="0" indent="-457200">
              <a:lnSpc>
                <a:spcPct val="150000"/>
              </a:lnSpc>
              <a:buFont typeface="Wingdings" pitchFamily="2" charset="2"/>
              <a:buChar char="u"/>
            </a:pPr>
            <a:r>
              <a:rPr lang="zh-CN" altLang="en-US" sz="2800" b="1" dirty="0" smtClean="0">
                <a:latin typeface="楷体_GB2312" panose="02010609030101010101" pitchFamily="49" charset="-122"/>
                <a:ea typeface="楷体_GB2312" panose="02010609030101010101" pitchFamily="49" charset="-122"/>
              </a:rPr>
              <a:t> 维持阶段（</a:t>
            </a:r>
            <a:r>
              <a:rPr lang="en-US" altLang="zh-CN" sz="2800" b="1" dirty="0" smtClean="0">
                <a:latin typeface="楷体_GB2312" panose="02010609030101010101" pitchFamily="49" charset="-122"/>
                <a:ea typeface="楷体_GB2312" panose="02010609030101010101" pitchFamily="49" charset="-122"/>
              </a:rPr>
              <a:t>45-64</a:t>
            </a:r>
            <a:r>
              <a:rPr lang="zh-CN" altLang="en-US" sz="2800" b="1" dirty="0" smtClean="0">
                <a:latin typeface="楷体_GB2312" panose="02010609030101010101" pitchFamily="49" charset="-122"/>
                <a:ea typeface="楷体_GB2312" panose="02010609030101010101" pitchFamily="49" charset="-122"/>
              </a:rPr>
              <a:t>岁）</a:t>
            </a:r>
            <a:endParaRPr lang="en-US" altLang="zh-CN" sz="2800" b="1" dirty="0" smtClean="0">
              <a:latin typeface="楷体_GB2312" panose="02010609030101010101" pitchFamily="49" charset="-122"/>
              <a:ea typeface="楷体_GB2312" panose="02010609030101010101" pitchFamily="49" charset="-122"/>
            </a:endParaRPr>
          </a:p>
          <a:p>
            <a:pPr marL="457200" lvl="0" indent="-457200">
              <a:lnSpc>
                <a:spcPct val="150000"/>
              </a:lnSpc>
              <a:buFont typeface="Wingdings" pitchFamily="2" charset="2"/>
              <a:buChar char="u"/>
            </a:pPr>
            <a:r>
              <a:rPr lang="zh-CN" altLang="en-US" sz="2800" b="1" dirty="0" smtClean="0">
                <a:latin typeface="楷体_GB2312" panose="02010609030101010101" pitchFamily="49" charset="-122"/>
                <a:ea typeface="楷体_GB2312" panose="02010609030101010101" pitchFamily="49" charset="-122"/>
              </a:rPr>
              <a:t> 衰退阶段（</a:t>
            </a:r>
            <a:r>
              <a:rPr lang="en-US" altLang="zh-CN" sz="2800" b="1" dirty="0" smtClean="0">
                <a:latin typeface="楷体_GB2312" panose="02010609030101010101" pitchFamily="49" charset="-122"/>
                <a:ea typeface="楷体_GB2312" panose="02010609030101010101" pitchFamily="49" charset="-122"/>
              </a:rPr>
              <a:t>65</a:t>
            </a:r>
            <a:r>
              <a:rPr lang="zh-CN" altLang="en-US" sz="2800" b="1" dirty="0" smtClean="0">
                <a:latin typeface="楷体_GB2312" panose="02010609030101010101" pitchFamily="49" charset="-122"/>
                <a:ea typeface="楷体_GB2312" panose="02010609030101010101" pitchFamily="49" charset="-122"/>
              </a:rPr>
              <a:t>岁以上）</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8190341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476672"/>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1115616" y="1988840"/>
            <a:ext cx="7128792" cy="2677656"/>
          </a:xfrm>
          <a:prstGeom prst="rect">
            <a:avLst/>
          </a:prstGeom>
        </p:spPr>
        <p:txBody>
          <a:bodyPr wrap="square">
            <a:spAutoFit/>
          </a:bodyPr>
          <a:lstStyle/>
          <a:p>
            <a:pPr>
              <a:lnSpc>
                <a:spcPct val="150000"/>
              </a:lnSpc>
            </a:pPr>
            <a:r>
              <a:rPr lang="zh-CN" altLang="en-US" sz="2400" b="1" dirty="0">
                <a:latin typeface="楷体_GB2312" panose="02010609030101010101" pitchFamily="49" charset="-122"/>
                <a:ea typeface="楷体_GB2312" panose="02010609030101010101" pitchFamily="49" charset="-122"/>
              </a:rPr>
              <a:t> </a:t>
            </a:r>
            <a:r>
              <a:rPr lang="zh-CN" altLang="en-US" sz="2400" b="1" dirty="0" smtClean="0">
                <a:latin typeface="楷体_GB2312" panose="02010609030101010101" pitchFamily="49" charset="-122"/>
                <a:ea typeface="楷体_GB2312" panose="02010609030101010101" pitchFamily="49" charset="-122"/>
              </a:rPr>
              <a:t>   </a:t>
            </a:r>
            <a:r>
              <a:rPr lang="en-US" altLang="zh-CN" sz="2400" b="1" dirty="0" smtClean="0">
                <a:latin typeface="楷体_GB2312" panose="02010609030101010101" pitchFamily="49" charset="-122"/>
                <a:ea typeface="楷体_GB2312" panose="02010609030101010101" pitchFamily="49" charset="-122"/>
              </a:rPr>
              <a:t>1.</a:t>
            </a:r>
            <a:r>
              <a:rPr lang="zh-CN" altLang="en-US" sz="2800" b="1" dirty="0" smtClean="0">
                <a:solidFill>
                  <a:srgbClr val="C00000"/>
                </a:solidFill>
                <a:latin typeface="黑体" panose="02010600030101010101" pitchFamily="2" charset="-122"/>
                <a:ea typeface="黑体" panose="02010600030101010101" pitchFamily="2" charset="-122"/>
              </a:rPr>
              <a:t>叙事</a:t>
            </a:r>
            <a:r>
              <a:rPr lang="zh-CN" altLang="en-US" sz="2800" b="1" dirty="0">
                <a:solidFill>
                  <a:srgbClr val="C00000"/>
                </a:solidFill>
                <a:latin typeface="黑体" panose="02010600030101010101" pitchFamily="2" charset="-122"/>
                <a:ea typeface="黑体" panose="02010600030101010101" pitchFamily="2" charset="-122"/>
              </a:rPr>
              <a:t>（</a:t>
            </a:r>
            <a:r>
              <a:rPr lang="en-US" altLang="zh-CN" sz="2800" b="1" dirty="0">
                <a:solidFill>
                  <a:srgbClr val="C00000"/>
                </a:solidFill>
                <a:latin typeface="黑体" panose="02010600030101010101" pitchFamily="2" charset="-122"/>
                <a:ea typeface="黑体" panose="02010600030101010101" pitchFamily="2" charset="-122"/>
              </a:rPr>
              <a:t>narrating</a:t>
            </a:r>
            <a:r>
              <a:rPr lang="zh-CN" altLang="en-US" sz="2800" b="1" dirty="0">
                <a:solidFill>
                  <a:srgbClr val="C00000"/>
                </a:solidFill>
                <a:latin typeface="黑体" panose="02010600030101010101" pitchFamily="2" charset="-122"/>
                <a:ea typeface="黑体" panose="02010600030101010101" pitchFamily="2" charset="-122"/>
              </a:rPr>
              <a:t>）</a:t>
            </a:r>
            <a:r>
              <a:rPr lang="zh-CN" altLang="en-US" sz="2800" b="1" dirty="0">
                <a:latin typeface="楷体_GB2312" panose="02010609030101010101" pitchFamily="49" charset="-122"/>
                <a:ea typeface="楷体_GB2312" panose="02010609030101010101" pitchFamily="49" charset="-122"/>
              </a:rPr>
              <a:t>是指人们通过描述个体生活以及对个体生活故事进行建构和重构，从而获得对个体行为与经验的解释性理解，发现隐匿于个体日常生活中的意义。</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80092682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476672"/>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1043608" y="1988840"/>
            <a:ext cx="7200800" cy="3323987"/>
          </a:xfrm>
          <a:prstGeom prst="rect">
            <a:avLst/>
          </a:prstGeom>
        </p:spPr>
        <p:txBody>
          <a:bodyPr wrap="square">
            <a:spAutoFit/>
          </a:bodyPr>
          <a:lstStyle/>
          <a:p>
            <a:pPr>
              <a:lnSpc>
                <a:spcPct val="150000"/>
              </a:lnSpc>
            </a:pPr>
            <a:r>
              <a:rPr lang="zh-CN" altLang="en-US" sz="2400" b="1"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a:t>
            </a:r>
            <a:r>
              <a:rPr lang="zh-CN" altLang="en-US" sz="2800" b="1" dirty="0">
                <a:latin typeface="楷体_GB2312" panose="02010609030101010101" pitchFamily="49" charset="-122"/>
                <a:ea typeface="楷体_GB2312" panose="02010609030101010101" pitchFamily="49" charset="-122"/>
              </a:rPr>
              <a:t>真正的交流和研究是从‘说故事’开始的，教师从事实践性研究的最好方式是说出和不断说出一个个‘真实的故事’”</a:t>
            </a:r>
            <a:r>
              <a:rPr lang="zh-CN" altLang="en-US"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美</a:t>
            </a:r>
            <a:r>
              <a:rPr lang="en-US" altLang="zh-CN" sz="2800" b="1" dirty="0" smtClean="0">
                <a:latin typeface="楷体_GB2312" panose="02010609030101010101" pitchFamily="49" charset="-122"/>
                <a:ea typeface="楷体_GB2312" panose="02010609030101010101" pitchFamily="49" charset="-122"/>
              </a:rPr>
              <a:t>】</a:t>
            </a:r>
            <a:r>
              <a:rPr lang="zh-CN" altLang="en-US" sz="2800" b="1" dirty="0" smtClean="0">
                <a:latin typeface="楷体_GB2312" panose="02010609030101010101" pitchFamily="49" charset="-122"/>
                <a:ea typeface="楷体_GB2312" panose="02010609030101010101" pitchFamily="49" charset="-122"/>
              </a:rPr>
              <a:t>康纳利</a:t>
            </a:r>
            <a:endParaRPr lang="en-US"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45624313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807927" y="1268760"/>
            <a:ext cx="7632848" cy="4515660"/>
          </a:xfrm>
          <a:prstGeom prst="rect">
            <a:avLst/>
          </a:prstGeom>
        </p:spPr>
        <p:txBody>
          <a:bodyPr wrap="square">
            <a:spAutoFit/>
          </a:bodyPr>
          <a:lstStyle/>
          <a:p>
            <a:pPr>
              <a:lnSpc>
                <a:spcPct val="150000"/>
              </a:lnSpc>
            </a:pPr>
            <a:r>
              <a:rPr lang="zh-CN" altLang="en-US" sz="2400" b="1" dirty="0" smtClean="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2.</a:t>
            </a:r>
            <a:r>
              <a:rPr lang="zh-CN" altLang="en-US" sz="2800" b="1" dirty="0" smtClean="0">
                <a:latin typeface="楷体_GB2312" panose="02010609030101010101" pitchFamily="49" charset="-122"/>
                <a:ea typeface="楷体_GB2312" panose="02010609030101010101" pitchFamily="49" charset="-122"/>
              </a:rPr>
              <a:t>作为</a:t>
            </a:r>
            <a:r>
              <a:rPr lang="zh-CN" altLang="en-US" sz="2800" b="1" dirty="0">
                <a:latin typeface="楷体_GB2312" panose="02010609030101010101" pitchFamily="49" charset="-122"/>
                <a:ea typeface="楷体_GB2312" panose="02010609030101010101" pitchFamily="49" charset="-122"/>
              </a:rPr>
              <a:t>一种质的研究范式，叙事研究为研究者提供了一种新的研究视角和研究思路，它强调教育经验的意义建构，注重从教育实践中提升教育理论，是一种自下而上的研究。它重视教师的内隐知识、研究者与参与者的内心体验、理论与实践的沟通，体现的是一种“从内而外”的研究意识</a:t>
            </a:r>
            <a:r>
              <a:rPr lang="zh-CN" altLang="en-US"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404403071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611560" y="1628800"/>
            <a:ext cx="7848872" cy="3645678"/>
          </a:xfrm>
          <a:prstGeom prst="rect">
            <a:avLst/>
          </a:prstGeom>
        </p:spPr>
        <p:txBody>
          <a:bodyPr wrap="square">
            <a:spAutoFit/>
          </a:bodyPr>
          <a:lstStyle/>
          <a:p>
            <a:pPr>
              <a:lnSpc>
                <a:spcPct val="150000"/>
              </a:lnSpc>
            </a:pPr>
            <a:r>
              <a:rPr lang="zh-CN" altLang="en-US" sz="2800" b="1" dirty="0" smtClean="0">
                <a:latin typeface="楷体_GB2312" panose="02010609030101010101" pitchFamily="49" charset="-122"/>
                <a:ea typeface="楷体_GB2312" panose="02010609030101010101" pitchFamily="49" charset="-122"/>
              </a:rPr>
              <a:t>    </a:t>
            </a:r>
            <a:r>
              <a:rPr lang="zh-CN" altLang="en-US" sz="2600" b="1" dirty="0" smtClean="0">
                <a:latin typeface="楷体_GB2312" panose="02010609030101010101" pitchFamily="49" charset="-122"/>
                <a:ea typeface="楷体_GB2312" panose="02010609030101010101" pitchFamily="49" charset="-122"/>
              </a:rPr>
              <a:t>（续）</a:t>
            </a:r>
            <a:r>
              <a:rPr lang="en-US" altLang="zh-CN" sz="2600" b="1" dirty="0" smtClean="0">
                <a:latin typeface="楷体_GB2312" panose="02010609030101010101" pitchFamily="49" charset="-122"/>
                <a:ea typeface="楷体_GB2312" panose="02010609030101010101" pitchFamily="49" charset="-122"/>
              </a:rPr>
              <a:t>2.</a:t>
            </a:r>
            <a:r>
              <a:rPr lang="zh-CN" altLang="en-US" sz="2600" b="1" dirty="0" smtClean="0">
                <a:latin typeface="楷体_GB2312" panose="02010609030101010101" pitchFamily="49" charset="-122"/>
                <a:ea typeface="楷体_GB2312" panose="02010609030101010101" pitchFamily="49" charset="-122"/>
              </a:rPr>
              <a:t>叙事</a:t>
            </a:r>
            <a:r>
              <a:rPr lang="zh-CN" altLang="en-US" sz="2600" b="1" dirty="0">
                <a:latin typeface="楷体_GB2312" panose="02010609030101010101" pitchFamily="49" charset="-122"/>
                <a:ea typeface="楷体_GB2312" panose="02010609030101010101" pitchFamily="49" charset="-122"/>
              </a:rPr>
              <a:t>研究是教师发展研究中最重要的方法，它将教师视为研究者、具体真实的人，突破了传统教师教育中视教师为“容器”、“抽象的人”的“被动”和“失语”状态，认为教师应通过叙事主动的进行教育研究，以表达</a:t>
            </a:r>
            <a:r>
              <a:rPr lang="zh-CN" altLang="en-US" sz="2600" b="1" dirty="0" smtClean="0">
                <a:latin typeface="楷体_GB2312" panose="02010609030101010101" pitchFamily="49" charset="-122"/>
                <a:ea typeface="楷体_GB2312" panose="02010609030101010101" pitchFamily="49" charset="-122"/>
              </a:rPr>
              <a:t>和</a:t>
            </a:r>
            <a:r>
              <a:rPr lang="zh-CN" altLang="en-US" sz="2600" b="1" dirty="0">
                <a:latin typeface="楷体_GB2312" panose="02010609030101010101" pitchFamily="49" charset="-122"/>
                <a:ea typeface="楷体_GB2312" panose="02010609030101010101" pitchFamily="49" charset="-122"/>
              </a:rPr>
              <a:t>反映</a:t>
            </a:r>
            <a:r>
              <a:rPr lang="zh-CN" altLang="en-US" sz="2600" b="1" dirty="0" smtClean="0">
                <a:latin typeface="楷体_GB2312" panose="02010609030101010101" pitchFamily="49" charset="-122"/>
                <a:ea typeface="楷体_GB2312" panose="02010609030101010101" pitchFamily="49" charset="-122"/>
              </a:rPr>
              <a:t>自己</a:t>
            </a:r>
            <a:r>
              <a:rPr lang="zh-CN" altLang="en-US" sz="2600" b="1" dirty="0">
                <a:latin typeface="楷体_GB2312" panose="02010609030101010101" pitchFamily="49" charset="-122"/>
                <a:ea typeface="楷体_GB2312" panose="02010609030101010101" pitchFamily="49" charset="-122"/>
              </a:rPr>
              <a:t>的心声，进而实现教师的自我认识、自我表达和自我重构。</a:t>
            </a:r>
            <a:endParaRPr lang="en-US" altLang="zh-CN" sz="26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88214710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549537" y="1556792"/>
            <a:ext cx="7972918" cy="3785652"/>
          </a:xfrm>
          <a:prstGeom prst="rect">
            <a:avLst/>
          </a:prstGeom>
        </p:spPr>
        <p:txBody>
          <a:bodyPr wrap="square">
            <a:spAutoFit/>
          </a:bodyPr>
          <a:lstStyle/>
          <a:p>
            <a:pPr>
              <a:lnSpc>
                <a:spcPct val="150000"/>
              </a:lnSpc>
            </a:pPr>
            <a:r>
              <a:rPr lang="zh-CN" altLang="en-US" sz="2800" b="1" dirty="0">
                <a:latin typeface="楷体_GB2312" panose="02010609030101010101" pitchFamily="49" charset="-122"/>
                <a:ea typeface="楷体_GB2312" panose="02010609030101010101" pitchFamily="49" charset="-122"/>
              </a:rPr>
              <a:t>    </a:t>
            </a:r>
            <a:r>
              <a:rPr lang="en-US" altLang="zh-CN" sz="3200" b="1" dirty="0">
                <a:latin typeface="楷体_GB2312" panose="02010609030101010101" pitchFamily="49" charset="-122"/>
                <a:ea typeface="楷体_GB2312" panose="02010609030101010101" pitchFamily="49" charset="-122"/>
              </a:rPr>
              <a:t>3.</a:t>
            </a:r>
            <a:r>
              <a:rPr lang="zh-CN" altLang="zh-CN" sz="3200" b="1" dirty="0">
                <a:latin typeface="楷体_GB2312" panose="02010609030101010101" pitchFamily="49" charset="-122"/>
                <a:ea typeface="楷体_GB2312" panose="02010609030101010101" pitchFamily="49" charset="-122"/>
              </a:rPr>
              <a:t>叙事探究是一种非常自然的方式，能够帮助我们将教师的个人经验外显</a:t>
            </a:r>
            <a:r>
              <a:rPr lang="zh-CN" altLang="zh-CN" sz="3200" b="1" dirty="0" smtClean="0">
                <a:latin typeface="楷体_GB2312" panose="02010609030101010101" pitchFamily="49" charset="-122"/>
                <a:ea typeface="楷体_GB2312" panose="02010609030101010101" pitchFamily="49" charset="-122"/>
              </a:rPr>
              <a:t>化</a:t>
            </a:r>
            <a:r>
              <a:rPr lang="zh-CN" altLang="en-US" sz="3200" b="1" dirty="0" smtClean="0">
                <a:latin typeface="楷体_GB2312" panose="02010609030101010101" pitchFamily="49" charset="-122"/>
                <a:ea typeface="楷体_GB2312" panose="02010609030101010101" pitchFamily="49" charset="-122"/>
              </a:rPr>
              <a:t>。</a:t>
            </a:r>
            <a:endParaRPr lang="en-US" altLang="zh-CN" sz="3200" b="1" dirty="0" smtClean="0">
              <a:latin typeface="楷体_GB2312" panose="02010609030101010101" pitchFamily="49" charset="-122"/>
              <a:ea typeface="楷体_GB2312" panose="02010609030101010101" pitchFamily="49" charset="-122"/>
            </a:endParaRPr>
          </a:p>
          <a:p>
            <a:pPr>
              <a:lnSpc>
                <a:spcPct val="150000"/>
              </a:lnSpc>
            </a:pPr>
            <a:r>
              <a:rPr lang="en-US" altLang="zh-CN" sz="3200" b="1" dirty="0">
                <a:latin typeface="楷体_GB2312" panose="02010609030101010101" pitchFamily="49" charset="-122"/>
                <a:ea typeface="楷体_GB2312" panose="02010609030101010101" pitchFamily="49" charset="-122"/>
              </a:rPr>
              <a:t> </a:t>
            </a:r>
            <a:r>
              <a:rPr lang="en-US" altLang="zh-CN" sz="3200" b="1" dirty="0" smtClean="0">
                <a:latin typeface="楷体_GB2312" panose="02010609030101010101" pitchFamily="49" charset="-122"/>
                <a:ea typeface="楷体_GB2312" panose="02010609030101010101" pitchFamily="49" charset="-122"/>
              </a:rPr>
              <a:t>   </a:t>
            </a:r>
            <a:r>
              <a:rPr lang="zh-CN" altLang="zh-CN" sz="3200" b="1" dirty="0" smtClean="0">
                <a:solidFill>
                  <a:srgbClr val="C00000"/>
                </a:solidFill>
                <a:latin typeface="楷体_GB2312" panose="02010609030101010101" pitchFamily="49" charset="-122"/>
                <a:ea typeface="楷体_GB2312" panose="02010609030101010101" pitchFamily="49" charset="-122"/>
              </a:rPr>
              <a:t>“经验”</a:t>
            </a:r>
            <a:r>
              <a:rPr lang="zh-CN" altLang="zh-CN" sz="3200" b="1" dirty="0">
                <a:latin typeface="楷体_GB2312" panose="02010609030101010101" pitchFamily="49" charset="-122"/>
                <a:ea typeface="楷体_GB2312" panose="02010609030101010101" pitchFamily="49" charset="-122"/>
              </a:rPr>
              <a:t>是叙事探究的</a:t>
            </a:r>
            <a:r>
              <a:rPr lang="zh-CN" altLang="zh-CN" sz="3200" b="1" dirty="0" smtClean="0">
                <a:latin typeface="楷体_GB2312" panose="02010609030101010101" pitchFamily="49" charset="-122"/>
                <a:ea typeface="楷体_GB2312" panose="02010609030101010101" pitchFamily="49" charset="-122"/>
              </a:rPr>
              <a:t>全部</a:t>
            </a:r>
            <a:r>
              <a:rPr lang="zh-CN" altLang="en-US" sz="3200" b="1" dirty="0" smtClean="0">
                <a:latin typeface="楷体_GB2312" panose="02010609030101010101" pitchFamily="49" charset="-122"/>
                <a:ea typeface="楷体_GB2312" panose="02010609030101010101" pitchFamily="49" charset="-122"/>
              </a:rPr>
              <a:t>；</a:t>
            </a:r>
            <a:endParaRPr lang="en-US" altLang="zh-CN" sz="3200" b="1" dirty="0" smtClean="0">
              <a:latin typeface="楷体_GB2312" panose="02010609030101010101" pitchFamily="49" charset="-122"/>
              <a:ea typeface="楷体_GB2312" panose="02010609030101010101" pitchFamily="49" charset="-122"/>
            </a:endParaRPr>
          </a:p>
          <a:p>
            <a:pPr>
              <a:lnSpc>
                <a:spcPct val="150000"/>
              </a:lnSpc>
            </a:pPr>
            <a:r>
              <a:rPr lang="en-US" altLang="zh-CN" sz="3200" b="1" dirty="0">
                <a:latin typeface="楷体_GB2312" panose="02010609030101010101" pitchFamily="49" charset="-122"/>
                <a:ea typeface="楷体_GB2312" panose="02010609030101010101" pitchFamily="49" charset="-122"/>
              </a:rPr>
              <a:t> </a:t>
            </a:r>
            <a:r>
              <a:rPr lang="en-US" altLang="zh-CN" sz="3200" b="1" dirty="0" smtClean="0">
                <a:latin typeface="楷体_GB2312" panose="02010609030101010101" pitchFamily="49" charset="-122"/>
                <a:ea typeface="楷体_GB2312" panose="02010609030101010101" pitchFamily="49" charset="-122"/>
              </a:rPr>
              <a:t>   </a:t>
            </a:r>
            <a:r>
              <a:rPr lang="zh-CN" altLang="zh-CN" sz="3200" b="1" dirty="0">
                <a:solidFill>
                  <a:srgbClr val="C00000"/>
                </a:solidFill>
                <a:latin typeface="楷体_GB2312" panose="02010609030101010101" pitchFamily="49" charset="-122"/>
                <a:ea typeface="楷体_GB2312" panose="02010609030101010101" pitchFamily="49" charset="-122"/>
              </a:rPr>
              <a:t>“叙事”</a:t>
            </a:r>
            <a:r>
              <a:rPr lang="zh-CN" altLang="zh-CN" sz="3200" b="1" dirty="0">
                <a:latin typeface="楷体_GB2312" panose="02010609030101010101" pitchFamily="49" charset="-122"/>
                <a:ea typeface="楷体_GB2312" panose="02010609030101010101" pitchFamily="49" charset="-122"/>
              </a:rPr>
              <a:t>指向的就是教师的</a:t>
            </a:r>
            <a:r>
              <a:rPr lang="zh-CN" altLang="zh-CN" sz="3200" b="1" dirty="0" smtClean="0">
                <a:latin typeface="楷体_GB2312" panose="02010609030101010101" pitchFamily="49" charset="-122"/>
                <a:ea typeface="楷体_GB2312" panose="02010609030101010101" pitchFamily="49" charset="-122"/>
              </a:rPr>
              <a:t>经验</a:t>
            </a:r>
            <a:r>
              <a:rPr lang="zh-CN" altLang="en-US" sz="3200" b="1" dirty="0" smtClean="0">
                <a:latin typeface="楷体_GB2312" panose="02010609030101010101" pitchFamily="49" charset="-122"/>
                <a:ea typeface="楷体_GB2312" panose="02010609030101010101" pitchFamily="49" charset="-122"/>
              </a:rPr>
              <a:t>；</a:t>
            </a:r>
            <a:endParaRPr lang="en-US" altLang="zh-CN" sz="3200" b="1" dirty="0" smtClean="0">
              <a:latin typeface="楷体_GB2312" panose="02010609030101010101" pitchFamily="49" charset="-122"/>
              <a:ea typeface="楷体_GB2312" panose="02010609030101010101" pitchFamily="49" charset="-122"/>
            </a:endParaRPr>
          </a:p>
          <a:p>
            <a:pPr>
              <a:lnSpc>
                <a:spcPct val="150000"/>
              </a:lnSpc>
            </a:pPr>
            <a:r>
              <a:rPr lang="en-US" altLang="zh-CN" sz="3200" b="1" dirty="0">
                <a:latin typeface="楷体_GB2312" panose="02010609030101010101" pitchFamily="49" charset="-122"/>
                <a:ea typeface="楷体_GB2312" panose="02010609030101010101" pitchFamily="49" charset="-122"/>
              </a:rPr>
              <a:t> </a:t>
            </a:r>
            <a:r>
              <a:rPr lang="en-US" altLang="zh-CN" sz="3200" b="1" dirty="0" smtClean="0">
                <a:latin typeface="楷体_GB2312" panose="02010609030101010101" pitchFamily="49" charset="-122"/>
                <a:ea typeface="楷体_GB2312" panose="02010609030101010101" pitchFamily="49" charset="-122"/>
              </a:rPr>
              <a:t>   </a:t>
            </a:r>
            <a:r>
              <a:rPr lang="zh-CN" altLang="zh-CN" sz="3200" b="1" dirty="0">
                <a:solidFill>
                  <a:srgbClr val="C00000"/>
                </a:solidFill>
                <a:latin typeface="楷体_GB2312" panose="02010609030101010101" pitchFamily="49" charset="-122"/>
                <a:ea typeface="楷体_GB2312" panose="02010609030101010101" pitchFamily="49" charset="-122"/>
              </a:rPr>
              <a:t>“探究”</a:t>
            </a:r>
            <a:r>
              <a:rPr lang="zh-CN" altLang="zh-CN" sz="3200" b="1" dirty="0">
                <a:latin typeface="楷体_GB2312" panose="02010609030101010101" pitchFamily="49" charset="-122"/>
                <a:ea typeface="楷体_GB2312" panose="02010609030101010101" pitchFamily="49" charset="-122"/>
              </a:rPr>
              <a:t>则是使经验变得有机化的</a:t>
            </a:r>
            <a:r>
              <a:rPr lang="zh-CN" altLang="zh-CN" sz="3200" b="1" dirty="0" smtClean="0">
                <a:latin typeface="楷体_GB2312" panose="02010609030101010101" pitchFamily="49" charset="-122"/>
                <a:ea typeface="楷体_GB2312" panose="02010609030101010101" pitchFamily="49" charset="-122"/>
              </a:rPr>
              <a:t>方式</a:t>
            </a:r>
            <a:r>
              <a:rPr lang="zh-CN" altLang="en-US" sz="3200" b="1" dirty="0" smtClean="0">
                <a:latin typeface="楷体_GB2312" panose="02010609030101010101" pitchFamily="49" charset="-122"/>
                <a:ea typeface="楷体_GB2312" panose="02010609030101010101" pitchFamily="49" charset="-122"/>
              </a:rPr>
              <a:t>。</a:t>
            </a:r>
            <a:endParaRPr lang="en-US" altLang="zh-CN" sz="32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94721442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11560" y="1556792"/>
            <a:ext cx="7848872" cy="3970318"/>
          </a:xfrm>
          <a:prstGeom prst="rect">
            <a:avLst/>
          </a:prstGeom>
        </p:spPr>
        <p:txBody>
          <a:bodyPr wrap="square">
            <a:spAutoFit/>
          </a:bodyPr>
          <a:lstStyle/>
          <a:p>
            <a:pPr>
              <a:lnSpc>
                <a:spcPct val="150000"/>
              </a:lnSpc>
            </a:pPr>
            <a:r>
              <a:rPr lang="en-US" altLang="zh-CN" sz="2800" b="1" dirty="0">
                <a:latin typeface="楷体_GB2312" panose="02010609030101010101" pitchFamily="49" charset="-122"/>
                <a:ea typeface="楷体_GB2312" panose="02010609030101010101" pitchFamily="49" charset="-122"/>
              </a:rPr>
              <a:t>    4.</a:t>
            </a:r>
            <a:r>
              <a:rPr lang="zh-CN" altLang="zh-CN" sz="2800" b="1" dirty="0">
                <a:latin typeface="楷体_GB2312" panose="02010609030101010101" pitchFamily="49" charset="-122"/>
                <a:ea typeface="楷体_GB2312" panose="02010609030101010101" pitchFamily="49" charset="-122"/>
              </a:rPr>
              <a:t>对教师的故事进行探究的方法主要有四</a:t>
            </a:r>
            <a:r>
              <a:rPr lang="zh-CN" altLang="zh-CN" sz="2800" b="1" dirty="0" smtClean="0">
                <a:latin typeface="楷体_GB2312" panose="02010609030101010101" pitchFamily="49" charset="-122"/>
                <a:ea typeface="楷体_GB2312" panose="02010609030101010101" pitchFamily="49" charset="-122"/>
              </a:rPr>
              <a:t>个</a:t>
            </a:r>
            <a:r>
              <a:rPr lang="zh-CN" altLang="en-US" sz="2800" b="1" dirty="0" smtClean="0">
                <a:latin typeface="楷体_GB2312" panose="02010609030101010101" pitchFamily="49" charset="-122"/>
                <a:ea typeface="楷体_GB2312" panose="02010609030101010101" pitchFamily="49" charset="-122"/>
              </a:rPr>
              <a:t>：   </a:t>
            </a:r>
            <a:endParaRPr lang="en-US" altLang="zh-CN" sz="2800" b="1" dirty="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en-US" sz="2800" b="1" dirty="0" smtClean="0">
                <a:latin typeface="楷体_GB2312" panose="02010609030101010101" pitchFamily="49" charset="-122"/>
                <a:ea typeface="楷体_GB2312" panose="02010609030101010101" pitchFamily="49" charset="-122"/>
              </a:rPr>
              <a:t>（</a:t>
            </a:r>
            <a:r>
              <a:rPr lang="en-US" altLang="zh-CN" sz="2800" b="1" dirty="0" smtClean="0">
                <a:latin typeface="楷体_GB2312" panose="02010609030101010101" pitchFamily="49" charset="-122"/>
                <a:ea typeface="楷体_GB2312" panose="02010609030101010101" pitchFamily="49" charset="-122"/>
              </a:rPr>
              <a:t>1</a:t>
            </a:r>
            <a:r>
              <a:rPr lang="zh-CN" altLang="en-US" sz="2800" b="1" dirty="0" smtClean="0">
                <a:latin typeface="楷体_GB2312" panose="02010609030101010101" pitchFamily="49" charset="-122"/>
                <a:ea typeface="楷体_GB2312" panose="02010609030101010101" pitchFamily="49" charset="-122"/>
              </a:rPr>
              <a:t>）</a:t>
            </a:r>
            <a:r>
              <a:rPr lang="zh-CN" altLang="zh-CN" sz="2800" b="1" dirty="0" smtClean="0">
                <a:latin typeface="楷体_GB2312" panose="02010609030101010101" pitchFamily="49" charset="-122"/>
                <a:ea typeface="楷体_GB2312" panose="02010609030101010101" pitchFamily="49" charset="-122"/>
              </a:rPr>
              <a:t>拓展</a:t>
            </a:r>
            <a:r>
              <a:rPr lang="zh-CN" altLang="zh-CN" sz="2800" b="1" dirty="0">
                <a:latin typeface="楷体_GB2312" panose="02010609030101010101" pitchFamily="49" charset="-122"/>
                <a:ea typeface="楷体_GB2312" panose="02010609030101010101" pitchFamily="49" charset="-122"/>
              </a:rPr>
              <a:t>（</a:t>
            </a:r>
            <a:r>
              <a:rPr lang="en-US" altLang="zh-CN" sz="2800" b="1" dirty="0">
                <a:latin typeface="楷体_GB2312" panose="02010609030101010101" pitchFamily="49" charset="-122"/>
                <a:ea typeface="楷体_GB2312" panose="02010609030101010101" pitchFamily="49" charset="-122"/>
              </a:rPr>
              <a:t>broadening</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教师</a:t>
            </a:r>
            <a:r>
              <a:rPr lang="zh-CN" altLang="zh-CN" sz="2800" b="1" dirty="0">
                <a:latin typeface="楷体_GB2312" panose="02010609030101010101" pitchFamily="49" charset="-122"/>
                <a:ea typeface="楷体_GB2312" panose="02010609030101010101" pitchFamily="49" charset="-122"/>
              </a:rPr>
              <a:t>的个人知识常常嵌入在学校改革的历史背景中，甚至与整个国家的教育改革政策密切相关。因此，需要关注教师工作的学校的变革历史，以及相应的国家教育政策的运转</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a:latin typeface="楷体_GB2312" panose="02010609030101010101" pitchFamily="49" charset="-122"/>
              <a:ea typeface="楷体_GB2312" panose="02010609030101010101" pitchFamily="49" charset="-122"/>
            </a:endParaRPr>
          </a:p>
        </p:txBody>
      </p:sp>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Tree>
    <p:extLst>
      <p:ext uri="{BB962C8B-B14F-4D97-AF65-F5344CB8AC3E}">
        <p14:creationId xmlns="" xmlns:p14="http://schemas.microsoft.com/office/powerpoint/2010/main" val="339007639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971600" y="1484784"/>
            <a:ext cx="7416824" cy="3970318"/>
          </a:xfrm>
          <a:prstGeom prst="rect">
            <a:avLst/>
          </a:prstGeom>
        </p:spPr>
        <p:txBody>
          <a:bodyPr wrap="square">
            <a:spAutoFit/>
          </a:bodyPr>
          <a:lstStyle/>
          <a:p>
            <a:pPr>
              <a:lnSpc>
                <a:spcPct val="150000"/>
              </a:lnSpc>
            </a:pPr>
            <a:r>
              <a:rPr lang="zh-CN" altLang="en-US" sz="2800" b="1" dirty="0" smtClean="0">
                <a:latin typeface="楷体_GB2312" panose="02010609030101010101" pitchFamily="49" charset="-122"/>
                <a:ea typeface="楷体_GB2312" panose="02010609030101010101" pitchFamily="49" charset="-122"/>
              </a:rPr>
              <a:t>    （</a:t>
            </a:r>
            <a:r>
              <a:rPr lang="en-US" altLang="zh-CN" sz="2800" b="1" dirty="0">
                <a:latin typeface="楷体_GB2312" panose="02010609030101010101" pitchFamily="49" charset="-122"/>
                <a:ea typeface="楷体_GB2312" panose="02010609030101010101" pitchFamily="49" charset="-122"/>
              </a:rPr>
              <a:t>2</a:t>
            </a:r>
            <a:r>
              <a:rPr lang="zh-CN" altLang="en-US" sz="2800" b="1" dirty="0">
                <a:latin typeface="楷体_GB2312" panose="02010609030101010101" pitchFamily="49" charset="-122"/>
                <a:ea typeface="楷体_GB2312" panose="02010609030101010101" pitchFamily="49" charset="-122"/>
              </a:rPr>
              <a:t>）</a:t>
            </a:r>
            <a:r>
              <a:rPr lang="zh-CN" altLang="zh-CN" sz="2800" b="1" dirty="0">
                <a:latin typeface="楷体_GB2312" panose="02010609030101010101" pitchFamily="49" charset="-122"/>
                <a:ea typeface="楷体_GB2312" panose="02010609030101010101" pitchFamily="49" charset="-122"/>
              </a:rPr>
              <a:t>深挖（</a:t>
            </a:r>
            <a:r>
              <a:rPr lang="en-US" altLang="zh-CN" sz="2800" b="1" dirty="0">
                <a:latin typeface="楷体_GB2312" panose="02010609030101010101" pitchFamily="49" charset="-122"/>
                <a:ea typeface="楷体_GB2312" panose="02010609030101010101" pitchFamily="49" charset="-122"/>
              </a:rPr>
              <a:t>burrowing</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叙事</a:t>
            </a:r>
            <a:r>
              <a:rPr lang="zh-CN" altLang="zh-CN" sz="2800" b="1" dirty="0">
                <a:latin typeface="楷体_GB2312" panose="02010609030101010101" pitchFamily="49" charset="-122"/>
                <a:ea typeface="楷体_GB2312" panose="02010609030101010101" pitchFamily="49" charset="-122"/>
              </a:rPr>
              <a:t>探究需要聚焦一个具体的教学现象，在这个现象中会呈现出教师的教学意象。通常选择从一个“小片段”（</a:t>
            </a:r>
            <a:r>
              <a:rPr lang="en-US" altLang="zh-CN" sz="2800" b="1" dirty="0">
                <a:latin typeface="楷体_GB2312" panose="02010609030101010101" pitchFamily="49" charset="-122"/>
                <a:ea typeface="楷体_GB2312" panose="02010609030101010101" pitchFamily="49" charset="-122"/>
              </a:rPr>
              <a:t>small moment</a:t>
            </a:r>
            <a:r>
              <a:rPr lang="zh-CN" altLang="zh-CN" sz="2800" b="1" dirty="0">
                <a:latin typeface="楷体_GB2312" panose="02010609030101010101" pitchFamily="49" charset="-122"/>
                <a:ea typeface="楷体_GB2312" panose="02010609030101010101" pitchFamily="49" charset="-122"/>
              </a:rPr>
              <a:t>）来展开分析，并从这个小的焦点入手挖掘教师的知识形态及其与相关情境的联系。</a:t>
            </a:r>
            <a:endParaRPr lang="en-US"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63105766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611560" y="1628800"/>
            <a:ext cx="7848872" cy="3970318"/>
          </a:xfrm>
          <a:prstGeom prst="rect">
            <a:avLst/>
          </a:prstGeom>
        </p:spPr>
        <p:txBody>
          <a:bodyPr wrap="square">
            <a:spAutoFit/>
          </a:bodyPr>
          <a:lstStyle/>
          <a:p>
            <a:pPr>
              <a:lnSpc>
                <a:spcPct val="150000"/>
              </a:lnSpc>
            </a:pPr>
            <a:r>
              <a:rPr lang="zh-CN" altLang="en-US" sz="2800" b="1" dirty="0" smtClean="0">
                <a:latin typeface="楷体_GB2312" panose="02010609030101010101" pitchFamily="49" charset="-122"/>
                <a:ea typeface="楷体_GB2312" panose="02010609030101010101" pitchFamily="49" charset="-122"/>
              </a:rPr>
              <a:t>    （</a:t>
            </a:r>
            <a:r>
              <a:rPr lang="en-US" altLang="zh-CN" sz="2800" b="1" dirty="0">
                <a:latin typeface="楷体_GB2312" panose="02010609030101010101" pitchFamily="49" charset="-122"/>
                <a:ea typeface="楷体_GB2312" panose="02010609030101010101" pitchFamily="49" charset="-122"/>
              </a:rPr>
              <a:t>3</a:t>
            </a:r>
            <a:r>
              <a:rPr lang="zh-CN" altLang="en-US" sz="2800" b="1" dirty="0">
                <a:latin typeface="楷体_GB2312" panose="02010609030101010101" pitchFamily="49" charset="-122"/>
                <a:ea typeface="楷体_GB2312" panose="02010609030101010101" pitchFamily="49" charset="-122"/>
              </a:rPr>
              <a:t>）</a:t>
            </a:r>
            <a:r>
              <a:rPr lang="zh-CN" altLang="zh-CN" sz="2800" b="1" dirty="0">
                <a:latin typeface="楷体_GB2312" panose="02010609030101010101" pitchFamily="49" charset="-122"/>
                <a:ea typeface="楷体_GB2312" panose="02010609030101010101" pitchFamily="49" charset="-122"/>
              </a:rPr>
              <a:t>讲述与再</a:t>
            </a:r>
            <a:r>
              <a:rPr lang="zh-CN" altLang="zh-CN" sz="2800" b="1" dirty="0" smtClean="0">
                <a:latin typeface="楷体_GB2312" panose="02010609030101010101" pitchFamily="49" charset="-122"/>
                <a:ea typeface="楷体_GB2312" panose="02010609030101010101" pitchFamily="49" charset="-122"/>
              </a:rPr>
              <a:t>讲述</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a:t>
            </a:r>
            <a:r>
              <a:rPr lang="en-US" altLang="zh-CN" sz="2800" b="1" dirty="0" err="1">
                <a:latin typeface="楷体_GB2312" panose="02010609030101010101" pitchFamily="49" charset="-122"/>
                <a:ea typeface="楷体_GB2312" panose="02010609030101010101" pitchFamily="49" charset="-122"/>
              </a:rPr>
              <a:t>storying</a:t>
            </a:r>
            <a:r>
              <a:rPr lang="en-US" altLang="zh-CN" sz="2800" b="1" dirty="0">
                <a:latin typeface="楷体_GB2312" panose="02010609030101010101" pitchFamily="49" charset="-122"/>
                <a:ea typeface="楷体_GB2312" panose="02010609030101010101" pitchFamily="49" charset="-122"/>
              </a:rPr>
              <a:t> and </a:t>
            </a:r>
            <a:r>
              <a:rPr lang="en-US" altLang="zh-CN" sz="2800" b="1" dirty="0" smtClean="0">
                <a:latin typeface="楷体_GB2312" panose="02010609030101010101" pitchFamily="49" charset="-122"/>
                <a:ea typeface="楷体_GB2312" panose="02010609030101010101" pitchFamily="49" charset="-122"/>
              </a:rPr>
              <a:t>re-</a:t>
            </a:r>
            <a:r>
              <a:rPr lang="en-US" altLang="zh-CN" sz="2800" b="1" dirty="0" err="1" smtClean="0">
                <a:latin typeface="楷体_GB2312" panose="02010609030101010101" pitchFamily="49" charset="-122"/>
                <a:ea typeface="楷体_GB2312" panose="02010609030101010101" pitchFamily="49" charset="-122"/>
              </a:rPr>
              <a:t>storying</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研究者</a:t>
            </a:r>
            <a:r>
              <a:rPr lang="zh-CN" altLang="zh-CN" sz="2800" b="1" dirty="0">
                <a:latin typeface="楷体_GB2312" panose="02010609030101010101" pitchFamily="49" charset="-122"/>
                <a:ea typeface="楷体_GB2312" panose="02010609030101010101" pitchFamily="49" charset="-122"/>
              </a:rPr>
              <a:t>需要对故事进行讲述与再讲述，教师虽然向研究者叙述了自己的故事，但是这个故事在文本中呈现，还需要再讲述。只有这样，研究者才能发现其中转化的契机。</a:t>
            </a:r>
          </a:p>
        </p:txBody>
      </p:sp>
    </p:spTree>
    <p:extLst>
      <p:ext uri="{BB962C8B-B14F-4D97-AF65-F5344CB8AC3E}">
        <p14:creationId xmlns="" xmlns:p14="http://schemas.microsoft.com/office/powerpoint/2010/main" val="401143915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611560" y="1772816"/>
            <a:ext cx="7848872" cy="3240311"/>
          </a:xfrm>
          <a:prstGeom prst="rect">
            <a:avLst/>
          </a:prstGeom>
        </p:spPr>
        <p:txBody>
          <a:bodyPr wrap="square">
            <a:spAutoFit/>
          </a:bodyPr>
          <a:lstStyle/>
          <a:p>
            <a:pPr>
              <a:lnSpc>
                <a:spcPct val="150000"/>
              </a:lnSpc>
            </a:pPr>
            <a:r>
              <a:rPr lang="zh-CN" altLang="en-US" sz="2800" b="1" dirty="0" smtClean="0">
                <a:latin typeface="楷体_GB2312" panose="02010609030101010101" pitchFamily="49" charset="-122"/>
                <a:ea typeface="楷体_GB2312" panose="02010609030101010101" pitchFamily="49" charset="-122"/>
              </a:rPr>
              <a:t>    （</a:t>
            </a:r>
            <a:r>
              <a:rPr lang="en-US" altLang="zh-CN" sz="2800" b="1" dirty="0">
                <a:latin typeface="楷体_GB2312" panose="02010609030101010101" pitchFamily="49" charset="-122"/>
                <a:ea typeface="楷体_GB2312" panose="02010609030101010101" pitchFamily="49" charset="-122"/>
              </a:rPr>
              <a:t>4</a:t>
            </a:r>
            <a:r>
              <a:rPr lang="zh-CN" altLang="en-US" sz="2800" b="1" dirty="0">
                <a:latin typeface="楷体_GB2312" panose="02010609030101010101" pitchFamily="49" charset="-122"/>
                <a:ea typeface="楷体_GB2312" panose="02010609030101010101" pitchFamily="49" charset="-122"/>
              </a:rPr>
              <a:t>）</a:t>
            </a:r>
            <a:r>
              <a:rPr lang="zh-CN" altLang="zh-CN" sz="2800" b="1" dirty="0">
                <a:latin typeface="楷体_GB2312" panose="02010609030101010101" pitchFamily="49" charset="-122"/>
                <a:ea typeface="楷体_GB2312" panose="02010609030101010101" pitchFamily="49" charset="-122"/>
              </a:rPr>
              <a:t>故事化（</a:t>
            </a:r>
            <a:r>
              <a:rPr lang="en-US" altLang="zh-CN" sz="2800" b="1" dirty="0">
                <a:latin typeface="楷体_GB2312" panose="02010609030101010101" pitchFamily="49" charset="-122"/>
                <a:ea typeface="楷体_GB2312" panose="02010609030101010101" pitchFamily="49" charset="-122"/>
              </a:rPr>
              <a:t>fictionalization</a:t>
            </a:r>
            <a:r>
              <a:rPr lang="zh-CN" altLang="zh-CN" sz="2800" b="1" dirty="0">
                <a:latin typeface="楷体_GB2312" panose="02010609030101010101" pitchFamily="49" charset="-122"/>
                <a:ea typeface="楷体_GB2312" panose="02010609030101010101" pitchFamily="49" charset="-122"/>
              </a:rPr>
              <a:t>）</a:t>
            </a:r>
            <a:endParaRPr lang="en-US" altLang="zh-CN" sz="2800" b="1" dirty="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zh-CN" altLang="zh-CN" sz="2800" b="1" dirty="0">
                <a:latin typeface="楷体_GB2312" panose="02010609030101010101" pitchFamily="49" charset="-122"/>
                <a:ea typeface="楷体_GB2312" panose="02010609030101010101" pitchFamily="49" charset="-122"/>
              </a:rPr>
              <a:t>“故事化”是克兰迪宁在</a:t>
            </a:r>
            <a:r>
              <a:rPr lang="en-US" altLang="zh-CN" sz="2800" b="1" dirty="0">
                <a:latin typeface="楷体_GB2312" panose="02010609030101010101" pitchFamily="49" charset="-122"/>
                <a:ea typeface="楷体_GB2312" panose="02010609030101010101" pitchFamily="49" charset="-122"/>
              </a:rPr>
              <a:t>2006</a:t>
            </a:r>
            <a:r>
              <a:rPr lang="zh-CN" altLang="zh-CN" sz="2800" b="1" dirty="0">
                <a:latin typeface="楷体_GB2312" panose="02010609030101010101" pitchFamily="49" charset="-122"/>
                <a:ea typeface="楷体_GB2312" panose="02010609030101010101" pitchFamily="49" charset="-122"/>
              </a:rPr>
              <a:t>年提出的概念，主要指的是利用主人公的过去以及现在的同事的故事，来丰富叙事者的故事，有更多的人物参与故事的表现，使其更加饱满。</a:t>
            </a:r>
          </a:p>
        </p:txBody>
      </p:sp>
    </p:spTree>
    <p:extLst>
      <p:ext uri="{BB962C8B-B14F-4D97-AF65-F5344CB8AC3E}">
        <p14:creationId xmlns="" xmlns:p14="http://schemas.microsoft.com/office/powerpoint/2010/main" val="263105766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611560" y="1268760"/>
            <a:ext cx="7848872" cy="5170646"/>
          </a:xfrm>
          <a:prstGeom prst="rect">
            <a:avLst/>
          </a:prstGeom>
        </p:spPr>
        <p:txBody>
          <a:bodyPr wrap="square">
            <a:spAutoFit/>
          </a:bodyPr>
          <a:lstStyle/>
          <a:p>
            <a:pPr>
              <a:lnSpc>
                <a:spcPct val="150000"/>
              </a:lnSpc>
            </a:pPr>
            <a:r>
              <a:rPr lang="en-US" altLang="zh-CN" sz="2800" dirty="0"/>
              <a:t> </a:t>
            </a:r>
            <a:r>
              <a:rPr lang="en-US" altLang="zh-CN" sz="2800" dirty="0" smtClean="0"/>
              <a:t>     </a:t>
            </a:r>
            <a:r>
              <a:rPr lang="en-US" altLang="zh-CN" sz="2400" b="1" dirty="0" smtClean="0">
                <a:latin typeface="楷体_GB2312" panose="02010609030101010101" pitchFamily="49" charset="-122"/>
                <a:ea typeface="楷体_GB2312" panose="02010609030101010101" pitchFamily="49" charset="-122"/>
              </a:rPr>
              <a:t>5.</a:t>
            </a:r>
            <a:r>
              <a:rPr lang="zh-CN" altLang="zh-CN" sz="2400" b="1" dirty="0" smtClean="0">
                <a:latin typeface="楷体_GB2312" panose="02010609030101010101" pitchFamily="49" charset="-122"/>
                <a:ea typeface="楷体_GB2312" panose="02010609030101010101" pitchFamily="49" charset="-122"/>
              </a:rPr>
              <a:t>叙事研究将叙事视为实现教师专业发展的重要途径</a:t>
            </a:r>
            <a:r>
              <a:rPr lang="zh-CN" altLang="en-US" sz="2400" b="1" dirty="0" smtClean="0">
                <a:latin typeface="楷体_GB2312" panose="02010609030101010101" pitchFamily="49" charset="-122"/>
                <a:ea typeface="楷体_GB2312" panose="02010609030101010101" pitchFamily="49" charset="-122"/>
              </a:rPr>
              <a:t>，分为两种类型：</a:t>
            </a:r>
            <a:endParaRPr lang="en-US" altLang="zh-CN" sz="2400" b="1" dirty="0" smtClean="0">
              <a:latin typeface="楷体_GB2312" panose="02010609030101010101" pitchFamily="49" charset="-122"/>
              <a:ea typeface="楷体_GB2312" panose="02010609030101010101" pitchFamily="49" charset="-122"/>
            </a:endParaRPr>
          </a:p>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一</a:t>
            </a:r>
            <a:r>
              <a:rPr lang="zh-CN" altLang="zh-CN" sz="2400" b="1" dirty="0">
                <a:latin typeface="楷体_GB2312" panose="02010609030101010101" pitchFamily="49" charset="-122"/>
                <a:ea typeface="楷体_GB2312" panose="02010609030101010101" pitchFamily="49" charset="-122"/>
              </a:rPr>
              <a:t>种是研究他人的经验，即教师</a:t>
            </a:r>
            <a:r>
              <a:rPr lang="zh-CN" altLang="zh-CN" sz="2400" b="1" dirty="0" smtClean="0">
                <a:latin typeface="楷体_GB2312" panose="02010609030101010101" pitchFamily="49" charset="-122"/>
                <a:ea typeface="楷体_GB2312" panose="02010609030101010101" pitchFamily="49" charset="-122"/>
              </a:rPr>
              <a:t>只是</a:t>
            </a:r>
            <a:r>
              <a:rPr lang="zh-CN" altLang="en-US" sz="2400" b="1" dirty="0" smtClean="0">
                <a:latin typeface="楷体_GB2312" panose="02010609030101010101" pitchFamily="49" charset="-122"/>
                <a:ea typeface="楷体_GB2312" panose="02010609030101010101" pitchFamily="49" charset="-122"/>
              </a:rPr>
              <a:t>叙事</a:t>
            </a:r>
            <a:r>
              <a:rPr lang="zh-CN" altLang="zh-CN" sz="2400" b="1" dirty="0" smtClean="0">
                <a:latin typeface="楷体_GB2312" panose="02010609030101010101" pitchFamily="49" charset="-122"/>
                <a:ea typeface="楷体_GB2312" panose="02010609030101010101" pitchFamily="49" charset="-122"/>
              </a:rPr>
              <a:t>者</a:t>
            </a:r>
            <a:r>
              <a:rPr lang="zh-CN" altLang="zh-CN" sz="2400" b="1" dirty="0">
                <a:latin typeface="楷体_GB2312" panose="02010609030101010101" pitchFamily="49" charset="-122"/>
                <a:ea typeface="楷体_GB2312" panose="02010609030101010101" pitchFamily="49" charset="-122"/>
              </a:rPr>
              <a:t>，由教育研究者记述，这种方式主要是教育研究者以教师为观察和访谈的对象，包括以教师的想法或所提供的文本等为解释的对象。这时，研究者独立于故事情境之外，充当的只是一个倾听者和解说者。通过研究他人的经验，可以展现他人的成长经历、过程与规律，以及他人对教育情境、教育过程和教育意义的理解，能够给我们以启发</a:t>
            </a:r>
            <a:r>
              <a:rPr lang="zh-CN" altLang="zh-CN" sz="2400" b="1" dirty="0" smtClean="0">
                <a:latin typeface="楷体_GB2312" panose="02010609030101010101" pitchFamily="49" charset="-122"/>
                <a:ea typeface="楷体_GB2312" panose="02010609030101010101" pitchFamily="49" charset="-122"/>
              </a:rPr>
              <a:t>。</a:t>
            </a:r>
            <a:endParaRPr lang="zh-CN" altLang="zh-CN" sz="24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809516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2071670" y="357166"/>
            <a:ext cx="5112568" cy="1477328"/>
          </a:xfrm>
          <a:prstGeom prst="rect">
            <a:avLst/>
          </a:prstGeom>
          <a:noFill/>
          <a:ln w="9525">
            <a:noFill/>
            <a:miter lim="800000"/>
            <a:headEnd/>
            <a:tailEnd/>
          </a:ln>
        </p:spPr>
        <p:txBody>
          <a:bodyPr wrap="square">
            <a:spAutoFit/>
          </a:bodyPr>
          <a:lstStyle/>
          <a:p>
            <a:pPr lvl="0" algn="ctr">
              <a:lnSpc>
                <a:spcPct val="150000"/>
              </a:lnSpc>
            </a:pPr>
            <a:r>
              <a:rPr lang="zh-CN" altLang="en-US" sz="3200" b="1" dirty="0">
                <a:solidFill>
                  <a:srgbClr val="C00000"/>
                </a:solidFill>
                <a:latin typeface="黑体" panose="02010600030101010101" pitchFamily="2" charset="-122"/>
                <a:ea typeface="黑体" panose="02010600030101010101" pitchFamily="2" charset="-122"/>
              </a:rPr>
              <a:t>萨柏的职业生</a:t>
            </a:r>
            <a:r>
              <a:rPr lang="zh-CN" altLang="en-US" sz="3200" b="1" dirty="0" smtClean="0">
                <a:solidFill>
                  <a:srgbClr val="C00000"/>
                </a:solidFill>
                <a:latin typeface="黑体" panose="02010600030101010101" pitchFamily="2" charset="-122"/>
                <a:ea typeface="黑体" panose="02010600030101010101" pitchFamily="2" charset="-122"/>
              </a:rPr>
              <a:t>涯彩虹图</a:t>
            </a:r>
            <a:endParaRPr lang="en-US" altLang="zh-CN" sz="3200" b="1" dirty="0" smtClean="0">
              <a:solidFill>
                <a:srgbClr val="C00000"/>
              </a:solidFill>
              <a:latin typeface="黑体" panose="02010600030101010101" pitchFamily="2" charset="-122"/>
              <a:ea typeface="黑体" panose="02010600030101010101" pitchFamily="2" charset="-122"/>
            </a:endParaRPr>
          </a:p>
          <a:p>
            <a:pPr lvl="0" algn="ctr">
              <a:lnSpc>
                <a:spcPct val="150000"/>
              </a:lnSpc>
            </a:pPr>
            <a:r>
              <a:rPr lang="zh-CN" altLang="en-US" sz="2800" b="1" dirty="0" smtClean="0">
                <a:latin typeface="黑体" panose="02010600030101010101" pitchFamily="2" charset="-122"/>
                <a:ea typeface="黑体" panose="02010600030101010101" pitchFamily="2" charset="-122"/>
              </a:rPr>
              <a:t>（</a:t>
            </a:r>
            <a:r>
              <a:rPr lang="en-US" altLang="zh-CN" sz="2800" b="1" dirty="0" smtClean="0">
                <a:latin typeface="黑体" panose="02010600030101010101" pitchFamily="2" charset="-122"/>
                <a:ea typeface="黑体" panose="02010600030101010101" pitchFamily="2" charset="-122"/>
              </a:rPr>
              <a:t>life-career rainbow</a:t>
            </a:r>
            <a:r>
              <a:rPr lang="zh-CN" altLang="en-US" sz="2800" b="1" dirty="0" smtClean="0">
                <a:latin typeface="黑体" panose="02010600030101010101" pitchFamily="2" charset="-122"/>
                <a:ea typeface="黑体" panose="02010600030101010101" pitchFamily="2" charset="-122"/>
              </a:rPr>
              <a:t>）</a:t>
            </a:r>
            <a:endParaRPr lang="en-US" altLang="zh-CN" sz="2800" b="1" dirty="0">
              <a:latin typeface="黑体" panose="02010600030101010101" pitchFamily="2" charset="-122"/>
              <a:ea typeface="黑体" panose="02010600030101010101" pitchFamily="2" charset="-122"/>
            </a:endParaRPr>
          </a:p>
        </p:txBody>
      </p:sp>
      <p:pic>
        <p:nvPicPr>
          <p:cNvPr id="7" name="图片 6" descr="生涯彩虹图.jpg"/>
          <p:cNvPicPr>
            <a:picLocks noChangeAspect="1"/>
          </p:cNvPicPr>
          <p:nvPr/>
        </p:nvPicPr>
        <p:blipFill>
          <a:blip r:embed="rId2" cstate="print"/>
          <a:stretch>
            <a:fillRect/>
          </a:stretch>
        </p:blipFill>
        <p:spPr>
          <a:xfrm>
            <a:off x="1357290" y="1857364"/>
            <a:ext cx="6572250" cy="3771900"/>
          </a:xfrm>
          <a:prstGeom prst="rect">
            <a:avLst/>
          </a:prstGeom>
        </p:spPr>
      </p:pic>
    </p:spTree>
    <p:extLst>
      <p:ext uri="{BB962C8B-B14F-4D97-AF65-F5344CB8AC3E}">
        <p14:creationId xmlns="" xmlns:p14="http://schemas.microsoft.com/office/powerpoint/2010/main" val="18190341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500034" y="1285860"/>
            <a:ext cx="7848872" cy="4324261"/>
          </a:xfrm>
          <a:prstGeom prst="rect">
            <a:avLst/>
          </a:prstGeom>
        </p:spPr>
        <p:txBody>
          <a:bodyPr wrap="square">
            <a:spAutoFit/>
          </a:bodyPr>
          <a:lstStyle/>
          <a:p>
            <a:pPr>
              <a:lnSpc>
                <a:spcPct val="125000"/>
              </a:lnSpc>
            </a:pPr>
            <a:r>
              <a:rPr lang="en-US" altLang="zh-CN" sz="28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另</a:t>
            </a:r>
            <a:r>
              <a:rPr lang="zh-CN" altLang="zh-CN" sz="2400" b="1" dirty="0">
                <a:latin typeface="楷体_GB2312" panose="02010609030101010101" pitchFamily="49" charset="-122"/>
                <a:ea typeface="楷体_GB2312" panose="02010609030101010101" pitchFamily="49" charset="-122"/>
              </a:rPr>
              <a:t>一种是教师叙述自己的教学故事，即教师自身同时充当叙事者和记述者，教师自己叙述、分析、阐明自己的故事，此时，研究者与叙事者是同一人，</a:t>
            </a:r>
            <a:r>
              <a:rPr lang="zh-CN" altLang="zh-CN" sz="2400" b="1" dirty="0">
                <a:solidFill>
                  <a:srgbClr val="C00000"/>
                </a:solidFill>
                <a:latin typeface="楷体_GB2312" panose="02010609030101010101" pitchFamily="49" charset="-122"/>
                <a:ea typeface="楷体_GB2312" panose="02010609030101010101" pitchFamily="49" charset="-122"/>
              </a:rPr>
              <a:t>当叙述的内容属于自己的教育实践或解决某些教育问题的过程时，教师的叙事研究就成为教师叙事的行动研究</a:t>
            </a:r>
            <a:r>
              <a:rPr lang="zh-CN" altLang="zh-CN" sz="2400" b="1" dirty="0">
                <a:latin typeface="楷体_GB2312" panose="02010609030101010101" pitchFamily="49" charset="-122"/>
                <a:ea typeface="楷体_GB2312" panose="02010609030101010101" pitchFamily="49" charset="-122"/>
              </a:rPr>
              <a:t>。这种研究的成果主要体现为教学日志、教后记、教育札记、教育随笔与个人传记等。通过回忆、叙述自己的故事，可以再现当时的教育情境，反思自己的教学过程，进而转变自己的观念，重构自己的教学行为，形成自己的教育理论与教育哲学。</a:t>
            </a:r>
          </a:p>
        </p:txBody>
      </p:sp>
    </p:spTree>
    <p:extLst>
      <p:ext uri="{BB962C8B-B14F-4D97-AF65-F5344CB8AC3E}">
        <p14:creationId xmlns="" xmlns:p14="http://schemas.microsoft.com/office/powerpoint/2010/main" val="409599759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611560" y="1268760"/>
            <a:ext cx="7848872" cy="4401205"/>
          </a:xfrm>
          <a:prstGeom prst="rect">
            <a:avLst/>
          </a:prstGeom>
        </p:spPr>
        <p:txBody>
          <a:bodyPr wrap="square">
            <a:spAutoFit/>
          </a:bodyPr>
          <a:lstStyle/>
          <a:p>
            <a:pPr>
              <a:lnSpc>
                <a:spcPct val="125000"/>
              </a:lnSpc>
            </a:pPr>
            <a:r>
              <a:rPr lang="en-US" altLang="zh-CN" sz="2400" b="1" dirty="0">
                <a:latin typeface="楷体_GB2312" panose="02010609030101010101" pitchFamily="49" charset="-122"/>
                <a:ea typeface="楷体_GB2312" panose="02010609030101010101" pitchFamily="49" charset="-122"/>
              </a:rPr>
              <a:t> </a:t>
            </a:r>
            <a:r>
              <a:rPr lang="en-US" altLang="zh-CN" sz="2400" b="1" dirty="0" smtClean="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6</a:t>
            </a:r>
            <a:r>
              <a:rPr lang="en-US" altLang="zh-CN" sz="2800" b="1" dirty="0">
                <a:latin typeface="楷体_GB2312" panose="02010609030101010101" pitchFamily="49" charset="-122"/>
                <a:ea typeface="楷体_GB2312" panose="02010609030101010101" pitchFamily="49" charset="-122"/>
              </a:rPr>
              <a:t>.</a:t>
            </a:r>
            <a:r>
              <a:rPr lang="zh-CN" altLang="zh-CN" sz="2800" b="1" dirty="0">
                <a:solidFill>
                  <a:srgbClr val="C00000"/>
                </a:solidFill>
                <a:latin typeface="楷体_GB2312" panose="02010609030101010101" pitchFamily="49" charset="-122"/>
                <a:ea typeface="楷体_GB2312" panose="02010609030101010101" pitchFamily="49" charset="-122"/>
              </a:rPr>
              <a:t>康纳利和克兰迪宁</a:t>
            </a:r>
            <a:r>
              <a:rPr lang="zh-CN" altLang="zh-CN" sz="2800" b="1" dirty="0">
                <a:latin typeface="楷体_GB2312" panose="02010609030101010101" pitchFamily="49" charset="-122"/>
                <a:ea typeface="楷体_GB2312" panose="02010609030101010101" pitchFamily="49" charset="-122"/>
              </a:rPr>
              <a:t>的研究</a:t>
            </a:r>
            <a:endParaRPr lang="en-US" altLang="zh-CN" sz="2800" b="1" dirty="0">
              <a:latin typeface="楷体_GB2312" panose="02010609030101010101" pitchFamily="49" charset="-122"/>
              <a:ea typeface="楷体_GB2312" panose="02010609030101010101" pitchFamily="49" charset="-122"/>
            </a:endParaRPr>
          </a:p>
          <a:p>
            <a:pPr>
              <a:lnSpc>
                <a:spcPct val="125000"/>
              </a:lnSpc>
            </a:pPr>
            <a:r>
              <a:rPr lang="en-US" altLang="zh-CN" sz="2800" b="1" dirty="0" smtClean="0">
                <a:solidFill>
                  <a:srgbClr val="C00000"/>
                </a:solidFill>
                <a:latin typeface="楷体_GB2312" panose="02010609030101010101" pitchFamily="49" charset="-122"/>
                <a:ea typeface="楷体_GB2312" panose="02010609030101010101" pitchFamily="49" charset="-122"/>
              </a:rPr>
              <a:t>    </a:t>
            </a:r>
            <a:r>
              <a:rPr lang="zh-CN" altLang="zh-CN" sz="2800" b="1" dirty="0" smtClean="0">
                <a:solidFill>
                  <a:srgbClr val="C00000"/>
                </a:solidFill>
                <a:latin typeface="楷体_GB2312" panose="02010609030101010101" pitchFamily="49" charset="-122"/>
                <a:ea typeface="楷体_GB2312" panose="02010609030101010101" pitchFamily="49" charset="-122"/>
              </a:rPr>
              <a:t>《教师作为课程研究者：经验叙事》</a:t>
            </a:r>
            <a:r>
              <a:rPr lang="zh-CN" altLang="zh-CN" sz="2800" b="1" dirty="0">
                <a:latin typeface="楷体_GB2312" panose="02010609030101010101" pitchFamily="49" charset="-122"/>
                <a:ea typeface="楷体_GB2312" panose="02010609030101010101" pitchFamily="49" charset="-122"/>
              </a:rPr>
              <a:t>是康纳利和克兰迪宁将叙事研究运用于教师研究的经典之作。书中，他们运用例子和故事介绍了多种叙事方法，认为课程改革的本质在于课堂里生活故事的互动，教师在课堂里的个人实践知识应得到合法性肯定，而个人实践知识的获得可以通过叙事的方法。</a:t>
            </a:r>
            <a:endParaRPr lang="en-US"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45981741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428596" y="1357298"/>
            <a:ext cx="8208912" cy="4616648"/>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6</a:t>
            </a:r>
            <a:r>
              <a:rPr lang="en-US" altLang="zh-CN" sz="2800" b="1" dirty="0">
                <a:latin typeface="楷体_GB2312" panose="02010609030101010101" pitchFamily="49" charset="-122"/>
                <a:ea typeface="楷体_GB2312" panose="02010609030101010101" pitchFamily="49" charset="-122"/>
              </a:rPr>
              <a:t>.</a:t>
            </a:r>
            <a:r>
              <a:rPr lang="zh-CN" altLang="zh-CN" sz="2800" b="1" dirty="0">
                <a:latin typeface="楷体_GB2312" panose="02010609030101010101" pitchFamily="49" charset="-122"/>
                <a:ea typeface="楷体_GB2312" panose="02010609030101010101" pitchFamily="49" charset="-122"/>
              </a:rPr>
              <a:t>康纳利和克兰迪宁的研究</a:t>
            </a:r>
            <a:endParaRPr lang="en-US" altLang="zh-CN" sz="2800" b="1" dirty="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该</a:t>
            </a:r>
            <a:r>
              <a:rPr lang="zh-CN" altLang="zh-CN" sz="2800" b="1" dirty="0">
                <a:latin typeface="楷体_GB2312" panose="02010609030101010101" pitchFamily="49" charset="-122"/>
                <a:ea typeface="楷体_GB2312" panose="02010609030101010101" pitchFamily="49" charset="-122"/>
              </a:rPr>
              <a:t>书由四部分组成，即理解课程、理解自己、理解课程的影响因素、理解自己的叙事</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solidFill>
                  <a:srgbClr val="C00000"/>
                </a:solidFill>
                <a:latin typeface="黑体" pitchFamily="49" charset="-122"/>
                <a:ea typeface="黑体" pitchFamily="49" charset="-122"/>
              </a:rPr>
              <a:t>“理解课程”</a:t>
            </a:r>
            <a:r>
              <a:rPr lang="zh-CN" altLang="zh-CN" sz="2800" b="1" dirty="0" smtClean="0">
                <a:latin typeface="楷体_GB2312" panose="02010609030101010101" pitchFamily="49" charset="-122"/>
                <a:ea typeface="楷体_GB2312" panose="02010609030101010101" pitchFamily="49" charset="-122"/>
              </a:rPr>
              <a:t>探讨的是课程理念。</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solidFill>
                  <a:srgbClr val="C00000"/>
                </a:solidFill>
                <a:latin typeface="黑体" pitchFamily="49" charset="-122"/>
                <a:ea typeface="黑体" pitchFamily="49" charset="-122"/>
              </a:rPr>
              <a:t>“理解自己”</a:t>
            </a:r>
            <a:r>
              <a:rPr lang="zh-CN" altLang="zh-CN" sz="2800" b="1" dirty="0" smtClean="0">
                <a:latin typeface="楷体_GB2312" panose="02010609030101010101" pitchFamily="49" charset="-122"/>
                <a:ea typeface="楷体_GB2312" panose="02010609030101010101" pitchFamily="49" charset="-122"/>
              </a:rPr>
              <a:t>论述的是个人化意味着什么、反思的取材、反思的方法（自我反思和与他人合作）、个人化的实践知识的叙述。</a:t>
            </a:r>
            <a:endParaRPr lang="en-US" altLang="zh-CN" sz="2800" b="1" dirty="0" smtClean="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398112094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714348" y="1214422"/>
            <a:ext cx="7715304" cy="4124206"/>
          </a:xfrm>
          <a:prstGeom prst="rect">
            <a:avLst/>
          </a:prstGeom>
        </p:spPr>
        <p:txBody>
          <a:bodyPr wrap="square">
            <a:spAutoFit/>
          </a:bodyPr>
          <a:lstStyle/>
          <a:p>
            <a:pPr>
              <a:lnSpc>
                <a:spcPct val="150000"/>
              </a:lnSpc>
              <a:spcAft>
                <a:spcPts val="1200"/>
              </a:spcAft>
            </a:pPr>
            <a:r>
              <a:rPr lang="en-US" altLang="zh-CN" sz="2800" b="1" dirty="0" smtClean="0">
                <a:latin typeface="楷体_GB2312" panose="02010609030101010101" pitchFamily="49" charset="-122"/>
                <a:ea typeface="楷体_GB2312" panose="02010609030101010101" pitchFamily="49" charset="-122"/>
              </a:rPr>
              <a:t>    6</a:t>
            </a:r>
            <a:r>
              <a:rPr lang="en-US" altLang="zh-CN" sz="2800" b="1" dirty="0">
                <a:latin typeface="楷体_GB2312" panose="02010609030101010101" pitchFamily="49" charset="-122"/>
                <a:ea typeface="楷体_GB2312" panose="02010609030101010101" pitchFamily="49" charset="-122"/>
              </a:rPr>
              <a:t>.</a:t>
            </a:r>
            <a:r>
              <a:rPr lang="zh-CN" altLang="zh-CN" sz="2800" b="1" dirty="0">
                <a:latin typeface="楷体_GB2312" panose="02010609030101010101" pitchFamily="49" charset="-122"/>
                <a:ea typeface="楷体_GB2312" panose="02010609030101010101" pitchFamily="49" charset="-122"/>
              </a:rPr>
              <a:t>康纳利和克兰迪宁的研究</a:t>
            </a:r>
            <a:endParaRPr lang="en-US" altLang="zh-CN" sz="2800" b="1" dirty="0">
              <a:latin typeface="楷体_GB2312" panose="02010609030101010101" pitchFamily="49" charset="-122"/>
              <a:ea typeface="楷体_GB2312" panose="02010609030101010101" pitchFamily="49" charset="-122"/>
            </a:endParaRPr>
          </a:p>
          <a:p>
            <a:pPr>
              <a:lnSpc>
                <a:spcPct val="150000"/>
              </a:lnSpc>
            </a:pPr>
            <a:r>
              <a:rPr lang="en-US" altLang="zh-CN" sz="2800" b="1" dirty="0">
                <a:latin typeface="楷体_GB2312" panose="02010609030101010101" pitchFamily="49" charset="-122"/>
                <a:ea typeface="楷体_GB2312" panose="02010609030101010101" pitchFamily="49" charset="-122"/>
              </a:rPr>
              <a:t>    </a:t>
            </a:r>
            <a:r>
              <a:rPr lang="zh-CN" altLang="zh-CN" sz="2800" b="1" dirty="0" smtClean="0">
                <a:solidFill>
                  <a:srgbClr val="C00000"/>
                </a:solidFill>
                <a:latin typeface="黑体" pitchFamily="49" charset="-122"/>
                <a:ea typeface="黑体" pitchFamily="49" charset="-122"/>
              </a:rPr>
              <a:t>“</a:t>
            </a:r>
            <a:r>
              <a:rPr lang="zh-CN" altLang="zh-CN" sz="2800" b="1" dirty="0">
                <a:solidFill>
                  <a:srgbClr val="C00000"/>
                </a:solidFill>
                <a:latin typeface="黑体" pitchFamily="49" charset="-122"/>
                <a:ea typeface="黑体" pitchFamily="49" charset="-122"/>
              </a:rPr>
              <a:t>理解课程的影响因素”</a:t>
            </a:r>
            <a:r>
              <a:rPr lang="zh-CN" altLang="zh-CN" sz="2800" b="1" dirty="0">
                <a:latin typeface="楷体_GB2312" panose="02010609030101010101" pitchFamily="49" charset="-122"/>
                <a:ea typeface="楷体_GB2312" panose="02010609030101010101" pitchFamily="49" charset="-122"/>
              </a:rPr>
              <a:t>讨论的是课程资源、课程的利益主体等，探讨如何根据个人情况进行经验叙事</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solidFill>
                  <a:srgbClr val="C00000"/>
                </a:solidFill>
                <a:latin typeface="黑体" pitchFamily="49" charset="-122"/>
                <a:ea typeface="黑体" pitchFamily="49" charset="-122"/>
              </a:rPr>
              <a:t>“</a:t>
            </a:r>
            <a:r>
              <a:rPr lang="zh-CN" altLang="zh-CN" sz="2800" b="1" dirty="0">
                <a:solidFill>
                  <a:srgbClr val="C00000"/>
                </a:solidFill>
                <a:latin typeface="黑体" pitchFamily="49" charset="-122"/>
                <a:ea typeface="黑体" pitchFamily="49" charset="-122"/>
              </a:rPr>
              <a:t>理解自己的叙事”</a:t>
            </a:r>
            <a:r>
              <a:rPr lang="zh-CN" altLang="zh-CN" sz="2800" b="1" dirty="0">
                <a:latin typeface="楷体_GB2312" panose="02010609030101010101" pitchFamily="49" charset="-122"/>
                <a:ea typeface="楷体_GB2312" panose="02010609030101010101" pitchFamily="49" charset="-122"/>
              </a:rPr>
              <a:t>以案例分析的形式论述了教学设计、课程设计、课程管理等问题。</a:t>
            </a:r>
          </a:p>
        </p:txBody>
      </p:sp>
    </p:spTree>
    <p:extLst>
      <p:ext uri="{BB962C8B-B14F-4D97-AF65-F5344CB8AC3E}">
        <p14:creationId xmlns="" xmlns:p14="http://schemas.microsoft.com/office/powerpoint/2010/main" val="398112094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1000100" y="1571612"/>
            <a:ext cx="7215238" cy="3108543"/>
          </a:xfrm>
          <a:prstGeom prst="rect">
            <a:avLst/>
          </a:prstGeom>
        </p:spPr>
        <p:txBody>
          <a:bodyPr wrap="square">
            <a:spAutoFit/>
          </a:bodyPr>
          <a:lstStyle/>
          <a:p>
            <a:pPr>
              <a:lnSpc>
                <a:spcPct val="150000"/>
              </a:lnSpc>
              <a:spcBef>
                <a:spcPts val="0"/>
              </a:spcBef>
              <a:spcAft>
                <a:spcPts val="1200"/>
              </a:spcAft>
            </a:pPr>
            <a:r>
              <a:rPr lang="en-US" altLang="zh-CN" sz="2800" b="1" dirty="0" smtClean="0">
                <a:latin typeface="楷体_GB2312" panose="02010609030101010101" pitchFamily="49" charset="-122"/>
                <a:ea typeface="楷体_GB2312" panose="02010609030101010101" pitchFamily="49" charset="-122"/>
              </a:rPr>
              <a:t>    </a:t>
            </a:r>
            <a:r>
              <a:rPr lang="en-US" altLang="zh-CN" sz="2400" b="1" dirty="0" smtClean="0">
                <a:latin typeface="楷体_GB2312" panose="02010609030101010101" pitchFamily="49" charset="-122"/>
                <a:ea typeface="楷体_GB2312" panose="02010609030101010101" pitchFamily="49" charset="-122"/>
              </a:rPr>
              <a:t>6</a:t>
            </a:r>
            <a:r>
              <a:rPr lang="en-US" altLang="zh-CN" sz="2400" b="1" dirty="0">
                <a:latin typeface="楷体_GB2312" panose="02010609030101010101" pitchFamily="49" charset="-122"/>
                <a:ea typeface="楷体_GB2312" panose="02010609030101010101" pitchFamily="49" charset="-122"/>
              </a:rPr>
              <a:t>.</a:t>
            </a:r>
            <a:r>
              <a:rPr lang="zh-CN" altLang="zh-CN" sz="2400" b="1" dirty="0">
                <a:latin typeface="楷体_GB2312" panose="02010609030101010101" pitchFamily="49" charset="-122"/>
                <a:ea typeface="楷体_GB2312" panose="02010609030101010101" pitchFamily="49" charset="-122"/>
              </a:rPr>
              <a:t>康纳利和克兰迪宁的研究</a:t>
            </a:r>
            <a:endParaRPr lang="en-US" altLang="zh-CN" sz="2400" b="1" dirty="0">
              <a:latin typeface="楷体_GB2312" panose="02010609030101010101" pitchFamily="49" charset="-122"/>
              <a:ea typeface="楷体_GB2312" panose="02010609030101010101" pitchFamily="49" charset="-122"/>
            </a:endParaRPr>
          </a:p>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他们将教师视为“课程研究者”和</a:t>
            </a:r>
            <a:r>
              <a:rPr lang="zh-CN" altLang="zh-CN" sz="2400" b="1" dirty="0">
                <a:latin typeface="楷体_GB2312" panose="02010609030101010101" pitchFamily="49" charset="-122"/>
                <a:ea typeface="楷体_GB2312" panose="02010609030101010101" pitchFamily="49" charset="-122"/>
              </a:rPr>
              <a:t>“课程创造者”，教师通过叙事的</a:t>
            </a:r>
            <a:r>
              <a:rPr lang="zh-CN" altLang="zh-CN" sz="2400" b="1" dirty="0" smtClean="0">
                <a:latin typeface="楷体_GB2312" panose="02010609030101010101" pitchFamily="49" charset="-122"/>
                <a:ea typeface="楷体_GB2312" panose="02010609030101010101" pitchFamily="49" charset="-122"/>
              </a:rPr>
              <a:t>方式</a:t>
            </a:r>
            <a:r>
              <a:rPr lang="zh-CN" altLang="zh-CN" sz="2400" b="1" dirty="0">
                <a:latin typeface="楷体_GB2312" panose="02010609030101010101" pitchFamily="49" charset="-122"/>
                <a:ea typeface="楷体_GB2312" panose="02010609030101010101" pitchFamily="49" charset="-122"/>
              </a:rPr>
              <a:t>去理解课程、理解自己、理解课程的影响因素、理解自己的叙事，以获得个人实践知识和教育意义</a:t>
            </a:r>
            <a:r>
              <a:rPr lang="zh-CN" altLang="zh-CN" sz="2400" b="1" dirty="0" smtClean="0">
                <a:latin typeface="楷体_GB2312" panose="02010609030101010101" pitchFamily="49" charset="-122"/>
                <a:ea typeface="楷体_GB2312" panose="02010609030101010101" pitchFamily="49" charset="-122"/>
              </a:rPr>
              <a:t>。</a:t>
            </a:r>
            <a:endParaRPr lang="zh-CN" altLang="zh-CN" sz="24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26144166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857224" y="1714488"/>
            <a:ext cx="7429552" cy="3416320"/>
          </a:xfrm>
          <a:prstGeom prst="rect">
            <a:avLst/>
          </a:prstGeom>
        </p:spPr>
        <p:txBody>
          <a:bodyPr wrap="square">
            <a:spAutoFit/>
          </a:bodyPr>
          <a:lstStyle/>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他们</a:t>
            </a:r>
            <a:r>
              <a:rPr lang="zh-CN" altLang="zh-CN" sz="2400" b="1" dirty="0">
                <a:latin typeface="楷体_GB2312" panose="02010609030101010101" pitchFamily="49" charset="-122"/>
                <a:ea typeface="楷体_GB2312" panose="02010609030101010101" pitchFamily="49" charset="-122"/>
              </a:rPr>
              <a:t>认为，经验是教育的首要因素，理解人们经历什么比单纯关注人们做什么更重要。让教师和学生按照提供的路径去执行是可能的，但同时他们可能和教育学的乐趣无缘，设计高信度的用以评定教师和学生行为的观察表是可能的，但可能失去他们生命中大部分有价值的</a:t>
            </a:r>
            <a:r>
              <a:rPr lang="zh-CN" altLang="zh-CN" sz="2400" b="1" dirty="0" smtClean="0">
                <a:latin typeface="楷体_GB2312" panose="02010609030101010101" pitchFamily="49" charset="-122"/>
                <a:ea typeface="楷体_GB2312" panose="02010609030101010101" pitchFamily="49" charset="-122"/>
              </a:rPr>
              <a:t>东西</a:t>
            </a:r>
            <a:r>
              <a:rPr lang="en-US" altLang="zh-CN" sz="2400" b="1" dirty="0" smtClean="0">
                <a:latin typeface="楷体_GB2312" panose="02010609030101010101" pitchFamily="49" charset="-122"/>
                <a:ea typeface="楷体_GB2312" panose="02010609030101010101" pitchFamily="49" charset="-122"/>
              </a:rPr>
              <a:t>——</a:t>
            </a:r>
            <a:r>
              <a:rPr lang="zh-CN" altLang="zh-CN" sz="2400" b="1" dirty="0" smtClean="0">
                <a:latin typeface="楷体_GB2312" panose="02010609030101010101" pitchFamily="49" charset="-122"/>
                <a:ea typeface="楷体_GB2312" panose="02010609030101010101" pitchFamily="49" charset="-122"/>
              </a:rPr>
              <a:t>他们</a:t>
            </a:r>
            <a:r>
              <a:rPr lang="zh-CN" altLang="zh-CN" sz="2400" b="1" dirty="0">
                <a:latin typeface="楷体_GB2312" panose="02010609030101010101" pitchFamily="49" charset="-122"/>
                <a:ea typeface="楷体_GB2312" panose="02010609030101010101" pitchFamily="49" charset="-122"/>
              </a:rPr>
              <a:t>要做的事情的意义</a:t>
            </a:r>
            <a:r>
              <a:rPr lang="zh-CN" altLang="zh-CN" sz="2400" b="1" dirty="0" smtClean="0">
                <a:latin typeface="楷体_GB2312" panose="02010609030101010101" pitchFamily="49" charset="-122"/>
                <a:ea typeface="楷体_GB2312" panose="02010609030101010101" pitchFamily="49" charset="-122"/>
              </a:rPr>
              <a:t>。</a:t>
            </a:r>
            <a:endParaRPr lang="zh-CN" altLang="zh-CN" sz="24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26144166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611560" y="1196752"/>
            <a:ext cx="7848872" cy="4616648"/>
          </a:xfrm>
          <a:prstGeom prst="rect">
            <a:avLst/>
          </a:prstGeom>
        </p:spPr>
        <p:txBody>
          <a:bodyPr wrap="square">
            <a:spAutoFit/>
          </a:bodyPr>
          <a:lstStyle/>
          <a:p>
            <a:pPr>
              <a:lnSpc>
                <a:spcPct val="150000"/>
              </a:lnSpc>
            </a:pPr>
            <a:r>
              <a:rPr lang="en-US" altLang="zh-CN" sz="2800" b="1" dirty="0" smtClean="0">
                <a:latin typeface="楷体_GB2312" panose="02010609030101010101" pitchFamily="49" charset="-122"/>
                <a:ea typeface="楷体_GB2312" panose="02010609030101010101" pitchFamily="49" charset="-122"/>
              </a:rPr>
              <a:t>    6</a:t>
            </a:r>
            <a:r>
              <a:rPr lang="en-US" altLang="zh-CN" sz="2800" b="1" dirty="0">
                <a:latin typeface="楷体_GB2312" panose="02010609030101010101" pitchFamily="49" charset="-122"/>
                <a:ea typeface="楷体_GB2312" panose="02010609030101010101" pitchFamily="49" charset="-122"/>
              </a:rPr>
              <a:t>.</a:t>
            </a:r>
            <a:r>
              <a:rPr lang="zh-CN" altLang="zh-CN" sz="2800" b="1" dirty="0">
                <a:latin typeface="楷体_GB2312" panose="02010609030101010101" pitchFamily="49" charset="-122"/>
                <a:ea typeface="楷体_GB2312" panose="02010609030101010101" pitchFamily="49" charset="-122"/>
              </a:rPr>
              <a:t>康纳利和克兰迪宁的研究</a:t>
            </a:r>
            <a:endParaRPr lang="en-US" altLang="zh-CN" sz="2800" b="1" dirty="0">
              <a:latin typeface="楷体_GB2312" panose="02010609030101010101" pitchFamily="49" charset="-122"/>
              <a:ea typeface="楷体_GB2312" panose="02010609030101010101" pitchFamily="49" charset="-122"/>
            </a:endParaRPr>
          </a:p>
          <a:p>
            <a:pPr>
              <a:lnSpc>
                <a:spcPct val="150000"/>
              </a:lnSpc>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正如</a:t>
            </a:r>
            <a:r>
              <a:rPr lang="zh-CN" altLang="zh-CN" sz="2800" b="1" dirty="0">
                <a:latin typeface="楷体_GB2312" panose="02010609030101010101" pitchFamily="49" charset="-122"/>
                <a:ea typeface="楷体_GB2312" panose="02010609030101010101" pitchFamily="49" charset="-122"/>
              </a:rPr>
              <a:t>书中所言，在一个假装感兴趣已经成为一门高超的艺术，适应他人的期望已经成为一个普遍的活动形式的年代，我们不仅需要“看”我们所看的，我们也需要理解它。这种理解要求我们乐于倾听人们的心声，不只是看他们做什么，还要领会他们所做的事情对他们的意义</a:t>
            </a:r>
            <a:r>
              <a:rPr lang="zh-CN" altLang="zh-CN" sz="2800" b="1" dirty="0" smtClean="0">
                <a:latin typeface="楷体_GB2312" panose="02010609030101010101" pitchFamily="49" charset="-122"/>
                <a:ea typeface="楷体_GB2312" panose="02010609030101010101" pitchFamily="49" charset="-122"/>
              </a:rPr>
              <a:t>。</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79869089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827584" y="1052736"/>
            <a:ext cx="7848872" cy="4991751"/>
          </a:xfrm>
          <a:prstGeom prst="rect">
            <a:avLst/>
          </a:prstGeom>
        </p:spPr>
        <p:txBody>
          <a:bodyPr wrap="square">
            <a:spAutoFit/>
          </a:bodyPr>
          <a:lstStyle/>
          <a:p>
            <a:pPr>
              <a:lnSpc>
                <a:spcPct val="150000"/>
              </a:lnSpc>
            </a:pPr>
            <a:r>
              <a:rPr lang="en-US" altLang="zh-CN" sz="2400" b="1" dirty="0" smtClean="0">
                <a:latin typeface="楷体_GB2312" panose="02010609030101010101" pitchFamily="49" charset="-122"/>
                <a:ea typeface="楷体_GB2312" panose="02010609030101010101" pitchFamily="49" charset="-122"/>
              </a:rPr>
              <a:t>    6</a:t>
            </a:r>
            <a:r>
              <a:rPr lang="en-US" altLang="zh-CN" sz="2400" b="1" dirty="0">
                <a:latin typeface="楷体_GB2312" panose="02010609030101010101" pitchFamily="49" charset="-122"/>
                <a:ea typeface="楷体_GB2312" panose="02010609030101010101" pitchFamily="49" charset="-122"/>
              </a:rPr>
              <a:t>.</a:t>
            </a:r>
            <a:r>
              <a:rPr lang="zh-CN" altLang="zh-CN" sz="2400" b="1" dirty="0">
                <a:latin typeface="楷体_GB2312" panose="02010609030101010101" pitchFamily="49" charset="-122"/>
                <a:ea typeface="楷体_GB2312" panose="02010609030101010101" pitchFamily="49" charset="-122"/>
              </a:rPr>
              <a:t>康纳利和克兰迪宁的研究</a:t>
            </a:r>
            <a:endParaRPr lang="en-US" altLang="zh-CN" sz="2400" b="1" dirty="0">
              <a:latin typeface="楷体_GB2312" panose="02010609030101010101" pitchFamily="49" charset="-122"/>
              <a:ea typeface="楷体_GB2312" panose="02010609030101010101" pitchFamily="49" charset="-122"/>
            </a:endParaRPr>
          </a:p>
          <a:p>
            <a:pPr>
              <a:lnSpc>
                <a:spcPct val="150000"/>
              </a:lnSpc>
            </a:pPr>
            <a:r>
              <a:rPr lang="en-US" altLang="zh-CN" sz="2400" b="1" dirty="0" smtClean="0">
                <a:latin typeface="楷体_GB2312" panose="02010609030101010101" pitchFamily="49" charset="-122"/>
                <a:ea typeface="楷体_GB2312" panose="02010609030101010101" pitchFamily="49" charset="-122"/>
              </a:rPr>
              <a:t>    </a:t>
            </a:r>
            <a:r>
              <a:rPr lang="zh-CN" altLang="zh-CN" sz="2400" b="1" dirty="0" smtClean="0">
                <a:latin typeface="楷体_GB2312" panose="02010609030101010101" pitchFamily="49" charset="-122"/>
                <a:ea typeface="楷体_GB2312" panose="02010609030101010101" pitchFamily="49" charset="-122"/>
              </a:rPr>
              <a:t>教师</a:t>
            </a:r>
            <a:r>
              <a:rPr lang="zh-CN" altLang="zh-CN" sz="2400" b="1" dirty="0">
                <a:latin typeface="楷体_GB2312" panose="02010609030101010101" pitchFamily="49" charset="-122"/>
                <a:ea typeface="楷体_GB2312" panose="02010609030101010101" pitchFamily="49" charset="-122"/>
              </a:rPr>
              <a:t>生活中的隐喻、他们对自己工作的理解方式和他们所讲述的故事告诉我们，作为专业人员，他们生活中正发生着什么。这比任何可测量的行为所显示给我们的要深刻得多。叙事的运用以及用以体现和揭示这些叙事的意义的叙事资料，不仅提供了一种思考课程与教学问题的重要方式，而且对于理解学校发生的事情也很重要，因为这是我们通过理解教师是怎样体验他们自己的工作的来理解教育的一种重要方式</a:t>
            </a:r>
            <a:r>
              <a:rPr lang="zh-CN" altLang="zh-CN" sz="2400" b="1" dirty="0" smtClean="0">
                <a:latin typeface="楷体_GB2312" panose="02010609030101010101" pitchFamily="49" charset="-122"/>
                <a:ea typeface="楷体_GB2312" panose="02010609030101010101" pitchFamily="49" charset="-122"/>
              </a:rPr>
              <a:t>。</a:t>
            </a:r>
            <a:endParaRPr lang="zh-CN" altLang="zh-CN" sz="24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205968843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251520" y="260648"/>
            <a:ext cx="8568952" cy="646331"/>
          </a:xfrm>
          <a:prstGeom prst="rect">
            <a:avLst/>
          </a:prstGeom>
          <a:noFill/>
          <a:ln w="9525">
            <a:noFill/>
            <a:miter lim="800000"/>
            <a:headEnd/>
            <a:tailEnd/>
          </a:ln>
        </p:spPr>
        <p:txBody>
          <a:bodyPr wrap="square">
            <a:spAutoFit/>
          </a:bodyPr>
          <a:lstStyle/>
          <a:p>
            <a:pPr algn="ctr"/>
            <a:r>
              <a:rPr lang="zh-CN" altLang="en-US" sz="3600" b="1" dirty="0">
                <a:latin typeface="微软雅黑"/>
                <a:ea typeface="微软雅黑"/>
                <a:cs typeface="微软雅黑"/>
              </a:rPr>
              <a:t>（一）叙事研究关于教师发展的研究成果</a:t>
            </a:r>
          </a:p>
        </p:txBody>
      </p:sp>
      <p:sp>
        <p:nvSpPr>
          <p:cNvPr id="3" name="矩形 2"/>
          <p:cNvSpPr/>
          <p:nvPr/>
        </p:nvSpPr>
        <p:spPr>
          <a:xfrm>
            <a:off x="431540" y="1524539"/>
            <a:ext cx="8208912" cy="3623108"/>
          </a:xfrm>
          <a:prstGeom prst="rect">
            <a:avLst/>
          </a:prstGeom>
        </p:spPr>
        <p:txBody>
          <a:bodyPr wrap="square">
            <a:spAutoFit/>
          </a:bodyPr>
          <a:lstStyle/>
          <a:p>
            <a:pPr>
              <a:lnSpc>
                <a:spcPct val="150000"/>
              </a:lnSpc>
              <a:spcAft>
                <a:spcPts val="600"/>
              </a:spcAft>
            </a:pPr>
            <a:r>
              <a:rPr lang="en-US" altLang="zh-CN" sz="3200" dirty="0" smtClean="0">
                <a:latin typeface="楷体_GB2312" panose="02010609030101010101" pitchFamily="49" charset="-122"/>
                <a:ea typeface="楷体_GB2312" panose="02010609030101010101" pitchFamily="49" charset="-122"/>
              </a:rPr>
              <a:t>   </a:t>
            </a:r>
            <a:r>
              <a:rPr lang="en-US" altLang="zh-CN" sz="2800" dirty="0" smtClean="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7.</a:t>
            </a:r>
            <a:r>
              <a:rPr lang="zh-CN" altLang="zh-CN" sz="2800" b="1" dirty="0" smtClean="0">
                <a:latin typeface="楷体_GB2312" panose="02010609030101010101" pitchFamily="49" charset="-122"/>
                <a:ea typeface="楷体_GB2312" panose="02010609030101010101" pitchFamily="49" charset="-122"/>
              </a:rPr>
              <a:t>教师</a:t>
            </a:r>
            <a:r>
              <a:rPr lang="zh-CN" altLang="zh-CN" sz="2800" b="1" dirty="0">
                <a:latin typeface="楷体_GB2312" panose="02010609030101010101" pitchFamily="49" charset="-122"/>
                <a:ea typeface="楷体_GB2312" panose="02010609030101010101" pitchFamily="49" charset="-122"/>
              </a:rPr>
              <a:t>开展叙事研究的策略</a:t>
            </a:r>
          </a:p>
          <a:p>
            <a:pPr>
              <a:lnSpc>
                <a:spcPct val="150000"/>
              </a:lnSpc>
              <a:spcAft>
                <a:spcPts val="600"/>
              </a:spcAft>
            </a:pP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第一</a:t>
            </a:r>
            <a:r>
              <a:rPr lang="zh-CN" altLang="zh-CN" sz="2800" b="1" dirty="0">
                <a:latin typeface="楷体_GB2312" panose="02010609030101010101" pitchFamily="49" charset="-122"/>
                <a:ea typeface="楷体_GB2312" panose="02010609030101010101" pitchFamily="49" charset="-122"/>
              </a:rPr>
              <a:t>，要善于积累素材</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spcAft>
                <a:spcPts val="600"/>
              </a:spcAft>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第二</a:t>
            </a:r>
            <a:r>
              <a:rPr lang="zh-CN" altLang="zh-CN" sz="2800" b="1" dirty="0">
                <a:latin typeface="楷体_GB2312" panose="02010609030101010101" pitchFamily="49" charset="-122"/>
                <a:ea typeface="楷体_GB2312" panose="02010609030101010101" pitchFamily="49" charset="-122"/>
              </a:rPr>
              <a:t>，要保持敏感，善于发现问题并进行思考</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spcAft>
                <a:spcPts val="600"/>
              </a:spcAft>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第三</a:t>
            </a:r>
            <a:r>
              <a:rPr lang="zh-CN" altLang="zh-CN" sz="2800" b="1" dirty="0">
                <a:latin typeface="楷体_GB2312" panose="02010609030101010101" pitchFamily="49" charset="-122"/>
                <a:ea typeface="楷体_GB2312" panose="02010609030101010101" pitchFamily="49" charset="-122"/>
              </a:rPr>
              <a:t>，要善于表达</a:t>
            </a:r>
            <a:r>
              <a:rPr lang="zh-CN" altLang="zh-CN" sz="2800" b="1" dirty="0" smtClean="0">
                <a:latin typeface="楷体_GB2312" panose="02010609030101010101" pitchFamily="49" charset="-122"/>
                <a:ea typeface="楷体_GB2312" panose="02010609030101010101" pitchFamily="49" charset="-122"/>
              </a:rPr>
              <a:t>。</a:t>
            </a:r>
            <a:endParaRPr lang="en-US" altLang="zh-CN" sz="2800" b="1" dirty="0" smtClean="0">
              <a:latin typeface="楷体_GB2312" panose="02010609030101010101" pitchFamily="49" charset="-122"/>
              <a:ea typeface="楷体_GB2312" panose="02010609030101010101" pitchFamily="49" charset="-122"/>
            </a:endParaRPr>
          </a:p>
          <a:p>
            <a:pPr>
              <a:lnSpc>
                <a:spcPct val="150000"/>
              </a:lnSpc>
              <a:spcAft>
                <a:spcPts val="600"/>
              </a:spcAft>
            </a:pPr>
            <a:r>
              <a:rPr lang="en-US" altLang="zh-CN" sz="2800" b="1" dirty="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   </a:t>
            </a:r>
            <a:r>
              <a:rPr lang="zh-CN" altLang="zh-CN" sz="2800" b="1" dirty="0" smtClean="0">
                <a:latin typeface="楷体_GB2312" panose="02010609030101010101" pitchFamily="49" charset="-122"/>
                <a:ea typeface="楷体_GB2312" panose="02010609030101010101" pitchFamily="49" charset="-122"/>
              </a:rPr>
              <a:t>第四</a:t>
            </a:r>
            <a:r>
              <a:rPr lang="zh-CN" altLang="zh-CN" sz="2800" b="1" dirty="0">
                <a:latin typeface="楷体_GB2312" panose="02010609030101010101" pitchFamily="49" charset="-122"/>
                <a:ea typeface="楷体_GB2312" panose="02010609030101010101" pitchFamily="49" charset="-122"/>
              </a:rPr>
              <a:t>，要善于揭示故事中深藏的教育意义</a:t>
            </a:r>
            <a:r>
              <a:rPr lang="zh-CN" altLang="zh-CN" sz="2800" b="1" dirty="0" smtClean="0">
                <a:latin typeface="楷体_GB2312" panose="02010609030101010101" pitchFamily="49" charset="-122"/>
                <a:ea typeface="楷体_GB2312" panose="02010609030101010101" pitchFamily="49" charset="-122"/>
              </a:rPr>
              <a:t>。</a:t>
            </a:r>
            <a:endParaRPr lang="zh-CN" altLang="zh-CN" sz="2800" b="1" dirty="0">
              <a:latin typeface="楷体_GB2312" panose="02010609030101010101" pitchFamily="49" charset="-122"/>
              <a:ea typeface="楷体_GB2312" panose="02010609030101010101" pitchFamily="49" charset="-122"/>
            </a:endParaRPr>
          </a:p>
        </p:txBody>
      </p:sp>
    </p:spTree>
    <p:extLst>
      <p:ext uri="{BB962C8B-B14F-4D97-AF65-F5344CB8AC3E}">
        <p14:creationId xmlns="" xmlns:p14="http://schemas.microsoft.com/office/powerpoint/2010/main" val="126144166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矩形 6"/>
          <p:cNvSpPr>
            <a:spLocks noChangeArrowheads="1"/>
          </p:cNvSpPr>
          <p:nvPr/>
        </p:nvSpPr>
        <p:spPr bwMode="auto">
          <a:xfrm>
            <a:off x="107504" y="260648"/>
            <a:ext cx="8712968" cy="584775"/>
          </a:xfrm>
          <a:prstGeom prst="rect">
            <a:avLst/>
          </a:prstGeom>
          <a:noFill/>
          <a:ln w="9525">
            <a:noFill/>
            <a:miter lim="800000"/>
            <a:headEnd/>
            <a:tailEnd/>
          </a:ln>
        </p:spPr>
        <p:txBody>
          <a:bodyPr wrap="square">
            <a:spAutoFit/>
          </a:bodyPr>
          <a:lstStyle/>
          <a:p>
            <a:pPr algn="ctr"/>
            <a:r>
              <a:rPr lang="zh-CN" altLang="en-US" sz="3200" b="1" dirty="0">
                <a:latin typeface="微软雅黑"/>
                <a:ea typeface="微软雅黑"/>
                <a:cs typeface="微软雅黑"/>
              </a:rPr>
              <a:t>（二）生活史研究关于教师发展的研究成果</a:t>
            </a:r>
          </a:p>
        </p:txBody>
      </p:sp>
      <p:sp>
        <p:nvSpPr>
          <p:cNvPr id="3" name="矩形 2"/>
          <p:cNvSpPr/>
          <p:nvPr/>
        </p:nvSpPr>
        <p:spPr>
          <a:xfrm>
            <a:off x="621480" y="1412776"/>
            <a:ext cx="7848872" cy="3961662"/>
          </a:xfrm>
          <a:prstGeom prst="rect">
            <a:avLst/>
          </a:prstGeom>
        </p:spPr>
        <p:txBody>
          <a:bodyPr wrap="square">
            <a:spAutoFit/>
          </a:bodyPr>
          <a:lstStyle/>
          <a:p>
            <a:pPr>
              <a:lnSpc>
                <a:spcPct val="150000"/>
              </a:lnSpc>
              <a:spcAft>
                <a:spcPts val="600"/>
              </a:spcAft>
            </a:pPr>
            <a:r>
              <a:rPr lang="en-US" altLang="zh-CN" sz="3200" dirty="0">
                <a:latin typeface="楷体_GB2312" panose="02010609030101010101" pitchFamily="49" charset="-122"/>
                <a:ea typeface="楷体_GB2312" panose="02010609030101010101" pitchFamily="49" charset="-122"/>
              </a:rPr>
              <a:t> </a:t>
            </a:r>
            <a:r>
              <a:rPr lang="en-US" altLang="zh-CN" sz="3200" dirty="0" smtClean="0">
                <a:latin typeface="楷体_GB2312" panose="02010609030101010101" pitchFamily="49" charset="-122"/>
                <a:ea typeface="楷体_GB2312" panose="02010609030101010101" pitchFamily="49" charset="-122"/>
              </a:rPr>
              <a:t>   </a:t>
            </a:r>
            <a:r>
              <a:rPr lang="en-US" altLang="zh-CN" sz="2800" b="1" dirty="0" smtClean="0">
                <a:latin typeface="楷体_GB2312" panose="02010609030101010101" pitchFamily="49" charset="-122"/>
                <a:ea typeface="楷体_GB2312" panose="02010609030101010101" pitchFamily="49" charset="-122"/>
              </a:rPr>
              <a:t>1</a:t>
            </a:r>
            <a:r>
              <a:rPr lang="en-US" altLang="zh-CN" sz="2800" b="1" dirty="0">
                <a:latin typeface="楷体_GB2312" panose="02010609030101010101" pitchFamily="49" charset="-122"/>
                <a:ea typeface="楷体_GB2312" panose="02010609030101010101" pitchFamily="49" charset="-122"/>
              </a:rPr>
              <a:t>.</a:t>
            </a:r>
            <a:r>
              <a:rPr lang="zh-CN" altLang="zh-CN" sz="2800" b="1" dirty="0">
                <a:solidFill>
                  <a:srgbClr val="C00000"/>
                </a:solidFill>
                <a:latin typeface="黑体" panose="02010600030101010101" pitchFamily="2" charset="-122"/>
                <a:ea typeface="黑体" panose="02010600030101010101" pitchFamily="2" charset="-122"/>
              </a:rPr>
              <a:t>生活史研究</a:t>
            </a:r>
            <a:r>
              <a:rPr lang="zh-CN" altLang="zh-CN" sz="2800" b="1" dirty="0">
                <a:latin typeface="楷体_GB2312" panose="02010609030101010101" pitchFamily="49" charset="-122"/>
                <a:ea typeface="楷体_GB2312" panose="02010609030101010101" pitchFamily="49" charset="-122"/>
              </a:rPr>
              <a:t>是指生活历史学家以个体的生活历史经验为材料，通过他们生活故事的讲述与展现，对被研究者的生活故事和意义等建构出一种“解释性的理解”，由此来洞察个体生存境遇及其与社会之间的互动，揭示个体日常生活经验意义的方法。</a:t>
            </a:r>
          </a:p>
        </p:txBody>
      </p:sp>
    </p:spTree>
    <p:extLst>
      <p:ext uri="{BB962C8B-B14F-4D97-AF65-F5344CB8AC3E}">
        <p14:creationId xmlns="" xmlns:p14="http://schemas.microsoft.com/office/powerpoint/2010/main" val="3459817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2207</TotalTime>
  <Words>7646</Words>
  <Application>Microsoft Office PowerPoint</Application>
  <PresentationFormat>全屏显示(4:3)</PresentationFormat>
  <Paragraphs>410</Paragraphs>
  <Slides>115</Slides>
  <Notes>0</Notes>
  <HiddenSlides>0</HiddenSlides>
  <MMClips>0</MMClips>
  <ScaleCrop>false</ScaleCrop>
  <HeadingPairs>
    <vt:vector size="4" baseType="variant">
      <vt:variant>
        <vt:lpstr>主题</vt:lpstr>
      </vt:variant>
      <vt:variant>
        <vt:i4>1</vt:i4>
      </vt:variant>
      <vt:variant>
        <vt:lpstr>幻灯片标题</vt:lpstr>
      </vt:variant>
      <vt:variant>
        <vt:i4>115</vt:i4>
      </vt:variant>
    </vt:vector>
  </HeadingPairs>
  <TitlesOfParts>
    <vt:vector size="116"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幻灯片 87</vt:lpstr>
      <vt:lpstr>幻灯片 88</vt:lpstr>
      <vt:lpstr>幻灯片 89</vt:lpstr>
      <vt:lpstr>幻灯片 90</vt:lpstr>
      <vt:lpstr>幻灯片 91</vt:lpstr>
      <vt:lpstr>幻灯片 92</vt:lpstr>
      <vt:lpstr>幻灯片 93</vt:lpstr>
      <vt:lpstr>幻灯片 94</vt:lpstr>
      <vt:lpstr>幻灯片 95</vt:lpstr>
      <vt:lpstr>幻灯片 96</vt:lpstr>
      <vt:lpstr>幻灯片 97</vt:lpstr>
      <vt:lpstr>幻灯片 98</vt:lpstr>
      <vt:lpstr>幻灯片 99</vt:lpstr>
      <vt:lpstr>幻灯片 100</vt:lpstr>
      <vt:lpstr>幻灯片 101</vt:lpstr>
      <vt:lpstr>幻灯片 102</vt:lpstr>
      <vt:lpstr>幻灯片 103</vt:lpstr>
      <vt:lpstr>幻灯片 104</vt:lpstr>
      <vt:lpstr>幻灯片 105</vt:lpstr>
      <vt:lpstr>幻灯片 106</vt:lpstr>
      <vt:lpstr>幻灯片 107</vt:lpstr>
      <vt:lpstr>幻灯片 108</vt:lpstr>
      <vt:lpstr>幻灯片 109</vt:lpstr>
      <vt:lpstr>幻灯片 110</vt:lpstr>
      <vt:lpstr>幻灯片 111</vt:lpstr>
      <vt:lpstr>幻灯片 112</vt:lpstr>
      <vt:lpstr>幻灯片 113</vt:lpstr>
      <vt:lpstr>幻灯片 114</vt:lpstr>
      <vt:lpstr>幻灯片 115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user</cp:lastModifiedBy>
  <cp:revision>146</cp:revision>
  <dcterms:created xsi:type="dcterms:W3CDTF">2013-10-30T09:04:50Z</dcterms:created>
  <dcterms:modified xsi:type="dcterms:W3CDTF">2019-04-27T23:58:59Z</dcterms:modified>
</cp:coreProperties>
</file>