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6"/>
  </p:notesMasterIdLst>
  <p:sldIdLst>
    <p:sldId id="409" r:id="rId4"/>
    <p:sldId id="410" r:id="rId5"/>
    <p:sldId id="411" r:id="rId7"/>
    <p:sldId id="415" r:id="rId8"/>
    <p:sldId id="416" r:id="rId9"/>
    <p:sldId id="419" r:id="rId10"/>
    <p:sldId id="432" r:id="rId11"/>
    <p:sldId id="417" r:id="rId12"/>
    <p:sldId id="412" r:id="rId13"/>
    <p:sldId id="418" r:id="rId14"/>
    <p:sldId id="444" r:id="rId15"/>
    <p:sldId id="421" r:id="rId16"/>
    <p:sldId id="445" r:id="rId17"/>
    <p:sldId id="443" r:id="rId18"/>
    <p:sldId id="449" r:id="rId19"/>
    <p:sldId id="446" r:id="rId20"/>
    <p:sldId id="448" r:id="rId21"/>
    <p:sldId id="423" r:id="rId22"/>
    <p:sldId id="424" r:id="rId23"/>
    <p:sldId id="434" r:id="rId24"/>
    <p:sldId id="451" r:id="rId25"/>
    <p:sldId id="452" r:id="rId26"/>
    <p:sldId id="427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 userDrawn="1">
          <p15:clr>
            <a:srgbClr val="A4A3A4"/>
          </p15:clr>
        </p15:guide>
        <p15:guide id="2" pos="384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91C0"/>
    <a:srgbClr val="70AACE"/>
    <a:srgbClr val="79C5D9"/>
    <a:srgbClr val="35729C"/>
    <a:srgbClr val="174A34"/>
    <a:srgbClr val="DCF4EA"/>
    <a:srgbClr val="FDFEFE"/>
    <a:srgbClr val="E0F4F6"/>
    <a:srgbClr val="4BBDC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54"/>
        <p:guide pos="384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gs" Target="tags/tag176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7" Type="http://schemas.openxmlformats.org/officeDocument/2006/relationships/tags" Target="../tags/tag73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81.xml"/><Relationship Id="rId8" Type="http://schemas.openxmlformats.org/officeDocument/2006/relationships/tags" Target="../tags/tag80.xml"/><Relationship Id="rId7" Type="http://schemas.openxmlformats.org/officeDocument/2006/relationships/tags" Target="../tags/tag79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4" Type="http://schemas.openxmlformats.org/officeDocument/2006/relationships/tags" Target="../tags/tag88.xml"/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7" Type="http://schemas.openxmlformats.org/officeDocument/2006/relationships/tags" Target="../tags/tag94.xml"/><Relationship Id="rId6" Type="http://schemas.openxmlformats.org/officeDocument/2006/relationships/tags" Target="../tags/tag93.xml"/><Relationship Id="rId5" Type="http://schemas.openxmlformats.org/officeDocument/2006/relationships/tags" Target="../tags/tag92.xml"/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5" Type="http://schemas.openxmlformats.org/officeDocument/2006/relationships/tags" Target="../tags/tag103.xml"/><Relationship Id="rId4" Type="http://schemas.openxmlformats.org/officeDocument/2006/relationships/tags" Target="../tags/tag102.xml"/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7" Type="http://schemas.openxmlformats.org/officeDocument/2006/relationships/tags" Target="../tags/tag16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24.xml"/><Relationship Id="rId8" Type="http://schemas.openxmlformats.org/officeDocument/2006/relationships/tags" Target="../tags/tag23.xml"/><Relationship Id="rId7" Type="http://schemas.openxmlformats.org/officeDocument/2006/relationships/tags" Target="../tags/tag22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资源 3"/>
          <p:cNvPicPr>
            <a:picLocks noChangeAspect="1"/>
          </p:cNvPicPr>
          <p:nvPr userDrawn="1"/>
        </p:nvPicPr>
        <p:blipFill>
          <a:blip r:embed="rId2"/>
          <a:srcRect l="15332" b="25762"/>
          <a:stretch>
            <a:fillRect/>
          </a:stretch>
        </p:blipFill>
        <p:spPr>
          <a:xfrm flipV="1">
            <a:off x="0" y="-635"/>
            <a:ext cx="12192635" cy="68586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资源 3"/>
          <p:cNvPicPr>
            <a:picLocks noChangeAspect="1"/>
          </p:cNvPicPr>
          <p:nvPr userDrawn="1"/>
        </p:nvPicPr>
        <p:blipFill>
          <a:blip r:embed="rId2"/>
          <a:srcRect l="15332" b="25762"/>
          <a:stretch>
            <a:fillRect/>
          </a:stretch>
        </p:blipFill>
        <p:spPr>
          <a:xfrm flipV="1">
            <a:off x="0" y="-635"/>
            <a:ext cx="12192635" cy="68586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资源 3"/>
          <p:cNvPicPr>
            <a:picLocks noChangeAspect="1"/>
          </p:cNvPicPr>
          <p:nvPr userDrawn="1"/>
        </p:nvPicPr>
        <p:blipFill>
          <a:blip r:embed="rId2"/>
          <a:srcRect l="15332" b="25762"/>
          <a:stretch>
            <a:fillRect/>
          </a:stretch>
        </p:blipFill>
        <p:spPr>
          <a:xfrm flipV="1">
            <a:off x="0" y="-635"/>
            <a:ext cx="12192635" cy="6858635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654050" y="640715"/>
            <a:ext cx="10884535" cy="55765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schemeClr val="tx1">
                <a:lumMod val="75000"/>
                <a:lumOff val="25000"/>
                <a:alpha val="7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资源 3"/>
          <p:cNvPicPr>
            <a:picLocks noChangeAspect="1"/>
          </p:cNvPicPr>
          <p:nvPr userDrawn="1"/>
        </p:nvPicPr>
        <p:blipFill>
          <a:blip r:embed="rId2"/>
          <a:srcRect l="15332" b="25762"/>
          <a:stretch>
            <a:fillRect/>
          </a:stretch>
        </p:blipFill>
        <p:spPr>
          <a:xfrm flipV="1">
            <a:off x="0" y="-635"/>
            <a:ext cx="12192635" cy="6858635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255270" y="253365"/>
            <a:ext cx="11682095" cy="63512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algn="ctr" rotWithShape="0">
              <a:schemeClr val="tx1">
                <a:lumMod val="75000"/>
                <a:lumOff val="25000"/>
                <a:alpha val="4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资源 3"/>
          <p:cNvPicPr>
            <a:picLocks noChangeAspect="1"/>
          </p:cNvPicPr>
          <p:nvPr userDrawn="1"/>
        </p:nvPicPr>
        <p:blipFill>
          <a:blip r:embed="rId2"/>
          <a:srcRect l="15332" b="25762"/>
          <a:stretch>
            <a:fillRect/>
          </a:stretch>
        </p:blipFill>
        <p:spPr>
          <a:xfrm flipV="1">
            <a:off x="0" y="-635"/>
            <a:ext cx="12192635" cy="6858635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255270" y="253365"/>
            <a:ext cx="11682095" cy="63512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schemeClr val="tx1">
                <a:lumMod val="75000"/>
                <a:lumOff val="25000"/>
                <a:alpha val="6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57.xml"/><Relationship Id="rId17" Type="http://schemas.openxmlformats.org/officeDocument/2006/relationships/tags" Target="../tags/tag56.xml"/><Relationship Id="rId16" Type="http://schemas.openxmlformats.org/officeDocument/2006/relationships/tags" Target="../tags/tag55.xml"/><Relationship Id="rId15" Type="http://schemas.openxmlformats.org/officeDocument/2006/relationships/tags" Target="../tags/tag54.xml"/><Relationship Id="rId14" Type="http://schemas.openxmlformats.org/officeDocument/2006/relationships/tags" Target="../tags/tag53.xml"/><Relationship Id="rId13" Type="http://schemas.openxmlformats.org/officeDocument/2006/relationships/tags" Target="../tags/tag52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0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9" Type="http://schemas.openxmlformats.org/officeDocument/2006/relationships/tags" Target="../tags/tag114.xml"/><Relationship Id="rId18" Type="http://schemas.openxmlformats.org/officeDocument/2006/relationships/tags" Target="../tags/tag113.xml"/><Relationship Id="rId17" Type="http://schemas.openxmlformats.org/officeDocument/2006/relationships/tags" Target="../tags/tag112.xml"/><Relationship Id="rId16" Type="http://schemas.openxmlformats.org/officeDocument/2006/relationships/tags" Target="../tags/tag111.xml"/><Relationship Id="rId15" Type="http://schemas.openxmlformats.org/officeDocument/2006/relationships/tags" Target="../tags/tag110.xml"/><Relationship Id="rId14" Type="http://schemas.openxmlformats.org/officeDocument/2006/relationships/tags" Target="../tags/tag109.xml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5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9.xml"/><Relationship Id="rId8" Type="http://schemas.openxmlformats.org/officeDocument/2006/relationships/slideLayout" Target="../slideLayouts/slideLayout15.xml"/><Relationship Id="rId7" Type="http://schemas.openxmlformats.org/officeDocument/2006/relationships/tags" Target="../tags/tag154.xml"/><Relationship Id="rId6" Type="http://schemas.openxmlformats.org/officeDocument/2006/relationships/tags" Target="../tags/tag153.xml"/><Relationship Id="rId5" Type="http://schemas.openxmlformats.org/officeDocument/2006/relationships/tags" Target="../tags/tag152.xml"/><Relationship Id="rId4" Type="http://schemas.openxmlformats.org/officeDocument/2006/relationships/tags" Target="../tags/tag151.xml"/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tags" Target="../tags/tag148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0.xml"/><Relationship Id="rId8" Type="http://schemas.openxmlformats.org/officeDocument/2006/relationships/slideLayout" Target="../slideLayouts/slideLayout15.xml"/><Relationship Id="rId7" Type="http://schemas.openxmlformats.org/officeDocument/2006/relationships/tags" Target="../tags/tag161.xml"/><Relationship Id="rId6" Type="http://schemas.openxmlformats.org/officeDocument/2006/relationships/tags" Target="../tags/tag160.xml"/><Relationship Id="rId5" Type="http://schemas.openxmlformats.org/officeDocument/2006/relationships/tags" Target="../tags/tag159.xml"/><Relationship Id="rId4" Type="http://schemas.openxmlformats.org/officeDocument/2006/relationships/tags" Target="../tags/tag158.xml"/><Relationship Id="rId3" Type="http://schemas.openxmlformats.org/officeDocument/2006/relationships/tags" Target="../tags/tag157.xml"/><Relationship Id="rId2" Type="http://schemas.openxmlformats.org/officeDocument/2006/relationships/tags" Target="../tags/tag156.xml"/><Relationship Id="rId1" Type="http://schemas.openxmlformats.org/officeDocument/2006/relationships/tags" Target="../tags/tag15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6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6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6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6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6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67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5.xml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" Type="http://schemas.openxmlformats.org/officeDocument/2006/relationships/tags" Target="../tags/tag16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7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7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7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7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19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28.xml"/><Relationship Id="rId8" Type="http://schemas.openxmlformats.org/officeDocument/2006/relationships/tags" Target="../tags/tag127.xml"/><Relationship Id="rId7" Type="http://schemas.openxmlformats.org/officeDocument/2006/relationships/tags" Target="../tags/tag126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tags" Target="../tags/tag123.xml"/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1" Type="http://schemas.openxmlformats.org/officeDocument/2006/relationships/notesSlide" Target="../notesSlides/notesSlide5.xml"/><Relationship Id="rId10" Type="http://schemas.openxmlformats.org/officeDocument/2006/relationships/slideLayout" Target="../slideLayouts/slideLayout15.xml"/><Relationship Id="rId1" Type="http://schemas.openxmlformats.org/officeDocument/2006/relationships/tags" Target="../tags/tag1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2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38.xml"/><Relationship Id="rId8" Type="http://schemas.openxmlformats.org/officeDocument/2006/relationships/tags" Target="../tags/tag137.xml"/><Relationship Id="rId7" Type="http://schemas.openxmlformats.org/officeDocument/2006/relationships/tags" Target="../tags/tag136.xml"/><Relationship Id="rId6" Type="http://schemas.openxmlformats.org/officeDocument/2006/relationships/tags" Target="../tags/tag135.xml"/><Relationship Id="rId5" Type="http://schemas.openxmlformats.org/officeDocument/2006/relationships/tags" Target="../tags/tag134.xml"/><Relationship Id="rId4" Type="http://schemas.openxmlformats.org/officeDocument/2006/relationships/tags" Target="../tags/tag133.xml"/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9" Type="http://schemas.openxmlformats.org/officeDocument/2006/relationships/notesSlide" Target="../notesSlides/notesSlide7.xml"/><Relationship Id="rId18" Type="http://schemas.openxmlformats.org/officeDocument/2006/relationships/slideLayout" Target="../slideLayouts/slideLayout15.xml"/><Relationship Id="rId17" Type="http://schemas.openxmlformats.org/officeDocument/2006/relationships/tags" Target="../tags/tag146.xml"/><Relationship Id="rId16" Type="http://schemas.openxmlformats.org/officeDocument/2006/relationships/tags" Target="../tags/tag145.xml"/><Relationship Id="rId15" Type="http://schemas.openxmlformats.org/officeDocument/2006/relationships/tags" Target="../tags/tag144.xml"/><Relationship Id="rId14" Type="http://schemas.openxmlformats.org/officeDocument/2006/relationships/tags" Target="../tags/tag143.xml"/><Relationship Id="rId13" Type="http://schemas.openxmlformats.org/officeDocument/2006/relationships/tags" Target="../tags/tag142.xml"/><Relationship Id="rId12" Type="http://schemas.openxmlformats.org/officeDocument/2006/relationships/tags" Target="../tags/tag141.xml"/><Relationship Id="rId11" Type="http://schemas.openxmlformats.org/officeDocument/2006/relationships/tags" Target="../tags/tag140.xml"/><Relationship Id="rId10" Type="http://schemas.openxmlformats.org/officeDocument/2006/relationships/tags" Target="../tags/tag139.xml"/><Relationship Id="rId1" Type="http://schemas.openxmlformats.org/officeDocument/2006/relationships/tags" Target="../tags/tag13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文本框 57"/>
          <p:cNvSpPr txBox="1"/>
          <p:nvPr/>
        </p:nvSpPr>
        <p:spPr>
          <a:xfrm>
            <a:off x="2041525" y="1772920"/>
            <a:ext cx="8102600" cy="937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5500" b="1">
                <a:solidFill>
                  <a:srgbClr val="3572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第四章</a:t>
            </a:r>
            <a:r>
              <a:rPr lang="en-US" altLang="zh-CN" sz="5500" b="1">
                <a:solidFill>
                  <a:srgbClr val="3572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5500" b="1">
                <a:solidFill>
                  <a:srgbClr val="3572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教师的</a:t>
            </a:r>
            <a:r>
              <a:rPr lang="zh-CN" altLang="en-US" sz="5500" b="1">
                <a:solidFill>
                  <a:srgbClr val="3572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自我发展</a:t>
            </a:r>
            <a:endParaRPr lang="zh-CN" altLang="en-US" sz="5500" b="1">
              <a:solidFill>
                <a:srgbClr val="35729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任意多边形 62"/>
          <p:cNvSpPr/>
          <p:nvPr/>
        </p:nvSpPr>
        <p:spPr>
          <a:xfrm rot="8760000">
            <a:off x="10541000" y="283210"/>
            <a:ext cx="262255" cy="256540"/>
          </a:xfrm>
          <a:custGeom>
            <a:avLst/>
            <a:gdLst>
              <a:gd name="connisteX0" fmla="*/ 314325 w 892646"/>
              <a:gd name="connsiteY0" fmla="*/ 492085 h 825009"/>
              <a:gd name="connisteX1" fmla="*/ 399415 w 892646"/>
              <a:gd name="connsiteY1" fmla="*/ 520660 h 825009"/>
              <a:gd name="connisteX2" fmla="*/ 485140 w 892646"/>
              <a:gd name="connsiteY2" fmla="*/ 434935 h 825009"/>
              <a:gd name="connisteX3" fmla="*/ 408940 w 892646"/>
              <a:gd name="connsiteY3" fmla="*/ 340320 h 825009"/>
              <a:gd name="connisteX4" fmla="*/ 257175 w 892646"/>
              <a:gd name="connsiteY4" fmla="*/ 397470 h 825009"/>
              <a:gd name="connisteX5" fmla="*/ 276225 w 892646"/>
              <a:gd name="connsiteY5" fmla="*/ 568285 h 825009"/>
              <a:gd name="connisteX6" fmla="*/ 370840 w 892646"/>
              <a:gd name="connsiteY6" fmla="*/ 625435 h 825009"/>
              <a:gd name="connisteX7" fmla="*/ 485140 w 892646"/>
              <a:gd name="connsiteY7" fmla="*/ 568285 h 825009"/>
              <a:gd name="connisteX8" fmla="*/ 589915 w 892646"/>
              <a:gd name="connsiteY8" fmla="*/ 434935 h 825009"/>
              <a:gd name="connisteX9" fmla="*/ 542290 w 892646"/>
              <a:gd name="connsiteY9" fmla="*/ 273645 h 825009"/>
              <a:gd name="connisteX10" fmla="*/ 323850 w 892646"/>
              <a:gd name="connsiteY10" fmla="*/ 254595 h 825009"/>
              <a:gd name="connisteX11" fmla="*/ 152400 w 892646"/>
              <a:gd name="connsiteY11" fmla="*/ 359370 h 825009"/>
              <a:gd name="connisteX12" fmla="*/ 171450 w 892646"/>
              <a:gd name="connsiteY12" fmla="*/ 615910 h 825009"/>
              <a:gd name="connisteX13" fmla="*/ 285750 w 892646"/>
              <a:gd name="connsiteY13" fmla="*/ 692110 h 825009"/>
              <a:gd name="connisteX14" fmla="*/ 532765 w 892646"/>
              <a:gd name="connsiteY14" fmla="*/ 682585 h 825009"/>
              <a:gd name="connisteX15" fmla="*/ 666115 w 892646"/>
              <a:gd name="connsiteY15" fmla="*/ 530185 h 825009"/>
              <a:gd name="connisteX16" fmla="*/ 732155 w 892646"/>
              <a:gd name="connsiteY16" fmla="*/ 330795 h 825009"/>
              <a:gd name="connisteX17" fmla="*/ 561340 w 892646"/>
              <a:gd name="connsiteY17" fmla="*/ 178395 h 825009"/>
              <a:gd name="connisteX18" fmla="*/ 276225 w 892646"/>
              <a:gd name="connsiteY18" fmla="*/ 149820 h 825009"/>
              <a:gd name="connisteX19" fmla="*/ 38100 w 892646"/>
              <a:gd name="connsiteY19" fmla="*/ 264120 h 825009"/>
              <a:gd name="connisteX20" fmla="*/ 38100 w 892646"/>
              <a:gd name="connsiteY20" fmla="*/ 577810 h 825009"/>
              <a:gd name="connisteX21" fmla="*/ 104775 w 892646"/>
              <a:gd name="connsiteY21" fmla="*/ 749260 h 825009"/>
              <a:gd name="connisteX22" fmla="*/ 295275 w 892646"/>
              <a:gd name="connsiteY22" fmla="*/ 815300 h 825009"/>
              <a:gd name="connisteX23" fmla="*/ 589915 w 892646"/>
              <a:gd name="connsiteY23" fmla="*/ 787360 h 825009"/>
              <a:gd name="connisteX24" fmla="*/ 875030 w 892646"/>
              <a:gd name="connsiteY24" fmla="*/ 539710 h 825009"/>
              <a:gd name="connisteX25" fmla="*/ 808355 w 892646"/>
              <a:gd name="connsiteY25" fmla="*/ 149820 h 825009"/>
              <a:gd name="connisteX26" fmla="*/ 542290 w 892646"/>
              <a:gd name="connsiteY26" fmla="*/ 6945 h 825009"/>
              <a:gd name="connisteX27" fmla="*/ 114300 w 892646"/>
              <a:gd name="connsiteY27" fmla="*/ 45045 h 825009"/>
              <a:gd name="connisteX28" fmla="*/ 0 w 892646"/>
              <a:gd name="connsiteY28" fmla="*/ 149820 h 82500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</a:cxnLst>
            <a:rect l="l" t="t" r="r" b="b"/>
            <a:pathLst>
              <a:path w="892646" h="825010">
                <a:moveTo>
                  <a:pt x="314325" y="492085"/>
                </a:moveTo>
                <a:cubicBezTo>
                  <a:pt x="329565" y="499705"/>
                  <a:pt x="365125" y="532090"/>
                  <a:pt x="399415" y="520660"/>
                </a:cubicBezTo>
                <a:cubicBezTo>
                  <a:pt x="433705" y="509230"/>
                  <a:pt x="483235" y="471130"/>
                  <a:pt x="485140" y="434935"/>
                </a:cubicBezTo>
                <a:cubicBezTo>
                  <a:pt x="487045" y="398740"/>
                  <a:pt x="454660" y="347940"/>
                  <a:pt x="408940" y="340320"/>
                </a:cubicBezTo>
                <a:cubicBezTo>
                  <a:pt x="363220" y="332700"/>
                  <a:pt x="283845" y="351750"/>
                  <a:pt x="257175" y="397470"/>
                </a:cubicBezTo>
                <a:cubicBezTo>
                  <a:pt x="230505" y="443190"/>
                  <a:pt x="253365" y="522565"/>
                  <a:pt x="276225" y="568285"/>
                </a:cubicBezTo>
                <a:cubicBezTo>
                  <a:pt x="299085" y="614005"/>
                  <a:pt x="328930" y="625435"/>
                  <a:pt x="370840" y="625435"/>
                </a:cubicBezTo>
                <a:cubicBezTo>
                  <a:pt x="412750" y="625435"/>
                  <a:pt x="441325" y="606385"/>
                  <a:pt x="485140" y="568285"/>
                </a:cubicBezTo>
                <a:cubicBezTo>
                  <a:pt x="528955" y="530185"/>
                  <a:pt x="578485" y="493990"/>
                  <a:pt x="589915" y="434935"/>
                </a:cubicBezTo>
                <a:cubicBezTo>
                  <a:pt x="601345" y="375880"/>
                  <a:pt x="595630" y="309840"/>
                  <a:pt x="542290" y="273645"/>
                </a:cubicBezTo>
                <a:cubicBezTo>
                  <a:pt x="488950" y="237450"/>
                  <a:pt x="401955" y="237450"/>
                  <a:pt x="323850" y="254595"/>
                </a:cubicBezTo>
                <a:cubicBezTo>
                  <a:pt x="245745" y="271740"/>
                  <a:pt x="182880" y="286980"/>
                  <a:pt x="152400" y="359370"/>
                </a:cubicBezTo>
                <a:cubicBezTo>
                  <a:pt x="121920" y="431760"/>
                  <a:pt x="144780" y="549235"/>
                  <a:pt x="171450" y="615910"/>
                </a:cubicBezTo>
                <a:cubicBezTo>
                  <a:pt x="198120" y="682585"/>
                  <a:pt x="213360" y="678775"/>
                  <a:pt x="285750" y="692110"/>
                </a:cubicBezTo>
                <a:cubicBezTo>
                  <a:pt x="358140" y="705445"/>
                  <a:pt x="456565" y="714970"/>
                  <a:pt x="532765" y="682585"/>
                </a:cubicBezTo>
                <a:cubicBezTo>
                  <a:pt x="608965" y="650200"/>
                  <a:pt x="626110" y="600670"/>
                  <a:pt x="666115" y="530185"/>
                </a:cubicBezTo>
                <a:cubicBezTo>
                  <a:pt x="706120" y="459700"/>
                  <a:pt x="753110" y="401280"/>
                  <a:pt x="732155" y="330795"/>
                </a:cubicBezTo>
                <a:cubicBezTo>
                  <a:pt x="711200" y="260310"/>
                  <a:pt x="652780" y="214590"/>
                  <a:pt x="561340" y="178395"/>
                </a:cubicBezTo>
                <a:cubicBezTo>
                  <a:pt x="469900" y="142200"/>
                  <a:pt x="381000" y="132675"/>
                  <a:pt x="276225" y="149820"/>
                </a:cubicBezTo>
                <a:cubicBezTo>
                  <a:pt x="171450" y="166965"/>
                  <a:pt x="85725" y="178395"/>
                  <a:pt x="38100" y="264120"/>
                </a:cubicBezTo>
                <a:cubicBezTo>
                  <a:pt x="-9525" y="349845"/>
                  <a:pt x="24765" y="480655"/>
                  <a:pt x="38100" y="577810"/>
                </a:cubicBezTo>
                <a:cubicBezTo>
                  <a:pt x="51435" y="674965"/>
                  <a:pt x="53340" y="701635"/>
                  <a:pt x="104775" y="749260"/>
                </a:cubicBezTo>
                <a:cubicBezTo>
                  <a:pt x="156210" y="796885"/>
                  <a:pt x="198120" y="807680"/>
                  <a:pt x="295275" y="815300"/>
                </a:cubicBezTo>
                <a:cubicBezTo>
                  <a:pt x="392430" y="822920"/>
                  <a:pt x="473710" y="842605"/>
                  <a:pt x="589915" y="787360"/>
                </a:cubicBezTo>
                <a:cubicBezTo>
                  <a:pt x="706120" y="732115"/>
                  <a:pt x="831215" y="667345"/>
                  <a:pt x="875030" y="539710"/>
                </a:cubicBezTo>
                <a:cubicBezTo>
                  <a:pt x="918845" y="412075"/>
                  <a:pt x="875030" y="256500"/>
                  <a:pt x="808355" y="149820"/>
                </a:cubicBezTo>
                <a:cubicBezTo>
                  <a:pt x="741680" y="43140"/>
                  <a:pt x="681355" y="27900"/>
                  <a:pt x="542290" y="6945"/>
                </a:cubicBezTo>
                <a:cubicBezTo>
                  <a:pt x="403225" y="-14010"/>
                  <a:pt x="222885" y="16470"/>
                  <a:pt x="114300" y="45045"/>
                </a:cubicBezTo>
                <a:cubicBezTo>
                  <a:pt x="5715" y="73620"/>
                  <a:pt x="14605" y="129500"/>
                  <a:pt x="0" y="149820"/>
                </a:cubicBezTo>
              </a:path>
            </a:pathLst>
          </a:custGeom>
          <a:noFill/>
          <a:ln>
            <a:solidFill>
              <a:srgbClr val="FFFFFF">
                <a:alpha val="4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>
            <p:custDataLst>
              <p:tags r:id="rId1"/>
            </p:custDataLst>
          </p:nvPr>
        </p:nvGrpSpPr>
        <p:grpSpPr>
          <a:xfrm rot="0">
            <a:off x="1744345" y="1254760"/>
            <a:ext cx="9980930" cy="5004435"/>
            <a:chOff x="7147932" y="2168681"/>
            <a:chExt cx="8021280" cy="3333250"/>
          </a:xfrm>
        </p:grpSpPr>
        <p:sp>
          <p:nvSpPr>
            <p:cNvPr id="20" name="文本框 19"/>
            <p:cNvSpPr txBox="1"/>
            <p:nvPr>
              <p:custDataLst>
                <p:tags r:id="rId2"/>
              </p:custDataLst>
            </p:nvPr>
          </p:nvSpPr>
          <p:spPr>
            <a:xfrm>
              <a:off x="7147932" y="2665644"/>
              <a:ext cx="8021280" cy="283628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pPr indent="0" fontAlgn="auto">
                <a:lnSpc>
                  <a:spcPct val="125000"/>
                </a:lnSpc>
              </a:pPr>
              <a:r>
                <a:rPr lang="zh-CN" altLang="en-US" sz="32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教师自我反思是一个缜密的思维过程，涉及自我审视、澄清和建构个人实践理论。它包含两个维度：工具性反思和本体性反思。工具性反思关注如何更好地获取教育教学知识技能，追求效率；而本体性反思则基于教师成长经历和生命体验，思考作为教师的生活方式及未来发展方向。两者在反思基础和时机上存在差异，共同促进教师的专业发展。</a:t>
              </a:r>
              <a:endPara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3"/>
              </p:custDataLst>
            </p:nvPr>
          </p:nvSpPr>
          <p:spPr>
            <a:xfrm>
              <a:off x="7147932" y="2168681"/>
              <a:ext cx="3491130" cy="429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600" b="1" dirty="0">
                  <a:solidFill>
                    <a:srgbClr val="35729C"/>
                  </a:solidFill>
                  <a:cs typeface="+mn-ea"/>
                  <a:sym typeface="+mn-lt"/>
                </a:rPr>
                <a:t>教师自我反思的内涵</a:t>
              </a:r>
              <a:endParaRPr lang="zh-CN" altLang="en-US" sz="3600" b="1" dirty="0">
                <a:solidFill>
                  <a:srgbClr val="35729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70255" y="336550"/>
            <a:ext cx="10562590" cy="816610"/>
            <a:chOff x="1182" y="742"/>
            <a:chExt cx="16634" cy="1286"/>
          </a:xfrm>
        </p:grpSpPr>
        <p:sp>
          <p:nvSpPr>
            <p:cNvPr id="125" name="文本框 124"/>
            <p:cNvSpPr txBox="1"/>
            <p:nvPr/>
          </p:nvSpPr>
          <p:spPr>
            <a:xfrm>
              <a:off x="4178" y="742"/>
              <a:ext cx="10781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10000"/>
                </a:lnSpc>
                <a:buClrTx/>
                <a:buSzTx/>
                <a:buFontTx/>
              </a:pPr>
              <a:r>
                <a: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一、教师的自我反思性实践</a:t>
              </a:r>
              <a:endPara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cxnSp>
          <p:nvCxnSpPr>
            <p:cNvPr id="128" name="直接连接符 127"/>
            <p:cNvCxnSpPr/>
            <p:nvPr/>
          </p:nvCxnSpPr>
          <p:spPr>
            <a:xfrm>
              <a:off x="1182" y="2028"/>
              <a:ext cx="16634" cy="0"/>
            </a:xfrm>
            <a:prstGeom prst="line">
              <a:avLst/>
            </a:prstGeom>
            <a:ln>
              <a:solidFill>
                <a:srgbClr val="35729C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>
            <p:custDataLst>
              <p:tags r:id="rId4"/>
            </p:custDataLst>
          </p:nvPr>
        </p:nvGrpSpPr>
        <p:grpSpPr>
          <a:xfrm>
            <a:off x="770069" y="1286752"/>
            <a:ext cx="813053" cy="813053"/>
            <a:chOff x="1041146" y="4383462"/>
            <a:chExt cx="813053" cy="813053"/>
          </a:xfrm>
        </p:grpSpPr>
        <p:sp>
          <p:nvSpPr>
            <p:cNvPr id="17" name="椭圆 16"/>
            <p:cNvSpPr/>
            <p:nvPr>
              <p:custDataLst>
                <p:tags r:id="rId5"/>
              </p:custDataLst>
            </p:nvPr>
          </p:nvSpPr>
          <p:spPr>
            <a:xfrm rot="8212632">
              <a:off x="1041146" y="4383462"/>
              <a:ext cx="813053" cy="813053"/>
            </a:xfrm>
            <a:prstGeom prst="ellipse">
              <a:avLst/>
            </a:prstGeom>
            <a:solidFill>
              <a:srgbClr val="3572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cs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>
              <p:custDataLst>
                <p:tags r:id="rId6"/>
              </p:custDataLst>
            </p:nvPr>
          </p:nvSpPr>
          <p:spPr>
            <a:xfrm>
              <a:off x="1114889" y="4497601"/>
              <a:ext cx="689610" cy="5835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</p:spTree>
    <p:custDataLst>
      <p:tags r:id="rId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任意多边形 62"/>
          <p:cNvSpPr/>
          <p:nvPr/>
        </p:nvSpPr>
        <p:spPr>
          <a:xfrm rot="8760000">
            <a:off x="10541000" y="283210"/>
            <a:ext cx="262255" cy="256540"/>
          </a:xfrm>
          <a:custGeom>
            <a:avLst/>
            <a:gdLst>
              <a:gd name="connisteX0" fmla="*/ 314325 w 892646"/>
              <a:gd name="connsiteY0" fmla="*/ 492085 h 825009"/>
              <a:gd name="connisteX1" fmla="*/ 399415 w 892646"/>
              <a:gd name="connsiteY1" fmla="*/ 520660 h 825009"/>
              <a:gd name="connisteX2" fmla="*/ 485140 w 892646"/>
              <a:gd name="connsiteY2" fmla="*/ 434935 h 825009"/>
              <a:gd name="connisteX3" fmla="*/ 408940 w 892646"/>
              <a:gd name="connsiteY3" fmla="*/ 340320 h 825009"/>
              <a:gd name="connisteX4" fmla="*/ 257175 w 892646"/>
              <a:gd name="connsiteY4" fmla="*/ 397470 h 825009"/>
              <a:gd name="connisteX5" fmla="*/ 276225 w 892646"/>
              <a:gd name="connsiteY5" fmla="*/ 568285 h 825009"/>
              <a:gd name="connisteX6" fmla="*/ 370840 w 892646"/>
              <a:gd name="connsiteY6" fmla="*/ 625435 h 825009"/>
              <a:gd name="connisteX7" fmla="*/ 485140 w 892646"/>
              <a:gd name="connsiteY7" fmla="*/ 568285 h 825009"/>
              <a:gd name="connisteX8" fmla="*/ 589915 w 892646"/>
              <a:gd name="connsiteY8" fmla="*/ 434935 h 825009"/>
              <a:gd name="connisteX9" fmla="*/ 542290 w 892646"/>
              <a:gd name="connsiteY9" fmla="*/ 273645 h 825009"/>
              <a:gd name="connisteX10" fmla="*/ 323850 w 892646"/>
              <a:gd name="connsiteY10" fmla="*/ 254595 h 825009"/>
              <a:gd name="connisteX11" fmla="*/ 152400 w 892646"/>
              <a:gd name="connsiteY11" fmla="*/ 359370 h 825009"/>
              <a:gd name="connisteX12" fmla="*/ 171450 w 892646"/>
              <a:gd name="connsiteY12" fmla="*/ 615910 h 825009"/>
              <a:gd name="connisteX13" fmla="*/ 285750 w 892646"/>
              <a:gd name="connsiteY13" fmla="*/ 692110 h 825009"/>
              <a:gd name="connisteX14" fmla="*/ 532765 w 892646"/>
              <a:gd name="connsiteY14" fmla="*/ 682585 h 825009"/>
              <a:gd name="connisteX15" fmla="*/ 666115 w 892646"/>
              <a:gd name="connsiteY15" fmla="*/ 530185 h 825009"/>
              <a:gd name="connisteX16" fmla="*/ 732155 w 892646"/>
              <a:gd name="connsiteY16" fmla="*/ 330795 h 825009"/>
              <a:gd name="connisteX17" fmla="*/ 561340 w 892646"/>
              <a:gd name="connsiteY17" fmla="*/ 178395 h 825009"/>
              <a:gd name="connisteX18" fmla="*/ 276225 w 892646"/>
              <a:gd name="connsiteY18" fmla="*/ 149820 h 825009"/>
              <a:gd name="connisteX19" fmla="*/ 38100 w 892646"/>
              <a:gd name="connsiteY19" fmla="*/ 264120 h 825009"/>
              <a:gd name="connisteX20" fmla="*/ 38100 w 892646"/>
              <a:gd name="connsiteY20" fmla="*/ 577810 h 825009"/>
              <a:gd name="connisteX21" fmla="*/ 104775 w 892646"/>
              <a:gd name="connsiteY21" fmla="*/ 749260 h 825009"/>
              <a:gd name="connisteX22" fmla="*/ 295275 w 892646"/>
              <a:gd name="connsiteY22" fmla="*/ 815300 h 825009"/>
              <a:gd name="connisteX23" fmla="*/ 589915 w 892646"/>
              <a:gd name="connsiteY23" fmla="*/ 787360 h 825009"/>
              <a:gd name="connisteX24" fmla="*/ 875030 w 892646"/>
              <a:gd name="connsiteY24" fmla="*/ 539710 h 825009"/>
              <a:gd name="connisteX25" fmla="*/ 808355 w 892646"/>
              <a:gd name="connsiteY25" fmla="*/ 149820 h 825009"/>
              <a:gd name="connisteX26" fmla="*/ 542290 w 892646"/>
              <a:gd name="connsiteY26" fmla="*/ 6945 h 825009"/>
              <a:gd name="connisteX27" fmla="*/ 114300 w 892646"/>
              <a:gd name="connsiteY27" fmla="*/ 45045 h 825009"/>
              <a:gd name="connisteX28" fmla="*/ 0 w 892646"/>
              <a:gd name="connsiteY28" fmla="*/ 149820 h 82500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</a:cxnLst>
            <a:rect l="l" t="t" r="r" b="b"/>
            <a:pathLst>
              <a:path w="892646" h="825010">
                <a:moveTo>
                  <a:pt x="314325" y="492085"/>
                </a:moveTo>
                <a:cubicBezTo>
                  <a:pt x="329565" y="499705"/>
                  <a:pt x="365125" y="532090"/>
                  <a:pt x="399415" y="520660"/>
                </a:cubicBezTo>
                <a:cubicBezTo>
                  <a:pt x="433705" y="509230"/>
                  <a:pt x="483235" y="471130"/>
                  <a:pt x="485140" y="434935"/>
                </a:cubicBezTo>
                <a:cubicBezTo>
                  <a:pt x="487045" y="398740"/>
                  <a:pt x="454660" y="347940"/>
                  <a:pt x="408940" y="340320"/>
                </a:cubicBezTo>
                <a:cubicBezTo>
                  <a:pt x="363220" y="332700"/>
                  <a:pt x="283845" y="351750"/>
                  <a:pt x="257175" y="397470"/>
                </a:cubicBezTo>
                <a:cubicBezTo>
                  <a:pt x="230505" y="443190"/>
                  <a:pt x="253365" y="522565"/>
                  <a:pt x="276225" y="568285"/>
                </a:cubicBezTo>
                <a:cubicBezTo>
                  <a:pt x="299085" y="614005"/>
                  <a:pt x="328930" y="625435"/>
                  <a:pt x="370840" y="625435"/>
                </a:cubicBezTo>
                <a:cubicBezTo>
                  <a:pt x="412750" y="625435"/>
                  <a:pt x="441325" y="606385"/>
                  <a:pt x="485140" y="568285"/>
                </a:cubicBezTo>
                <a:cubicBezTo>
                  <a:pt x="528955" y="530185"/>
                  <a:pt x="578485" y="493990"/>
                  <a:pt x="589915" y="434935"/>
                </a:cubicBezTo>
                <a:cubicBezTo>
                  <a:pt x="601345" y="375880"/>
                  <a:pt x="595630" y="309840"/>
                  <a:pt x="542290" y="273645"/>
                </a:cubicBezTo>
                <a:cubicBezTo>
                  <a:pt x="488950" y="237450"/>
                  <a:pt x="401955" y="237450"/>
                  <a:pt x="323850" y="254595"/>
                </a:cubicBezTo>
                <a:cubicBezTo>
                  <a:pt x="245745" y="271740"/>
                  <a:pt x="182880" y="286980"/>
                  <a:pt x="152400" y="359370"/>
                </a:cubicBezTo>
                <a:cubicBezTo>
                  <a:pt x="121920" y="431760"/>
                  <a:pt x="144780" y="549235"/>
                  <a:pt x="171450" y="615910"/>
                </a:cubicBezTo>
                <a:cubicBezTo>
                  <a:pt x="198120" y="682585"/>
                  <a:pt x="213360" y="678775"/>
                  <a:pt x="285750" y="692110"/>
                </a:cubicBezTo>
                <a:cubicBezTo>
                  <a:pt x="358140" y="705445"/>
                  <a:pt x="456565" y="714970"/>
                  <a:pt x="532765" y="682585"/>
                </a:cubicBezTo>
                <a:cubicBezTo>
                  <a:pt x="608965" y="650200"/>
                  <a:pt x="626110" y="600670"/>
                  <a:pt x="666115" y="530185"/>
                </a:cubicBezTo>
                <a:cubicBezTo>
                  <a:pt x="706120" y="459700"/>
                  <a:pt x="753110" y="401280"/>
                  <a:pt x="732155" y="330795"/>
                </a:cubicBezTo>
                <a:cubicBezTo>
                  <a:pt x="711200" y="260310"/>
                  <a:pt x="652780" y="214590"/>
                  <a:pt x="561340" y="178395"/>
                </a:cubicBezTo>
                <a:cubicBezTo>
                  <a:pt x="469900" y="142200"/>
                  <a:pt x="381000" y="132675"/>
                  <a:pt x="276225" y="149820"/>
                </a:cubicBezTo>
                <a:cubicBezTo>
                  <a:pt x="171450" y="166965"/>
                  <a:pt x="85725" y="178395"/>
                  <a:pt x="38100" y="264120"/>
                </a:cubicBezTo>
                <a:cubicBezTo>
                  <a:pt x="-9525" y="349845"/>
                  <a:pt x="24765" y="480655"/>
                  <a:pt x="38100" y="577810"/>
                </a:cubicBezTo>
                <a:cubicBezTo>
                  <a:pt x="51435" y="674965"/>
                  <a:pt x="53340" y="701635"/>
                  <a:pt x="104775" y="749260"/>
                </a:cubicBezTo>
                <a:cubicBezTo>
                  <a:pt x="156210" y="796885"/>
                  <a:pt x="198120" y="807680"/>
                  <a:pt x="295275" y="815300"/>
                </a:cubicBezTo>
                <a:cubicBezTo>
                  <a:pt x="392430" y="822920"/>
                  <a:pt x="473710" y="842605"/>
                  <a:pt x="589915" y="787360"/>
                </a:cubicBezTo>
                <a:cubicBezTo>
                  <a:pt x="706120" y="732115"/>
                  <a:pt x="831215" y="667345"/>
                  <a:pt x="875030" y="539710"/>
                </a:cubicBezTo>
                <a:cubicBezTo>
                  <a:pt x="918845" y="412075"/>
                  <a:pt x="875030" y="256500"/>
                  <a:pt x="808355" y="149820"/>
                </a:cubicBezTo>
                <a:cubicBezTo>
                  <a:pt x="741680" y="43140"/>
                  <a:pt x="681355" y="27900"/>
                  <a:pt x="542290" y="6945"/>
                </a:cubicBezTo>
                <a:cubicBezTo>
                  <a:pt x="403225" y="-14010"/>
                  <a:pt x="222885" y="16470"/>
                  <a:pt x="114300" y="45045"/>
                </a:cubicBezTo>
                <a:cubicBezTo>
                  <a:pt x="5715" y="73620"/>
                  <a:pt x="14605" y="129500"/>
                  <a:pt x="0" y="149820"/>
                </a:cubicBezTo>
              </a:path>
            </a:pathLst>
          </a:custGeom>
          <a:noFill/>
          <a:ln>
            <a:solidFill>
              <a:srgbClr val="FFFFFF">
                <a:alpha val="4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2131696" y="1651000"/>
            <a:ext cx="8966835" cy="3218815"/>
            <a:chOff x="7562148" y="2248992"/>
            <a:chExt cx="4706897" cy="3217503"/>
          </a:xfrm>
        </p:grpSpPr>
        <p:sp>
          <p:nvSpPr>
            <p:cNvPr id="13" name="文本框 12"/>
            <p:cNvSpPr txBox="1"/>
            <p:nvPr>
              <p:custDataLst>
                <p:tags r:id="rId2"/>
              </p:custDataLst>
            </p:nvPr>
          </p:nvSpPr>
          <p:spPr>
            <a:xfrm>
              <a:off x="7562148" y="2947842"/>
              <a:ext cx="4706897" cy="251865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pPr indent="0" fontAlgn="auto">
                <a:lnSpc>
                  <a:spcPct val="125000"/>
                </a:lnSpc>
              </a:pP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教师自我反思对自我发展意义重大，它不仅能促进教师的持续学习和研究，实现可持续发展，还能帮助教师澄清教育教学中的信念，检验并可能改变这些信念，从而推动个人成长。</a:t>
              </a:r>
              <a:endParaRPr lang="zh-CN" altLang="en-US" sz="3200" b="1" dirty="0"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3"/>
              </p:custDataLst>
            </p:nvPr>
          </p:nvSpPr>
          <p:spPr>
            <a:xfrm>
              <a:off x="7746477" y="2248992"/>
              <a:ext cx="2655609" cy="64489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zh-CN" altLang="en-US" sz="3600" b="1" dirty="0">
                  <a:solidFill>
                    <a:srgbClr val="35729C"/>
                  </a:solidFill>
                  <a:cs typeface="+mn-ea"/>
                  <a:sym typeface="+mn-lt"/>
                </a:rPr>
                <a:t>教师自我反思的意义</a:t>
              </a:r>
              <a:endParaRPr lang="zh-CN" altLang="en-US" sz="3600" b="1" dirty="0">
                <a:solidFill>
                  <a:srgbClr val="35729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>
            <p:custDataLst>
              <p:tags r:id="rId4"/>
            </p:custDataLst>
          </p:nvPr>
        </p:nvGrpSpPr>
        <p:grpSpPr>
          <a:xfrm>
            <a:off x="1150434" y="1651242"/>
            <a:ext cx="813053" cy="813053"/>
            <a:chOff x="1041146" y="4383462"/>
            <a:chExt cx="813053" cy="813053"/>
          </a:xfrm>
        </p:grpSpPr>
        <p:sp>
          <p:nvSpPr>
            <p:cNvPr id="11" name="椭圆 10"/>
            <p:cNvSpPr/>
            <p:nvPr>
              <p:custDataLst>
                <p:tags r:id="rId5"/>
              </p:custDataLst>
            </p:nvPr>
          </p:nvSpPr>
          <p:spPr>
            <a:xfrm rot="8212632">
              <a:off x="1041146" y="4383462"/>
              <a:ext cx="813053" cy="813053"/>
            </a:xfrm>
            <a:prstGeom prst="ellipse">
              <a:avLst/>
            </a:prstGeom>
            <a:solidFill>
              <a:srgbClr val="3572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cs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>
              <p:custDataLst>
                <p:tags r:id="rId6"/>
              </p:custDataLst>
            </p:nvPr>
          </p:nvSpPr>
          <p:spPr>
            <a:xfrm>
              <a:off x="1114889" y="4497601"/>
              <a:ext cx="6655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70255" y="271145"/>
            <a:ext cx="10562590" cy="816610"/>
            <a:chOff x="1182" y="742"/>
            <a:chExt cx="16634" cy="1286"/>
          </a:xfrm>
        </p:grpSpPr>
        <p:sp>
          <p:nvSpPr>
            <p:cNvPr id="125" name="文本框 124"/>
            <p:cNvSpPr txBox="1"/>
            <p:nvPr/>
          </p:nvSpPr>
          <p:spPr>
            <a:xfrm>
              <a:off x="4178" y="742"/>
              <a:ext cx="10781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10000"/>
                </a:lnSpc>
                <a:buClrTx/>
                <a:buSzTx/>
                <a:buFontTx/>
              </a:pPr>
              <a:r>
                <a:rPr lang="zh-CN" altLang="en-US" sz="4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一、教师的自我反思</a:t>
              </a:r>
              <a:r>
                <a: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性实践</a:t>
              </a:r>
              <a:endParaRPr lang="zh-CN" altLang="en-US" sz="40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cxnSp>
          <p:nvCxnSpPr>
            <p:cNvPr id="128" name="直接连接符 127"/>
            <p:cNvCxnSpPr/>
            <p:nvPr/>
          </p:nvCxnSpPr>
          <p:spPr>
            <a:xfrm>
              <a:off x="1182" y="2028"/>
              <a:ext cx="16634" cy="0"/>
            </a:xfrm>
            <a:prstGeom prst="line">
              <a:avLst/>
            </a:prstGeom>
            <a:ln>
              <a:solidFill>
                <a:srgbClr val="35729C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任意多边形 62"/>
          <p:cNvSpPr/>
          <p:nvPr/>
        </p:nvSpPr>
        <p:spPr>
          <a:xfrm rot="8760000">
            <a:off x="10541000" y="283210"/>
            <a:ext cx="262255" cy="256540"/>
          </a:xfrm>
          <a:custGeom>
            <a:avLst/>
            <a:gdLst>
              <a:gd name="connisteX0" fmla="*/ 314325 w 892646"/>
              <a:gd name="connsiteY0" fmla="*/ 492085 h 825009"/>
              <a:gd name="connisteX1" fmla="*/ 399415 w 892646"/>
              <a:gd name="connsiteY1" fmla="*/ 520660 h 825009"/>
              <a:gd name="connisteX2" fmla="*/ 485140 w 892646"/>
              <a:gd name="connsiteY2" fmla="*/ 434935 h 825009"/>
              <a:gd name="connisteX3" fmla="*/ 408940 w 892646"/>
              <a:gd name="connsiteY3" fmla="*/ 340320 h 825009"/>
              <a:gd name="connisteX4" fmla="*/ 257175 w 892646"/>
              <a:gd name="connsiteY4" fmla="*/ 397470 h 825009"/>
              <a:gd name="connisteX5" fmla="*/ 276225 w 892646"/>
              <a:gd name="connsiteY5" fmla="*/ 568285 h 825009"/>
              <a:gd name="connisteX6" fmla="*/ 370840 w 892646"/>
              <a:gd name="connsiteY6" fmla="*/ 625435 h 825009"/>
              <a:gd name="connisteX7" fmla="*/ 485140 w 892646"/>
              <a:gd name="connsiteY7" fmla="*/ 568285 h 825009"/>
              <a:gd name="connisteX8" fmla="*/ 589915 w 892646"/>
              <a:gd name="connsiteY8" fmla="*/ 434935 h 825009"/>
              <a:gd name="connisteX9" fmla="*/ 542290 w 892646"/>
              <a:gd name="connsiteY9" fmla="*/ 273645 h 825009"/>
              <a:gd name="connisteX10" fmla="*/ 323850 w 892646"/>
              <a:gd name="connsiteY10" fmla="*/ 254595 h 825009"/>
              <a:gd name="connisteX11" fmla="*/ 152400 w 892646"/>
              <a:gd name="connsiteY11" fmla="*/ 359370 h 825009"/>
              <a:gd name="connisteX12" fmla="*/ 171450 w 892646"/>
              <a:gd name="connsiteY12" fmla="*/ 615910 h 825009"/>
              <a:gd name="connisteX13" fmla="*/ 285750 w 892646"/>
              <a:gd name="connsiteY13" fmla="*/ 692110 h 825009"/>
              <a:gd name="connisteX14" fmla="*/ 532765 w 892646"/>
              <a:gd name="connsiteY14" fmla="*/ 682585 h 825009"/>
              <a:gd name="connisteX15" fmla="*/ 666115 w 892646"/>
              <a:gd name="connsiteY15" fmla="*/ 530185 h 825009"/>
              <a:gd name="connisteX16" fmla="*/ 732155 w 892646"/>
              <a:gd name="connsiteY16" fmla="*/ 330795 h 825009"/>
              <a:gd name="connisteX17" fmla="*/ 561340 w 892646"/>
              <a:gd name="connsiteY17" fmla="*/ 178395 h 825009"/>
              <a:gd name="connisteX18" fmla="*/ 276225 w 892646"/>
              <a:gd name="connsiteY18" fmla="*/ 149820 h 825009"/>
              <a:gd name="connisteX19" fmla="*/ 38100 w 892646"/>
              <a:gd name="connsiteY19" fmla="*/ 264120 h 825009"/>
              <a:gd name="connisteX20" fmla="*/ 38100 w 892646"/>
              <a:gd name="connsiteY20" fmla="*/ 577810 h 825009"/>
              <a:gd name="connisteX21" fmla="*/ 104775 w 892646"/>
              <a:gd name="connsiteY21" fmla="*/ 749260 h 825009"/>
              <a:gd name="connisteX22" fmla="*/ 295275 w 892646"/>
              <a:gd name="connsiteY22" fmla="*/ 815300 h 825009"/>
              <a:gd name="connisteX23" fmla="*/ 589915 w 892646"/>
              <a:gd name="connsiteY23" fmla="*/ 787360 h 825009"/>
              <a:gd name="connisteX24" fmla="*/ 875030 w 892646"/>
              <a:gd name="connsiteY24" fmla="*/ 539710 h 825009"/>
              <a:gd name="connisteX25" fmla="*/ 808355 w 892646"/>
              <a:gd name="connsiteY25" fmla="*/ 149820 h 825009"/>
              <a:gd name="connisteX26" fmla="*/ 542290 w 892646"/>
              <a:gd name="connsiteY26" fmla="*/ 6945 h 825009"/>
              <a:gd name="connisteX27" fmla="*/ 114300 w 892646"/>
              <a:gd name="connsiteY27" fmla="*/ 45045 h 825009"/>
              <a:gd name="connisteX28" fmla="*/ 0 w 892646"/>
              <a:gd name="connsiteY28" fmla="*/ 149820 h 82500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</a:cxnLst>
            <a:rect l="l" t="t" r="r" b="b"/>
            <a:pathLst>
              <a:path w="892646" h="825010">
                <a:moveTo>
                  <a:pt x="314325" y="492085"/>
                </a:moveTo>
                <a:cubicBezTo>
                  <a:pt x="329565" y="499705"/>
                  <a:pt x="365125" y="532090"/>
                  <a:pt x="399415" y="520660"/>
                </a:cubicBezTo>
                <a:cubicBezTo>
                  <a:pt x="433705" y="509230"/>
                  <a:pt x="483235" y="471130"/>
                  <a:pt x="485140" y="434935"/>
                </a:cubicBezTo>
                <a:cubicBezTo>
                  <a:pt x="487045" y="398740"/>
                  <a:pt x="454660" y="347940"/>
                  <a:pt x="408940" y="340320"/>
                </a:cubicBezTo>
                <a:cubicBezTo>
                  <a:pt x="363220" y="332700"/>
                  <a:pt x="283845" y="351750"/>
                  <a:pt x="257175" y="397470"/>
                </a:cubicBezTo>
                <a:cubicBezTo>
                  <a:pt x="230505" y="443190"/>
                  <a:pt x="253365" y="522565"/>
                  <a:pt x="276225" y="568285"/>
                </a:cubicBezTo>
                <a:cubicBezTo>
                  <a:pt x="299085" y="614005"/>
                  <a:pt x="328930" y="625435"/>
                  <a:pt x="370840" y="625435"/>
                </a:cubicBezTo>
                <a:cubicBezTo>
                  <a:pt x="412750" y="625435"/>
                  <a:pt x="441325" y="606385"/>
                  <a:pt x="485140" y="568285"/>
                </a:cubicBezTo>
                <a:cubicBezTo>
                  <a:pt x="528955" y="530185"/>
                  <a:pt x="578485" y="493990"/>
                  <a:pt x="589915" y="434935"/>
                </a:cubicBezTo>
                <a:cubicBezTo>
                  <a:pt x="601345" y="375880"/>
                  <a:pt x="595630" y="309840"/>
                  <a:pt x="542290" y="273645"/>
                </a:cubicBezTo>
                <a:cubicBezTo>
                  <a:pt x="488950" y="237450"/>
                  <a:pt x="401955" y="237450"/>
                  <a:pt x="323850" y="254595"/>
                </a:cubicBezTo>
                <a:cubicBezTo>
                  <a:pt x="245745" y="271740"/>
                  <a:pt x="182880" y="286980"/>
                  <a:pt x="152400" y="359370"/>
                </a:cubicBezTo>
                <a:cubicBezTo>
                  <a:pt x="121920" y="431760"/>
                  <a:pt x="144780" y="549235"/>
                  <a:pt x="171450" y="615910"/>
                </a:cubicBezTo>
                <a:cubicBezTo>
                  <a:pt x="198120" y="682585"/>
                  <a:pt x="213360" y="678775"/>
                  <a:pt x="285750" y="692110"/>
                </a:cubicBezTo>
                <a:cubicBezTo>
                  <a:pt x="358140" y="705445"/>
                  <a:pt x="456565" y="714970"/>
                  <a:pt x="532765" y="682585"/>
                </a:cubicBezTo>
                <a:cubicBezTo>
                  <a:pt x="608965" y="650200"/>
                  <a:pt x="626110" y="600670"/>
                  <a:pt x="666115" y="530185"/>
                </a:cubicBezTo>
                <a:cubicBezTo>
                  <a:pt x="706120" y="459700"/>
                  <a:pt x="753110" y="401280"/>
                  <a:pt x="732155" y="330795"/>
                </a:cubicBezTo>
                <a:cubicBezTo>
                  <a:pt x="711200" y="260310"/>
                  <a:pt x="652780" y="214590"/>
                  <a:pt x="561340" y="178395"/>
                </a:cubicBezTo>
                <a:cubicBezTo>
                  <a:pt x="469900" y="142200"/>
                  <a:pt x="381000" y="132675"/>
                  <a:pt x="276225" y="149820"/>
                </a:cubicBezTo>
                <a:cubicBezTo>
                  <a:pt x="171450" y="166965"/>
                  <a:pt x="85725" y="178395"/>
                  <a:pt x="38100" y="264120"/>
                </a:cubicBezTo>
                <a:cubicBezTo>
                  <a:pt x="-9525" y="349845"/>
                  <a:pt x="24765" y="480655"/>
                  <a:pt x="38100" y="577810"/>
                </a:cubicBezTo>
                <a:cubicBezTo>
                  <a:pt x="51435" y="674965"/>
                  <a:pt x="53340" y="701635"/>
                  <a:pt x="104775" y="749260"/>
                </a:cubicBezTo>
                <a:cubicBezTo>
                  <a:pt x="156210" y="796885"/>
                  <a:pt x="198120" y="807680"/>
                  <a:pt x="295275" y="815300"/>
                </a:cubicBezTo>
                <a:cubicBezTo>
                  <a:pt x="392430" y="822920"/>
                  <a:pt x="473710" y="842605"/>
                  <a:pt x="589915" y="787360"/>
                </a:cubicBezTo>
                <a:cubicBezTo>
                  <a:pt x="706120" y="732115"/>
                  <a:pt x="831215" y="667345"/>
                  <a:pt x="875030" y="539710"/>
                </a:cubicBezTo>
                <a:cubicBezTo>
                  <a:pt x="918845" y="412075"/>
                  <a:pt x="875030" y="256500"/>
                  <a:pt x="808355" y="149820"/>
                </a:cubicBezTo>
                <a:cubicBezTo>
                  <a:pt x="741680" y="43140"/>
                  <a:pt x="681355" y="27900"/>
                  <a:pt x="542290" y="6945"/>
                </a:cubicBezTo>
                <a:cubicBezTo>
                  <a:pt x="403225" y="-14010"/>
                  <a:pt x="222885" y="16470"/>
                  <a:pt x="114300" y="45045"/>
                </a:cubicBezTo>
                <a:cubicBezTo>
                  <a:pt x="5715" y="73620"/>
                  <a:pt x="14605" y="129500"/>
                  <a:pt x="0" y="149820"/>
                </a:cubicBezTo>
              </a:path>
            </a:pathLst>
          </a:custGeom>
          <a:noFill/>
          <a:ln>
            <a:solidFill>
              <a:srgbClr val="FFFFFF">
                <a:alpha val="4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 rot="0">
            <a:off x="1333584" y="1760220"/>
            <a:ext cx="9389026" cy="2974260"/>
            <a:chOff x="10493" y="316"/>
            <a:chExt cx="7978" cy="1799"/>
          </a:xfrm>
        </p:grpSpPr>
        <p:sp>
          <p:nvSpPr>
            <p:cNvPr id="10" name="TextBox 25"/>
            <p:cNvSpPr txBox="1"/>
            <p:nvPr/>
          </p:nvSpPr>
          <p:spPr>
            <a:xfrm>
              <a:off x="10493" y="316"/>
              <a:ext cx="6087" cy="3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en-US" altLang="zh-CN" sz="3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1.</a:t>
              </a:r>
              <a:r>
                <a:rPr lang="zh-CN" altLang="en-US" sz="3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教师工具性反思的前提</a:t>
              </a:r>
              <a:endParaRPr lang="zh-CN" alt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" name="矩形 1"/>
            <p:cNvSpPr>
              <a:spLocks noChangeArrowheads="1"/>
            </p:cNvSpPr>
            <p:nvPr/>
          </p:nvSpPr>
          <p:spPr bwMode="auto">
            <a:xfrm>
              <a:off x="10493" y="925"/>
              <a:ext cx="7978" cy="1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21908" tIns="60954" rIns="121908" bIns="60954">
              <a:spAutoFit/>
            </a:bodyPr>
            <a:p>
              <a:pPr algn="l">
                <a:lnSpc>
                  <a:spcPct val="125000"/>
                </a:lnSpc>
                <a:buClrTx/>
                <a:buSzTx/>
                <a:buFontTx/>
                <a:buNone/>
              </a:pP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教师工具性反思的前提是教师专业成长是一个持续、螺旋上升的过程，涉及教学实践和学习，并通过反思教学经验来强化专业能力。</a:t>
              </a:r>
              <a:endParaRPr lang="zh-CN" altLang="en-US" sz="3200" b="1" dirty="0"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64135" y="306070"/>
            <a:ext cx="11899900" cy="785495"/>
            <a:chOff x="392" y="791"/>
            <a:chExt cx="18740" cy="1237"/>
          </a:xfrm>
        </p:grpSpPr>
        <p:sp>
          <p:nvSpPr>
            <p:cNvPr id="125" name="文本框 124"/>
            <p:cNvSpPr txBox="1"/>
            <p:nvPr/>
          </p:nvSpPr>
          <p:spPr>
            <a:xfrm>
              <a:off x="392" y="791"/>
              <a:ext cx="18740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10000"/>
                </a:lnSpc>
                <a:buClrTx/>
                <a:buSzTx/>
                <a:buFontTx/>
              </a:pPr>
              <a:r>
                <a: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（</a:t>
              </a:r>
              <a:r>
                <a: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二</a:t>
              </a:r>
              <a:r>
                <a: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）教师自我反思的策略-教师工具性反思的策略</a:t>
              </a:r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cxnSp>
          <p:nvCxnSpPr>
            <p:cNvPr id="128" name="直接连接符 127"/>
            <p:cNvCxnSpPr/>
            <p:nvPr/>
          </p:nvCxnSpPr>
          <p:spPr>
            <a:xfrm>
              <a:off x="1585" y="2028"/>
              <a:ext cx="16913" cy="0"/>
            </a:xfrm>
            <a:prstGeom prst="line">
              <a:avLst/>
            </a:prstGeom>
            <a:ln>
              <a:solidFill>
                <a:srgbClr val="35729C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任意多边形 62"/>
          <p:cNvSpPr/>
          <p:nvPr/>
        </p:nvSpPr>
        <p:spPr>
          <a:xfrm rot="8760000">
            <a:off x="10541000" y="283210"/>
            <a:ext cx="262255" cy="256540"/>
          </a:xfrm>
          <a:custGeom>
            <a:avLst/>
            <a:gdLst>
              <a:gd name="connisteX0" fmla="*/ 314325 w 892646"/>
              <a:gd name="connsiteY0" fmla="*/ 492085 h 825009"/>
              <a:gd name="connisteX1" fmla="*/ 399415 w 892646"/>
              <a:gd name="connsiteY1" fmla="*/ 520660 h 825009"/>
              <a:gd name="connisteX2" fmla="*/ 485140 w 892646"/>
              <a:gd name="connsiteY2" fmla="*/ 434935 h 825009"/>
              <a:gd name="connisteX3" fmla="*/ 408940 w 892646"/>
              <a:gd name="connsiteY3" fmla="*/ 340320 h 825009"/>
              <a:gd name="connisteX4" fmla="*/ 257175 w 892646"/>
              <a:gd name="connsiteY4" fmla="*/ 397470 h 825009"/>
              <a:gd name="connisteX5" fmla="*/ 276225 w 892646"/>
              <a:gd name="connsiteY5" fmla="*/ 568285 h 825009"/>
              <a:gd name="connisteX6" fmla="*/ 370840 w 892646"/>
              <a:gd name="connsiteY6" fmla="*/ 625435 h 825009"/>
              <a:gd name="connisteX7" fmla="*/ 485140 w 892646"/>
              <a:gd name="connsiteY7" fmla="*/ 568285 h 825009"/>
              <a:gd name="connisteX8" fmla="*/ 589915 w 892646"/>
              <a:gd name="connsiteY8" fmla="*/ 434935 h 825009"/>
              <a:gd name="connisteX9" fmla="*/ 542290 w 892646"/>
              <a:gd name="connsiteY9" fmla="*/ 273645 h 825009"/>
              <a:gd name="connisteX10" fmla="*/ 323850 w 892646"/>
              <a:gd name="connsiteY10" fmla="*/ 254595 h 825009"/>
              <a:gd name="connisteX11" fmla="*/ 152400 w 892646"/>
              <a:gd name="connsiteY11" fmla="*/ 359370 h 825009"/>
              <a:gd name="connisteX12" fmla="*/ 171450 w 892646"/>
              <a:gd name="connsiteY12" fmla="*/ 615910 h 825009"/>
              <a:gd name="connisteX13" fmla="*/ 285750 w 892646"/>
              <a:gd name="connsiteY13" fmla="*/ 692110 h 825009"/>
              <a:gd name="connisteX14" fmla="*/ 532765 w 892646"/>
              <a:gd name="connsiteY14" fmla="*/ 682585 h 825009"/>
              <a:gd name="connisteX15" fmla="*/ 666115 w 892646"/>
              <a:gd name="connsiteY15" fmla="*/ 530185 h 825009"/>
              <a:gd name="connisteX16" fmla="*/ 732155 w 892646"/>
              <a:gd name="connsiteY16" fmla="*/ 330795 h 825009"/>
              <a:gd name="connisteX17" fmla="*/ 561340 w 892646"/>
              <a:gd name="connsiteY17" fmla="*/ 178395 h 825009"/>
              <a:gd name="connisteX18" fmla="*/ 276225 w 892646"/>
              <a:gd name="connsiteY18" fmla="*/ 149820 h 825009"/>
              <a:gd name="connisteX19" fmla="*/ 38100 w 892646"/>
              <a:gd name="connsiteY19" fmla="*/ 264120 h 825009"/>
              <a:gd name="connisteX20" fmla="*/ 38100 w 892646"/>
              <a:gd name="connsiteY20" fmla="*/ 577810 h 825009"/>
              <a:gd name="connisteX21" fmla="*/ 104775 w 892646"/>
              <a:gd name="connsiteY21" fmla="*/ 749260 h 825009"/>
              <a:gd name="connisteX22" fmla="*/ 295275 w 892646"/>
              <a:gd name="connsiteY22" fmla="*/ 815300 h 825009"/>
              <a:gd name="connisteX23" fmla="*/ 589915 w 892646"/>
              <a:gd name="connsiteY23" fmla="*/ 787360 h 825009"/>
              <a:gd name="connisteX24" fmla="*/ 875030 w 892646"/>
              <a:gd name="connsiteY24" fmla="*/ 539710 h 825009"/>
              <a:gd name="connisteX25" fmla="*/ 808355 w 892646"/>
              <a:gd name="connsiteY25" fmla="*/ 149820 h 825009"/>
              <a:gd name="connisteX26" fmla="*/ 542290 w 892646"/>
              <a:gd name="connsiteY26" fmla="*/ 6945 h 825009"/>
              <a:gd name="connisteX27" fmla="*/ 114300 w 892646"/>
              <a:gd name="connsiteY27" fmla="*/ 45045 h 825009"/>
              <a:gd name="connisteX28" fmla="*/ 0 w 892646"/>
              <a:gd name="connsiteY28" fmla="*/ 149820 h 82500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</a:cxnLst>
            <a:rect l="l" t="t" r="r" b="b"/>
            <a:pathLst>
              <a:path w="892646" h="825010">
                <a:moveTo>
                  <a:pt x="314325" y="492085"/>
                </a:moveTo>
                <a:cubicBezTo>
                  <a:pt x="329565" y="499705"/>
                  <a:pt x="365125" y="532090"/>
                  <a:pt x="399415" y="520660"/>
                </a:cubicBezTo>
                <a:cubicBezTo>
                  <a:pt x="433705" y="509230"/>
                  <a:pt x="483235" y="471130"/>
                  <a:pt x="485140" y="434935"/>
                </a:cubicBezTo>
                <a:cubicBezTo>
                  <a:pt x="487045" y="398740"/>
                  <a:pt x="454660" y="347940"/>
                  <a:pt x="408940" y="340320"/>
                </a:cubicBezTo>
                <a:cubicBezTo>
                  <a:pt x="363220" y="332700"/>
                  <a:pt x="283845" y="351750"/>
                  <a:pt x="257175" y="397470"/>
                </a:cubicBezTo>
                <a:cubicBezTo>
                  <a:pt x="230505" y="443190"/>
                  <a:pt x="253365" y="522565"/>
                  <a:pt x="276225" y="568285"/>
                </a:cubicBezTo>
                <a:cubicBezTo>
                  <a:pt x="299085" y="614005"/>
                  <a:pt x="328930" y="625435"/>
                  <a:pt x="370840" y="625435"/>
                </a:cubicBezTo>
                <a:cubicBezTo>
                  <a:pt x="412750" y="625435"/>
                  <a:pt x="441325" y="606385"/>
                  <a:pt x="485140" y="568285"/>
                </a:cubicBezTo>
                <a:cubicBezTo>
                  <a:pt x="528955" y="530185"/>
                  <a:pt x="578485" y="493990"/>
                  <a:pt x="589915" y="434935"/>
                </a:cubicBezTo>
                <a:cubicBezTo>
                  <a:pt x="601345" y="375880"/>
                  <a:pt x="595630" y="309840"/>
                  <a:pt x="542290" y="273645"/>
                </a:cubicBezTo>
                <a:cubicBezTo>
                  <a:pt x="488950" y="237450"/>
                  <a:pt x="401955" y="237450"/>
                  <a:pt x="323850" y="254595"/>
                </a:cubicBezTo>
                <a:cubicBezTo>
                  <a:pt x="245745" y="271740"/>
                  <a:pt x="182880" y="286980"/>
                  <a:pt x="152400" y="359370"/>
                </a:cubicBezTo>
                <a:cubicBezTo>
                  <a:pt x="121920" y="431760"/>
                  <a:pt x="144780" y="549235"/>
                  <a:pt x="171450" y="615910"/>
                </a:cubicBezTo>
                <a:cubicBezTo>
                  <a:pt x="198120" y="682585"/>
                  <a:pt x="213360" y="678775"/>
                  <a:pt x="285750" y="692110"/>
                </a:cubicBezTo>
                <a:cubicBezTo>
                  <a:pt x="358140" y="705445"/>
                  <a:pt x="456565" y="714970"/>
                  <a:pt x="532765" y="682585"/>
                </a:cubicBezTo>
                <a:cubicBezTo>
                  <a:pt x="608965" y="650200"/>
                  <a:pt x="626110" y="600670"/>
                  <a:pt x="666115" y="530185"/>
                </a:cubicBezTo>
                <a:cubicBezTo>
                  <a:pt x="706120" y="459700"/>
                  <a:pt x="753110" y="401280"/>
                  <a:pt x="732155" y="330795"/>
                </a:cubicBezTo>
                <a:cubicBezTo>
                  <a:pt x="711200" y="260310"/>
                  <a:pt x="652780" y="214590"/>
                  <a:pt x="561340" y="178395"/>
                </a:cubicBezTo>
                <a:cubicBezTo>
                  <a:pt x="469900" y="142200"/>
                  <a:pt x="381000" y="132675"/>
                  <a:pt x="276225" y="149820"/>
                </a:cubicBezTo>
                <a:cubicBezTo>
                  <a:pt x="171450" y="166965"/>
                  <a:pt x="85725" y="178395"/>
                  <a:pt x="38100" y="264120"/>
                </a:cubicBezTo>
                <a:cubicBezTo>
                  <a:pt x="-9525" y="349845"/>
                  <a:pt x="24765" y="480655"/>
                  <a:pt x="38100" y="577810"/>
                </a:cubicBezTo>
                <a:cubicBezTo>
                  <a:pt x="51435" y="674965"/>
                  <a:pt x="53340" y="701635"/>
                  <a:pt x="104775" y="749260"/>
                </a:cubicBezTo>
                <a:cubicBezTo>
                  <a:pt x="156210" y="796885"/>
                  <a:pt x="198120" y="807680"/>
                  <a:pt x="295275" y="815300"/>
                </a:cubicBezTo>
                <a:cubicBezTo>
                  <a:pt x="392430" y="822920"/>
                  <a:pt x="473710" y="842605"/>
                  <a:pt x="589915" y="787360"/>
                </a:cubicBezTo>
                <a:cubicBezTo>
                  <a:pt x="706120" y="732115"/>
                  <a:pt x="831215" y="667345"/>
                  <a:pt x="875030" y="539710"/>
                </a:cubicBezTo>
                <a:cubicBezTo>
                  <a:pt x="918845" y="412075"/>
                  <a:pt x="875030" y="256500"/>
                  <a:pt x="808355" y="149820"/>
                </a:cubicBezTo>
                <a:cubicBezTo>
                  <a:pt x="741680" y="43140"/>
                  <a:pt x="681355" y="27900"/>
                  <a:pt x="542290" y="6945"/>
                </a:cubicBezTo>
                <a:cubicBezTo>
                  <a:pt x="403225" y="-14010"/>
                  <a:pt x="222885" y="16470"/>
                  <a:pt x="114300" y="45045"/>
                </a:cubicBezTo>
                <a:cubicBezTo>
                  <a:pt x="5715" y="73620"/>
                  <a:pt x="14605" y="129500"/>
                  <a:pt x="0" y="149820"/>
                </a:cubicBezTo>
              </a:path>
            </a:pathLst>
          </a:custGeom>
          <a:noFill/>
          <a:ln>
            <a:solidFill>
              <a:srgbClr val="FFFFFF">
                <a:alpha val="4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rot="0">
            <a:off x="798140" y="1454226"/>
            <a:ext cx="10666095" cy="4610975"/>
            <a:chOff x="9449" y="3782"/>
            <a:chExt cx="8971" cy="6313"/>
          </a:xfrm>
        </p:grpSpPr>
        <p:sp>
          <p:nvSpPr>
            <p:cNvPr id="9" name="TextBox 25"/>
            <p:cNvSpPr txBox="1"/>
            <p:nvPr/>
          </p:nvSpPr>
          <p:spPr>
            <a:xfrm>
              <a:off x="9537" y="3782"/>
              <a:ext cx="4862" cy="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buClrTx/>
                <a:buSzTx/>
                <a:buFontTx/>
              </a:pPr>
              <a:r>
                <a:rPr lang="en-US" altLang="zh-CN" sz="3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2.教师工具性反思的基础</a:t>
              </a:r>
              <a:endParaRPr lang="en-US" altLang="zh-CN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1" name="矩形 1"/>
            <p:cNvSpPr>
              <a:spLocks noChangeArrowheads="1"/>
            </p:cNvSpPr>
            <p:nvPr/>
          </p:nvSpPr>
          <p:spPr bwMode="auto">
            <a:xfrm>
              <a:off x="9449" y="4817"/>
              <a:ext cx="8971" cy="5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21908" tIns="60954" rIns="121908" bIns="60954">
              <a:noAutofit/>
            </a:bodyPr>
            <a:p>
              <a:pPr algn="l">
                <a:lnSpc>
                  <a:spcPct val="125000"/>
                </a:lnSpc>
                <a:buClrTx/>
                <a:buSzTx/>
                <a:buFontTx/>
                <a:buNone/>
              </a:pP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教师工具性反思的基础源于其日常教育教学实践体验，是对实践中假设、性质、目的及多元价值的质疑与思考，始于困惑、犹豫和惊奇，聚焦于实际问题，寻求多元视角和行动方案，考虑后果，并呈螺旋式而非线性发展，旨在适应特殊背景需求，既解决教学中遇到的困惑和问题，也分析意外效果的原因及未来应对策略。</a:t>
              </a:r>
              <a:endParaRPr lang="zh-CN" altLang="en-US" sz="3200" b="1" dirty="0"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3030" y="231775"/>
            <a:ext cx="11899900" cy="859790"/>
            <a:chOff x="671" y="674"/>
            <a:chExt cx="18740" cy="1354"/>
          </a:xfrm>
        </p:grpSpPr>
        <p:sp>
          <p:nvSpPr>
            <p:cNvPr id="125" name="文本框 124"/>
            <p:cNvSpPr txBox="1"/>
            <p:nvPr/>
          </p:nvSpPr>
          <p:spPr>
            <a:xfrm>
              <a:off x="671" y="674"/>
              <a:ext cx="18740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10000"/>
                </a:lnSpc>
                <a:buClrTx/>
                <a:buSzTx/>
                <a:buFontTx/>
              </a:pPr>
              <a:r>
                <a: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（二）教师自我反思的策略-教师工具性反思的策略</a:t>
              </a:r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cxnSp>
          <p:nvCxnSpPr>
            <p:cNvPr id="128" name="直接连接符 127"/>
            <p:cNvCxnSpPr/>
            <p:nvPr/>
          </p:nvCxnSpPr>
          <p:spPr>
            <a:xfrm>
              <a:off x="1585" y="2028"/>
              <a:ext cx="16913" cy="0"/>
            </a:xfrm>
            <a:prstGeom prst="line">
              <a:avLst/>
            </a:prstGeom>
            <a:ln>
              <a:solidFill>
                <a:srgbClr val="35729C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任意多边形 62"/>
          <p:cNvSpPr/>
          <p:nvPr/>
        </p:nvSpPr>
        <p:spPr>
          <a:xfrm rot="8760000">
            <a:off x="10541000" y="283210"/>
            <a:ext cx="262255" cy="256540"/>
          </a:xfrm>
          <a:custGeom>
            <a:avLst/>
            <a:gdLst>
              <a:gd name="connisteX0" fmla="*/ 314325 w 892646"/>
              <a:gd name="connsiteY0" fmla="*/ 492085 h 825009"/>
              <a:gd name="connisteX1" fmla="*/ 399415 w 892646"/>
              <a:gd name="connsiteY1" fmla="*/ 520660 h 825009"/>
              <a:gd name="connisteX2" fmla="*/ 485140 w 892646"/>
              <a:gd name="connsiteY2" fmla="*/ 434935 h 825009"/>
              <a:gd name="connisteX3" fmla="*/ 408940 w 892646"/>
              <a:gd name="connsiteY3" fmla="*/ 340320 h 825009"/>
              <a:gd name="connisteX4" fmla="*/ 257175 w 892646"/>
              <a:gd name="connsiteY4" fmla="*/ 397470 h 825009"/>
              <a:gd name="connisteX5" fmla="*/ 276225 w 892646"/>
              <a:gd name="connsiteY5" fmla="*/ 568285 h 825009"/>
              <a:gd name="connisteX6" fmla="*/ 370840 w 892646"/>
              <a:gd name="connsiteY6" fmla="*/ 625435 h 825009"/>
              <a:gd name="connisteX7" fmla="*/ 485140 w 892646"/>
              <a:gd name="connsiteY7" fmla="*/ 568285 h 825009"/>
              <a:gd name="connisteX8" fmla="*/ 589915 w 892646"/>
              <a:gd name="connsiteY8" fmla="*/ 434935 h 825009"/>
              <a:gd name="connisteX9" fmla="*/ 542290 w 892646"/>
              <a:gd name="connsiteY9" fmla="*/ 273645 h 825009"/>
              <a:gd name="connisteX10" fmla="*/ 323850 w 892646"/>
              <a:gd name="connsiteY10" fmla="*/ 254595 h 825009"/>
              <a:gd name="connisteX11" fmla="*/ 152400 w 892646"/>
              <a:gd name="connsiteY11" fmla="*/ 359370 h 825009"/>
              <a:gd name="connisteX12" fmla="*/ 171450 w 892646"/>
              <a:gd name="connsiteY12" fmla="*/ 615910 h 825009"/>
              <a:gd name="connisteX13" fmla="*/ 285750 w 892646"/>
              <a:gd name="connsiteY13" fmla="*/ 692110 h 825009"/>
              <a:gd name="connisteX14" fmla="*/ 532765 w 892646"/>
              <a:gd name="connsiteY14" fmla="*/ 682585 h 825009"/>
              <a:gd name="connisteX15" fmla="*/ 666115 w 892646"/>
              <a:gd name="connsiteY15" fmla="*/ 530185 h 825009"/>
              <a:gd name="connisteX16" fmla="*/ 732155 w 892646"/>
              <a:gd name="connsiteY16" fmla="*/ 330795 h 825009"/>
              <a:gd name="connisteX17" fmla="*/ 561340 w 892646"/>
              <a:gd name="connsiteY17" fmla="*/ 178395 h 825009"/>
              <a:gd name="connisteX18" fmla="*/ 276225 w 892646"/>
              <a:gd name="connsiteY18" fmla="*/ 149820 h 825009"/>
              <a:gd name="connisteX19" fmla="*/ 38100 w 892646"/>
              <a:gd name="connsiteY19" fmla="*/ 264120 h 825009"/>
              <a:gd name="connisteX20" fmla="*/ 38100 w 892646"/>
              <a:gd name="connsiteY20" fmla="*/ 577810 h 825009"/>
              <a:gd name="connisteX21" fmla="*/ 104775 w 892646"/>
              <a:gd name="connsiteY21" fmla="*/ 749260 h 825009"/>
              <a:gd name="connisteX22" fmla="*/ 295275 w 892646"/>
              <a:gd name="connsiteY22" fmla="*/ 815300 h 825009"/>
              <a:gd name="connisteX23" fmla="*/ 589915 w 892646"/>
              <a:gd name="connsiteY23" fmla="*/ 787360 h 825009"/>
              <a:gd name="connisteX24" fmla="*/ 875030 w 892646"/>
              <a:gd name="connsiteY24" fmla="*/ 539710 h 825009"/>
              <a:gd name="connisteX25" fmla="*/ 808355 w 892646"/>
              <a:gd name="connsiteY25" fmla="*/ 149820 h 825009"/>
              <a:gd name="connisteX26" fmla="*/ 542290 w 892646"/>
              <a:gd name="connsiteY26" fmla="*/ 6945 h 825009"/>
              <a:gd name="connisteX27" fmla="*/ 114300 w 892646"/>
              <a:gd name="connsiteY27" fmla="*/ 45045 h 825009"/>
              <a:gd name="connisteX28" fmla="*/ 0 w 892646"/>
              <a:gd name="connsiteY28" fmla="*/ 149820 h 82500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</a:cxnLst>
            <a:rect l="l" t="t" r="r" b="b"/>
            <a:pathLst>
              <a:path w="892646" h="825010">
                <a:moveTo>
                  <a:pt x="314325" y="492085"/>
                </a:moveTo>
                <a:cubicBezTo>
                  <a:pt x="329565" y="499705"/>
                  <a:pt x="365125" y="532090"/>
                  <a:pt x="399415" y="520660"/>
                </a:cubicBezTo>
                <a:cubicBezTo>
                  <a:pt x="433705" y="509230"/>
                  <a:pt x="483235" y="471130"/>
                  <a:pt x="485140" y="434935"/>
                </a:cubicBezTo>
                <a:cubicBezTo>
                  <a:pt x="487045" y="398740"/>
                  <a:pt x="454660" y="347940"/>
                  <a:pt x="408940" y="340320"/>
                </a:cubicBezTo>
                <a:cubicBezTo>
                  <a:pt x="363220" y="332700"/>
                  <a:pt x="283845" y="351750"/>
                  <a:pt x="257175" y="397470"/>
                </a:cubicBezTo>
                <a:cubicBezTo>
                  <a:pt x="230505" y="443190"/>
                  <a:pt x="253365" y="522565"/>
                  <a:pt x="276225" y="568285"/>
                </a:cubicBezTo>
                <a:cubicBezTo>
                  <a:pt x="299085" y="614005"/>
                  <a:pt x="328930" y="625435"/>
                  <a:pt x="370840" y="625435"/>
                </a:cubicBezTo>
                <a:cubicBezTo>
                  <a:pt x="412750" y="625435"/>
                  <a:pt x="441325" y="606385"/>
                  <a:pt x="485140" y="568285"/>
                </a:cubicBezTo>
                <a:cubicBezTo>
                  <a:pt x="528955" y="530185"/>
                  <a:pt x="578485" y="493990"/>
                  <a:pt x="589915" y="434935"/>
                </a:cubicBezTo>
                <a:cubicBezTo>
                  <a:pt x="601345" y="375880"/>
                  <a:pt x="595630" y="309840"/>
                  <a:pt x="542290" y="273645"/>
                </a:cubicBezTo>
                <a:cubicBezTo>
                  <a:pt x="488950" y="237450"/>
                  <a:pt x="401955" y="237450"/>
                  <a:pt x="323850" y="254595"/>
                </a:cubicBezTo>
                <a:cubicBezTo>
                  <a:pt x="245745" y="271740"/>
                  <a:pt x="182880" y="286980"/>
                  <a:pt x="152400" y="359370"/>
                </a:cubicBezTo>
                <a:cubicBezTo>
                  <a:pt x="121920" y="431760"/>
                  <a:pt x="144780" y="549235"/>
                  <a:pt x="171450" y="615910"/>
                </a:cubicBezTo>
                <a:cubicBezTo>
                  <a:pt x="198120" y="682585"/>
                  <a:pt x="213360" y="678775"/>
                  <a:pt x="285750" y="692110"/>
                </a:cubicBezTo>
                <a:cubicBezTo>
                  <a:pt x="358140" y="705445"/>
                  <a:pt x="456565" y="714970"/>
                  <a:pt x="532765" y="682585"/>
                </a:cubicBezTo>
                <a:cubicBezTo>
                  <a:pt x="608965" y="650200"/>
                  <a:pt x="626110" y="600670"/>
                  <a:pt x="666115" y="530185"/>
                </a:cubicBezTo>
                <a:cubicBezTo>
                  <a:pt x="706120" y="459700"/>
                  <a:pt x="753110" y="401280"/>
                  <a:pt x="732155" y="330795"/>
                </a:cubicBezTo>
                <a:cubicBezTo>
                  <a:pt x="711200" y="260310"/>
                  <a:pt x="652780" y="214590"/>
                  <a:pt x="561340" y="178395"/>
                </a:cubicBezTo>
                <a:cubicBezTo>
                  <a:pt x="469900" y="142200"/>
                  <a:pt x="381000" y="132675"/>
                  <a:pt x="276225" y="149820"/>
                </a:cubicBezTo>
                <a:cubicBezTo>
                  <a:pt x="171450" y="166965"/>
                  <a:pt x="85725" y="178395"/>
                  <a:pt x="38100" y="264120"/>
                </a:cubicBezTo>
                <a:cubicBezTo>
                  <a:pt x="-9525" y="349845"/>
                  <a:pt x="24765" y="480655"/>
                  <a:pt x="38100" y="577810"/>
                </a:cubicBezTo>
                <a:cubicBezTo>
                  <a:pt x="51435" y="674965"/>
                  <a:pt x="53340" y="701635"/>
                  <a:pt x="104775" y="749260"/>
                </a:cubicBezTo>
                <a:cubicBezTo>
                  <a:pt x="156210" y="796885"/>
                  <a:pt x="198120" y="807680"/>
                  <a:pt x="295275" y="815300"/>
                </a:cubicBezTo>
                <a:cubicBezTo>
                  <a:pt x="392430" y="822920"/>
                  <a:pt x="473710" y="842605"/>
                  <a:pt x="589915" y="787360"/>
                </a:cubicBezTo>
                <a:cubicBezTo>
                  <a:pt x="706120" y="732115"/>
                  <a:pt x="831215" y="667345"/>
                  <a:pt x="875030" y="539710"/>
                </a:cubicBezTo>
                <a:cubicBezTo>
                  <a:pt x="918845" y="412075"/>
                  <a:pt x="875030" y="256500"/>
                  <a:pt x="808355" y="149820"/>
                </a:cubicBezTo>
                <a:cubicBezTo>
                  <a:pt x="741680" y="43140"/>
                  <a:pt x="681355" y="27900"/>
                  <a:pt x="542290" y="6945"/>
                </a:cubicBezTo>
                <a:cubicBezTo>
                  <a:pt x="403225" y="-14010"/>
                  <a:pt x="222885" y="16470"/>
                  <a:pt x="114300" y="45045"/>
                </a:cubicBezTo>
                <a:cubicBezTo>
                  <a:pt x="5715" y="73620"/>
                  <a:pt x="14605" y="129500"/>
                  <a:pt x="0" y="149820"/>
                </a:cubicBezTo>
              </a:path>
            </a:pathLst>
          </a:custGeom>
          <a:noFill/>
          <a:ln>
            <a:solidFill>
              <a:srgbClr val="FFFFFF">
                <a:alpha val="4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0">
            <a:off x="903312" y="2136254"/>
            <a:ext cx="9940999" cy="1497491"/>
            <a:chOff x="9632" y="288"/>
            <a:chExt cx="8361" cy="2051"/>
          </a:xfrm>
        </p:grpSpPr>
        <p:sp>
          <p:nvSpPr>
            <p:cNvPr id="6" name="TextBox 25"/>
            <p:cNvSpPr txBox="1"/>
            <p:nvPr/>
          </p:nvSpPr>
          <p:spPr>
            <a:xfrm>
              <a:off x="9860" y="288"/>
              <a:ext cx="4434" cy="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00000"/>
                </a:lnSpc>
                <a:buClrTx/>
                <a:buSzTx/>
                <a:buFontTx/>
              </a:pPr>
              <a:r>
                <a:rPr lang="en-US" altLang="zh-CN" sz="36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3.教师工具性反思的过程</a:t>
              </a:r>
              <a:endPara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7" name="矩形 1"/>
            <p:cNvSpPr>
              <a:spLocks noChangeArrowheads="1"/>
            </p:cNvSpPr>
            <p:nvPr/>
          </p:nvSpPr>
          <p:spPr bwMode="auto">
            <a:xfrm>
              <a:off x="9632" y="1298"/>
              <a:ext cx="8361" cy="1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21908" tIns="60954" rIns="121908" bIns="60954">
              <a:spAutoFit/>
            </a:bodyPr>
            <a:p>
              <a:pPr indent="0" algn="l">
                <a:lnSpc>
                  <a:spcPct val="130000"/>
                </a:lnSpc>
                <a:buClrTx/>
                <a:buSzTx/>
                <a:buFontTx/>
                <a:buNone/>
                <a:defRPr/>
              </a:pPr>
              <a:r>
                <a:rPr lang="en-US" altLang="zh-CN" sz="3200" b="1" dirty="0"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  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识别问题--描述情境--诠释分析</a:t>
              </a:r>
              <a:r>
                <a:rPr lang="en-US" altLang="zh-CN" sz="3200" b="1" dirty="0"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——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在情境中检验。</a:t>
              </a:r>
              <a:endParaRPr lang="zh-CN" altLang="en-US" sz="3200" b="1" dirty="0"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46050" y="347980"/>
            <a:ext cx="11899900" cy="785495"/>
            <a:chOff x="392" y="791"/>
            <a:chExt cx="18740" cy="1237"/>
          </a:xfrm>
        </p:grpSpPr>
        <p:sp>
          <p:nvSpPr>
            <p:cNvPr id="125" name="文本框 124"/>
            <p:cNvSpPr txBox="1"/>
            <p:nvPr/>
          </p:nvSpPr>
          <p:spPr>
            <a:xfrm>
              <a:off x="392" y="791"/>
              <a:ext cx="18740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10000"/>
                </a:lnSpc>
                <a:buClrTx/>
                <a:buSzTx/>
                <a:buFontTx/>
              </a:pPr>
              <a:r>
                <a: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（二）教师自我反思的策略-教师工具性反思的策略</a:t>
              </a:r>
              <a:endPara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cxnSp>
          <p:nvCxnSpPr>
            <p:cNvPr id="128" name="直接连接符 127"/>
            <p:cNvCxnSpPr/>
            <p:nvPr/>
          </p:nvCxnSpPr>
          <p:spPr>
            <a:xfrm>
              <a:off x="1585" y="2028"/>
              <a:ext cx="16913" cy="0"/>
            </a:xfrm>
            <a:prstGeom prst="line">
              <a:avLst/>
            </a:prstGeom>
            <a:ln>
              <a:solidFill>
                <a:srgbClr val="35729C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任意多边形 62"/>
          <p:cNvSpPr/>
          <p:nvPr/>
        </p:nvSpPr>
        <p:spPr>
          <a:xfrm rot="8760000">
            <a:off x="10541000" y="283210"/>
            <a:ext cx="262255" cy="256540"/>
          </a:xfrm>
          <a:custGeom>
            <a:avLst/>
            <a:gdLst>
              <a:gd name="connisteX0" fmla="*/ 314325 w 892646"/>
              <a:gd name="connsiteY0" fmla="*/ 492085 h 825009"/>
              <a:gd name="connisteX1" fmla="*/ 399415 w 892646"/>
              <a:gd name="connsiteY1" fmla="*/ 520660 h 825009"/>
              <a:gd name="connisteX2" fmla="*/ 485140 w 892646"/>
              <a:gd name="connsiteY2" fmla="*/ 434935 h 825009"/>
              <a:gd name="connisteX3" fmla="*/ 408940 w 892646"/>
              <a:gd name="connsiteY3" fmla="*/ 340320 h 825009"/>
              <a:gd name="connisteX4" fmla="*/ 257175 w 892646"/>
              <a:gd name="connsiteY4" fmla="*/ 397470 h 825009"/>
              <a:gd name="connisteX5" fmla="*/ 276225 w 892646"/>
              <a:gd name="connsiteY5" fmla="*/ 568285 h 825009"/>
              <a:gd name="connisteX6" fmla="*/ 370840 w 892646"/>
              <a:gd name="connsiteY6" fmla="*/ 625435 h 825009"/>
              <a:gd name="connisteX7" fmla="*/ 485140 w 892646"/>
              <a:gd name="connsiteY7" fmla="*/ 568285 h 825009"/>
              <a:gd name="connisteX8" fmla="*/ 589915 w 892646"/>
              <a:gd name="connsiteY8" fmla="*/ 434935 h 825009"/>
              <a:gd name="connisteX9" fmla="*/ 542290 w 892646"/>
              <a:gd name="connsiteY9" fmla="*/ 273645 h 825009"/>
              <a:gd name="connisteX10" fmla="*/ 323850 w 892646"/>
              <a:gd name="connsiteY10" fmla="*/ 254595 h 825009"/>
              <a:gd name="connisteX11" fmla="*/ 152400 w 892646"/>
              <a:gd name="connsiteY11" fmla="*/ 359370 h 825009"/>
              <a:gd name="connisteX12" fmla="*/ 171450 w 892646"/>
              <a:gd name="connsiteY12" fmla="*/ 615910 h 825009"/>
              <a:gd name="connisteX13" fmla="*/ 285750 w 892646"/>
              <a:gd name="connsiteY13" fmla="*/ 692110 h 825009"/>
              <a:gd name="connisteX14" fmla="*/ 532765 w 892646"/>
              <a:gd name="connsiteY14" fmla="*/ 682585 h 825009"/>
              <a:gd name="connisteX15" fmla="*/ 666115 w 892646"/>
              <a:gd name="connsiteY15" fmla="*/ 530185 h 825009"/>
              <a:gd name="connisteX16" fmla="*/ 732155 w 892646"/>
              <a:gd name="connsiteY16" fmla="*/ 330795 h 825009"/>
              <a:gd name="connisteX17" fmla="*/ 561340 w 892646"/>
              <a:gd name="connsiteY17" fmla="*/ 178395 h 825009"/>
              <a:gd name="connisteX18" fmla="*/ 276225 w 892646"/>
              <a:gd name="connsiteY18" fmla="*/ 149820 h 825009"/>
              <a:gd name="connisteX19" fmla="*/ 38100 w 892646"/>
              <a:gd name="connsiteY19" fmla="*/ 264120 h 825009"/>
              <a:gd name="connisteX20" fmla="*/ 38100 w 892646"/>
              <a:gd name="connsiteY20" fmla="*/ 577810 h 825009"/>
              <a:gd name="connisteX21" fmla="*/ 104775 w 892646"/>
              <a:gd name="connsiteY21" fmla="*/ 749260 h 825009"/>
              <a:gd name="connisteX22" fmla="*/ 295275 w 892646"/>
              <a:gd name="connsiteY22" fmla="*/ 815300 h 825009"/>
              <a:gd name="connisteX23" fmla="*/ 589915 w 892646"/>
              <a:gd name="connsiteY23" fmla="*/ 787360 h 825009"/>
              <a:gd name="connisteX24" fmla="*/ 875030 w 892646"/>
              <a:gd name="connsiteY24" fmla="*/ 539710 h 825009"/>
              <a:gd name="connisteX25" fmla="*/ 808355 w 892646"/>
              <a:gd name="connsiteY25" fmla="*/ 149820 h 825009"/>
              <a:gd name="connisteX26" fmla="*/ 542290 w 892646"/>
              <a:gd name="connsiteY26" fmla="*/ 6945 h 825009"/>
              <a:gd name="connisteX27" fmla="*/ 114300 w 892646"/>
              <a:gd name="connsiteY27" fmla="*/ 45045 h 825009"/>
              <a:gd name="connisteX28" fmla="*/ 0 w 892646"/>
              <a:gd name="connsiteY28" fmla="*/ 149820 h 82500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</a:cxnLst>
            <a:rect l="l" t="t" r="r" b="b"/>
            <a:pathLst>
              <a:path w="892646" h="825010">
                <a:moveTo>
                  <a:pt x="314325" y="492085"/>
                </a:moveTo>
                <a:cubicBezTo>
                  <a:pt x="329565" y="499705"/>
                  <a:pt x="365125" y="532090"/>
                  <a:pt x="399415" y="520660"/>
                </a:cubicBezTo>
                <a:cubicBezTo>
                  <a:pt x="433705" y="509230"/>
                  <a:pt x="483235" y="471130"/>
                  <a:pt x="485140" y="434935"/>
                </a:cubicBezTo>
                <a:cubicBezTo>
                  <a:pt x="487045" y="398740"/>
                  <a:pt x="454660" y="347940"/>
                  <a:pt x="408940" y="340320"/>
                </a:cubicBezTo>
                <a:cubicBezTo>
                  <a:pt x="363220" y="332700"/>
                  <a:pt x="283845" y="351750"/>
                  <a:pt x="257175" y="397470"/>
                </a:cubicBezTo>
                <a:cubicBezTo>
                  <a:pt x="230505" y="443190"/>
                  <a:pt x="253365" y="522565"/>
                  <a:pt x="276225" y="568285"/>
                </a:cubicBezTo>
                <a:cubicBezTo>
                  <a:pt x="299085" y="614005"/>
                  <a:pt x="328930" y="625435"/>
                  <a:pt x="370840" y="625435"/>
                </a:cubicBezTo>
                <a:cubicBezTo>
                  <a:pt x="412750" y="625435"/>
                  <a:pt x="441325" y="606385"/>
                  <a:pt x="485140" y="568285"/>
                </a:cubicBezTo>
                <a:cubicBezTo>
                  <a:pt x="528955" y="530185"/>
                  <a:pt x="578485" y="493990"/>
                  <a:pt x="589915" y="434935"/>
                </a:cubicBezTo>
                <a:cubicBezTo>
                  <a:pt x="601345" y="375880"/>
                  <a:pt x="595630" y="309840"/>
                  <a:pt x="542290" y="273645"/>
                </a:cubicBezTo>
                <a:cubicBezTo>
                  <a:pt x="488950" y="237450"/>
                  <a:pt x="401955" y="237450"/>
                  <a:pt x="323850" y="254595"/>
                </a:cubicBezTo>
                <a:cubicBezTo>
                  <a:pt x="245745" y="271740"/>
                  <a:pt x="182880" y="286980"/>
                  <a:pt x="152400" y="359370"/>
                </a:cubicBezTo>
                <a:cubicBezTo>
                  <a:pt x="121920" y="431760"/>
                  <a:pt x="144780" y="549235"/>
                  <a:pt x="171450" y="615910"/>
                </a:cubicBezTo>
                <a:cubicBezTo>
                  <a:pt x="198120" y="682585"/>
                  <a:pt x="213360" y="678775"/>
                  <a:pt x="285750" y="692110"/>
                </a:cubicBezTo>
                <a:cubicBezTo>
                  <a:pt x="358140" y="705445"/>
                  <a:pt x="456565" y="714970"/>
                  <a:pt x="532765" y="682585"/>
                </a:cubicBezTo>
                <a:cubicBezTo>
                  <a:pt x="608965" y="650200"/>
                  <a:pt x="626110" y="600670"/>
                  <a:pt x="666115" y="530185"/>
                </a:cubicBezTo>
                <a:cubicBezTo>
                  <a:pt x="706120" y="459700"/>
                  <a:pt x="753110" y="401280"/>
                  <a:pt x="732155" y="330795"/>
                </a:cubicBezTo>
                <a:cubicBezTo>
                  <a:pt x="711200" y="260310"/>
                  <a:pt x="652780" y="214590"/>
                  <a:pt x="561340" y="178395"/>
                </a:cubicBezTo>
                <a:cubicBezTo>
                  <a:pt x="469900" y="142200"/>
                  <a:pt x="381000" y="132675"/>
                  <a:pt x="276225" y="149820"/>
                </a:cubicBezTo>
                <a:cubicBezTo>
                  <a:pt x="171450" y="166965"/>
                  <a:pt x="85725" y="178395"/>
                  <a:pt x="38100" y="264120"/>
                </a:cubicBezTo>
                <a:cubicBezTo>
                  <a:pt x="-9525" y="349845"/>
                  <a:pt x="24765" y="480655"/>
                  <a:pt x="38100" y="577810"/>
                </a:cubicBezTo>
                <a:cubicBezTo>
                  <a:pt x="51435" y="674965"/>
                  <a:pt x="53340" y="701635"/>
                  <a:pt x="104775" y="749260"/>
                </a:cubicBezTo>
                <a:cubicBezTo>
                  <a:pt x="156210" y="796885"/>
                  <a:pt x="198120" y="807680"/>
                  <a:pt x="295275" y="815300"/>
                </a:cubicBezTo>
                <a:cubicBezTo>
                  <a:pt x="392430" y="822920"/>
                  <a:pt x="473710" y="842605"/>
                  <a:pt x="589915" y="787360"/>
                </a:cubicBezTo>
                <a:cubicBezTo>
                  <a:pt x="706120" y="732115"/>
                  <a:pt x="831215" y="667345"/>
                  <a:pt x="875030" y="539710"/>
                </a:cubicBezTo>
                <a:cubicBezTo>
                  <a:pt x="918845" y="412075"/>
                  <a:pt x="875030" y="256500"/>
                  <a:pt x="808355" y="149820"/>
                </a:cubicBezTo>
                <a:cubicBezTo>
                  <a:pt x="741680" y="43140"/>
                  <a:pt x="681355" y="27900"/>
                  <a:pt x="542290" y="6945"/>
                </a:cubicBezTo>
                <a:cubicBezTo>
                  <a:pt x="403225" y="-14010"/>
                  <a:pt x="222885" y="16470"/>
                  <a:pt x="114300" y="45045"/>
                </a:cubicBezTo>
                <a:cubicBezTo>
                  <a:pt x="5715" y="73620"/>
                  <a:pt x="14605" y="129500"/>
                  <a:pt x="0" y="149820"/>
                </a:cubicBezTo>
              </a:path>
            </a:pathLst>
          </a:custGeom>
          <a:noFill/>
          <a:ln>
            <a:solidFill>
              <a:srgbClr val="FFFFFF">
                <a:alpha val="4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 rot="0">
            <a:off x="469757" y="1361955"/>
            <a:ext cx="11186387" cy="5073853"/>
            <a:chOff x="10079" y="1110"/>
            <a:chExt cx="8972" cy="6836"/>
          </a:xfrm>
        </p:grpSpPr>
        <p:sp>
          <p:nvSpPr>
            <p:cNvPr id="10" name="TextBox 25"/>
            <p:cNvSpPr txBox="1"/>
            <p:nvPr/>
          </p:nvSpPr>
          <p:spPr>
            <a:xfrm>
              <a:off x="10258" y="1110"/>
              <a:ext cx="4222" cy="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en-US" altLang="zh-CN" sz="3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1.</a:t>
              </a:r>
              <a:r>
                <a:rPr lang="zh-CN" altLang="en-US" sz="3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教师本体性反思的前提</a:t>
              </a:r>
              <a:endParaRPr lang="zh-CN" alt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" name="矩形 1"/>
            <p:cNvSpPr>
              <a:spLocks noChangeArrowheads="1"/>
            </p:cNvSpPr>
            <p:nvPr/>
          </p:nvSpPr>
          <p:spPr bwMode="auto">
            <a:xfrm>
              <a:off x="10079" y="2254"/>
              <a:ext cx="8972" cy="5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21908" tIns="60954" rIns="121908" bIns="60954">
              <a:noAutofit/>
            </a:bodyPr>
            <a:p>
              <a:pPr indent="0" algn="l" fontAlgn="auto">
                <a:lnSpc>
                  <a:spcPct val="125000"/>
                </a:lnSpc>
                <a:buClrTx/>
                <a:buSzTx/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1">
                      <a:alpha val="8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教师的多角度思考与判断能力是其专业成长的关键，涉及对个体真理的参考框架进行转化，通过重新审视过往经验和以不同视角面对熟悉事物，促进自我反思与成长。这一过程不仅关乎教育教学知识与技能的获取，更在于通过本体性反思，创造新的世界与存在方式，需要教师具备开放胸怀，关注特定时空背景和社会对教师角色的要求。</a:t>
              </a:r>
              <a:endParaRPr lang="zh-CN" altLang="en-US" sz="3200" b="1" dirty="0">
                <a:solidFill>
                  <a:schemeClr val="tx1">
                    <a:alpha val="8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35" y="409575"/>
            <a:ext cx="11694160" cy="681990"/>
            <a:chOff x="494" y="954"/>
            <a:chExt cx="18416" cy="1074"/>
          </a:xfrm>
        </p:grpSpPr>
        <p:sp>
          <p:nvSpPr>
            <p:cNvPr id="125" name="文本框 124"/>
            <p:cNvSpPr txBox="1"/>
            <p:nvPr/>
          </p:nvSpPr>
          <p:spPr>
            <a:xfrm>
              <a:off x="494" y="954"/>
              <a:ext cx="18416" cy="10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pPr algn="dist">
                <a:lnSpc>
                  <a:spcPct val="110000"/>
                </a:lnSpc>
                <a:buClrTx/>
                <a:buSzTx/>
                <a:buFontTx/>
              </a:pPr>
              <a:r>
                <a: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（二）教师自我反思的策略-教师本体性反思的策略</a:t>
              </a:r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cxnSp>
          <p:nvCxnSpPr>
            <p:cNvPr id="128" name="直接连接符 127"/>
            <p:cNvCxnSpPr/>
            <p:nvPr/>
          </p:nvCxnSpPr>
          <p:spPr>
            <a:xfrm>
              <a:off x="1585" y="2028"/>
              <a:ext cx="16913" cy="0"/>
            </a:xfrm>
            <a:prstGeom prst="line">
              <a:avLst/>
            </a:prstGeom>
            <a:ln>
              <a:solidFill>
                <a:srgbClr val="35729C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任意多边形 62"/>
          <p:cNvSpPr/>
          <p:nvPr/>
        </p:nvSpPr>
        <p:spPr>
          <a:xfrm rot="8760000">
            <a:off x="10541000" y="283210"/>
            <a:ext cx="262255" cy="256540"/>
          </a:xfrm>
          <a:custGeom>
            <a:avLst/>
            <a:gdLst>
              <a:gd name="connisteX0" fmla="*/ 314325 w 892646"/>
              <a:gd name="connsiteY0" fmla="*/ 492085 h 825009"/>
              <a:gd name="connisteX1" fmla="*/ 399415 w 892646"/>
              <a:gd name="connsiteY1" fmla="*/ 520660 h 825009"/>
              <a:gd name="connisteX2" fmla="*/ 485140 w 892646"/>
              <a:gd name="connsiteY2" fmla="*/ 434935 h 825009"/>
              <a:gd name="connisteX3" fmla="*/ 408940 w 892646"/>
              <a:gd name="connsiteY3" fmla="*/ 340320 h 825009"/>
              <a:gd name="connisteX4" fmla="*/ 257175 w 892646"/>
              <a:gd name="connsiteY4" fmla="*/ 397470 h 825009"/>
              <a:gd name="connisteX5" fmla="*/ 276225 w 892646"/>
              <a:gd name="connsiteY5" fmla="*/ 568285 h 825009"/>
              <a:gd name="connisteX6" fmla="*/ 370840 w 892646"/>
              <a:gd name="connsiteY6" fmla="*/ 625435 h 825009"/>
              <a:gd name="connisteX7" fmla="*/ 485140 w 892646"/>
              <a:gd name="connsiteY7" fmla="*/ 568285 h 825009"/>
              <a:gd name="connisteX8" fmla="*/ 589915 w 892646"/>
              <a:gd name="connsiteY8" fmla="*/ 434935 h 825009"/>
              <a:gd name="connisteX9" fmla="*/ 542290 w 892646"/>
              <a:gd name="connsiteY9" fmla="*/ 273645 h 825009"/>
              <a:gd name="connisteX10" fmla="*/ 323850 w 892646"/>
              <a:gd name="connsiteY10" fmla="*/ 254595 h 825009"/>
              <a:gd name="connisteX11" fmla="*/ 152400 w 892646"/>
              <a:gd name="connsiteY11" fmla="*/ 359370 h 825009"/>
              <a:gd name="connisteX12" fmla="*/ 171450 w 892646"/>
              <a:gd name="connsiteY12" fmla="*/ 615910 h 825009"/>
              <a:gd name="connisteX13" fmla="*/ 285750 w 892646"/>
              <a:gd name="connsiteY13" fmla="*/ 692110 h 825009"/>
              <a:gd name="connisteX14" fmla="*/ 532765 w 892646"/>
              <a:gd name="connsiteY14" fmla="*/ 682585 h 825009"/>
              <a:gd name="connisteX15" fmla="*/ 666115 w 892646"/>
              <a:gd name="connsiteY15" fmla="*/ 530185 h 825009"/>
              <a:gd name="connisteX16" fmla="*/ 732155 w 892646"/>
              <a:gd name="connsiteY16" fmla="*/ 330795 h 825009"/>
              <a:gd name="connisteX17" fmla="*/ 561340 w 892646"/>
              <a:gd name="connsiteY17" fmla="*/ 178395 h 825009"/>
              <a:gd name="connisteX18" fmla="*/ 276225 w 892646"/>
              <a:gd name="connsiteY18" fmla="*/ 149820 h 825009"/>
              <a:gd name="connisteX19" fmla="*/ 38100 w 892646"/>
              <a:gd name="connsiteY19" fmla="*/ 264120 h 825009"/>
              <a:gd name="connisteX20" fmla="*/ 38100 w 892646"/>
              <a:gd name="connsiteY20" fmla="*/ 577810 h 825009"/>
              <a:gd name="connisteX21" fmla="*/ 104775 w 892646"/>
              <a:gd name="connsiteY21" fmla="*/ 749260 h 825009"/>
              <a:gd name="connisteX22" fmla="*/ 295275 w 892646"/>
              <a:gd name="connsiteY22" fmla="*/ 815300 h 825009"/>
              <a:gd name="connisteX23" fmla="*/ 589915 w 892646"/>
              <a:gd name="connsiteY23" fmla="*/ 787360 h 825009"/>
              <a:gd name="connisteX24" fmla="*/ 875030 w 892646"/>
              <a:gd name="connsiteY24" fmla="*/ 539710 h 825009"/>
              <a:gd name="connisteX25" fmla="*/ 808355 w 892646"/>
              <a:gd name="connsiteY25" fmla="*/ 149820 h 825009"/>
              <a:gd name="connisteX26" fmla="*/ 542290 w 892646"/>
              <a:gd name="connsiteY26" fmla="*/ 6945 h 825009"/>
              <a:gd name="connisteX27" fmla="*/ 114300 w 892646"/>
              <a:gd name="connsiteY27" fmla="*/ 45045 h 825009"/>
              <a:gd name="connisteX28" fmla="*/ 0 w 892646"/>
              <a:gd name="connsiteY28" fmla="*/ 149820 h 82500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</a:cxnLst>
            <a:rect l="l" t="t" r="r" b="b"/>
            <a:pathLst>
              <a:path w="892646" h="825010">
                <a:moveTo>
                  <a:pt x="314325" y="492085"/>
                </a:moveTo>
                <a:cubicBezTo>
                  <a:pt x="329565" y="499705"/>
                  <a:pt x="365125" y="532090"/>
                  <a:pt x="399415" y="520660"/>
                </a:cubicBezTo>
                <a:cubicBezTo>
                  <a:pt x="433705" y="509230"/>
                  <a:pt x="483235" y="471130"/>
                  <a:pt x="485140" y="434935"/>
                </a:cubicBezTo>
                <a:cubicBezTo>
                  <a:pt x="487045" y="398740"/>
                  <a:pt x="454660" y="347940"/>
                  <a:pt x="408940" y="340320"/>
                </a:cubicBezTo>
                <a:cubicBezTo>
                  <a:pt x="363220" y="332700"/>
                  <a:pt x="283845" y="351750"/>
                  <a:pt x="257175" y="397470"/>
                </a:cubicBezTo>
                <a:cubicBezTo>
                  <a:pt x="230505" y="443190"/>
                  <a:pt x="253365" y="522565"/>
                  <a:pt x="276225" y="568285"/>
                </a:cubicBezTo>
                <a:cubicBezTo>
                  <a:pt x="299085" y="614005"/>
                  <a:pt x="328930" y="625435"/>
                  <a:pt x="370840" y="625435"/>
                </a:cubicBezTo>
                <a:cubicBezTo>
                  <a:pt x="412750" y="625435"/>
                  <a:pt x="441325" y="606385"/>
                  <a:pt x="485140" y="568285"/>
                </a:cubicBezTo>
                <a:cubicBezTo>
                  <a:pt x="528955" y="530185"/>
                  <a:pt x="578485" y="493990"/>
                  <a:pt x="589915" y="434935"/>
                </a:cubicBezTo>
                <a:cubicBezTo>
                  <a:pt x="601345" y="375880"/>
                  <a:pt x="595630" y="309840"/>
                  <a:pt x="542290" y="273645"/>
                </a:cubicBezTo>
                <a:cubicBezTo>
                  <a:pt x="488950" y="237450"/>
                  <a:pt x="401955" y="237450"/>
                  <a:pt x="323850" y="254595"/>
                </a:cubicBezTo>
                <a:cubicBezTo>
                  <a:pt x="245745" y="271740"/>
                  <a:pt x="182880" y="286980"/>
                  <a:pt x="152400" y="359370"/>
                </a:cubicBezTo>
                <a:cubicBezTo>
                  <a:pt x="121920" y="431760"/>
                  <a:pt x="144780" y="549235"/>
                  <a:pt x="171450" y="615910"/>
                </a:cubicBezTo>
                <a:cubicBezTo>
                  <a:pt x="198120" y="682585"/>
                  <a:pt x="213360" y="678775"/>
                  <a:pt x="285750" y="692110"/>
                </a:cubicBezTo>
                <a:cubicBezTo>
                  <a:pt x="358140" y="705445"/>
                  <a:pt x="456565" y="714970"/>
                  <a:pt x="532765" y="682585"/>
                </a:cubicBezTo>
                <a:cubicBezTo>
                  <a:pt x="608965" y="650200"/>
                  <a:pt x="626110" y="600670"/>
                  <a:pt x="666115" y="530185"/>
                </a:cubicBezTo>
                <a:cubicBezTo>
                  <a:pt x="706120" y="459700"/>
                  <a:pt x="753110" y="401280"/>
                  <a:pt x="732155" y="330795"/>
                </a:cubicBezTo>
                <a:cubicBezTo>
                  <a:pt x="711200" y="260310"/>
                  <a:pt x="652780" y="214590"/>
                  <a:pt x="561340" y="178395"/>
                </a:cubicBezTo>
                <a:cubicBezTo>
                  <a:pt x="469900" y="142200"/>
                  <a:pt x="381000" y="132675"/>
                  <a:pt x="276225" y="149820"/>
                </a:cubicBezTo>
                <a:cubicBezTo>
                  <a:pt x="171450" y="166965"/>
                  <a:pt x="85725" y="178395"/>
                  <a:pt x="38100" y="264120"/>
                </a:cubicBezTo>
                <a:cubicBezTo>
                  <a:pt x="-9525" y="349845"/>
                  <a:pt x="24765" y="480655"/>
                  <a:pt x="38100" y="577810"/>
                </a:cubicBezTo>
                <a:cubicBezTo>
                  <a:pt x="51435" y="674965"/>
                  <a:pt x="53340" y="701635"/>
                  <a:pt x="104775" y="749260"/>
                </a:cubicBezTo>
                <a:cubicBezTo>
                  <a:pt x="156210" y="796885"/>
                  <a:pt x="198120" y="807680"/>
                  <a:pt x="295275" y="815300"/>
                </a:cubicBezTo>
                <a:cubicBezTo>
                  <a:pt x="392430" y="822920"/>
                  <a:pt x="473710" y="842605"/>
                  <a:pt x="589915" y="787360"/>
                </a:cubicBezTo>
                <a:cubicBezTo>
                  <a:pt x="706120" y="732115"/>
                  <a:pt x="831215" y="667345"/>
                  <a:pt x="875030" y="539710"/>
                </a:cubicBezTo>
                <a:cubicBezTo>
                  <a:pt x="918845" y="412075"/>
                  <a:pt x="875030" y="256500"/>
                  <a:pt x="808355" y="149820"/>
                </a:cubicBezTo>
                <a:cubicBezTo>
                  <a:pt x="741680" y="43140"/>
                  <a:pt x="681355" y="27900"/>
                  <a:pt x="542290" y="6945"/>
                </a:cubicBezTo>
                <a:cubicBezTo>
                  <a:pt x="403225" y="-14010"/>
                  <a:pt x="222885" y="16470"/>
                  <a:pt x="114300" y="45045"/>
                </a:cubicBezTo>
                <a:cubicBezTo>
                  <a:pt x="5715" y="73620"/>
                  <a:pt x="14605" y="129500"/>
                  <a:pt x="0" y="149820"/>
                </a:cubicBezTo>
              </a:path>
            </a:pathLst>
          </a:custGeom>
          <a:noFill/>
          <a:ln>
            <a:solidFill>
              <a:srgbClr val="FFFFFF">
                <a:alpha val="4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rot="0">
            <a:off x="508896" y="1374560"/>
            <a:ext cx="11184890" cy="4634313"/>
            <a:chOff x="9503" y="3670"/>
            <a:chExt cx="8971" cy="6244"/>
          </a:xfrm>
        </p:grpSpPr>
        <p:sp>
          <p:nvSpPr>
            <p:cNvPr id="9" name="TextBox 25"/>
            <p:cNvSpPr txBox="1"/>
            <p:nvPr/>
          </p:nvSpPr>
          <p:spPr>
            <a:xfrm>
              <a:off x="9577" y="3670"/>
              <a:ext cx="4228" cy="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en-US" altLang="zh-CN" sz="32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2.</a:t>
              </a:r>
              <a:r>
                <a:rPr lang="zh-CN" altLang="en-US" sz="32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教师本体性反思的基础</a:t>
              </a:r>
              <a:endPara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1" name="矩形 1"/>
            <p:cNvSpPr>
              <a:spLocks noChangeArrowheads="1"/>
            </p:cNvSpPr>
            <p:nvPr/>
          </p:nvSpPr>
          <p:spPr bwMode="auto">
            <a:xfrm>
              <a:off x="9503" y="4621"/>
              <a:ext cx="8971" cy="5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21908" tIns="60954" rIns="121908" bIns="60954">
              <a:noAutofit/>
            </a:bodyPr>
            <a:p>
              <a:pPr algn="l">
                <a:lnSpc>
                  <a:spcPct val="125000"/>
                </a:lnSpc>
                <a:buClrTx/>
                <a:buSzTx/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1">
                      <a:alpha val="8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教师的本体性反思基于其丰富的成长经历，包括作为学生、师范教育及在职阶段的体验，这些经历受社会文化、家庭及重要他人影响，具有主观性、情境性和价值判断功能，是教师反思的重要物质基础。通过反思这些经历，教师能更好地理解教育教学，促进专业成长，同时，基于未来目标的批判性思考也是反思的重要维度，有助于培养教师的创造力和本体性反思能力。</a:t>
              </a:r>
              <a:endParaRPr lang="zh-CN" altLang="en-US" sz="3200" b="1" dirty="0">
                <a:solidFill>
                  <a:schemeClr val="tx1">
                    <a:alpha val="8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231775"/>
            <a:ext cx="11694160" cy="859790"/>
            <a:chOff x="493" y="674"/>
            <a:chExt cx="18416" cy="1354"/>
          </a:xfrm>
        </p:grpSpPr>
        <p:sp>
          <p:nvSpPr>
            <p:cNvPr id="125" name="文本框 124"/>
            <p:cNvSpPr txBox="1"/>
            <p:nvPr/>
          </p:nvSpPr>
          <p:spPr>
            <a:xfrm>
              <a:off x="493" y="674"/>
              <a:ext cx="18416" cy="10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pPr algn="dist">
                <a:lnSpc>
                  <a:spcPct val="110000"/>
                </a:lnSpc>
                <a:buClrTx/>
                <a:buSzTx/>
                <a:buFontTx/>
              </a:pPr>
              <a:r>
                <a: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（二）教师自我反思的策略-教师本体性反思的策略</a:t>
              </a:r>
              <a:endPara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cxnSp>
          <p:nvCxnSpPr>
            <p:cNvPr id="128" name="直接连接符 127"/>
            <p:cNvCxnSpPr/>
            <p:nvPr/>
          </p:nvCxnSpPr>
          <p:spPr>
            <a:xfrm>
              <a:off x="1585" y="2028"/>
              <a:ext cx="16913" cy="0"/>
            </a:xfrm>
            <a:prstGeom prst="line">
              <a:avLst/>
            </a:prstGeom>
            <a:ln>
              <a:solidFill>
                <a:srgbClr val="35729C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任意多边形 62"/>
          <p:cNvSpPr/>
          <p:nvPr/>
        </p:nvSpPr>
        <p:spPr>
          <a:xfrm rot="8760000">
            <a:off x="10541000" y="283210"/>
            <a:ext cx="262255" cy="256540"/>
          </a:xfrm>
          <a:custGeom>
            <a:avLst/>
            <a:gdLst>
              <a:gd name="connisteX0" fmla="*/ 314325 w 892646"/>
              <a:gd name="connsiteY0" fmla="*/ 492085 h 825009"/>
              <a:gd name="connisteX1" fmla="*/ 399415 w 892646"/>
              <a:gd name="connsiteY1" fmla="*/ 520660 h 825009"/>
              <a:gd name="connisteX2" fmla="*/ 485140 w 892646"/>
              <a:gd name="connsiteY2" fmla="*/ 434935 h 825009"/>
              <a:gd name="connisteX3" fmla="*/ 408940 w 892646"/>
              <a:gd name="connsiteY3" fmla="*/ 340320 h 825009"/>
              <a:gd name="connisteX4" fmla="*/ 257175 w 892646"/>
              <a:gd name="connsiteY4" fmla="*/ 397470 h 825009"/>
              <a:gd name="connisteX5" fmla="*/ 276225 w 892646"/>
              <a:gd name="connsiteY5" fmla="*/ 568285 h 825009"/>
              <a:gd name="connisteX6" fmla="*/ 370840 w 892646"/>
              <a:gd name="connsiteY6" fmla="*/ 625435 h 825009"/>
              <a:gd name="connisteX7" fmla="*/ 485140 w 892646"/>
              <a:gd name="connsiteY7" fmla="*/ 568285 h 825009"/>
              <a:gd name="connisteX8" fmla="*/ 589915 w 892646"/>
              <a:gd name="connsiteY8" fmla="*/ 434935 h 825009"/>
              <a:gd name="connisteX9" fmla="*/ 542290 w 892646"/>
              <a:gd name="connsiteY9" fmla="*/ 273645 h 825009"/>
              <a:gd name="connisteX10" fmla="*/ 323850 w 892646"/>
              <a:gd name="connsiteY10" fmla="*/ 254595 h 825009"/>
              <a:gd name="connisteX11" fmla="*/ 152400 w 892646"/>
              <a:gd name="connsiteY11" fmla="*/ 359370 h 825009"/>
              <a:gd name="connisteX12" fmla="*/ 171450 w 892646"/>
              <a:gd name="connsiteY12" fmla="*/ 615910 h 825009"/>
              <a:gd name="connisteX13" fmla="*/ 285750 w 892646"/>
              <a:gd name="connsiteY13" fmla="*/ 692110 h 825009"/>
              <a:gd name="connisteX14" fmla="*/ 532765 w 892646"/>
              <a:gd name="connsiteY14" fmla="*/ 682585 h 825009"/>
              <a:gd name="connisteX15" fmla="*/ 666115 w 892646"/>
              <a:gd name="connsiteY15" fmla="*/ 530185 h 825009"/>
              <a:gd name="connisteX16" fmla="*/ 732155 w 892646"/>
              <a:gd name="connsiteY16" fmla="*/ 330795 h 825009"/>
              <a:gd name="connisteX17" fmla="*/ 561340 w 892646"/>
              <a:gd name="connsiteY17" fmla="*/ 178395 h 825009"/>
              <a:gd name="connisteX18" fmla="*/ 276225 w 892646"/>
              <a:gd name="connsiteY18" fmla="*/ 149820 h 825009"/>
              <a:gd name="connisteX19" fmla="*/ 38100 w 892646"/>
              <a:gd name="connsiteY19" fmla="*/ 264120 h 825009"/>
              <a:gd name="connisteX20" fmla="*/ 38100 w 892646"/>
              <a:gd name="connsiteY20" fmla="*/ 577810 h 825009"/>
              <a:gd name="connisteX21" fmla="*/ 104775 w 892646"/>
              <a:gd name="connsiteY21" fmla="*/ 749260 h 825009"/>
              <a:gd name="connisteX22" fmla="*/ 295275 w 892646"/>
              <a:gd name="connsiteY22" fmla="*/ 815300 h 825009"/>
              <a:gd name="connisteX23" fmla="*/ 589915 w 892646"/>
              <a:gd name="connsiteY23" fmla="*/ 787360 h 825009"/>
              <a:gd name="connisteX24" fmla="*/ 875030 w 892646"/>
              <a:gd name="connsiteY24" fmla="*/ 539710 h 825009"/>
              <a:gd name="connisteX25" fmla="*/ 808355 w 892646"/>
              <a:gd name="connsiteY25" fmla="*/ 149820 h 825009"/>
              <a:gd name="connisteX26" fmla="*/ 542290 w 892646"/>
              <a:gd name="connsiteY26" fmla="*/ 6945 h 825009"/>
              <a:gd name="connisteX27" fmla="*/ 114300 w 892646"/>
              <a:gd name="connsiteY27" fmla="*/ 45045 h 825009"/>
              <a:gd name="connisteX28" fmla="*/ 0 w 892646"/>
              <a:gd name="connsiteY28" fmla="*/ 149820 h 82500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</a:cxnLst>
            <a:rect l="l" t="t" r="r" b="b"/>
            <a:pathLst>
              <a:path w="892646" h="825010">
                <a:moveTo>
                  <a:pt x="314325" y="492085"/>
                </a:moveTo>
                <a:cubicBezTo>
                  <a:pt x="329565" y="499705"/>
                  <a:pt x="365125" y="532090"/>
                  <a:pt x="399415" y="520660"/>
                </a:cubicBezTo>
                <a:cubicBezTo>
                  <a:pt x="433705" y="509230"/>
                  <a:pt x="483235" y="471130"/>
                  <a:pt x="485140" y="434935"/>
                </a:cubicBezTo>
                <a:cubicBezTo>
                  <a:pt x="487045" y="398740"/>
                  <a:pt x="454660" y="347940"/>
                  <a:pt x="408940" y="340320"/>
                </a:cubicBezTo>
                <a:cubicBezTo>
                  <a:pt x="363220" y="332700"/>
                  <a:pt x="283845" y="351750"/>
                  <a:pt x="257175" y="397470"/>
                </a:cubicBezTo>
                <a:cubicBezTo>
                  <a:pt x="230505" y="443190"/>
                  <a:pt x="253365" y="522565"/>
                  <a:pt x="276225" y="568285"/>
                </a:cubicBezTo>
                <a:cubicBezTo>
                  <a:pt x="299085" y="614005"/>
                  <a:pt x="328930" y="625435"/>
                  <a:pt x="370840" y="625435"/>
                </a:cubicBezTo>
                <a:cubicBezTo>
                  <a:pt x="412750" y="625435"/>
                  <a:pt x="441325" y="606385"/>
                  <a:pt x="485140" y="568285"/>
                </a:cubicBezTo>
                <a:cubicBezTo>
                  <a:pt x="528955" y="530185"/>
                  <a:pt x="578485" y="493990"/>
                  <a:pt x="589915" y="434935"/>
                </a:cubicBezTo>
                <a:cubicBezTo>
                  <a:pt x="601345" y="375880"/>
                  <a:pt x="595630" y="309840"/>
                  <a:pt x="542290" y="273645"/>
                </a:cubicBezTo>
                <a:cubicBezTo>
                  <a:pt x="488950" y="237450"/>
                  <a:pt x="401955" y="237450"/>
                  <a:pt x="323850" y="254595"/>
                </a:cubicBezTo>
                <a:cubicBezTo>
                  <a:pt x="245745" y="271740"/>
                  <a:pt x="182880" y="286980"/>
                  <a:pt x="152400" y="359370"/>
                </a:cubicBezTo>
                <a:cubicBezTo>
                  <a:pt x="121920" y="431760"/>
                  <a:pt x="144780" y="549235"/>
                  <a:pt x="171450" y="615910"/>
                </a:cubicBezTo>
                <a:cubicBezTo>
                  <a:pt x="198120" y="682585"/>
                  <a:pt x="213360" y="678775"/>
                  <a:pt x="285750" y="692110"/>
                </a:cubicBezTo>
                <a:cubicBezTo>
                  <a:pt x="358140" y="705445"/>
                  <a:pt x="456565" y="714970"/>
                  <a:pt x="532765" y="682585"/>
                </a:cubicBezTo>
                <a:cubicBezTo>
                  <a:pt x="608965" y="650200"/>
                  <a:pt x="626110" y="600670"/>
                  <a:pt x="666115" y="530185"/>
                </a:cubicBezTo>
                <a:cubicBezTo>
                  <a:pt x="706120" y="459700"/>
                  <a:pt x="753110" y="401280"/>
                  <a:pt x="732155" y="330795"/>
                </a:cubicBezTo>
                <a:cubicBezTo>
                  <a:pt x="711200" y="260310"/>
                  <a:pt x="652780" y="214590"/>
                  <a:pt x="561340" y="178395"/>
                </a:cubicBezTo>
                <a:cubicBezTo>
                  <a:pt x="469900" y="142200"/>
                  <a:pt x="381000" y="132675"/>
                  <a:pt x="276225" y="149820"/>
                </a:cubicBezTo>
                <a:cubicBezTo>
                  <a:pt x="171450" y="166965"/>
                  <a:pt x="85725" y="178395"/>
                  <a:pt x="38100" y="264120"/>
                </a:cubicBezTo>
                <a:cubicBezTo>
                  <a:pt x="-9525" y="349845"/>
                  <a:pt x="24765" y="480655"/>
                  <a:pt x="38100" y="577810"/>
                </a:cubicBezTo>
                <a:cubicBezTo>
                  <a:pt x="51435" y="674965"/>
                  <a:pt x="53340" y="701635"/>
                  <a:pt x="104775" y="749260"/>
                </a:cubicBezTo>
                <a:cubicBezTo>
                  <a:pt x="156210" y="796885"/>
                  <a:pt x="198120" y="807680"/>
                  <a:pt x="295275" y="815300"/>
                </a:cubicBezTo>
                <a:cubicBezTo>
                  <a:pt x="392430" y="822920"/>
                  <a:pt x="473710" y="842605"/>
                  <a:pt x="589915" y="787360"/>
                </a:cubicBezTo>
                <a:cubicBezTo>
                  <a:pt x="706120" y="732115"/>
                  <a:pt x="831215" y="667345"/>
                  <a:pt x="875030" y="539710"/>
                </a:cubicBezTo>
                <a:cubicBezTo>
                  <a:pt x="918845" y="412075"/>
                  <a:pt x="875030" y="256500"/>
                  <a:pt x="808355" y="149820"/>
                </a:cubicBezTo>
                <a:cubicBezTo>
                  <a:pt x="741680" y="43140"/>
                  <a:pt x="681355" y="27900"/>
                  <a:pt x="542290" y="6945"/>
                </a:cubicBezTo>
                <a:cubicBezTo>
                  <a:pt x="403225" y="-14010"/>
                  <a:pt x="222885" y="16470"/>
                  <a:pt x="114300" y="45045"/>
                </a:cubicBezTo>
                <a:cubicBezTo>
                  <a:pt x="5715" y="73620"/>
                  <a:pt x="14605" y="129500"/>
                  <a:pt x="0" y="149820"/>
                </a:cubicBezTo>
              </a:path>
            </a:pathLst>
          </a:custGeom>
          <a:noFill/>
          <a:ln>
            <a:solidFill>
              <a:srgbClr val="FFFFFF">
                <a:alpha val="4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0">
            <a:off x="1049020" y="2132965"/>
            <a:ext cx="10028297" cy="1819934"/>
            <a:chOff x="10279" y="-380"/>
            <a:chExt cx="12269" cy="847"/>
          </a:xfrm>
        </p:grpSpPr>
        <p:sp>
          <p:nvSpPr>
            <p:cNvPr id="6" name="TextBox 25"/>
            <p:cNvSpPr txBox="1"/>
            <p:nvPr/>
          </p:nvSpPr>
          <p:spPr>
            <a:xfrm>
              <a:off x="10279" y="-380"/>
              <a:ext cx="6648" cy="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en-US" altLang="zh-CN" sz="3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3.</a:t>
              </a:r>
              <a:r>
                <a:rPr lang="zh-CN" altLang="en-US" sz="3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教师本体性反思的过程</a:t>
              </a:r>
              <a:endParaRPr lang="zh-CN" alt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7" name="矩形 1"/>
            <p:cNvSpPr>
              <a:spLocks noChangeArrowheads="1"/>
            </p:cNvSpPr>
            <p:nvPr/>
          </p:nvSpPr>
          <p:spPr bwMode="auto">
            <a:xfrm>
              <a:off x="10279" y="76"/>
              <a:ext cx="12269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21908" tIns="60954" rIns="121908" bIns="60954">
              <a:spAutoFit/>
            </a:bodyPr>
            <a:p>
              <a:pPr indent="0" algn="l">
                <a:lnSpc>
                  <a:spcPct val="130000"/>
                </a:lnSpc>
                <a:buClrTx/>
                <a:buSzTx/>
                <a:buFontTx/>
                <a:buNone/>
                <a:defRPr/>
              </a:pPr>
              <a:r>
                <a:rPr lang="zh-CN" altLang="en-US" sz="3600" b="1" dirty="0">
                  <a:solidFill>
                    <a:schemeClr val="tx1">
                      <a:alpha val="8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教师本体性反思是一个系统化、结构化的过程</a:t>
              </a:r>
              <a:r>
                <a:rPr lang="en-US" altLang="zh-CN" sz="3600" b="1" dirty="0">
                  <a:solidFill>
                    <a:schemeClr val="tx1">
                      <a:alpha val="80000"/>
                    </a:schemeClr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。</a:t>
              </a:r>
              <a:endParaRPr lang="en-US" altLang="zh-CN" sz="3600" b="1" dirty="0">
                <a:solidFill>
                  <a:schemeClr val="tx1">
                    <a:alpha val="8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35" y="409575"/>
            <a:ext cx="11694160" cy="681990"/>
            <a:chOff x="494" y="954"/>
            <a:chExt cx="18416" cy="1074"/>
          </a:xfrm>
        </p:grpSpPr>
        <p:sp>
          <p:nvSpPr>
            <p:cNvPr id="125" name="文本框 124"/>
            <p:cNvSpPr txBox="1"/>
            <p:nvPr/>
          </p:nvSpPr>
          <p:spPr>
            <a:xfrm>
              <a:off x="494" y="954"/>
              <a:ext cx="18416" cy="10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pPr algn="dist">
                <a:lnSpc>
                  <a:spcPct val="110000"/>
                </a:lnSpc>
                <a:buClrTx/>
                <a:buSzTx/>
                <a:buFontTx/>
              </a:pPr>
              <a:r>
                <a: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（二）教师自我反思的策略-教师本体性反思的策略</a:t>
              </a:r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cxnSp>
          <p:nvCxnSpPr>
            <p:cNvPr id="128" name="直接连接符 127"/>
            <p:cNvCxnSpPr/>
            <p:nvPr/>
          </p:nvCxnSpPr>
          <p:spPr>
            <a:xfrm>
              <a:off x="1585" y="2028"/>
              <a:ext cx="16913" cy="0"/>
            </a:xfrm>
            <a:prstGeom prst="line">
              <a:avLst/>
            </a:prstGeom>
            <a:ln>
              <a:solidFill>
                <a:srgbClr val="35729C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任意多边形 62"/>
          <p:cNvSpPr/>
          <p:nvPr/>
        </p:nvSpPr>
        <p:spPr>
          <a:xfrm rot="8760000">
            <a:off x="10541000" y="283210"/>
            <a:ext cx="262255" cy="256540"/>
          </a:xfrm>
          <a:custGeom>
            <a:avLst/>
            <a:gdLst>
              <a:gd name="connisteX0" fmla="*/ 314325 w 892646"/>
              <a:gd name="connsiteY0" fmla="*/ 492085 h 825009"/>
              <a:gd name="connisteX1" fmla="*/ 399415 w 892646"/>
              <a:gd name="connsiteY1" fmla="*/ 520660 h 825009"/>
              <a:gd name="connisteX2" fmla="*/ 485140 w 892646"/>
              <a:gd name="connsiteY2" fmla="*/ 434935 h 825009"/>
              <a:gd name="connisteX3" fmla="*/ 408940 w 892646"/>
              <a:gd name="connsiteY3" fmla="*/ 340320 h 825009"/>
              <a:gd name="connisteX4" fmla="*/ 257175 w 892646"/>
              <a:gd name="connsiteY4" fmla="*/ 397470 h 825009"/>
              <a:gd name="connisteX5" fmla="*/ 276225 w 892646"/>
              <a:gd name="connsiteY5" fmla="*/ 568285 h 825009"/>
              <a:gd name="connisteX6" fmla="*/ 370840 w 892646"/>
              <a:gd name="connsiteY6" fmla="*/ 625435 h 825009"/>
              <a:gd name="connisteX7" fmla="*/ 485140 w 892646"/>
              <a:gd name="connsiteY7" fmla="*/ 568285 h 825009"/>
              <a:gd name="connisteX8" fmla="*/ 589915 w 892646"/>
              <a:gd name="connsiteY8" fmla="*/ 434935 h 825009"/>
              <a:gd name="connisteX9" fmla="*/ 542290 w 892646"/>
              <a:gd name="connsiteY9" fmla="*/ 273645 h 825009"/>
              <a:gd name="connisteX10" fmla="*/ 323850 w 892646"/>
              <a:gd name="connsiteY10" fmla="*/ 254595 h 825009"/>
              <a:gd name="connisteX11" fmla="*/ 152400 w 892646"/>
              <a:gd name="connsiteY11" fmla="*/ 359370 h 825009"/>
              <a:gd name="connisteX12" fmla="*/ 171450 w 892646"/>
              <a:gd name="connsiteY12" fmla="*/ 615910 h 825009"/>
              <a:gd name="connisteX13" fmla="*/ 285750 w 892646"/>
              <a:gd name="connsiteY13" fmla="*/ 692110 h 825009"/>
              <a:gd name="connisteX14" fmla="*/ 532765 w 892646"/>
              <a:gd name="connsiteY14" fmla="*/ 682585 h 825009"/>
              <a:gd name="connisteX15" fmla="*/ 666115 w 892646"/>
              <a:gd name="connsiteY15" fmla="*/ 530185 h 825009"/>
              <a:gd name="connisteX16" fmla="*/ 732155 w 892646"/>
              <a:gd name="connsiteY16" fmla="*/ 330795 h 825009"/>
              <a:gd name="connisteX17" fmla="*/ 561340 w 892646"/>
              <a:gd name="connsiteY17" fmla="*/ 178395 h 825009"/>
              <a:gd name="connisteX18" fmla="*/ 276225 w 892646"/>
              <a:gd name="connsiteY18" fmla="*/ 149820 h 825009"/>
              <a:gd name="connisteX19" fmla="*/ 38100 w 892646"/>
              <a:gd name="connsiteY19" fmla="*/ 264120 h 825009"/>
              <a:gd name="connisteX20" fmla="*/ 38100 w 892646"/>
              <a:gd name="connsiteY20" fmla="*/ 577810 h 825009"/>
              <a:gd name="connisteX21" fmla="*/ 104775 w 892646"/>
              <a:gd name="connsiteY21" fmla="*/ 749260 h 825009"/>
              <a:gd name="connisteX22" fmla="*/ 295275 w 892646"/>
              <a:gd name="connsiteY22" fmla="*/ 815300 h 825009"/>
              <a:gd name="connisteX23" fmla="*/ 589915 w 892646"/>
              <a:gd name="connsiteY23" fmla="*/ 787360 h 825009"/>
              <a:gd name="connisteX24" fmla="*/ 875030 w 892646"/>
              <a:gd name="connsiteY24" fmla="*/ 539710 h 825009"/>
              <a:gd name="connisteX25" fmla="*/ 808355 w 892646"/>
              <a:gd name="connsiteY25" fmla="*/ 149820 h 825009"/>
              <a:gd name="connisteX26" fmla="*/ 542290 w 892646"/>
              <a:gd name="connsiteY26" fmla="*/ 6945 h 825009"/>
              <a:gd name="connisteX27" fmla="*/ 114300 w 892646"/>
              <a:gd name="connsiteY27" fmla="*/ 45045 h 825009"/>
              <a:gd name="connisteX28" fmla="*/ 0 w 892646"/>
              <a:gd name="connsiteY28" fmla="*/ 149820 h 82500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</a:cxnLst>
            <a:rect l="l" t="t" r="r" b="b"/>
            <a:pathLst>
              <a:path w="892646" h="825010">
                <a:moveTo>
                  <a:pt x="314325" y="492085"/>
                </a:moveTo>
                <a:cubicBezTo>
                  <a:pt x="329565" y="499705"/>
                  <a:pt x="365125" y="532090"/>
                  <a:pt x="399415" y="520660"/>
                </a:cubicBezTo>
                <a:cubicBezTo>
                  <a:pt x="433705" y="509230"/>
                  <a:pt x="483235" y="471130"/>
                  <a:pt x="485140" y="434935"/>
                </a:cubicBezTo>
                <a:cubicBezTo>
                  <a:pt x="487045" y="398740"/>
                  <a:pt x="454660" y="347940"/>
                  <a:pt x="408940" y="340320"/>
                </a:cubicBezTo>
                <a:cubicBezTo>
                  <a:pt x="363220" y="332700"/>
                  <a:pt x="283845" y="351750"/>
                  <a:pt x="257175" y="397470"/>
                </a:cubicBezTo>
                <a:cubicBezTo>
                  <a:pt x="230505" y="443190"/>
                  <a:pt x="253365" y="522565"/>
                  <a:pt x="276225" y="568285"/>
                </a:cubicBezTo>
                <a:cubicBezTo>
                  <a:pt x="299085" y="614005"/>
                  <a:pt x="328930" y="625435"/>
                  <a:pt x="370840" y="625435"/>
                </a:cubicBezTo>
                <a:cubicBezTo>
                  <a:pt x="412750" y="625435"/>
                  <a:pt x="441325" y="606385"/>
                  <a:pt x="485140" y="568285"/>
                </a:cubicBezTo>
                <a:cubicBezTo>
                  <a:pt x="528955" y="530185"/>
                  <a:pt x="578485" y="493990"/>
                  <a:pt x="589915" y="434935"/>
                </a:cubicBezTo>
                <a:cubicBezTo>
                  <a:pt x="601345" y="375880"/>
                  <a:pt x="595630" y="309840"/>
                  <a:pt x="542290" y="273645"/>
                </a:cubicBezTo>
                <a:cubicBezTo>
                  <a:pt x="488950" y="237450"/>
                  <a:pt x="401955" y="237450"/>
                  <a:pt x="323850" y="254595"/>
                </a:cubicBezTo>
                <a:cubicBezTo>
                  <a:pt x="245745" y="271740"/>
                  <a:pt x="182880" y="286980"/>
                  <a:pt x="152400" y="359370"/>
                </a:cubicBezTo>
                <a:cubicBezTo>
                  <a:pt x="121920" y="431760"/>
                  <a:pt x="144780" y="549235"/>
                  <a:pt x="171450" y="615910"/>
                </a:cubicBezTo>
                <a:cubicBezTo>
                  <a:pt x="198120" y="682585"/>
                  <a:pt x="213360" y="678775"/>
                  <a:pt x="285750" y="692110"/>
                </a:cubicBezTo>
                <a:cubicBezTo>
                  <a:pt x="358140" y="705445"/>
                  <a:pt x="456565" y="714970"/>
                  <a:pt x="532765" y="682585"/>
                </a:cubicBezTo>
                <a:cubicBezTo>
                  <a:pt x="608965" y="650200"/>
                  <a:pt x="626110" y="600670"/>
                  <a:pt x="666115" y="530185"/>
                </a:cubicBezTo>
                <a:cubicBezTo>
                  <a:pt x="706120" y="459700"/>
                  <a:pt x="753110" y="401280"/>
                  <a:pt x="732155" y="330795"/>
                </a:cubicBezTo>
                <a:cubicBezTo>
                  <a:pt x="711200" y="260310"/>
                  <a:pt x="652780" y="214590"/>
                  <a:pt x="561340" y="178395"/>
                </a:cubicBezTo>
                <a:cubicBezTo>
                  <a:pt x="469900" y="142200"/>
                  <a:pt x="381000" y="132675"/>
                  <a:pt x="276225" y="149820"/>
                </a:cubicBezTo>
                <a:cubicBezTo>
                  <a:pt x="171450" y="166965"/>
                  <a:pt x="85725" y="178395"/>
                  <a:pt x="38100" y="264120"/>
                </a:cubicBezTo>
                <a:cubicBezTo>
                  <a:pt x="-9525" y="349845"/>
                  <a:pt x="24765" y="480655"/>
                  <a:pt x="38100" y="577810"/>
                </a:cubicBezTo>
                <a:cubicBezTo>
                  <a:pt x="51435" y="674965"/>
                  <a:pt x="53340" y="701635"/>
                  <a:pt x="104775" y="749260"/>
                </a:cubicBezTo>
                <a:cubicBezTo>
                  <a:pt x="156210" y="796885"/>
                  <a:pt x="198120" y="807680"/>
                  <a:pt x="295275" y="815300"/>
                </a:cubicBezTo>
                <a:cubicBezTo>
                  <a:pt x="392430" y="822920"/>
                  <a:pt x="473710" y="842605"/>
                  <a:pt x="589915" y="787360"/>
                </a:cubicBezTo>
                <a:cubicBezTo>
                  <a:pt x="706120" y="732115"/>
                  <a:pt x="831215" y="667345"/>
                  <a:pt x="875030" y="539710"/>
                </a:cubicBezTo>
                <a:cubicBezTo>
                  <a:pt x="918845" y="412075"/>
                  <a:pt x="875030" y="256500"/>
                  <a:pt x="808355" y="149820"/>
                </a:cubicBezTo>
                <a:cubicBezTo>
                  <a:pt x="741680" y="43140"/>
                  <a:pt x="681355" y="27900"/>
                  <a:pt x="542290" y="6945"/>
                </a:cubicBezTo>
                <a:cubicBezTo>
                  <a:pt x="403225" y="-14010"/>
                  <a:pt x="222885" y="16470"/>
                  <a:pt x="114300" y="45045"/>
                </a:cubicBezTo>
                <a:cubicBezTo>
                  <a:pt x="5715" y="73620"/>
                  <a:pt x="14605" y="129500"/>
                  <a:pt x="0" y="149820"/>
                </a:cubicBezTo>
              </a:path>
            </a:pathLst>
          </a:custGeom>
          <a:noFill/>
          <a:ln>
            <a:solidFill>
              <a:srgbClr val="FFFFFF">
                <a:alpha val="4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085317" y="1869440"/>
            <a:ext cx="7801626" cy="3570605"/>
            <a:chOff x="6185" y="3370"/>
            <a:chExt cx="7333" cy="5623"/>
          </a:xfrm>
        </p:grpSpPr>
        <p:sp>
          <p:nvSpPr>
            <p:cNvPr id="13" name="矩形 12"/>
            <p:cNvSpPr/>
            <p:nvPr/>
          </p:nvSpPr>
          <p:spPr>
            <a:xfrm>
              <a:off x="12610" y="8601"/>
              <a:ext cx="551" cy="39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cs typeface="微软雅黑" panose="020B0503020204020204" pitchFamily="34" charset="-122"/>
              </a:endParaRPr>
            </a:p>
          </p:txBody>
        </p:sp>
        <p:sp>
          <p:nvSpPr>
            <p:cNvPr id="20" name="MH_Other_1"/>
            <p:cNvSpPr/>
            <p:nvPr>
              <p:custDataLst>
                <p:tags r:id="rId1"/>
              </p:custDataLst>
            </p:nvPr>
          </p:nvSpPr>
          <p:spPr bwMode="auto">
            <a:xfrm rot="5400000">
              <a:off x="5875" y="4495"/>
              <a:ext cx="4522" cy="3902"/>
            </a:xfrm>
            <a:custGeom>
              <a:avLst/>
              <a:gdLst>
                <a:gd name="T0" fmla="*/ 0 w 2808312"/>
                <a:gd name="T1" fmla="*/ 2393528 h 2412268"/>
                <a:gd name="T2" fmla="*/ 0 w 2808312"/>
                <a:gd name="T3" fmla="*/ 2286354 h 2412268"/>
                <a:gd name="T4" fmla="*/ 2699772 w 2808312"/>
                <a:gd name="T5" fmla="*/ 2286354 h 2412268"/>
                <a:gd name="T6" fmla="*/ 2699772 w 2808312"/>
                <a:gd name="T7" fmla="*/ 0 h 2412268"/>
                <a:gd name="T8" fmla="*/ 2807762 w 2808312"/>
                <a:gd name="T9" fmla="*/ 0 h 2412268"/>
                <a:gd name="T10" fmla="*/ 2807762 w 2808312"/>
                <a:gd name="T11" fmla="*/ 2286354 h 2412268"/>
                <a:gd name="T12" fmla="*/ 2807762 w 2808312"/>
                <a:gd name="T13" fmla="*/ 2357804 h 2412268"/>
                <a:gd name="T14" fmla="*/ 2807762 w 2808312"/>
                <a:gd name="T15" fmla="*/ 2393528 h 2412268"/>
                <a:gd name="T16" fmla="*/ 0 w 2808312"/>
                <a:gd name="T17" fmla="*/ 2393528 h 24122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08312" h="2412268">
                  <a:moveTo>
                    <a:pt x="0" y="2412268"/>
                  </a:moveTo>
                  <a:lnTo>
                    <a:pt x="0" y="2304256"/>
                  </a:lnTo>
                  <a:lnTo>
                    <a:pt x="2700300" y="2304256"/>
                  </a:lnTo>
                  <a:lnTo>
                    <a:pt x="2700300" y="0"/>
                  </a:lnTo>
                  <a:lnTo>
                    <a:pt x="2808312" y="0"/>
                  </a:lnTo>
                  <a:lnTo>
                    <a:pt x="2808312" y="2304256"/>
                  </a:lnTo>
                  <a:lnTo>
                    <a:pt x="2808312" y="2376264"/>
                  </a:lnTo>
                  <a:lnTo>
                    <a:pt x="2808312" y="2412268"/>
                  </a:lnTo>
                  <a:lnTo>
                    <a:pt x="0" y="2412268"/>
                  </a:lnTo>
                  <a:close/>
                </a:path>
              </a:pathLst>
            </a:custGeom>
            <a:solidFill>
              <a:srgbClr val="70A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 dirty="0"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22" name="MH_Other_2"/>
            <p:cNvSpPr/>
            <p:nvPr>
              <p:custDataLst>
                <p:tags r:id="rId2"/>
              </p:custDataLst>
            </p:nvPr>
          </p:nvSpPr>
          <p:spPr bwMode="auto">
            <a:xfrm>
              <a:off x="10839" y="3370"/>
              <a:ext cx="2679" cy="2781"/>
            </a:xfrm>
            <a:custGeom>
              <a:avLst/>
              <a:gdLst>
                <a:gd name="T0" fmla="*/ 0 w 1656184"/>
                <a:gd name="T1" fmla="*/ 0 h 1728192"/>
                <a:gd name="T2" fmla="*/ 1646925 w 1656184"/>
                <a:gd name="T3" fmla="*/ 0 h 1728192"/>
                <a:gd name="T4" fmla="*/ 1646925 w 1656184"/>
                <a:gd name="T5" fmla="*/ 71106 h 1728192"/>
                <a:gd name="T6" fmla="*/ 1646925 w 1656184"/>
                <a:gd name="T7" fmla="*/ 106655 h 1728192"/>
                <a:gd name="T8" fmla="*/ 1646925 w 1656184"/>
                <a:gd name="T9" fmla="*/ 1706500 h 1728192"/>
                <a:gd name="T10" fmla="*/ 1539518 w 1656184"/>
                <a:gd name="T11" fmla="*/ 1706500 h 1728192"/>
                <a:gd name="T12" fmla="*/ 1539518 w 1656184"/>
                <a:gd name="T13" fmla="*/ 106655 h 1728192"/>
                <a:gd name="T14" fmla="*/ 0 w 1656184"/>
                <a:gd name="T15" fmla="*/ 106655 h 1728192"/>
                <a:gd name="T16" fmla="*/ 0 w 1656184"/>
                <a:gd name="T17" fmla="*/ 0 h 17281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56184" h="1728192">
                  <a:moveTo>
                    <a:pt x="0" y="0"/>
                  </a:moveTo>
                  <a:lnTo>
                    <a:pt x="1656184" y="0"/>
                  </a:lnTo>
                  <a:lnTo>
                    <a:pt x="1656184" y="72008"/>
                  </a:lnTo>
                  <a:lnTo>
                    <a:pt x="1656184" y="108012"/>
                  </a:lnTo>
                  <a:lnTo>
                    <a:pt x="1656184" y="1728192"/>
                  </a:lnTo>
                  <a:lnTo>
                    <a:pt x="1548172" y="1728192"/>
                  </a:lnTo>
                  <a:lnTo>
                    <a:pt x="1548172" y="108012"/>
                  </a:lnTo>
                  <a:lnTo>
                    <a:pt x="0" y="1080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572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 dirty="0"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49" name="Rectangle 67"/>
            <p:cNvSpPr/>
            <p:nvPr/>
          </p:nvSpPr>
          <p:spPr>
            <a:xfrm>
              <a:off x="6373" y="4071"/>
              <a:ext cx="6947" cy="4137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dist">
                <a:lnSpc>
                  <a:spcPct val="110000"/>
                </a:lnSpc>
                <a:buClrTx/>
                <a:buSzTx/>
                <a:buFontTx/>
              </a:pPr>
              <a:r>
                <a:rPr lang="zh-CN" altLang="en-US" sz="3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（一）自我导向学习的内涵</a:t>
              </a:r>
              <a:endParaRPr lang="zh-CN" alt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 algn="l"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微软雅黑" panose="020B0503020204020204" pitchFamily="34" charset="-122"/>
                </a:rPr>
                <a:t>自我导向学习是指成人高度有意识的学习计划</a:t>
              </a:r>
              <a:r>
                <a:rPr lang="en-US" altLang="zh-CN" sz="32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微软雅黑" panose="020B0503020204020204" pitchFamily="34" charset="-122"/>
                </a:rPr>
                <a:t>。</a:t>
              </a:r>
              <a:r>
                <a:rPr lang="zh-CN" altLang="en-US" sz="32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微软雅黑" panose="020B0503020204020204" pitchFamily="34" charset="-122"/>
                </a:rPr>
                <a:t>成人学习的诱因主要是由内在的动机引发</a:t>
              </a:r>
              <a:r>
                <a:rPr lang="en-US" altLang="zh-CN" sz="32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微软雅黑" panose="020B0503020204020204" pitchFamily="34" charset="-122"/>
                </a:rPr>
                <a:t>，</a:t>
              </a:r>
              <a:r>
                <a:rPr lang="zh-CN" altLang="en-US" sz="32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微软雅黑" panose="020B0503020204020204" pitchFamily="34" charset="-122"/>
                </a:rPr>
                <a:t>而不是由外在报偿所引起</a:t>
              </a:r>
              <a:r>
                <a:rPr lang="en-US" altLang="zh-CN" sz="32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微软雅黑" panose="020B0503020204020204" pitchFamily="34" charset="-122"/>
                </a:rPr>
                <a:t>。</a:t>
              </a:r>
              <a:endPara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143000" y="519430"/>
            <a:ext cx="9906000" cy="768350"/>
            <a:chOff x="1800" y="818"/>
            <a:chExt cx="15600" cy="1210"/>
          </a:xfrm>
        </p:grpSpPr>
        <p:sp>
          <p:nvSpPr>
            <p:cNvPr id="125" name="文本框 124"/>
            <p:cNvSpPr txBox="1"/>
            <p:nvPr/>
          </p:nvSpPr>
          <p:spPr>
            <a:xfrm>
              <a:off x="5974" y="818"/>
              <a:ext cx="7252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10000"/>
                </a:lnSpc>
                <a:buClrTx/>
                <a:buSzTx/>
                <a:buFontTx/>
              </a:pPr>
              <a:r>
                <a:rPr lang="zh-CN" altLang="en-US" sz="4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二、自我导向学习</a:t>
              </a:r>
              <a:endParaRPr lang="zh-CN" altLang="en-US" sz="4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cxnSp>
          <p:nvCxnSpPr>
            <p:cNvPr id="128" name="直接连接符 127"/>
            <p:cNvCxnSpPr/>
            <p:nvPr/>
          </p:nvCxnSpPr>
          <p:spPr>
            <a:xfrm>
              <a:off x="1800" y="2028"/>
              <a:ext cx="15600" cy="0"/>
            </a:xfrm>
            <a:prstGeom prst="line">
              <a:avLst/>
            </a:prstGeom>
            <a:ln>
              <a:solidFill>
                <a:srgbClr val="35729C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任意多边形 62"/>
          <p:cNvSpPr/>
          <p:nvPr/>
        </p:nvSpPr>
        <p:spPr>
          <a:xfrm rot="8760000">
            <a:off x="10541000" y="283210"/>
            <a:ext cx="262255" cy="256540"/>
          </a:xfrm>
          <a:custGeom>
            <a:avLst/>
            <a:gdLst>
              <a:gd name="connisteX0" fmla="*/ 314325 w 892646"/>
              <a:gd name="connsiteY0" fmla="*/ 492085 h 825009"/>
              <a:gd name="connisteX1" fmla="*/ 399415 w 892646"/>
              <a:gd name="connsiteY1" fmla="*/ 520660 h 825009"/>
              <a:gd name="connisteX2" fmla="*/ 485140 w 892646"/>
              <a:gd name="connsiteY2" fmla="*/ 434935 h 825009"/>
              <a:gd name="connisteX3" fmla="*/ 408940 w 892646"/>
              <a:gd name="connsiteY3" fmla="*/ 340320 h 825009"/>
              <a:gd name="connisteX4" fmla="*/ 257175 w 892646"/>
              <a:gd name="connsiteY4" fmla="*/ 397470 h 825009"/>
              <a:gd name="connisteX5" fmla="*/ 276225 w 892646"/>
              <a:gd name="connsiteY5" fmla="*/ 568285 h 825009"/>
              <a:gd name="connisteX6" fmla="*/ 370840 w 892646"/>
              <a:gd name="connsiteY6" fmla="*/ 625435 h 825009"/>
              <a:gd name="connisteX7" fmla="*/ 485140 w 892646"/>
              <a:gd name="connsiteY7" fmla="*/ 568285 h 825009"/>
              <a:gd name="connisteX8" fmla="*/ 589915 w 892646"/>
              <a:gd name="connsiteY8" fmla="*/ 434935 h 825009"/>
              <a:gd name="connisteX9" fmla="*/ 542290 w 892646"/>
              <a:gd name="connsiteY9" fmla="*/ 273645 h 825009"/>
              <a:gd name="connisteX10" fmla="*/ 323850 w 892646"/>
              <a:gd name="connsiteY10" fmla="*/ 254595 h 825009"/>
              <a:gd name="connisteX11" fmla="*/ 152400 w 892646"/>
              <a:gd name="connsiteY11" fmla="*/ 359370 h 825009"/>
              <a:gd name="connisteX12" fmla="*/ 171450 w 892646"/>
              <a:gd name="connsiteY12" fmla="*/ 615910 h 825009"/>
              <a:gd name="connisteX13" fmla="*/ 285750 w 892646"/>
              <a:gd name="connsiteY13" fmla="*/ 692110 h 825009"/>
              <a:gd name="connisteX14" fmla="*/ 532765 w 892646"/>
              <a:gd name="connsiteY14" fmla="*/ 682585 h 825009"/>
              <a:gd name="connisteX15" fmla="*/ 666115 w 892646"/>
              <a:gd name="connsiteY15" fmla="*/ 530185 h 825009"/>
              <a:gd name="connisteX16" fmla="*/ 732155 w 892646"/>
              <a:gd name="connsiteY16" fmla="*/ 330795 h 825009"/>
              <a:gd name="connisteX17" fmla="*/ 561340 w 892646"/>
              <a:gd name="connsiteY17" fmla="*/ 178395 h 825009"/>
              <a:gd name="connisteX18" fmla="*/ 276225 w 892646"/>
              <a:gd name="connsiteY18" fmla="*/ 149820 h 825009"/>
              <a:gd name="connisteX19" fmla="*/ 38100 w 892646"/>
              <a:gd name="connsiteY19" fmla="*/ 264120 h 825009"/>
              <a:gd name="connisteX20" fmla="*/ 38100 w 892646"/>
              <a:gd name="connsiteY20" fmla="*/ 577810 h 825009"/>
              <a:gd name="connisteX21" fmla="*/ 104775 w 892646"/>
              <a:gd name="connsiteY21" fmla="*/ 749260 h 825009"/>
              <a:gd name="connisteX22" fmla="*/ 295275 w 892646"/>
              <a:gd name="connsiteY22" fmla="*/ 815300 h 825009"/>
              <a:gd name="connisteX23" fmla="*/ 589915 w 892646"/>
              <a:gd name="connsiteY23" fmla="*/ 787360 h 825009"/>
              <a:gd name="connisteX24" fmla="*/ 875030 w 892646"/>
              <a:gd name="connsiteY24" fmla="*/ 539710 h 825009"/>
              <a:gd name="connisteX25" fmla="*/ 808355 w 892646"/>
              <a:gd name="connsiteY25" fmla="*/ 149820 h 825009"/>
              <a:gd name="connisteX26" fmla="*/ 542290 w 892646"/>
              <a:gd name="connsiteY26" fmla="*/ 6945 h 825009"/>
              <a:gd name="connisteX27" fmla="*/ 114300 w 892646"/>
              <a:gd name="connsiteY27" fmla="*/ 45045 h 825009"/>
              <a:gd name="connisteX28" fmla="*/ 0 w 892646"/>
              <a:gd name="connsiteY28" fmla="*/ 149820 h 82500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</a:cxnLst>
            <a:rect l="l" t="t" r="r" b="b"/>
            <a:pathLst>
              <a:path w="892646" h="825010">
                <a:moveTo>
                  <a:pt x="314325" y="492085"/>
                </a:moveTo>
                <a:cubicBezTo>
                  <a:pt x="329565" y="499705"/>
                  <a:pt x="365125" y="532090"/>
                  <a:pt x="399415" y="520660"/>
                </a:cubicBezTo>
                <a:cubicBezTo>
                  <a:pt x="433705" y="509230"/>
                  <a:pt x="483235" y="471130"/>
                  <a:pt x="485140" y="434935"/>
                </a:cubicBezTo>
                <a:cubicBezTo>
                  <a:pt x="487045" y="398740"/>
                  <a:pt x="454660" y="347940"/>
                  <a:pt x="408940" y="340320"/>
                </a:cubicBezTo>
                <a:cubicBezTo>
                  <a:pt x="363220" y="332700"/>
                  <a:pt x="283845" y="351750"/>
                  <a:pt x="257175" y="397470"/>
                </a:cubicBezTo>
                <a:cubicBezTo>
                  <a:pt x="230505" y="443190"/>
                  <a:pt x="253365" y="522565"/>
                  <a:pt x="276225" y="568285"/>
                </a:cubicBezTo>
                <a:cubicBezTo>
                  <a:pt x="299085" y="614005"/>
                  <a:pt x="328930" y="625435"/>
                  <a:pt x="370840" y="625435"/>
                </a:cubicBezTo>
                <a:cubicBezTo>
                  <a:pt x="412750" y="625435"/>
                  <a:pt x="441325" y="606385"/>
                  <a:pt x="485140" y="568285"/>
                </a:cubicBezTo>
                <a:cubicBezTo>
                  <a:pt x="528955" y="530185"/>
                  <a:pt x="578485" y="493990"/>
                  <a:pt x="589915" y="434935"/>
                </a:cubicBezTo>
                <a:cubicBezTo>
                  <a:pt x="601345" y="375880"/>
                  <a:pt x="595630" y="309840"/>
                  <a:pt x="542290" y="273645"/>
                </a:cubicBezTo>
                <a:cubicBezTo>
                  <a:pt x="488950" y="237450"/>
                  <a:pt x="401955" y="237450"/>
                  <a:pt x="323850" y="254595"/>
                </a:cubicBezTo>
                <a:cubicBezTo>
                  <a:pt x="245745" y="271740"/>
                  <a:pt x="182880" y="286980"/>
                  <a:pt x="152400" y="359370"/>
                </a:cubicBezTo>
                <a:cubicBezTo>
                  <a:pt x="121920" y="431760"/>
                  <a:pt x="144780" y="549235"/>
                  <a:pt x="171450" y="615910"/>
                </a:cubicBezTo>
                <a:cubicBezTo>
                  <a:pt x="198120" y="682585"/>
                  <a:pt x="213360" y="678775"/>
                  <a:pt x="285750" y="692110"/>
                </a:cubicBezTo>
                <a:cubicBezTo>
                  <a:pt x="358140" y="705445"/>
                  <a:pt x="456565" y="714970"/>
                  <a:pt x="532765" y="682585"/>
                </a:cubicBezTo>
                <a:cubicBezTo>
                  <a:pt x="608965" y="650200"/>
                  <a:pt x="626110" y="600670"/>
                  <a:pt x="666115" y="530185"/>
                </a:cubicBezTo>
                <a:cubicBezTo>
                  <a:pt x="706120" y="459700"/>
                  <a:pt x="753110" y="401280"/>
                  <a:pt x="732155" y="330795"/>
                </a:cubicBezTo>
                <a:cubicBezTo>
                  <a:pt x="711200" y="260310"/>
                  <a:pt x="652780" y="214590"/>
                  <a:pt x="561340" y="178395"/>
                </a:cubicBezTo>
                <a:cubicBezTo>
                  <a:pt x="469900" y="142200"/>
                  <a:pt x="381000" y="132675"/>
                  <a:pt x="276225" y="149820"/>
                </a:cubicBezTo>
                <a:cubicBezTo>
                  <a:pt x="171450" y="166965"/>
                  <a:pt x="85725" y="178395"/>
                  <a:pt x="38100" y="264120"/>
                </a:cubicBezTo>
                <a:cubicBezTo>
                  <a:pt x="-9525" y="349845"/>
                  <a:pt x="24765" y="480655"/>
                  <a:pt x="38100" y="577810"/>
                </a:cubicBezTo>
                <a:cubicBezTo>
                  <a:pt x="51435" y="674965"/>
                  <a:pt x="53340" y="701635"/>
                  <a:pt x="104775" y="749260"/>
                </a:cubicBezTo>
                <a:cubicBezTo>
                  <a:pt x="156210" y="796885"/>
                  <a:pt x="198120" y="807680"/>
                  <a:pt x="295275" y="815300"/>
                </a:cubicBezTo>
                <a:cubicBezTo>
                  <a:pt x="392430" y="822920"/>
                  <a:pt x="473710" y="842605"/>
                  <a:pt x="589915" y="787360"/>
                </a:cubicBezTo>
                <a:cubicBezTo>
                  <a:pt x="706120" y="732115"/>
                  <a:pt x="831215" y="667345"/>
                  <a:pt x="875030" y="539710"/>
                </a:cubicBezTo>
                <a:cubicBezTo>
                  <a:pt x="918845" y="412075"/>
                  <a:pt x="875030" y="256500"/>
                  <a:pt x="808355" y="149820"/>
                </a:cubicBezTo>
                <a:cubicBezTo>
                  <a:pt x="741680" y="43140"/>
                  <a:pt x="681355" y="27900"/>
                  <a:pt x="542290" y="6945"/>
                </a:cubicBezTo>
                <a:cubicBezTo>
                  <a:pt x="403225" y="-14010"/>
                  <a:pt x="222885" y="16470"/>
                  <a:pt x="114300" y="45045"/>
                </a:cubicBezTo>
                <a:cubicBezTo>
                  <a:pt x="5715" y="73620"/>
                  <a:pt x="14605" y="129500"/>
                  <a:pt x="0" y="149820"/>
                </a:cubicBezTo>
              </a:path>
            </a:pathLst>
          </a:custGeom>
          <a:noFill/>
          <a:ln>
            <a:solidFill>
              <a:srgbClr val="FFFFFF">
                <a:alpha val="4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197735" y="1946275"/>
            <a:ext cx="1066800" cy="0"/>
          </a:xfrm>
          <a:prstGeom prst="line">
            <a:avLst/>
          </a:prstGeom>
          <a:ln>
            <a:solidFill>
              <a:srgbClr val="35729C">
                <a:alpha val="30000"/>
              </a:srgb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197735" y="3614420"/>
            <a:ext cx="1066800" cy="0"/>
          </a:xfrm>
          <a:prstGeom prst="line">
            <a:avLst/>
          </a:prstGeom>
          <a:ln>
            <a:solidFill>
              <a:srgbClr val="35729C">
                <a:alpha val="30000"/>
              </a:srgb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197735" y="5282565"/>
            <a:ext cx="1066800" cy="0"/>
          </a:xfrm>
          <a:prstGeom prst="line">
            <a:avLst/>
          </a:prstGeom>
          <a:ln>
            <a:solidFill>
              <a:srgbClr val="35729C">
                <a:alpha val="30000"/>
              </a:srgb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圆角矩形 2"/>
          <p:cNvSpPr/>
          <p:nvPr/>
        </p:nvSpPr>
        <p:spPr>
          <a:xfrm>
            <a:off x="3461385" y="1496695"/>
            <a:ext cx="6368415" cy="1294130"/>
          </a:xfrm>
          <a:prstGeom prst="roundRect">
            <a:avLst>
              <a:gd name="adj" fmla="val 50000"/>
            </a:avLst>
          </a:prstGeom>
          <a:solidFill>
            <a:srgbClr val="70AA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自我导向学习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/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有利于唤起自我的觉醒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462020" y="3086100"/>
            <a:ext cx="6367780" cy="1198880"/>
          </a:xfrm>
          <a:prstGeom prst="roundRect">
            <a:avLst>
              <a:gd name="adj" fmla="val 50000"/>
            </a:avLst>
          </a:prstGeom>
          <a:solidFill>
            <a:srgbClr val="79C5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自我导向学习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/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适应教师个性化发展需求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462020" y="4758055"/>
            <a:ext cx="6367780" cy="1379220"/>
          </a:xfrm>
          <a:prstGeom prst="roundRect">
            <a:avLst>
              <a:gd name="adj" fmla="val 50000"/>
            </a:avLst>
          </a:prstGeom>
          <a:solidFill>
            <a:srgbClr val="357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自我导向学习</a:t>
            </a:r>
            <a:endParaRPr lang="zh-CN" altLang="en-US" sz="2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/>
            <a:r>
              <a:rPr lang="zh-CN" altLang="en-US" sz="2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有助于教师建构属于自己的实践智慧</a:t>
            </a:r>
            <a:endParaRPr lang="zh-CN" altLang="en-US" sz="2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886075" y="1287780"/>
            <a:ext cx="2540" cy="4982845"/>
          </a:xfrm>
          <a:prstGeom prst="line">
            <a:avLst/>
          </a:prstGeom>
          <a:ln>
            <a:solidFill>
              <a:srgbClr val="35729C">
                <a:alpha val="30000"/>
              </a:srgb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143000" y="488950"/>
            <a:ext cx="9906000" cy="768350"/>
            <a:chOff x="1800" y="906"/>
            <a:chExt cx="15600" cy="1210"/>
          </a:xfrm>
        </p:grpSpPr>
        <p:sp>
          <p:nvSpPr>
            <p:cNvPr id="125" name="文本框 124"/>
            <p:cNvSpPr txBox="1"/>
            <p:nvPr/>
          </p:nvSpPr>
          <p:spPr>
            <a:xfrm>
              <a:off x="3156" y="906"/>
              <a:ext cx="11203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10000"/>
                </a:lnSpc>
                <a:buClrTx/>
                <a:buSzTx/>
                <a:buFontTx/>
              </a:pPr>
              <a:r>
                <a: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（二）自我导向学习的意义</a:t>
              </a:r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cxnSp>
          <p:nvCxnSpPr>
            <p:cNvPr id="128" name="直接连接符 127"/>
            <p:cNvCxnSpPr/>
            <p:nvPr/>
          </p:nvCxnSpPr>
          <p:spPr>
            <a:xfrm>
              <a:off x="1800" y="2028"/>
              <a:ext cx="15600" cy="0"/>
            </a:xfrm>
            <a:prstGeom prst="line">
              <a:avLst/>
            </a:prstGeom>
            <a:ln>
              <a:solidFill>
                <a:srgbClr val="35729C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5303520" y="1008380"/>
            <a:ext cx="1727200" cy="843280"/>
            <a:chOff x="8130" y="1202"/>
            <a:chExt cx="2720" cy="1328"/>
          </a:xfrm>
        </p:grpSpPr>
        <p:sp>
          <p:nvSpPr>
            <p:cNvPr id="31" name="文本框 30"/>
            <p:cNvSpPr txBox="1"/>
            <p:nvPr/>
          </p:nvSpPr>
          <p:spPr>
            <a:xfrm>
              <a:off x="8130" y="1202"/>
              <a:ext cx="2720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/>
              <a:r>
                <a:rPr lang="zh-CN" altLang="en-US" sz="4400" b="1">
                  <a:solidFill>
                    <a:srgbClr val="35729C">
                      <a:alpha val="9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目录</a:t>
              </a:r>
              <a:endParaRPr lang="zh-CN" altLang="en-US" sz="4400" b="1">
                <a:solidFill>
                  <a:srgbClr val="35729C">
                    <a:alpha val="9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8298" y="2530"/>
              <a:ext cx="2384" cy="0"/>
            </a:xfrm>
            <a:prstGeom prst="line">
              <a:avLst/>
            </a:prstGeom>
            <a:ln w="63500">
              <a:solidFill>
                <a:srgbClr val="3572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" name="组合 159"/>
          <p:cNvGrpSpPr/>
          <p:nvPr/>
        </p:nvGrpSpPr>
        <p:grpSpPr>
          <a:xfrm>
            <a:off x="3254375" y="2649855"/>
            <a:ext cx="720090" cy="720090"/>
            <a:chOff x="3468" y="3564"/>
            <a:chExt cx="1134" cy="1134"/>
          </a:xfrm>
        </p:grpSpPr>
        <p:sp>
          <p:nvSpPr>
            <p:cNvPr id="161" name="矩形 160"/>
            <p:cNvSpPr/>
            <p:nvPr/>
          </p:nvSpPr>
          <p:spPr>
            <a:xfrm>
              <a:off x="3468" y="3564"/>
              <a:ext cx="1134" cy="1134"/>
            </a:xfrm>
            <a:prstGeom prst="rect">
              <a:avLst/>
            </a:prstGeom>
            <a:solidFill>
              <a:srgbClr val="35729C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en-US" altLang="zh-CN">
                <a:cs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63" name="文本框 162"/>
            <p:cNvSpPr txBox="1"/>
            <p:nvPr/>
          </p:nvSpPr>
          <p:spPr>
            <a:xfrm>
              <a:off x="3471" y="3689"/>
              <a:ext cx="1094" cy="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3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01</a:t>
              </a:r>
              <a:endParaRPr lang="en-US" altLang="zh-CN" sz="3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cxnSp>
        <p:nvCxnSpPr>
          <p:cNvPr id="26" name="yuluo"/>
          <p:cNvCxnSpPr/>
          <p:nvPr/>
        </p:nvCxnSpPr>
        <p:spPr>
          <a:xfrm>
            <a:off x="1955800" y="1884045"/>
            <a:ext cx="8281035" cy="0"/>
          </a:xfrm>
          <a:prstGeom prst="line">
            <a:avLst/>
          </a:prstGeom>
          <a:ln>
            <a:solidFill>
              <a:srgbClr val="35729C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4107180" y="2649855"/>
            <a:ext cx="45154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4000" b="1">
                <a:solidFill>
                  <a:schemeClr val="tx1"/>
                </a:solidFill>
                <a:cs typeface="微软雅黑" panose="020B0503020204020204" pitchFamily="34" charset="-122"/>
              </a:rPr>
              <a:t>教师自我发展概述</a:t>
            </a:r>
            <a:endParaRPr lang="zh-CN" altLang="en-US" sz="4000" b="1">
              <a:solidFill>
                <a:schemeClr val="tx1"/>
              </a:solidFill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38600" y="4333240"/>
            <a:ext cx="647954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>
              <a:buClrTx/>
              <a:buSzTx/>
              <a:buFontTx/>
            </a:pPr>
            <a:r>
              <a:rPr lang="zh-CN" altLang="en-US" sz="4000" b="1">
                <a:cs typeface="微软雅黑" panose="020B0503020204020204" pitchFamily="34" charset="-122"/>
              </a:rPr>
              <a:t>教师自我发展的主要策略</a:t>
            </a:r>
            <a:endParaRPr lang="zh-CN" altLang="en-US" sz="4000" b="1">
              <a:cs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256280" y="4333240"/>
            <a:ext cx="728980" cy="720090"/>
            <a:chOff x="3454" y="3564"/>
            <a:chExt cx="1148" cy="1134"/>
          </a:xfrm>
        </p:grpSpPr>
        <p:sp>
          <p:nvSpPr>
            <p:cNvPr id="18" name="矩形 17"/>
            <p:cNvSpPr/>
            <p:nvPr/>
          </p:nvSpPr>
          <p:spPr>
            <a:xfrm>
              <a:off x="3468" y="3564"/>
              <a:ext cx="1134" cy="1134"/>
            </a:xfrm>
            <a:prstGeom prst="rect">
              <a:avLst/>
            </a:prstGeom>
            <a:solidFill>
              <a:srgbClr val="3572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en-US" altLang="zh-CN">
                <a:cs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454" y="3689"/>
              <a:ext cx="1094" cy="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3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02</a:t>
              </a:r>
              <a:endParaRPr lang="en-US" altLang="zh-CN" sz="3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任意多边形 62"/>
          <p:cNvSpPr/>
          <p:nvPr/>
        </p:nvSpPr>
        <p:spPr>
          <a:xfrm rot="8760000">
            <a:off x="10541000" y="283210"/>
            <a:ext cx="262255" cy="256540"/>
          </a:xfrm>
          <a:custGeom>
            <a:avLst/>
            <a:gdLst>
              <a:gd name="connisteX0" fmla="*/ 314325 w 892646"/>
              <a:gd name="connsiteY0" fmla="*/ 492085 h 825009"/>
              <a:gd name="connisteX1" fmla="*/ 399415 w 892646"/>
              <a:gd name="connsiteY1" fmla="*/ 520660 h 825009"/>
              <a:gd name="connisteX2" fmla="*/ 485140 w 892646"/>
              <a:gd name="connsiteY2" fmla="*/ 434935 h 825009"/>
              <a:gd name="connisteX3" fmla="*/ 408940 w 892646"/>
              <a:gd name="connsiteY3" fmla="*/ 340320 h 825009"/>
              <a:gd name="connisteX4" fmla="*/ 257175 w 892646"/>
              <a:gd name="connsiteY4" fmla="*/ 397470 h 825009"/>
              <a:gd name="connisteX5" fmla="*/ 276225 w 892646"/>
              <a:gd name="connsiteY5" fmla="*/ 568285 h 825009"/>
              <a:gd name="connisteX6" fmla="*/ 370840 w 892646"/>
              <a:gd name="connsiteY6" fmla="*/ 625435 h 825009"/>
              <a:gd name="connisteX7" fmla="*/ 485140 w 892646"/>
              <a:gd name="connsiteY7" fmla="*/ 568285 h 825009"/>
              <a:gd name="connisteX8" fmla="*/ 589915 w 892646"/>
              <a:gd name="connsiteY8" fmla="*/ 434935 h 825009"/>
              <a:gd name="connisteX9" fmla="*/ 542290 w 892646"/>
              <a:gd name="connsiteY9" fmla="*/ 273645 h 825009"/>
              <a:gd name="connisteX10" fmla="*/ 323850 w 892646"/>
              <a:gd name="connsiteY10" fmla="*/ 254595 h 825009"/>
              <a:gd name="connisteX11" fmla="*/ 152400 w 892646"/>
              <a:gd name="connsiteY11" fmla="*/ 359370 h 825009"/>
              <a:gd name="connisteX12" fmla="*/ 171450 w 892646"/>
              <a:gd name="connsiteY12" fmla="*/ 615910 h 825009"/>
              <a:gd name="connisteX13" fmla="*/ 285750 w 892646"/>
              <a:gd name="connsiteY13" fmla="*/ 692110 h 825009"/>
              <a:gd name="connisteX14" fmla="*/ 532765 w 892646"/>
              <a:gd name="connsiteY14" fmla="*/ 682585 h 825009"/>
              <a:gd name="connisteX15" fmla="*/ 666115 w 892646"/>
              <a:gd name="connsiteY15" fmla="*/ 530185 h 825009"/>
              <a:gd name="connisteX16" fmla="*/ 732155 w 892646"/>
              <a:gd name="connsiteY16" fmla="*/ 330795 h 825009"/>
              <a:gd name="connisteX17" fmla="*/ 561340 w 892646"/>
              <a:gd name="connsiteY17" fmla="*/ 178395 h 825009"/>
              <a:gd name="connisteX18" fmla="*/ 276225 w 892646"/>
              <a:gd name="connsiteY18" fmla="*/ 149820 h 825009"/>
              <a:gd name="connisteX19" fmla="*/ 38100 w 892646"/>
              <a:gd name="connsiteY19" fmla="*/ 264120 h 825009"/>
              <a:gd name="connisteX20" fmla="*/ 38100 w 892646"/>
              <a:gd name="connsiteY20" fmla="*/ 577810 h 825009"/>
              <a:gd name="connisteX21" fmla="*/ 104775 w 892646"/>
              <a:gd name="connsiteY21" fmla="*/ 749260 h 825009"/>
              <a:gd name="connisteX22" fmla="*/ 295275 w 892646"/>
              <a:gd name="connsiteY22" fmla="*/ 815300 h 825009"/>
              <a:gd name="connisteX23" fmla="*/ 589915 w 892646"/>
              <a:gd name="connsiteY23" fmla="*/ 787360 h 825009"/>
              <a:gd name="connisteX24" fmla="*/ 875030 w 892646"/>
              <a:gd name="connsiteY24" fmla="*/ 539710 h 825009"/>
              <a:gd name="connisteX25" fmla="*/ 808355 w 892646"/>
              <a:gd name="connsiteY25" fmla="*/ 149820 h 825009"/>
              <a:gd name="connisteX26" fmla="*/ 542290 w 892646"/>
              <a:gd name="connsiteY26" fmla="*/ 6945 h 825009"/>
              <a:gd name="connisteX27" fmla="*/ 114300 w 892646"/>
              <a:gd name="connsiteY27" fmla="*/ 45045 h 825009"/>
              <a:gd name="connisteX28" fmla="*/ 0 w 892646"/>
              <a:gd name="connsiteY28" fmla="*/ 149820 h 82500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</a:cxnLst>
            <a:rect l="l" t="t" r="r" b="b"/>
            <a:pathLst>
              <a:path w="892646" h="825010">
                <a:moveTo>
                  <a:pt x="314325" y="492085"/>
                </a:moveTo>
                <a:cubicBezTo>
                  <a:pt x="329565" y="499705"/>
                  <a:pt x="365125" y="532090"/>
                  <a:pt x="399415" y="520660"/>
                </a:cubicBezTo>
                <a:cubicBezTo>
                  <a:pt x="433705" y="509230"/>
                  <a:pt x="483235" y="471130"/>
                  <a:pt x="485140" y="434935"/>
                </a:cubicBezTo>
                <a:cubicBezTo>
                  <a:pt x="487045" y="398740"/>
                  <a:pt x="454660" y="347940"/>
                  <a:pt x="408940" y="340320"/>
                </a:cubicBezTo>
                <a:cubicBezTo>
                  <a:pt x="363220" y="332700"/>
                  <a:pt x="283845" y="351750"/>
                  <a:pt x="257175" y="397470"/>
                </a:cubicBezTo>
                <a:cubicBezTo>
                  <a:pt x="230505" y="443190"/>
                  <a:pt x="253365" y="522565"/>
                  <a:pt x="276225" y="568285"/>
                </a:cubicBezTo>
                <a:cubicBezTo>
                  <a:pt x="299085" y="614005"/>
                  <a:pt x="328930" y="625435"/>
                  <a:pt x="370840" y="625435"/>
                </a:cubicBezTo>
                <a:cubicBezTo>
                  <a:pt x="412750" y="625435"/>
                  <a:pt x="441325" y="606385"/>
                  <a:pt x="485140" y="568285"/>
                </a:cubicBezTo>
                <a:cubicBezTo>
                  <a:pt x="528955" y="530185"/>
                  <a:pt x="578485" y="493990"/>
                  <a:pt x="589915" y="434935"/>
                </a:cubicBezTo>
                <a:cubicBezTo>
                  <a:pt x="601345" y="375880"/>
                  <a:pt x="595630" y="309840"/>
                  <a:pt x="542290" y="273645"/>
                </a:cubicBezTo>
                <a:cubicBezTo>
                  <a:pt x="488950" y="237450"/>
                  <a:pt x="401955" y="237450"/>
                  <a:pt x="323850" y="254595"/>
                </a:cubicBezTo>
                <a:cubicBezTo>
                  <a:pt x="245745" y="271740"/>
                  <a:pt x="182880" y="286980"/>
                  <a:pt x="152400" y="359370"/>
                </a:cubicBezTo>
                <a:cubicBezTo>
                  <a:pt x="121920" y="431760"/>
                  <a:pt x="144780" y="549235"/>
                  <a:pt x="171450" y="615910"/>
                </a:cubicBezTo>
                <a:cubicBezTo>
                  <a:pt x="198120" y="682585"/>
                  <a:pt x="213360" y="678775"/>
                  <a:pt x="285750" y="692110"/>
                </a:cubicBezTo>
                <a:cubicBezTo>
                  <a:pt x="358140" y="705445"/>
                  <a:pt x="456565" y="714970"/>
                  <a:pt x="532765" y="682585"/>
                </a:cubicBezTo>
                <a:cubicBezTo>
                  <a:pt x="608965" y="650200"/>
                  <a:pt x="626110" y="600670"/>
                  <a:pt x="666115" y="530185"/>
                </a:cubicBezTo>
                <a:cubicBezTo>
                  <a:pt x="706120" y="459700"/>
                  <a:pt x="753110" y="401280"/>
                  <a:pt x="732155" y="330795"/>
                </a:cubicBezTo>
                <a:cubicBezTo>
                  <a:pt x="711200" y="260310"/>
                  <a:pt x="652780" y="214590"/>
                  <a:pt x="561340" y="178395"/>
                </a:cubicBezTo>
                <a:cubicBezTo>
                  <a:pt x="469900" y="142200"/>
                  <a:pt x="381000" y="132675"/>
                  <a:pt x="276225" y="149820"/>
                </a:cubicBezTo>
                <a:cubicBezTo>
                  <a:pt x="171450" y="166965"/>
                  <a:pt x="85725" y="178395"/>
                  <a:pt x="38100" y="264120"/>
                </a:cubicBezTo>
                <a:cubicBezTo>
                  <a:pt x="-9525" y="349845"/>
                  <a:pt x="24765" y="480655"/>
                  <a:pt x="38100" y="577810"/>
                </a:cubicBezTo>
                <a:cubicBezTo>
                  <a:pt x="51435" y="674965"/>
                  <a:pt x="53340" y="701635"/>
                  <a:pt x="104775" y="749260"/>
                </a:cubicBezTo>
                <a:cubicBezTo>
                  <a:pt x="156210" y="796885"/>
                  <a:pt x="198120" y="807680"/>
                  <a:pt x="295275" y="815300"/>
                </a:cubicBezTo>
                <a:cubicBezTo>
                  <a:pt x="392430" y="822920"/>
                  <a:pt x="473710" y="842605"/>
                  <a:pt x="589915" y="787360"/>
                </a:cubicBezTo>
                <a:cubicBezTo>
                  <a:pt x="706120" y="732115"/>
                  <a:pt x="831215" y="667345"/>
                  <a:pt x="875030" y="539710"/>
                </a:cubicBezTo>
                <a:cubicBezTo>
                  <a:pt x="918845" y="412075"/>
                  <a:pt x="875030" y="256500"/>
                  <a:pt x="808355" y="149820"/>
                </a:cubicBezTo>
                <a:cubicBezTo>
                  <a:pt x="741680" y="43140"/>
                  <a:pt x="681355" y="27900"/>
                  <a:pt x="542290" y="6945"/>
                </a:cubicBezTo>
                <a:cubicBezTo>
                  <a:pt x="403225" y="-14010"/>
                  <a:pt x="222885" y="16470"/>
                  <a:pt x="114300" y="45045"/>
                </a:cubicBezTo>
                <a:cubicBezTo>
                  <a:pt x="5715" y="73620"/>
                  <a:pt x="14605" y="129500"/>
                  <a:pt x="0" y="149820"/>
                </a:cubicBezTo>
              </a:path>
            </a:pathLst>
          </a:custGeom>
          <a:noFill/>
          <a:ln>
            <a:solidFill>
              <a:srgbClr val="FFFFFF">
                <a:alpha val="4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835150" y="2131060"/>
            <a:ext cx="8855710" cy="24834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教师依据自己的需求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，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自行启动学习计划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，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然后执行并对学习过程进行监控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，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评估自己的学习体会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，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这是自我导向学习的自然过程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。</a:t>
            </a:r>
            <a:endParaRPr lang="en-US" altLang="zh-CN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4705" y="639445"/>
            <a:ext cx="10562590" cy="768350"/>
            <a:chOff x="1182" y="818"/>
            <a:chExt cx="16634" cy="1210"/>
          </a:xfrm>
        </p:grpSpPr>
        <p:sp>
          <p:nvSpPr>
            <p:cNvPr id="125" name="文本框 124"/>
            <p:cNvSpPr txBox="1"/>
            <p:nvPr/>
          </p:nvSpPr>
          <p:spPr>
            <a:xfrm>
              <a:off x="4108" y="818"/>
              <a:ext cx="10781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10000"/>
                </a:lnSpc>
                <a:buClrTx/>
                <a:buSzTx/>
                <a:buFontTx/>
              </a:pPr>
              <a:r>
                <a:rPr lang="zh-CN" altLang="en-US" sz="4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（三）自我导向学习的过程</a:t>
              </a:r>
              <a:endParaRPr lang="zh-CN" altLang="en-US" sz="4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cxnSp>
          <p:nvCxnSpPr>
            <p:cNvPr id="128" name="直接连接符 127"/>
            <p:cNvCxnSpPr/>
            <p:nvPr/>
          </p:nvCxnSpPr>
          <p:spPr>
            <a:xfrm>
              <a:off x="1182" y="2028"/>
              <a:ext cx="16634" cy="0"/>
            </a:xfrm>
            <a:prstGeom prst="line">
              <a:avLst/>
            </a:prstGeom>
            <a:ln>
              <a:solidFill>
                <a:srgbClr val="35729C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任意多边形 62"/>
          <p:cNvSpPr/>
          <p:nvPr/>
        </p:nvSpPr>
        <p:spPr>
          <a:xfrm rot="8760000">
            <a:off x="10541000" y="283210"/>
            <a:ext cx="262255" cy="256540"/>
          </a:xfrm>
          <a:custGeom>
            <a:avLst/>
            <a:gdLst>
              <a:gd name="connisteX0" fmla="*/ 314325 w 892646"/>
              <a:gd name="connsiteY0" fmla="*/ 492085 h 825009"/>
              <a:gd name="connisteX1" fmla="*/ 399415 w 892646"/>
              <a:gd name="connsiteY1" fmla="*/ 520660 h 825009"/>
              <a:gd name="connisteX2" fmla="*/ 485140 w 892646"/>
              <a:gd name="connsiteY2" fmla="*/ 434935 h 825009"/>
              <a:gd name="connisteX3" fmla="*/ 408940 w 892646"/>
              <a:gd name="connsiteY3" fmla="*/ 340320 h 825009"/>
              <a:gd name="connisteX4" fmla="*/ 257175 w 892646"/>
              <a:gd name="connsiteY4" fmla="*/ 397470 h 825009"/>
              <a:gd name="connisteX5" fmla="*/ 276225 w 892646"/>
              <a:gd name="connsiteY5" fmla="*/ 568285 h 825009"/>
              <a:gd name="connisteX6" fmla="*/ 370840 w 892646"/>
              <a:gd name="connsiteY6" fmla="*/ 625435 h 825009"/>
              <a:gd name="connisteX7" fmla="*/ 485140 w 892646"/>
              <a:gd name="connsiteY7" fmla="*/ 568285 h 825009"/>
              <a:gd name="connisteX8" fmla="*/ 589915 w 892646"/>
              <a:gd name="connsiteY8" fmla="*/ 434935 h 825009"/>
              <a:gd name="connisteX9" fmla="*/ 542290 w 892646"/>
              <a:gd name="connsiteY9" fmla="*/ 273645 h 825009"/>
              <a:gd name="connisteX10" fmla="*/ 323850 w 892646"/>
              <a:gd name="connsiteY10" fmla="*/ 254595 h 825009"/>
              <a:gd name="connisteX11" fmla="*/ 152400 w 892646"/>
              <a:gd name="connsiteY11" fmla="*/ 359370 h 825009"/>
              <a:gd name="connisteX12" fmla="*/ 171450 w 892646"/>
              <a:gd name="connsiteY12" fmla="*/ 615910 h 825009"/>
              <a:gd name="connisteX13" fmla="*/ 285750 w 892646"/>
              <a:gd name="connsiteY13" fmla="*/ 692110 h 825009"/>
              <a:gd name="connisteX14" fmla="*/ 532765 w 892646"/>
              <a:gd name="connsiteY14" fmla="*/ 682585 h 825009"/>
              <a:gd name="connisteX15" fmla="*/ 666115 w 892646"/>
              <a:gd name="connsiteY15" fmla="*/ 530185 h 825009"/>
              <a:gd name="connisteX16" fmla="*/ 732155 w 892646"/>
              <a:gd name="connsiteY16" fmla="*/ 330795 h 825009"/>
              <a:gd name="connisteX17" fmla="*/ 561340 w 892646"/>
              <a:gd name="connsiteY17" fmla="*/ 178395 h 825009"/>
              <a:gd name="connisteX18" fmla="*/ 276225 w 892646"/>
              <a:gd name="connsiteY18" fmla="*/ 149820 h 825009"/>
              <a:gd name="connisteX19" fmla="*/ 38100 w 892646"/>
              <a:gd name="connsiteY19" fmla="*/ 264120 h 825009"/>
              <a:gd name="connisteX20" fmla="*/ 38100 w 892646"/>
              <a:gd name="connsiteY20" fmla="*/ 577810 h 825009"/>
              <a:gd name="connisteX21" fmla="*/ 104775 w 892646"/>
              <a:gd name="connsiteY21" fmla="*/ 749260 h 825009"/>
              <a:gd name="connisteX22" fmla="*/ 295275 w 892646"/>
              <a:gd name="connsiteY22" fmla="*/ 815300 h 825009"/>
              <a:gd name="connisteX23" fmla="*/ 589915 w 892646"/>
              <a:gd name="connsiteY23" fmla="*/ 787360 h 825009"/>
              <a:gd name="connisteX24" fmla="*/ 875030 w 892646"/>
              <a:gd name="connsiteY24" fmla="*/ 539710 h 825009"/>
              <a:gd name="connisteX25" fmla="*/ 808355 w 892646"/>
              <a:gd name="connsiteY25" fmla="*/ 149820 h 825009"/>
              <a:gd name="connisteX26" fmla="*/ 542290 w 892646"/>
              <a:gd name="connsiteY26" fmla="*/ 6945 h 825009"/>
              <a:gd name="connisteX27" fmla="*/ 114300 w 892646"/>
              <a:gd name="connsiteY27" fmla="*/ 45045 h 825009"/>
              <a:gd name="connisteX28" fmla="*/ 0 w 892646"/>
              <a:gd name="connsiteY28" fmla="*/ 149820 h 82500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</a:cxnLst>
            <a:rect l="l" t="t" r="r" b="b"/>
            <a:pathLst>
              <a:path w="892646" h="825010">
                <a:moveTo>
                  <a:pt x="314325" y="492085"/>
                </a:moveTo>
                <a:cubicBezTo>
                  <a:pt x="329565" y="499705"/>
                  <a:pt x="365125" y="532090"/>
                  <a:pt x="399415" y="520660"/>
                </a:cubicBezTo>
                <a:cubicBezTo>
                  <a:pt x="433705" y="509230"/>
                  <a:pt x="483235" y="471130"/>
                  <a:pt x="485140" y="434935"/>
                </a:cubicBezTo>
                <a:cubicBezTo>
                  <a:pt x="487045" y="398740"/>
                  <a:pt x="454660" y="347940"/>
                  <a:pt x="408940" y="340320"/>
                </a:cubicBezTo>
                <a:cubicBezTo>
                  <a:pt x="363220" y="332700"/>
                  <a:pt x="283845" y="351750"/>
                  <a:pt x="257175" y="397470"/>
                </a:cubicBezTo>
                <a:cubicBezTo>
                  <a:pt x="230505" y="443190"/>
                  <a:pt x="253365" y="522565"/>
                  <a:pt x="276225" y="568285"/>
                </a:cubicBezTo>
                <a:cubicBezTo>
                  <a:pt x="299085" y="614005"/>
                  <a:pt x="328930" y="625435"/>
                  <a:pt x="370840" y="625435"/>
                </a:cubicBezTo>
                <a:cubicBezTo>
                  <a:pt x="412750" y="625435"/>
                  <a:pt x="441325" y="606385"/>
                  <a:pt x="485140" y="568285"/>
                </a:cubicBezTo>
                <a:cubicBezTo>
                  <a:pt x="528955" y="530185"/>
                  <a:pt x="578485" y="493990"/>
                  <a:pt x="589915" y="434935"/>
                </a:cubicBezTo>
                <a:cubicBezTo>
                  <a:pt x="601345" y="375880"/>
                  <a:pt x="595630" y="309840"/>
                  <a:pt x="542290" y="273645"/>
                </a:cubicBezTo>
                <a:cubicBezTo>
                  <a:pt x="488950" y="237450"/>
                  <a:pt x="401955" y="237450"/>
                  <a:pt x="323850" y="254595"/>
                </a:cubicBezTo>
                <a:cubicBezTo>
                  <a:pt x="245745" y="271740"/>
                  <a:pt x="182880" y="286980"/>
                  <a:pt x="152400" y="359370"/>
                </a:cubicBezTo>
                <a:cubicBezTo>
                  <a:pt x="121920" y="431760"/>
                  <a:pt x="144780" y="549235"/>
                  <a:pt x="171450" y="615910"/>
                </a:cubicBezTo>
                <a:cubicBezTo>
                  <a:pt x="198120" y="682585"/>
                  <a:pt x="213360" y="678775"/>
                  <a:pt x="285750" y="692110"/>
                </a:cubicBezTo>
                <a:cubicBezTo>
                  <a:pt x="358140" y="705445"/>
                  <a:pt x="456565" y="714970"/>
                  <a:pt x="532765" y="682585"/>
                </a:cubicBezTo>
                <a:cubicBezTo>
                  <a:pt x="608965" y="650200"/>
                  <a:pt x="626110" y="600670"/>
                  <a:pt x="666115" y="530185"/>
                </a:cubicBezTo>
                <a:cubicBezTo>
                  <a:pt x="706120" y="459700"/>
                  <a:pt x="753110" y="401280"/>
                  <a:pt x="732155" y="330795"/>
                </a:cubicBezTo>
                <a:cubicBezTo>
                  <a:pt x="711200" y="260310"/>
                  <a:pt x="652780" y="214590"/>
                  <a:pt x="561340" y="178395"/>
                </a:cubicBezTo>
                <a:cubicBezTo>
                  <a:pt x="469900" y="142200"/>
                  <a:pt x="381000" y="132675"/>
                  <a:pt x="276225" y="149820"/>
                </a:cubicBezTo>
                <a:cubicBezTo>
                  <a:pt x="171450" y="166965"/>
                  <a:pt x="85725" y="178395"/>
                  <a:pt x="38100" y="264120"/>
                </a:cubicBezTo>
                <a:cubicBezTo>
                  <a:pt x="-9525" y="349845"/>
                  <a:pt x="24765" y="480655"/>
                  <a:pt x="38100" y="577810"/>
                </a:cubicBezTo>
                <a:cubicBezTo>
                  <a:pt x="51435" y="674965"/>
                  <a:pt x="53340" y="701635"/>
                  <a:pt x="104775" y="749260"/>
                </a:cubicBezTo>
                <a:cubicBezTo>
                  <a:pt x="156210" y="796885"/>
                  <a:pt x="198120" y="807680"/>
                  <a:pt x="295275" y="815300"/>
                </a:cubicBezTo>
                <a:cubicBezTo>
                  <a:pt x="392430" y="822920"/>
                  <a:pt x="473710" y="842605"/>
                  <a:pt x="589915" y="787360"/>
                </a:cubicBezTo>
                <a:cubicBezTo>
                  <a:pt x="706120" y="732115"/>
                  <a:pt x="831215" y="667345"/>
                  <a:pt x="875030" y="539710"/>
                </a:cubicBezTo>
                <a:cubicBezTo>
                  <a:pt x="918845" y="412075"/>
                  <a:pt x="875030" y="256500"/>
                  <a:pt x="808355" y="149820"/>
                </a:cubicBezTo>
                <a:cubicBezTo>
                  <a:pt x="741680" y="43140"/>
                  <a:pt x="681355" y="27900"/>
                  <a:pt x="542290" y="6945"/>
                </a:cubicBezTo>
                <a:cubicBezTo>
                  <a:pt x="403225" y="-14010"/>
                  <a:pt x="222885" y="16470"/>
                  <a:pt x="114300" y="45045"/>
                </a:cubicBezTo>
                <a:cubicBezTo>
                  <a:pt x="5715" y="73620"/>
                  <a:pt x="14605" y="129500"/>
                  <a:pt x="0" y="149820"/>
                </a:cubicBezTo>
              </a:path>
            </a:pathLst>
          </a:custGeom>
          <a:noFill/>
          <a:ln>
            <a:solidFill>
              <a:srgbClr val="FFFFFF">
                <a:alpha val="4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835150" y="2131060"/>
            <a:ext cx="8855710" cy="35433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代表性理论：</a:t>
            </a: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1.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塔富的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13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个步骤；</a:t>
            </a: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2.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诺尔斯的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6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个步骤；</a:t>
            </a: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3.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贾维斯的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9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个要素。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4705" y="639445"/>
            <a:ext cx="10562590" cy="768350"/>
            <a:chOff x="1182" y="818"/>
            <a:chExt cx="16634" cy="1210"/>
          </a:xfrm>
        </p:grpSpPr>
        <p:sp>
          <p:nvSpPr>
            <p:cNvPr id="125" name="文本框 124"/>
            <p:cNvSpPr txBox="1"/>
            <p:nvPr/>
          </p:nvSpPr>
          <p:spPr>
            <a:xfrm>
              <a:off x="4108" y="818"/>
              <a:ext cx="10781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10000"/>
                </a:lnSpc>
                <a:buClrTx/>
                <a:buSzTx/>
                <a:buFontTx/>
              </a:pPr>
              <a:r>
                <a:rPr lang="zh-CN" altLang="en-US" sz="4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（三）自我导向学习的过程</a:t>
              </a:r>
              <a:endParaRPr lang="zh-CN" altLang="en-US" sz="4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cxnSp>
          <p:nvCxnSpPr>
            <p:cNvPr id="128" name="直接连接符 127"/>
            <p:cNvCxnSpPr/>
            <p:nvPr/>
          </p:nvCxnSpPr>
          <p:spPr>
            <a:xfrm>
              <a:off x="1182" y="2028"/>
              <a:ext cx="16634" cy="0"/>
            </a:xfrm>
            <a:prstGeom prst="line">
              <a:avLst/>
            </a:prstGeom>
            <a:ln>
              <a:solidFill>
                <a:srgbClr val="35729C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任意多边形 62"/>
          <p:cNvSpPr/>
          <p:nvPr/>
        </p:nvSpPr>
        <p:spPr>
          <a:xfrm rot="8760000">
            <a:off x="10541000" y="283210"/>
            <a:ext cx="262255" cy="256540"/>
          </a:xfrm>
          <a:custGeom>
            <a:avLst/>
            <a:gdLst>
              <a:gd name="connisteX0" fmla="*/ 314325 w 892646"/>
              <a:gd name="connsiteY0" fmla="*/ 492085 h 825009"/>
              <a:gd name="connisteX1" fmla="*/ 399415 w 892646"/>
              <a:gd name="connsiteY1" fmla="*/ 520660 h 825009"/>
              <a:gd name="connisteX2" fmla="*/ 485140 w 892646"/>
              <a:gd name="connsiteY2" fmla="*/ 434935 h 825009"/>
              <a:gd name="connisteX3" fmla="*/ 408940 w 892646"/>
              <a:gd name="connsiteY3" fmla="*/ 340320 h 825009"/>
              <a:gd name="connisteX4" fmla="*/ 257175 w 892646"/>
              <a:gd name="connsiteY4" fmla="*/ 397470 h 825009"/>
              <a:gd name="connisteX5" fmla="*/ 276225 w 892646"/>
              <a:gd name="connsiteY5" fmla="*/ 568285 h 825009"/>
              <a:gd name="connisteX6" fmla="*/ 370840 w 892646"/>
              <a:gd name="connsiteY6" fmla="*/ 625435 h 825009"/>
              <a:gd name="connisteX7" fmla="*/ 485140 w 892646"/>
              <a:gd name="connsiteY7" fmla="*/ 568285 h 825009"/>
              <a:gd name="connisteX8" fmla="*/ 589915 w 892646"/>
              <a:gd name="connsiteY8" fmla="*/ 434935 h 825009"/>
              <a:gd name="connisteX9" fmla="*/ 542290 w 892646"/>
              <a:gd name="connsiteY9" fmla="*/ 273645 h 825009"/>
              <a:gd name="connisteX10" fmla="*/ 323850 w 892646"/>
              <a:gd name="connsiteY10" fmla="*/ 254595 h 825009"/>
              <a:gd name="connisteX11" fmla="*/ 152400 w 892646"/>
              <a:gd name="connsiteY11" fmla="*/ 359370 h 825009"/>
              <a:gd name="connisteX12" fmla="*/ 171450 w 892646"/>
              <a:gd name="connsiteY12" fmla="*/ 615910 h 825009"/>
              <a:gd name="connisteX13" fmla="*/ 285750 w 892646"/>
              <a:gd name="connsiteY13" fmla="*/ 692110 h 825009"/>
              <a:gd name="connisteX14" fmla="*/ 532765 w 892646"/>
              <a:gd name="connsiteY14" fmla="*/ 682585 h 825009"/>
              <a:gd name="connisteX15" fmla="*/ 666115 w 892646"/>
              <a:gd name="connsiteY15" fmla="*/ 530185 h 825009"/>
              <a:gd name="connisteX16" fmla="*/ 732155 w 892646"/>
              <a:gd name="connsiteY16" fmla="*/ 330795 h 825009"/>
              <a:gd name="connisteX17" fmla="*/ 561340 w 892646"/>
              <a:gd name="connsiteY17" fmla="*/ 178395 h 825009"/>
              <a:gd name="connisteX18" fmla="*/ 276225 w 892646"/>
              <a:gd name="connsiteY18" fmla="*/ 149820 h 825009"/>
              <a:gd name="connisteX19" fmla="*/ 38100 w 892646"/>
              <a:gd name="connsiteY19" fmla="*/ 264120 h 825009"/>
              <a:gd name="connisteX20" fmla="*/ 38100 w 892646"/>
              <a:gd name="connsiteY20" fmla="*/ 577810 h 825009"/>
              <a:gd name="connisteX21" fmla="*/ 104775 w 892646"/>
              <a:gd name="connsiteY21" fmla="*/ 749260 h 825009"/>
              <a:gd name="connisteX22" fmla="*/ 295275 w 892646"/>
              <a:gd name="connsiteY22" fmla="*/ 815300 h 825009"/>
              <a:gd name="connisteX23" fmla="*/ 589915 w 892646"/>
              <a:gd name="connsiteY23" fmla="*/ 787360 h 825009"/>
              <a:gd name="connisteX24" fmla="*/ 875030 w 892646"/>
              <a:gd name="connsiteY24" fmla="*/ 539710 h 825009"/>
              <a:gd name="connisteX25" fmla="*/ 808355 w 892646"/>
              <a:gd name="connsiteY25" fmla="*/ 149820 h 825009"/>
              <a:gd name="connisteX26" fmla="*/ 542290 w 892646"/>
              <a:gd name="connsiteY26" fmla="*/ 6945 h 825009"/>
              <a:gd name="connisteX27" fmla="*/ 114300 w 892646"/>
              <a:gd name="connsiteY27" fmla="*/ 45045 h 825009"/>
              <a:gd name="connisteX28" fmla="*/ 0 w 892646"/>
              <a:gd name="connsiteY28" fmla="*/ 149820 h 82500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</a:cxnLst>
            <a:rect l="l" t="t" r="r" b="b"/>
            <a:pathLst>
              <a:path w="892646" h="825010">
                <a:moveTo>
                  <a:pt x="314325" y="492085"/>
                </a:moveTo>
                <a:cubicBezTo>
                  <a:pt x="329565" y="499705"/>
                  <a:pt x="365125" y="532090"/>
                  <a:pt x="399415" y="520660"/>
                </a:cubicBezTo>
                <a:cubicBezTo>
                  <a:pt x="433705" y="509230"/>
                  <a:pt x="483235" y="471130"/>
                  <a:pt x="485140" y="434935"/>
                </a:cubicBezTo>
                <a:cubicBezTo>
                  <a:pt x="487045" y="398740"/>
                  <a:pt x="454660" y="347940"/>
                  <a:pt x="408940" y="340320"/>
                </a:cubicBezTo>
                <a:cubicBezTo>
                  <a:pt x="363220" y="332700"/>
                  <a:pt x="283845" y="351750"/>
                  <a:pt x="257175" y="397470"/>
                </a:cubicBezTo>
                <a:cubicBezTo>
                  <a:pt x="230505" y="443190"/>
                  <a:pt x="253365" y="522565"/>
                  <a:pt x="276225" y="568285"/>
                </a:cubicBezTo>
                <a:cubicBezTo>
                  <a:pt x="299085" y="614005"/>
                  <a:pt x="328930" y="625435"/>
                  <a:pt x="370840" y="625435"/>
                </a:cubicBezTo>
                <a:cubicBezTo>
                  <a:pt x="412750" y="625435"/>
                  <a:pt x="441325" y="606385"/>
                  <a:pt x="485140" y="568285"/>
                </a:cubicBezTo>
                <a:cubicBezTo>
                  <a:pt x="528955" y="530185"/>
                  <a:pt x="578485" y="493990"/>
                  <a:pt x="589915" y="434935"/>
                </a:cubicBezTo>
                <a:cubicBezTo>
                  <a:pt x="601345" y="375880"/>
                  <a:pt x="595630" y="309840"/>
                  <a:pt x="542290" y="273645"/>
                </a:cubicBezTo>
                <a:cubicBezTo>
                  <a:pt x="488950" y="237450"/>
                  <a:pt x="401955" y="237450"/>
                  <a:pt x="323850" y="254595"/>
                </a:cubicBezTo>
                <a:cubicBezTo>
                  <a:pt x="245745" y="271740"/>
                  <a:pt x="182880" y="286980"/>
                  <a:pt x="152400" y="359370"/>
                </a:cubicBezTo>
                <a:cubicBezTo>
                  <a:pt x="121920" y="431760"/>
                  <a:pt x="144780" y="549235"/>
                  <a:pt x="171450" y="615910"/>
                </a:cubicBezTo>
                <a:cubicBezTo>
                  <a:pt x="198120" y="682585"/>
                  <a:pt x="213360" y="678775"/>
                  <a:pt x="285750" y="692110"/>
                </a:cubicBezTo>
                <a:cubicBezTo>
                  <a:pt x="358140" y="705445"/>
                  <a:pt x="456565" y="714970"/>
                  <a:pt x="532765" y="682585"/>
                </a:cubicBezTo>
                <a:cubicBezTo>
                  <a:pt x="608965" y="650200"/>
                  <a:pt x="626110" y="600670"/>
                  <a:pt x="666115" y="530185"/>
                </a:cubicBezTo>
                <a:cubicBezTo>
                  <a:pt x="706120" y="459700"/>
                  <a:pt x="753110" y="401280"/>
                  <a:pt x="732155" y="330795"/>
                </a:cubicBezTo>
                <a:cubicBezTo>
                  <a:pt x="711200" y="260310"/>
                  <a:pt x="652780" y="214590"/>
                  <a:pt x="561340" y="178395"/>
                </a:cubicBezTo>
                <a:cubicBezTo>
                  <a:pt x="469900" y="142200"/>
                  <a:pt x="381000" y="132675"/>
                  <a:pt x="276225" y="149820"/>
                </a:cubicBezTo>
                <a:cubicBezTo>
                  <a:pt x="171450" y="166965"/>
                  <a:pt x="85725" y="178395"/>
                  <a:pt x="38100" y="264120"/>
                </a:cubicBezTo>
                <a:cubicBezTo>
                  <a:pt x="-9525" y="349845"/>
                  <a:pt x="24765" y="480655"/>
                  <a:pt x="38100" y="577810"/>
                </a:cubicBezTo>
                <a:cubicBezTo>
                  <a:pt x="51435" y="674965"/>
                  <a:pt x="53340" y="701635"/>
                  <a:pt x="104775" y="749260"/>
                </a:cubicBezTo>
                <a:cubicBezTo>
                  <a:pt x="156210" y="796885"/>
                  <a:pt x="198120" y="807680"/>
                  <a:pt x="295275" y="815300"/>
                </a:cubicBezTo>
                <a:cubicBezTo>
                  <a:pt x="392430" y="822920"/>
                  <a:pt x="473710" y="842605"/>
                  <a:pt x="589915" y="787360"/>
                </a:cubicBezTo>
                <a:cubicBezTo>
                  <a:pt x="706120" y="732115"/>
                  <a:pt x="831215" y="667345"/>
                  <a:pt x="875030" y="539710"/>
                </a:cubicBezTo>
                <a:cubicBezTo>
                  <a:pt x="918845" y="412075"/>
                  <a:pt x="875030" y="256500"/>
                  <a:pt x="808355" y="149820"/>
                </a:cubicBezTo>
                <a:cubicBezTo>
                  <a:pt x="741680" y="43140"/>
                  <a:pt x="681355" y="27900"/>
                  <a:pt x="542290" y="6945"/>
                </a:cubicBezTo>
                <a:cubicBezTo>
                  <a:pt x="403225" y="-14010"/>
                  <a:pt x="222885" y="16470"/>
                  <a:pt x="114300" y="45045"/>
                </a:cubicBezTo>
                <a:cubicBezTo>
                  <a:pt x="5715" y="73620"/>
                  <a:pt x="14605" y="129500"/>
                  <a:pt x="0" y="149820"/>
                </a:cubicBezTo>
              </a:path>
            </a:pathLst>
          </a:custGeom>
          <a:noFill/>
          <a:ln>
            <a:solidFill>
              <a:srgbClr val="FFFFFF">
                <a:alpha val="4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835150" y="2131060"/>
            <a:ext cx="8855710" cy="24834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自我导向学习应该注意的两个方面：</a:t>
            </a: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一是激发自我导向学习的主动性和积极性。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二是提高自我导向学习能力。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4705" y="639445"/>
            <a:ext cx="10562590" cy="768350"/>
            <a:chOff x="1182" y="818"/>
            <a:chExt cx="16634" cy="1210"/>
          </a:xfrm>
        </p:grpSpPr>
        <p:sp>
          <p:nvSpPr>
            <p:cNvPr id="125" name="文本框 124"/>
            <p:cNvSpPr txBox="1"/>
            <p:nvPr/>
          </p:nvSpPr>
          <p:spPr>
            <a:xfrm>
              <a:off x="4108" y="818"/>
              <a:ext cx="10781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10000"/>
                </a:lnSpc>
                <a:buClrTx/>
                <a:buSzTx/>
                <a:buFontTx/>
              </a:pPr>
              <a:r>
                <a:rPr lang="zh-CN" altLang="en-US" sz="4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（三）自我导向学习的过程</a:t>
              </a:r>
              <a:endParaRPr lang="zh-CN" altLang="en-US" sz="4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cxnSp>
          <p:nvCxnSpPr>
            <p:cNvPr id="128" name="直接连接符 127"/>
            <p:cNvCxnSpPr/>
            <p:nvPr/>
          </p:nvCxnSpPr>
          <p:spPr>
            <a:xfrm>
              <a:off x="1182" y="2028"/>
              <a:ext cx="16634" cy="0"/>
            </a:xfrm>
            <a:prstGeom prst="line">
              <a:avLst/>
            </a:prstGeom>
            <a:ln>
              <a:solidFill>
                <a:srgbClr val="35729C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文本框 57"/>
          <p:cNvSpPr txBox="1"/>
          <p:nvPr/>
        </p:nvSpPr>
        <p:spPr>
          <a:xfrm>
            <a:off x="4803775" y="1849120"/>
            <a:ext cx="291782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7200" b="1">
                <a:solidFill>
                  <a:srgbClr val="3572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谢谢</a:t>
            </a:r>
            <a:endParaRPr lang="zh-CN" altLang="en-US" sz="7200" b="1">
              <a:solidFill>
                <a:srgbClr val="35729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706370" y="3552825"/>
            <a:ext cx="67716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1600" cap="all">
                <a:solidFill>
                  <a:srgbClr val="35729C">
                    <a:alpha val="50000"/>
                  </a:srgbClr>
                </a:solidFill>
                <a:uFillTx/>
                <a:cs typeface="微软雅黑" panose="020B0503020204020204" pitchFamily="34" charset="-122"/>
              </a:rPr>
              <a:t>Thank you for your attention</a:t>
            </a:r>
            <a:endParaRPr lang="zh-CN" altLang="en-US" sz="1600" cap="all">
              <a:solidFill>
                <a:srgbClr val="35729C">
                  <a:alpha val="50000"/>
                </a:srgbClr>
              </a:solidFill>
              <a:uFillTx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2985754" y="1753870"/>
            <a:ext cx="6408039" cy="2323072"/>
            <a:chOff x="6998" y="3205"/>
            <a:chExt cx="6739" cy="2443"/>
          </a:xfrm>
        </p:grpSpPr>
        <p:sp>
          <p:nvSpPr>
            <p:cNvPr id="24" name="矩形 23"/>
            <p:cNvSpPr/>
            <p:nvPr/>
          </p:nvSpPr>
          <p:spPr bwMode="auto">
            <a:xfrm>
              <a:off x="7108" y="4486"/>
              <a:ext cx="6629" cy="106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p>
              <a:pPr algn="dist">
                <a:defRPr/>
              </a:pPr>
              <a:r>
                <a:rPr lang="zh-CN" altLang="en-US" sz="6000" b="1" kern="1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教师自我发展概述</a:t>
              </a:r>
              <a:endParaRPr lang="zh-CN" altLang="en-US" sz="6000" b="1" kern="1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9181" y="3205"/>
              <a:ext cx="2315" cy="759"/>
            </a:xfrm>
            <a:prstGeom prst="roundRect">
              <a:avLst>
                <a:gd name="adj" fmla="val 50000"/>
              </a:avLst>
            </a:prstGeom>
            <a:solidFill>
              <a:srgbClr val="3572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>
                <a:lnSpc>
                  <a:spcPct val="120000"/>
                </a:lnSpc>
              </a:pPr>
              <a:r>
                <a:rPr lang="zh-CN" altLang="en-US" sz="32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第一节</a:t>
              </a:r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6998" y="5648"/>
              <a:ext cx="6739" cy="0"/>
            </a:xfrm>
            <a:prstGeom prst="line">
              <a:avLst/>
            </a:prstGeom>
            <a:ln>
              <a:solidFill>
                <a:srgbClr val="35729C">
                  <a:alpha val="19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596390" y="765175"/>
            <a:ext cx="9206865" cy="5306060"/>
            <a:chOff x="2514" y="446"/>
            <a:chExt cx="14499" cy="8356"/>
          </a:xfrm>
        </p:grpSpPr>
        <p:sp>
          <p:nvSpPr>
            <p:cNvPr id="63" name="任意多边形 62"/>
            <p:cNvSpPr/>
            <p:nvPr/>
          </p:nvSpPr>
          <p:spPr>
            <a:xfrm rot="8760000">
              <a:off x="16600" y="446"/>
              <a:ext cx="413" cy="404"/>
            </a:xfrm>
            <a:custGeom>
              <a:avLst/>
              <a:gdLst>
                <a:gd name="connisteX0" fmla="*/ 314325 w 892646"/>
                <a:gd name="connsiteY0" fmla="*/ 492085 h 825009"/>
                <a:gd name="connisteX1" fmla="*/ 399415 w 892646"/>
                <a:gd name="connsiteY1" fmla="*/ 520660 h 825009"/>
                <a:gd name="connisteX2" fmla="*/ 485140 w 892646"/>
                <a:gd name="connsiteY2" fmla="*/ 434935 h 825009"/>
                <a:gd name="connisteX3" fmla="*/ 408940 w 892646"/>
                <a:gd name="connsiteY3" fmla="*/ 340320 h 825009"/>
                <a:gd name="connisteX4" fmla="*/ 257175 w 892646"/>
                <a:gd name="connsiteY4" fmla="*/ 397470 h 825009"/>
                <a:gd name="connisteX5" fmla="*/ 276225 w 892646"/>
                <a:gd name="connsiteY5" fmla="*/ 568285 h 825009"/>
                <a:gd name="connisteX6" fmla="*/ 370840 w 892646"/>
                <a:gd name="connsiteY6" fmla="*/ 625435 h 825009"/>
                <a:gd name="connisteX7" fmla="*/ 485140 w 892646"/>
                <a:gd name="connsiteY7" fmla="*/ 568285 h 825009"/>
                <a:gd name="connisteX8" fmla="*/ 589915 w 892646"/>
                <a:gd name="connsiteY8" fmla="*/ 434935 h 825009"/>
                <a:gd name="connisteX9" fmla="*/ 542290 w 892646"/>
                <a:gd name="connsiteY9" fmla="*/ 273645 h 825009"/>
                <a:gd name="connisteX10" fmla="*/ 323850 w 892646"/>
                <a:gd name="connsiteY10" fmla="*/ 254595 h 825009"/>
                <a:gd name="connisteX11" fmla="*/ 152400 w 892646"/>
                <a:gd name="connsiteY11" fmla="*/ 359370 h 825009"/>
                <a:gd name="connisteX12" fmla="*/ 171450 w 892646"/>
                <a:gd name="connsiteY12" fmla="*/ 615910 h 825009"/>
                <a:gd name="connisteX13" fmla="*/ 285750 w 892646"/>
                <a:gd name="connsiteY13" fmla="*/ 692110 h 825009"/>
                <a:gd name="connisteX14" fmla="*/ 532765 w 892646"/>
                <a:gd name="connsiteY14" fmla="*/ 682585 h 825009"/>
                <a:gd name="connisteX15" fmla="*/ 666115 w 892646"/>
                <a:gd name="connsiteY15" fmla="*/ 530185 h 825009"/>
                <a:gd name="connisteX16" fmla="*/ 732155 w 892646"/>
                <a:gd name="connsiteY16" fmla="*/ 330795 h 825009"/>
                <a:gd name="connisteX17" fmla="*/ 561340 w 892646"/>
                <a:gd name="connsiteY17" fmla="*/ 178395 h 825009"/>
                <a:gd name="connisteX18" fmla="*/ 276225 w 892646"/>
                <a:gd name="connsiteY18" fmla="*/ 149820 h 825009"/>
                <a:gd name="connisteX19" fmla="*/ 38100 w 892646"/>
                <a:gd name="connsiteY19" fmla="*/ 264120 h 825009"/>
                <a:gd name="connisteX20" fmla="*/ 38100 w 892646"/>
                <a:gd name="connsiteY20" fmla="*/ 577810 h 825009"/>
                <a:gd name="connisteX21" fmla="*/ 104775 w 892646"/>
                <a:gd name="connsiteY21" fmla="*/ 749260 h 825009"/>
                <a:gd name="connisteX22" fmla="*/ 295275 w 892646"/>
                <a:gd name="connsiteY22" fmla="*/ 815300 h 825009"/>
                <a:gd name="connisteX23" fmla="*/ 589915 w 892646"/>
                <a:gd name="connsiteY23" fmla="*/ 787360 h 825009"/>
                <a:gd name="connisteX24" fmla="*/ 875030 w 892646"/>
                <a:gd name="connsiteY24" fmla="*/ 539710 h 825009"/>
                <a:gd name="connisteX25" fmla="*/ 808355 w 892646"/>
                <a:gd name="connsiteY25" fmla="*/ 149820 h 825009"/>
                <a:gd name="connisteX26" fmla="*/ 542290 w 892646"/>
                <a:gd name="connsiteY26" fmla="*/ 6945 h 825009"/>
                <a:gd name="connisteX27" fmla="*/ 114300 w 892646"/>
                <a:gd name="connsiteY27" fmla="*/ 45045 h 825009"/>
                <a:gd name="connisteX28" fmla="*/ 0 w 892646"/>
                <a:gd name="connsiteY28" fmla="*/ 149820 h 825009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</a:cxnLst>
              <a:rect l="l" t="t" r="r" b="b"/>
              <a:pathLst>
                <a:path w="892646" h="825010">
                  <a:moveTo>
                    <a:pt x="314325" y="492085"/>
                  </a:moveTo>
                  <a:cubicBezTo>
                    <a:pt x="329565" y="499705"/>
                    <a:pt x="365125" y="532090"/>
                    <a:pt x="399415" y="520660"/>
                  </a:cubicBezTo>
                  <a:cubicBezTo>
                    <a:pt x="433705" y="509230"/>
                    <a:pt x="483235" y="471130"/>
                    <a:pt x="485140" y="434935"/>
                  </a:cubicBezTo>
                  <a:cubicBezTo>
                    <a:pt x="487045" y="398740"/>
                    <a:pt x="454660" y="347940"/>
                    <a:pt x="408940" y="340320"/>
                  </a:cubicBezTo>
                  <a:cubicBezTo>
                    <a:pt x="363220" y="332700"/>
                    <a:pt x="283845" y="351750"/>
                    <a:pt x="257175" y="397470"/>
                  </a:cubicBezTo>
                  <a:cubicBezTo>
                    <a:pt x="230505" y="443190"/>
                    <a:pt x="253365" y="522565"/>
                    <a:pt x="276225" y="568285"/>
                  </a:cubicBezTo>
                  <a:cubicBezTo>
                    <a:pt x="299085" y="614005"/>
                    <a:pt x="328930" y="625435"/>
                    <a:pt x="370840" y="625435"/>
                  </a:cubicBezTo>
                  <a:cubicBezTo>
                    <a:pt x="412750" y="625435"/>
                    <a:pt x="441325" y="606385"/>
                    <a:pt x="485140" y="568285"/>
                  </a:cubicBezTo>
                  <a:cubicBezTo>
                    <a:pt x="528955" y="530185"/>
                    <a:pt x="578485" y="493990"/>
                    <a:pt x="589915" y="434935"/>
                  </a:cubicBezTo>
                  <a:cubicBezTo>
                    <a:pt x="601345" y="375880"/>
                    <a:pt x="595630" y="309840"/>
                    <a:pt x="542290" y="273645"/>
                  </a:cubicBezTo>
                  <a:cubicBezTo>
                    <a:pt x="488950" y="237450"/>
                    <a:pt x="401955" y="237450"/>
                    <a:pt x="323850" y="254595"/>
                  </a:cubicBezTo>
                  <a:cubicBezTo>
                    <a:pt x="245745" y="271740"/>
                    <a:pt x="182880" y="286980"/>
                    <a:pt x="152400" y="359370"/>
                  </a:cubicBezTo>
                  <a:cubicBezTo>
                    <a:pt x="121920" y="431760"/>
                    <a:pt x="144780" y="549235"/>
                    <a:pt x="171450" y="615910"/>
                  </a:cubicBezTo>
                  <a:cubicBezTo>
                    <a:pt x="198120" y="682585"/>
                    <a:pt x="213360" y="678775"/>
                    <a:pt x="285750" y="692110"/>
                  </a:cubicBezTo>
                  <a:cubicBezTo>
                    <a:pt x="358140" y="705445"/>
                    <a:pt x="456565" y="714970"/>
                    <a:pt x="532765" y="682585"/>
                  </a:cubicBezTo>
                  <a:cubicBezTo>
                    <a:pt x="608965" y="650200"/>
                    <a:pt x="626110" y="600670"/>
                    <a:pt x="666115" y="530185"/>
                  </a:cubicBezTo>
                  <a:cubicBezTo>
                    <a:pt x="706120" y="459700"/>
                    <a:pt x="753110" y="401280"/>
                    <a:pt x="732155" y="330795"/>
                  </a:cubicBezTo>
                  <a:cubicBezTo>
                    <a:pt x="711200" y="260310"/>
                    <a:pt x="652780" y="214590"/>
                    <a:pt x="561340" y="178395"/>
                  </a:cubicBezTo>
                  <a:cubicBezTo>
                    <a:pt x="469900" y="142200"/>
                    <a:pt x="381000" y="132675"/>
                    <a:pt x="276225" y="149820"/>
                  </a:cubicBezTo>
                  <a:cubicBezTo>
                    <a:pt x="171450" y="166965"/>
                    <a:pt x="85725" y="178395"/>
                    <a:pt x="38100" y="264120"/>
                  </a:cubicBezTo>
                  <a:cubicBezTo>
                    <a:pt x="-9525" y="349845"/>
                    <a:pt x="24765" y="480655"/>
                    <a:pt x="38100" y="577810"/>
                  </a:cubicBezTo>
                  <a:cubicBezTo>
                    <a:pt x="51435" y="674965"/>
                    <a:pt x="53340" y="701635"/>
                    <a:pt x="104775" y="749260"/>
                  </a:cubicBezTo>
                  <a:cubicBezTo>
                    <a:pt x="156210" y="796885"/>
                    <a:pt x="198120" y="807680"/>
                    <a:pt x="295275" y="815300"/>
                  </a:cubicBezTo>
                  <a:cubicBezTo>
                    <a:pt x="392430" y="822920"/>
                    <a:pt x="473710" y="842605"/>
                    <a:pt x="589915" y="787360"/>
                  </a:cubicBezTo>
                  <a:cubicBezTo>
                    <a:pt x="706120" y="732115"/>
                    <a:pt x="831215" y="667345"/>
                    <a:pt x="875030" y="539710"/>
                  </a:cubicBezTo>
                  <a:cubicBezTo>
                    <a:pt x="918845" y="412075"/>
                    <a:pt x="875030" y="256500"/>
                    <a:pt x="808355" y="149820"/>
                  </a:cubicBezTo>
                  <a:cubicBezTo>
                    <a:pt x="741680" y="43140"/>
                    <a:pt x="681355" y="27900"/>
                    <a:pt x="542290" y="6945"/>
                  </a:cubicBezTo>
                  <a:cubicBezTo>
                    <a:pt x="403225" y="-14010"/>
                    <a:pt x="222885" y="16470"/>
                    <a:pt x="114300" y="45045"/>
                  </a:cubicBezTo>
                  <a:cubicBezTo>
                    <a:pt x="5715" y="73620"/>
                    <a:pt x="14605" y="129500"/>
                    <a:pt x="0" y="149820"/>
                  </a:cubicBezTo>
                </a:path>
              </a:pathLst>
            </a:custGeom>
            <a:noFill/>
            <a:ln>
              <a:solidFill>
                <a:srgbClr val="FFFFFF">
                  <a:alpha val="4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cs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726" y="2987"/>
              <a:ext cx="10224" cy="5815"/>
              <a:chOff x="8069055" y="1628712"/>
              <a:chExt cx="7522188" cy="4695583"/>
            </a:xfrm>
          </p:grpSpPr>
          <p:sp>
            <p:nvSpPr>
              <p:cNvPr id="11" name="矩形 83"/>
              <p:cNvSpPr>
                <a:spLocks noChangeArrowheads="1"/>
              </p:cNvSpPr>
              <p:nvPr/>
            </p:nvSpPr>
            <p:spPr bwMode="auto">
              <a:xfrm>
                <a:off x="8197073" y="1628712"/>
                <a:ext cx="7290430" cy="4536506"/>
              </a:xfrm>
              <a:prstGeom prst="rect">
                <a:avLst/>
              </a:prstGeom>
              <a:noFill/>
              <a:ln w="9525" cmpd="sng">
                <a:solidFill>
                  <a:srgbClr val="35729C">
                    <a:alpha val="32000"/>
                  </a:srgbClr>
                </a:solidFill>
                <a:miter lim="800000"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微软雅黑" panose="020B0503020204020204" pitchFamily="34" charset="-122"/>
                </a:endParaRPr>
              </a:p>
            </p:txBody>
          </p:sp>
          <p:sp>
            <p:nvSpPr>
              <p:cNvPr id="3" name="Freeform 12"/>
              <p:cNvSpPr/>
              <p:nvPr/>
            </p:nvSpPr>
            <p:spPr bwMode="auto">
              <a:xfrm>
                <a:off x="8069055" y="1628712"/>
                <a:ext cx="528638" cy="530225"/>
              </a:xfrm>
              <a:custGeom>
                <a:avLst/>
                <a:gdLst>
                  <a:gd name="T0" fmla="*/ 0 w 1446"/>
                  <a:gd name="T1" fmla="*/ 0 h 1446"/>
                  <a:gd name="T2" fmla="*/ 1446 w 1446"/>
                  <a:gd name="T3" fmla="*/ 0 h 1446"/>
                  <a:gd name="T4" fmla="*/ 1446 w 1446"/>
                  <a:gd name="T5" fmla="*/ 458 h 1446"/>
                  <a:gd name="T6" fmla="*/ 438 w 1446"/>
                  <a:gd name="T7" fmla="*/ 458 h 1446"/>
                  <a:gd name="T8" fmla="*/ 438 w 1446"/>
                  <a:gd name="T9" fmla="*/ 1446 h 1446"/>
                  <a:gd name="T10" fmla="*/ 0 w 1446"/>
                  <a:gd name="T11" fmla="*/ 1446 h 1446"/>
                  <a:gd name="T12" fmla="*/ 0 w 1446"/>
                  <a:gd name="T13" fmla="*/ 0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6" h="1446">
                    <a:moveTo>
                      <a:pt x="0" y="0"/>
                    </a:moveTo>
                    <a:lnTo>
                      <a:pt x="1446" y="0"/>
                    </a:lnTo>
                    <a:lnTo>
                      <a:pt x="1446" y="458"/>
                    </a:lnTo>
                    <a:lnTo>
                      <a:pt x="438" y="458"/>
                    </a:lnTo>
                    <a:lnTo>
                      <a:pt x="438" y="1446"/>
                    </a:lnTo>
                    <a:lnTo>
                      <a:pt x="0" y="14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5729C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微软雅黑" panose="020B0503020204020204" pitchFamily="34" charset="-122"/>
                </a:endParaRPr>
              </a:p>
            </p:txBody>
          </p:sp>
          <p:sp>
            <p:nvSpPr>
              <p:cNvPr id="6" name="Freeform 12"/>
              <p:cNvSpPr/>
              <p:nvPr/>
            </p:nvSpPr>
            <p:spPr bwMode="auto">
              <a:xfrm flipH="1" flipV="1">
                <a:off x="15062605" y="5794070"/>
                <a:ext cx="528638" cy="530225"/>
              </a:xfrm>
              <a:custGeom>
                <a:avLst/>
                <a:gdLst>
                  <a:gd name="T0" fmla="*/ 0 w 1446"/>
                  <a:gd name="T1" fmla="*/ 0 h 1446"/>
                  <a:gd name="T2" fmla="*/ 1446 w 1446"/>
                  <a:gd name="T3" fmla="*/ 0 h 1446"/>
                  <a:gd name="T4" fmla="*/ 1446 w 1446"/>
                  <a:gd name="T5" fmla="*/ 458 h 1446"/>
                  <a:gd name="T6" fmla="*/ 438 w 1446"/>
                  <a:gd name="T7" fmla="*/ 458 h 1446"/>
                  <a:gd name="T8" fmla="*/ 438 w 1446"/>
                  <a:gd name="T9" fmla="*/ 1446 h 1446"/>
                  <a:gd name="T10" fmla="*/ 0 w 1446"/>
                  <a:gd name="T11" fmla="*/ 1446 h 1446"/>
                  <a:gd name="T12" fmla="*/ 0 w 1446"/>
                  <a:gd name="T13" fmla="*/ 0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6" h="1446">
                    <a:moveTo>
                      <a:pt x="0" y="0"/>
                    </a:moveTo>
                    <a:lnTo>
                      <a:pt x="1446" y="0"/>
                    </a:lnTo>
                    <a:lnTo>
                      <a:pt x="1446" y="458"/>
                    </a:lnTo>
                    <a:lnTo>
                      <a:pt x="438" y="458"/>
                    </a:lnTo>
                    <a:lnTo>
                      <a:pt x="438" y="1446"/>
                    </a:lnTo>
                    <a:lnTo>
                      <a:pt x="0" y="14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微软雅黑" panose="020B0503020204020204" pitchFamily="34" charset="-122"/>
                </a:endParaRPr>
              </a:p>
            </p:txBody>
          </p:sp>
        </p:grpSp>
        <p:sp>
          <p:nvSpPr>
            <p:cNvPr id="18" name="TextBox 19"/>
            <p:cNvSpPr txBox="1"/>
            <p:nvPr/>
          </p:nvSpPr>
          <p:spPr>
            <a:xfrm>
              <a:off x="5700" y="3241"/>
              <a:ext cx="8310" cy="5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lang="zh-CN" altLang="en-US" sz="32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  <a:alpha val="40000"/>
                      </a:schemeClr>
                    </a:outerShdw>
                  </a:effectLst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教师作为主体</a:t>
              </a:r>
              <a:r>
                <a:rPr lang="en-US" altLang="zh-CN" sz="32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  <a:alpha val="40000"/>
                      </a:schemeClr>
                    </a:outerShdw>
                  </a:effectLst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，</a:t>
              </a:r>
              <a:r>
                <a:rPr lang="zh-CN" altLang="en-US" sz="32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  <a:alpha val="40000"/>
                      </a:schemeClr>
                    </a:outerShdw>
                  </a:effectLst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运用自我反思</a:t>
              </a:r>
              <a:r>
                <a:rPr lang="en-US" altLang="zh-CN" sz="32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  <a:alpha val="40000"/>
                      </a:schemeClr>
                    </a:outerShdw>
                  </a:effectLst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、</a:t>
              </a:r>
              <a:r>
                <a:rPr lang="zh-CN" altLang="en-US" sz="32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  <a:alpha val="40000"/>
                      </a:schemeClr>
                    </a:outerShdw>
                  </a:effectLst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自我导向性学习等策略</a:t>
              </a:r>
              <a:r>
                <a:rPr lang="en-US" altLang="zh-CN" sz="32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  <a:alpha val="40000"/>
                      </a:schemeClr>
                    </a:outerShdw>
                  </a:effectLst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，</a:t>
              </a:r>
              <a:r>
                <a:rPr lang="zh-CN" altLang="en-US" sz="32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  <a:alpha val="40000"/>
                      </a:schemeClr>
                    </a:outerShdw>
                  </a:effectLst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围绕自身和教育实践活动进行持续性探究</a:t>
              </a:r>
              <a:r>
                <a:rPr lang="en-US" altLang="zh-CN" sz="32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  <a:alpha val="40000"/>
                      </a:schemeClr>
                    </a:outerShdw>
                  </a:effectLst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，</a:t>
              </a:r>
              <a:r>
                <a:rPr lang="zh-CN" altLang="en-US" sz="32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  <a:alpha val="40000"/>
                      </a:schemeClr>
                    </a:outerShdw>
                  </a:effectLst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以实现自我更新与成长的过程</a:t>
              </a:r>
              <a:r>
                <a:rPr lang="en-US" altLang="zh-CN" sz="32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  <a:alpha val="40000"/>
                      </a:schemeClr>
                    </a:outerShdw>
                  </a:effectLst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。</a:t>
              </a:r>
              <a:endPara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+mn-ea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2514" y="796"/>
              <a:ext cx="14173" cy="1290"/>
              <a:chOff x="2417" y="819"/>
              <a:chExt cx="14173" cy="1290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4804" y="819"/>
                <a:ext cx="9598" cy="89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pPr algn="dist"/>
                <a:r>
                  <a:rPr lang="zh-CN" altLang="en-US" sz="40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一、教师自我发展的概念</a:t>
                </a:r>
                <a:endParaRPr lang="zh-CN" altLang="en-US" sz="4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cxnSp>
            <p:nvCxnSpPr>
              <p:cNvPr id="73" name="直接连接符 72"/>
              <p:cNvCxnSpPr/>
              <p:nvPr/>
            </p:nvCxnSpPr>
            <p:spPr>
              <a:xfrm>
                <a:off x="2417" y="2109"/>
                <a:ext cx="14173" cy="0"/>
              </a:xfrm>
              <a:prstGeom prst="line">
                <a:avLst/>
              </a:prstGeom>
              <a:ln>
                <a:solidFill>
                  <a:srgbClr val="35729C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任意多边形 62"/>
          <p:cNvSpPr/>
          <p:nvPr/>
        </p:nvSpPr>
        <p:spPr>
          <a:xfrm rot="8760000">
            <a:off x="10541000" y="283210"/>
            <a:ext cx="262255" cy="256540"/>
          </a:xfrm>
          <a:custGeom>
            <a:avLst/>
            <a:gdLst>
              <a:gd name="connisteX0" fmla="*/ 314325 w 892646"/>
              <a:gd name="connsiteY0" fmla="*/ 492085 h 825009"/>
              <a:gd name="connisteX1" fmla="*/ 399415 w 892646"/>
              <a:gd name="connsiteY1" fmla="*/ 520660 h 825009"/>
              <a:gd name="connisteX2" fmla="*/ 485140 w 892646"/>
              <a:gd name="connsiteY2" fmla="*/ 434935 h 825009"/>
              <a:gd name="connisteX3" fmla="*/ 408940 w 892646"/>
              <a:gd name="connsiteY3" fmla="*/ 340320 h 825009"/>
              <a:gd name="connisteX4" fmla="*/ 257175 w 892646"/>
              <a:gd name="connsiteY4" fmla="*/ 397470 h 825009"/>
              <a:gd name="connisteX5" fmla="*/ 276225 w 892646"/>
              <a:gd name="connsiteY5" fmla="*/ 568285 h 825009"/>
              <a:gd name="connisteX6" fmla="*/ 370840 w 892646"/>
              <a:gd name="connsiteY6" fmla="*/ 625435 h 825009"/>
              <a:gd name="connisteX7" fmla="*/ 485140 w 892646"/>
              <a:gd name="connsiteY7" fmla="*/ 568285 h 825009"/>
              <a:gd name="connisteX8" fmla="*/ 589915 w 892646"/>
              <a:gd name="connsiteY8" fmla="*/ 434935 h 825009"/>
              <a:gd name="connisteX9" fmla="*/ 542290 w 892646"/>
              <a:gd name="connsiteY9" fmla="*/ 273645 h 825009"/>
              <a:gd name="connisteX10" fmla="*/ 323850 w 892646"/>
              <a:gd name="connsiteY10" fmla="*/ 254595 h 825009"/>
              <a:gd name="connisteX11" fmla="*/ 152400 w 892646"/>
              <a:gd name="connsiteY11" fmla="*/ 359370 h 825009"/>
              <a:gd name="connisteX12" fmla="*/ 171450 w 892646"/>
              <a:gd name="connsiteY12" fmla="*/ 615910 h 825009"/>
              <a:gd name="connisteX13" fmla="*/ 285750 w 892646"/>
              <a:gd name="connsiteY13" fmla="*/ 692110 h 825009"/>
              <a:gd name="connisteX14" fmla="*/ 532765 w 892646"/>
              <a:gd name="connsiteY14" fmla="*/ 682585 h 825009"/>
              <a:gd name="connisteX15" fmla="*/ 666115 w 892646"/>
              <a:gd name="connsiteY15" fmla="*/ 530185 h 825009"/>
              <a:gd name="connisteX16" fmla="*/ 732155 w 892646"/>
              <a:gd name="connsiteY16" fmla="*/ 330795 h 825009"/>
              <a:gd name="connisteX17" fmla="*/ 561340 w 892646"/>
              <a:gd name="connsiteY17" fmla="*/ 178395 h 825009"/>
              <a:gd name="connisteX18" fmla="*/ 276225 w 892646"/>
              <a:gd name="connsiteY18" fmla="*/ 149820 h 825009"/>
              <a:gd name="connisteX19" fmla="*/ 38100 w 892646"/>
              <a:gd name="connsiteY19" fmla="*/ 264120 h 825009"/>
              <a:gd name="connisteX20" fmla="*/ 38100 w 892646"/>
              <a:gd name="connsiteY20" fmla="*/ 577810 h 825009"/>
              <a:gd name="connisteX21" fmla="*/ 104775 w 892646"/>
              <a:gd name="connsiteY21" fmla="*/ 749260 h 825009"/>
              <a:gd name="connisteX22" fmla="*/ 295275 w 892646"/>
              <a:gd name="connsiteY22" fmla="*/ 815300 h 825009"/>
              <a:gd name="connisteX23" fmla="*/ 589915 w 892646"/>
              <a:gd name="connsiteY23" fmla="*/ 787360 h 825009"/>
              <a:gd name="connisteX24" fmla="*/ 875030 w 892646"/>
              <a:gd name="connsiteY24" fmla="*/ 539710 h 825009"/>
              <a:gd name="connisteX25" fmla="*/ 808355 w 892646"/>
              <a:gd name="connsiteY25" fmla="*/ 149820 h 825009"/>
              <a:gd name="connisteX26" fmla="*/ 542290 w 892646"/>
              <a:gd name="connsiteY26" fmla="*/ 6945 h 825009"/>
              <a:gd name="connisteX27" fmla="*/ 114300 w 892646"/>
              <a:gd name="connsiteY27" fmla="*/ 45045 h 825009"/>
              <a:gd name="connisteX28" fmla="*/ 0 w 892646"/>
              <a:gd name="connsiteY28" fmla="*/ 149820 h 82500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</a:cxnLst>
            <a:rect l="l" t="t" r="r" b="b"/>
            <a:pathLst>
              <a:path w="892646" h="825010">
                <a:moveTo>
                  <a:pt x="314325" y="492085"/>
                </a:moveTo>
                <a:cubicBezTo>
                  <a:pt x="329565" y="499705"/>
                  <a:pt x="365125" y="532090"/>
                  <a:pt x="399415" y="520660"/>
                </a:cubicBezTo>
                <a:cubicBezTo>
                  <a:pt x="433705" y="509230"/>
                  <a:pt x="483235" y="471130"/>
                  <a:pt x="485140" y="434935"/>
                </a:cubicBezTo>
                <a:cubicBezTo>
                  <a:pt x="487045" y="398740"/>
                  <a:pt x="454660" y="347940"/>
                  <a:pt x="408940" y="340320"/>
                </a:cubicBezTo>
                <a:cubicBezTo>
                  <a:pt x="363220" y="332700"/>
                  <a:pt x="283845" y="351750"/>
                  <a:pt x="257175" y="397470"/>
                </a:cubicBezTo>
                <a:cubicBezTo>
                  <a:pt x="230505" y="443190"/>
                  <a:pt x="253365" y="522565"/>
                  <a:pt x="276225" y="568285"/>
                </a:cubicBezTo>
                <a:cubicBezTo>
                  <a:pt x="299085" y="614005"/>
                  <a:pt x="328930" y="625435"/>
                  <a:pt x="370840" y="625435"/>
                </a:cubicBezTo>
                <a:cubicBezTo>
                  <a:pt x="412750" y="625435"/>
                  <a:pt x="441325" y="606385"/>
                  <a:pt x="485140" y="568285"/>
                </a:cubicBezTo>
                <a:cubicBezTo>
                  <a:pt x="528955" y="530185"/>
                  <a:pt x="578485" y="493990"/>
                  <a:pt x="589915" y="434935"/>
                </a:cubicBezTo>
                <a:cubicBezTo>
                  <a:pt x="601345" y="375880"/>
                  <a:pt x="595630" y="309840"/>
                  <a:pt x="542290" y="273645"/>
                </a:cubicBezTo>
                <a:cubicBezTo>
                  <a:pt x="488950" y="237450"/>
                  <a:pt x="401955" y="237450"/>
                  <a:pt x="323850" y="254595"/>
                </a:cubicBezTo>
                <a:cubicBezTo>
                  <a:pt x="245745" y="271740"/>
                  <a:pt x="182880" y="286980"/>
                  <a:pt x="152400" y="359370"/>
                </a:cubicBezTo>
                <a:cubicBezTo>
                  <a:pt x="121920" y="431760"/>
                  <a:pt x="144780" y="549235"/>
                  <a:pt x="171450" y="615910"/>
                </a:cubicBezTo>
                <a:cubicBezTo>
                  <a:pt x="198120" y="682585"/>
                  <a:pt x="213360" y="678775"/>
                  <a:pt x="285750" y="692110"/>
                </a:cubicBezTo>
                <a:cubicBezTo>
                  <a:pt x="358140" y="705445"/>
                  <a:pt x="456565" y="714970"/>
                  <a:pt x="532765" y="682585"/>
                </a:cubicBezTo>
                <a:cubicBezTo>
                  <a:pt x="608965" y="650200"/>
                  <a:pt x="626110" y="600670"/>
                  <a:pt x="666115" y="530185"/>
                </a:cubicBezTo>
                <a:cubicBezTo>
                  <a:pt x="706120" y="459700"/>
                  <a:pt x="753110" y="401280"/>
                  <a:pt x="732155" y="330795"/>
                </a:cubicBezTo>
                <a:cubicBezTo>
                  <a:pt x="711200" y="260310"/>
                  <a:pt x="652780" y="214590"/>
                  <a:pt x="561340" y="178395"/>
                </a:cubicBezTo>
                <a:cubicBezTo>
                  <a:pt x="469900" y="142200"/>
                  <a:pt x="381000" y="132675"/>
                  <a:pt x="276225" y="149820"/>
                </a:cubicBezTo>
                <a:cubicBezTo>
                  <a:pt x="171450" y="166965"/>
                  <a:pt x="85725" y="178395"/>
                  <a:pt x="38100" y="264120"/>
                </a:cubicBezTo>
                <a:cubicBezTo>
                  <a:pt x="-9525" y="349845"/>
                  <a:pt x="24765" y="480655"/>
                  <a:pt x="38100" y="577810"/>
                </a:cubicBezTo>
                <a:cubicBezTo>
                  <a:pt x="51435" y="674965"/>
                  <a:pt x="53340" y="701635"/>
                  <a:pt x="104775" y="749260"/>
                </a:cubicBezTo>
                <a:cubicBezTo>
                  <a:pt x="156210" y="796885"/>
                  <a:pt x="198120" y="807680"/>
                  <a:pt x="295275" y="815300"/>
                </a:cubicBezTo>
                <a:cubicBezTo>
                  <a:pt x="392430" y="822920"/>
                  <a:pt x="473710" y="842605"/>
                  <a:pt x="589915" y="787360"/>
                </a:cubicBezTo>
                <a:cubicBezTo>
                  <a:pt x="706120" y="732115"/>
                  <a:pt x="831215" y="667345"/>
                  <a:pt x="875030" y="539710"/>
                </a:cubicBezTo>
                <a:cubicBezTo>
                  <a:pt x="918845" y="412075"/>
                  <a:pt x="875030" y="256500"/>
                  <a:pt x="808355" y="149820"/>
                </a:cubicBezTo>
                <a:cubicBezTo>
                  <a:pt x="741680" y="43140"/>
                  <a:pt x="681355" y="27900"/>
                  <a:pt x="542290" y="6945"/>
                </a:cubicBezTo>
                <a:cubicBezTo>
                  <a:pt x="403225" y="-14010"/>
                  <a:pt x="222885" y="16470"/>
                  <a:pt x="114300" y="45045"/>
                </a:cubicBezTo>
                <a:cubicBezTo>
                  <a:pt x="5715" y="73620"/>
                  <a:pt x="14605" y="129500"/>
                  <a:pt x="0" y="149820"/>
                </a:cubicBezTo>
              </a:path>
            </a:pathLst>
          </a:custGeom>
          <a:noFill/>
          <a:ln>
            <a:solidFill>
              <a:srgbClr val="FFFFFF">
                <a:alpha val="4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36550" y="297180"/>
            <a:ext cx="10948035" cy="5722272"/>
            <a:chOff x="1950" y="1122"/>
            <a:chExt cx="15711" cy="8531"/>
          </a:xfrm>
        </p:grpSpPr>
        <p:sp>
          <p:nvSpPr>
            <p:cNvPr id="4" name="任意多边形 3"/>
            <p:cNvSpPr/>
            <p:nvPr/>
          </p:nvSpPr>
          <p:spPr>
            <a:xfrm rot="8760000">
              <a:off x="16800" y="1122"/>
              <a:ext cx="413" cy="404"/>
            </a:xfrm>
            <a:custGeom>
              <a:avLst/>
              <a:gdLst>
                <a:gd name="connisteX0" fmla="*/ 314325 w 892646"/>
                <a:gd name="connsiteY0" fmla="*/ 492085 h 825009"/>
                <a:gd name="connisteX1" fmla="*/ 399415 w 892646"/>
                <a:gd name="connsiteY1" fmla="*/ 520660 h 825009"/>
                <a:gd name="connisteX2" fmla="*/ 485140 w 892646"/>
                <a:gd name="connsiteY2" fmla="*/ 434935 h 825009"/>
                <a:gd name="connisteX3" fmla="*/ 408940 w 892646"/>
                <a:gd name="connsiteY3" fmla="*/ 340320 h 825009"/>
                <a:gd name="connisteX4" fmla="*/ 257175 w 892646"/>
                <a:gd name="connsiteY4" fmla="*/ 397470 h 825009"/>
                <a:gd name="connisteX5" fmla="*/ 276225 w 892646"/>
                <a:gd name="connsiteY5" fmla="*/ 568285 h 825009"/>
                <a:gd name="connisteX6" fmla="*/ 370840 w 892646"/>
                <a:gd name="connsiteY6" fmla="*/ 625435 h 825009"/>
                <a:gd name="connisteX7" fmla="*/ 485140 w 892646"/>
                <a:gd name="connsiteY7" fmla="*/ 568285 h 825009"/>
                <a:gd name="connisteX8" fmla="*/ 589915 w 892646"/>
                <a:gd name="connsiteY8" fmla="*/ 434935 h 825009"/>
                <a:gd name="connisteX9" fmla="*/ 542290 w 892646"/>
                <a:gd name="connsiteY9" fmla="*/ 273645 h 825009"/>
                <a:gd name="connisteX10" fmla="*/ 323850 w 892646"/>
                <a:gd name="connsiteY10" fmla="*/ 254595 h 825009"/>
                <a:gd name="connisteX11" fmla="*/ 152400 w 892646"/>
                <a:gd name="connsiteY11" fmla="*/ 359370 h 825009"/>
                <a:gd name="connisteX12" fmla="*/ 171450 w 892646"/>
                <a:gd name="connsiteY12" fmla="*/ 615910 h 825009"/>
                <a:gd name="connisteX13" fmla="*/ 285750 w 892646"/>
                <a:gd name="connsiteY13" fmla="*/ 692110 h 825009"/>
                <a:gd name="connisteX14" fmla="*/ 532765 w 892646"/>
                <a:gd name="connsiteY14" fmla="*/ 682585 h 825009"/>
                <a:gd name="connisteX15" fmla="*/ 666115 w 892646"/>
                <a:gd name="connsiteY15" fmla="*/ 530185 h 825009"/>
                <a:gd name="connisteX16" fmla="*/ 732155 w 892646"/>
                <a:gd name="connsiteY16" fmla="*/ 330795 h 825009"/>
                <a:gd name="connisteX17" fmla="*/ 561340 w 892646"/>
                <a:gd name="connsiteY17" fmla="*/ 178395 h 825009"/>
                <a:gd name="connisteX18" fmla="*/ 276225 w 892646"/>
                <a:gd name="connsiteY18" fmla="*/ 149820 h 825009"/>
                <a:gd name="connisteX19" fmla="*/ 38100 w 892646"/>
                <a:gd name="connsiteY19" fmla="*/ 264120 h 825009"/>
                <a:gd name="connisteX20" fmla="*/ 38100 w 892646"/>
                <a:gd name="connsiteY20" fmla="*/ 577810 h 825009"/>
                <a:gd name="connisteX21" fmla="*/ 104775 w 892646"/>
                <a:gd name="connsiteY21" fmla="*/ 749260 h 825009"/>
                <a:gd name="connisteX22" fmla="*/ 295275 w 892646"/>
                <a:gd name="connsiteY22" fmla="*/ 815300 h 825009"/>
                <a:gd name="connisteX23" fmla="*/ 589915 w 892646"/>
                <a:gd name="connsiteY23" fmla="*/ 787360 h 825009"/>
                <a:gd name="connisteX24" fmla="*/ 875030 w 892646"/>
                <a:gd name="connsiteY24" fmla="*/ 539710 h 825009"/>
                <a:gd name="connisteX25" fmla="*/ 808355 w 892646"/>
                <a:gd name="connsiteY25" fmla="*/ 149820 h 825009"/>
                <a:gd name="connisteX26" fmla="*/ 542290 w 892646"/>
                <a:gd name="connsiteY26" fmla="*/ 6945 h 825009"/>
                <a:gd name="connisteX27" fmla="*/ 114300 w 892646"/>
                <a:gd name="connsiteY27" fmla="*/ 45045 h 825009"/>
                <a:gd name="connisteX28" fmla="*/ 0 w 892646"/>
                <a:gd name="connsiteY28" fmla="*/ 149820 h 825009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</a:cxnLst>
              <a:rect l="l" t="t" r="r" b="b"/>
              <a:pathLst>
                <a:path w="892646" h="825010">
                  <a:moveTo>
                    <a:pt x="314325" y="492085"/>
                  </a:moveTo>
                  <a:cubicBezTo>
                    <a:pt x="329565" y="499705"/>
                    <a:pt x="365125" y="532090"/>
                    <a:pt x="399415" y="520660"/>
                  </a:cubicBezTo>
                  <a:cubicBezTo>
                    <a:pt x="433705" y="509230"/>
                    <a:pt x="483235" y="471130"/>
                    <a:pt x="485140" y="434935"/>
                  </a:cubicBezTo>
                  <a:cubicBezTo>
                    <a:pt x="487045" y="398740"/>
                    <a:pt x="454660" y="347940"/>
                    <a:pt x="408940" y="340320"/>
                  </a:cubicBezTo>
                  <a:cubicBezTo>
                    <a:pt x="363220" y="332700"/>
                    <a:pt x="283845" y="351750"/>
                    <a:pt x="257175" y="397470"/>
                  </a:cubicBezTo>
                  <a:cubicBezTo>
                    <a:pt x="230505" y="443190"/>
                    <a:pt x="253365" y="522565"/>
                    <a:pt x="276225" y="568285"/>
                  </a:cubicBezTo>
                  <a:cubicBezTo>
                    <a:pt x="299085" y="614005"/>
                    <a:pt x="328930" y="625435"/>
                    <a:pt x="370840" y="625435"/>
                  </a:cubicBezTo>
                  <a:cubicBezTo>
                    <a:pt x="412750" y="625435"/>
                    <a:pt x="441325" y="606385"/>
                    <a:pt x="485140" y="568285"/>
                  </a:cubicBezTo>
                  <a:cubicBezTo>
                    <a:pt x="528955" y="530185"/>
                    <a:pt x="578485" y="493990"/>
                    <a:pt x="589915" y="434935"/>
                  </a:cubicBezTo>
                  <a:cubicBezTo>
                    <a:pt x="601345" y="375880"/>
                    <a:pt x="595630" y="309840"/>
                    <a:pt x="542290" y="273645"/>
                  </a:cubicBezTo>
                  <a:cubicBezTo>
                    <a:pt x="488950" y="237450"/>
                    <a:pt x="401955" y="237450"/>
                    <a:pt x="323850" y="254595"/>
                  </a:cubicBezTo>
                  <a:cubicBezTo>
                    <a:pt x="245745" y="271740"/>
                    <a:pt x="182880" y="286980"/>
                    <a:pt x="152400" y="359370"/>
                  </a:cubicBezTo>
                  <a:cubicBezTo>
                    <a:pt x="121920" y="431760"/>
                    <a:pt x="144780" y="549235"/>
                    <a:pt x="171450" y="615910"/>
                  </a:cubicBezTo>
                  <a:cubicBezTo>
                    <a:pt x="198120" y="682585"/>
                    <a:pt x="213360" y="678775"/>
                    <a:pt x="285750" y="692110"/>
                  </a:cubicBezTo>
                  <a:cubicBezTo>
                    <a:pt x="358140" y="705445"/>
                    <a:pt x="456565" y="714970"/>
                    <a:pt x="532765" y="682585"/>
                  </a:cubicBezTo>
                  <a:cubicBezTo>
                    <a:pt x="608965" y="650200"/>
                    <a:pt x="626110" y="600670"/>
                    <a:pt x="666115" y="530185"/>
                  </a:cubicBezTo>
                  <a:cubicBezTo>
                    <a:pt x="706120" y="459700"/>
                    <a:pt x="753110" y="401280"/>
                    <a:pt x="732155" y="330795"/>
                  </a:cubicBezTo>
                  <a:cubicBezTo>
                    <a:pt x="711200" y="260310"/>
                    <a:pt x="652780" y="214590"/>
                    <a:pt x="561340" y="178395"/>
                  </a:cubicBezTo>
                  <a:cubicBezTo>
                    <a:pt x="469900" y="142200"/>
                    <a:pt x="381000" y="132675"/>
                    <a:pt x="276225" y="149820"/>
                  </a:cubicBezTo>
                  <a:cubicBezTo>
                    <a:pt x="171450" y="166965"/>
                    <a:pt x="85725" y="178395"/>
                    <a:pt x="38100" y="264120"/>
                  </a:cubicBezTo>
                  <a:cubicBezTo>
                    <a:pt x="-9525" y="349845"/>
                    <a:pt x="24765" y="480655"/>
                    <a:pt x="38100" y="577810"/>
                  </a:cubicBezTo>
                  <a:cubicBezTo>
                    <a:pt x="51435" y="674965"/>
                    <a:pt x="53340" y="701635"/>
                    <a:pt x="104775" y="749260"/>
                  </a:cubicBezTo>
                  <a:cubicBezTo>
                    <a:pt x="156210" y="796885"/>
                    <a:pt x="198120" y="807680"/>
                    <a:pt x="295275" y="815300"/>
                  </a:cubicBezTo>
                  <a:cubicBezTo>
                    <a:pt x="392430" y="822920"/>
                    <a:pt x="473710" y="842605"/>
                    <a:pt x="589915" y="787360"/>
                  </a:cubicBezTo>
                  <a:cubicBezTo>
                    <a:pt x="706120" y="732115"/>
                    <a:pt x="831215" y="667345"/>
                    <a:pt x="875030" y="539710"/>
                  </a:cubicBezTo>
                  <a:cubicBezTo>
                    <a:pt x="918845" y="412075"/>
                    <a:pt x="875030" y="256500"/>
                    <a:pt x="808355" y="149820"/>
                  </a:cubicBezTo>
                  <a:cubicBezTo>
                    <a:pt x="741680" y="43140"/>
                    <a:pt x="681355" y="27900"/>
                    <a:pt x="542290" y="6945"/>
                  </a:cubicBezTo>
                  <a:cubicBezTo>
                    <a:pt x="403225" y="-14010"/>
                    <a:pt x="222885" y="16470"/>
                    <a:pt x="114300" y="45045"/>
                  </a:cubicBezTo>
                  <a:cubicBezTo>
                    <a:pt x="5715" y="73620"/>
                    <a:pt x="14605" y="129500"/>
                    <a:pt x="0" y="149820"/>
                  </a:cubicBezTo>
                </a:path>
              </a:pathLst>
            </a:custGeom>
            <a:noFill/>
            <a:ln>
              <a:solidFill>
                <a:srgbClr val="FFFFFF">
                  <a:alpha val="4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cs typeface="微软雅黑" panose="020B0503020204020204" pitchFamily="34" charset="-122"/>
              </a:endParaRPr>
            </a:p>
          </p:txBody>
        </p:sp>
        <p:sp>
          <p:nvSpPr>
            <p:cNvPr id="9" name="yuluo"/>
            <p:cNvSpPr/>
            <p:nvPr/>
          </p:nvSpPr>
          <p:spPr>
            <a:xfrm>
              <a:off x="1950" y="2964"/>
              <a:ext cx="3825" cy="3568"/>
            </a:xfrm>
            <a:custGeom>
              <a:avLst/>
              <a:gdLst>
                <a:gd name="connsiteX0" fmla="*/ 0 w 2428875"/>
                <a:gd name="connsiteY0" fmla="*/ 0 h 2265875"/>
                <a:gd name="connsiteX1" fmla="*/ 2428875 w 2428875"/>
                <a:gd name="connsiteY1" fmla="*/ 0 h 2265875"/>
                <a:gd name="connsiteX2" fmla="*/ 2428875 w 2428875"/>
                <a:gd name="connsiteY2" fmla="*/ 2143125 h 2265875"/>
                <a:gd name="connsiteX3" fmla="*/ 519886 w 2428875"/>
                <a:gd name="connsiteY3" fmla="*/ 2143125 h 2265875"/>
                <a:gd name="connsiteX4" fmla="*/ 410561 w 2428875"/>
                <a:gd name="connsiteY4" fmla="*/ 2265875 h 2265875"/>
                <a:gd name="connsiteX5" fmla="*/ 301237 w 2428875"/>
                <a:gd name="connsiteY5" fmla="*/ 2143125 h 2265875"/>
                <a:gd name="connsiteX6" fmla="*/ 0 w 2428875"/>
                <a:gd name="connsiteY6" fmla="*/ 2143125 h 226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28875" h="2265875">
                  <a:moveTo>
                    <a:pt x="0" y="0"/>
                  </a:moveTo>
                  <a:lnTo>
                    <a:pt x="2428875" y="0"/>
                  </a:lnTo>
                  <a:lnTo>
                    <a:pt x="2428875" y="2143125"/>
                  </a:lnTo>
                  <a:lnTo>
                    <a:pt x="519886" y="2143125"/>
                  </a:lnTo>
                  <a:lnTo>
                    <a:pt x="410561" y="2265875"/>
                  </a:lnTo>
                  <a:lnTo>
                    <a:pt x="301237" y="2143125"/>
                  </a:lnTo>
                  <a:lnTo>
                    <a:pt x="0" y="21431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p>
              <a:endParaRPr lang="zh-CN" altLang="en-US">
                <a:solidFill>
                  <a:prstClr val="black"/>
                </a:solidFill>
                <a:cs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418" y="4158"/>
              <a:ext cx="6955" cy="5143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>
                <a:lnSpc>
                  <a:spcPct val="130000"/>
                </a:lnSpc>
              </a:pPr>
              <a:r>
                <a:rPr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教师自我发展更加强调教师的自主发展</a:t>
              </a:r>
              <a:r>
                <a:rPr lang="zh-CN"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意识</a:t>
              </a:r>
              <a:r>
                <a:rPr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和能力，关注教师专业发展的个体维度</a:t>
              </a:r>
              <a:r>
                <a:rPr lang="en-US"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。</a:t>
              </a:r>
              <a:endParaRPr sz="2800" dirty="0">
                <a:solidFill>
                  <a:schemeClr val="tx1"/>
                </a:solidFill>
                <a:latin typeface="+mn-ea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  <a:p>
              <a:pPr>
                <a:lnSpc>
                  <a:spcPct val="130000"/>
                </a:lnSpc>
              </a:pPr>
              <a:r>
                <a:rPr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教师自主发展则侧重于教师发展的权利，关注教</a:t>
              </a:r>
              <a:r>
                <a:rPr lang="zh-CN"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师</a:t>
              </a:r>
              <a:r>
                <a:rPr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专业发展的组织维度。</a:t>
              </a:r>
              <a:endParaRPr sz="2800" dirty="0">
                <a:solidFill>
                  <a:schemeClr val="tx1"/>
                </a:solidFill>
                <a:latin typeface="+mn-ea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418" y="2922"/>
              <a:ext cx="7581" cy="1099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>
                <a:lnSpc>
                  <a:spcPct val="150000"/>
                </a:lnSpc>
              </a:pPr>
              <a:r>
                <a:rPr lang="en-US" altLang="zh-CN" sz="2800" b="1">
                  <a:solidFill>
                    <a:srgbClr val="70AAC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1.</a:t>
              </a:r>
              <a:r>
                <a:rPr lang="zh-CN" altLang="en-US" sz="2800" b="1">
                  <a:solidFill>
                    <a:srgbClr val="70AAC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教师“自我”与教师“自主”</a:t>
              </a:r>
              <a:endParaRPr lang="zh-CN" altLang="en-US" sz="2800" b="1">
                <a:solidFill>
                  <a:srgbClr val="70AAC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9999" y="4021"/>
              <a:ext cx="7662" cy="5632"/>
            </a:xfrm>
            <a:prstGeom prst="rect">
              <a:avLst/>
            </a:prstGeom>
          </p:spPr>
          <p:txBody>
            <a:bodyPr wrap="square">
              <a:noAutofit/>
            </a:bodyPr>
            <a:p>
              <a:pPr>
                <a:lnSpc>
                  <a:spcPct val="130000"/>
                </a:lnSpc>
              </a:pPr>
              <a:r>
                <a:rPr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教师角色具有政治性意义，</a:t>
              </a:r>
              <a:r>
                <a:rPr lang="zh-CN"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和</a:t>
              </a:r>
              <a:r>
                <a:rPr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整个社会的意识形态、文化、意义有关，影</a:t>
              </a:r>
              <a:r>
                <a:rPr lang="zh-CN"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响</a:t>
              </a:r>
              <a:r>
                <a:rPr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人们看待世界、说话、行动的方式，是权力运作的结果。</a:t>
              </a:r>
              <a:endParaRPr sz="2800" dirty="0">
                <a:solidFill>
                  <a:schemeClr val="tx1"/>
                </a:solidFill>
                <a:latin typeface="+mn-ea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  <a:p>
              <a:pPr>
                <a:lnSpc>
                  <a:spcPct val="130000"/>
                </a:lnSpc>
              </a:pPr>
              <a:r>
                <a:rPr lang="zh-CN"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教</a:t>
              </a:r>
              <a:r>
                <a:rPr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师自我发</a:t>
              </a:r>
              <a:r>
                <a:rPr lang="zh-CN"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展</a:t>
              </a:r>
              <a:r>
                <a:rPr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是一种可以超越教师角色的可能性，可以为教师发展提供更</a:t>
              </a:r>
              <a:r>
                <a:rPr lang="zh-CN"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加</a:t>
              </a:r>
              <a:r>
                <a:rPr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广胸的</a:t>
              </a:r>
              <a:r>
                <a:rPr lang="zh-CN"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空间</a:t>
              </a:r>
              <a:r>
                <a:rPr lang="en-US" altLang="zh-CN" sz="2800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。</a:t>
              </a:r>
              <a:endParaRPr lang="en-US" altLang="zh-CN" sz="2800" dirty="0">
                <a:solidFill>
                  <a:schemeClr val="tx1"/>
                </a:solidFill>
                <a:latin typeface="+mn-ea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0254" y="2853"/>
              <a:ext cx="7380" cy="1099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l">
                <a:lnSpc>
                  <a:spcPct val="150000"/>
                </a:lnSpc>
                <a:buClrTx/>
                <a:buSzTx/>
                <a:buFontTx/>
              </a:pPr>
              <a:r>
                <a:rPr lang="en-US" altLang="zh-CN" sz="2800" b="1">
                  <a:solidFill>
                    <a:srgbClr val="70AAC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2.</a:t>
              </a:r>
              <a:r>
                <a:rPr lang="zh-CN" altLang="en-US" sz="2800" b="1">
                  <a:solidFill>
                    <a:srgbClr val="70AAC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教师“自我”与教师“角色”</a:t>
              </a:r>
              <a:endParaRPr lang="zh-CN" altLang="en-US" sz="2800" b="1">
                <a:solidFill>
                  <a:srgbClr val="70AAC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2417" y="1241"/>
              <a:ext cx="14854" cy="1344"/>
              <a:chOff x="2417" y="765"/>
              <a:chExt cx="14854" cy="1344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4588" y="765"/>
                <a:ext cx="9588" cy="964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pPr algn="dist"/>
                <a:r>
                  <a:rPr lang="zh-CN" altLang="en-US" sz="4000" b="1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（一）教师发展的主体方面</a:t>
                </a:r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>
                <a:off x="2417" y="2109"/>
                <a:ext cx="14854" cy="0"/>
              </a:xfrm>
              <a:prstGeom prst="line">
                <a:avLst/>
              </a:prstGeom>
              <a:ln>
                <a:solidFill>
                  <a:srgbClr val="35729C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任意多边形 62"/>
          <p:cNvSpPr/>
          <p:nvPr/>
        </p:nvSpPr>
        <p:spPr>
          <a:xfrm rot="8760000">
            <a:off x="10541000" y="283210"/>
            <a:ext cx="262255" cy="256540"/>
          </a:xfrm>
          <a:custGeom>
            <a:avLst/>
            <a:gdLst>
              <a:gd name="connisteX0" fmla="*/ 314325 w 892646"/>
              <a:gd name="connsiteY0" fmla="*/ 492085 h 825009"/>
              <a:gd name="connisteX1" fmla="*/ 399415 w 892646"/>
              <a:gd name="connsiteY1" fmla="*/ 520660 h 825009"/>
              <a:gd name="connisteX2" fmla="*/ 485140 w 892646"/>
              <a:gd name="connsiteY2" fmla="*/ 434935 h 825009"/>
              <a:gd name="connisteX3" fmla="*/ 408940 w 892646"/>
              <a:gd name="connsiteY3" fmla="*/ 340320 h 825009"/>
              <a:gd name="connisteX4" fmla="*/ 257175 w 892646"/>
              <a:gd name="connsiteY4" fmla="*/ 397470 h 825009"/>
              <a:gd name="connisteX5" fmla="*/ 276225 w 892646"/>
              <a:gd name="connsiteY5" fmla="*/ 568285 h 825009"/>
              <a:gd name="connisteX6" fmla="*/ 370840 w 892646"/>
              <a:gd name="connsiteY6" fmla="*/ 625435 h 825009"/>
              <a:gd name="connisteX7" fmla="*/ 485140 w 892646"/>
              <a:gd name="connsiteY7" fmla="*/ 568285 h 825009"/>
              <a:gd name="connisteX8" fmla="*/ 589915 w 892646"/>
              <a:gd name="connsiteY8" fmla="*/ 434935 h 825009"/>
              <a:gd name="connisteX9" fmla="*/ 542290 w 892646"/>
              <a:gd name="connsiteY9" fmla="*/ 273645 h 825009"/>
              <a:gd name="connisteX10" fmla="*/ 323850 w 892646"/>
              <a:gd name="connsiteY10" fmla="*/ 254595 h 825009"/>
              <a:gd name="connisteX11" fmla="*/ 152400 w 892646"/>
              <a:gd name="connsiteY11" fmla="*/ 359370 h 825009"/>
              <a:gd name="connisteX12" fmla="*/ 171450 w 892646"/>
              <a:gd name="connsiteY12" fmla="*/ 615910 h 825009"/>
              <a:gd name="connisteX13" fmla="*/ 285750 w 892646"/>
              <a:gd name="connsiteY13" fmla="*/ 692110 h 825009"/>
              <a:gd name="connisteX14" fmla="*/ 532765 w 892646"/>
              <a:gd name="connsiteY14" fmla="*/ 682585 h 825009"/>
              <a:gd name="connisteX15" fmla="*/ 666115 w 892646"/>
              <a:gd name="connsiteY15" fmla="*/ 530185 h 825009"/>
              <a:gd name="connisteX16" fmla="*/ 732155 w 892646"/>
              <a:gd name="connsiteY16" fmla="*/ 330795 h 825009"/>
              <a:gd name="connisteX17" fmla="*/ 561340 w 892646"/>
              <a:gd name="connsiteY17" fmla="*/ 178395 h 825009"/>
              <a:gd name="connisteX18" fmla="*/ 276225 w 892646"/>
              <a:gd name="connsiteY18" fmla="*/ 149820 h 825009"/>
              <a:gd name="connisteX19" fmla="*/ 38100 w 892646"/>
              <a:gd name="connsiteY19" fmla="*/ 264120 h 825009"/>
              <a:gd name="connisteX20" fmla="*/ 38100 w 892646"/>
              <a:gd name="connsiteY20" fmla="*/ 577810 h 825009"/>
              <a:gd name="connisteX21" fmla="*/ 104775 w 892646"/>
              <a:gd name="connsiteY21" fmla="*/ 749260 h 825009"/>
              <a:gd name="connisteX22" fmla="*/ 295275 w 892646"/>
              <a:gd name="connsiteY22" fmla="*/ 815300 h 825009"/>
              <a:gd name="connisteX23" fmla="*/ 589915 w 892646"/>
              <a:gd name="connsiteY23" fmla="*/ 787360 h 825009"/>
              <a:gd name="connisteX24" fmla="*/ 875030 w 892646"/>
              <a:gd name="connsiteY24" fmla="*/ 539710 h 825009"/>
              <a:gd name="connisteX25" fmla="*/ 808355 w 892646"/>
              <a:gd name="connsiteY25" fmla="*/ 149820 h 825009"/>
              <a:gd name="connisteX26" fmla="*/ 542290 w 892646"/>
              <a:gd name="connsiteY26" fmla="*/ 6945 h 825009"/>
              <a:gd name="connisteX27" fmla="*/ 114300 w 892646"/>
              <a:gd name="connsiteY27" fmla="*/ 45045 h 825009"/>
              <a:gd name="connisteX28" fmla="*/ 0 w 892646"/>
              <a:gd name="connsiteY28" fmla="*/ 149820 h 82500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</a:cxnLst>
            <a:rect l="l" t="t" r="r" b="b"/>
            <a:pathLst>
              <a:path w="892646" h="825010">
                <a:moveTo>
                  <a:pt x="314325" y="492085"/>
                </a:moveTo>
                <a:cubicBezTo>
                  <a:pt x="329565" y="499705"/>
                  <a:pt x="365125" y="532090"/>
                  <a:pt x="399415" y="520660"/>
                </a:cubicBezTo>
                <a:cubicBezTo>
                  <a:pt x="433705" y="509230"/>
                  <a:pt x="483235" y="471130"/>
                  <a:pt x="485140" y="434935"/>
                </a:cubicBezTo>
                <a:cubicBezTo>
                  <a:pt x="487045" y="398740"/>
                  <a:pt x="454660" y="347940"/>
                  <a:pt x="408940" y="340320"/>
                </a:cubicBezTo>
                <a:cubicBezTo>
                  <a:pt x="363220" y="332700"/>
                  <a:pt x="283845" y="351750"/>
                  <a:pt x="257175" y="397470"/>
                </a:cubicBezTo>
                <a:cubicBezTo>
                  <a:pt x="230505" y="443190"/>
                  <a:pt x="253365" y="522565"/>
                  <a:pt x="276225" y="568285"/>
                </a:cubicBezTo>
                <a:cubicBezTo>
                  <a:pt x="299085" y="614005"/>
                  <a:pt x="328930" y="625435"/>
                  <a:pt x="370840" y="625435"/>
                </a:cubicBezTo>
                <a:cubicBezTo>
                  <a:pt x="412750" y="625435"/>
                  <a:pt x="441325" y="606385"/>
                  <a:pt x="485140" y="568285"/>
                </a:cubicBezTo>
                <a:cubicBezTo>
                  <a:pt x="528955" y="530185"/>
                  <a:pt x="578485" y="493990"/>
                  <a:pt x="589915" y="434935"/>
                </a:cubicBezTo>
                <a:cubicBezTo>
                  <a:pt x="601345" y="375880"/>
                  <a:pt x="595630" y="309840"/>
                  <a:pt x="542290" y="273645"/>
                </a:cubicBezTo>
                <a:cubicBezTo>
                  <a:pt x="488950" y="237450"/>
                  <a:pt x="401955" y="237450"/>
                  <a:pt x="323850" y="254595"/>
                </a:cubicBezTo>
                <a:cubicBezTo>
                  <a:pt x="245745" y="271740"/>
                  <a:pt x="182880" y="286980"/>
                  <a:pt x="152400" y="359370"/>
                </a:cubicBezTo>
                <a:cubicBezTo>
                  <a:pt x="121920" y="431760"/>
                  <a:pt x="144780" y="549235"/>
                  <a:pt x="171450" y="615910"/>
                </a:cubicBezTo>
                <a:cubicBezTo>
                  <a:pt x="198120" y="682585"/>
                  <a:pt x="213360" y="678775"/>
                  <a:pt x="285750" y="692110"/>
                </a:cubicBezTo>
                <a:cubicBezTo>
                  <a:pt x="358140" y="705445"/>
                  <a:pt x="456565" y="714970"/>
                  <a:pt x="532765" y="682585"/>
                </a:cubicBezTo>
                <a:cubicBezTo>
                  <a:pt x="608965" y="650200"/>
                  <a:pt x="626110" y="600670"/>
                  <a:pt x="666115" y="530185"/>
                </a:cubicBezTo>
                <a:cubicBezTo>
                  <a:pt x="706120" y="459700"/>
                  <a:pt x="753110" y="401280"/>
                  <a:pt x="732155" y="330795"/>
                </a:cubicBezTo>
                <a:cubicBezTo>
                  <a:pt x="711200" y="260310"/>
                  <a:pt x="652780" y="214590"/>
                  <a:pt x="561340" y="178395"/>
                </a:cubicBezTo>
                <a:cubicBezTo>
                  <a:pt x="469900" y="142200"/>
                  <a:pt x="381000" y="132675"/>
                  <a:pt x="276225" y="149820"/>
                </a:cubicBezTo>
                <a:cubicBezTo>
                  <a:pt x="171450" y="166965"/>
                  <a:pt x="85725" y="178395"/>
                  <a:pt x="38100" y="264120"/>
                </a:cubicBezTo>
                <a:cubicBezTo>
                  <a:pt x="-9525" y="349845"/>
                  <a:pt x="24765" y="480655"/>
                  <a:pt x="38100" y="577810"/>
                </a:cubicBezTo>
                <a:cubicBezTo>
                  <a:pt x="51435" y="674965"/>
                  <a:pt x="53340" y="701635"/>
                  <a:pt x="104775" y="749260"/>
                </a:cubicBezTo>
                <a:cubicBezTo>
                  <a:pt x="156210" y="796885"/>
                  <a:pt x="198120" y="807680"/>
                  <a:pt x="295275" y="815300"/>
                </a:cubicBezTo>
                <a:cubicBezTo>
                  <a:pt x="392430" y="822920"/>
                  <a:pt x="473710" y="842605"/>
                  <a:pt x="589915" y="787360"/>
                </a:cubicBezTo>
                <a:cubicBezTo>
                  <a:pt x="706120" y="732115"/>
                  <a:pt x="831215" y="667345"/>
                  <a:pt x="875030" y="539710"/>
                </a:cubicBezTo>
                <a:cubicBezTo>
                  <a:pt x="918845" y="412075"/>
                  <a:pt x="875030" y="256500"/>
                  <a:pt x="808355" y="149820"/>
                </a:cubicBezTo>
                <a:cubicBezTo>
                  <a:pt x="741680" y="43140"/>
                  <a:pt x="681355" y="27900"/>
                  <a:pt x="542290" y="6945"/>
                </a:cubicBezTo>
                <a:cubicBezTo>
                  <a:pt x="403225" y="-14010"/>
                  <a:pt x="222885" y="16470"/>
                  <a:pt x="114300" y="45045"/>
                </a:cubicBezTo>
                <a:cubicBezTo>
                  <a:pt x="5715" y="73620"/>
                  <a:pt x="14605" y="129500"/>
                  <a:pt x="0" y="149820"/>
                </a:cubicBezTo>
              </a:path>
            </a:pathLst>
          </a:custGeom>
          <a:noFill/>
          <a:ln>
            <a:solidFill>
              <a:srgbClr val="FFFFFF">
                <a:alpha val="4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>
            <a:off x="6329436" y="1226724"/>
            <a:ext cx="5204524" cy="5224840"/>
            <a:chOff x="9275" y="3138"/>
            <a:chExt cx="4290" cy="2670"/>
          </a:xfrm>
        </p:grpSpPr>
        <p:sp>
          <p:nvSpPr>
            <p:cNvPr id="3" name="矩形 2"/>
            <p:cNvSpPr/>
            <p:nvPr>
              <p:custDataLst>
                <p:tags r:id="rId2"/>
              </p:custDataLst>
            </p:nvPr>
          </p:nvSpPr>
          <p:spPr>
            <a:xfrm>
              <a:off x="9275" y="3138"/>
              <a:ext cx="4290" cy="2670"/>
            </a:xfrm>
            <a:prstGeom prst="rect">
              <a:avLst/>
            </a:prstGeom>
            <a:solidFill>
              <a:srgbClr val="70AA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cs typeface="微软雅黑" panose="020B0503020204020204" pitchFamily="34" charset="-122"/>
              </a:endParaRPr>
            </a:p>
          </p:txBody>
        </p:sp>
        <p:grpSp>
          <p:nvGrpSpPr>
            <p:cNvPr id="17" name="Group 23"/>
            <p:cNvGrpSpPr/>
            <p:nvPr/>
          </p:nvGrpSpPr>
          <p:grpSpPr>
            <a:xfrm>
              <a:off x="9363" y="3155"/>
              <a:ext cx="4189" cy="2511"/>
              <a:chOff x="6999083" y="3882935"/>
              <a:chExt cx="3555497" cy="1774979"/>
            </a:xfrm>
          </p:grpSpPr>
          <p:sp>
            <p:nvSpPr>
              <p:cNvPr id="18" name="TextBox 24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7088826" y="3882935"/>
                <a:ext cx="3000159" cy="18167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pPr>
                  <a:lnSpc>
                    <a:spcPct val="130000"/>
                  </a:lnSpc>
                </a:pPr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Arial" panose="020B0604020202020204" pitchFamily="34" charset="0"/>
                  </a:rPr>
                  <a:t>2.</a:t>
                </a:r>
                <a:r>
                  <a:rPr lang="zh-CN" altLang="en-US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Arial" panose="020B0604020202020204" pitchFamily="34" charset="0"/>
                  </a:rPr>
                  <a:t>本体性意识的</a:t>
                </a:r>
                <a:r>
                  <a:rPr lang="zh-CN" altLang="en-US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Arial" panose="020B0604020202020204" pitchFamily="34" charset="0"/>
                  </a:rPr>
                  <a:t>觉醒</a:t>
                </a:r>
                <a:endPara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Rectangle 25"/>
              <p:cNvSpPr/>
              <p:nvPr>
                <p:custDataLst>
                  <p:tags r:id="rId4"/>
                </p:custDataLst>
              </p:nvPr>
            </p:nvSpPr>
            <p:spPr>
              <a:xfrm>
                <a:off x="6999083" y="4101997"/>
                <a:ext cx="3555497" cy="1555917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p>
                <a:pPr algn="l">
                  <a:lnSpc>
                    <a:spcPct val="130000"/>
                  </a:lnSpc>
                </a:pPr>
                <a:r>
                  <a:rPr lang="zh-CN" altLang="en-US" sz="2800" dirty="0">
                    <a:solidFill>
                      <a:schemeClr val="bg1">
                        <a:lumMod val="95000"/>
                      </a:schemeClr>
                    </a:solidFill>
                    <a:cs typeface="+mn-ea"/>
                    <a:sym typeface="Arial" panose="020B0604020202020204" pitchFamily="34" charset="0"/>
                  </a:rPr>
                  <a:t>教师自我发展是意识觉醒、主体性建立和自主性增强的过程，涉及深刻自我觉知、质疑常规，通过元认知等方式主动规划职业发展，实现全面深入、自觉、自控等目标。此过程受个性影响并塑造个性，需考虑情境，是个性化且连续变化的过程。</a:t>
                </a:r>
                <a:endParaRPr lang="zh-CN" altLang="en-US" sz="28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cxnSp>
        <p:nvCxnSpPr>
          <p:cNvPr id="128" name="直接连接符 127"/>
          <p:cNvCxnSpPr/>
          <p:nvPr/>
        </p:nvCxnSpPr>
        <p:spPr>
          <a:xfrm>
            <a:off x="669290" y="1124585"/>
            <a:ext cx="10864850" cy="0"/>
          </a:xfrm>
          <a:prstGeom prst="line">
            <a:avLst/>
          </a:prstGeom>
          <a:ln>
            <a:solidFill>
              <a:srgbClr val="44546A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>
            <p:custDataLst>
              <p:tags r:id="rId5"/>
            </p:custDataLst>
          </p:nvPr>
        </p:nvGrpSpPr>
        <p:grpSpPr>
          <a:xfrm>
            <a:off x="669290" y="1188720"/>
            <a:ext cx="5205969" cy="5263628"/>
            <a:chOff x="9673" y="3299"/>
            <a:chExt cx="4322" cy="2716"/>
          </a:xfrm>
        </p:grpSpPr>
        <p:sp>
          <p:nvSpPr>
            <p:cNvPr id="6" name="矩形 5"/>
            <p:cNvSpPr/>
            <p:nvPr>
              <p:custDataLst>
                <p:tags r:id="rId6"/>
              </p:custDataLst>
            </p:nvPr>
          </p:nvSpPr>
          <p:spPr>
            <a:xfrm>
              <a:off x="9673" y="3299"/>
              <a:ext cx="4322" cy="2716"/>
            </a:xfrm>
            <a:prstGeom prst="rect">
              <a:avLst/>
            </a:prstGeom>
            <a:solidFill>
              <a:srgbClr val="87CA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cs typeface="微软雅黑" panose="020B0503020204020204" pitchFamily="34" charset="-122"/>
              </a:endParaRPr>
            </a:p>
          </p:txBody>
        </p:sp>
        <p:grpSp>
          <p:nvGrpSpPr>
            <p:cNvPr id="7" name="Group 23"/>
            <p:cNvGrpSpPr/>
            <p:nvPr/>
          </p:nvGrpSpPr>
          <p:grpSpPr>
            <a:xfrm>
              <a:off x="9797" y="3318"/>
              <a:ext cx="4113" cy="2673"/>
              <a:chOff x="7366984" y="3998035"/>
              <a:chExt cx="3490637" cy="1889534"/>
            </a:xfrm>
          </p:grpSpPr>
          <p:sp>
            <p:nvSpPr>
              <p:cNvPr id="8" name="TextBox 24"/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7366984" y="3998035"/>
                <a:ext cx="2953237" cy="19548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pPr>
                  <a:lnSpc>
                    <a:spcPct val="130000"/>
                  </a:lnSpc>
                </a:pPr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Arial" panose="020B0604020202020204" pitchFamily="34" charset="0"/>
                  </a:rPr>
                  <a:t>1.</a:t>
                </a:r>
                <a:r>
                  <a:rPr lang="zh-CN" altLang="en-US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Arial" panose="020B0604020202020204" pitchFamily="34" charset="0"/>
                  </a:rPr>
                  <a:t>个体实践性知识的形成</a:t>
                </a:r>
                <a:endPara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" name="Rectangle 25"/>
              <p:cNvSpPr/>
              <p:nvPr>
                <p:custDataLst>
                  <p:tags r:id="rId8"/>
                </p:custDataLst>
              </p:nvPr>
            </p:nvSpPr>
            <p:spPr>
              <a:xfrm>
                <a:off x="7366984" y="4231969"/>
                <a:ext cx="3490637" cy="1655600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p>
                <a:pPr algn="l">
                  <a:lnSpc>
                    <a:spcPct val="130000"/>
                  </a:lnSpc>
                </a:pPr>
                <a:r>
                  <a:rPr lang="zh-CN" altLang="en-US" sz="2800" dirty="0">
                    <a:solidFill>
                      <a:schemeClr val="bg1">
                        <a:lumMod val="95000"/>
                      </a:schemeClr>
                    </a:solidFill>
                    <a:cs typeface="+mn-ea"/>
                    <a:sym typeface="Arial" panose="020B0604020202020204" pitchFamily="34" charset="0"/>
                  </a:rPr>
                  <a:t>教师自我发展强调教师是主动、自我导向的专业人员，拥有实践性知识和学习动力，其发展受外部条件制约但可经支持变为主动。衡量教师质量的标准应随工作环境和时代要求而变化，教师个体决定自身发展方向、内容及方式。</a:t>
                </a:r>
                <a:endParaRPr lang="zh-CN" altLang="en-US" sz="28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25" name="文本框 124"/>
          <p:cNvSpPr txBox="1"/>
          <p:nvPr/>
        </p:nvSpPr>
        <p:spPr>
          <a:xfrm>
            <a:off x="2517775" y="352425"/>
            <a:ext cx="67792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>
              <a:lnSpc>
                <a:spcPct val="100000"/>
              </a:lnSpc>
              <a:buClrTx/>
              <a:buSzTx/>
              <a:buFontTx/>
            </a:pP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（二）教师发展的内容方面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</p:spTree>
    <p:custDataLst>
      <p:tags r:id="rId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596390" y="448310"/>
            <a:ext cx="9206865" cy="5957569"/>
            <a:chOff x="2514" y="446"/>
            <a:chExt cx="14499" cy="9382"/>
          </a:xfrm>
        </p:grpSpPr>
        <p:sp>
          <p:nvSpPr>
            <p:cNvPr id="63" name="任意多边形 62"/>
            <p:cNvSpPr/>
            <p:nvPr/>
          </p:nvSpPr>
          <p:spPr>
            <a:xfrm rot="8760000">
              <a:off x="16600" y="446"/>
              <a:ext cx="413" cy="404"/>
            </a:xfrm>
            <a:custGeom>
              <a:avLst/>
              <a:gdLst>
                <a:gd name="connisteX0" fmla="*/ 314325 w 892646"/>
                <a:gd name="connsiteY0" fmla="*/ 492085 h 825009"/>
                <a:gd name="connisteX1" fmla="*/ 399415 w 892646"/>
                <a:gd name="connsiteY1" fmla="*/ 520660 h 825009"/>
                <a:gd name="connisteX2" fmla="*/ 485140 w 892646"/>
                <a:gd name="connsiteY2" fmla="*/ 434935 h 825009"/>
                <a:gd name="connisteX3" fmla="*/ 408940 w 892646"/>
                <a:gd name="connsiteY3" fmla="*/ 340320 h 825009"/>
                <a:gd name="connisteX4" fmla="*/ 257175 w 892646"/>
                <a:gd name="connsiteY4" fmla="*/ 397470 h 825009"/>
                <a:gd name="connisteX5" fmla="*/ 276225 w 892646"/>
                <a:gd name="connsiteY5" fmla="*/ 568285 h 825009"/>
                <a:gd name="connisteX6" fmla="*/ 370840 w 892646"/>
                <a:gd name="connsiteY6" fmla="*/ 625435 h 825009"/>
                <a:gd name="connisteX7" fmla="*/ 485140 w 892646"/>
                <a:gd name="connsiteY7" fmla="*/ 568285 h 825009"/>
                <a:gd name="connisteX8" fmla="*/ 589915 w 892646"/>
                <a:gd name="connsiteY8" fmla="*/ 434935 h 825009"/>
                <a:gd name="connisteX9" fmla="*/ 542290 w 892646"/>
                <a:gd name="connsiteY9" fmla="*/ 273645 h 825009"/>
                <a:gd name="connisteX10" fmla="*/ 323850 w 892646"/>
                <a:gd name="connsiteY10" fmla="*/ 254595 h 825009"/>
                <a:gd name="connisteX11" fmla="*/ 152400 w 892646"/>
                <a:gd name="connsiteY11" fmla="*/ 359370 h 825009"/>
                <a:gd name="connisteX12" fmla="*/ 171450 w 892646"/>
                <a:gd name="connsiteY12" fmla="*/ 615910 h 825009"/>
                <a:gd name="connisteX13" fmla="*/ 285750 w 892646"/>
                <a:gd name="connsiteY13" fmla="*/ 692110 h 825009"/>
                <a:gd name="connisteX14" fmla="*/ 532765 w 892646"/>
                <a:gd name="connsiteY14" fmla="*/ 682585 h 825009"/>
                <a:gd name="connisteX15" fmla="*/ 666115 w 892646"/>
                <a:gd name="connsiteY15" fmla="*/ 530185 h 825009"/>
                <a:gd name="connisteX16" fmla="*/ 732155 w 892646"/>
                <a:gd name="connsiteY16" fmla="*/ 330795 h 825009"/>
                <a:gd name="connisteX17" fmla="*/ 561340 w 892646"/>
                <a:gd name="connsiteY17" fmla="*/ 178395 h 825009"/>
                <a:gd name="connisteX18" fmla="*/ 276225 w 892646"/>
                <a:gd name="connsiteY18" fmla="*/ 149820 h 825009"/>
                <a:gd name="connisteX19" fmla="*/ 38100 w 892646"/>
                <a:gd name="connsiteY19" fmla="*/ 264120 h 825009"/>
                <a:gd name="connisteX20" fmla="*/ 38100 w 892646"/>
                <a:gd name="connsiteY20" fmla="*/ 577810 h 825009"/>
                <a:gd name="connisteX21" fmla="*/ 104775 w 892646"/>
                <a:gd name="connsiteY21" fmla="*/ 749260 h 825009"/>
                <a:gd name="connisteX22" fmla="*/ 295275 w 892646"/>
                <a:gd name="connsiteY22" fmla="*/ 815300 h 825009"/>
                <a:gd name="connisteX23" fmla="*/ 589915 w 892646"/>
                <a:gd name="connsiteY23" fmla="*/ 787360 h 825009"/>
                <a:gd name="connisteX24" fmla="*/ 875030 w 892646"/>
                <a:gd name="connsiteY24" fmla="*/ 539710 h 825009"/>
                <a:gd name="connisteX25" fmla="*/ 808355 w 892646"/>
                <a:gd name="connsiteY25" fmla="*/ 149820 h 825009"/>
                <a:gd name="connisteX26" fmla="*/ 542290 w 892646"/>
                <a:gd name="connsiteY26" fmla="*/ 6945 h 825009"/>
                <a:gd name="connisteX27" fmla="*/ 114300 w 892646"/>
                <a:gd name="connsiteY27" fmla="*/ 45045 h 825009"/>
                <a:gd name="connisteX28" fmla="*/ 0 w 892646"/>
                <a:gd name="connsiteY28" fmla="*/ 149820 h 825009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</a:cxnLst>
              <a:rect l="l" t="t" r="r" b="b"/>
              <a:pathLst>
                <a:path w="892646" h="825010">
                  <a:moveTo>
                    <a:pt x="314325" y="492085"/>
                  </a:moveTo>
                  <a:cubicBezTo>
                    <a:pt x="329565" y="499705"/>
                    <a:pt x="365125" y="532090"/>
                    <a:pt x="399415" y="520660"/>
                  </a:cubicBezTo>
                  <a:cubicBezTo>
                    <a:pt x="433705" y="509230"/>
                    <a:pt x="483235" y="471130"/>
                    <a:pt x="485140" y="434935"/>
                  </a:cubicBezTo>
                  <a:cubicBezTo>
                    <a:pt x="487045" y="398740"/>
                    <a:pt x="454660" y="347940"/>
                    <a:pt x="408940" y="340320"/>
                  </a:cubicBezTo>
                  <a:cubicBezTo>
                    <a:pt x="363220" y="332700"/>
                    <a:pt x="283845" y="351750"/>
                    <a:pt x="257175" y="397470"/>
                  </a:cubicBezTo>
                  <a:cubicBezTo>
                    <a:pt x="230505" y="443190"/>
                    <a:pt x="253365" y="522565"/>
                    <a:pt x="276225" y="568285"/>
                  </a:cubicBezTo>
                  <a:cubicBezTo>
                    <a:pt x="299085" y="614005"/>
                    <a:pt x="328930" y="625435"/>
                    <a:pt x="370840" y="625435"/>
                  </a:cubicBezTo>
                  <a:cubicBezTo>
                    <a:pt x="412750" y="625435"/>
                    <a:pt x="441325" y="606385"/>
                    <a:pt x="485140" y="568285"/>
                  </a:cubicBezTo>
                  <a:cubicBezTo>
                    <a:pt x="528955" y="530185"/>
                    <a:pt x="578485" y="493990"/>
                    <a:pt x="589915" y="434935"/>
                  </a:cubicBezTo>
                  <a:cubicBezTo>
                    <a:pt x="601345" y="375880"/>
                    <a:pt x="595630" y="309840"/>
                    <a:pt x="542290" y="273645"/>
                  </a:cubicBezTo>
                  <a:cubicBezTo>
                    <a:pt x="488950" y="237450"/>
                    <a:pt x="401955" y="237450"/>
                    <a:pt x="323850" y="254595"/>
                  </a:cubicBezTo>
                  <a:cubicBezTo>
                    <a:pt x="245745" y="271740"/>
                    <a:pt x="182880" y="286980"/>
                    <a:pt x="152400" y="359370"/>
                  </a:cubicBezTo>
                  <a:cubicBezTo>
                    <a:pt x="121920" y="431760"/>
                    <a:pt x="144780" y="549235"/>
                    <a:pt x="171450" y="615910"/>
                  </a:cubicBezTo>
                  <a:cubicBezTo>
                    <a:pt x="198120" y="682585"/>
                    <a:pt x="213360" y="678775"/>
                    <a:pt x="285750" y="692110"/>
                  </a:cubicBezTo>
                  <a:cubicBezTo>
                    <a:pt x="358140" y="705445"/>
                    <a:pt x="456565" y="714970"/>
                    <a:pt x="532765" y="682585"/>
                  </a:cubicBezTo>
                  <a:cubicBezTo>
                    <a:pt x="608965" y="650200"/>
                    <a:pt x="626110" y="600670"/>
                    <a:pt x="666115" y="530185"/>
                  </a:cubicBezTo>
                  <a:cubicBezTo>
                    <a:pt x="706120" y="459700"/>
                    <a:pt x="753110" y="401280"/>
                    <a:pt x="732155" y="330795"/>
                  </a:cubicBezTo>
                  <a:cubicBezTo>
                    <a:pt x="711200" y="260310"/>
                    <a:pt x="652780" y="214590"/>
                    <a:pt x="561340" y="178395"/>
                  </a:cubicBezTo>
                  <a:cubicBezTo>
                    <a:pt x="469900" y="142200"/>
                    <a:pt x="381000" y="132675"/>
                    <a:pt x="276225" y="149820"/>
                  </a:cubicBezTo>
                  <a:cubicBezTo>
                    <a:pt x="171450" y="166965"/>
                    <a:pt x="85725" y="178395"/>
                    <a:pt x="38100" y="264120"/>
                  </a:cubicBezTo>
                  <a:cubicBezTo>
                    <a:pt x="-9525" y="349845"/>
                    <a:pt x="24765" y="480655"/>
                    <a:pt x="38100" y="577810"/>
                  </a:cubicBezTo>
                  <a:cubicBezTo>
                    <a:pt x="51435" y="674965"/>
                    <a:pt x="53340" y="701635"/>
                    <a:pt x="104775" y="749260"/>
                  </a:cubicBezTo>
                  <a:cubicBezTo>
                    <a:pt x="156210" y="796885"/>
                    <a:pt x="198120" y="807680"/>
                    <a:pt x="295275" y="815300"/>
                  </a:cubicBezTo>
                  <a:cubicBezTo>
                    <a:pt x="392430" y="822920"/>
                    <a:pt x="473710" y="842605"/>
                    <a:pt x="589915" y="787360"/>
                  </a:cubicBezTo>
                  <a:cubicBezTo>
                    <a:pt x="706120" y="732115"/>
                    <a:pt x="831215" y="667345"/>
                    <a:pt x="875030" y="539710"/>
                  </a:cubicBezTo>
                  <a:cubicBezTo>
                    <a:pt x="918845" y="412075"/>
                    <a:pt x="875030" y="256500"/>
                    <a:pt x="808355" y="149820"/>
                  </a:cubicBezTo>
                  <a:cubicBezTo>
                    <a:pt x="741680" y="43140"/>
                    <a:pt x="681355" y="27900"/>
                    <a:pt x="542290" y="6945"/>
                  </a:cubicBezTo>
                  <a:cubicBezTo>
                    <a:pt x="403225" y="-14010"/>
                    <a:pt x="222885" y="16470"/>
                    <a:pt x="114300" y="45045"/>
                  </a:cubicBezTo>
                  <a:cubicBezTo>
                    <a:pt x="5715" y="73620"/>
                    <a:pt x="14605" y="129500"/>
                    <a:pt x="0" y="149820"/>
                  </a:cubicBezTo>
                </a:path>
              </a:pathLst>
            </a:custGeom>
            <a:noFill/>
            <a:ln>
              <a:solidFill>
                <a:srgbClr val="FFFFFF">
                  <a:alpha val="4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cs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2831" y="2301"/>
              <a:ext cx="13856" cy="7527"/>
              <a:chOff x="6674831" y="1074770"/>
              <a:chExt cx="10194390" cy="6078014"/>
            </a:xfrm>
          </p:grpSpPr>
          <p:sp>
            <p:nvSpPr>
              <p:cNvPr id="11" name="矩形 83"/>
              <p:cNvSpPr>
                <a:spLocks noChangeArrowheads="1"/>
              </p:cNvSpPr>
              <p:nvPr/>
            </p:nvSpPr>
            <p:spPr bwMode="auto">
              <a:xfrm>
                <a:off x="6674831" y="1074770"/>
                <a:ext cx="10072993" cy="5969810"/>
              </a:xfrm>
              <a:prstGeom prst="rect">
                <a:avLst/>
              </a:prstGeom>
              <a:noFill/>
              <a:ln w="9525" cmpd="sng">
                <a:solidFill>
                  <a:srgbClr val="35729C">
                    <a:alpha val="32000"/>
                  </a:srgbClr>
                </a:solidFill>
                <a:miter lim="800000"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微软雅黑" panose="020B0503020204020204" pitchFamily="34" charset="-122"/>
                </a:endParaRPr>
              </a:p>
            </p:txBody>
          </p:sp>
          <p:sp>
            <p:nvSpPr>
              <p:cNvPr id="3" name="Freeform 12"/>
              <p:cNvSpPr/>
              <p:nvPr/>
            </p:nvSpPr>
            <p:spPr bwMode="auto">
              <a:xfrm>
                <a:off x="6674831" y="1074770"/>
                <a:ext cx="528638" cy="530225"/>
              </a:xfrm>
              <a:custGeom>
                <a:avLst/>
                <a:gdLst>
                  <a:gd name="T0" fmla="*/ 0 w 1446"/>
                  <a:gd name="T1" fmla="*/ 0 h 1446"/>
                  <a:gd name="T2" fmla="*/ 1446 w 1446"/>
                  <a:gd name="T3" fmla="*/ 0 h 1446"/>
                  <a:gd name="T4" fmla="*/ 1446 w 1446"/>
                  <a:gd name="T5" fmla="*/ 458 h 1446"/>
                  <a:gd name="T6" fmla="*/ 438 w 1446"/>
                  <a:gd name="T7" fmla="*/ 458 h 1446"/>
                  <a:gd name="T8" fmla="*/ 438 w 1446"/>
                  <a:gd name="T9" fmla="*/ 1446 h 1446"/>
                  <a:gd name="T10" fmla="*/ 0 w 1446"/>
                  <a:gd name="T11" fmla="*/ 1446 h 1446"/>
                  <a:gd name="T12" fmla="*/ 0 w 1446"/>
                  <a:gd name="T13" fmla="*/ 0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6" h="1446">
                    <a:moveTo>
                      <a:pt x="0" y="0"/>
                    </a:moveTo>
                    <a:lnTo>
                      <a:pt x="1446" y="0"/>
                    </a:lnTo>
                    <a:lnTo>
                      <a:pt x="1446" y="458"/>
                    </a:lnTo>
                    <a:lnTo>
                      <a:pt x="438" y="458"/>
                    </a:lnTo>
                    <a:lnTo>
                      <a:pt x="438" y="1446"/>
                    </a:lnTo>
                    <a:lnTo>
                      <a:pt x="0" y="14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5729C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微软雅黑" panose="020B0503020204020204" pitchFamily="34" charset="-122"/>
                </a:endParaRPr>
              </a:p>
            </p:txBody>
          </p:sp>
          <p:sp>
            <p:nvSpPr>
              <p:cNvPr id="6" name="Freeform 12"/>
              <p:cNvSpPr/>
              <p:nvPr/>
            </p:nvSpPr>
            <p:spPr bwMode="auto">
              <a:xfrm flipH="1" flipV="1">
                <a:off x="16340583" y="6622559"/>
                <a:ext cx="528638" cy="530225"/>
              </a:xfrm>
              <a:custGeom>
                <a:avLst/>
                <a:gdLst>
                  <a:gd name="T0" fmla="*/ 0 w 1446"/>
                  <a:gd name="T1" fmla="*/ 0 h 1446"/>
                  <a:gd name="T2" fmla="*/ 1446 w 1446"/>
                  <a:gd name="T3" fmla="*/ 0 h 1446"/>
                  <a:gd name="T4" fmla="*/ 1446 w 1446"/>
                  <a:gd name="T5" fmla="*/ 458 h 1446"/>
                  <a:gd name="T6" fmla="*/ 438 w 1446"/>
                  <a:gd name="T7" fmla="*/ 458 h 1446"/>
                  <a:gd name="T8" fmla="*/ 438 w 1446"/>
                  <a:gd name="T9" fmla="*/ 1446 h 1446"/>
                  <a:gd name="T10" fmla="*/ 0 w 1446"/>
                  <a:gd name="T11" fmla="*/ 1446 h 1446"/>
                  <a:gd name="T12" fmla="*/ 0 w 1446"/>
                  <a:gd name="T13" fmla="*/ 0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6" h="1446">
                    <a:moveTo>
                      <a:pt x="0" y="0"/>
                    </a:moveTo>
                    <a:lnTo>
                      <a:pt x="1446" y="0"/>
                    </a:lnTo>
                    <a:lnTo>
                      <a:pt x="1446" y="458"/>
                    </a:lnTo>
                    <a:lnTo>
                      <a:pt x="438" y="458"/>
                    </a:lnTo>
                    <a:lnTo>
                      <a:pt x="438" y="1446"/>
                    </a:lnTo>
                    <a:lnTo>
                      <a:pt x="0" y="14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微软雅黑" panose="020B0503020204020204" pitchFamily="34" charset="-122"/>
                </a:endParaRPr>
              </a:p>
            </p:txBody>
          </p:sp>
        </p:grpSp>
        <p:sp>
          <p:nvSpPr>
            <p:cNvPr id="18" name="TextBox 19"/>
            <p:cNvSpPr txBox="1"/>
            <p:nvPr/>
          </p:nvSpPr>
          <p:spPr>
            <a:xfrm>
              <a:off x="3262" y="2479"/>
              <a:ext cx="12887" cy="669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>
                <a:lnSpc>
                  <a:spcPct val="130000"/>
                </a:lnSpc>
              </a:pPr>
              <a:r>
                <a:rPr sz="32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  <a:alpha val="40000"/>
                      </a:schemeClr>
                    </a:outerShdw>
                  </a:effectLst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教师自我发展需制定目标计划，选择学习内容并付诸实施，需考虑内外部因素，包括社会形象、地位、待遇、家庭经济状况等外因及个人经历、知识结构、人格特质等内因，精准选择适合自身发展的路径，始终保持理论与实践相结合，促进情感与教学知识、技能的和谐发展。</a:t>
              </a:r>
              <a:endParaRPr sz="32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+mn-ea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2514" y="654"/>
              <a:ext cx="14173" cy="1039"/>
              <a:chOff x="2417" y="677"/>
              <a:chExt cx="14173" cy="1039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3740" y="677"/>
                <a:ext cx="10662" cy="89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pPr algn="dist"/>
                <a:r>
                  <a:rPr lang="zh-CN" altLang="en-US" sz="400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（三）教师发展的方式方面</a:t>
                </a:r>
                <a:endParaRPr lang="zh-CN" altLang="en-US" sz="4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cxnSp>
            <p:nvCxnSpPr>
              <p:cNvPr id="73" name="直接连接符 72"/>
              <p:cNvCxnSpPr/>
              <p:nvPr/>
            </p:nvCxnSpPr>
            <p:spPr>
              <a:xfrm>
                <a:off x="2417" y="1716"/>
                <a:ext cx="14173" cy="0"/>
              </a:xfrm>
              <a:prstGeom prst="line">
                <a:avLst/>
              </a:prstGeom>
              <a:ln>
                <a:solidFill>
                  <a:srgbClr val="35729C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>
            <p:custDataLst>
              <p:tags r:id="rId1"/>
            </p:custDataLst>
          </p:nvPr>
        </p:nvGrpSpPr>
        <p:grpSpPr>
          <a:xfrm>
            <a:off x="808355" y="310515"/>
            <a:ext cx="9906000" cy="6090208"/>
            <a:chOff x="1800" y="446"/>
            <a:chExt cx="15600" cy="9591"/>
          </a:xfrm>
        </p:grpSpPr>
        <p:sp>
          <p:nvSpPr>
            <p:cNvPr id="63" name="任意多边形 62"/>
            <p:cNvSpPr/>
            <p:nvPr/>
          </p:nvSpPr>
          <p:spPr>
            <a:xfrm rot="8760000">
              <a:off x="16600" y="446"/>
              <a:ext cx="413" cy="404"/>
            </a:xfrm>
            <a:custGeom>
              <a:avLst/>
              <a:gdLst>
                <a:gd name="connisteX0" fmla="*/ 314325 w 892646"/>
                <a:gd name="connsiteY0" fmla="*/ 492085 h 825009"/>
                <a:gd name="connisteX1" fmla="*/ 399415 w 892646"/>
                <a:gd name="connsiteY1" fmla="*/ 520660 h 825009"/>
                <a:gd name="connisteX2" fmla="*/ 485140 w 892646"/>
                <a:gd name="connsiteY2" fmla="*/ 434935 h 825009"/>
                <a:gd name="connisteX3" fmla="*/ 408940 w 892646"/>
                <a:gd name="connsiteY3" fmla="*/ 340320 h 825009"/>
                <a:gd name="connisteX4" fmla="*/ 257175 w 892646"/>
                <a:gd name="connsiteY4" fmla="*/ 397470 h 825009"/>
                <a:gd name="connisteX5" fmla="*/ 276225 w 892646"/>
                <a:gd name="connsiteY5" fmla="*/ 568285 h 825009"/>
                <a:gd name="connisteX6" fmla="*/ 370840 w 892646"/>
                <a:gd name="connsiteY6" fmla="*/ 625435 h 825009"/>
                <a:gd name="connisteX7" fmla="*/ 485140 w 892646"/>
                <a:gd name="connsiteY7" fmla="*/ 568285 h 825009"/>
                <a:gd name="connisteX8" fmla="*/ 589915 w 892646"/>
                <a:gd name="connsiteY8" fmla="*/ 434935 h 825009"/>
                <a:gd name="connisteX9" fmla="*/ 542290 w 892646"/>
                <a:gd name="connsiteY9" fmla="*/ 273645 h 825009"/>
                <a:gd name="connisteX10" fmla="*/ 323850 w 892646"/>
                <a:gd name="connsiteY10" fmla="*/ 254595 h 825009"/>
                <a:gd name="connisteX11" fmla="*/ 152400 w 892646"/>
                <a:gd name="connsiteY11" fmla="*/ 359370 h 825009"/>
                <a:gd name="connisteX12" fmla="*/ 171450 w 892646"/>
                <a:gd name="connsiteY12" fmla="*/ 615910 h 825009"/>
                <a:gd name="connisteX13" fmla="*/ 285750 w 892646"/>
                <a:gd name="connsiteY13" fmla="*/ 692110 h 825009"/>
                <a:gd name="connisteX14" fmla="*/ 532765 w 892646"/>
                <a:gd name="connsiteY14" fmla="*/ 682585 h 825009"/>
                <a:gd name="connisteX15" fmla="*/ 666115 w 892646"/>
                <a:gd name="connsiteY15" fmla="*/ 530185 h 825009"/>
                <a:gd name="connisteX16" fmla="*/ 732155 w 892646"/>
                <a:gd name="connsiteY16" fmla="*/ 330795 h 825009"/>
                <a:gd name="connisteX17" fmla="*/ 561340 w 892646"/>
                <a:gd name="connsiteY17" fmla="*/ 178395 h 825009"/>
                <a:gd name="connisteX18" fmla="*/ 276225 w 892646"/>
                <a:gd name="connsiteY18" fmla="*/ 149820 h 825009"/>
                <a:gd name="connisteX19" fmla="*/ 38100 w 892646"/>
                <a:gd name="connsiteY19" fmla="*/ 264120 h 825009"/>
                <a:gd name="connisteX20" fmla="*/ 38100 w 892646"/>
                <a:gd name="connsiteY20" fmla="*/ 577810 h 825009"/>
                <a:gd name="connisteX21" fmla="*/ 104775 w 892646"/>
                <a:gd name="connsiteY21" fmla="*/ 749260 h 825009"/>
                <a:gd name="connisteX22" fmla="*/ 295275 w 892646"/>
                <a:gd name="connsiteY22" fmla="*/ 815300 h 825009"/>
                <a:gd name="connisteX23" fmla="*/ 589915 w 892646"/>
                <a:gd name="connsiteY23" fmla="*/ 787360 h 825009"/>
                <a:gd name="connisteX24" fmla="*/ 875030 w 892646"/>
                <a:gd name="connsiteY24" fmla="*/ 539710 h 825009"/>
                <a:gd name="connisteX25" fmla="*/ 808355 w 892646"/>
                <a:gd name="connsiteY25" fmla="*/ 149820 h 825009"/>
                <a:gd name="connisteX26" fmla="*/ 542290 w 892646"/>
                <a:gd name="connsiteY26" fmla="*/ 6945 h 825009"/>
                <a:gd name="connisteX27" fmla="*/ 114300 w 892646"/>
                <a:gd name="connsiteY27" fmla="*/ 45045 h 825009"/>
                <a:gd name="connisteX28" fmla="*/ 0 w 892646"/>
                <a:gd name="connsiteY28" fmla="*/ 149820 h 825009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</a:cxnLst>
              <a:rect l="l" t="t" r="r" b="b"/>
              <a:pathLst>
                <a:path w="892646" h="825010">
                  <a:moveTo>
                    <a:pt x="314325" y="492085"/>
                  </a:moveTo>
                  <a:cubicBezTo>
                    <a:pt x="329565" y="499705"/>
                    <a:pt x="365125" y="532090"/>
                    <a:pt x="399415" y="520660"/>
                  </a:cubicBezTo>
                  <a:cubicBezTo>
                    <a:pt x="433705" y="509230"/>
                    <a:pt x="483235" y="471130"/>
                    <a:pt x="485140" y="434935"/>
                  </a:cubicBezTo>
                  <a:cubicBezTo>
                    <a:pt x="487045" y="398740"/>
                    <a:pt x="454660" y="347940"/>
                    <a:pt x="408940" y="340320"/>
                  </a:cubicBezTo>
                  <a:cubicBezTo>
                    <a:pt x="363220" y="332700"/>
                    <a:pt x="283845" y="351750"/>
                    <a:pt x="257175" y="397470"/>
                  </a:cubicBezTo>
                  <a:cubicBezTo>
                    <a:pt x="230505" y="443190"/>
                    <a:pt x="253365" y="522565"/>
                    <a:pt x="276225" y="568285"/>
                  </a:cubicBezTo>
                  <a:cubicBezTo>
                    <a:pt x="299085" y="614005"/>
                    <a:pt x="328930" y="625435"/>
                    <a:pt x="370840" y="625435"/>
                  </a:cubicBezTo>
                  <a:cubicBezTo>
                    <a:pt x="412750" y="625435"/>
                    <a:pt x="441325" y="606385"/>
                    <a:pt x="485140" y="568285"/>
                  </a:cubicBezTo>
                  <a:cubicBezTo>
                    <a:pt x="528955" y="530185"/>
                    <a:pt x="578485" y="493990"/>
                    <a:pt x="589915" y="434935"/>
                  </a:cubicBezTo>
                  <a:cubicBezTo>
                    <a:pt x="601345" y="375880"/>
                    <a:pt x="595630" y="309840"/>
                    <a:pt x="542290" y="273645"/>
                  </a:cubicBezTo>
                  <a:cubicBezTo>
                    <a:pt x="488950" y="237450"/>
                    <a:pt x="401955" y="237450"/>
                    <a:pt x="323850" y="254595"/>
                  </a:cubicBezTo>
                  <a:cubicBezTo>
                    <a:pt x="245745" y="271740"/>
                    <a:pt x="182880" y="286980"/>
                    <a:pt x="152400" y="359370"/>
                  </a:cubicBezTo>
                  <a:cubicBezTo>
                    <a:pt x="121920" y="431760"/>
                    <a:pt x="144780" y="549235"/>
                    <a:pt x="171450" y="615910"/>
                  </a:cubicBezTo>
                  <a:cubicBezTo>
                    <a:pt x="198120" y="682585"/>
                    <a:pt x="213360" y="678775"/>
                    <a:pt x="285750" y="692110"/>
                  </a:cubicBezTo>
                  <a:cubicBezTo>
                    <a:pt x="358140" y="705445"/>
                    <a:pt x="456565" y="714970"/>
                    <a:pt x="532765" y="682585"/>
                  </a:cubicBezTo>
                  <a:cubicBezTo>
                    <a:pt x="608965" y="650200"/>
                    <a:pt x="626110" y="600670"/>
                    <a:pt x="666115" y="530185"/>
                  </a:cubicBezTo>
                  <a:cubicBezTo>
                    <a:pt x="706120" y="459700"/>
                    <a:pt x="753110" y="401280"/>
                    <a:pt x="732155" y="330795"/>
                  </a:cubicBezTo>
                  <a:cubicBezTo>
                    <a:pt x="711200" y="260310"/>
                    <a:pt x="652780" y="214590"/>
                    <a:pt x="561340" y="178395"/>
                  </a:cubicBezTo>
                  <a:cubicBezTo>
                    <a:pt x="469900" y="142200"/>
                    <a:pt x="381000" y="132675"/>
                    <a:pt x="276225" y="149820"/>
                  </a:cubicBezTo>
                  <a:cubicBezTo>
                    <a:pt x="171450" y="166965"/>
                    <a:pt x="85725" y="178395"/>
                    <a:pt x="38100" y="264120"/>
                  </a:cubicBezTo>
                  <a:cubicBezTo>
                    <a:pt x="-9525" y="349845"/>
                    <a:pt x="24765" y="480655"/>
                    <a:pt x="38100" y="577810"/>
                  </a:cubicBezTo>
                  <a:cubicBezTo>
                    <a:pt x="51435" y="674965"/>
                    <a:pt x="53340" y="701635"/>
                    <a:pt x="104775" y="749260"/>
                  </a:cubicBezTo>
                  <a:cubicBezTo>
                    <a:pt x="156210" y="796885"/>
                    <a:pt x="198120" y="807680"/>
                    <a:pt x="295275" y="815300"/>
                  </a:cubicBezTo>
                  <a:cubicBezTo>
                    <a:pt x="392430" y="822920"/>
                    <a:pt x="473710" y="842605"/>
                    <a:pt x="589915" y="787360"/>
                  </a:cubicBezTo>
                  <a:cubicBezTo>
                    <a:pt x="706120" y="732115"/>
                    <a:pt x="831215" y="667345"/>
                    <a:pt x="875030" y="539710"/>
                  </a:cubicBezTo>
                  <a:cubicBezTo>
                    <a:pt x="918845" y="412075"/>
                    <a:pt x="875030" y="256500"/>
                    <a:pt x="808355" y="149820"/>
                  </a:cubicBezTo>
                  <a:cubicBezTo>
                    <a:pt x="741680" y="43140"/>
                    <a:pt x="681355" y="27900"/>
                    <a:pt x="542290" y="6945"/>
                  </a:cubicBezTo>
                  <a:cubicBezTo>
                    <a:pt x="403225" y="-14010"/>
                    <a:pt x="222885" y="16470"/>
                    <a:pt x="114300" y="45045"/>
                  </a:cubicBezTo>
                  <a:cubicBezTo>
                    <a:pt x="5715" y="73620"/>
                    <a:pt x="14605" y="129500"/>
                    <a:pt x="0" y="149820"/>
                  </a:cubicBezTo>
                </a:path>
              </a:pathLst>
            </a:custGeom>
            <a:noFill/>
            <a:ln>
              <a:solidFill>
                <a:srgbClr val="FFFFFF">
                  <a:alpha val="4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cs typeface="微软雅黑" panose="020B0503020204020204" pitchFamily="34" charset="-122"/>
              </a:endParaRPr>
            </a:p>
          </p:txBody>
        </p:sp>
        <p:grpSp>
          <p:nvGrpSpPr>
            <p:cNvPr id="15" name="yuluo"/>
            <p:cNvGrpSpPr/>
            <p:nvPr/>
          </p:nvGrpSpPr>
          <p:grpSpPr>
            <a:xfrm rot="0">
              <a:off x="6307" y="2506"/>
              <a:ext cx="8384" cy="7531"/>
              <a:chOff x="5988" y="1549"/>
              <a:chExt cx="8579" cy="7705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988" y="1549"/>
                <a:ext cx="2105" cy="1557"/>
                <a:chOff x="3802618" y="983368"/>
                <a:chExt cx="1336539" cy="988578"/>
              </a:xfrm>
              <a:solidFill>
                <a:srgbClr val="153664"/>
              </a:solidFill>
            </p:grpSpPr>
            <p:sp>
              <p:nvSpPr>
                <p:cNvPr id="28" name="矩形 27"/>
                <p:cNvSpPr/>
                <p:nvPr>
                  <p:custDataLst>
                    <p:tags r:id="rId2"/>
                  </p:custDataLst>
                </p:nvPr>
              </p:nvSpPr>
              <p:spPr>
                <a:xfrm rot="5400000">
                  <a:off x="3368268" y="1417718"/>
                  <a:ext cx="988578" cy="119878"/>
                </a:xfrm>
                <a:prstGeom prst="rect">
                  <a:avLst/>
                </a:prstGeom>
                <a:solidFill>
                  <a:srgbClr val="70AAC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>
                    <a:cs typeface="微软雅黑" panose="020B0503020204020204" pitchFamily="34" charset="-122"/>
                  </a:endParaRPr>
                </a:p>
              </p:txBody>
            </p:sp>
            <p:sp>
              <p:nvSpPr>
                <p:cNvPr id="29" name="矩形 28"/>
                <p:cNvSpPr/>
                <p:nvPr>
                  <p:custDataLst>
                    <p:tags r:id="rId3"/>
                  </p:custDataLst>
                </p:nvPr>
              </p:nvSpPr>
              <p:spPr>
                <a:xfrm>
                  <a:off x="3896510" y="983369"/>
                  <a:ext cx="1242647" cy="103672"/>
                </a:xfrm>
                <a:prstGeom prst="rect">
                  <a:avLst/>
                </a:prstGeom>
                <a:solidFill>
                  <a:srgbClr val="70AAC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>
                    <a:cs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1" name="矩形 30"/>
              <p:cNvSpPr/>
              <p:nvPr>
                <p:custDataLst>
                  <p:tags r:id="rId4"/>
                </p:custDataLst>
              </p:nvPr>
            </p:nvSpPr>
            <p:spPr>
              <a:xfrm>
                <a:off x="6154" y="1706"/>
                <a:ext cx="8185" cy="181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微软雅黑" panose="020B0503020204020204" pitchFamily="34" charset="-122"/>
                </a:endParaRPr>
              </a:p>
            </p:txBody>
          </p:sp>
          <p:sp>
            <p:nvSpPr>
              <p:cNvPr id="32" name="矩形 31"/>
              <p:cNvSpPr/>
              <p:nvPr>
                <p:custDataLst>
                  <p:tags r:id="rId5"/>
                </p:custDataLst>
              </p:nvPr>
            </p:nvSpPr>
            <p:spPr>
              <a:xfrm>
                <a:off x="6136" y="4495"/>
                <a:ext cx="8204" cy="181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微软雅黑" panose="020B0503020204020204" pitchFamily="34" charset="-122"/>
                </a:endParaRPr>
              </a:p>
            </p:txBody>
          </p:sp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6153" y="7442"/>
                <a:ext cx="8185" cy="181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cs typeface="微软雅黑" panose="020B0503020204020204" pitchFamily="34" charset="-122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5988" y="4334"/>
                <a:ext cx="2146" cy="1557"/>
                <a:chOff x="3802617" y="1339368"/>
                <a:chExt cx="1362525" cy="988578"/>
              </a:xfrm>
              <a:solidFill>
                <a:srgbClr val="1C4885"/>
              </a:solidFill>
            </p:grpSpPr>
            <p:sp>
              <p:nvSpPr>
                <p:cNvPr id="35" name="矩形 34"/>
                <p:cNvSpPr/>
                <p:nvPr>
                  <p:custDataLst>
                    <p:tags r:id="rId7"/>
                  </p:custDataLst>
                </p:nvPr>
              </p:nvSpPr>
              <p:spPr>
                <a:xfrm rot="5400000">
                  <a:off x="3368267" y="1773718"/>
                  <a:ext cx="988578" cy="119878"/>
                </a:xfrm>
                <a:prstGeom prst="rect">
                  <a:avLst/>
                </a:prstGeom>
                <a:solidFill>
                  <a:srgbClr val="79C5D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>
                    <a:buClrTx/>
                    <a:buSzTx/>
                    <a:buFontTx/>
                  </a:pPr>
                  <a:endParaRPr lang="zh-CN" altLang="en-US">
                    <a:cs typeface="微软雅黑" panose="020B0503020204020204" pitchFamily="34" charset="-122"/>
                    <a:sym typeface="+mn-ea"/>
                  </a:endParaRPr>
                </a:p>
              </p:txBody>
            </p:sp>
            <p:sp>
              <p:nvSpPr>
                <p:cNvPr id="36" name="矩形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922495" y="1339368"/>
                  <a:ext cx="1242647" cy="103672"/>
                </a:xfrm>
                <a:prstGeom prst="rect">
                  <a:avLst/>
                </a:prstGeom>
                <a:solidFill>
                  <a:srgbClr val="79C5D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>
                    <a:buClrTx/>
                    <a:buSzTx/>
                    <a:buFontTx/>
                  </a:pPr>
                  <a:endParaRPr lang="zh-CN" altLang="en-US">
                    <a:cs typeface="微软雅黑" panose="020B0503020204020204" pitchFamily="34" charset="-122"/>
                    <a:sym typeface="+mn-ea"/>
                  </a:endParaRPr>
                </a:p>
              </p:txBody>
            </p:sp>
          </p:grpSp>
          <p:grpSp>
            <p:nvGrpSpPr>
              <p:cNvPr id="37" name="组合 36"/>
              <p:cNvGrpSpPr/>
              <p:nvPr/>
            </p:nvGrpSpPr>
            <p:grpSpPr>
              <a:xfrm>
                <a:off x="5988" y="7285"/>
                <a:ext cx="2145" cy="1557"/>
                <a:chOff x="3802618" y="1794112"/>
                <a:chExt cx="1361875" cy="988578"/>
              </a:xfrm>
              <a:solidFill>
                <a:srgbClr val="1C4885"/>
              </a:solidFill>
            </p:grpSpPr>
            <p:sp>
              <p:nvSpPr>
                <p:cNvPr id="38" name="矩形 37"/>
                <p:cNvSpPr/>
                <p:nvPr>
                  <p:custDataLst>
                    <p:tags r:id="rId9"/>
                  </p:custDataLst>
                </p:nvPr>
              </p:nvSpPr>
              <p:spPr>
                <a:xfrm rot="5400000">
                  <a:off x="3368268" y="2228462"/>
                  <a:ext cx="988578" cy="119878"/>
                </a:xfrm>
                <a:prstGeom prst="rect">
                  <a:avLst/>
                </a:prstGeom>
                <a:solidFill>
                  <a:srgbClr val="35729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>
                    <a:buClrTx/>
                    <a:buSzTx/>
                    <a:buFontTx/>
                  </a:pPr>
                  <a:endParaRPr lang="zh-CN" altLang="en-US">
                    <a:cs typeface="微软雅黑" panose="020B0503020204020204" pitchFamily="34" charset="-122"/>
                    <a:sym typeface="+mn-ea"/>
                  </a:endParaRPr>
                </a:p>
              </p:txBody>
            </p:sp>
            <p:sp>
              <p:nvSpPr>
                <p:cNvPr id="39" name="矩形 38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921846" y="1794112"/>
                  <a:ext cx="1242647" cy="103672"/>
                </a:xfrm>
                <a:prstGeom prst="rect">
                  <a:avLst/>
                </a:prstGeom>
                <a:solidFill>
                  <a:srgbClr val="35729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>
                    <a:buClrTx/>
                    <a:buSzTx/>
                    <a:buFontTx/>
                  </a:pPr>
                  <a:endParaRPr lang="zh-CN" altLang="en-US">
                    <a:cs typeface="微软雅黑" panose="020B0503020204020204" pitchFamily="34" charset="-122"/>
                    <a:sym typeface="+mn-ea"/>
                  </a:endParaRPr>
                </a:p>
              </p:txBody>
            </p:sp>
          </p:grpSp>
          <p:sp>
            <p:nvSpPr>
              <p:cNvPr id="40" name="文本框 39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6287" y="2065"/>
                <a:ext cx="1626" cy="11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4000" dirty="0">
                    <a:solidFill>
                      <a:srgbClr val="174A3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01</a:t>
                </a:r>
                <a:endParaRPr lang="en-US" altLang="zh-CN" sz="4000" dirty="0">
                  <a:solidFill>
                    <a:srgbClr val="174A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6286" y="4832"/>
                <a:ext cx="1626" cy="11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4000" dirty="0">
                    <a:solidFill>
                      <a:srgbClr val="79C5D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02</a:t>
                </a:r>
                <a:endParaRPr lang="en-US" altLang="zh-CN" sz="4000" dirty="0">
                  <a:solidFill>
                    <a:srgbClr val="79C5D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sp>
            <p:nvSpPr>
              <p:cNvPr id="42" name="文本框 41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6286" y="7817"/>
                <a:ext cx="1626" cy="11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4000" dirty="0">
                    <a:solidFill>
                      <a:srgbClr val="174A3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03</a:t>
                </a:r>
                <a:endParaRPr lang="en-US" altLang="zh-CN" sz="4000" dirty="0">
                  <a:solidFill>
                    <a:srgbClr val="174A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sp>
            <p:nvSpPr>
              <p:cNvPr id="43" name="文本框 42"/>
              <p:cNvSpPr txBox="1"/>
              <p:nvPr>
                <p:custDataLst>
                  <p:tags r:id="rId14"/>
                </p:custDataLst>
              </p:nvPr>
            </p:nvSpPr>
            <p:spPr>
              <a:xfrm>
                <a:off x="7495" y="2057"/>
                <a:ext cx="6844" cy="1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l">
                  <a:lnSpc>
                    <a:spcPct val="130000"/>
                  </a:lnSpc>
                  <a:buClrTx/>
                  <a:buSzTx/>
                  <a:buNone/>
                </a:pPr>
                <a:r>
                  <a:rPr sz="2800" b="1" dirty="0">
                    <a:solidFill>
                      <a:schemeClr val="tx1"/>
                    </a:solidFill>
                    <a:latin typeface="+mn-ea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有助于教师主体性的发挥</a:t>
                </a:r>
                <a:endParaRPr sz="2800" b="1" dirty="0">
                  <a:solidFill>
                    <a:schemeClr val="tx1"/>
                  </a:solidFill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16" name="文本框 15"/>
              <p:cNvSpPr txBox="1"/>
              <p:nvPr>
                <p:custDataLst>
                  <p:tags r:id="rId15"/>
                </p:custDataLst>
              </p:nvPr>
            </p:nvSpPr>
            <p:spPr>
              <a:xfrm>
                <a:off x="7508" y="4808"/>
                <a:ext cx="7059" cy="1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l">
                  <a:lnSpc>
                    <a:spcPct val="130000"/>
                  </a:lnSpc>
                  <a:buClrTx/>
                  <a:buSzTx/>
                  <a:buFontTx/>
                </a:pPr>
                <a:r>
                  <a:rPr sz="2800" b="1" dirty="0">
                    <a:latin typeface="+mn-ea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有助于教师的可持续发展</a:t>
                </a:r>
                <a:endParaRPr sz="2800" b="1" dirty="0"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17" name="文本框 16"/>
              <p:cNvSpPr txBox="1"/>
              <p:nvPr>
                <p:custDataLst>
                  <p:tags r:id="rId16"/>
                </p:custDataLst>
              </p:nvPr>
            </p:nvSpPr>
            <p:spPr>
              <a:xfrm>
                <a:off x="7685" y="7709"/>
                <a:ext cx="6656" cy="1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l">
                  <a:lnSpc>
                    <a:spcPct val="130000"/>
                  </a:lnSpc>
                  <a:buClrTx/>
                  <a:buSzTx/>
                  <a:buFontTx/>
                </a:pPr>
                <a:r>
                  <a:rPr sz="2800" b="1" dirty="0">
                    <a:latin typeface="+mn-ea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有助于教师的全面发展</a:t>
                </a:r>
                <a:endParaRPr sz="2800" b="1" dirty="0">
                  <a:latin typeface="+mn-ea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cxnSp>
          <p:nvCxnSpPr>
            <p:cNvPr id="128" name="直接连接符 127"/>
            <p:cNvCxnSpPr/>
            <p:nvPr/>
          </p:nvCxnSpPr>
          <p:spPr>
            <a:xfrm>
              <a:off x="1800" y="2090"/>
              <a:ext cx="15600" cy="0"/>
            </a:xfrm>
            <a:prstGeom prst="line">
              <a:avLst/>
            </a:prstGeom>
            <a:ln>
              <a:solidFill>
                <a:srgbClr val="35729C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文本框 2"/>
            <p:cNvSpPr txBox="1"/>
            <p:nvPr/>
          </p:nvSpPr>
          <p:spPr>
            <a:xfrm>
              <a:off x="3467" y="749"/>
              <a:ext cx="11582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00000"/>
                </a:lnSpc>
                <a:buClrTx/>
                <a:buSzTx/>
                <a:buFontTx/>
              </a:pPr>
              <a:r>
                <a: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二、教师自我发展的意义</a:t>
              </a:r>
              <a:endPara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</p:spTree>
    <p:custDataLst>
      <p:tags r:id="rId1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391114" y="1753870"/>
            <a:ext cx="9811270" cy="2353502"/>
            <a:chOff x="5321" y="3205"/>
            <a:chExt cx="10318" cy="2475"/>
          </a:xfrm>
        </p:grpSpPr>
        <p:sp>
          <p:nvSpPr>
            <p:cNvPr id="24" name="矩形 23"/>
            <p:cNvSpPr/>
            <p:nvPr/>
          </p:nvSpPr>
          <p:spPr bwMode="auto">
            <a:xfrm>
              <a:off x="5321" y="4486"/>
              <a:ext cx="10318" cy="106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p>
              <a:pPr algn="dist">
                <a:defRPr/>
              </a:pPr>
              <a:r>
                <a:rPr lang="zh-CN" altLang="en-US" sz="6000" b="1" kern="1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教师自我发展的主要策略</a:t>
              </a:r>
              <a:endParaRPr lang="zh-CN" altLang="en-US" sz="6000" b="1" kern="1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9181" y="3205"/>
              <a:ext cx="2315" cy="759"/>
            </a:xfrm>
            <a:prstGeom prst="roundRect">
              <a:avLst>
                <a:gd name="adj" fmla="val 50000"/>
              </a:avLst>
            </a:prstGeom>
            <a:solidFill>
              <a:srgbClr val="3572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>
                <a:lnSpc>
                  <a:spcPct val="120000"/>
                </a:lnSpc>
              </a:pPr>
              <a:r>
                <a:rPr lang="zh-CN" altLang="en-US" sz="32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第二节</a:t>
              </a:r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5515" y="5680"/>
              <a:ext cx="10022" cy="0"/>
            </a:xfrm>
            <a:prstGeom prst="line">
              <a:avLst/>
            </a:prstGeom>
            <a:ln>
              <a:solidFill>
                <a:srgbClr val="35729C">
                  <a:alpha val="19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1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1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1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1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1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DIAGRAM_VIRTUALLY_FRAME" val="{&quot;height&quot;:414.45889763779525,&quot;left&quot;:52.7,&quot;top&quot;:93.6,&quot;width&quot;:855.4858267716536}"/>
</p:tagLst>
</file>

<file path=ppt/tags/tag121.xml><?xml version="1.0" encoding="utf-8"?>
<p:tagLst xmlns:p="http://schemas.openxmlformats.org/presentationml/2006/main">
  <p:tag name="KSO_WM_DIAGRAM_VIRTUALLY_FRAME" val="{&quot;height&quot;:414.45889763779525,&quot;left&quot;:52.7,&quot;top&quot;:93.6,&quot;width&quot;:855.4858267716536}"/>
</p:tagLst>
</file>

<file path=ppt/tags/tag122.xml><?xml version="1.0" encoding="utf-8"?>
<p:tagLst xmlns:p="http://schemas.openxmlformats.org/presentationml/2006/main">
  <p:tag name="KSO_WM_DIAGRAM_VIRTUALLY_FRAME" val="{&quot;height&quot;:414.45889763779525,&quot;left&quot;:52.7,&quot;top&quot;:93.6,&quot;width&quot;:855.4858267716536}"/>
</p:tagLst>
</file>

<file path=ppt/tags/tag123.xml><?xml version="1.0" encoding="utf-8"?>
<p:tagLst xmlns:p="http://schemas.openxmlformats.org/presentationml/2006/main">
  <p:tag name="KSO_WM_DIAGRAM_VIRTUALLY_FRAME" val="{&quot;height&quot;:414.45889763779525,&quot;left&quot;:52.7,&quot;top&quot;:93.6,&quot;width&quot;:855.4858267716536}"/>
</p:tagLst>
</file>

<file path=ppt/tags/tag124.xml><?xml version="1.0" encoding="utf-8"?>
<p:tagLst xmlns:p="http://schemas.openxmlformats.org/presentationml/2006/main">
  <p:tag name="KSO_WM_DIAGRAM_VIRTUALLY_FRAME" val="{&quot;height&quot;:414.45889763779525,&quot;left&quot;:52.7,&quot;top&quot;:93.6,&quot;width&quot;:855.4858267716536}"/>
</p:tagLst>
</file>

<file path=ppt/tags/tag125.xml><?xml version="1.0" encoding="utf-8"?>
<p:tagLst xmlns:p="http://schemas.openxmlformats.org/presentationml/2006/main">
  <p:tag name="KSO_WM_DIAGRAM_VIRTUALLY_FRAME" val="{&quot;height&quot;:414.45889763779525,&quot;left&quot;:52.7,&quot;top&quot;:93.6,&quot;width&quot;:855.4858267716536}"/>
</p:tagLst>
</file>

<file path=ppt/tags/tag126.xml><?xml version="1.0" encoding="utf-8"?>
<p:tagLst xmlns:p="http://schemas.openxmlformats.org/presentationml/2006/main">
  <p:tag name="KSO_WM_DIAGRAM_VIRTUALLY_FRAME" val="{&quot;height&quot;:414.45889763779525,&quot;left&quot;:52.7,&quot;top&quot;:93.6,&quot;width&quot;:855.4858267716536}"/>
</p:tagLst>
</file>

<file path=ppt/tags/tag127.xml><?xml version="1.0" encoding="utf-8"?>
<p:tagLst xmlns:p="http://schemas.openxmlformats.org/presentationml/2006/main">
  <p:tag name="KSO_WM_DIAGRAM_VIRTUALLY_FRAME" val="{&quot;height&quot;:414.45889763779525,&quot;left&quot;:52.7,&quot;top&quot;:93.6,&quot;width&quot;:855.4858267716536}"/>
</p:tagLst>
</file>

<file path=ppt/tags/tag12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2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DIAGRAM_VIRTUALLY_FRAME" val="{&quot;height&quot;:479.54393700787404,&quot;left&quot;:63.65,&quot;top&quot;:24.45,&quot;width&quot;:780}"/>
</p:tagLst>
</file>

<file path=ppt/tags/tag131.xml><?xml version="1.0" encoding="utf-8"?>
<p:tagLst xmlns:p="http://schemas.openxmlformats.org/presentationml/2006/main">
  <p:tag name="KSO_WM_DIAGRAM_VIRTUALLY_FRAME" val="{&quot;height&quot;:479.54393700787404,&quot;left&quot;:63.65,&quot;top&quot;:24.45,&quot;width&quot;:780}"/>
</p:tagLst>
</file>

<file path=ppt/tags/tag132.xml><?xml version="1.0" encoding="utf-8"?>
<p:tagLst xmlns:p="http://schemas.openxmlformats.org/presentationml/2006/main">
  <p:tag name="KSO_WM_DIAGRAM_VIRTUALLY_FRAME" val="{&quot;height&quot;:479.54393700787404,&quot;left&quot;:63.65,&quot;top&quot;:24.45,&quot;width&quot;:780}"/>
</p:tagLst>
</file>

<file path=ppt/tags/tag133.xml><?xml version="1.0" encoding="utf-8"?>
<p:tagLst xmlns:p="http://schemas.openxmlformats.org/presentationml/2006/main">
  <p:tag name="KSO_WM_DIAGRAM_VIRTUALLY_FRAME" val="{&quot;height&quot;:479.54393700787404,&quot;left&quot;:63.65,&quot;top&quot;:24.45,&quot;width&quot;:780}"/>
</p:tagLst>
</file>

<file path=ppt/tags/tag134.xml><?xml version="1.0" encoding="utf-8"?>
<p:tagLst xmlns:p="http://schemas.openxmlformats.org/presentationml/2006/main">
  <p:tag name="KSO_WM_DIAGRAM_VIRTUALLY_FRAME" val="{&quot;height&quot;:479.54393700787404,&quot;left&quot;:63.65,&quot;top&quot;:24.45,&quot;width&quot;:780}"/>
</p:tagLst>
</file>

<file path=ppt/tags/tag135.xml><?xml version="1.0" encoding="utf-8"?>
<p:tagLst xmlns:p="http://schemas.openxmlformats.org/presentationml/2006/main">
  <p:tag name="KSO_WM_DIAGRAM_VIRTUALLY_FRAME" val="{&quot;height&quot;:479.54393700787404,&quot;left&quot;:63.65,&quot;top&quot;:24.45,&quot;width&quot;:780}"/>
</p:tagLst>
</file>

<file path=ppt/tags/tag136.xml><?xml version="1.0" encoding="utf-8"?>
<p:tagLst xmlns:p="http://schemas.openxmlformats.org/presentationml/2006/main">
  <p:tag name="KSO_WM_DIAGRAM_VIRTUALLY_FRAME" val="{&quot;height&quot;:479.54393700787404,&quot;left&quot;:63.65,&quot;top&quot;:24.45,&quot;width&quot;:780}"/>
</p:tagLst>
</file>

<file path=ppt/tags/tag137.xml><?xml version="1.0" encoding="utf-8"?>
<p:tagLst xmlns:p="http://schemas.openxmlformats.org/presentationml/2006/main">
  <p:tag name="KSO_WM_DIAGRAM_VIRTUALLY_FRAME" val="{&quot;height&quot;:479.54393700787404,&quot;left&quot;:63.65,&quot;top&quot;:24.45,&quot;width&quot;:780}"/>
</p:tagLst>
</file>

<file path=ppt/tags/tag138.xml><?xml version="1.0" encoding="utf-8"?>
<p:tagLst xmlns:p="http://schemas.openxmlformats.org/presentationml/2006/main">
  <p:tag name="KSO_WM_DIAGRAM_VIRTUALLY_FRAME" val="{&quot;height&quot;:479.54393700787404,&quot;left&quot;:63.65,&quot;top&quot;:24.45,&quot;width&quot;:780}"/>
</p:tagLst>
</file>

<file path=ppt/tags/tag139.xml><?xml version="1.0" encoding="utf-8"?>
<p:tagLst xmlns:p="http://schemas.openxmlformats.org/presentationml/2006/main">
  <p:tag name="KSO_WM_DIAGRAM_VIRTUALLY_FRAME" val="{&quot;height&quot;:479.54393700787404,&quot;left&quot;:63.65,&quot;top&quot;:24.45,&quot;width&quot;:780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DIAGRAM_VIRTUALLY_FRAME" val="{&quot;height&quot;:479.54393700787404,&quot;left&quot;:63.65,&quot;top&quot;:24.45,&quot;width&quot;:780}"/>
</p:tagLst>
</file>

<file path=ppt/tags/tag141.xml><?xml version="1.0" encoding="utf-8"?>
<p:tagLst xmlns:p="http://schemas.openxmlformats.org/presentationml/2006/main">
  <p:tag name="KSO_WM_DIAGRAM_VIRTUALLY_FRAME" val="{&quot;height&quot;:479.54393700787404,&quot;left&quot;:63.65,&quot;top&quot;:24.45,&quot;width&quot;:780}"/>
</p:tagLst>
</file>

<file path=ppt/tags/tag142.xml><?xml version="1.0" encoding="utf-8"?>
<p:tagLst xmlns:p="http://schemas.openxmlformats.org/presentationml/2006/main">
  <p:tag name="KSO_WM_DIAGRAM_VIRTUALLY_FRAME" val="{&quot;height&quot;:479.54393700787404,&quot;left&quot;:63.65,&quot;top&quot;:24.45,&quot;width&quot;:780}"/>
</p:tagLst>
</file>

<file path=ppt/tags/tag143.xml><?xml version="1.0" encoding="utf-8"?>
<p:tagLst xmlns:p="http://schemas.openxmlformats.org/presentationml/2006/main">
  <p:tag name="KSO_WM_DIAGRAM_VIRTUALLY_FRAME" val="{&quot;height&quot;:479.54393700787404,&quot;left&quot;:63.65,&quot;top&quot;:24.45,&quot;width&quot;:780}"/>
</p:tagLst>
</file>

<file path=ppt/tags/tag144.xml><?xml version="1.0" encoding="utf-8"?>
<p:tagLst xmlns:p="http://schemas.openxmlformats.org/presentationml/2006/main">
  <p:tag name="KSO_WM_DIAGRAM_VIRTUALLY_FRAME" val="{&quot;height&quot;:479.54393700787404,&quot;left&quot;:63.65,&quot;top&quot;:24.45,&quot;width&quot;:780}"/>
</p:tagLst>
</file>

<file path=ppt/tags/tag145.xml><?xml version="1.0" encoding="utf-8"?>
<p:tagLst xmlns:p="http://schemas.openxmlformats.org/presentationml/2006/main">
  <p:tag name="KSO_WM_DIAGRAM_VIRTUALLY_FRAME" val="{&quot;height&quot;:479.54393700787404,&quot;left&quot;:63.65,&quot;top&quot;:24.45,&quot;width&quot;:780}"/>
</p:tagLst>
</file>

<file path=ppt/tags/tag14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8.xml><?xml version="1.0" encoding="utf-8"?>
<p:tagLst xmlns:p="http://schemas.openxmlformats.org/presentationml/2006/main">
  <p:tag name="KSO_WM_DIAGRAM_VIRTUALLY_FRAME" val="{&quot;height&quot;:371.73094488188974,&quot;left&quot;:60.635354330708665,&quot;top&quot;:101.31905511811024,&quot;width&quot;:862.6146456692913}"/>
</p:tagLst>
</file>

<file path=ppt/tags/tag149.xml><?xml version="1.0" encoding="utf-8"?>
<p:tagLst xmlns:p="http://schemas.openxmlformats.org/presentationml/2006/main">
  <p:tag name="KSO_WM_DIAGRAM_VIRTUALLY_FRAME" val="{&quot;height&quot;:374.2500183116645,&quot;left&quot;:60.635354330708665,&quot;top&quot;:98.7999816883355,&quot;width&quot;:862.6146456692913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DIAGRAM_VIRTUALLY_FRAME" val="{&quot;height&quot;:374.2500183116645,&quot;left&quot;:60.635354330708665,&quot;top&quot;:98.7999816883355,&quot;width&quot;:862.6146456692913}"/>
</p:tagLst>
</file>

<file path=ppt/tags/tag151.xml><?xml version="1.0" encoding="utf-8"?>
<p:tagLst xmlns:p="http://schemas.openxmlformats.org/presentationml/2006/main">
  <p:tag name="KSO_WM_DIAGRAM_VIRTUALLY_FRAME" val="{&quot;height&quot;:371.73094488188974,&quot;left&quot;:60.635354330708665,&quot;top&quot;:101.31905511811024,&quot;width&quot;:862.6146456692913}"/>
</p:tagLst>
</file>

<file path=ppt/tags/tag152.xml><?xml version="1.0" encoding="utf-8"?>
<p:tagLst xmlns:p="http://schemas.openxmlformats.org/presentationml/2006/main">
  <p:tag name="KSO_WM_BEAUTIFY_FLAG" val=""/>
  <p:tag name="KSO_WM_DIAGRAM_VIRTUALLY_FRAME" val="{&quot;height&quot;:374.2500183116645,&quot;left&quot;:60.635354330708665,&quot;top&quot;:98.7999816883355,&quot;width&quot;:862.6146456692913}"/>
</p:tagLst>
</file>

<file path=ppt/tags/tag153.xml><?xml version="1.0" encoding="utf-8"?>
<p:tagLst xmlns:p="http://schemas.openxmlformats.org/presentationml/2006/main">
  <p:tag name="KSO_WM_BEAUTIFY_FLAG" val=""/>
  <p:tag name="KSO_WM_DIAGRAM_VIRTUALLY_FRAME" val="{&quot;height&quot;:374.2500183116645,&quot;left&quot;:60.635354330708665,&quot;top&quot;:98.7999816883355,&quot;width&quot;:862.6146456692913}"/>
</p:tagLst>
</file>

<file path=ppt/tags/tag15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55.xml><?xml version="1.0" encoding="utf-8"?>
<p:tagLst xmlns:p="http://schemas.openxmlformats.org/presentationml/2006/main">
  <p:tag name="KSO_WM_DIAGRAM_VIRTUALLY_FRAME" val="{&quot;height&quot;:362.65,&quot;left&quot;:47.419452465730046,&quot;top&quot;:110.4,&quot;width&quot;:875.7805475342699}"/>
</p:tagLst>
</file>

<file path=ppt/tags/tag156.xml><?xml version="1.0" encoding="utf-8"?>
<p:tagLst xmlns:p="http://schemas.openxmlformats.org/presentationml/2006/main">
  <p:tag name="KSO_WM_DIAGRAM_VIRTUALLY_FRAME" val="{&quot;height&quot;:362.65,&quot;left&quot;:47.419452465730046,&quot;top&quot;:110.4,&quot;width&quot;:875.7805475342699}"/>
</p:tagLst>
</file>

<file path=ppt/tags/tag157.xml><?xml version="1.0" encoding="utf-8"?>
<p:tagLst xmlns:p="http://schemas.openxmlformats.org/presentationml/2006/main">
  <p:tag name="KSO_WM_DIAGRAM_VIRTUALLY_FRAME" val="{&quot;height&quot;:362.65,&quot;left&quot;:47.419452465730046,&quot;top&quot;:110.4,&quot;width&quot;:875.7805475342699}"/>
</p:tagLst>
</file>

<file path=ppt/tags/tag158.xml><?xml version="1.0" encoding="utf-8"?>
<p:tagLst xmlns:p="http://schemas.openxmlformats.org/presentationml/2006/main">
  <p:tag name="KSO_WM_DIAGRAM_VIRTUALLY_FRAME" val="{&quot;height&quot;:362.65,&quot;left&quot;:47.419452465730046,&quot;top&quot;:110.4,&quot;width&quot;:875.7805475342699}"/>
</p:tagLst>
</file>

<file path=ppt/tags/tag159.xml><?xml version="1.0" encoding="utf-8"?>
<p:tagLst xmlns:p="http://schemas.openxmlformats.org/presentationml/2006/main">
  <p:tag name="KSO_WM_DIAGRAM_VIRTUALLY_FRAME" val="{&quot;height&quot;:362.65,&quot;left&quot;:47.419452465730046,&quot;top&quot;:110.4,&quot;width&quot;:875.7805475342699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DIAGRAM_VIRTUALLY_FRAME" val="{&quot;height&quot;:362.65,&quot;left&quot;:47.419452465730046,&quot;top&quot;:110.4,&quot;width&quot;:875.7805475342699}"/>
</p:tagLst>
</file>

<file path=ppt/tags/tag16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6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6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6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6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68.xml><?xml version="1.0" encoding="utf-8"?>
<p:tagLst xmlns:p="http://schemas.openxmlformats.org/presentationml/2006/main">
  <p:tag name="MH" val="20170416084353"/>
  <p:tag name="MH_LIBRARY" val="GRAPHIC"/>
  <p:tag name="MH_TYPE" val="Other"/>
  <p:tag name="MH_ORDER" val="1"/>
</p:tagLst>
</file>

<file path=ppt/tags/tag169.xml><?xml version="1.0" encoding="utf-8"?>
<p:tagLst xmlns:p="http://schemas.openxmlformats.org/presentationml/2006/main">
  <p:tag name="MH" val="20170416084353"/>
  <p:tag name="MH_LIBRARY" val="GRAPHIC"/>
  <p:tag name="MH_TYPE" val="Other"/>
  <p:tag name="MH_ORDER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7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7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7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7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7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76.xml><?xml version="1.0" encoding="utf-8"?>
<p:tagLst xmlns:p="http://schemas.openxmlformats.org/presentationml/2006/main">
  <p:tag name="commondata" val="eyJjb3VudCI6MiwiaGRpZCI6IjYxMWMwYmFkOWQ5OGM4Yzg5NzQwOGExMTNkMzcwYTMyIiwidXNlckNvdW50IjoyfQ==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2157</Words>
  <Application>WPS 演示</Application>
  <PresentationFormat>宽屏</PresentationFormat>
  <Paragraphs>154</Paragraphs>
  <Slides>23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Wingdings</vt:lpstr>
      <vt:lpstr>EngraversGothic BT</vt:lpstr>
      <vt:lpstr>NumberOnly</vt:lpstr>
      <vt:lpstr>Arial Unicode MS</vt:lpstr>
      <vt:lpstr>Calibri</vt:lpstr>
      <vt:lpstr>楷体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晓莉</cp:lastModifiedBy>
  <cp:revision>157</cp:revision>
  <dcterms:created xsi:type="dcterms:W3CDTF">2024-10-24T05:44:00Z</dcterms:created>
  <dcterms:modified xsi:type="dcterms:W3CDTF">2024-11-25T08:03:16Z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DC7357F34ADFFF69BEA41367C407A6C9_43</vt:lpwstr>
  </property>
  <property fmtid="{D5CDD505-2E9C-101B-9397-08002B2CF9AE}" pid="4" name="KSOTemplateUUID">
    <vt:lpwstr>v1.0_mb_UVDUVYxfrMBBv8iemHXVyg==</vt:lpwstr>
  </property>
</Properties>
</file>