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tags/tag38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ppt/tags/tag45.xml" ContentType="application/vnd.openxmlformats-officedocument.presentationml.tags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tags/tag41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notesSlides/notesSlide24.xml" ContentType="application/vnd.openxmlformats-officedocument.presentationml.notesSlide+xml"/>
  <Override PartName="/ppt/tags/tag4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notesSlides/notesSlide22.xml" ContentType="application/vnd.openxmlformats-officedocument.presentationml.notesSlide+xml"/>
  <Override PartName="/ppt/tags/tag4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36.xml" ContentType="application/vnd.openxmlformats-officedocument.presentationml.tag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2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32"/>
  </p:notesMasterIdLst>
  <p:handoutMasterIdLst>
    <p:handoutMasterId r:id="rId33"/>
  </p:handoutMasterIdLst>
  <p:sldIdLst>
    <p:sldId id="393" r:id="rId3"/>
    <p:sldId id="371" r:id="rId4"/>
    <p:sldId id="399" r:id="rId5"/>
    <p:sldId id="385" r:id="rId6"/>
    <p:sldId id="403" r:id="rId7"/>
    <p:sldId id="404" r:id="rId8"/>
    <p:sldId id="405" r:id="rId9"/>
    <p:sldId id="400" r:id="rId10"/>
    <p:sldId id="407" r:id="rId11"/>
    <p:sldId id="408" r:id="rId12"/>
    <p:sldId id="409" r:id="rId13"/>
    <p:sldId id="410" r:id="rId14"/>
    <p:sldId id="412" r:id="rId15"/>
    <p:sldId id="413" r:id="rId16"/>
    <p:sldId id="427" r:id="rId17"/>
    <p:sldId id="414" r:id="rId18"/>
    <p:sldId id="415" r:id="rId19"/>
    <p:sldId id="416" r:id="rId20"/>
    <p:sldId id="417" r:id="rId21"/>
    <p:sldId id="419" r:id="rId22"/>
    <p:sldId id="418" r:id="rId23"/>
    <p:sldId id="420" r:id="rId24"/>
    <p:sldId id="425" r:id="rId25"/>
    <p:sldId id="426" r:id="rId26"/>
    <p:sldId id="421" r:id="rId27"/>
    <p:sldId id="422" r:id="rId28"/>
    <p:sldId id="423" r:id="rId29"/>
    <p:sldId id="424" r:id="rId30"/>
    <p:sldId id="428" r:id="rId31"/>
  </p:sldIdLst>
  <p:sldSz cx="12190413" cy="6859588"/>
  <p:notesSz cx="6858000" cy="9144000"/>
  <p:custDataLst>
    <p:tags r:id="rId34"/>
  </p:custDataLst>
  <p:defaultTextStyle>
    <a:defPPr>
      <a:defRPr lang="zh-CN"/>
    </a:defPPr>
    <a:lvl1pPr marL="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39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58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678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097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80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000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38B1BF"/>
    <a:srgbClr val="EF7768"/>
    <a:srgbClr val="FF9933"/>
    <a:srgbClr val="C7C7C7"/>
    <a:srgbClr val="F5F5F5"/>
    <a:srgbClr val="00458E"/>
    <a:srgbClr val="8B8B8B"/>
    <a:srgbClr val="B1121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11" autoAdjust="0"/>
    <p:restoredTop sz="94921" autoAdjust="0"/>
  </p:normalViewPr>
  <p:slideViewPr>
    <p:cSldViewPr>
      <p:cViewPr varScale="1">
        <p:scale>
          <a:sx n="106" d="100"/>
          <a:sy n="106" d="100"/>
        </p:scale>
        <p:origin x="-366" y="-84"/>
      </p:cViewPr>
      <p:guideLst>
        <p:guide orient="horz" pos="2160"/>
        <p:guide orient="horz" pos="3838"/>
        <p:guide pos="3839"/>
        <p:guide pos="7196"/>
        <p:guide pos="57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-384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C15E6-6BD2-4E4B-B1D4-218C26E1B228}" type="datetimeFigureOut">
              <a:rPr lang="zh-CN" altLang="en-US" smtClean="0"/>
              <a:pPr/>
              <a:t>2021/12/12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5EDCA-2189-4435-B38B-6F3C2C04435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16845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7430C-5A66-4BD0-A971-34190B6C6019}" type="datetimeFigureOut">
              <a:rPr lang="zh-CN" altLang="en-US" smtClean="0"/>
              <a:pPr/>
              <a:t>2021/12/12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C173A-3DA8-4893-B28A-1E15F55C330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37850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00" b="1"/>
            </a:lvl4pPr>
            <a:lvl5pPr marL="2438400" indent="0">
              <a:buNone/>
              <a:defRPr sz="2100" b="1"/>
            </a:lvl5pPr>
            <a:lvl6pPr marL="3048000" indent="0">
              <a:buNone/>
              <a:defRPr sz="2100" b="1"/>
            </a:lvl6pPr>
            <a:lvl7pPr marL="3657600" indent="0">
              <a:buNone/>
              <a:defRPr sz="2100" b="1"/>
            </a:lvl7pPr>
            <a:lvl8pPr marL="4267200" indent="0">
              <a:buNone/>
              <a:defRPr sz="2100" b="1"/>
            </a:lvl8pPr>
            <a:lvl9pPr marL="4876800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8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6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00" b="1"/>
            </a:lvl4pPr>
            <a:lvl5pPr marL="2438400" indent="0">
              <a:buNone/>
              <a:defRPr sz="2100" b="1"/>
            </a:lvl5pPr>
            <a:lvl6pPr marL="3048000" indent="0">
              <a:buNone/>
              <a:defRPr sz="2100" b="1"/>
            </a:lvl6pPr>
            <a:lvl7pPr marL="3657600" indent="0">
              <a:buNone/>
              <a:defRPr sz="2100" b="1"/>
            </a:lvl7pPr>
            <a:lvl8pPr marL="4267200" indent="0">
              <a:buNone/>
              <a:defRPr sz="2100" b="1"/>
            </a:lvl8pPr>
            <a:lvl9pPr marL="4876800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6" y="2175378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矢量httpwww.3lian.comvector（三联www.3lian.com） (2) [转换]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3110" y="189338"/>
            <a:ext cx="734684" cy="4563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4" y="273114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6"/>
            <a:ext cx="6814779" cy="5854469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4" y="1435436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200" indent="0">
              <a:buNone/>
              <a:defRPr sz="1300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3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6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600" indent="0">
              <a:buNone/>
              <a:defRPr sz="3700"/>
            </a:lvl2pPr>
            <a:lvl3pPr marL="1219200" indent="0">
              <a:buNone/>
              <a:defRPr sz="3200"/>
            </a:lvl3pPr>
            <a:lvl4pPr marL="1828800" indent="0">
              <a:buNone/>
              <a:defRPr sz="2700"/>
            </a:lvl4pPr>
            <a:lvl5pPr marL="2438400" indent="0">
              <a:buNone/>
              <a:defRPr sz="2700"/>
            </a:lvl5pPr>
            <a:lvl6pPr marL="3048000" indent="0">
              <a:buNone/>
              <a:defRPr sz="2700"/>
            </a:lvl6pPr>
            <a:lvl7pPr marL="3657600" indent="0">
              <a:buNone/>
              <a:defRPr sz="2700"/>
            </a:lvl7pPr>
            <a:lvl8pPr marL="4267200" indent="0">
              <a:buNone/>
              <a:defRPr sz="2700"/>
            </a:lvl8pPr>
            <a:lvl9pPr marL="4876800" indent="0">
              <a:buNone/>
              <a:defRPr sz="2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3"/>
            <a:ext cx="7314248" cy="805048"/>
          </a:xfrm>
        </p:spPr>
        <p:txBody>
          <a:bodyPr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200" indent="0">
              <a:buNone/>
              <a:defRPr sz="1300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Administrator\Desktop\矢量httpwww.3lian.comvector（三联www.3lian.com） (2) [转换]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3110" y="189338"/>
            <a:ext cx="734684" cy="4563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Administrator\Desktop\矢量httpwww.3lian.comvector（三联www.3lian.com） (2) [转换]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3110" y="189338"/>
            <a:ext cx="734684" cy="4563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两栏内容"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5"/>
          <p:cNvSpPr txBox="1"/>
          <p:nvPr userDrawn="1"/>
        </p:nvSpPr>
        <p:spPr>
          <a:xfrm>
            <a:off x="10801374" y="405458"/>
            <a:ext cx="1072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18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fld id="{2EEF1883-7A0E-4F66-9932-E581691AD397}" type="slidenum">
              <a:rPr lang="zh-CN" altLang="en-US" sz="20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‹#›</a:t>
            </a:fld>
            <a:r>
              <a:rPr lang="zh-CN" altLang="en-US" sz="18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15101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2128343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两栏内容"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两栏内容"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5"/>
          <p:cNvSpPr txBox="1"/>
          <p:nvPr userDrawn="1"/>
        </p:nvSpPr>
        <p:spPr>
          <a:xfrm>
            <a:off x="10801374" y="405458"/>
            <a:ext cx="1072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18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fld id="{2EEF1883-7A0E-4F66-9932-E581691AD397}" type="slidenum">
              <a:rPr lang="zh-CN" altLang="en-US" sz="20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‹#›</a:t>
            </a:fld>
            <a:r>
              <a:rPr lang="zh-CN" altLang="en-US" sz="18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两栏内容"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6" descr="0006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" y="2"/>
            <a:ext cx="12190413" cy="6694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Administrator\Desktop\矢量httpwww.3lian.comvector（三联www.3lian.com） (2) [转换]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3110" y="189338"/>
            <a:ext cx="734684" cy="4563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4"/>
            <a:ext cx="10361851" cy="1362391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6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2"/>
            <a:ext cx="5384099" cy="452701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2"/>
            <a:ext cx="5384099" cy="452701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  <p:txStyles>
    <p:titleStyle>
      <a:lvl1pPr algn="ctr" defTabSz="1088390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305" indent="-40830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555" indent="-340360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80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00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9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9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58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78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97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9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8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78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97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80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00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4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200"/>
            <a:fld id="{8B8CD9F9-72C8-4589-8A77-E0EAAC1A944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219200"/>
              <a:t>2021/12/12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4"/>
            <a:ext cx="3860297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2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4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200"/>
            <a:fld id="{8C53447A-3CB4-4631-B405-5E14F97A7A6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2192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8" r:id="rId13"/>
  </p:sldLayoutIdLst>
  <mc:AlternateContent xmlns:mc="http://schemas.openxmlformats.org/markup-compatibility/2006">
    <mc:Choice xmlns="" xmlns:p14="http://schemas.microsoft.com/office/powerpoint/2010/main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31.xml"/><Relationship Id="rId13" Type="http://schemas.openxmlformats.org/officeDocument/2006/relationships/tags" Target="../tags/tag36.xml"/><Relationship Id="rId18" Type="http://schemas.openxmlformats.org/officeDocument/2006/relationships/notesSlide" Target="../notesSlides/notesSlide22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12" Type="http://schemas.openxmlformats.org/officeDocument/2006/relationships/tags" Target="../tags/tag35.xml"/><Relationship Id="rId17" Type="http://schemas.openxmlformats.org/officeDocument/2006/relationships/slideLayout" Target="../slideLayouts/slideLayout17.xml"/><Relationship Id="rId2" Type="http://schemas.openxmlformats.org/officeDocument/2006/relationships/tags" Target="../tags/tag25.xml"/><Relationship Id="rId16" Type="http://schemas.openxmlformats.org/officeDocument/2006/relationships/tags" Target="../tags/tag39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openxmlformats.org/officeDocument/2006/relationships/tags" Target="../tags/tag34.xml"/><Relationship Id="rId5" Type="http://schemas.openxmlformats.org/officeDocument/2006/relationships/tags" Target="../tags/tag28.xml"/><Relationship Id="rId15" Type="http://schemas.openxmlformats.org/officeDocument/2006/relationships/tags" Target="../tags/tag38.xml"/><Relationship Id="rId10" Type="http://schemas.openxmlformats.org/officeDocument/2006/relationships/tags" Target="../tags/tag33.xml"/><Relationship Id="rId4" Type="http://schemas.openxmlformats.org/officeDocument/2006/relationships/tags" Target="../tags/tag27.xml"/><Relationship Id="rId9" Type="http://schemas.openxmlformats.org/officeDocument/2006/relationships/tags" Target="../tags/tag32.xml"/><Relationship Id="rId14" Type="http://schemas.openxmlformats.org/officeDocument/2006/relationships/tags" Target="../tags/tag3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slideLayout" Target="../slideLayouts/slideLayout17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tags" Target="../tags/tag51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tags" Target="../tags/tag50.xml"/><Relationship Id="rId5" Type="http://schemas.openxmlformats.org/officeDocument/2006/relationships/tags" Target="../tags/tag44.xml"/><Relationship Id="rId10" Type="http://schemas.openxmlformats.org/officeDocument/2006/relationships/tags" Target="../tags/tag49.xml"/><Relationship Id="rId4" Type="http://schemas.openxmlformats.org/officeDocument/2006/relationships/tags" Target="../tags/tag43.xml"/><Relationship Id="rId9" Type="http://schemas.openxmlformats.org/officeDocument/2006/relationships/tags" Target="../tags/tag48.xml"/><Relationship Id="rId14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notesSlide" Target="../notesSlides/notesSlide6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0" y="6406814"/>
            <a:ext cx="12190412" cy="452774"/>
            <a:chOff x="1" y="6406814"/>
            <a:chExt cx="12190412" cy="452774"/>
          </a:xfrm>
        </p:grpSpPr>
        <p:sp>
          <p:nvSpPr>
            <p:cNvPr id="32" name="六边形 31"/>
            <p:cNvSpPr/>
            <p:nvPr/>
          </p:nvSpPr>
          <p:spPr>
            <a:xfrm>
              <a:off x="1" y="6406814"/>
              <a:ext cx="3041773" cy="452774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六边形 32"/>
            <p:cNvSpPr/>
            <p:nvPr/>
          </p:nvSpPr>
          <p:spPr>
            <a:xfrm>
              <a:off x="3041775" y="6406814"/>
              <a:ext cx="3063750" cy="452774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六边形 33"/>
            <p:cNvSpPr/>
            <p:nvPr/>
          </p:nvSpPr>
          <p:spPr>
            <a:xfrm>
              <a:off x="6095207" y="6406814"/>
              <a:ext cx="3047603" cy="452774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六边形 34"/>
            <p:cNvSpPr/>
            <p:nvPr/>
          </p:nvSpPr>
          <p:spPr>
            <a:xfrm>
              <a:off x="9142810" y="6406814"/>
              <a:ext cx="3047603" cy="452774"/>
            </a:xfrm>
            <a:prstGeom prst="hexagon">
              <a:avLst/>
            </a:prstGeom>
            <a:solidFill>
              <a:srgbClr val="F584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六边形 35"/>
          <p:cNvSpPr/>
          <p:nvPr/>
        </p:nvSpPr>
        <p:spPr>
          <a:xfrm flipV="1">
            <a:off x="0" y="0"/>
            <a:ext cx="3047603" cy="93401"/>
          </a:xfrm>
          <a:prstGeom prst="hexagon">
            <a:avLst/>
          </a:prstGeom>
          <a:solidFill>
            <a:srgbClr val="5FC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190550" y="333450"/>
            <a:ext cx="3480406" cy="584759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zh-CN" altLang="en-US" sz="3200" b="1" dirty="0" smtClean="0">
                <a:solidFill>
                  <a:srgbClr val="319095"/>
                </a:solidFill>
                <a:latin typeface="仿宋" pitchFamily="49" charset="-122"/>
                <a:ea typeface="仿宋" pitchFamily="49" charset="-122"/>
              </a:rPr>
              <a:t>小学教师专业发展</a:t>
            </a:r>
            <a:endParaRPr lang="zh-CN" altLang="en-US" sz="3200" b="1" dirty="0">
              <a:solidFill>
                <a:srgbClr val="319095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41" name="文本框 5"/>
          <p:cNvSpPr txBox="1"/>
          <p:nvPr/>
        </p:nvSpPr>
        <p:spPr>
          <a:xfrm>
            <a:off x="4149306" y="5374010"/>
            <a:ext cx="1159257" cy="384705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pPr algn="ctr"/>
            <a:r>
              <a:rPr lang="zh-CN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授课人：</a:t>
            </a:r>
            <a:endParaRPr lang="en-US" altLang="zh-CN" sz="19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259378" y="2709714"/>
            <a:ext cx="9876388" cy="1015647"/>
          </a:xfrm>
          <a:prstGeom prst="rect">
            <a:avLst/>
          </a:prstGeom>
          <a:noFill/>
          <a:ln>
            <a:noFill/>
          </a:ln>
          <a:effectLst>
            <a:glow rad="1905000">
              <a:srgbClr val="F14124">
                <a:alpha val="40000"/>
              </a:srgbClr>
            </a:glow>
            <a:softEdge rad="1270000"/>
          </a:effectLst>
        </p:spPr>
        <p:txBody>
          <a:bodyPr wrap="none" lIns="91423" tIns="45712" rIns="91423" bIns="45712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第五章  基于合作的教师发展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5"/>
          <p:cNvSpPr txBox="1"/>
          <p:nvPr/>
        </p:nvSpPr>
        <p:spPr>
          <a:xfrm>
            <a:off x="5910585" y="5374010"/>
            <a:ext cx="2440057" cy="384705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pPr algn="ctr"/>
            <a:r>
              <a:rPr lang="zh-CN" alt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</a:t>
            </a:r>
            <a:r>
              <a:rPr lang="zh-CN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年   月    日</a:t>
            </a:r>
            <a:endParaRPr lang="en-US" altLang="zh-CN" sz="19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6" name="商务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2418122" y="6197364"/>
            <a:ext cx="812694" cy="812988"/>
          </a:xfrm>
          <a:prstGeom prst="rect">
            <a:avLst/>
          </a:prstGeom>
        </p:spPr>
      </p:pic>
      <p:sp>
        <p:nvSpPr>
          <p:cNvPr id="19" name="六边形 18"/>
          <p:cNvSpPr/>
          <p:nvPr/>
        </p:nvSpPr>
        <p:spPr>
          <a:xfrm flipV="1">
            <a:off x="3041774" y="2632"/>
            <a:ext cx="3047603" cy="93401"/>
          </a:xfrm>
          <a:prstGeom prst="hexagon">
            <a:avLst/>
          </a:prstGeom>
          <a:solidFill>
            <a:srgbClr val="A0BF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 flipV="1">
            <a:off x="6083548" y="2632"/>
            <a:ext cx="3047603" cy="93401"/>
          </a:xfrm>
          <a:prstGeom prst="hexag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 flipV="1">
            <a:off x="9142810" y="2632"/>
            <a:ext cx="3047603" cy="93401"/>
          </a:xfrm>
          <a:prstGeom prst="hexagon">
            <a:avLst/>
          </a:prstGeom>
          <a:solidFill>
            <a:srgbClr val="F584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video>
              <p:cMediaNode vol="80000" numSld="999" showWhenStopped="0">
                <p:cTn id="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/>
        </p:nvGrpSpPr>
        <p:grpSpPr>
          <a:xfrm>
            <a:off x="3828577" y="4720958"/>
            <a:ext cx="1140323" cy="1140797"/>
            <a:chOff x="3828951" y="3938814"/>
            <a:chExt cx="1140534" cy="1140533"/>
          </a:xfrm>
        </p:grpSpPr>
        <p:sp>
          <p:nvSpPr>
            <p:cNvPr id="38" name="Oval 12"/>
            <p:cNvSpPr/>
            <p:nvPr/>
          </p:nvSpPr>
          <p:spPr>
            <a:xfrm>
              <a:off x="3828951" y="3938814"/>
              <a:ext cx="1140534" cy="1140533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grpSp>
          <p:nvGrpSpPr>
            <p:cNvPr id="3" name="Group 13"/>
            <p:cNvGrpSpPr/>
            <p:nvPr/>
          </p:nvGrpSpPr>
          <p:grpSpPr>
            <a:xfrm>
              <a:off x="4179305" y="4285202"/>
              <a:ext cx="439857" cy="395289"/>
              <a:chOff x="5583238" y="3892551"/>
              <a:chExt cx="360363" cy="323850"/>
            </a:xfrm>
            <a:solidFill>
              <a:schemeClr val="bg1"/>
            </a:solidFill>
          </p:grpSpPr>
          <p:sp>
            <p:nvSpPr>
              <p:cNvPr id="43" name="Freeform 5"/>
              <p:cNvSpPr/>
              <p:nvPr/>
            </p:nvSpPr>
            <p:spPr bwMode="auto">
              <a:xfrm>
                <a:off x="5811838" y="3892551"/>
                <a:ext cx="131763" cy="323850"/>
              </a:xfrm>
              <a:custGeom>
                <a:avLst/>
                <a:gdLst>
                  <a:gd name="T0" fmla="*/ 17 w 83"/>
                  <a:gd name="T1" fmla="*/ 57 h 204"/>
                  <a:gd name="T2" fmla="*/ 0 w 83"/>
                  <a:gd name="T3" fmla="*/ 57 h 204"/>
                  <a:gd name="T4" fmla="*/ 43 w 83"/>
                  <a:gd name="T5" fmla="*/ 0 h 204"/>
                  <a:gd name="T6" fmla="*/ 83 w 83"/>
                  <a:gd name="T7" fmla="*/ 57 h 204"/>
                  <a:gd name="T8" fmla="*/ 67 w 83"/>
                  <a:gd name="T9" fmla="*/ 57 h 204"/>
                  <a:gd name="T10" fmla="*/ 67 w 83"/>
                  <a:gd name="T11" fmla="*/ 204 h 204"/>
                  <a:gd name="T12" fmla="*/ 17 w 83"/>
                  <a:gd name="T13" fmla="*/ 204 h 204"/>
                  <a:gd name="T14" fmla="*/ 17 w 83"/>
                  <a:gd name="T15" fmla="*/ 5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204">
                    <a:moveTo>
                      <a:pt x="17" y="57"/>
                    </a:moveTo>
                    <a:lnTo>
                      <a:pt x="0" y="57"/>
                    </a:lnTo>
                    <a:lnTo>
                      <a:pt x="43" y="0"/>
                    </a:lnTo>
                    <a:lnTo>
                      <a:pt x="83" y="57"/>
                    </a:lnTo>
                    <a:lnTo>
                      <a:pt x="67" y="57"/>
                    </a:lnTo>
                    <a:lnTo>
                      <a:pt x="67" y="204"/>
                    </a:lnTo>
                    <a:lnTo>
                      <a:pt x="17" y="204"/>
                    </a:lnTo>
                    <a:lnTo>
                      <a:pt x="17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5" name="Freeform 6"/>
              <p:cNvSpPr/>
              <p:nvPr/>
            </p:nvSpPr>
            <p:spPr bwMode="auto">
              <a:xfrm>
                <a:off x="5695951" y="3978276"/>
                <a:ext cx="131763" cy="238125"/>
              </a:xfrm>
              <a:custGeom>
                <a:avLst/>
                <a:gdLst>
                  <a:gd name="T0" fmla="*/ 66 w 83"/>
                  <a:gd name="T1" fmla="*/ 150 h 150"/>
                  <a:gd name="T2" fmla="*/ 19 w 83"/>
                  <a:gd name="T3" fmla="*/ 150 h 150"/>
                  <a:gd name="T4" fmla="*/ 19 w 83"/>
                  <a:gd name="T5" fmla="*/ 60 h 150"/>
                  <a:gd name="T6" fmla="*/ 0 w 83"/>
                  <a:gd name="T7" fmla="*/ 60 h 150"/>
                  <a:gd name="T8" fmla="*/ 43 w 83"/>
                  <a:gd name="T9" fmla="*/ 0 h 150"/>
                  <a:gd name="T10" fmla="*/ 83 w 83"/>
                  <a:gd name="T11" fmla="*/ 60 h 150"/>
                  <a:gd name="T12" fmla="*/ 66 w 83"/>
                  <a:gd name="T13" fmla="*/ 60 h 150"/>
                  <a:gd name="T14" fmla="*/ 66 w 83"/>
                  <a:gd name="T15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150">
                    <a:moveTo>
                      <a:pt x="66" y="150"/>
                    </a:moveTo>
                    <a:lnTo>
                      <a:pt x="19" y="150"/>
                    </a:lnTo>
                    <a:lnTo>
                      <a:pt x="19" y="60"/>
                    </a:lnTo>
                    <a:lnTo>
                      <a:pt x="0" y="60"/>
                    </a:lnTo>
                    <a:lnTo>
                      <a:pt x="43" y="0"/>
                    </a:lnTo>
                    <a:lnTo>
                      <a:pt x="83" y="60"/>
                    </a:lnTo>
                    <a:lnTo>
                      <a:pt x="66" y="60"/>
                    </a:lnTo>
                    <a:lnTo>
                      <a:pt x="66" y="1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6" name="Freeform 7"/>
              <p:cNvSpPr/>
              <p:nvPr/>
            </p:nvSpPr>
            <p:spPr bwMode="auto">
              <a:xfrm>
                <a:off x="5583238" y="4068763"/>
                <a:ext cx="131763" cy="147638"/>
              </a:xfrm>
              <a:custGeom>
                <a:avLst/>
                <a:gdLst>
                  <a:gd name="T0" fmla="*/ 17 w 83"/>
                  <a:gd name="T1" fmla="*/ 57 h 93"/>
                  <a:gd name="T2" fmla="*/ 0 w 83"/>
                  <a:gd name="T3" fmla="*/ 57 h 93"/>
                  <a:gd name="T4" fmla="*/ 43 w 83"/>
                  <a:gd name="T5" fmla="*/ 0 h 93"/>
                  <a:gd name="T6" fmla="*/ 83 w 83"/>
                  <a:gd name="T7" fmla="*/ 57 h 93"/>
                  <a:gd name="T8" fmla="*/ 66 w 83"/>
                  <a:gd name="T9" fmla="*/ 57 h 93"/>
                  <a:gd name="T10" fmla="*/ 66 w 83"/>
                  <a:gd name="T11" fmla="*/ 93 h 93"/>
                  <a:gd name="T12" fmla="*/ 17 w 83"/>
                  <a:gd name="T13" fmla="*/ 93 h 93"/>
                  <a:gd name="T14" fmla="*/ 17 w 83"/>
                  <a:gd name="T15" fmla="*/ 57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93">
                    <a:moveTo>
                      <a:pt x="17" y="57"/>
                    </a:moveTo>
                    <a:lnTo>
                      <a:pt x="0" y="57"/>
                    </a:lnTo>
                    <a:lnTo>
                      <a:pt x="43" y="0"/>
                    </a:lnTo>
                    <a:lnTo>
                      <a:pt x="83" y="57"/>
                    </a:lnTo>
                    <a:lnTo>
                      <a:pt x="66" y="57"/>
                    </a:lnTo>
                    <a:lnTo>
                      <a:pt x="66" y="93"/>
                    </a:lnTo>
                    <a:lnTo>
                      <a:pt x="17" y="93"/>
                    </a:lnTo>
                    <a:lnTo>
                      <a:pt x="17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48" name="Freeform 40"/>
          <p:cNvSpPr>
            <a:spLocks noEditPoints="1"/>
          </p:cNvSpPr>
          <p:nvPr/>
        </p:nvSpPr>
        <p:spPr bwMode="auto">
          <a:xfrm>
            <a:off x="5381985" y="3920506"/>
            <a:ext cx="1535184" cy="1829306"/>
          </a:xfrm>
          <a:custGeom>
            <a:avLst/>
            <a:gdLst>
              <a:gd name="T0" fmla="*/ 405 w 633"/>
              <a:gd name="T1" fmla="*/ 470 h 730"/>
              <a:gd name="T2" fmla="*/ 483 w 633"/>
              <a:gd name="T3" fmla="*/ 380 h 730"/>
              <a:gd name="T4" fmla="*/ 501 w 633"/>
              <a:gd name="T5" fmla="*/ 293 h 730"/>
              <a:gd name="T6" fmla="*/ 437 w 633"/>
              <a:gd name="T7" fmla="*/ 133 h 730"/>
              <a:gd name="T8" fmla="*/ 316 w 633"/>
              <a:gd name="T9" fmla="*/ 8 h 730"/>
              <a:gd name="T10" fmla="*/ 316 w 633"/>
              <a:gd name="T11" fmla="*/ 40 h 730"/>
              <a:gd name="T12" fmla="*/ 316 w 633"/>
              <a:gd name="T13" fmla="*/ 66 h 730"/>
              <a:gd name="T14" fmla="*/ 237 w 633"/>
              <a:gd name="T15" fmla="*/ 95 h 730"/>
              <a:gd name="T16" fmla="*/ 192 w 633"/>
              <a:gd name="T17" fmla="*/ 135 h 730"/>
              <a:gd name="T18" fmla="*/ 141 w 633"/>
              <a:gd name="T19" fmla="*/ 264 h 730"/>
              <a:gd name="T20" fmla="*/ 133 w 633"/>
              <a:gd name="T21" fmla="*/ 339 h 730"/>
              <a:gd name="T22" fmla="*/ 175 w 633"/>
              <a:gd name="T23" fmla="*/ 399 h 730"/>
              <a:gd name="T24" fmla="*/ 181 w 633"/>
              <a:gd name="T25" fmla="*/ 534 h 730"/>
              <a:gd name="T26" fmla="*/ 24 w 633"/>
              <a:gd name="T27" fmla="*/ 730 h 730"/>
              <a:gd name="T28" fmla="*/ 610 w 633"/>
              <a:gd name="T29" fmla="*/ 730 h 730"/>
              <a:gd name="T30" fmla="*/ 453 w 633"/>
              <a:gd name="T31" fmla="*/ 534 h 730"/>
              <a:gd name="T32" fmla="*/ 156 w 633"/>
              <a:gd name="T33" fmla="*/ 275 h 730"/>
              <a:gd name="T34" fmla="*/ 189 w 633"/>
              <a:gd name="T35" fmla="*/ 335 h 730"/>
              <a:gd name="T36" fmla="*/ 195 w 633"/>
              <a:gd name="T37" fmla="*/ 273 h 730"/>
              <a:gd name="T38" fmla="*/ 211 w 633"/>
              <a:gd name="T39" fmla="*/ 190 h 730"/>
              <a:gd name="T40" fmla="*/ 316 w 633"/>
              <a:gd name="T41" fmla="*/ 195 h 730"/>
              <a:gd name="T42" fmla="*/ 380 w 633"/>
              <a:gd name="T43" fmla="*/ 173 h 730"/>
              <a:gd name="T44" fmla="*/ 424 w 633"/>
              <a:gd name="T45" fmla="*/ 192 h 730"/>
              <a:gd name="T46" fmla="*/ 439 w 633"/>
              <a:gd name="T47" fmla="*/ 273 h 730"/>
              <a:gd name="T48" fmla="*/ 445 w 633"/>
              <a:gd name="T49" fmla="*/ 335 h 730"/>
              <a:gd name="T50" fmla="*/ 477 w 633"/>
              <a:gd name="T51" fmla="*/ 275 h 730"/>
              <a:gd name="T52" fmla="*/ 317 w 633"/>
              <a:gd name="T53" fmla="*/ 482 h 730"/>
              <a:gd name="T54" fmla="*/ 189 w 633"/>
              <a:gd name="T55" fmla="*/ 384 h 730"/>
              <a:gd name="T56" fmla="*/ 316 w 633"/>
              <a:gd name="T57" fmla="*/ 503 h 730"/>
              <a:gd name="T58" fmla="*/ 387 w 633"/>
              <a:gd name="T59" fmla="*/ 483 h 730"/>
              <a:gd name="T60" fmla="*/ 319 w 633"/>
              <a:gd name="T61" fmla="*/ 630 h 730"/>
              <a:gd name="T62" fmla="*/ 224 w 633"/>
              <a:gd name="T63" fmla="*/ 525 h 730"/>
              <a:gd name="T64" fmla="*/ 403 w 633"/>
              <a:gd name="T65" fmla="*/ 669 h 730"/>
              <a:gd name="T66" fmla="*/ 318 w 633"/>
              <a:gd name="T67" fmla="*/ 687 h 730"/>
              <a:gd name="T68" fmla="*/ 272 w 633"/>
              <a:gd name="T69" fmla="*/ 626 h 730"/>
              <a:gd name="T70" fmla="*/ 172 w 633"/>
              <a:gd name="T71" fmla="*/ 556 h 730"/>
              <a:gd name="T72" fmla="*/ 214 w 633"/>
              <a:gd name="T73" fmla="*/ 538 h 730"/>
              <a:gd name="T74" fmla="*/ 319 w 633"/>
              <a:gd name="T75" fmla="*/ 655 h 730"/>
              <a:gd name="T76" fmla="*/ 459 w 633"/>
              <a:gd name="T77" fmla="*/ 558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3" h="730">
                <a:moveTo>
                  <a:pt x="453" y="534"/>
                </a:moveTo>
                <a:cubicBezTo>
                  <a:pt x="420" y="520"/>
                  <a:pt x="408" y="498"/>
                  <a:pt x="405" y="470"/>
                </a:cubicBezTo>
                <a:cubicBezTo>
                  <a:pt x="427" y="452"/>
                  <a:pt x="445" y="427"/>
                  <a:pt x="458" y="399"/>
                </a:cubicBezTo>
                <a:cubicBezTo>
                  <a:pt x="468" y="395"/>
                  <a:pt x="476" y="389"/>
                  <a:pt x="483" y="380"/>
                </a:cubicBezTo>
                <a:cubicBezTo>
                  <a:pt x="491" y="369"/>
                  <a:pt x="497" y="355"/>
                  <a:pt x="500" y="339"/>
                </a:cubicBezTo>
                <a:cubicBezTo>
                  <a:pt x="503" y="324"/>
                  <a:pt x="504" y="308"/>
                  <a:pt x="501" y="293"/>
                </a:cubicBezTo>
                <a:cubicBezTo>
                  <a:pt x="500" y="282"/>
                  <a:pt x="497" y="272"/>
                  <a:pt x="492" y="263"/>
                </a:cubicBezTo>
                <a:cubicBezTo>
                  <a:pt x="486" y="212"/>
                  <a:pt x="466" y="165"/>
                  <a:pt x="437" y="133"/>
                </a:cubicBezTo>
                <a:cubicBezTo>
                  <a:pt x="431" y="125"/>
                  <a:pt x="424" y="118"/>
                  <a:pt x="417" y="112"/>
                </a:cubicBezTo>
                <a:cubicBezTo>
                  <a:pt x="439" y="56"/>
                  <a:pt x="386" y="0"/>
                  <a:pt x="316" y="8"/>
                </a:cubicBezTo>
                <a:cubicBezTo>
                  <a:pt x="307" y="9"/>
                  <a:pt x="297" y="11"/>
                  <a:pt x="288" y="14"/>
                </a:cubicBezTo>
                <a:cubicBezTo>
                  <a:pt x="300" y="20"/>
                  <a:pt x="310" y="30"/>
                  <a:pt x="316" y="40"/>
                </a:cubicBezTo>
                <a:cubicBezTo>
                  <a:pt x="320" y="49"/>
                  <a:pt x="321" y="58"/>
                  <a:pt x="316" y="68"/>
                </a:cubicBezTo>
                <a:cubicBezTo>
                  <a:pt x="316" y="67"/>
                  <a:pt x="316" y="67"/>
                  <a:pt x="316" y="66"/>
                </a:cubicBezTo>
                <a:cubicBezTo>
                  <a:pt x="291" y="0"/>
                  <a:pt x="212" y="20"/>
                  <a:pt x="211" y="42"/>
                </a:cubicBezTo>
                <a:cubicBezTo>
                  <a:pt x="231" y="57"/>
                  <a:pt x="237" y="71"/>
                  <a:pt x="237" y="95"/>
                </a:cubicBezTo>
                <a:cubicBezTo>
                  <a:pt x="214" y="95"/>
                  <a:pt x="206" y="79"/>
                  <a:pt x="197" y="56"/>
                </a:cubicBezTo>
                <a:cubicBezTo>
                  <a:pt x="185" y="82"/>
                  <a:pt x="184" y="110"/>
                  <a:pt x="192" y="135"/>
                </a:cubicBezTo>
                <a:cubicBezTo>
                  <a:pt x="164" y="167"/>
                  <a:pt x="144" y="210"/>
                  <a:pt x="141" y="254"/>
                </a:cubicBezTo>
                <a:cubicBezTo>
                  <a:pt x="141" y="258"/>
                  <a:pt x="141" y="261"/>
                  <a:pt x="141" y="264"/>
                </a:cubicBezTo>
                <a:cubicBezTo>
                  <a:pt x="137" y="273"/>
                  <a:pt x="134" y="283"/>
                  <a:pt x="132" y="293"/>
                </a:cubicBezTo>
                <a:cubicBezTo>
                  <a:pt x="130" y="308"/>
                  <a:pt x="130" y="324"/>
                  <a:pt x="133" y="339"/>
                </a:cubicBezTo>
                <a:cubicBezTo>
                  <a:pt x="136" y="355"/>
                  <a:pt x="142" y="369"/>
                  <a:pt x="151" y="380"/>
                </a:cubicBezTo>
                <a:cubicBezTo>
                  <a:pt x="157" y="389"/>
                  <a:pt x="166" y="395"/>
                  <a:pt x="175" y="399"/>
                </a:cubicBezTo>
                <a:cubicBezTo>
                  <a:pt x="188" y="427"/>
                  <a:pt x="206" y="452"/>
                  <a:pt x="228" y="470"/>
                </a:cubicBezTo>
                <a:cubicBezTo>
                  <a:pt x="225" y="498"/>
                  <a:pt x="214" y="520"/>
                  <a:pt x="181" y="534"/>
                </a:cubicBezTo>
                <a:cubicBezTo>
                  <a:pt x="106" y="565"/>
                  <a:pt x="0" y="574"/>
                  <a:pt x="3" y="668"/>
                </a:cubicBezTo>
                <a:cubicBezTo>
                  <a:pt x="3" y="688"/>
                  <a:pt x="11" y="709"/>
                  <a:pt x="24" y="730"/>
                </a:cubicBezTo>
                <a:cubicBezTo>
                  <a:pt x="316" y="730"/>
                  <a:pt x="316" y="730"/>
                  <a:pt x="316" y="730"/>
                </a:cubicBezTo>
                <a:cubicBezTo>
                  <a:pt x="610" y="730"/>
                  <a:pt x="610" y="730"/>
                  <a:pt x="610" y="730"/>
                </a:cubicBezTo>
                <a:cubicBezTo>
                  <a:pt x="622" y="709"/>
                  <a:pt x="630" y="688"/>
                  <a:pt x="631" y="668"/>
                </a:cubicBezTo>
                <a:cubicBezTo>
                  <a:pt x="633" y="574"/>
                  <a:pt x="528" y="565"/>
                  <a:pt x="453" y="534"/>
                </a:cubicBezTo>
                <a:close/>
                <a:moveTo>
                  <a:pt x="189" y="384"/>
                </a:moveTo>
                <a:cubicBezTo>
                  <a:pt x="154" y="378"/>
                  <a:pt x="140" y="313"/>
                  <a:pt x="156" y="275"/>
                </a:cubicBezTo>
                <a:cubicBezTo>
                  <a:pt x="157" y="275"/>
                  <a:pt x="158" y="274"/>
                  <a:pt x="158" y="274"/>
                </a:cubicBezTo>
                <a:cubicBezTo>
                  <a:pt x="182" y="259"/>
                  <a:pt x="189" y="329"/>
                  <a:pt x="189" y="335"/>
                </a:cubicBezTo>
                <a:cubicBezTo>
                  <a:pt x="189" y="360"/>
                  <a:pt x="216" y="369"/>
                  <a:pt x="210" y="352"/>
                </a:cubicBezTo>
                <a:cubicBezTo>
                  <a:pt x="204" y="334"/>
                  <a:pt x="196" y="307"/>
                  <a:pt x="195" y="273"/>
                </a:cubicBezTo>
                <a:cubicBezTo>
                  <a:pt x="195" y="272"/>
                  <a:pt x="195" y="272"/>
                  <a:pt x="195" y="271"/>
                </a:cubicBezTo>
                <a:cubicBezTo>
                  <a:pt x="194" y="245"/>
                  <a:pt x="200" y="216"/>
                  <a:pt x="211" y="190"/>
                </a:cubicBezTo>
                <a:cubicBezTo>
                  <a:pt x="215" y="185"/>
                  <a:pt x="218" y="180"/>
                  <a:pt x="223" y="177"/>
                </a:cubicBezTo>
                <a:cubicBezTo>
                  <a:pt x="244" y="194"/>
                  <a:pt x="275" y="202"/>
                  <a:pt x="316" y="195"/>
                </a:cubicBezTo>
                <a:cubicBezTo>
                  <a:pt x="335" y="191"/>
                  <a:pt x="356" y="185"/>
                  <a:pt x="379" y="174"/>
                </a:cubicBezTo>
                <a:cubicBezTo>
                  <a:pt x="380" y="174"/>
                  <a:pt x="380" y="173"/>
                  <a:pt x="380" y="173"/>
                </a:cubicBezTo>
                <a:cubicBezTo>
                  <a:pt x="405" y="167"/>
                  <a:pt x="412" y="175"/>
                  <a:pt x="423" y="191"/>
                </a:cubicBezTo>
                <a:cubicBezTo>
                  <a:pt x="423" y="191"/>
                  <a:pt x="423" y="191"/>
                  <a:pt x="424" y="192"/>
                </a:cubicBezTo>
                <a:cubicBezTo>
                  <a:pt x="434" y="216"/>
                  <a:pt x="440" y="243"/>
                  <a:pt x="440" y="269"/>
                </a:cubicBezTo>
                <a:cubicBezTo>
                  <a:pt x="439" y="270"/>
                  <a:pt x="439" y="272"/>
                  <a:pt x="439" y="273"/>
                </a:cubicBezTo>
                <a:cubicBezTo>
                  <a:pt x="438" y="307"/>
                  <a:pt x="430" y="334"/>
                  <a:pt x="424" y="352"/>
                </a:cubicBezTo>
                <a:cubicBezTo>
                  <a:pt x="418" y="369"/>
                  <a:pt x="445" y="360"/>
                  <a:pt x="445" y="335"/>
                </a:cubicBezTo>
                <a:cubicBezTo>
                  <a:pt x="445" y="329"/>
                  <a:pt x="452" y="259"/>
                  <a:pt x="476" y="274"/>
                </a:cubicBezTo>
                <a:cubicBezTo>
                  <a:pt x="476" y="274"/>
                  <a:pt x="477" y="274"/>
                  <a:pt x="477" y="275"/>
                </a:cubicBezTo>
                <a:cubicBezTo>
                  <a:pt x="494" y="313"/>
                  <a:pt x="480" y="378"/>
                  <a:pt x="445" y="384"/>
                </a:cubicBezTo>
                <a:cubicBezTo>
                  <a:pt x="421" y="440"/>
                  <a:pt x="377" y="482"/>
                  <a:pt x="317" y="482"/>
                </a:cubicBezTo>
                <a:cubicBezTo>
                  <a:pt x="316" y="482"/>
                  <a:pt x="316" y="482"/>
                  <a:pt x="316" y="482"/>
                </a:cubicBezTo>
                <a:cubicBezTo>
                  <a:pt x="256" y="482"/>
                  <a:pt x="213" y="440"/>
                  <a:pt x="189" y="384"/>
                </a:cubicBezTo>
                <a:close/>
                <a:moveTo>
                  <a:pt x="249" y="484"/>
                </a:moveTo>
                <a:cubicBezTo>
                  <a:pt x="268" y="496"/>
                  <a:pt x="291" y="502"/>
                  <a:pt x="316" y="503"/>
                </a:cubicBezTo>
                <a:cubicBezTo>
                  <a:pt x="317" y="503"/>
                  <a:pt x="317" y="503"/>
                  <a:pt x="317" y="503"/>
                </a:cubicBezTo>
                <a:cubicBezTo>
                  <a:pt x="343" y="503"/>
                  <a:pt x="366" y="496"/>
                  <a:pt x="387" y="483"/>
                </a:cubicBezTo>
                <a:cubicBezTo>
                  <a:pt x="391" y="500"/>
                  <a:pt x="401" y="518"/>
                  <a:pt x="414" y="532"/>
                </a:cubicBezTo>
                <a:cubicBezTo>
                  <a:pt x="374" y="581"/>
                  <a:pt x="346" y="601"/>
                  <a:pt x="319" y="630"/>
                </a:cubicBezTo>
                <a:cubicBezTo>
                  <a:pt x="318" y="629"/>
                  <a:pt x="317" y="629"/>
                  <a:pt x="316" y="628"/>
                </a:cubicBezTo>
                <a:cubicBezTo>
                  <a:pt x="292" y="612"/>
                  <a:pt x="262" y="579"/>
                  <a:pt x="224" y="525"/>
                </a:cubicBezTo>
                <a:cubicBezTo>
                  <a:pt x="235" y="513"/>
                  <a:pt x="244" y="498"/>
                  <a:pt x="249" y="484"/>
                </a:cubicBezTo>
                <a:close/>
                <a:moveTo>
                  <a:pt x="403" y="669"/>
                </a:moveTo>
                <a:cubicBezTo>
                  <a:pt x="391" y="655"/>
                  <a:pt x="383" y="631"/>
                  <a:pt x="362" y="619"/>
                </a:cubicBezTo>
                <a:cubicBezTo>
                  <a:pt x="344" y="631"/>
                  <a:pt x="321" y="669"/>
                  <a:pt x="318" y="687"/>
                </a:cubicBezTo>
                <a:cubicBezTo>
                  <a:pt x="318" y="684"/>
                  <a:pt x="317" y="680"/>
                  <a:pt x="316" y="677"/>
                </a:cubicBezTo>
                <a:cubicBezTo>
                  <a:pt x="308" y="654"/>
                  <a:pt x="281" y="635"/>
                  <a:pt x="272" y="626"/>
                </a:cubicBezTo>
                <a:cubicBezTo>
                  <a:pt x="252" y="635"/>
                  <a:pt x="246" y="653"/>
                  <a:pt x="233" y="670"/>
                </a:cubicBezTo>
                <a:cubicBezTo>
                  <a:pt x="220" y="653"/>
                  <a:pt x="183" y="602"/>
                  <a:pt x="172" y="556"/>
                </a:cubicBezTo>
                <a:cubicBezTo>
                  <a:pt x="187" y="553"/>
                  <a:pt x="201" y="545"/>
                  <a:pt x="213" y="535"/>
                </a:cubicBezTo>
                <a:cubicBezTo>
                  <a:pt x="213" y="536"/>
                  <a:pt x="214" y="537"/>
                  <a:pt x="214" y="538"/>
                </a:cubicBezTo>
                <a:cubicBezTo>
                  <a:pt x="240" y="574"/>
                  <a:pt x="285" y="626"/>
                  <a:pt x="316" y="652"/>
                </a:cubicBezTo>
                <a:cubicBezTo>
                  <a:pt x="317" y="653"/>
                  <a:pt x="318" y="654"/>
                  <a:pt x="319" y="655"/>
                </a:cubicBezTo>
                <a:cubicBezTo>
                  <a:pt x="351" y="612"/>
                  <a:pt x="388" y="581"/>
                  <a:pt x="425" y="541"/>
                </a:cubicBezTo>
                <a:cubicBezTo>
                  <a:pt x="435" y="549"/>
                  <a:pt x="446" y="555"/>
                  <a:pt x="459" y="558"/>
                </a:cubicBezTo>
                <a:cubicBezTo>
                  <a:pt x="446" y="592"/>
                  <a:pt x="425" y="648"/>
                  <a:pt x="403" y="6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07" tIns="60953" rIns="121907" bIns="60953" numCol="1" anchor="t" anchorCtr="0" compatLnSpc="1"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24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66614" y="4544754"/>
            <a:ext cx="2879175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2400" b="1" dirty="0">
                <a:latin typeface="仿宋" pitchFamily="49" charset="-122"/>
                <a:ea typeface="仿宋" pitchFamily="49" charset="-122"/>
              </a:rPr>
              <a:t>1</a:t>
            </a:r>
            <a:r>
              <a:rPr lang="en-US" sz="2400" b="1" dirty="0" smtClean="0"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zh-CN" sz="2400" b="1" dirty="0" smtClean="0">
                <a:latin typeface="仿宋" pitchFamily="49" charset="-122"/>
                <a:ea typeface="仿宋" pitchFamily="49" charset="-122"/>
              </a:rPr>
              <a:t>共同体成员地位平等，持有共同的目标、较为一致的信念以及能够相容的价值观。</a:t>
            </a:r>
            <a:endParaRPr lang="zh-CN" altLang="en-US" sz="2400" b="1" dirty="0">
              <a:latin typeface="仿宋" pitchFamily="49" charset="-122"/>
              <a:ea typeface="仿宋" pitchFamily="49" charset="-122"/>
            </a:endParaRPr>
          </a:p>
        </p:txBody>
      </p:sp>
      <p:grpSp>
        <p:nvGrpSpPr>
          <p:cNvPr id="5" name="Group 1"/>
          <p:cNvGrpSpPr/>
          <p:nvPr/>
        </p:nvGrpSpPr>
        <p:grpSpPr>
          <a:xfrm>
            <a:off x="5486811" y="2447519"/>
            <a:ext cx="1140323" cy="1140797"/>
            <a:chOff x="5487492" y="2446951"/>
            <a:chExt cx="1140534" cy="1140533"/>
          </a:xfrm>
        </p:grpSpPr>
        <p:sp>
          <p:nvSpPr>
            <p:cNvPr id="71" name="Oval 18"/>
            <p:cNvSpPr/>
            <p:nvPr/>
          </p:nvSpPr>
          <p:spPr>
            <a:xfrm>
              <a:off x="5487492" y="2446951"/>
              <a:ext cx="1140534" cy="1140533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72" name="Shape 940"/>
            <p:cNvSpPr/>
            <p:nvPr/>
          </p:nvSpPr>
          <p:spPr>
            <a:xfrm>
              <a:off x="5755632" y="2807806"/>
              <a:ext cx="626948" cy="417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600" extrusionOk="0">
                  <a:moveTo>
                    <a:pt x="18847" y="15749"/>
                  </a:moveTo>
                  <a:lnTo>
                    <a:pt x="2701" y="15749"/>
                  </a:lnTo>
                  <a:lnTo>
                    <a:pt x="2701" y="1346"/>
                  </a:lnTo>
                  <a:lnTo>
                    <a:pt x="18847" y="1346"/>
                  </a:lnTo>
                  <a:cubicBezTo>
                    <a:pt x="18847" y="1346"/>
                    <a:pt x="18847" y="15749"/>
                    <a:pt x="18847" y="15749"/>
                  </a:cubicBezTo>
                  <a:close/>
                  <a:moveTo>
                    <a:pt x="0" y="20510"/>
                  </a:moveTo>
                  <a:cubicBezTo>
                    <a:pt x="0" y="20510"/>
                    <a:pt x="-26" y="21600"/>
                    <a:pt x="1603" y="21600"/>
                  </a:cubicBezTo>
                  <a:cubicBezTo>
                    <a:pt x="2568" y="21600"/>
                    <a:pt x="6216" y="21600"/>
                    <a:pt x="9032" y="21600"/>
                  </a:cubicBezTo>
                  <a:cubicBezTo>
                    <a:pt x="9032" y="21600"/>
                    <a:pt x="10576" y="21600"/>
                    <a:pt x="12515" y="21600"/>
                  </a:cubicBezTo>
                  <a:cubicBezTo>
                    <a:pt x="15331" y="21600"/>
                    <a:pt x="18979" y="21600"/>
                    <a:pt x="19943" y="21600"/>
                  </a:cubicBezTo>
                  <a:cubicBezTo>
                    <a:pt x="21574" y="21600"/>
                    <a:pt x="21547" y="20510"/>
                    <a:pt x="21547" y="20510"/>
                  </a:cubicBezTo>
                  <a:lnTo>
                    <a:pt x="19418" y="16436"/>
                  </a:lnTo>
                  <a:cubicBezTo>
                    <a:pt x="19512" y="16224"/>
                    <a:pt x="19569" y="15977"/>
                    <a:pt x="19569" y="15711"/>
                  </a:cubicBezTo>
                  <a:lnTo>
                    <a:pt x="19569" y="1384"/>
                  </a:lnTo>
                  <a:cubicBezTo>
                    <a:pt x="19569" y="621"/>
                    <a:pt x="19123" y="0"/>
                    <a:pt x="18571" y="0"/>
                  </a:cubicBezTo>
                  <a:lnTo>
                    <a:pt x="2977" y="0"/>
                  </a:lnTo>
                  <a:cubicBezTo>
                    <a:pt x="2425" y="0"/>
                    <a:pt x="1979" y="621"/>
                    <a:pt x="1979" y="1384"/>
                  </a:cubicBezTo>
                  <a:lnTo>
                    <a:pt x="1979" y="15711"/>
                  </a:lnTo>
                  <a:cubicBezTo>
                    <a:pt x="1979" y="15978"/>
                    <a:pt x="2035" y="16224"/>
                    <a:pt x="2129" y="16436"/>
                  </a:cubicBezTo>
                  <a:cubicBezTo>
                    <a:pt x="2129" y="16436"/>
                    <a:pt x="0" y="20510"/>
                    <a:pt x="0" y="2051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" name="Group 2"/>
          <p:cNvGrpSpPr/>
          <p:nvPr/>
        </p:nvGrpSpPr>
        <p:grpSpPr>
          <a:xfrm>
            <a:off x="7381090" y="4715678"/>
            <a:ext cx="1140323" cy="1140797"/>
            <a:chOff x="6797783" y="3360593"/>
            <a:chExt cx="1140534" cy="1140533"/>
          </a:xfrm>
        </p:grpSpPr>
        <p:sp>
          <p:nvSpPr>
            <p:cNvPr id="74" name="Oval 27"/>
            <p:cNvSpPr/>
            <p:nvPr/>
          </p:nvSpPr>
          <p:spPr>
            <a:xfrm>
              <a:off x="6797783" y="3360593"/>
              <a:ext cx="1140534" cy="1140533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75" name="Freeform 11"/>
            <p:cNvSpPr>
              <a:spLocks noEditPoints="1"/>
            </p:cNvSpPr>
            <p:nvPr/>
          </p:nvSpPr>
          <p:spPr bwMode="auto">
            <a:xfrm>
              <a:off x="7135740" y="3705602"/>
              <a:ext cx="524509" cy="434156"/>
            </a:xfrm>
            <a:custGeom>
              <a:avLst/>
              <a:gdLst>
                <a:gd name="T0" fmla="*/ 260 w 287"/>
                <a:gd name="T1" fmla="*/ 78 h 237"/>
                <a:gd name="T2" fmla="*/ 244 w 287"/>
                <a:gd name="T3" fmla="*/ 94 h 237"/>
                <a:gd name="T4" fmla="*/ 260 w 287"/>
                <a:gd name="T5" fmla="*/ 111 h 237"/>
                <a:gd name="T6" fmla="*/ 277 w 287"/>
                <a:gd name="T7" fmla="*/ 94 h 237"/>
                <a:gd name="T8" fmla="*/ 260 w 287"/>
                <a:gd name="T9" fmla="*/ 78 h 237"/>
                <a:gd name="T10" fmla="*/ 27 w 287"/>
                <a:gd name="T11" fmla="*/ 78 h 237"/>
                <a:gd name="T12" fmla="*/ 11 w 287"/>
                <a:gd name="T13" fmla="*/ 94 h 237"/>
                <a:gd name="T14" fmla="*/ 27 w 287"/>
                <a:gd name="T15" fmla="*/ 111 h 237"/>
                <a:gd name="T16" fmla="*/ 43 w 287"/>
                <a:gd name="T17" fmla="*/ 94 h 237"/>
                <a:gd name="T18" fmla="*/ 27 w 287"/>
                <a:gd name="T19" fmla="*/ 78 h 237"/>
                <a:gd name="T20" fmla="*/ 212 w 287"/>
                <a:gd name="T21" fmla="*/ 49 h 237"/>
                <a:gd name="T22" fmla="*/ 188 w 287"/>
                <a:gd name="T23" fmla="*/ 73 h 237"/>
                <a:gd name="T24" fmla="*/ 212 w 287"/>
                <a:gd name="T25" fmla="*/ 97 h 237"/>
                <a:gd name="T26" fmla="*/ 236 w 287"/>
                <a:gd name="T27" fmla="*/ 73 h 237"/>
                <a:gd name="T28" fmla="*/ 212 w 287"/>
                <a:gd name="T29" fmla="*/ 49 h 237"/>
                <a:gd name="T30" fmla="*/ 287 w 287"/>
                <a:gd name="T31" fmla="*/ 196 h 237"/>
                <a:gd name="T32" fmla="*/ 259 w 287"/>
                <a:gd name="T33" fmla="*/ 196 h 237"/>
                <a:gd name="T34" fmla="*/ 259 w 287"/>
                <a:gd name="T35" fmla="*/ 145 h 237"/>
                <a:gd name="T36" fmla="*/ 253 w 287"/>
                <a:gd name="T37" fmla="*/ 121 h 237"/>
                <a:gd name="T38" fmla="*/ 260 w 287"/>
                <a:gd name="T39" fmla="*/ 120 h 237"/>
                <a:gd name="T40" fmla="*/ 287 w 287"/>
                <a:gd name="T41" fmla="*/ 147 h 237"/>
                <a:gd name="T42" fmla="*/ 287 w 287"/>
                <a:gd name="T43" fmla="*/ 196 h 237"/>
                <a:gd name="T44" fmla="*/ 75 w 287"/>
                <a:gd name="T45" fmla="*/ 49 h 237"/>
                <a:gd name="T46" fmla="*/ 51 w 287"/>
                <a:gd name="T47" fmla="*/ 73 h 237"/>
                <a:gd name="T48" fmla="*/ 75 w 287"/>
                <a:gd name="T49" fmla="*/ 97 h 237"/>
                <a:gd name="T50" fmla="*/ 99 w 287"/>
                <a:gd name="T51" fmla="*/ 73 h 237"/>
                <a:gd name="T52" fmla="*/ 75 w 287"/>
                <a:gd name="T53" fmla="*/ 49 h 237"/>
                <a:gd name="T54" fmla="*/ 27 w 287"/>
                <a:gd name="T55" fmla="*/ 120 h 237"/>
                <a:gd name="T56" fmla="*/ 34 w 287"/>
                <a:gd name="T57" fmla="*/ 121 h 237"/>
                <a:gd name="T58" fmla="*/ 28 w 287"/>
                <a:gd name="T59" fmla="*/ 145 h 237"/>
                <a:gd name="T60" fmla="*/ 28 w 287"/>
                <a:gd name="T61" fmla="*/ 196 h 237"/>
                <a:gd name="T62" fmla="*/ 0 w 287"/>
                <a:gd name="T63" fmla="*/ 196 h 237"/>
                <a:gd name="T64" fmla="*/ 0 w 287"/>
                <a:gd name="T65" fmla="*/ 147 h 237"/>
                <a:gd name="T66" fmla="*/ 27 w 287"/>
                <a:gd name="T67" fmla="*/ 120 h 237"/>
                <a:gd name="T68" fmla="*/ 144 w 287"/>
                <a:gd name="T69" fmla="*/ 0 h 237"/>
                <a:gd name="T70" fmla="*/ 108 w 287"/>
                <a:gd name="T71" fmla="*/ 36 h 237"/>
                <a:gd name="T72" fmla="*/ 144 w 287"/>
                <a:gd name="T73" fmla="*/ 72 h 237"/>
                <a:gd name="T74" fmla="*/ 179 w 287"/>
                <a:gd name="T75" fmla="*/ 36 h 237"/>
                <a:gd name="T76" fmla="*/ 144 w 287"/>
                <a:gd name="T77" fmla="*/ 0 h 237"/>
                <a:gd name="T78" fmla="*/ 251 w 287"/>
                <a:gd name="T79" fmla="*/ 214 h 237"/>
                <a:gd name="T80" fmla="*/ 208 w 287"/>
                <a:gd name="T81" fmla="*/ 214 h 237"/>
                <a:gd name="T82" fmla="*/ 208 w 287"/>
                <a:gd name="T83" fmla="*/ 137 h 237"/>
                <a:gd name="T84" fmla="*/ 201 w 287"/>
                <a:gd name="T85" fmla="*/ 108 h 237"/>
                <a:gd name="T86" fmla="*/ 212 w 287"/>
                <a:gd name="T87" fmla="*/ 106 h 237"/>
                <a:gd name="T88" fmla="*/ 251 w 287"/>
                <a:gd name="T89" fmla="*/ 145 h 237"/>
                <a:gd name="T90" fmla="*/ 251 w 287"/>
                <a:gd name="T91" fmla="*/ 214 h 237"/>
                <a:gd name="T92" fmla="*/ 79 w 287"/>
                <a:gd name="T93" fmla="*/ 137 h 237"/>
                <a:gd name="T94" fmla="*/ 79 w 287"/>
                <a:gd name="T95" fmla="*/ 214 h 237"/>
                <a:gd name="T96" fmla="*/ 37 w 287"/>
                <a:gd name="T97" fmla="*/ 214 h 237"/>
                <a:gd name="T98" fmla="*/ 37 w 287"/>
                <a:gd name="T99" fmla="*/ 145 h 237"/>
                <a:gd name="T100" fmla="*/ 75 w 287"/>
                <a:gd name="T101" fmla="*/ 106 h 237"/>
                <a:gd name="T102" fmla="*/ 86 w 287"/>
                <a:gd name="T103" fmla="*/ 108 h 237"/>
                <a:gd name="T104" fmla="*/ 79 w 287"/>
                <a:gd name="T105" fmla="*/ 137 h 237"/>
                <a:gd name="T106" fmla="*/ 88 w 287"/>
                <a:gd name="T107" fmla="*/ 237 h 237"/>
                <a:gd name="T108" fmla="*/ 200 w 287"/>
                <a:gd name="T109" fmla="*/ 237 h 237"/>
                <a:gd name="T110" fmla="*/ 200 w 287"/>
                <a:gd name="T111" fmla="*/ 137 h 237"/>
                <a:gd name="T112" fmla="*/ 144 w 287"/>
                <a:gd name="T113" fmla="*/ 81 h 237"/>
                <a:gd name="T114" fmla="*/ 88 w 287"/>
                <a:gd name="T115" fmla="*/ 137 h 237"/>
                <a:gd name="T116" fmla="*/ 88 w 287"/>
                <a:gd name="T11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7" h="237">
                  <a:moveTo>
                    <a:pt x="260" y="78"/>
                  </a:moveTo>
                  <a:cubicBezTo>
                    <a:pt x="251" y="78"/>
                    <a:pt x="244" y="85"/>
                    <a:pt x="244" y="94"/>
                  </a:cubicBezTo>
                  <a:cubicBezTo>
                    <a:pt x="244" y="103"/>
                    <a:pt x="251" y="111"/>
                    <a:pt x="260" y="111"/>
                  </a:cubicBezTo>
                  <a:cubicBezTo>
                    <a:pt x="269" y="111"/>
                    <a:pt x="277" y="103"/>
                    <a:pt x="277" y="94"/>
                  </a:cubicBezTo>
                  <a:cubicBezTo>
                    <a:pt x="277" y="85"/>
                    <a:pt x="269" y="78"/>
                    <a:pt x="260" y="78"/>
                  </a:cubicBezTo>
                  <a:close/>
                  <a:moveTo>
                    <a:pt x="27" y="78"/>
                  </a:moveTo>
                  <a:cubicBezTo>
                    <a:pt x="18" y="78"/>
                    <a:pt x="11" y="85"/>
                    <a:pt x="11" y="94"/>
                  </a:cubicBezTo>
                  <a:cubicBezTo>
                    <a:pt x="11" y="103"/>
                    <a:pt x="18" y="111"/>
                    <a:pt x="27" y="111"/>
                  </a:cubicBezTo>
                  <a:cubicBezTo>
                    <a:pt x="36" y="111"/>
                    <a:pt x="43" y="103"/>
                    <a:pt x="43" y="94"/>
                  </a:cubicBezTo>
                  <a:cubicBezTo>
                    <a:pt x="43" y="85"/>
                    <a:pt x="36" y="78"/>
                    <a:pt x="27" y="78"/>
                  </a:cubicBezTo>
                  <a:close/>
                  <a:moveTo>
                    <a:pt x="212" y="49"/>
                  </a:moveTo>
                  <a:cubicBezTo>
                    <a:pt x="199" y="49"/>
                    <a:pt x="188" y="59"/>
                    <a:pt x="188" y="73"/>
                  </a:cubicBezTo>
                  <a:cubicBezTo>
                    <a:pt x="188" y="86"/>
                    <a:pt x="199" y="97"/>
                    <a:pt x="212" y="97"/>
                  </a:cubicBezTo>
                  <a:cubicBezTo>
                    <a:pt x="225" y="97"/>
                    <a:pt x="236" y="86"/>
                    <a:pt x="236" y="73"/>
                  </a:cubicBezTo>
                  <a:cubicBezTo>
                    <a:pt x="236" y="59"/>
                    <a:pt x="225" y="49"/>
                    <a:pt x="212" y="49"/>
                  </a:cubicBezTo>
                  <a:close/>
                  <a:moveTo>
                    <a:pt x="287" y="196"/>
                  </a:moveTo>
                  <a:cubicBezTo>
                    <a:pt x="259" y="196"/>
                    <a:pt x="259" y="196"/>
                    <a:pt x="259" y="196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36"/>
                    <a:pt x="257" y="128"/>
                    <a:pt x="253" y="121"/>
                  </a:cubicBezTo>
                  <a:cubicBezTo>
                    <a:pt x="255" y="120"/>
                    <a:pt x="258" y="120"/>
                    <a:pt x="260" y="120"/>
                  </a:cubicBezTo>
                  <a:cubicBezTo>
                    <a:pt x="275" y="120"/>
                    <a:pt x="287" y="132"/>
                    <a:pt x="287" y="147"/>
                  </a:cubicBezTo>
                  <a:lnTo>
                    <a:pt x="287" y="196"/>
                  </a:lnTo>
                  <a:close/>
                  <a:moveTo>
                    <a:pt x="75" y="49"/>
                  </a:moveTo>
                  <a:cubicBezTo>
                    <a:pt x="62" y="49"/>
                    <a:pt x="51" y="59"/>
                    <a:pt x="51" y="73"/>
                  </a:cubicBezTo>
                  <a:cubicBezTo>
                    <a:pt x="51" y="86"/>
                    <a:pt x="62" y="97"/>
                    <a:pt x="75" y="97"/>
                  </a:cubicBezTo>
                  <a:cubicBezTo>
                    <a:pt x="88" y="97"/>
                    <a:pt x="99" y="86"/>
                    <a:pt x="99" y="73"/>
                  </a:cubicBezTo>
                  <a:cubicBezTo>
                    <a:pt x="99" y="59"/>
                    <a:pt x="88" y="49"/>
                    <a:pt x="75" y="49"/>
                  </a:cubicBezTo>
                  <a:close/>
                  <a:moveTo>
                    <a:pt x="27" y="120"/>
                  </a:moveTo>
                  <a:cubicBezTo>
                    <a:pt x="29" y="120"/>
                    <a:pt x="32" y="120"/>
                    <a:pt x="34" y="121"/>
                  </a:cubicBezTo>
                  <a:cubicBezTo>
                    <a:pt x="30" y="128"/>
                    <a:pt x="28" y="136"/>
                    <a:pt x="28" y="145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2"/>
                    <a:pt x="12" y="120"/>
                    <a:pt x="27" y="120"/>
                  </a:cubicBezTo>
                  <a:close/>
                  <a:moveTo>
                    <a:pt x="144" y="0"/>
                  </a:moveTo>
                  <a:cubicBezTo>
                    <a:pt x="124" y="0"/>
                    <a:pt x="108" y="16"/>
                    <a:pt x="108" y="36"/>
                  </a:cubicBezTo>
                  <a:cubicBezTo>
                    <a:pt x="108" y="56"/>
                    <a:pt x="124" y="72"/>
                    <a:pt x="144" y="72"/>
                  </a:cubicBezTo>
                  <a:cubicBezTo>
                    <a:pt x="163" y="72"/>
                    <a:pt x="179" y="56"/>
                    <a:pt x="179" y="36"/>
                  </a:cubicBezTo>
                  <a:cubicBezTo>
                    <a:pt x="179" y="16"/>
                    <a:pt x="163" y="0"/>
                    <a:pt x="144" y="0"/>
                  </a:cubicBezTo>
                  <a:close/>
                  <a:moveTo>
                    <a:pt x="251" y="214"/>
                  </a:moveTo>
                  <a:cubicBezTo>
                    <a:pt x="208" y="214"/>
                    <a:pt x="208" y="214"/>
                    <a:pt x="208" y="214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27"/>
                    <a:pt x="206" y="117"/>
                    <a:pt x="201" y="108"/>
                  </a:cubicBezTo>
                  <a:cubicBezTo>
                    <a:pt x="205" y="107"/>
                    <a:pt x="208" y="106"/>
                    <a:pt x="212" y="106"/>
                  </a:cubicBezTo>
                  <a:cubicBezTo>
                    <a:pt x="233" y="106"/>
                    <a:pt x="251" y="124"/>
                    <a:pt x="251" y="145"/>
                  </a:cubicBezTo>
                  <a:lnTo>
                    <a:pt x="251" y="214"/>
                  </a:lnTo>
                  <a:close/>
                  <a:moveTo>
                    <a:pt x="79" y="137"/>
                  </a:moveTo>
                  <a:cubicBezTo>
                    <a:pt x="79" y="214"/>
                    <a:pt x="79" y="214"/>
                    <a:pt x="79" y="214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24"/>
                    <a:pt x="54" y="106"/>
                    <a:pt x="75" y="106"/>
                  </a:cubicBezTo>
                  <a:cubicBezTo>
                    <a:pt x="79" y="106"/>
                    <a:pt x="83" y="107"/>
                    <a:pt x="86" y="108"/>
                  </a:cubicBezTo>
                  <a:cubicBezTo>
                    <a:pt x="81" y="117"/>
                    <a:pt x="79" y="127"/>
                    <a:pt x="79" y="137"/>
                  </a:cubicBezTo>
                  <a:close/>
                  <a:moveTo>
                    <a:pt x="88" y="237"/>
                  </a:moveTo>
                  <a:cubicBezTo>
                    <a:pt x="200" y="237"/>
                    <a:pt x="200" y="237"/>
                    <a:pt x="200" y="2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06"/>
                    <a:pt x="174" y="81"/>
                    <a:pt x="144" y="81"/>
                  </a:cubicBezTo>
                  <a:cubicBezTo>
                    <a:pt x="113" y="81"/>
                    <a:pt x="88" y="106"/>
                    <a:pt x="88" y="137"/>
                  </a:cubicBezTo>
                  <a:lnTo>
                    <a:pt x="88" y="2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" name="Group 3"/>
          <p:cNvGrpSpPr/>
          <p:nvPr/>
        </p:nvGrpSpPr>
        <p:grpSpPr>
          <a:xfrm>
            <a:off x="4094942" y="3289129"/>
            <a:ext cx="1140323" cy="1140797"/>
            <a:chOff x="7235806" y="4719863"/>
            <a:chExt cx="1140534" cy="1140533"/>
          </a:xfrm>
        </p:grpSpPr>
        <p:sp>
          <p:nvSpPr>
            <p:cNvPr id="77" name="Oval 32"/>
            <p:cNvSpPr/>
            <p:nvPr/>
          </p:nvSpPr>
          <p:spPr>
            <a:xfrm>
              <a:off x="7235806" y="4719863"/>
              <a:ext cx="1140534" cy="1140533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grpSp>
          <p:nvGrpSpPr>
            <p:cNvPr id="8" name="Group 61"/>
            <p:cNvGrpSpPr/>
            <p:nvPr/>
          </p:nvGrpSpPr>
          <p:grpSpPr>
            <a:xfrm>
              <a:off x="7577135" y="5063525"/>
              <a:ext cx="467425" cy="453208"/>
              <a:chOff x="4411266" y="2303265"/>
              <a:chExt cx="325040" cy="315154"/>
            </a:xfrm>
            <a:solidFill>
              <a:schemeClr val="bg1"/>
            </a:solidFill>
          </p:grpSpPr>
          <p:sp>
            <p:nvSpPr>
              <p:cNvPr id="79" name="Freeform 28"/>
              <p:cNvSpPr/>
              <p:nvPr/>
            </p:nvSpPr>
            <p:spPr bwMode="auto">
              <a:xfrm>
                <a:off x="4411266" y="2336007"/>
                <a:ext cx="291108" cy="282412"/>
              </a:xfrm>
              <a:custGeom>
                <a:avLst/>
                <a:gdLst>
                  <a:gd name="T0" fmla="*/ 417 w 21600"/>
                  <a:gd name="T1" fmla="*/ 102 h 21600"/>
                  <a:gd name="T2" fmla="*/ 384 w 21600"/>
                  <a:gd name="T3" fmla="*/ 65 h 21600"/>
                  <a:gd name="T4" fmla="*/ 316 w 21600"/>
                  <a:gd name="T5" fmla="*/ 0 h 21600"/>
                  <a:gd name="T6" fmla="*/ 283 w 21600"/>
                  <a:gd name="T7" fmla="*/ 33 h 21600"/>
                  <a:gd name="T8" fmla="*/ 149 w 21600"/>
                  <a:gd name="T9" fmla="*/ 102 h 21600"/>
                  <a:gd name="T10" fmla="*/ 0 w 21600"/>
                  <a:gd name="T11" fmla="*/ 465 h 21600"/>
                  <a:gd name="T12" fmla="*/ 182 w 21600"/>
                  <a:gd name="T13" fmla="*/ 265 h 21600"/>
                  <a:gd name="T14" fmla="*/ 182 w 21600"/>
                  <a:gd name="T15" fmla="*/ 265 h 21600"/>
                  <a:gd name="T16" fmla="*/ 197 w 21600"/>
                  <a:gd name="T17" fmla="*/ 181 h 21600"/>
                  <a:gd name="T18" fmla="*/ 302 w 21600"/>
                  <a:gd name="T19" fmla="*/ 181 h 21600"/>
                  <a:gd name="T20" fmla="*/ 302 w 21600"/>
                  <a:gd name="T21" fmla="*/ 283 h 21600"/>
                  <a:gd name="T22" fmla="*/ 216 w 21600"/>
                  <a:gd name="T23" fmla="*/ 297 h 21600"/>
                  <a:gd name="T24" fmla="*/ 216 w 21600"/>
                  <a:gd name="T25" fmla="*/ 297 h 21600"/>
                  <a:gd name="T26" fmla="*/ 10 w 21600"/>
                  <a:gd name="T27" fmla="*/ 474 h 21600"/>
                  <a:gd name="T28" fmla="*/ 384 w 21600"/>
                  <a:gd name="T29" fmla="*/ 330 h 21600"/>
                  <a:gd name="T30" fmla="*/ 451 w 21600"/>
                  <a:gd name="T31" fmla="*/ 200 h 21600"/>
                  <a:gd name="T32" fmla="*/ 489 w 21600"/>
                  <a:gd name="T33" fmla="*/ 167 h 21600"/>
                  <a:gd name="T34" fmla="*/ 417 w 21600"/>
                  <a:gd name="T35" fmla="*/ 102 h 21600"/>
                  <a:gd name="T36" fmla="*/ 417 w 21600"/>
                  <a:gd name="T37" fmla="*/ 102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8424" y="4659"/>
                    </a:moveTo>
                    <a:cubicBezTo>
                      <a:pt x="16941" y="2965"/>
                      <a:pt x="16941" y="2965"/>
                      <a:pt x="16941" y="2965"/>
                    </a:cubicBezTo>
                    <a:cubicBezTo>
                      <a:pt x="13976" y="0"/>
                      <a:pt x="13976" y="0"/>
                      <a:pt x="13976" y="0"/>
                    </a:cubicBezTo>
                    <a:cubicBezTo>
                      <a:pt x="13976" y="0"/>
                      <a:pt x="13976" y="0"/>
                      <a:pt x="12494" y="1482"/>
                    </a:cubicBezTo>
                    <a:cubicBezTo>
                      <a:pt x="11012" y="2965"/>
                      <a:pt x="6565" y="4659"/>
                      <a:pt x="6565" y="4659"/>
                    </a:cubicBezTo>
                    <a:cubicBezTo>
                      <a:pt x="0" y="21176"/>
                      <a:pt x="0" y="21176"/>
                      <a:pt x="0" y="21176"/>
                    </a:cubicBezTo>
                    <a:cubicBezTo>
                      <a:pt x="8047" y="12071"/>
                      <a:pt x="8047" y="12071"/>
                      <a:pt x="8047" y="12071"/>
                    </a:cubicBezTo>
                    <a:cubicBezTo>
                      <a:pt x="7624" y="10800"/>
                      <a:pt x="7835" y="9318"/>
                      <a:pt x="8682" y="8259"/>
                    </a:cubicBezTo>
                    <a:cubicBezTo>
                      <a:pt x="9953" y="6988"/>
                      <a:pt x="12071" y="6988"/>
                      <a:pt x="13341" y="8259"/>
                    </a:cubicBezTo>
                    <a:cubicBezTo>
                      <a:pt x="14400" y="9529"/>
                      <a:pt x="14400" y="11647"/>
                      <a:pt x="13341" y="12918"/>
                    </a:cubicBezTo>
                    <a:cubicBezTo>
                      <a:pt x="12282" y="13765"/>
                      <a:pt x="10800" y="13976"/>
                      <a:pt x="9529" y="13553"/>
                    </a:cubicBezTo>
                    <a:cubicBezTo>
                      <a:pt x="424" y="21600"/>
                      <a:pt x="424" y="21600"/>
                      <a:pt x="424" y="21600"/>
                    </a:cubicBezTo>
                    <a:cubicBezTo>
                      <a:pt x="16941" y="15035"/>
                      <a:pt x="16941" y="15035"/>
                      <a:pt x="16941" y="15035"/>
                    </a:cubicBezTo>
                    <a:cubicBezTo>
                      <a:pt x="16941" y="15035"/>
                      <a:pt x="18424" y="10588"/>
                      <a:pt x="19906" y="9106"/>
                    </a:cubicBezTo>
                    <a:cubicBezTo>
                      <a:pt x="21600" y="7624"/>
                      <a:pt x="21600" y="7624"/>
                      <a:pt x="21600" y="7624"/>
                    </a:cubicBezTo>
                    <a:lnTo>
                      <a:pt x="18424" y="4659"/>
                    </a:lnTo>
                    <a:close/>
                    <a:moveTo>
                      <a:pt x="18424" y="4659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0" name="Freeform 30"/>
              <p:cNvSpPr/>
              <p:nvPr/>
            </p:nvSpPr>
            <p:spPr bwMode="auto">
              <a:xfrm>
                <a:off x="4619625" y="2303265"/>
                <a:ext cx="116681" cy="113109"/>
              </a:xfrm>
              <a:custGeom>
                <a:avLst/>
                <a:gdLst>
                  <a:gd name="T0" fmla="*/ 24 w 21600"/>
                  <a:gd name="T1" fmla="*/ 0 h 21600"/>
                  <a:gd name="T2" fmla="*/ 196 w 21600"/>
                  <a:gd name="T3" fmla="*/ 167 h 21600"/>
                  <a:gd name="T4" fmla="*/ 172 w 21600"/>
                  <a:gd name="T5" fmla="*/ 190 h 21600"/>
                  <a:gd name="T6" fmla="*/ 0 w 21600"/>
                  <a:gd name="T7" fmla="*/ 23 h 21600"/>
                  <a:gd name="T8" fmla="*/ 24 w 21600"/>
                  <a:gd name="T9" fmla="*/ 0 h 21600"/>
                  <a:gd name="T10" fmla="*/ 24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667" y="0"/>
                    </a:moveTo>
                    <a:lnTo>
                      <a:pt x="21600" y="18933"/>
                    </a:lnTo>
                    <a:lnTo>
                      <a:pt x="18933" y="21600"/>
                    </a:lnTo>
                    <a:lnTo>
                      <a:pt x="0" y="2667"/>
                    </a:lnTo>
                    <a:lnTo>
                      <a:pt x="2667" y="0"/>
                    </a:lnTo>
                    <a:close/>
                    <a:moveTo>
                      <a:pt x="2667" y="0"/>
                    </a:moveTo>
                  </a:path>
                </a:pathLst>
              </a:custGeom>
              <a:grpFill/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9" name="Group 4"/>
          <p:cNvGrpSpPr/>
          <p:nvPr/>
        </p:nvGrpSpPr>
        <p:grpSpPr>
          <a:xfrm>
            <a:off x="6881024" y="3286918"/>
            <a:ext cx="1140323" cy="1140797"/>
            <a:chOff x="4256200" y="3360593"/>
            <a:chExt cx="1140534" cy="1140533"/>
          </a:xfrm>
        </p:grpSpPr>
        <p:sp>
          <p:nvSpPr>
            <p:cNvPr id="82" name="Oval 24"/>
            <p:cNvSpPr/>
            <p:nvPr/>
          </p:nvSpPr>
          <p:spPr>
            <a:xfrm>
              <a:off x="4256200" y="3360593"/>
              <a:ext cx="1140534" cy="1140533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grpSp>
          <p:nvGrpSpPr>
            <p:cNvPr id="10" name="Group 64"/>
            <p:cNvGrpSpPr/>
            <p:nvPr/>
          </p:nvGrpSpPr>
          <p:grpSpPr>
            <a:xfrm>
              <a:off x="4569799" y="3639779"/>
              <a:ext cx="537184" cy="596559"/>
              <a:chOff x="7502526" y="2405063"/>
              <a:chExt cx="301625" cy="334964"/>
            </a:xfrm>
            <a:solidFill>
              <a:schemeClr val="bg1"/>
            </a:solidFill>
          </p:grpSpPr>
          <p:sp>
            <p:nvSpPr>
              <p:cNvPr id="84" name="Freeform 112"/>
              <p:cNvSpPr/>
              <p:nvPr/>
            </p:nvSpPr>
            <p:spPr bwMode="auto">
              <a:xfrm>
                <a:off x="7708901" y="2405063"/>
                <a:ext cx="95250" cy="90488"/>
              </a:xfrm>
              <a:custGeom>
                <a:avLst/>
                <a:gdLst>
                  <a:gd name="T0" fmla="*/ 19 w 25"/>
                  <a:gd name="T1" fmla="*/ 24 h 24"/>
                  <a:gd name="T2" fmla="*/ 21 w 25"/>
                  <a:gd name="T3" fmla="*/ 22 h 24"/>
                  <a:gd name="T4" fmla="*/ 19 w 25"/>
                  <a:gd name="T5" fmla="*/ 4 h 24"/>
                  <a:gd name="T6" fmla="*/ 0 w 25"/>
                  <a:gd name="T7" fmla="*/ 7 h 24"/>
                  <a:gd name="T8" fmla="*/ 0 w 25"/>
                  <a:gd name="T9" fmla="*/ 8 h 24"/>
                  <a:gd name="T10" fmla="*/ 19 w 25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4">
                    <a:moveTo>
                      <a:pt x="19" y="24"/>
                    </a:moveTo>
                    <a:cubicBezTo>
                      <a:pt x="20" y="23"/>
                      <a:pt x="20" y="23"/>
                      <a:pt x="21" y="22"/>
                    </a:cubicBezTo>
                    <a:cubicBezTo>
                      <a:pt x="25" y="17"/>
                      <a:pt x="24" y="8"/>
                      <a:pt x="19" y="4"/>
                    </a:cubicBezTo>
                    <a:cubicBezTo>
                      <a:pt x="13" y="0"/>
                      <a:pt x="5" y="1"/>
                      <a:pt x="0" y="7"/>
                    </a:cubicBezTo>
                    <a:cubicBezTo>
                      <a:pt x="0" y="7"/>
                      <a:pt x="0" y="7"/>
                      <a:pt x="0" y="8"/>
                    </a:cubicBezTo>
                    <a:cubicBezTo>
                      <a:pt x="8" y="11"/>
                      <a:pt x="15" y="17"/>
                      <a:pt x="19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5" name="Freeform 113"/>
              <p:cNvSpPr>
                <a:spLocks noEditPoints="1"/>
              </p:cNvSpPr>
              <p:nvPr/>
            </p:nvSpPr>
            <p:spPr bwMode="auto">
              <a:xfrm>
                <a:off x="7518404" y="2438402"/>
                <a:ext cx="274638" cy="301625"/>
              </a:xfrm>
              <a:custGeom>
                <a:avLst/>
                <a:gdLst>
                  <a:gd name="T0" fmla="*/ 43 w 73"/>
                  <a:gd name="T1" fmla="*/ 0 h 80"/>
                  <a:gd name="T2" fmla="*/ 42 w 73"/>
                  <a:gd name="T3" fmla="*/ 0 h 80"/>
                  <a:gd name="T4" fmla="*/ 42 w 73"/>
                  <a:gd name="T5" fmla="*/ 0 h 80"/>
                  <a:gd name="T6" fmla="*/ 41 w 73"/>
                  <a:gd name="T7" fmla="*/ 0 h 80"/>
                  <a:gd name="T8" fmla="*/ 41 w 73"/>
                  <a:gd name="T9" fmla="*/ 0 h 80"/>
                  <a:gd name="T10" fmla="*/ 40 w 73"/>
                  <a:gd name="T11" fmla="*/ 0 h 80"/>
                  <a:gd name="T12" fmla="*/ 40 w 73"/>
                  <a:gd name="T13" fmla="*/ 0 h 80"/>
                  <a:gd name="T14" fmla="*/ 39 w 73"/>
                  <a:gd name="T15" fmla="*/ 0 h 80"/>
                  <a:gd name="T16" fmla="*/ 39 w 73"/>
                  <a:gd name="T17" fmla="*/ 0 h 80"/>
                  <a:gd name="T18" fmla="*/ 38 w 73"/>
                  <a:gd name="T19" fmla="*/ 0 h 80"/>
                  <a:gd name="T20" fmla="*/ 38 w 73"/>
                  <a:gd name="T21" fmla="*/ 0 h 80"/>
                  <a:gd name="T22" fmla="*/ 37 w 73"/>
                  <a:gd name="T23" fmla="*/ 0 h 80"/>
                  <a:gd name="T24" fmla="*/ 36 w 73"/>
                  <a:gd name="T25" fmla="*/ 0 h 80"/>
                  <a:gd name="T26" fmla="*/ 35 w 73"/>
                  <a:gd name="T27" fmla="*/ 0 h 80"/>
                  <a:gd name="T28" fmla="*/ 34 w 73"/>
                  <a:gd name="T29" fmla="*/ 0 h 80"/>
                  <a:gd name="T30" fmla="*/ 33 w 73"/>
                  <a:gd name="T31" fmla="*/ 0 h 80"/>
                  <a:gd name="T32" fmla="*/ 32 w 73"/>
                  <a:gd name="T33" fmla="*/ 0 h 80"/>
                  <a:gd name="T34" fmla="*/ 32 w 73"/>
                  <a:gd name="T35" fmla="*/ 0 h 80"/>
                  <a:gd name="T36" fmla="*/ 32 w 73"/>
                  <a:gd name="T37" fmla="*/ 0 h 80"/>
                  <a:gd name="T38" fmla="*/ 32 w 73"/>
                  <a:gd name="T39" fmla="*/ 0 h 80"/>
                  <a:gd name="T40" fmla="*/ 31 w 73"/>
                  <a:gd name="T41" fmla="*/ 0 h 80"/>
                  <a:gd name="T42" fmla="*/ 31 w 73"/>
                  <a:gd name="T43" fmla="*/ 0 h 80"/>
                  <a:gd name="T44" fmla="*/ 30 w 73"/>
                  <a:gd name="T45" fmla="*/ 0 h 80"/>
                  <a:gd name="T46" fmla="*/ 0 w 73"/>
                  <a:gd name="T47" fmla="*/ 37 h 80"/>
                  <a:gd name="T48" fmla="*/ 12 w 73"/>
                  <a:gd name="T49" fmla="*/ 64 h 80"/>
                  <a:gd name="T50" fmla="*/ 7 w 73"/>
                  <a:gd name="T51" fmla="*/ 69 h 80"/>
                  <a:gd name="T52" fmla="*/ 7 w 73"/>
                  <a:gd name="T53" fmla="*/ 77 h 80"/>
                  <a:gd name="T54" fmla="*/ 14 w 73"/>
                  <a:gd name="T55" fmla="*/ 77 h 80"/>
                  <a:gd name="T56" fmla="*/ 21 w 73"/>
                  <a:gd name="T57" fmla="*/ 70 h 80"/>
                  <a:gd name="T58" fmla="*/ 36 w 73"/>
                  <a:gd name="T59" fmla="*/ 73 h 80"/>
                  <a:gd name="T60" fmla="*/ 52 w 73"/>
                  <a:gd name="T61" fmla="*/ 70 h 80"/>
                  <a:gd name="T62" fmla="*/ 58 w 73"/>
                  <a:gd name="T63" fmla="*/ 77 h 80"/>
                  <a:gd name="T64" fmla="*/ 66 w 73"/>
                  <a:gd name="T65" fmla="*/ 77 h 80"/>
                  <a:gd name="T66" fmla="*/ 66 w 73"/>
                  <a:gd name="T67" fmla="*/ 69 h 80"/>
                  <a:gd name="T68" fmla="*/ 61 w 73"/>
                  <a:gd name="T69" fmla="*/ 64 h 80"/>
                  <a:gd name="T70" fmla="*/ 73 w 73"/>
                  <a:gd name="T71" fmla="*/ 37 h 80"/>
                  <a:gd name="T72" fmla="*/ 43 w 73"/>
                  <a:gd name="T73" fmla="*/ 0 h 80"/>
                  <a:gd name="T74" fmla="*/ 36 w 73"/>
                  <a:gd name="T75" fmla="*/ 65 h 80"/>
                  <a:gd name="T76" fmla="*/ 8 w 73"/>
                  <a:gd name="T77" fmla="*/ 37 h 80"/>
                  <a:gd name="T78" fmla="*/ 36 w 73"/>
                  <a:gd name="T79" fmla="*/ 8 h 80"/>
                  <a:gd name="T80" fmla="*/ 64 w 73"/>
                  <a:gd name="T81" fmla="*/ 37 h 80"/>
                  <a:gd name="T82" fmla="*/ 36 w 73"/>
                  <a:gd name="T83" fmla="*/ 6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" h="80">
                    <a:moveTo>
                      <a:pt x="43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7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34" y="0"/>
                      <a:pt x="34" y="0"/>
                      <a:pt x="33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13" y="4"/>
                      <a:pt x="0" y="19"/>
                      <a:pt x="0" y="37"/>
                    </a:cubicBezTo>
                    <a:cubicBezTo>
                      <a:pt x="0" y="47"/>
                      <a:pt x="4" y="57"/>
                      <a:pt x="12" y="64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4" y="71"/>
                      <a:pt x="5" y="77"/>
                      <a:pt x="7" y="77"/>
                    </a:cubicBezTo>
                    <a:cubicBezTo>
                      <a:pt x="9" y="79"/>
                      <a:pt x="12" y="79"/>
                      <a:pt x="14" y="77"/>
                    </a:cubicBezTo>
                    <a:cubicBezTo>
                      <a:pt x="16" y="75"/>
                      <a:pt x="20" y="72"/>
                      <a:pt x="21" y="70"/>
                    </a:cubicBezTo>
                    <a:cubicBezTo>
                      <a:pt x="25" y="72"/>
                      <a:pt x="31" y="73"/>
                      <a:pt x="36" y="73"/>
                    </a:cubicBezTo>
                    <a:cubicBezTo>
                      <a:pt x="42" y="73"/>
                      <a:pt x="47" y="72"/>
                      <a:pt x="52" y="70"/>
                    </a:cubicBezTo>
                    <a:cubicBezTo>
                      <a:pt x="53" y="72"/>
                      <a:pt x="57" y="75"/>
                      <a:pt x="58" y="77"/>
                    </a:cubicBezTo>
                    <a:cubicBezTo>
                      <a:pt x="62" y="80"/>
                      <a:pt x="65" y="77"/>
                      <a:pt x="66" y="77"/>
                    </a:cubicBezTo>
                    <a:cubicBezTo>
                      <a:pt x="68" y="74"/>
                      <a:pt x="68" y="71"/>
                      <a:pt x="66" y="69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8" y="57"/>
                      <a:pt x="73" y="47"/>
                      <a:pt x="73" y="37"/>
                    </a:cubicBezTo>
                    <a:cubicBezTo>
                      <a:pt x="73" y="19"/>
                      <a:pt x="60" y="4"/>
                      <a:pt x="43" y="0"/>
                    </a:cubicBezTo>
                    <a:close/>
                    <a:moveTo>
                      <a:pt x="36" y="65"/>
                    </a:moveTo>
                    <a:cubicBezTo>
                      <a:pt x="21" y="65"/>
                      <a:pt x="8" y="52"/>
                      <a:pt x="8" y="37"/>
                    </a:cubicBezTo>
                    <a:cubicBezTo>
                      <a:pt x="8" y="21"/>
                      <a:pt x="21" y="8"/>
                      <a:pt x="36" y="8"/>
                    </a:cubicBezTo>
                    <a:cubicBezTo>
                      <a:pt x="52" y="8"/>
                      <a:pt x="64" y="21"/>
                      <a:pt x="64" y="37"/>
                    </a:cubicBezTo>
                    <a:cubicBezTo>
                      <a:pt x="64" y="52"/>
                      <a:pt x="52" y="65"/>
                      <a:pt x="36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6" name="Freeform 114"/>
              <p:cNvSpPr/>
              <p:nvPr/>
            </p:nvSpPr>
            <p:spPr bwMode="auto">
              <a:xfrm>
                <a:off x="7502526" y="2405063"/>
                <a:ext cx="98425" cy="90488"/>
              </a:xfrm>
              <a:custGeom>
                <a:avLst/>
                <a:gdLst>
                  <a:gd name="T0" fmla="*/ 6 w 26"/>
                  <a:gd name="T1" fmla="*/ 24 h 24"/>
                  <a:gd name="T2" fmla="*/ 26 w 26"/>
                  <a:gd name="T3" fmla="*/ 8 h 24"/>
                  <a:gd name="T4" fmla="*/ 25 w 26"/>
                  <a:gd name="T5" fmla="*/ 7 h 24"/>
                  <a:gd name="T6" fmla="*/ 7 w 26"/>
                  <a:gd name="T7" fmla="*/ 4 h 24"/>
                  <a:gd name="T8" fmla="*/ 5 w 26"/>
                  <a:gd name="T9" fmla="*/ 22 h 24"/>
                  <a:gd name="T10" fmla="*/ 6 w 26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">
                    <a:moveTo>
                      <a:pt x="6" y="24"/>
                    </a:moveTo>
                    <a:cubicBezTo>
                      <a:pt x="11" y="17"/>
                      <a:pt x="18" y="11"/>
                      <a:pt x="26" y="8"/>
                    </a:cubicBezTo>
                    <a:cubicBezTo>
                      <a:pt x="26" y="7"/>
                      <a:pt x="25" y="7"/>
                      <a:pt x="25" y="7"/>
                    </a:cubicBezTo>
                    <a:cubicBezTo>
                      <a:pt x="21" y="1"/>
                      <a:pt x="13" y="0"/>
                      <a:pt x="7" y="4"/>
                    </a:cubicBezTo>
                    <a:cubicBezTo>
                      <a:pt x="1" y="8"/>
                      <a:pt x="0" y="17"/>
                      <a:pt x="5" y="22"/>
                    </a:cubicBezTo>
                    <a:cubicBezTo>
                      <a:pt x="5" y="23"/>
                      <a:pt x="6" y="23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7" name="Freeform 115"/>
              <p:cNvSpPr/>
              <p:nvPr/>
            </p:nvSpPr>
            <p:spPr bwMode="auto">
              <a:xfrm>
                <a:off x="7650163" y="2476501"/>
                <a:ext cx="11113" cy="44450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0 h 12"/>
                  <a:gd name="T4" fmla="*/ 3 w 3"/>
                  <a:gd name="T5" fmla="*/ 2 h 12"/>
                  <a:gd name="T6" fmla="*/ 1 w 3"/>
                  <a:gd name="T7" fmla="*/ 0 h 12"/>
                  <a:gd name="T8" fmla="*/ 0 w 3"/>
                  <a:gd name="T9" fmla="*/ 2 h 12"/>
                  <a:gd name="T10" fmla="*/ 0 w 3"/>
                  <a:gd name="T11" fmla="*/ 10 h 12"/>
                  <a:gd name="T12" fmla="*/ 1 w 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cubicBezTo>
                      <a:pt x="2" y="12"/>
                      <a:pt x="3" y="11"/>
                      <a:pt x="3" y="1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8" name="Freeform 116"/>
              <p:cNvSpPr/>
              <p:nvPr/>
            </p:nvSpPr>
            <p:spPr bwMode="auto">
              <a:xfrm>
                <a:off x="7551738" y="2570163"/>
                <a:ext cx="44450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9" name="Freeform 117"/>
              <p:cNvSpPr/>
              <p:nvPr/>
            </p:nvSpPr>
            <p:spPr bwMode="auto">
              <a:xfrm>
                <a:off x="7708901" y="2570163"/>
                <a:ext cx="46038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0" name="Freeform 118"/>
              <p:cNvSpPr/>
              <p:nvPr/>
            </p:nvSpPr>
            <p:spPr bwMode="auto">
              <a:xfrm>
                <a:off x="7650163" y="2633663"/>
                <a:ext cx="11113" cy="46038"/>
              </a:xfrm>
              <a:custGeom>
                <a:avLst/>
                <a:gdLst>
                  <a:gd name="T0" fmla="*/ 1 w 3"/>
                  <a:gd name="T1" fmla="*/ 0 h 12"/>
                  <a:gd name="T2" fmla="*/ 0 w 3"/>
                  <a:gd name="T3" fmla="*/ 1 h 12"/>
                  <a:gd name="T4" fmla="*/ 0 w 3"/>
                  <a:gd name="T5" fmla="*/ 10 h 12"/>
                  <a:gd name="T6" fmla="*/ 1 w 3"/>
                  <a:gd name="T7" fmla="*/ 12 h 12"/>
                  <a:gd name="T8" fmla="*/ 3 w 3"/>
                  <a:gd name="T9" fmla="*/ 10 h 12"/>
                  <a:gd name="T10" fmla="*/ 3 w 3"/>
                  <a:gd name="T11" fmla="*/ 1 h 12"/>
                  <a:gd name="T12" fmla="*/ 1 w 3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2" y="12"/>
                      <a:pt x="3" y="11"/>
                      <a:pt x="3" y="1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1" name="Freeform 119"/>
              <p:cNvSpPr/>
              <p:nvPr/>
            </p:nvSpPr>
            <p:spPr bwMode="auto">
              <a:xfrm>
                <a:off x="7593013" y="2506663"/>
                <a:ext cx="128588" cy="85725"/>
              </a:xfrm>
              <a:custGeom>
                <a:avLst/>
                <a:gdLst>
                  <a:gd name="T0" fmla="*/ 18 w 34"/>
                  <a:gd name="T1" fmla="*/ 18 h 23"/>
                  <a:gd name="T2" fmla="*/ 33 w 34"/>
                  <a:gd name="T3" fmla="*/ 3 h 23"/>
                  <a:gd name="T4" fmla="*/ 34 w 34"/>
                  <a:gd name="T5" fmla="*/ 2 h 23"/>
                  <a:gd name="T6" fmla="*/ 33 w 34"/>
                  <a:gd name="T7" fmla="*/ 1 h 23"/>
                  <a:gd name="T8" fmla="*/ 32 w 34"/>
                  <a:gd name="T9" fmla="*/ 0 h 23"/>
                  <a:gd name="T10" fmla="*/ 31 w 34"/>
                  <a:gd name="T11" fmla="*/ 1 h 23"/>
                  <a:gd name="T12" fmla="*/ 20 w 34"/>
                  <a:gd name="T13" fmla="*/ 12 h 23"/>
                  <a:gd name="T14" fmla="*/ 16 w 34"/>
                  <a:gd name="T15" fmla="*/ 16 h 23"/>
                  <a:gd name="T16" fmla="*/ 16 w 34"/>
                  <a:gd name="T17" fmla="*/ 16 h 23"/>
                  <a:gd name="T18" fmla="*/ 16 w 34"/>
                  <a:gd name="T19" fmla="*/ 16 h 23"/>
                  <a:gd name="T20" fmla="*/ 15 w 34"/>
                  <a:gd name="T21" fmla="*/ 15 h 23"/>
                  <a:gd name="T22" fmla="*/ 15 w 34"/>
                  <a:gd name="T23" fmla="*/ 15 h 23"/>
                  <a:gd name="T24" fmla="*/ 15 w 34"/>
                  <a:gd name="T25" fmla="*/ 15 h 23"/>
                  <a:gd name="T26" fmla="*/ 4 w 34"/>
                  <a:gd name="T27" fmla="*/ 7 h 23"/>
                  <a:gd name="T28" fmla="*/ 2 w 34"/>
                  <a:gd name="T29" fmla="*/ 6 h 23"/>
                  <a:gd name="T30" fmla="*/ 1 w 34"/>
                  <a:gd name="T31" fmla="*/ 7 h 23"/>
                  <a:gd name="T32" fmla="*/ 0 w 34"/>
                  <a:gd name="T33" fmla="*/ 9 h 23"/>
                  <a:gd name="T34" fmla="*/ 1 w 34"/>
                  <a:gd name="T35" fmla="*/ 10 h 23"/>
                  <a:gd name="T36" fmla="*/ 13 w 34"/>
                  <a:gd name="T37" fmla="*/ 19 h 23"/>
                  <a:gd name="T38" fmla="*/ 12 w 34"/>
                  <a:gd name="T39" fmla="*/ 20 h 23"/>
                  <a:gd name="T40" fmla="*/ 11 w 34"/>
                  <a:gd name="T41" fmla="*/ 21 h 23"/>
                  <a:gd name="T42" fmla="*/ 12 w 34"/>
                  <a:gd name="T43" fmla="*/ 23 h 23"/>
                  <a:gd name="T44" fmla="*/ 13 w 34"/>
                  <a:gd name="T45" fmla="*/ 23 h 23"/>
                  <a:gd name="T46" fmla="*/ 16 w 34"/>
                  <a:gd name="T47" fmla="*/ 21 h 23"/>
                  <a:gd name="T48" fmla="*/ 17 w 34"/>
                  <a:gd name="T49" fmla="*/ 22 h 23"/>
                  <a:gd name="T50" fmla="*/ 18 w 34"/>
                  <a:gd name="T51" fmla="*/ 23 h 23"/>
                  <a:gd name="T52" fmla="*/ 20 w 34"/>
                  <a:gd name="T53" fmla="*/ 23 h 23"/>
                  <a:gd name="T54" fmla="*/ 21 w 34"/>
                  <a:gd name="T55" fmla="*/ 21 h 23"/>
                  <a:gd name="T56" fmla="*/ 21 w 34"/>
                  <a:gd name="T57" fmla="*/ 19 h 23"/>
                  <a:gd name="T58" fmla="*/ 18 w 34"/>
                  <a:gd name="T59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4" h="23">
                    <a:moveTo>
                      <a:pt x="18" y="18"/>
                    </a:move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4" y="2"/>
                      <a:pt x="34" y="2"/>
                    </a:cubicBezTo>
                    <a:cubicBezTo>
                      <a:pt x="34" y="2"/>
                      <a:pt x="33" y="1"/>
                      <a:pt x="33" y="1"/>
                    </a:cubicBezTo>
                    <a:cubicBezTo>
                      <a:pt x="33" y="1"/>
                      <a:pt x="32" y="0"/>
                      <a:pt x="32" y="0"/>
                    </a:cubicBezTo>
                    <a:cubicBezTo>
                      <a:pt x="32" y="0"/>
                      <a:pt x="31" y="1"/>
                      <a:pt x="31" y="1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2" y="6"/>
                      <a:pt x="1" y="7"/>
                      <a:pt x="1" y="7"/>
                    </a:cubicBezTo>
                    <a:cubicBezTo>
                      <a:pt x="0" y="8"/>
                      <a:pt x="0" y="8"/>
                      <a:pt x="0" y="9"/>
                    </a:cubicBezTo>
                    <a:cubicBezTo>
                      <a:pt x="0" y="9"/>
                      <a:pt x="1" y="10"/>
                      <a:pt x="1" y="1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2"/>
                      <a:pt x="11" y="22"/>
                      <a:pt x="12" y="23"/>
                    </a:cubicBezTo>
                    <a:cubicBezTo>
                      <a:pt x="12" y="23"/>
                      <a:pt x="12" y="23"/>
                      <a:pt x="13" y="23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1" y="23"/>
                      <a:pt x="22" y="22"/>
                      <a:pt x="21" y="21"/>
                    </a:cubicBezTo>
                    <a:cubicBezTo>
                      <a:pt x="21" y="20"/>
                      <a:pt x="21" y="20"/>
                      <a:pt x="21" y="19"/>
                    </a:cubicBezTo>
                    <a:lnTo>
                      <a:pt x="18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92" name="TextBox 91"/>
          <p:cNvSpPr txBox="1"/>
          <p:nvPr/>
        </p:nvSpPr>
        <p:spPr>
          <a:xfrm>
            <a:off x="1487839" y="3267194"/>
            <a:ext cx="28791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en-US" sz="2400" b="1" dirty="0">
                <a:latin typeface="仿宋" pitchFamily="49" charset="-122"/>
                <a:ea typeface="仿宋" pitchFamily="49" charset="-122"/>
              </a:rPr>
              <a:t>2</a:t>
            </a:r>
            <a:r>
              <a:rPr lang="en-US" altLang="en-US" sz="2400" b="1" dirty="0" smtClean="0"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zh-CN" sz="2400" b="1" dirty="0" smtClean="0">
                <a:latin typeface="仿宋" pitchFamily="49" charset="-122"/>
                <a:ea typeface="仿宋" pitchFamily="49" charset="-122"/>
              </a:rPr>
              <a:t>教师专业共同</a:t>
            </a:r>
            <a:endParaRPr lang="en-US" altLang="zh-CN" sz="2400" b="1" dirty="0" smtClean="0">
              <a:latin typeface="仿宋" pitchFamily="49" charset="-122"/>
              <a:ea typeface="仿宋" pitchFamily="49" charset="-122"/>
            </a:endParaRPr>
          </a:p>
          <a:p>
            <a:pPr algn="just"/>
            <a:r>
              <a:rPr lang="zh-CN" altLang="zh-CN" sz="2400" b="1" dirty="0" smtClean="0">
                <a:latin typeface="仿宋" pitchFamily="49" charset="-122"/>
                <a:ea typeface="仿宋" pitchFamily="49" charset="-122"/>
              </a:rPr>
              <a:t>体以任务来维系。</a:t>
            </a:r>
            <a:endParaRPr lang="zh-CN" altLang="en-US" sz="2400" b="1" dirty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367014" y="1269554"/>
            <a:ext cx="324036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en-US" sz="2400" b="1" dirty="0">
                <a:latin typeface="仿宋" pitchFamily="49" charset="-122"/>
                <a:ea typeface="仿宋" pitchFamily="49" charset="-122"/>
              </a:rPr>
              <a:t>3</a:t>
            </a:r>
            <a:r>
              <a:rPr lang="en-US" altLang="en-US" sz="2400" b="1" dirty="0" smtClean="0"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zh-CN" sz="2400" b="1" dirty="0" smtClean="0">
                <a:latin typeface="仿宋" pitchFamily="49" charset="-122"/>
                <a:ea typeface="仿宋" pitchFamily="49" charset="-122"/>
              </a:rPr>
              <a:t>教师实践的去个人化，即教师们最大程度地公开他们的教育实践</a:t>
            </a:r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zh-CN" altLang="en-US" sz="2400" b="1" dirty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255446" y="2853730"/>
            <a:ext cx="320824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en-US" sz="2400" b="1" dirty="0">
                <a:latin typeface="仿宋" pitchFamily="49" charset="-122"/>
                <a:ea typeface="仿宋" pitchFamily="49" charset="-122"/>
              </a:rPr>
              <a:t>4</a:t>
            </a:r>
            <a:r>
              <a:rPr lang="en-US" altLang="en-US" sz="2400" b="1" dirty="0" smtClean="0"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zh-CN" sz="2400" b="1" dirty="0" smtClean="0">
                <a:latin typeface="仿宋" pitchFamily="49" charset="-122"/>
                <a:ea typeface="仿宋" pitchFamily="49" charset="-122"/>
              </a:rPr>
              <a:t>教师专业共同体的运行，离不开惯例与规则。</a:t>
            </a:r>
            <a:endParaRPr lang="zh-CN" altLang="en-US" sz="2400" b="1" dirty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687494" y="4221882"/>
            <a:ext cx="3168352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en-US" sz="2400" b="1" dirty="0">
                <a:latin typeface="仿宋" pitchFamily="49" charset="-122"/>
                <a:ea typeface="仿宋" pitchFamily="49" charset="-122"/>
              </a:rPr>
              <a:t>5</a:t>
            </a:r>
            <a:r>
              <a:rPr lang="en-US" altLang="en-US" sz="2400" b="1" dirty="0" smtClean="0"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zh-CN" sz="2400" b="1" dirty="0" smtClean="0">
                <a:latin typeface="仿宋" pitchFamily="49" charset="-122"/>
                <a:ea typeface="仿宋" pitchFamily="49" charset="-122"/>
              </a:rPr>
              <a:t>教师们在共同体内进行频密的互动和对话，分享各自的经验和见解，并将反思从个人层面扩展到公共层面。</a:t>
            </a:r>
            <a:endParaRPr lang="zh-CN" altLang="en-US" sz="2400" b="1" dirty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42" name="标题层"/>
          <p:cNvSpPr txBox="1"/>
          <p:nvPr/>
        </p:nvSpPr>
        <p:spPr bwMode="auto">
          <a:xfrm>
            <a:off x="3286894" y="261442"/>
            <a:ext cx="8280920" cy="677084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kumimoji="1" lang="zh-CN" altLang="zh-CN" sz="3600" b="1" spc="300" dirty="0" smtClean="0">
                <a:solidFill>
                  <a:srgbClr val="000099"/>
                </a:solidFill>
                <a:latin typeface="黑体" pitchFamily="49" charset="-122"/>
                <a:ea typeface="黑体" pitchFamily="49" charset="-122"/>
                <a:cs typeface="微软雅黑" panose="020B0503020204020204" pitchFamily="34" charset="-122"/>
                <a:sym typeface="Arial" panose="020B0604020202020204" pitchFamily="34" charset="0"/>
              </a:rPr>
              <a:t>教师专业共同体</a:t>
            </a:r>
            <a:r>
              <a:rPr kumimoji="1" lang="zh-CN" altLang="en-US" sz="3600" b="1" spc="300" dirty="0" smtClean="0">
                <a:solidFill>
                  <a:srgbClr val="000099"/>
                </a:solidFill>
                <a:latin typeface="黑体" pitchFamily="49" charset="-122"/>
                <a:ea typeface="黑体" pitchFamily="49" charset="-122"/>
                <a:cs typeface="微软雅黑" panose="020B0503020204020204" pitchFamily="34" charset="-122"/>
                <a:sym typeface="Arial" panose="020B0604020202020204" pitchFamily="34" charset="0"/>
              </a:rPr>
              <a:t>的特征</a:t>
            </a:r>
            <a:endParaRPr kumimoji="1" lang="zh-CN" altLang="zh-CN" sz="3600" b="1" spc="300" dirty="0" smtClean="0">
              <a:solidFill>
                <a:srgbClr val="000099"/>
              </a:solidFill>
              <a:latin typeface="黑体" pitchFamily="49" charset="-122"/>
              <a:ea typeface="黑体" pitchFamily="49" charset="-122"/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6694" y="1211476"/>
            <a:ext cx="1008112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zh-CN" sz="32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伊斯顿（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  <a:cs typeface="Times New Roman" pitchFamily="18" charset="0"/>
              </a:rPr>
              <a:t>Easton, L. B.</a:t>
            </a:r>
            <a:r>
              <a:rPr lang="zh-CN" altLang="zh-CN" sz="32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）列举</a:t>
            </a:r>
            <a:r>
              <a:rPr lang="zh-CN" altLang="en-US" sz="32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的</a:t>
            </a:r>
            <a:r>
              <a:rPr lang="zh-CN" altLang="zh-CN" sz="32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教师合作形式：</a:t>
            </a:r>
            <a:endParaRPr lang="en-US" altLang="zh-CN" sz="3200" b="1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  <a:p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批判性朋友小组（</a:t>
            </a:r>
            <a:r>
              <a:rPr lang="en-US" altLang="zh-CN" sz="3200" b="1" dirty="0" smtClean="0">
                <a:latin typeface="Times New Roman" pitchFamily="18" charset="0"/>
                <a:ea typeface="仿宋" pitchFamily="49" charset="-122"/>
                <a:cs typeface="Times New Roman" pitchFamily="18" charset="0"/>
              </a:rPr>
              <a:t>critical friends groups</a:t>
            </a:r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）</a:t>
            </a:r>
            <a:endParaRPr lang="en-US" altLang="zh-CN" sz="3200" b="1" dirty="0" smtClean="0">
              <a:latin typeface="仿宋" pitchFamily="49" charset="-122"/>
              <a:ea typeface="仿宋" pitchFamily="49" charset="-122"/>
            </a:endParaRPr>
          </a:p>
          <a:p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师徒制（</a:t>
            </a:r>
            <a:r>
              <a:rPr lang="en-US" altLang="zh-CN" sz="3200" b="1" dirty="0" smtClean="0">
                <a:latin typeface="Times New Roman" pitchFamily="18" charset="0"/>
                <a:ea typeface="仿宋" pitchFamily="49" charset="-122"/>
                <a:cs typeface="Times New Roman" pitchFamily="18" charset="0"/>
              </a:rPr>
              <a:t>mentoring</a:t>
            </a:r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）</a:t>
            </a:r>
            <a:endParaRPr lang="en-US" altLang="zh-CN" sz="3200" b="1" dirty="0" smtClean="0">
              <a:latin typeface="仿宋" pitchFamily="49" charset="-122"/>
              <a:ea typeface="仿宋" pitchFamily="49" charset="-122"/>
            </a:endParaRPr>
          </a:p>
          <a:p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同侪教练（</a:t>
            </a:r>
            <a:r>
              <a:rPr lang="en-US" altLang="zh-CN" sz="3200" b="1" dirty="0" smtClean="0">
                <a:latin typeface="Times New Roman" pitchFamily="18" charset="0"/>
                <a:ea typeface="仿宋" pitchFamily="49" charset="-122"/>
                <a:cs typeface="Times New Roman" pitchFamily="18" charset="0"/>
              </a:rPr>
              <a:t>peer coaching</a:t>
            </a:r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）</a:t>
            </a:r>
            <a:endParaRPr lang="en-US" altLang="zh-CN" sz="3200" b="1" dirty="0" smtClean="0">
              <a:latin typeface="仿宋" pitchFamily="49" charset="-122"/>
              <a:ea typeface="仿宋" pitchFamily="49" charset="-122"/>
            </a:endParaRPr>
          </a:p>
          <a:p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行动研究（</a:t>
            </a:r>
            <a:r>
              <a:rPr lang="en-US" altLang="zh-CN" sz="3200" b="1" dirty="0" smtClean="0">
                <a:latin typeface="Times New Roman" pitchFamily="18" charset="0"/>
                <a:ea typeface="仿宋" pitchFamily="49" charset="-122"/>
                <a:cs typeface="Times New Roman" pitchFamily="18" charset="0"/>
              </a:rPr>
              <a:t>action research</a:t>
            </a:r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）</a:t>
            </a:r>
            <a:endParaRPr lang="en-US" altLang="zh-CN" sz="3200" b="1" dirty="0" smtClean="0">
              <a:latin typeface="仿宋" pitchFamily="49" charset="-122"/>
              <a:ea typeface="仿宋" pitchFamily="49" charset="-122"/>
            </a:endParaRPr>
          </a:p>
          <a:p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案例讨论（</a:t>
            </a:r>
            <a:r>
              <a:rPr lang="en-US" altLang="zh-CN" sz="3200" b="1" dirty="0" smtClean="0">
                <a:latin typeface="Times New Roman" pitchFamily="18" charset="0"/>
                <a:ea typeface="仿宋" pitchFamily="49" charset="-122"/>
                <a:cs typeface="Times New Roman" pitchFamily="18" charset="0"/>
              </a:rPr>
              <a:t>case discussions</a:t>
            </a:r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）</a:t>
            </a:r>
            <a:endParaRPr lang="en-US" altLang="zh-CN" sz="3200" b="1" dirty="0" smtClean="0">
              <a:latin typeface="仿宋" pitchFamily="49" charset="-122"/>
              <a:ea typeface="仿宋" pitchFamily="49" charset="-122"/>
            </a:endParaRPr>
          </a:p>
          <a:p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课程设计（</a:t>
            </a:r>
            <a:r>
              <a:rPr lang="en-US" altLang="zh-CN" sz="3200" b="1" dirty="0" smtClean="0">
                <a:latin typeface="Times New Roman" pitchFamily="18" charset="0"/>
                <a:ea typeface="仿宋" pitchFamily="49" charset="-122"/>
                <a:cs typeface="Times New Roman" pitchFamily="18" charset="0"/>
              </a:rPr>
              <a:t>curriculum design</a:t>
            </a:r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）</a:t>
            </a:r>
            <a:endParaRPr lang="en-US" altLang="zh-CN" sz="3200" b="1" dirty="0" smtClean="0">
              <a:latin typeface="仿宋" pitchFamily="49" charset="-122"/>
              <a:ea typeface="仿宋" pitchFamily="49" charset="-122"/>
            </a:endParaRPr>
          </a:p>
          <a:p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课例研究（</a:t>
            </a:r>
            <a:r>
              <a:rPr lang="en-US" altLang="zh-CN" sz="3200" b="1" dirty="0" smtClean="0">
                <a:latin typeface="Times New Roman" pitchFamily="18" charset="0"/>
                <a:ea typeface="仿宋" pitchFamily="49" charset="-122"/>
                <a:cs typeface="Times New Roman" pitchFamily="18" charset="0"/>
              </a:rPr>
              <a:t>lesson study</a:t>
            </a:r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）</a:t>
            </a:r>
            <a:endParaRPr lang="en-US" altLang="zh-CN" sz="3200" b="1" dirty="0" smtClean="0">
              <a:latin typeface="仿宋" pitchFamily="49" charset="-122"/>
              <a:ea typeface="仿宋" pitchFamily="49" charset="-122"/>
            </a:endParaRPr>
          </a:p>
          <a:p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读书会（</a:t>
            </a:r>
            <a:r>
              <a:rPr lang="en-US" altLang="zh-CN" sz="3200" b="1" dirty="0" smtClean="0">
                <a:latin typeface="Times New Roman" pitchFamily="18" charset="0"/>
                <a:ea typeface="仿宋" pitchFamily="49" charset="-122"/>
                <a:cs typeface="Times New Roman" pitchFamily="18" charset="0"/>
              </a:rPr>
              <a:t>study group</a:t>
            </a:r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）</a:t>
            </a:r>
            <a:endParaRPr lang="en-US" altLang="zh-CN" sz="3200" b="1" dirty="0" smtClean="0">
              <a:latin typeface="仿宋" pitchFamily="49" charset="-122"/>
              <a:ea typeface="仿宋" pitchFamily="49" charset="-122"/>
            </a:endParaRPr>
          </a:p>
          <a:p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教学档案（</a:t>
            </a:r>
            <a:r>
              <a:rPr lang="en-US" altLang="zh-CN" sz="3200" b="1" dirty="0" smtClean="0">
                <a:latin typeface="Times New Roman" pitchFamily="18" charset="0"/>
                <a:ea typeface="仿宋" pitchFamily="49" charset="-122"/>
                <a:cs typeface="Times New Roman" pitchFamily="18" charset="0"/>
              </a:rPr>
              <a:t>portfolios for educators</a:t>
            </a:r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）</a:t>
            </a:r>
          </a:p>
        </p:txBody>
      </p:sp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层"/>
          <p:cNvSpPr txBox="1"/>
          <p:nvPr/>
        </p:nvSpPr>
        <p:spPr bwMode="auto">
          <a:xfrm>
            <a:off x="3070870" y="45418"/>
            <a:ext cx="776329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二、教师合作的</a:t>
            </a:r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主要形式</a:t>
            </a:r>
            <a:endParaRPr lang="zh-CN" altLang="zh-CN" sz="4000" b="1" dirty="0" smtClean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2678" y="1269554"/>
            <a:ext cx="10081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zh-CN" sz="32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贝利（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  <a:cs typeface="Times New Roman" pitchFamily="18" charset="0"/>
              </a:rPr>
              <a:t>Kathleen M. Bailey</a:t>
            </a:r>
            <a:r>
              <a:rPr lang="zh-CN" altLang="zh-CN" sz="32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）</a:t>
            </a:r>
            <a:r>
              <a:rPr lang="zh-CN" altLang="en-US" sz="32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对</a:t>
            </a:r>
            <a:r>
              <a:rPr lang="zh-CN" altLang="zh-CN" sz="32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教师合作形式</a:t>
            </a:r>
            <a:r>
              <a:rPr lang="zh-CN" altLang="en-US" sz="32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的分类</a:t>
            </a:r>
            <a:r>
              <a:rPr lang="zh-CN" altLang="zh-CN" sz="32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：</a:t>
            </a:r>
            <a:endParaRPr lang="en-US" altLang="zh-CN" sz="3200" b="1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层"/>
          <p:cNvSpPr txBox="1"/>
          <p:nvPr/>
        </p:nvSpPr>
        <p:spPr bwMode="auto">
          <a:xfrm>
            <a:off x="3070870" y="45418"/>
            <a:ext cx="776329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二、教师合作的</a:t>
            </a:r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主要形式</a:t>
            </a:r>
            <a:endParaRPr lang="zh-CN" altLang="zh-CN" sz="4000" b="1" dirty="0" smtClean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Line 3"/>
          <p:cNvSpPr>
            <a:spLocks noChangeShapeType="1"/>
          </p:cNvSpPr>
          <p:nvPr/>
        </p:nvSpPr>
        <p:spPr bwMode="auto">
          <a:xfrm flipH="1" flipV="1">
            <a:off x="6359758" y="2925737"/>
            <a:ext cx="0" cy="288032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681070" y="4130618"/>
            <a:ext cx="1590600" cy="29721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宋体" pitchFamily="2" charset="-122"/>
              </a:rPr>
              <a:t>合作的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925182" y="4149874"/>
            <a:ext cx="1456184" cy="29721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宋体" pitchFamily="2" charset="-122"/>
              </a:rPr>
              <a:t>个体的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949518" y="5796880"/>
            <a:ext cx="942975" cy="29721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宋体" pitchFamily="2" charset="-122"/>
              </a:rPr>
              <a:t>行动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949518" y="2421682"/>
            <a:ext cx="939800" cy="29721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宋体" pitchFamily="2" charset="-122"/>
              </a:rPr>
              <a:t>观摩</a:t>
            </a:r>
            <a:endParaRPr kumimoji="0" 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rot="16200000" flipH="1" flipV="1">
            <a:off x="6453574" y="2303868"/>
            <a:ext cx="0" cy="4176464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260170" y="3357786"/>
            <a:ext cx="1977380" cy="59442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自我认知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/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观摩</a:t>
            </a:r>
          </a:p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 教学日志</a:t>
            </a:r>
            <a:endParaRPr kumimoji="0" 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6597590" y="3069754"/>
            <a:ext cx="2157142" cy="79256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同伴观摩</a:t>
            </a:r>
          </a:p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使用录像进行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itchFamily="2" charset="-122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专业化发展</a:t>
            </a:r>
            <a:endParaRPr kumimoji="0" 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4653374" y="4581922"/>
            <a:ext cx="1977380" cy="891629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档案袋</a:t>
            </a:r>
          </a:p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反思性教学</a:t>
            </a:r>
          </a:p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行动研究</a:t>
            </a:r>
            <a:endParaRPr kumimoji="0" 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6601204" y="4581922"/>
            <a:ext cx="2516666" cy="891629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教学辅导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/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指导</a:t>
            </a:r>
          </a:p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案例研究</a:t>
            </a:r>
          </a:p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宋体" pitchFamily="2" charset="-122"/>
              </a:rPr>
              <a:t>合作教学</a:t>
            </a:r>
            <a:endParaRPr kumimoji="0" 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2758" y="1127279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36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教材将教师合作的主要形式分为五种类型</a:t>
            </a:r>
            <a:endParaRPr lang="en-US" altLang="zh-CN" sz="3600" b="1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层"/>
          <p:cNvSpPr txBox="1"/>
          <p:nvPr/>
        </p:nvSpPr>
        <p:spPr bwMode="auto">
          <a:xfrm>
            <a:off x="3070870" y="45418"/>
            <a:ext cx="776329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二、教师合作的</a:t>
            </a:r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主要形式</a:t>
            </a:r>
            <a:endParaRPr lang="zh-CN" altLang="zh-CN" sz="4000" b="1" dirty="0" smtClean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6" name="组合 11"/>
          <p:cNvGrpSpPr/>
          <p:nvPr/>
        </p:nvGrpSpPr>
        <p:grpSpPr>
          <a:xfrm>
            <a:off x="766614" y="1989634"/>
            <a:ext cx="4754317" cy="888614"/>
            <a:chOff x="3352780" y="2384116"/>
            <a:chExt cx="4754935" cy="888408"/>
          </a:xfrm>
        </p:grpSpPr>
        <p:sp>
          <p:nvSpPr>
            <p:cNvPr id="17" name="矩形 16"/>
            <p:cNvSpPr/>
            <p:nvPr/>
          </p:nvSpPr>
          <p:spPr>
            <a:xfrm>
              <a:off x="5130649" y="2426219"/>
              <a:ext cx="2977066" cy="703399"/>
            </a:xfrm>
            <a:prstGeom prst="rect">
              <a:avLst/>
            </a:prstGeom>
            <a:noFill/>
            <a:ln>
              <a:solidFill>
                <a:srgbClr val="FF72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768633" y="2426219"/>
              <a:ext cx="1362016" cy="703398"/>
            </a:xfrm>
            <a:prstGeom prst="rect">
              <a:avLst/>
            </a:prstGeom>
            <a:solidFill>
              <a:srgbClr val="FF7254"/>
            </a:solidFill>
            <a:ln>
              <a:solidFill>
                <a:srgbClr val="FF72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34"/>
            <p:cNvSpPr txBox="1"/>
            <p:nvPr/>
          </p:nvSpPr>
          <p:spPr>
            <a:xfrm>
              <a:off x="3352780" y="2384116"/>
              <a:ext cx="2193720" cy="725067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3600" b="1" dirty="0" smtClean="0">
                  <a:solidFill>
                    <a:schemeClr val="bg1"/>
                  </a:solidFill>
                  <a:latin typeface="Impact" panose="020B0806030902050204" pitchFamily="34" charset="0"/>
                  <a:ea typeface="+mj-ea"/>
                  <a:cs typeface="Arial" panose="020B0604020202020204" pitchFamily="34" charset="0"/>
                </a:rPr>
                <a:t>（一）</a:t>
              </a:r>
              <a:endParaRPr lang="en-US" altLang="zh-CN" sz="3600" b="1" dirty="0">
                <a:solidFill>
                  <a:schemeClr val="bg1"/>
                </a:solidFill>
                <a:latin typeface="Impact" panose="020B080603090205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>
              <a:off x="5789173" y="2741067"/>
              <a:ext cx="2264797" cy="53145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lvl="0">
                <a:defRPr/>
              </a:pPr>
              <a:r>
                <a:rPr lang="zh-CN" altLang="zh-CN" sz="28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集体</a:t>
              </a:r>
              <a:r>
                <a:rPr lang="zh-CN" altLang="zh-CN" sz="28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备课</a:t>
              </a:r>
            </a:p>
            <a:p>
              <a:pPr>
                <a:defRPr/>
              </a:pPr>
              <a:endPara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12"/>
          <p:cNvGrpSpPr/>
          <p:nvPr/>
        </p:nvGrpSpPr>
        <p:grpSpPr>
          <a:xfrm>
            <a:off x="766614" y="2832754"/>
            <a:ext cx="4754317" cy="756248"/>
            <a:chOff x="3352780" y="3227040"/>
            <a:chExt cx="4754936" cy="756072"/>
          </a:xfrm>
        </p:grpSpPr>
        <p:sp>
          <p:nvSpPr>
            <p:cNvPr id="22" name="矩形 21"/>
            <p:cNvSpPr/>
            <p:nvPr/>
          </p:nvSpPr>
          <p:spPr>
            <a:xfrm>
              <a:off x="5130650" y="3279713"/>
              <a:ext cx="2977066" cy="703399"/>
            </a:xfrm>
            <a:prstGeom prst="rect">
              <a:avLst/>
            </a:prstGeom>
            <a:noFill/>
            <a:ln>
              <a:solidFill>
                <a:srgbClr val="55BE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23" name="组合 49"/>
            <p:cNvGrpSpPr/>
            <p:nvPr/>
          </p:nvGrpSpPr>
          <p:grpSpPr>
            <a:xfrm>
              <a:off x="3352780" y="3227040"/>
              <a:ext cx="2193720" cy="756069"/>
              <a:chOff x="1727566" y="1874441"/>
              <a:chExt cx="1861366" cy="691295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2080416" y="1922600"/>
                <a:ext cx="1155667" cy="643136"/>
              </a:xfrm>
              <a:prstGeom prst="rect">
                <a:avLst/>
              </a:prstGeom>
              <a:solidFill>
                <a:srgbClr val="55BEBB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12" tIns="45706" rIns="91412" bIns="45706"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文本框 35"/>
              <p:cNvSpPr txBox="1"/>
              <p:nvPr/>
            </p:nvSpPr>
            <p:spPr>
              <a:xfrm>
                <a:off x="1727566" y="1874441"/>
                <a:ext cx="1861366" cy="662948"/>
              </a:xfrm>
              <a:prstGeom prst="rect">
                <a:avLst/>
              </a:prstGeom>
              <a:noFill/>
            </p:spPr>
            <p:txBody>
              <a:bodyPr wrap="square" lIns="91412" tIns="45706" rIns="91412" bIns="45706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3600" b="1" dirty="0" smtClean="0">
                    <a:solidFill>
                      <a:schemeClr val="bg1"/>
                    </a:solidFill>
                    <a:latin typeface="Impact" panose="020B0806030902050204" pitchFamily="34" charset="0"/>
                    <a:ea typeface="+mj-ea"/>
                    <a:cs typeface="Arial" panose="020B0604020202020204" pitchFamily="34" charset="0"/>
                  </a:rPr>
                  <a:t>（二）</a:t>
                </a:r>
                <a:endParaRPr lang="en-US" altLang="zh-CN" sz="3600" b="1" dirty="0" smtClean="0">
                  <a:solidFill>
                    <a:schemeClr val="bg1"/>
                  </a:solidFill>
                  <a:latin typeface="Impact" panose="020B0806030902050204" pitchFamily="34" charset="0"/>
                  <a:ea typeface="+mj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4" name="矩形 23"/>
            <p:cNvSpPr/>
            <p:nvPr/>
          </p:nvSpPr>
          <p:spPr bwMode="auto">
            <a:xfrm>
              <a:off x="5565266" y="3377143"/>
              <a:ext cx="2003973" cy="53145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>
                <a:defRPr/>
              </a:pPr>
              <a:r>
                <a:rPr lang="zh-CN" altLang="en-US" sz="28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28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教学观摩</a:t>
              </a:r>
              <a:endPara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13"/>
          <p:cNvGrpSpPr/>
          <p:nvPr/>
        </p:nvGrpSpPr>
        <p:grpSpPr>
          <a:xfrm>
            <a:off x="766614" y="3717826"/>
            <a:ext cx="4754317" cy="729910"/>
            <a:chOff x="3352780" y="4106868"/>
            <a:chExt cx="4754936" cy="729740"/>
          </a:xfrm>
        </p:grpSpPr>
        <p:sp>
          <p:nvSpPr>
            <p:cNvPr id="28" name="矩形 27"/>
            <p:cNvSpPr/>
            <p:nvPr/>
          </p:nvSpPr>
          <p:spPr>
            <a:xfrm>
              <a:off x="5130649" y="4133209"/>
              <a:ext cx="2977067" cy="703399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29" name="组合 52"/>
            <p:cNvGrpSpPr/>
            <p:nvPr/>
          </p:nvGrpSpPr>
          <p:grpSpPr>
            <a:xfrm>
              <a:off x="3352780" y="4106868"/>
              <a:ext cx="2193720" cy="729735"/>
              <a:chOff x="1727566" y="2818641"/>
              <a:chExt cx="1861366" cy="667217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2080416" y="2842722"/>
                <a:ext cx="1155667" cy="643136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12" tIns="45706" rIns="91412" bIns="45706"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文本框 36"/>
              <p:cNvSpPr txBox="1"/>
              <p:nvPr/>
            </p:nvSpPr>
            <p:spPr>
              <a:xfrm>
                <a:off x="1727566" y="2818641"/>
                <a:ext cx="1861366" cy="662948"/>
              </a:xfrm>
              <a:prstGeom prst="rect">
                <a:avLst/>
              </a:prstGeom>
              <a:noFill/>
            </p:spPr>
            <p:txBody>
              <a:bodyPr wrap="square" lIns="91412" tIns="45706" rIns="91412" bIns="45706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3600" b="1" dirty="0" smtClean="0">
                    <a:solidFill>
                      <a:schemeClr val="bg1"/>
                    </a:solidFill>
                    <a:latin typeface="Impact" panose="020B0806030902050204" pitchFamily="34" charset="0"/>
                    <a:ea typeface="+mj-ea"/>
                    <a:cs typeface="Arial" panose="020B0604020202020204" pitchFamily="34" charset="0"/>
                  </a:rPr>
                  <a:t>（三）</a:t>
                </a:r>
                <a:endParaRPr lang="en-US" altLang="zh-CN" sz="3600" b="1" dirty="0" smtClean="0">
                  <a:solidFill>
                    <a:schemeClr val="bg1"/>
                  </a:solidFill>
                  <a:latin typeface="Impact" panose="020B0806030902050204" pitchFamily="34" charset="0"/>
                  <a:ea typeface="+mj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矩形 29"/>
            <p:cNvSpPr/>
            <p:nvPr/>
          </p:nvSpPr>
          <p:spPr bwMode="auto">
            <a:xfrm>
              <a:off x="5753041" y="4248119"/>
              <a:ext cx="2242337" cy="53145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课例研究</a:t>
              </a:r>
              <a:endPara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14"/>
          <p:cNvGrpSpPr/>
          <p:nvPr/>
        </p:nvGrpSpPr>
        <p:grpSpPr>
          <a:xfrm>
            <a:off x="766614" y="4550272"/>
            <a:ext cx="4910635" cy="746114"/>
            <a:chOff x="3352780" y="4944162"/>
            <a:chExt cx="4911275" cy="745941"/>
          </a:xfrm>
        </p:grpSpPr>
        <p:sp>
          <p:nvSpPr>
            <p:cNvPr id="34" name="矩形 33"/>
            <p:cNvSpPr/>
            <p:nvPr/>
          </p:nvSpPr>
          <p:spPr>
            <a:xfrm>
              <a:off x="5130649" y="4986704"/>
              <a:ext cx="2977067" cy="703399"/>
            </a:xfrm>
            <a:prstGeom prst="rect">
              <a:avLst/>
            </a:prstGeom>
            <a:noFill/>
            <a:ln>
              <a:solidFill>
                <a:srgbClr val="E6B2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35" name="组合 55"/>
            <p:cNvGrpSpPr/>
            <p:nvPr/>
          </p:nvGrpSpPr>
          <p:grpSpPr>
            <a:xfrm>
              <a:off x="3352780" y="4944162"/>
              <a:ext cx="2193720" cy="745940"/>
              <a:chOff x="1727566" y="3723946"/>
              <a:chExt cx="1861366" cy="682033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080416" y="3762843"/>
                <a:ext cx="1155667" cy="643136"/>
              </a:xfrm>
              <a:prstGeom prst="rect">
                <a:avLst/>
              </a:prstGeom>
              <a:solidFill>
                <a:srgbClr val="E6B226"/>
              </a:solidFill>
              <a:ln>
                <a:solidFill>
                  <a:srgbClr val="E6B22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12" tIns="45706" rIns="91412" bIns="45706"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文本框 38"/>
              <p:cNvSpPr txBox="1"/>
              <p:nvPr/>
            </p:nvSpPr>
            <p:spPr>
              <a:xfrm>
                <a:off x="1727566" y="3723946"/>
                <a:ext cx="1861366" cy="662948"/>
              </a:xfrm>
              <a:prstGeom prst="rect">
                <a:avLst/>
              </a:prstGeom>
              <a:noFill/>
            </p:spPr>
            <p:txBody>
              <a:bodyPr wrap="square" lIns="91412" tIns="45706" rIns="91412" bIns="45706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3600" b="1" dirty="0" smtClean="0">
                    <a:solidFill>
                      <a:schemeClr val="bg1"/>
                    </a:solidFill>
                    <a:latin typeface="Impact" panose="020B0806030902050204" pitchFamily="34" charset="0"/>
                    <a:ea typeface="+mj-ea"/>
                    <a:cs typeface="Arial" panose="020B0604020202020204" pitchFamily="34" charset="0"/>
                  </a:rPr>
                  <a:t>（四）</a:t>
                </a:r>
                <a:endParaRPr lang="en-US" altLang="zh-CN" sz="3600" b="1" dirty="0" smtClean="0">
                  <a:solidFill>
                    <a:schemeClr val="bg1"/>
                  </a:solidFill>
                  <a:latin typeface="Impact" panose="020B0806030902050204" pitchFamily="34" charset="0"/>
                  <a:ea typeface="+mj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6" name="矩形 35"/>
            <p:cNvSpPr/>
            <p:nvPr/>
          </p:nvSpPr>
          <p:spPr bwMode="auto">
            <a:xfrm>
              <a:off x="5287723" y="5067431"/>
              <a:ext cx="2976332" cy="53145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主题聚焦式研讨</a:t>
              </a:r>
              <a:endPara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15"/>
          <p:cNvGrpSpPr/>
          <p:nvPr/>
        </p:nvGrpSpPr>
        <p:grpSpPr>
          <a:xfrm>
            <a:off x="766608" y="5408552"/>
            <a:ext cx="4945759" cy="745676"/>
            <a:chOff x="3352775" y="5802243"/>
            <a:chExt cx="4946402" cy="745503"/>
          </a:xfrm>
        </p:grpSpPr>
        <p:sp>
          <p:nvSpPr>
            <p:cNvPr id="40" name="矩形 39"/>
            <p:cNvSpPr/>
            <p:nvPr/>
          </p:nvSpPr>
          <p:spPr>
            <a:xfrm>
              <a:off x="5130645" y="5844347"/>
              <a:ext cx="2977072" cy="703399"/>
            </a:xfrm>
            <a:prstGeom prst="rect">
              <a:avLst/>
            </a:prstGeom>
            <a:noFill/>
            <a:ln>
              <a:solidFill>
                <a:srgbClr val="FF72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41" name="组合 29"/>
            <p:cNvGrpSpPr/>
            <p:nvPr/>
          </p:nvGrpSpPr>
          <p:grpSpPr>
            <a:xfrm>
              <a:off x="3352775" y="5802243"/>
              <a:ext cx="2193720" cy="745501"/>
              <a:chOff x="1727566" y="963983"/>
              <a:chExt cx="1861366" cy="681632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2080416" y="1002479"/>
                <a:ext cx="1155667" cy="643136"/>
              </a:xfrm>
              <a:prstGeom prst="rect">
                <a:avLst/>
              </a:prstGeom>
              <a:solidFill>
                <a:srgbClr val="FF7254"/>
              </a:solidFill>
              <a:ln>
                <a:solidFill>
                  <a:srgbClr val="FF725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12" tIns="45706" rIns="91412" bIns="45706"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文本框 34"/>
              <p:cNvSpPr txBox="1"/>
              <p:nvPr/>
            </p:nvSpPr>
            <p:spPr>
              <a:xfrm>
                <a:off x="1727566" y="963983"/>
                <a:ext cx="1861366" cy="662948"/>
              </a:xfrm>
              <a:prstGeom prst="rect">
                <a:avLst/>
              </a:prstGeom>
              <a:noFill/>
            </p:spPr>
            <p:txBody>
              <a:bodyPr wrap="square" lIns="91412" tIns="45706" rIns="91412" bIns="45706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3600" b="1" dirty="0" smtClean="0">
                    <a:solidFill>
                      <a:schemeClr val="bg1"/>
                    </a:solidFill>
                    <a:latin typeface="Impact" panose="020B0806030902050204" pitchFamily="34" charset="0"/>
                    <a:ea typeface="+mj-ea"/>
                    <a:cs typeface="Arial" panose="020B0604020202020204" pitchFamily="34" charset="0"/>
                  </a:rPr>
                  <a:t>（五）</a:t>
                </a:r>
                <a:endParaRPr lang="en-US" altLang="zh-CN" sz="3600" b="1" dirty="0" smtClean="0">
                  <a:solidFill>
                    <a:schemeClr val="bg1"/>
                  </a:solidFill>
                  <a:latin typeface="Impact" panose="020B0806030902050204" pitchFamily="34" charset="0"/>
                  <a:ea typeface="+mj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2" name="矩形 41"/>
            <p:cNvSpPr/>
            <p:nvPr/>
          </p:nvSpPr>
          <p:spPr bwMode="auto">
            <a:xfrm>
              <a:off x="5437918" y="5924296"/>
              <a:ext cx="2861259" cy="53145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合作行动研究</a:t>
              </a:r>
              <a:endPara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5758513" y="2114630"/>
            <a:ext cx="5951886" cy="44627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defTabSz="1450304"/>
            <a:r>
              <a:rPr lang="zh-CN" altLang="en-US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聚焦教学设计；最为常规的合作形式</a:t>
            </a:r>
            <a:endParaRPr lang="en-US" altLang="zh-CN" b="1" dirty="0">
              <a:latin typeface="楷体" pitchFamily="49" charset="-122"/>
              <a:ea typeface="楷体" pitchFamily="49" charset="-122"/>
              <a:cs typeface="Open Sans" panose="020B0606030504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758513" y="2960724"/>
            <a:ext cx="5951886" cy="44627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defTabSz="1450304"/>
            <a:r>
              <a:rPr lang="zh-CN" altLang="en-US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聚焦课堂教学；观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—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听课；摩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—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评课</a:t>
            </a:r>
            <a:endParaRPr lang="en-US" altLang="zh-CN" b="1" dirty="0">
              <a:latin typeface="楷体" pitchFamily="49" charset="-122"/>
              <a:ea typeface="楷体" pitchFamily="49" charset="-122"/>
              <a:cs typeface="Open Sans" panose="020B0606030504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758513" y="3825020"/>
            <a:ext cx="6239881" cy="44627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defTabSz="1450304"/>
            <a:r>
              <a:rPr lang="zh-CN" altLang="en-US" b="1" dirty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聚焦课堂教学；“同课异构”或“磨课”</a:t>
            </a:r>
            <a:endParaRPr lang="en-US" altLang="zh-CN" b="1" dirty="0">
              <a:latin typeface="楷体" pitchFamily="49" charset="-122"/>
              <a:ea typeface="楷体" pitchFamily="49" charset="-122"/>
              <a:cs typeface="Open Sans" panose="020B0606030504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758513" y="4680216"/>
            <a:ext cx="6239881" cy="44627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defTabSz="1450304"/>
            <a:r>
              <a:rPr lang="zh-CN" altLang="en-US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围绕“话题”的集体研讨</a:t>
            </a:r>
            <a:endParaRPr lang="en-US" altLang="zh-CN" b="1" dirty="0">
              <a:latin typeface="楷体" pitchFamily="49" charset="-122"/>
              <a:ea typeface="楷体" pitchFamily="49" charset="-122"/>
              <a:cs typeface="Open Sans" panose="020B0606030504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758513" y="5547803"/>
            <a:ext cx="6239881" cy="44627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defTabSz="1450304"/>
            <a:r>
              <a:rPr lang="zh-CN" altLang="en-US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围绕实际的难题进行的合作性研究</a:t>
            </a:r>
            <a:endParaRPr lang="en-US" altLang="zh-CN" b="1" dirty="0">
              <a:latin typeface="楷体" pitchFamily="49" charset="-122"/>
              <a:ea typeface="楷体" pitchFamily="49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0630" y="1127279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36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（一）集体备课</a:t>
            </a:r>
            <a:endParaRPr lang="en-US" altLang="zh-CN" sz="3600" b="1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层"/>
          <p:cNvSpPr txBox="1"/>
          <p:nvPr/>
        </p:nvSpPr>
        <p:spPr bwMode="auto">
          <a:xfrm>
            <a:off x="3070870" y="45418"/>
            <a:ext cx="776329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二、教师合作的</a:t>
            </a:r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主要形式</a:t>
            </a:r>
            <a:endParaRPr lang="zh-CN" altLang="zh-CN" sz="4000" b="1" dirty="0" smtClean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270670" y="2061642"/>
            <a:ext cx="10081120" cy="5006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3200" b="1" dirty="0">
                <a:latin typeface="仿宋" pitchFamily="49" charset="-122"/>
                <a:ea typeface="仿宋" pitchFamily="49" charset="-122"/>
              </a:rPr>
              <a:t>1</a:t>
            </a:r>
            <a:r>
              <a:rPr lang="en-US" sz="3200" b="1" dirty="0" smtClean="0"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en-US" sz="3200" b="1" dirty="0" smtClean="0">
                <a:latin typeface="仿宋" pitchFamily="49" charset="-122"/>
                <a:ea typeface="仿宋" pitchFamily="49" charset="-122"/>
              </a:rPr>
              <a:t>概念：</a:t>
            </a: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“集体备课”是相对“个人备课”而言，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是指以教研组或备课组为单位来开展备课活动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en-US" altLang="zh-CN" sz="3200" dirty="0" smtClean="0">
              <a:latin typeface="仿宋" pitchFamily="49" charset="-122"/>
              <a:ea typeface="仿宋" pitchFamily="49" charset="-122"/>
            </a:endParaRPr>
          </a:p>
          <a:p>
            <a:pPr algn="just"/>
            <a:endParaRPr lang="en-US" altLang="zh-CN" sz="3200" dirty="0" smtClean="0">
              <a:latin typeface="仿宋" pitchFamily="49" charset="-122"/>
              <a:ea typeface="仿宋" pitchFamily="49" charset="-122"/>
            </a:endParaRPr>
          </a:p>
          <a:p>
            <a:pPr algn="just">
              <a:lnSpc>
                <a:spcPts val="4000"/>
              </a:lnSpc>
              <a:buFont typeface="Wingdings" pitchFamily="2" charset="2"/>
              <a:buChar char="l"/>
            </a:pPr>
            <a:r>
              <a:rPr lang="zh-CN" altLang="en-US" sz="2800" dirty="0" smtClean="0">
                <a:latin typeface="仿宋" pitchFamily="49" charset="-122"/>
                <a:ea typeface="仿宋" pitchFamily="49" charset="-122"/>
              </a:rPr>
              <a:t>个人备</a:t>
            </a:r>
            <a:r>
              <a:rPr lang="zh-CN" altLang="en-US" sz="2800" dirty="0" smtClean="0">
                <a:latin typeface="仿宋" pitchFamily="49" charset="-122"/>
                <a:ea typeface="仿宋" pitchFamily="49" charset="-122"/>
              </a:rPr>
              <a:t>课由</a:t>
            </a:r>
            <a:r>
              <a:rPr lang="zh-CN" altLang="en-US" sz="2800" dirty="0" smtClean="0">
                <a:latin typeface="仿宋" pitchFamily="49" charset="-122"/>
                <a:ea typeface="仿宋" pitchFamily="49" charset="-122"/>
              </a:rPr>
              <a:t>于缺乏他人意见的参</a:t>
            </a:r>
            <a:r>
              <a:rPr lang="zh-CN" altLang="en-US" sz="2800" dirty="0" smtClean="0">
                <a:latin typeface="仿宋" pitchFamily="49" charset="-122"/>
                <a:ea typeface="仿宋" pitchFamily="49" charset="-122"/>
              </a:rPr>
              <a:t>与，可</a:t>
            </a:r>
            <a:r>
              <a:rPr lang="zh-CN" altLang="en-US" sz="2800" dirty="0" smtClean="0">
                <a:latin typeface="仿宋" pitchFamily="49" charset="-122"/>
                <a:ea typeface="仿宋" pitchFamily="49" charset="-122"/>
              </a:rPr>
              <a:t>能陷入“陈陈相因”“自以为是”的窠臼。</a:t>
            </a:r>
          </a:p>
          <a:p>
            <a:pPr algn="just">
              <a:lnSpc>
                <a:spcPts val="4000"/>
              </a:lnSpc>
              <a:buFont typeface="Wingdings" pitchFamily="2" charset="2"/>
              <a:buChar char="l"/>
            </a:pPr>
            <a:r>
              <a:rPr lang="zh-CN" altLang="en-US" sz="2800" dirty="0" smtClean="0">
                <a:latin typeface="仿宋" pitchFamily="49" charset="-122"/>
                <a:ea typeface="仿宋" pitchFamily="49" charset="-122"/>
              </a:rPr>
              <a:t>集体备</a:t>
            </a:r>
            <a:r>
              <a:rPr lang="zh-CN" altLang="en-US" sz="2800" dirty="0" smtClean="0">
                <a:latin typeface="仿宋" pitchFamily="49" charset="-122"/>
                <a:ea typeface="仿宋" pitchFamily="49" charset="-122"/>
              </a:rPr>
              <a:t>课不仅能减轻</a:t>
            </a:r>
            <a:r>
              <a:rPr lang="zh-CN" altLang="en-US" sz="2800" dirty="0" smtClean="0">
                <a:latin typeface="仿宋" pitchFamily="49" charset="-122"/>
                <a:ea typeface="仿宋" pitchFamily="49" charset="-122"/>
              </a:rPr>
              <a:t>教师的备课负</a:t>
            </a:r>
            <a:r>
              <a:rPr lang="zh-CN" altLang="en-US" sz="2800" dirty="0" smtClean="0">
                <a:latin typeface="仿宋" pitchFamily="49" charset="-122"/>
                <a:ea typeface="仿宋" pitchFamily="49" charset="-122"/>
              </a:rPr>
              <a:t>担，更</a:t>
            </a:r>
            <a:r>
              <a:rPr lang="zh-CN" altLang="en-US" sz="2800" dirty="0" smtClean="0">
                <a:latin typeface="仿宋" pitchFamily="49" charset="-122"/>
                <a:ea typeface="仿宋" pitchFamily="49" charset="-122"/>
              </a:rPr>
              <a:t>重要的是它为教师提供了专业交流和学习的机会</a:t>
            </a:r>
            <a:r>
              <a:rPr lang="zh-CN" altLang="en-US" sz="2800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en-US" altLang="zh-CN" sz="2800" dirty="0" smtClean="0">
              <a:latin typeface="仿宋" pitchFamily="49" charset="-122"/>
              <a:ea typeface="仿宋" pitchFamily="49" charset="-122"/>
            </a:endParaRPr>
          </a:p>
          <a:p>
            <a:pPr algn="just"/>
            <a:endParaRPr lang="en-US" altLang="zh-CN" sz="3200" dirty="0" smtClean="0">
              <a:latin typeface="仿宋" pitchFamily="49" charset="-122"/>
              <a:ea typeface="仿宋" pitchFamily="49" charset="-122"/>
            </a:endParaRPr>
          </a:p>
          <a:p>
            <a:pPr algn="just"/>
            <a:endParaRPr lang="en-US" altLang="zh-CN" sz="3200" dirty="0" smtClean="0">
              <a:latin typeface="仿宋" pitchFamily="49" charset="-122"/>
              <a:ea typeface="仿宋" pitchFamily="49" charset="-122"/>
            </a:endParaRPr>
          </a:p>
          <a:p>
            <a:pPr algn="just"/>
            <a:endParaRPr lang="en-US" altLang="zh-CN" sz="3200" b="1" dirty="0" smtClean="0">
              <a:latin typeface="仿宋" pitchFamily="49" charset="-122"/>
              <a:ea typeface="仿宋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hape 666"/>
          <p:cNvGrpSpPr/>
          <p:nvPr/>
        </p:nvGrpSpPr>
        <p:grpSpPr>
          <a:xfrm>
            <a:off x="2351278" y="2267461"/>
            <a:ext cx="5087903" cy="4592127"/>
            <a:chOff x="2170113" y="1785938"/>
            <a:chExt cx="4803774" cy="2873375"/>
          </a:xfrm>
          <a:solidFill>
            <a:srgbClr val="55BEBB"/>
          </a:solidFill>
        </p:grpSpPr>
        <p:sp>
          <p:nvSpPr>
            <p:cNvPr id="80" name="Shape 667"/>
            <p:cNvSpPr/>
            <p:nvPr/>
          </p:nvSpPr>
          <p:spPr>
            <a:xfrm>
              <a:off x="2170113" y="1785938"/>
              <a:ext cx="4803774" cy="28733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9953" y="18364"/>
                  </a:moveTo>
                  <a:lnTo>
                    <a:pt x="69953" y="18364"/>
                  </a:lnTo>
                  <a:lnTo>
                    <a:pt x="71817" y="19292"/>
                  </a:lnTo>
                  <a:lnTo>
                    <a:pt x="73602" y="20287"/>
                  </a:lnTo>
                  <a:lnTo>
                    <a:pt x="74474" y="20817"/>
                  </a:lnTo>
                  <a:lnTo>
                    <a:pt x="75307" y="21480"/>
                  </a:lnTo>
                  <a:lnTo>
                    <a:pt x="76140" y="22143"/>
                  </a:lnTo>
                  <a:lnTo>
                    <a:pt x="76893" y="22740"/>
                  </a:lnTo>
                  <a:lnTo>
                    <a:pt x="77607" y="23602"/>
                  </a:lnTo>
                  <a:lnTo>
                    <a:pt x="78321" y="24331"/>
                  </a:lnTo>
                  <a:lnTo>
                    <a:pt x="78995" y="25127"/>
                  </a:lnTo>
                  <a:lnTo>
                    <a:pt x="79550" y="25988"/>
                  </a:lnTo>
                  <a:lnTo>
                    <a:pt x="80066" y="26917"/>
                  </a:lnTo>
                  <a:lnTo>
                    <a:pt x="80502" y="27911"/>
                  </a:lnTo>
                  <a:lnTo>
                    <a:pt x="80898" y="28906"/>
                  </a:lnTo>
                  <a:lnTo>
                    <a:pt x="81216" y="29900"/>
                  </a:lnTo>
                  <a:lnTo>
                    <a:pt x="81454" y="31027"/>
                  </a:lnTo>
                  <a:lnTo>
                    <a:pt x="81652" y="32154"/>
                  </a:lnTo>
                  <a:lnTo>
                    <a:pt x="81692" y="33348"/>
                  </a:lnTo>
                  <a:lnTo>
                    <a:pt x="81692" y="34607"/>
                  </a:lnTo>
                  <a:lnTo>
                    <a:pt x="81533" y="35867"/>
                  </a:lnTo>
                  <a:lnTo>
                    <a:pt x="81335" y="37259"/>
                  </a:lnTo>
                  <a:lnTo>
                    <a:pt x="80978" y="38651"/>
                  </a:lnTo>
                  <a:lnTo>
                    <a:pt x="80541" y="40110"/>
                  </a:lnTo>
                  <a:lnTo>
                    <a:pt x="79986" y="41569"/>
                  </a:lnTo>
                  <a:lnTo>
                    <a:pt x="79312" y="43160"/>
                  </a:lnTo>
                  <a:lnTo>
                    <a:pt x="78479" y="44817"/>
                  </a:lnTo>
                  <a:lnTo>
                    <a:pt x="77528" y="46475"/>
                  </a:lnTo>
                  <a:lnTo>
                    <a:pt x="76497" y="48198"/>
                  </a:lnTo>
                  <a:lnTo>
                    <a:pt x="75267" y="50055"/>
                  </a:lnTo>
                  <a:lnTo>
                    <a:pt x="73919" y="51845"/>
                  </a:lnTo>
                  <a:lnTo>
                    <a:pt x="72412" y="53834"/>
                  </a:lnTo>
                  <a:lnTo>
                    <a:pt x="72412" y="53834"/>
                  </a:lnTo>
                  <a:lnTo>
                    <a:pt x="69636" y="57082"/>
                  </a:lnTo>
                  <a:lnTo>
                    <a:pt x="66860" y="60397"/>
                  </a:lnTo>
                  <a:lnTo>
                    <a:pt x="64163" y="63646"/>
                  </a:lnTo>
                  <a:lnTo>
                    <a:pt x="61427" y="66629"/>
                  </a:lnTo>
                  <a:lnTo>
                    <a:pt x="58730" y="69679"/>
                  </a:lnTo>
                  <a:lnTo>
                    <a:pt x="56074" y="72530"/>
                  </a:lnTo>
                  <a:lnTo>
                    <a:pt x="50879" y="78165"/>
                  </a:lnTo>
                  <a:lnTo>
                    <a:pt x="45763" y="83270"/>
                  </a:lnTo>
                  <a:lnTo>
                    <a:pt x="40806" y="88110"/>
                  </a:lnTo>
                  <a:lnTo>
                    <a:pt x="35968" y="92618"/>
                  </a:lnTo>
                  <a:lnTo>
                    <a:pt x="31288" y="96795"/>
                  </a:lnTo>
                  <a:lnTo>
                    <a:pt x="26728" y="100707"/>
                  </a:lnTo>
                  <a:lnTo>
                    <a:pt x="22366" y="104287"/>
                  </a:lnTo>
                  <a:lnTo>
                    <a:pt x="18162" y="107535"/>
                  </a:lnTo>
                  <a:lnTo>
                    <a:pt x="14117" y="110519"/>
                  </a:lnTo>
                  <a:lnTo>
                    <a:pt x="10270" y="113303"/>
                  </a:lnTo>
                  <a:lnTo>
                    <a:pt x="6662" y="115756"/>
                  </a:lnTo>
                  <a:lnTo>
                    <a:pt x="3212" y="118077"/>
                  </a:lnTo>
                  <a:lnTo>
                    <a:pt x="0" y="120000"/>
                  </a:lnTo>
                  <a:lnTo>
                    <a:pt x="104137" y="120000"/>
                  </a:lnTo>
                  <a:lnTo>
                    <a:pt x="104137" y="120000"/>
                  </a:lnTo>
                  <a:lnTo>
                    <a:pt x="105882" y="115690"/>
                  </a:lnTo>
                  <a:lnTo>
                    <a:pt x="107666" y="111381"/>
                  </a:lnTo>
                  <a:lnTo>
                    <a:pt x="109332" y="107071"/>
                  </a:lnTo>
                  <a:lnTo>
                    <a:pt x="110879" y="102895"/>
                  </a:lnTo>
                  <a:lnTo>
                    <a:pt x="112346" y="98850"/>
                  </a:lnTo>
                  <a:lnTo>
                    <a:pt x="113694" y="95138"/>
                  </a:lnTo>
                  <a:lnTo>
                    <a:pt x="114844" y="91624"/>
                  </a:lnTo>
                  <a:lnTo>
                    <a:pt x="115836" y="88441"/>
                  </a:lnTo>
                  <a:lnTo>
                    <a:pt x="115836" y="88441"/>
                  </a:lnTo>
                  <a:lnTo>
                    <a:pt x="116827" y="84994"/>
                  </a:lnTo>
                  <a:lnTo>
                    <a:pt x="117699" y="81745"/>
                  </a:lnTo>
                  <a:lnTo>
                    <a:pt x="118374" y="78497"/>
                  </a:lnTo>
                  <a:lnTo>
                    <a:pt x="118968" y="75314"/>
                  </a:lnTo>
                  <a:lnTo>
                    <a:pt x="119206" y="73723"/>
                  </a:lnTo>
                  <a:lnTo>
                    <a:pt x="119405" y="72265"/>
                  </a:lnTo>
                  <a:lnTo>
                    <a:pt x="119603" y="70806"/>
                  </a:lnTo>
                  <a:lnTo>
                    <a:pt x="119722" y="69348"/>
                  </a:lnTo>
                  <a:lnTo>
                    <a:pt x="119801" y="67823"/>
                  </a:lnTo>
                  <a:lnTo>
                    <a:pt x="119920" y="66364"/>
                  </a:lnTo>
                  <a:lnTo>
                    <a:pt x="119960" y="64972"/>
                  </a:lnTo>
                  <a:lnTo>
                    <a:pt x="120000" y="63646"/>
                  </a:lnTo>
                  <a:lnTo>
                    <a:pt x="120000" y="62254"/>
                  </a:lnTo>
                  <a:lnTo>
                    <a:pt x="119960" y="60861"/>
                  </a:lnTo>
                  <a:lnTo>
                    <a:pt x="119920" y="59602"/>
                  </a:lnTo>
                  <a:lnTo>
                    <a:pt x="119762" y="58276"/>
                  </a:lnTo>
                  <a:lnTo>
                    <a:pt x="119682" y="57016"/>
                  </a:lnTo>
                  <a:lnTo>
                    <a:pt x="119484" y="55756"/>
                  </a:lnTo>
                  <a:lnTo>
                    <a:pt x="119365" y="54430"/>
                  </a:lnTo>
                  <a:lnTo>
                    <a:pt x="119127" y="53237"/>
                  </a:lnTo>
                  <a:lnTo>
                    <a:pt x="118929" y="52044"/>
                  </a:lnTo>
                  <a:lnTo>
                    <a:pt x="118651" y="50850"/>
                  </a:lnTo>
                  <a:lnTo>
                    <a:pt x="118374" y="49657"/>
                  </a:lnTo>
                  <a:lnTo>
                    <a:pt x="118056" y="48596"/>
                  </a:lnTo>
                  <a:lnTo>
                    <a:pt x="117382" y="46342"/>
                  </a:lnTo>
                  <a:lnTo>
                    <a:pt x="116589" y="44220"/>
                  </a:lnTo>
                  <a:lnTo>
                    <a:pt x="115717" y="42165"/>
                  </a:lnTo>
                  <a:lnTo>
                    <a:pt x="114725" y="40110"/>
                  </a:lnTo>
                  <a:lnTo>
                    <a:pt x="113694" y="38254"/>
                  </a:lnTo>
                  <a:lnTo>
                    <a:pt x="112504" y="36464"/>
                  </a:lnTo>
                  <a:lnTo>
                    <a:pt x="111315" y="34607"/>
                  </a:lnTo>
                  <a:lnTo>
                    <a:pt x="110006" y="32950"/>
                  </a:lnTo>
                  <a:lnTo>
                    <a:pt x="108578" y="31292"/>
                  </a:lnTo>
                  <a:lnTo>
                    <a:pt x="107151" y="29767"/>
                  </a:lnTo>
                  <a:lnTo>
                    <a:pt x="105604" y="28309"/>
                  </a:lnTo>
                  <a:lnTo>
                    <a:pt x="103978" y="26917"/>
                  </a:lnTo>
                  <a:lnTo>
                    <a:pt x="102313" y="25524"/>
                  </a:lnTo>
                  <a:lnTo>
                    <a:pt x="100608" y="24265"/>
                  </a:lnTo>
                  <a:lnTo>
                    <a:pt x="98823" y="23071"/>
                  </a:lnTo>
                  <a:lnTo>
                    <a:pt x="96959" y="21944"/>
                  </a:lnTo>
                  <a:lnTo>
                    <a:pt x="95056" y="20817"/>
                  </a:lnTo>
                  <a:lnTo>
                    <a:pt x="93152" y="19823"/>
                  </a:lnTo>
                  <a:lnTo>
                    <a:pt x="93152" y="19823"/>
                  </a:lnTo>
                  <a:lnTo>
                    <a:pt x="89345" y="17966"/>
                  </a:lnTo>
                  <a:lnTo>
                    <a:pt x="85935" y="16375"/>
                  </a:lnTo>
                  <a:lnTo>
                    <a:pt x="82762" y="14850"/>
                  </a:lnTo>
                  <a:lnTo>
                    <a:pt x="79867" y="13657"/>
                  </a:lnTo>
                  <a:lnTo>
                    <a:pt x="75029" y="11668"/>
                  </a:lnTo>
                  <a:lnTo>
                    <a:pt x="71143" y="10209"/>
                  </a:lnTo>
                  <a:lnTo>
                    <a:pt x="68169" y="9082"/>
                  </a:lnTo>
                  <a:lnTo>
                    <a:pt x="65988" y="8287"/>
                  </a:lnTo>
                  <a:lnTo>
                    <a:pt x="65194" y="7823"/>
                  </a:lnTo>
                  <a:lnTo>
                    <a:pt x="64520" y="7425"/>
                  </a:lnTo>
                  <a:lnTo>
                    <a:pt x="63965" y="6961"/>
                  </a:lnTo>
                  <a:lnTo>
                    <a:pt x="63569" y="6430"/>
                  </a:lnTo>
                  <a:lnTo>
                    <a:pt x="63569" y="6430"/>
                  </a:lnTo>
                  <a:lnTo>
                    <a:pt x="63410" y="6232"/>
                  </a:lnTo>
                  <a:lnTo>
                    <a:pt x="63370" y="5966"/>
                  </a:lnTo>
                  <a:lnTo>
                    <a:pt x="63410" y="5767"/>
                  </a:lnTo>
                  <a:lnTo>
                    <a:pt x="63489" y="5502"/>
                  </a:lnTo>
                  <a:lnTo>
                    <a:pt x="63608" y="5237"/>
                  </a:lnTo>
                  <a:lnTo>
                    <a:pt x="63767" y="5038"/>
                  </a:lnTo>
                  <a:lnTo>
                    <a:pt x="64282" y="4508"/>
                  </a:lnTo>
                  <a:lnTo>
                    <a:pt x="64957" y="4044"/>
                  </a:lnTo>
                  <a:lnTo>
                    <a:pt x="65789" y="3580"/>
                  </a:lnTo>
                  <a:lnTo>
                    <a:pt x="66662" y="3049"/>
                  </a:lnTo>
                  <a:lnTo>
                    <a:pt x="67653" y="2585"/>
                  </a:lnTo>
                  <a:lnTo>
                    <a:pt x="69755" y="1723"/>
                  </a:lnTo>
                  <a:lnTo>
                    <a:pt x="71817" y="994"/>
                  </a:lnTo>
                  <a:lnTo>
                    <a:pt x="74910" y="0"/>
                  </a:lnTo>
                  <a:lnTo>
                    <a:pt x="73879" y="0"/>
                  </a:lnTo>
                  <a:lnTo>
                    <a:pt x="73879" y="0"/>
                  </a:lnTo>
                  <a:lnTo>
                    <a:pt x="71262" y="397"/>
                  </a:lnTo>
                  <a:lnTo>
                    <a:pt x="67614" y="1127"/>
                  </a:lnTo>
                  <a:lnTo>
                    <a:pt x="65472" y="1657"/>
                  </a:lnTo>
                  <a:lnTo>
                    <a:pt x="63013" y="2320"/>
                  </a:lnTo>
                  <a:lnTo>
                    <a:pt x="60396" y="3049"/>
                  </a:lnTo>
                  <a:lnTo>
                    <a:pt x="57620" y="3977"/>
                  </a:lnTo>
                  <a:lnTo>
                    <a:pt x="57620" y="3977"/>
                  </a:lnTo>
                  <a:lnTo>
                    <a:pt x="56748" y="4309"/>
                  </a:lnTo>
                  <a:lnTo>
                    <a:pt x="56034" y="4707"/>
                  </a:lnTo>
                  <a:lnTo>
                    <a:pt x="55399" y="4972"/>
                  </a:lnTo>
                  <a:lnTo>
                    <a:pt x="54963" y="5436"/>
                  </a:lnTo>
                  <a:lnTo>
                    <a:pt x="54527" y="5767"/>
                  </a:lnTo>
                  <a:lnTo>
                    <a:pt x="54289" y="6165"/>
                  </a:lnTo>
                  <a:lnTo>
                    <a:pt x="54091" y="6629"/>
                  </a:lnTo>
                  <a:lnTo>
                    <a:pt x="54011" y="7093"/>
                  </a:lnTo>
                  <a:lnTo>
                    <a:pt x="54051" y="7425"/>
                  </a:lnTo>
                  <a:lnTo>
                    <a:pt x="54130" y="7889"/>
                  </a:lnTo>
                  <a:lnTo>
                    <a:pt x="54329" y="8353"/>
                  </a:lnTo>
                  <a:lnTo>
                    <a:pt x="54606" y="8817"/>
                  </a:lnTo>
                  <a:lnTo>
                    <a:pt x="54963" y="9348"/>
                  </a:lnTo>
                  <a:lnTo>
                    <a:pt x="55360" y="9812"/>
                  </a:lnTo>
                  <a:lnTo>
                    <a:pt x="56391" y="10806"/>
                  </a:lnTo>
                  <a:lnTo>
                    <a:pt x="57660" y="11734"/>
                  </a:lnTo>
                  <a:lnTo>
                    <a:pt x="59127" y="12729"/>
                  </a:lnTo>
                  <a:lnTo>
                    <a:pt x="60713" y="13790"/>
                  </a:lnTo>
                  <a:lnTo>
                    <a:pt x="62498" y="14784"/>
                  </a:lnTo>
                  <a:lnTo>
                    <a:pt x="64322" y="15712"/>
                  </a:lnTo>
                  <a:lnTo>
                    <a:pt x="66186" y="16640"/>
                  </a:lnTo>
                  <a:lnTo>
                    <a:pt x="69953" y="18364"/>
                  </a:lnTo>
                  <a:lnTo>
                    <a:pt x="69953" y="183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defTabSz="914377">
                <a:defRPr/>
              </a:pPr>
              <a:endParaRPr sz="1900" kern="0" dirty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81" name="Shape 668"/>
            <p:cNvSpPr/>
            <p:nvPr/>
          </p:nvSpPr>
          <p:spPr>
            <a:xfrm>
              <a:off x="4411662" y="1785938"/>
              <a:ext cx="1757362" cy="28733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7" y="9480"/>
                  </a:moveTo>
                  <a:lnTo>
                    <a:pt x="11707" y="9480"/>
                  </a:lnTo>
                  <a:lnTo>
                    <a:pt x="13875" y="9944"/>
                  </a:lnTo>
                  <a:lnTo>
                    <a:pt x="16151" y="10342"/>
                  </a:lnTo>
                  <a:lnTo>
                    <a:pt x="20921" y="11270"/>
                  </a:lnTo>
                  <a:lnTo>
                    <a:pt x="20921" y="11270"/>
                  </a:lnTo>
                  <a:lnTo>
                    <a:pt x="41517" y="14585"/>
                  </a:lnTo>
                  <a:lnTo>
                    <a:pt x="52682" y="16441"/>
                  </a:lnTo>
                  <a:lnTo>
                    <a:pt x="64498" y="18563"/>
                  </a:lnTo>
                  <a:lnTo>
                    <a:pt x="64498" y="18563"/>
                  </a:lnTo>
                  <a:lnTo>
                    <a:pt x="70677" y="19624"/>
                  </a:lnTo>
                  <a:lnTo>
                    <a:pt x="76856" y="21016"/>
                  </a:lnTo>
                  <a:lnTo>
                    <a:pt x="83143" y="22475"/>
                  </a:lnTo>
                  <a:lnTo>
                    <a:pt x="89430" y="24132"/>
                  </a:lnTo>
                  <a:lnTo>
                    <a:pt x="89430" y="24132"/>
                  </a:lnTo>
                  <a:lnTo>
                    <a:pt x="92574" y="25060"/>
                  </a:lnTo>
                  <a:lnTo>
                    <a:pt x="95718" y="26055"/>
                  </a:lnTo>
                  <a:lnTo>
                    <a:pt x="98970" y="27248"/>
                  </a:lnTo>
                  <a:lnTo>
                    <a:pt x="102005" y="28441"/>
                  </a:lnTo>
                  <a:lnTo>
                    <a:pt x="104932" y="29834"/>
                  </a:lnTo>
                  <a:lnTo>
                    <a:pt x="107967" y="31292"/>
                  </a:lnTo>
                  <a:lnTo>
                    <a:pt x="109268" y="32154"/>
                  </a:lnTo>
                  <a:lnTo>
                    <a:pt x="110677" y="32950"/>
                  </a:lnTo>
                  <a:lnTo>
                    <a:pt x="111978" y="33944"/>
                  </a:lnTo>
                  <a:lnTo>
                    <a:pt x="113170" y="34872"/>
                  </a:lnTo>
                  <a:lnTo>
                    <a:pt x="113170" y="34872"/>
                  </a:lnTo>
                  <a:lnTo>
                    <a:pt x="114471" y="35867"/>
                  </a:lnTo>
                  <a:lnTo>
                    <a:pt x="115555" y="36994"/>
                  </a:lnTo>
                  <a:lnTo>
                    <a:pt x="116422" y="38187"/>
                  </a:lnTo>
                  <a:lnTo>
                    <a:pt x="117289" y="39381"/>
                  </a:lnTo>
                  <a:lnTo>
                    <a:pt x="118048" y="40640"/>
                  </a:lnTo>
                  <a:lnTo>
                    <a:pt x="118482" y="41966"/>
                  </a:lnTo>
                  <a:lnTo>
                    <a:pt x="118915" y="43359"/>
                  </a:lnTo>
                  <a:lnTo>
                    <a:pt x="119241" y="44618"/>
                  </a:lnTo>
                  <a:lnTo>
                    <a:pt x="119349" y="46011"/>
                  </a:lnTo>
                  <a:lnTo>
                    <a:pt x="119241" y="47469"/>
                  </a:lnTo>
                  <a:lnTo>
                    <a:pt x="119132" y="48861"/>
                  </a:lnTo>
                  <a:lnTo>
                    <a:pt x="118807" y="50254"/>
                  </a:lnTo>
                  <a:lnTo>
                    <a:pt x="118265" y="51513"/>
                  </a:lnTo>
                  <a:lnTo>
                    <a:pt x="117506" y="52906"/>
                  </a:lnTo>
                  <a:lnTo>
                    <a:pt x="116747" y="54165"/>
                  </a:lnTo>
                  <a:lnTo>
                    <a:pt x="115663" y="55359"/>
                  </a:lnTo>
                  <a:lnTo>
                    <a:pt x="115663" y="55359"/>
                  </a:lnTo>
                  <a:lnTo>
                    <a:pt x="113604" y="57812"/>
                  </a:lnTo>
                  <a:lnTo>
                    <a:pt x="111327" y="60198"/>
                  </a:lnTo>
                  <a:lnTo>
                    <a:pt x="108943" y="62519"/>
                  </a:lnTo>
                  <a:lnTo>
                    <a:pt x="106233" y="64707"/>
                  </a:lnTo>
                  <a:lnTo>
                    <a:pt x="103523" y="66828"/>
                  </a:lnTo>
                  <a:lnTo>
                    <a:pt x="100487" y="68950"/>
                  </a:lnTo>
                  <a:lnTo>
                    <a:pt x="97560" y="71071"/>
                  </a:lnTo>
                  <a:lnTo>
                    <a:pt x="94525" y="73060"/>
                  </a:lnTo>
                  <a:lnTo>
                    <a:pt x="94525" y="73060"/>
                  </a:lnTo>
                  <a:lnTo>
                    <a:pt x="89430" y="76309"/>
                  </a:lnTo>
                  <a:lnTo>
                    <a:pt x="84119" y="79425"/>
                  </a:lnTo>
                  <a:lnTo>
                    <a:pt x="78699" y="82541"/>
                  </a:lnTo>
                  <a:lnTo>
                    <a:pt x="73279" y="85591"/>
                  </a:lnTo>
                  <a:lnTo>
                    <a:pt x="67750" y="88574"/>
                  </a:lnTo>
                  <a:lnTo>
                    <a:pt x="62005" y="91624"/>
                  </a:lnTo>
                  <a:lnTo>
                    <a:pt x="56151" y="94541"/>
                  </a:lnTo>
                  <a:lnTo>
                    <a:pt x="50298" y="97524"/>
                  </a:lnTo>
                  <a:lnTo>
                    <a:pt x="44227" y="100375"/>
                  </a:lnTo>
                  <a:lnTo>
                    <a:pt x="38157" y="103292"/>
                  </a:lnTo>
                  <a:lnTo>
                    <a:pt x="25691" y="108861"/>
                  </a:lnTo>
                  <a:lnTo>
                    <a:pt x="13008" y="114497"/>
                  </a:lnTo>
                  <a:lnTo>
                    <a:pt x="0" y="120000"/>
                  </a:lnTo>
                  <a:lnTo>
                    <a:pt x="7588" y="120000"/>
                  </a:lnTo>
                  <a:lnTo>
                    <a:pt x="7588" y="120000"/>
                  </a:lnTo>
                  <a:lnTo>
                    <a:pt x="19837" y="114563"/>
                  </a:lnTo>
                  <a:lnTo>
                    <a:pt x="31544" y="109060"/>
                  </a:lnTo>
                  <a:lnTo>
                    <a:pt x="37289" y="106342"/>
                  </a:lnTo>
                  <a:lnTo>
                    <a:pt x="43035" y="103491"/>
                  </a:lnTo>
                  <a:lnTo>
                    <a:pt x="48563" y="100640"/>
                  </a:lnTo>
                  <a:lnTo>
                    <a:pt x="53983" y="97790"/>
                  </a:lnTo>
                  <a:lnTo>
                    <a:pt x="59512" y="94939"/>
                  </a:lnTo>
                  <a:lnTo>
                    <a:pt x="64823" y="92022"/>
                  </a:lnTo>
                  <a:lnTo>
                    <a:pt x="70135" y="88972"/>
                  </a:lnTo>
                  <a:lnTo>
                    <a:pt x="75230" y="86055"/>
                  </a:lnTo>
                  <a:lnTo>
                    <a:pt x="85636" y="79889"/>
                  </a:lnTo>
                  <a:lnTo>
                    <a:pt x="95718" y="73657"/>
                  </a:lnTo>
                  <a:lnTo>
                    <a:pt x="95718" y="73657"/>
                  </a:lnTo>
                  <a:lnTo>
                    <a:pt x="98644" y="71602"/>
                  </a:lnTo>
                  <a:lnTo>
                    <a:pt x="101680" y="69480"/>
                  </a:lnTo>
                  <a:lnTo>
                    <a:pt x="104498" y="67359"/>
                  </a:lnTo>
                  <a:lnTo>
                    <a:pt x="107100" y="65171"/>
                  </a:lnTo>
                  <a:lnTo>
                    <a:pt x="109701" y="62917"/>
                  </a:lnTo>
                  <a:lnTo>
                    <a:pt x="111978" y="60596"/>
                  </a:lnTo>
                  <a:lnTo>
                    <a:pt x="114363" y="58143"/>
                  </a:lnTo>
                  <a:lnTo>
                    <a:pt x="116422" y="55624"/>
                  </a:lnTo>
                  <a:lnTo>
                    <a:pt x="116422" y="55624"/>
                  </a:lnTo>
                  <a:lnTo>
                    <a:pt x="117398" y="54430"/>
                  </a:lnTo>
                  <a:lnTo>
                    <a:pt x="118265" y="53038"/>
                  </a:lnTo>
                  <a:lnTo>
                    <a:pt x="118915" y="51712"/>
                  </a:lnTo>
                  <a:lnTo>
                    <a:pt x="119457" y="50320"/>
                  </a:lnTo>
                  <a:lnTo>
                    <a:pt x="119891" y="48928"/>
                  </a:lnTo>
                  <a:lnTo>
                    <a:pt x="120000" y="47469"/>
                  </a:lnTo>
                  <a:lnTo>
                    <a:pt x="120000" y="46011"/>
                  </a:lnTo>
                  <a:lnTo>
                    <a:pt x="119891" y="44618"/>
                  </a:lnTo>
                  <a:lnTo>
                    <a:pt x="119674" y="43226"/>
                  </a:lnTo>
                  <a:lnTo>
                    <a:pt x="119241" y="41767"/>
                  </a:lnTo>
                  <a:lnTo>
                    <a:pt x="118699" y="40508"/>
                  </a:lnTo>
                  <a:lnTo>
                    <a:pt x="117940" y="39116"/>
                  </a:lnTo>
                  <a:lnTo>
                    <a:pt x="117073" y="37922"/>
                  </a:lnTo>
                  <a:lnTo>
                    <a:pt x="116097" y="36729"/>
                  </a:lnTo>
                  <a:lnTo>
                    <a:pt x="114905" y="35602"/>
                  </a:lnTo>
                  <a:lnTo>
                    <a:pt x="113712" y="34541"/>
                  </a:lnTo>
                  <a:lnTo>
                    <a:pt x="113712" y="34541"/>
                  </a:lnTo>
                  <a:lnTo>
                    <a:pt x="112520" y="33613"/>
                  </a:lnTo>
                  <a:lnTo>
                    <a:pt x="111111" y="32618"/>
                  </a:lnTo>
                  <a:lnTo>
                    <a:pt x="109810" y="31756"/>
                  </a:lnTo>
                  <a:lnTo>
                    <a:pt x="108292" y="30961"/>
                  </a:lnTo>
                  <a:lnTo>
                    <a:pt x="105365" y="29370"/>
                  </a:lnTo>
                  <a:lnTo>
                    <a:pt x="102222" y="27977"/>
                  </a:lnTo>
                  <a:lnTo>
                    <a:pt x="99186" y="26784"/>
                  </a:lnTo>
                  <a:lnTo>
                    <a:pt x="95934" y="25723"/>
                  </a:lnTo>
                  <a:lnTo>
                    <a:pt x="92791" y="24729"/>
                  </a:lnTo>
                  <a:lnTo>
                    <a:pt x="89647" y="23668"/>
                  </a:lnTo>
                  <a:lnTo>
                    <a:pt x="89647" y="23668"/>
                  </a:lnTo>
                  <a:lnTo>
                    <a:pt x="83252" y="22011"/>
                  </a:lnTo>
                  <a:lnTo>
                    <a:pt x="76964" y="20552"/>
                  </a:lnTo>
                  <a:lnTo>
                    <a:pt x="70785" y="19292"/>
                  </a:lnTo>
                  <a:lnTo>
                    <a:pt x="64715" y="18099"/>
                  </a:lnTo>
                  <a:lnTo>
                    <a:pt x="64715" y="18099"/>
                  </a:lnTo>
                  <a:lnTo>
                    <a:pt x="52791" y="16044"/>
                  </a:lnTo>
                  <a:lnTo>
                    <a:pt x="41626" y="14254"/>
                  </a:lnTo>
                  <a:lnTo>
                    <a:pt x="21029" y="10939"/>
                  </a:lnTo>
                  <a:lnTo>
                    <a:pt x="21029" y="10939"/>
                  </a:lnTo>
                  <a:lnTo>
                    <a:pt x="16260" y="10077"/>
                  </a:lnTo>
                  <a:lnTo>
                    <a:pt x="13983" y="9613"/>
                  </a:lnTo>
                  <a:lnTo>
                    <a:pt x="11815" y="9082"/>
                  </a:lnTo>
                  <a:lnTo>
                    <a:pt x="11815" y="9082"/>
                  </a:lnTo>
                  <a:lnTo>
                    <a:pt x="9756" y="8552"/>
                  </a:lnTo>
                  <a:lnTo>
                    <a:pt x="8780" y="8088"/>
                  </a:lnTo>
                  <a:lnTo>
                    <a:pt x="8021" y="7624"/>
                  </a:lnTo>
                  <a:lnTo>
                    <a:pt x="8021" y="7624"/>
                  </a:lnTo>
                  <a:lnTo>
                    <a:pt x="7696" y="7359"/>
                  </a:lnTo>
                  <a:lnTo>
                    <a:pt x="7696" y="6961"/>
                  </a:lnTo>
                  <a:lnTo>
                    <a:pt x="7913" y="6696"/>
                  </a:lnTo>
                  <a:lnTo>
                    <a:pt x="8238" y="6430"/>
                  </a:lnTo>
                  <a:lnTo>
                    <a:pt x="9105" y="5966"/>
                  </a:lnTo>
                  <a:lnTo>
                    <a:pt x="10081" y="5701"/>
                  </a:lnTo>
                  <a:lnTo>
                    <a:pt x="10081" y="5701"/>
                  </a:lnTo>
                  <a:lnTo>
                    <a:pt x="11924" y="5171"/>
                  </a:lnTo>
                  <a:lnTo>
                    <a:pt x="13875" y="4707"/>
                  </a:lnTo>
                  <a:lnTo>
                    <a:pt x="17777" y="3845"/>
                  </a:lnTo>
                  <a:lnTo>
                    <a:pt x="21463" y="3314"/>
                  </a:lnTo>
                  <a:lnTo>
                    <a:pt x="24823" y="2784"/>
                  </a:lnTo>
                  <a:lnTo>
                    <a:pt x="24823" y="2784"/>
                  </a:lnTo>
                  <a:lnTo>
                    <a:pt x="34037" y="1657"/>
                  </a:lnTo>
                  <a:lnTo>
                    <a:pt x="41517" y="795"/>
                  </a:lnTo>
                  <a:lnTo>
                    <a:pt x="47154" y="265"/>
                  </a:lnTo>
                  <a:lnTo>
                    <a:pt x="51165" y="0"/>
                  </a:lnTo>
                  <a:lnTo>
                    <a:pt x="49972" y="0"/>
                  </a:lnTo>
                  <a:lnTo>
                    <a:pt x="49972" y="0"/>
                  </a:lnTo>
                  <a:lnTo>
                    <a:pt x="45962" y="265"/>
                  </a:lnTo>
                  <a:lnTo>
                    <a:pt x="40325" y="729"/>
                  </a:lnTo>
                  <a:lnTo>
                    <a:pt x="33279" y="1458"/>
                  </a:lnTo>
                  <a:lnTo>
                    <a:pt x="24823" y="2453"/>
                  </a:lnTo>
                  <a:lnTo>
                    <a:pt x="24823" y="2453"/>
                  </a:lnTo>
                  <a:lnTo>
                    <a:pt x="21246" y="3049"/>
                  </a:lnTo>
                  <a:lnTo>
                    <a:pt x="17560" y="3580"/>
                  </a:lnTo>
                  <a:lnTo>
                    <a:pt x="13766" y="4375"/>
                  </a:lnTo>
                  <a:lnTo>
                    <a:pt x="11815" y="4839"/>
                  </a:lnTo>
                  <a:lnTo>
                    <a:pt x="9864" y="5436"/>
                  </a:lnTo>
                  <a:lnTo>
                    <a:pt x="9864" y="5436"/>
                  </a:lnTo>
                  <a:lnTo>
                    <a:pt x="8997" y="5767"/>
                  </a:lnTo>
                  <a:lnTo>
                    <a:pt x="8455" y="5966"/>
                  </a:lnTo>
                  <a:lnTo>
                    <a:pt x="8021" y="6232"/>
                  </a:lnTo>
                  <a:lnTo>
                    <a:pt x="7588" y="6497"/>
                  </a:lnTo>
                  <a:lnTo>
                    <a:pt x="7371" y="6895"/>
                  </a:lnTo>
                  <a:lnTo>
                    <a:pt x="7371" y="7359"/>
                  </a:lnTo>
                  <a:lnTo>
                    <a:pt x="7588" y="7823"/>
                  </a:lnTo>
                  <a:lnTo>
                    <a:pt x="7588" y="7823"/>
                  </a:lnTo>
                  <a:lnTo>
                    <a:pt x="8455" y="8353"/>
                  </a:lnTo>
                  <a:lnTo>
                    <a:pt x="9539" y="8817"/>
                  </a:lnTo>
                  <a:lnTo>
                    <a:pt x="11707" y="9480"/>
                  </a:lnTo>
                  <a:lnTo>
                    <a:pt x="11707" y="94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pPr defTabSz="914377">
                <a:defRPr/>
              </a:pPr>
              <a:endParaRPr sz="1900" kern="0" dirty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2" name="Shape 669"/>
          <p:cNvSpPr/>
          <p:nvPr/>
        </p:nvSpPr>
        <p:spPr>
          <a:xfrm>
            <a:off x="4135191" y="2147823"/>
            <a:ext cx="609521" cy="609741"/>
          </a:xfrm>
          <a:prstGeom prst="ellipse">
            <a:avLst/>
          </a:prstGeom>
          <a:solidFill>
            <a:srgbClr val="FF7254"/>
          </a:solidFill>
          <a:ln>
            <a:noFill/>
          </a:ln>
        </p:spPr>
        <p:txBody>
          <a:bodyPr lIns="121897" tIns="60932" rIns="121897" bIns="60932" anchor="ctr" anchorCtr="0">
            <a:noAutofit/>
          </a:bodyPr>
          <a:lstStyle/>
          <a:p>
            <a:pPr algn="ctr" defTabSz="914377">
              <a:defRPr/>
            </a:pPr>
            <a:endParaRPr sz="1900" kern="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83" name="Shape 670"/>
          <p:cNvSpPr txBox="1"/>
          <p:nvPr/>
        </p:nvSpPr>
        <p:spPr>
          <a:xfrm>
            <a:off x="4121402" y="2185566"/>
            <a:ext cx="629830" cy="49578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 defTabSz="914377">
              <a:buSzPct val="25000"/>
              <a:defRPr/>
            </a:pPr>
            <a:r>
              <a:rPr lang="en-US" sz="3200" kern="0" dirty="0">
                <a:solidFill>
                  <a:schemeClr val="lt1"/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85" name="Shape 673"/>
          <p:cNvSpPr/>
          <p:nvPr/>
        </p:nvSpPr>
        <p:spPr>
          <a:xfrm>
            <a:off x="4999174" y="3909959"/>
            <a:ext cx="609521" cy="609741"/>
          </a:xfrm>
          <a:prstGeom prst="ellipse">
            <a:avLst/>
          </a:prstGeom>
          <a:solidFill>
            <a:srgbClr val="FF7254"/>
          </a:solidFill>
          <a:ln>
            <a:noFill/>
          </a:ln>
        </p:spPr>
        <p:txBody>
          <a:bodyPr lIns="121897" tIns="60932" rIns="121897" bIns="60932" anchor="ctr" anchorCtr="0">
            <a:noAutofit/>
          </a:bodyPr>
          <a:lstStyle/>
          <a:p>
            <a:pPr algn="ctr" defTabSz="914377">
              <a:defRPr/>
            </a:pPr>
            <a:endParaRPr sz="1900" kern="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86" name="Shape 674"/>
          <p:cNvSpPr txBox="1"/>
          <p:nvPr/>
        </p:nvSpPr>
        <p:spPr>
          <a:xfrm>
            <a:off x="4985386" y="3947699"/>
            <a:ext cx="629830" cy="49578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 defTabSz="914377">
              <a:buSzPct val="25000"/>
              <a:defRPr/>
            </a:pPr>
            <a:r>
              <a:rPr lang="en-US" sz="3200" kern="0" dirty="0">
                <a:solidFill>
                  <a:schemeClr val="lt1"/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91" name="Shape 681"/>
          <p:cNvSpPr/>
          <p:nvPr/>
        </p:nvSpPr>
        <p:spPr>
          <a:xfrm>
            <a:off x="5880325" y="2435921"/>
            <a:ext cx="609521" cy="609741"/>
          </a:xfrm>
          <a:prstGeom prst="ellipse">
            <a:avLst/>
          </a:prstGeom>
          <a:solidFill>
            <a:srgbClr val="FF7254"/>
          </a:solidFill>
          <a:ln>
            <a:noFill/>
          </a:ln>
        </p:spPr>
        <p:txBody>
          <a:bodyPr lIns="121897" tIns="60932" rIns="121897" bIns="60932" anchor="ctr" anchorCtr="0">
            <a:noAutofit/>
          </a:bodyPr>
          <a:lstStyle/>
          <a:p>
            <a:pPr algn="ctr" defTabSz="914377">
              <a:defRPr/>
            </a:pPr>
            <a:endParaRPr sz="1900" kern="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2" name="Shape 682"/>
          <p:cNvSpPr txBox="1"/>
          <p:nvPr/>
        </p:nvSpPr>
        <p:spPr>
          <a:xfrm>
            <a:off x="5875002" y="2473663"/>
            <a:ext cx="629830" cy="49578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 defTabSz="914377">
              <a:buSzPct val="25000"/>
              <a:defRPr/>
            </a:pPr>
            <a:r>
              <a:rPr lang="en-US" sz="3200" kern="0" dirty="0">
                <a:solidFill>
                  <a:schemeClr val="lt1"/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97" name="Shape 689"/>
          <p:cNvSpPr/>
          <p:nvPr/>
        </p:nvSpPr>
        <p:spPr>
          <a:xfrm>
            <a:off x="7176159" y="5010608"/>
            <a:ext cx="609521" cy="609741"/>
          </a:xfrm>
          <a:prstGeom prst="ellipse">
            <a:avLst/>
          </a:prstGeom>
          <a:solidFill>
            <a:srgbClr val="FF7254"/>
          </a:solidFill>
          <a:ln>
            <a:noFill/>
          </a:ln>
        </p:spPr>
        <p:txBody>
          <a:bodyPr lIns="121897" tIns="60932" rIns="121897" bIns="60932" anchor="ctr" anchorCtr="0">
            <a:noAutofit/>
          </a:bodyPr>
          <a:lstStyle/>
          <a:p>
            <a:pPr algn="ctr" defTabSz="914377">
              <a:defRPr/>
            </a:pPr>
            <a:endParaRPr sz="1900" kern="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8" name="Shape 690"/>
          <p:cNvSpPr txBox="1"/>
          <p:nvPr/>
        </p:nvSpPr>
        <p:spPr>
          <a:xfrm>
            <a:off x="7151186" y="5059539"/>
            <a:ext cx="629830" cy="49578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 defTabSz="914377">
              <a:buSzPct val="25000"/>
              <a:defRPr/>
            </a:pPr>
            <a:r>
              <a:rPr lang="en-US" sz="3200" kern="0" dirty="0" smtClean="0">
                <a:solidFill>
                  <a:schemeClr val="lt1"/>
                </a:solidFill>
                <a:cs typeface="+mn-ea"/>
                <a:sym typeface="+mn-lt"/>
              </a:rPr>
              <a:t>4</a:t>
            </a:r>
            <a:endParaRPr lang="en-US" sz="3200" kern="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3" name="文本框 11"/>
          <p:cNvSpPr txBox="1"/>
          <p:nvPr/>
        </p:nvSpPr>
        <p:spPr>
          <a:xfrm>
            <a:off x="7319342" y="5028810"/>
            <a:ext cx="1967389" cy="492402"/>
          </a:xfrm>
          <a:prstGeom prst="rect">
            <a:avLst/>
          </a:prstGeom>
          <a:noFill/>
        </p:spPr>
        <p:txBody>
          <a:bodyPr wrap="square" lIns="121880" tIns="60940" rIns="121880" bIns="60940" rtlCol="0">
            <a:spAutoFit/>
          </a:bodyPr>
          <a:lstStyle/>
          <a:p>
            <a:pPr algn="r"/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Lato Regular"/>
              </a:rPr>
              <a:t>教后活动</a:t>
            </a:r>
            <a:endParaRPr lang="en-US" altLang="zh-CN" sz="2400" b="1" dirty="0">
              <a:latin typeface="楷体" pitchFamily="49" charset="-122"/>
              <a:ea typeface="楷体" pitchFamily="49" charset="-122"/>
              <a:cs typeface="Lato Regular"/>
            </a:endParaRPr>
          </a:p>
        </p:txBody>
      </p:sp>
      <p:sp>
        <p:nvSpPr>
          <p:cNvPr id="101" name="文本框 11"/>
          <p:cNvSpPr txBox="1"/>
          <p:nvPr/>
        </p:nvSpPr>
        <p:spPr>
          <a:xfrm>
            <a:off x="2062758" y="2133650"/>
            <a:ext cx="1967389" cy="492402"/>
          </a:xfrm>
          <a:prstGeom prst="rect">
            <a:avLst/>
          </a:prstGeom>
          <a:noFill/>
        </p:spPr>
        <p:txBody>
          <a:bodyPr wrap="square" lIns="121880" tIns="60940" rIns="121880" bIns="60940" rtlCol="0">
            <a:spAutoFit/>
          </a:bodyPr>
          <a:lstStyle/>
          <a:p>
            <a:pPr algn="r"/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Lato Regular"/>
              </a:rPr>
              <a:t>分配主题</a:t>
            </a:r>
            <a:endParaRPr lang="en-US" altLang="zh-CN" sz="2400" b="1" dirty="0">
              <a:latin typeface="楷体" pitchFamily="49" charset="-122"/>
              <a:ea typeface="楷体" pitchFamily="49" charset="-122"/>
              <a:cs typeface="Lato Regular"/>
            </a:endParaRPr>
          </a:p>
        </p:txBody>
      </p:sp>
      <p:sp>
        <p:nvSpPr>
          <p:cNvPr id="31" name="文本框 11"/>
          <p:cNvSpPr txBox="1"/>
          <p:nvPr/>
        </p:nvSpPr>
        <p:spPr>
          <a:xfrm>
            <a:off x="6072033" y="2421682"/>
            <a:ext cx="1967389" cy="492402"/>
          </a:xfrm>
          <a:prstGeom prst="rect">
            <a:avLst/>
          </a:prstGeom>
          <a:noFill/>
        </p:spPr>
        <p:txBody>
          <a:bodyPr wrap="square" lIns="121880" tIns="60940" rIns="121880" bIns="60940" rtlCol="0">
            <a:spAutoFit/>
          </a:bodyPr>
          <a:lstStyle/>
          <a:p>
            <a:pPr algn="r"/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Lato Regular"/>
              </a:rPr>
              <a:t>准备活动</a:t>
            </a:r>
            <a:endParaRPr lang="en-US" altLang="zh-CN" sz="2400" b="1" dirty="0">
              <a:latin typeface="楷体" pitchFamily="49" charset="-122"/>
              <a:ea typeface="楷体" pitchFamily="49" charset="-122"/>
              <a:cs typeface="Lato Regular"/>
            </a:endParaRPr>
          </a:p>
        </p:txBody>
      </p:sp>
      <p:sp>
        <p:nvSpPr>
          <p:cNvPr id="32" name="文本框 11"/>
          <p:cNvSpPr txBox="1"/>
          <p:nvPr/>
        </p:nvSpPr>
        <p:spPr>
          <a:xfrm>
            <a:off x="2926854" y="3955826"/>
            <a:ext cx="1967389" cy="492402"/>
          </a:xfrm>
          <a:prstGeom prst="rect">
            <a:avLst/>
          </a:prstGeom>
          <a:noFill/>
        </p:spPr>
        <p:txBody>
          <a:bodyPr wrap="square" lIns="121880" tIns="60940" rIns="121880" bIns="60940" rtlCol="0">
            <a:spAutoFit/>
          </a:bodyPr>
          <a:lstStyle/>
          <a:p>
            <a:pPr algn="r"/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Lato Regular"/>
              </a:rPr>
              <a:t>分组活动</a:t>
            </a:r>
            <a:endParaRPr lang="en-US" altLang="zh-CN" sz="2400" b="1" dirty="0">
              <a:latin typeface="楷体" pitchFamily="49" charset="-122"/>
              <a:ea typeface="楷体" pitchFamily="49" charset="-122"/>
              <a:cs typeface="Lato Regular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51390" y="5590034"/>
            <a:ext cx="3564679" cy="1046436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zh-CN" sz="2000" b="1" kern="0" dirty="0" smtClean="0">
                <a:latin typeface="仿宋" pitchFamily="49" charset="-122"/>
                <a:ea typeface="仿宋" pitchFamily="49" charset="-122"/>
                <a:cs typeface="+mn-ea"/>
              </a:rPr>
              <a:t>每</a:t>
            </a:r>
            <a:r>
              <a:rPr lang="zh-CN" altLang="zh-CN" sz="2000" b="1" kern="0" dirty="0">
                <a:latin typeface="仿宋" pitchFamily="49" charset="-122"/>
                <a:ea typeface="仿宋" pitchFamily="49" charset="-122"/>
                <a:cs typeface="+mn-ea"/>
              </a:rPr>
              <a:t>位教师对自己的课堂教学进行反思</a:t>
            </a:r>
            <a:r>
              <a:rPr lang="zh-CN" altLang="zh-CN" sz="2000" b="1" kern="0" dirty="0" smtClean="0">
                <a:latin typeface="仿宋" pitchFamily="49" charset="-122"/>
                <a:ea typeface="仿宋" pitchFamily="49" charset="-122"/>
                <a:cs typeface="+mn-ea"/>
              </a:rPr>
              <a:t>；教案</a:t>
            </a:r>
            <a:r>
              <a:rPr lang="zh-CN" altLang="zh-CN" sz="2000" b="1" kern="0" dirty="0">
                <a:latin typeface="仿宋" pitchFamily="49" charset="-122"/>
                <a:ea typeface="仿宋" pitchFamily="49" charset="-122"/>
                <a:cs typeface="+mn-ea"/>
              </a:rPr>
              <a:t>的再设计，即对教案进行进一步优化。</a:t>
            </a:r>
          </a:p>
        </p:txBody>
      </p:sp>
      <p:sp>
        <p:nvSpPr>
          <p:cNvPr id="20" name="矩形 19"/>
          <p:cNvSpPr/>
          <p:nvPr/>
        </p:nvSpPr>
        <p:spPr>
          <a:xfrm>
            <a:off x="623311" y="2681350"/>
            <a:ext cx="3647930" cy="73866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zh-CN" sz="2000" b="1" kern="0" dirty="0">
                <a:latin typeface="仿宋" pitchFamily="49" charset="-122"/>
                <a:ea typeface="仿宋" pitchFamily="49" charset="-122"/>
                <a:cs typeface="+mn-ea"/>
              </a:rPr>
              <a:t>备课</a:t>
            </a:r>
            <a:r>
              <a:rPr lang="zh-CN" altLang="zh-CN" sz="2000" b="1" kern="0" dirty="0" smtClean="0">
                <a:latin typeface="仿宋" pitchFamily="49" charset="-122"/>
                <a:ea typeface="仿宋" pitchFamily="49" charset="-122"/>
                <a:cs typeface="+mn-ea"/>
              </a:rPr>
              <a:t>组长</a:t>
            </a:r>
            <a:r>
              <a:rPr lang="zh-CN" altLang="en-US" sz="2000" b="1" kern="0" dirty="0" smtClean="0">
                <a:latin typeface="仿宋" pitchFamily="49" charset="-122"/>
                <a:ea typeface="仿宋" pitchFamily="49" charset="-122"/>
                <a:cs typeface="+mn-ea"/>
              </a:rPr>
              <a:t>分配本课任务</a:t>
            </a:r>
            <a:r>
              <a:rPr lang="zh-CN" altLang="zh-CN" sz="2000" b="1" kern="0" dirty="0" smtClean="0">
                <a:latin typeface="仿宋" pitchFamily="49" charset="-122"/>
                <a:ea typeface="仿宋" pitchFamily="49" charset="-122"/>
                <a:cs typeface="+mn-ea"/>
              </a:rPr>
              <a:t>，</a:t>
            </a:r>
            <a:r>
              <a:rPr lang="zh-CN" altLang="zh-CN" sz="2000" b="1" kern="0" dirty="0">
                <a:latin typeface="仿宋" pitchFamily="49" charset="-122"/>
                <a:ea typeface="仿宋" pitchFamily="49" charset="-122"/>
                <a:cs typeface="+mn-ea"/>
              </a:rPr>
              <a:t>确定每一</a:t>
            </a:r>
            <a:r>
              <a:rPr lang="zh-CN" altLang="zh-CN" sz="2000" b="1" kern="0" dirty="0" smtClean="0">
                <a:latin typeface="仿宋" pitchFamily="49" charset="-122"/>
                <a:ea typeface="仿宋" pitchFamily="49" charset="-122"/>
                <a:cs typeface="+mn-ea"/>
              </a:rPr>
              <a:t>专题</a:t>
            </a:r>
            <a:r>
              <a:rPr lang="zh-CN" altLang="en-US" sz="2000" b="1" kern="0" dirty="0" smtClean="0">
                <a:latin typeface="仿宋" pitchFamily="49" charset="-122"/>
                <a:ea typeface="仿宋" pitchFamily="49" charset="-122"/>
                <a:cs typeface="+mn-ea"/>
              </a:rPr>
              <a:t>或单元</a:t>
            </a:r>
            <a:r>
              <a:rPr lang="zh-CN" altLang="zh-CN" sz="2000" b="1" kern="0" dirty="0" smtClean="0">
                <a:latin typeface="仿宋" pitchFamily="49" charset="-122"/>
                <a:ea typeface="仿宋" pitchFamily="49" charset="-122"/>
                <a:cs typeface="+mn-ea"/>
              </a:rPr>
              <a:t>的主</a:t>
            </a:r>
            <a:r>
              <a:rPr lang="zh-CN" altLang="zh-CN" sz="2000" b="1" kern="0" dirty="0">
                <a:latin typeface="仿宋" pitchFamily="49" charset="-122"/>
                <a:ea typeface="仿宋" pitchFamily="49" charset="-122"/>
                <a:cs typeface="+mn-ea"/>
              </a:rPr>
              <a:t>备</a:t>
            </a:r>
            <a:r>
              <a:rPr lang="zh-CN" altLang="zh-CN" sz="2000" b="1" kern="0" dirty="0" smtClean="0">
                <a:latin typeface="仿宋" pitchFamily="49" charset="-122"/>
                <a:ea typeface="仿宋" pitchFamily="49" charset="-122"/>
                <a:cs typeface="+mn-ea"/>
              </a:rPr>
              <a:t>教师。</a:t>
            </a:r>
            <a:endParaRPr lang="zh-CN" altLang="zh-CN" sz="2000" b="1" kern="0" dirty="0">
              <a:latin typeface="仿宋" pitchFamily="49" charset="-122"/>
              <a:ea typeface="仿宋" pitchFamily="49" charset="-122"/>
              <a:cs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34439" y="2949630"/>
            <a:ext cx="3564679" cy="1046436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zh-CN" sz="2000" b="1" kern="0" dirty="0">
                <a:latin typeface="仿宋" pitchFamily="49" charset="-122"/>
                <a:ea typeface="仿宋" pitchFamily="49" charset="-122"/>
                <a:cs typeface="+mn-ea"/>
              </a:rPr>
              <a:t>主备教师钻研教材，设计教案</a:t>
            </a:r>
            <a:r>
              <a:rPr lang="zh-CN" altLang="en-US" sz="2000" b="1" kern="0" dirty="0">
                <a:latin typeface="仿宋" pitchFamily="49" charset="-122"/>
                <a:ea typeface="仿宋" pitchFamily="49" charset="-122"/>
                <a:cs typeface="+mn-ea"/>
              </a:rPr>
              <a:t>；</a:t>
            </a:r>
            <a:r>
              <a:rPr lang="zh-CN" altLang="zh-CN" sz="2000" b="1" kern="0" dirty="0">
                <a:latin typeface="仿宋" pitchFamily="49" charset="-122"/>
                <a:ea typeface="仿宋" pitchFamily="49" charset="-122"/>
                <a:cs typeface="+mn-ea"/>
              </a:rPr>
              <a:t>辅备教师熟悉教材，为组内集中交流做好充分准备</a:t>
            </a:r>
            <a:r>
              <a:rPr lang="zh-CN" altLang="zh-CN" sz="2000" b="1" kern="0" dirty="0" smtClean="0">
                <a:latin typeface="仿宋" pitchFamily="49" charset="-122"/>
                <a:ea typeface="仿宋" pitchFamily="49" charset="-122"/>
                <a:cs typeface="+mn-ea"/>
              </a:rPr>
              <a:t>。</a:t>
            </a:r>
            <a:endParaRPr lang="zh-CN" altLang="zh-CN" sz="2000" b="1" kern="0" dirty="0">
              <a:latin typeface="仿宋" pitchFamily="49" charset="-122"/>
              <a:ea typeface="仿宋" pitchFamily="49" charset="-122"/>
              <a:cs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14406" y="4509914"/>
            <a:ext cx="3696624" cy="1046436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zh-CN" sz="2000" b="1" kern="0" dirty="0">
                <a:latin typeface="仿宋" pitchFamily="49" charset="-122"/>
                <a:ea typeface="仿宋" pitchFamily="49" charset="-122"/>
                <a:cs typeface="+mn-ea"/>
              </a:rPr>
              <a:t>主备教师阐述主讲内容；全体教师针对主备教案</a:t>
            </a:r>
            <a:r>
              <a:rPr lang="zh-CN" altLang="zh-CN" sz="2000" b="1" kern="0" dirty="0" smtClean="0">
                <a:latin typeface="仿宋" pitchFamily="49" charset="-122"/>
                <a:ea typeface="仿宋" pitchFamily="49" charset="-122"/>
                <a:cs typeface="+mn-ea"/>
              </a:rPr>
              <a:t>各抒己见；</a:t>
            </a:r>
            <a:r>
              <a:rPr lang="zh-CN" altLang="zh-CN" sz="2000" b="1" kern="0" dirty="0">
                <a:latin typeface="仿宋" pitchFamily="49" charset="-122"/>
                <a:ea typeface="仿宋" pitchFamily="49" charset="-122"/>
                <a:cs typeface="+mn-ea"/>
              </a:rPr>
              <a:t>组内教师形成个性化</a:t>
            </a:r>
            <a:r>
              <a:rPr lang="zh-CN" altLang="zh-CN" sz="2000" b="1" kern="0" dirty="0" smtClean="0">
                <a:latin typeface="仿宋" pitchFamily="49" charset="-122"/>
                <a:ea typeface="仿宋" pitchFamily="49" charset="-122"/>
                <a:cs typeface="+mn-ea"/>
              </a:rPr>
              <a:t>教案。</a:t>
            </a:r>
            <a:endParaRPr lang="zh-CN" altLang="zh-CN" sz="2000" b="1" kern="0" dirty="0">
              <a:latin typeface="仿宋" pitchFamily="49" charset="-122"/>
              <a:ea typeface="仿宋" pitchFamily="49" charset="-122"/>
              <a:cs typeface="+mn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10630" y="1100688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36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（一）集体备课</a:t>
            </a:r>
            <a:endParaRPr lang="en-US" altLang="zh-CN" sz="3600" b="1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0" y="882923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燕尾形 25"/>
          <p:cNvSpPr/>
          <p:nvPr/>
        </p:nvSpPr>
        <p:spPr>
          <a:xfrm>
            <a:off x="1586327" y="-26590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7" name="标题层"/>
          <p:cNvSpPr txBox="1"/>
          <p:nvPr/>
        </p:nvSpPr>
        <p:spPr bwMode="auto">
          <a:xfrm>
            <a:off x="3070870" y="18827"/>
            <a:ext cx="776329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二、教师合作的</a:t>
            </a:r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主要形式</a:t>
            </a:r>
            <a:endParaRPr lang="zh-CN" altLang="zh-CN" sz="4000" b="1" dirty="0" smtClean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55246" y="1269554"/>
            <a:ext cx="986509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3200" b="1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en-US" altLang="zh-CN" sz="3200" b="1" dirty="0" smtClean="0"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en-US" sz="3200" b="1" dirty="0" smtClean="0">
                <a:latin typeface="仿宋" pitchFamily="49" charset="-122"/>
                <a:ea typeface="仿宋" pitchFamily="49" charset="-122"/>
              </a:rPr>
              <a:t>基</a:t>
            </a:r>
            <a:r>
              <a:rPr lang="zh-CN" altLang="en-US" sz="3200" b="1" dirty="0" smtClean="0">
                <a:latin typeface="仿宋" pitchFamily="49" charset="-122"/>
                <a:ea typeface="仿宋" pitchFamily="49" charset="-122"/>
              </a:rPr>
              <a:t>本步骤</a:t>
            </a:r>
            <a:endParaRPr lang="zh-CN" altLang="en-US" sz="3200" dirty="0">
              <a:latin typeface="仿宋" pitchFamily="49" charset="-122"/>
              <a:ea typeface="仿宋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90529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0630" y="1127279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36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（二）教学观摩</a:t>
            </a:r>
            <a:endParaRPr lang="en-US" altLang="zh-CN" sz="3600" b="1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层"/>
          <p:cNvSpPr txBox="1"/>
          <p:nvPr/>
        </p:nvSpPr>
        <p:spPr bwMode="auto">
          <a:xfrm>
            <a:off x="3070870" y="45418"/>
            <a:ext cx="776329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二、教师合作的</a:t>
            </a:r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主要形式</a:t>
            </a:r>
            <a:endParaRPr lang="zh-CN" altLang="zh-CN" sz="4000" b="1" dirty="0" smtClean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42678" y="1845618"/>
            <a:ext cx="9865096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3200" b="1" dirty="0">
                <a:latin typeface="仿宋" pitchFamily="49" charset="-122"/>
                <a:ea typeface="仿宋" pitchFamily="49" charset="-122"/>
              </a:rPr>
              <a:t>1</a:t>
            </a:r>
            <a:r>
              <a:rPr lang="en-US" sz="3200" b="1" dirty="0" smtClean="0"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en-US" sz="3200" b="1" dirty="0" smtClean="0">
                <a:latin typeface="仿宋" pitchFamily="49" charset="-122"/>
                <a:ea typeface="仿宋" pitchFamily="49" charset="-122"/>
              </a:rPr>
              <a:t>概念</a:t>
            </a: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：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教学观摩是指授课教师愿意开放课堂供其他教师进行观察，并通过观课后的座谈，所有参与教师一同分享所学、反思教学，从而实现教师共同成长。</a:t>
            </a:r>
            <a:endParaRPr lang="en-US" altLang="zh-CN" sz="3200" dirty="0" smtClean="0">
              <a:latin typeface="仿宋" pitchFamily="49" charset="-122"/>
              <a:ea typeface="仿宋" pitchFamily="49" charset="-122"/>
            </a:endParaRPr>
          </a:p>
          <a:p>
            <a:pPr algn="just"/>
            <a:endParaRPr lang="en-US" altLang="zh-CN" sz="3200" b="1" dirty="0" smtClean="0">
              <a:latin typeface="仿宋" pitchFamily="49" charset="-122"/>
              <a:ea typeface="仿宋" pitchFamily="49" charset="-122"/>
            </a:endParaRPr>
          </a:p>
          <a:p>
            <a:pPr algn="just"/>
            <a:r>
              <a:rPr lang="en-US" altLang="zh-CN" sz="3200" b="1" dirty="0" smtClean="0">
                <a:latin typeface="仿宋" pitchFamily="49" charset="-122"/>
                <a:ea typeface="仿宋" pitchFamily="49" charset="-122"/>
              </a:rPr>
              <a:t>2.</a:t>
            </a:r>
            <a:r>
              <a:rPr lang="zh-CN" altLang="en-US" sz="3200" b="1" dirty="0" smtClean="0">
                <a:latin typeface="仿宋" pitchFamily="49" charset="-122"/>
                <a:ea typeface="仿宋" pitchFamily="49" charset="-122"/>
              </a:rPr>
              <a:t>基本步骤：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 </a:t>
            </a:r>
            <a:endParaRPr lang="en-US" altLang="zh-CN" sz="3200" dirty="0" smtClean="0">
              <a:latin typeface="仿宋" pitchFamily="49" charset="-122"/>
              <a:ea typeface="仿宋" pitchFamily="49" charset="-122"/>
            </a:endParaRPr>
          </a:p>
          <a:p>
            <a:pPr algn="just"/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3200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）</a:t>
            </a: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备课</a:t>
            </a:r>
            <a:endParaRPr lang="zh-CN" altLang="zh-CN" sz="3200" dirty="0" smtClean="0">
              <a:latin typeface="仿宋" pitchFamily="49" charset="-122"/>
              <a:ea typeface="仿宋" pitchFamily="49" charset="-122"/>
            </a:endParaRPr>
          </a:p>
          <a:p>
            <a:pPr algn="just"/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3200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）</a:t>
            </a: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说课</a:t>
            </a:r>
            <a:endParaRPr lang="en-US" altLang="zh-CN" sz="3200" dirty="0" smtClean="0">
              <a:latin typeface="仿宋" pitchFamily="49" charset="-122"/>
              <a:ea typeface="仿宋" pitchFamily="49" charset="-122"/>
            </a:endParaRPr>
          </a:p>
          <a:p>
            <a:pPr algn="just"/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3200" dirty="0" smtClean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）</a:t>
            </a: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听课</a:t>
            </a:r>
            <a:endParaRPr lang="zh-CN" altLang="zh-CN" sz="3200" dirty="0" smtClean="0">
              <a:latin typeface="仿宋" pitchFamily="49" charset="-122"/>
              <a:ea typeface="仿宋" pitchFamily="49" charset="-122"/>
            </a:endParaRPr>
          </a:p>
          <a:p>
            <a:pPr algn="just"/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3200" dirty="0" smtClean="0">
                <a:latin typeface="仿宋" pitchFamily="49" charset="-122"/>
                <a:ea typeface="仿宋" pitchFamily="49" charset="-122"/>
              </a:rPr>
              <a:t>4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）</a:t>
            </a: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评课</a:t>
            </a:r>
            <a:endParaRPr lang="zh-CN" altLang="en-US" sz="3200" dirty="0">
              <a:latin typeface="仿宋" pitchFamily="49" charset="-122"/>
              <a:ea typeface="仿宋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4646" y="1415311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36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（三）课例研究</a:t>
            </a:r>
            <a:endParaRPr lang="en-US" altLang="zh-CN" sz="3600" b="1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层"/>
          <p:cNvSpPr txBox="1"/>
          <p:nvPr/>
        </p:nvSpPr>
        <p:spPr bwMode="auto">
          <a:xfrm>
            <a:off x="3070870" y="45418"/>
            <a:ext cx="776329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二、教师合作的</a:t>
            </a:r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主要形式</a:t>
            </a:r>
            <a:endParaRPr lang="zh-CN" altLang="zh-CN" sz="4000" b="1" dirty="0" smtClean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42678" y="2565698"/>
            <a:ext cx="9793088" cy="28854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4500"/>
              </a:lnSpc>
            </a:pPr>
            <a:r>
              <a:rPr lang="en-US" sz="3200" b="1" dirty="0">
                <a:latin typeface="仿宋" pitchFamily="49" charset="-122"/>
                <a:ea typeface="仿宋" pitchFamily="49" charset="-122"/>
              </a:rPr>
              <a:t>1</a:t>
            </a:r>
            <a:r>
              <a:rPr lang="en-US" sz="3200" b="1" dirty="0" smtClean="0"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en-US" sz="3200" b="1" dirty="0" smtClean="0">
                <a:latin typeface="仿宋" pitchFamily="49" charset="-122"/>
                <a:ea typeface="仿宋" pitchFamily="49" charset="-122"/>
              </a:rPr>
              <a:t>概念：</a:t>
            </a:r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课例研究就是对课例的研究，它是一种以教师为中心、基于教师课堂实践的合作性的专业学习活动，教师在研究小组里共同设计、观察和讨论特定的课例，并可能重复这一过程，以此发展教师的洞见，改善教师的课堂实践。</a:t>
            </a:r>
            <a:endParaRPr lang="en-US" altLang="zh-CN" sz="3200" b="1" dirty="0" smtClean="0">
              <a:latin typeface="仿宋" pitchFamily="49" charset="-122"/>
              <a:ea typeface="仿宋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0630" y="981522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36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（三）课例研究</a:t>
            </a:r>
            <a:endParaRPr lang="en-US" altLang="zh-CN" sz="3600" b="1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层"/>
          <p:cNvSpPr txBox="1"/>
          <p:nvPr/>
        </p:nvSpPr>
        <p:spPr bwMode="auto">
          <a:xfrm>
            <a:off x="3070870" y="45418"/>
            <a:ext cx="776329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二、教师合作的</a:t>
            </a:r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主要形式</a:t>
            </a:r>
            <a:endParaRPr lang="zh-CN" altLang="zh-CN" sz="4000" b="1" dirty="0" smtClean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42678" y="1701602"/>
            <a:ext cx="9865096" cy="52198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3200" b="1" dirty="0" smtClean="0">
                <a:latin typeface="仿宋" pitchFamily="49" charset="-122"/>
                <a:ea typeface="仿宋" pitchFamily="49" charset="-122"/>
              </a:rPr>
              <a:t>2.</a:t>
            </a:r>
            <a:r>
              <a:rPr lang="zh-CN" altLang="en-US" sz="3200" b="1" dirty="0" smtClean="0">
                <a:latin typeface="仿宋" pitchFamily="49" charset="-122"/>
                <a:ea typeface="仿宋" pitchFamily="49" charset="-122"/>
              </a:rPr>
              <a:t>基本步骤：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 </a:t>
            </a:r>
            <a:endParaRPr lang="en-US" altLang="zh-CN" sz="32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3200" dirty="0" smtClean="0">
                <a:latin typeface="仿宋" pitchFamily="49" charset="-122"/>
                <a:ea typeface="仿宋" pitchFamily="49" charset="-122"/>
              </a:rPr>
              <a:t>1）确立课例研究主题    </a:t>
            </a:r>
          </a:p>
          <a:p>
            <a:pPr>
              <a:lnSpc>
                <a:spcPct val="120000"/>
              </a:lnSpc>
            </a:pPr>
            <a:r>
              <a:rPr lang="en-US" altLang="zh-CN" sz="3200" dirty="0" smtClean="0">
                <a:latin typeface="仿宋" pitchFamily="49" charset="-122"/>
                <a:ea typeface="仿宋" pitchFamily="49" charset="-122"/>
              </a:rPr>
              <a:t>（2）集体设计教案</a:t>
            </a:r>
          </a:p>
          <a:p>
            <a:pPr>
              <a:lnSpc>
                <a:spcPct val="120000"/>
              </a:lnSpc>
            </a:pP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3200" dirty="0" smtClean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）试验教学及课堂观察</a:t>
            </a:r>
          </a:p>
          <a:p>
            <a:pPr>
              <a:lnSpc>
                <a:spcPct val="120000"/>
              </a:lnSpc>
            </a:pP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3200" dirty="0" smtClean="0">
                <a:latin typeface="仿宋" pitchFamily="49" charset="-122"/>
                <a:ea typeface="仿宋" pitchFamily="49" charset="-122"/>
              </a:rPr>
              <a:t>4</a:t>
            </a: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）第一次试验教学的评价与反思</a:t>
            </a:r>
          </a:p>
          <a:p>
            <a:pPr>
              <a:lnSpc>
                <a:spcPct val="120000"/>
              </a:lnSpc>
            </a:pP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（5）修改教案</a:t>
            </a:r>
          </a:p>
          <a:p>
            <a:pPr>
              <a:lnSpc>
                <a:spcPct val="120000"/>
              </a:lnSpc>
            </a:pP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（6）第二次试验教学及课堂观察</a:t>
            </a:r>
          </a:p>
          <a:p>
            <a:pPr>
              <a:lnSpc>
                <a:spcPct val="120000"/>
              </a:lnSpc>
            </a:pP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（7）第二次试验教学的评价与反思</a:t>
            </a:r>
          </a:p>
          <a:p>
            <a:pPr>
              <a:lnSpc>
                <a:spcPct val="120000"/>
              </a:lnSpc>
            </a:pPr>
            <a:r>
              <a:rPr lang="zh-CN" altLang="en-US" sz="3200" dirty="0" smtClean="0">
                <a:latin typeface="仿宋" pitchFamily="49" charset="-122"/>
                <a:ea typeface="仿宋" pitchFamily="49" charset="-122"/>
              </a:rPr>
              <a:t>（8）分享研究结果</a:t>
            </a:r>
            <a:endParaRPr lang="zh-CN" altLang="en-US" sz="3200" dirty="0">
              <a:latin typeface="仿宋" pitchFamily="49" charset="-122"/>
              <a:ea typeface="仿宋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4646" y="1415311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36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（四）</a:t>
            </a:r>
            <a:r>
              <a:rPr lang="zh-CN" altLang="zh-CN" sz="36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主题聚焦式研讨</a:t>
            </a:r>
            <a:endParaRPr lang="en-US" altLang="zh-CN" sz="3600" b="1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层"/>
          <p:cNvSpPr txBox="1"/>
          <p:nvPr/>
        </p:nvSpPr>
        <p:spPr bwMode="auto">
          <a:xfrm>
            <a:off x="3070870" y="45418"/>
            <a:ext cx="776329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二、教师合作的</a:t>
            </a:r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主要形式</a:t>
            </a:r>
            <a:endParaRPr lang="zh-CN" altLang="zh-CN" sz="4000" b="1" dirty="0" smtClean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42678" y="2565698"/>
            <a:ext cx="9793088" cy="22333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4500"/>
              </a:lnSpc>
            </a:pPr>
            <a:r>
              <a:rPr lang="en-US" sz="3200" b="1" dirty="0">
                <a:latin typeface="仿宋" pitchFamily="49" charset="-122"/>
                <a:ea typeface="仿宋" pitchFamily="49" charset="-122"/>
              </a:rPr>
              <a:t>1</a:t>
            </a:r>
            <a:r>
              <a:rPr lang="en-US" altLang="en-US" sz="3200" b="1" dirty="0" smtClean="0"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en-US" sz="3200" b="1" dirty="0" smtClean="0">
                <a:latin typeface="仿宋" pitchFamily="49" charset="-122"/>
                <a:ea typeface="仿宋" pitchFamily="49" charset="-122"/>
              </a:rPr>
              <a:t>概念：</a:t>
            </a:r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主题聚焦式研讨是教师们围绕特定的主题而展开的专业对话，这些主题与教师的专业生活相关，且能引起教师的兴趣，而深入地研讨又能使教师加深对特定主题的理解。</a:t>
            </a: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标题层"/>
          <p:cNvSpPr txBox="1"/>
          <p:nvPr/>
        </p:nvSpPr>
        <p:spPr bwMode="auto">
          <a:xfrm>
            <a:off x="1918742" y="2061642"/>
            <a:ext cx="2002747" cy="692473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200">
              <a:defRPr/>
            </a:pPr>
            <a:r>
              <a:rPr lang="zh-CN" altLang="en-US" sz="37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第一节</a:t>
            </a:r>
          </a:p>
        </p:txBody>
      </p:sp>
      <p:cxnSp>
        <p:nvCxnSpPr>
          <p:cNvPr id="71" name="直接连接符 70"/>
          <p:cNvCxnSpPr/>
          <p:nvPr/>
        </p:nvCxnSpPr>
        <p:spPr>
          <a:xfrm>
            <a:off x="3785261" y="2132243"/>
            <a:ext cx="0" cy="556586"/>
          </a:xfrm>
          <a:prstGeom prst="line">
            <a:avLst/>
          </a:prstGeom>
          <a:noFill/>
          <a:ln w="158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72" name="标题层"/>
          <p:cNvSpPr txBox="1"/>
          <p:nvPr/>
        </p:nvSpPr>
        <p:spPr bwMode="auto">
          <a:xfrm>
            <a:off x="3876527" y="2061642"/>
            <a:ext cx="5603055" cy="692473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en-US" sz="37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教师合作概述</a:t>
            </a:r>
            <a:endParaRPr lang="zh-CN" altLang="zh-CN" sz="37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标题层"/>
          <p:cNvSpPr txBox="1"/>
          <p:nvPr/>
        </p:nvSpPr>
        <p:spPr bwMode="auto">
          <a:xfrm>
            <a:off x="3876526" y="3384138"/>
            <a:ext cx="7763295" cy="692473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defTabSz="1219200">
              <a:defRPr/>
            </a:pPr>
            <a:r>
              <a:rPr lang="zh-CN" altLang="en-US" sz="37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教师专业共同体中的教师合作</a:t>
            </a:r>
            <a:endParaRPr lang="zh-CN" altLang="en-US" sz="37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标题层"/>
          <p:cNvSpPr txBox="1"/>
          <p:nvPr/>
        </p:nvSpPr>
        <p:spPr bwMode="auto">
          <a:xfrm>
            <a:off x="3876527" y="4659771"/>
            <a:ext cx="5026991" cy="692473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defTabSz="1219200">
              <a:defRPr/>
            </a:pPr>
            <a:r>
              <a:rPr lang="zh-CN" altLang="en-US" sz="37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教师合作的促进</a:t>
            </a:r>
            <a:endParaRPr lang="zh-CN" altLang="en-US" sz="37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0"/>
            <a:ext cx="12192000" cy="1125538"/>
          </a:xfrm>
          <a:prstGeom prst="rect">
            <a:avLst/>
          </a:prstGeom>
          <a:solidFill>
            <a:srgbClr val="319095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774410" y="212081"/>
            <a:ext cx="46415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en-US" altLang="zh-CN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6615474"/>
            <a:ext cx="12190412" cy="244114"/>
            <a:chOff x="-42912" y="6615474"/>
            <a:chExt cx="12190412" cy="244114"/>
          </a:xfrm>
        </p:grpSpPr>
        <p:sp>
          <p:nvSpPr>
            <p:cNvPr id="24" name="六边形 23"/>
            <p:cNvSpPr/>
            <p:nvPr/>
          </p:nvSpPr>
          <p:spPr>
            <a:xfrm>
              <a:off x="-42912" y="6615474"/>
              <a:ext cx="3041773" cy="244114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六边形 24"/>
            <p:cNvSpPr/>
            <p:nvPr/>
          </p:nvSpPr>
          <p:spPr>
            <a:xfrm>
              <a:off x="2998862" y="6615474"/>
              <a:ext cx="3063750" cy="244114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六边形 25"/>
            <p:cNvSpPr/>
            <p:nvPr/>
          </p:nvSpPr>
          <p:spPr>
            <a:xfrm>
              <a:off x="6052294" y="6615474"/>
              <a:ext cx="3047603" cy="244114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六边形 26"/>
            <p:cNvSpPr/>
            <p:nvPr/>
          </p:nvSpPr>
          <p:spPr>
            <a:xfrm>
              <a:off x="9099897" y="6615474"/>
              <a:ext cx="3047603" cy="244114"/>
            </a:xfrm>
            <a:prstGeom prst="hexagon">
              <a:avLst/>
            </a:prstGeom>
            <a:solidFill>
              <a:srgbClr val="F584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标题层"/>
          <p:cNvSpPr txBox="1"/>
          <p:nvPr/>
        </p:nvSpPr>
        <p:spPr bwMode="auto">
          <a:xfrm>
            <a:off x="1918742" y="3385393"/>
            <a:ext cx="2002747" cy="692473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200">
              <a:defRPr/>
            </a:pPr>
            <a:r>
              <a:rPr lang="zh-CN" altLang="en-US" sz="37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37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37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endParaRPr lang="zh-CN" altLang="en-US" sz="37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3785261" y="3455994"/>
            <a:ext cx="0" cy="556586"/>
          </a:xfrm>
          <a:prstGeom prst="line">
            <a:avLst/>
          </a:prstGeom>
          <a:noFill/>
          <a:ln w="158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  <p:sp>
        <p:nvSpPr>
          <p:cNvPr id="35" name="标题层"/>
          <p:cNvSpPr txBox="1"/>
          <p:nvPr/>
        </p:nvSpPr>
        <p:spPr bwMode="auto">
          <a:xfrm>
            <a:off x="1918742" y="4681537"/>
            <a:ext cx="2002747" cy="692473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algn="ctr" defTabSz="1219200">
              <a:defRPr/>
            </a:pPr>
            <a:r>
              <a:rPr lang="zh-CN" altLang="en-US" sz="37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第三节</a:t>
            </a:r>
            <a:endParaRPr lang="zh-CN" altLang="en-US" sz="37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3785261" y="4752138"/>
            <a:ext cx="0" cy="556586"/>
          </a:xfrm>
          <a:prstGeom prst="line">
            <a:avLst/>
          </a:prstGeom>
          <a:noFill/>
          <a:ln w="158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/>
        </p:spPr>
      </p:cxn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层"/>
          <p:cNvSpPr txBox="1"/>
          <p:nvPr/>
        </p:nvSpPr>
        <p:spPr bwMode="auto">
          <a:xfrm>
            <a:off x="3070870" y="45418"/>
            <a:ext cx="776329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二、教师合作的</a:t>
            </a:r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主要形式</a:t>
            </a:r>
            <a:endParaRPr lang="zh-CN" altLang="zh-CN" sz="4000" b="1" dirty="0" smtClean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86694" y="1917626"/>
            <a:ext cx="9865096" cy="30008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3200" b="1" dirty="0" smtClean="0">
                <a:latin typeface="仿宋" pitchFamily="49" charset="-122"/>
                <a:ea typeface="仿宋" pitchFamily="49" charset="-122"/>
              </a:rPr>
              <a:t>2.</a:t>
            </a:r>
            <a:r>
              <a:rPr lang="zh-CN" altLang="en-US" sz="3200" b="1" dirty="0" smtClean="0">
                <a:latin typeface="仿宋" pitchFamily="49" charset="-122"/>
                <a:ea typeface="仿宋" pitchFamily="49" charset="-122"/>
              </a:rPr>
              <a:t>基本步骤：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 </a:t>
            </a:r>
            <a:endParaRPr lang="en-US" altLang="zh-CN" sz="3200" dirty="0" smtClean="0">
              <a:latin typeface="仿宋" pitchFamily="49" charset="-122"/>
              <a:ea typeface="仿宋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3200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）组建讨论组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3200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）确立讨论主题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3200" dirty="0" smtClean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）集体研讨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3200" dirty="0" smtClean="0">
                <a:latin typeface="仿宋" pitchFamily="49" charset="-122"/>
                <a:ea typeface="仿宋" pitchFamily="49" charset="-122"/>
              </a:rPr>
              <a:t>4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）个人总结或反思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82638" y="981522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36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（四）</a:t>
            </a:r>
            <a:r>
              <a:rPr lang="zh-CN" altLang="zh-CN" sz="36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主题聚焦式研讨</a:t>
            </a:r>
            <a:endParaRPr lang="en-US" altLang="zh-CN" sz="3600" b="1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4646" y="1415311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36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（五）</a:t>
            </a:r>
            <a:r>
              <a:rPr lang="zh-CN" altLang="zh-CN" sz="36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合作行动研究</a:t>
            </a:r>
            <a:endParaRPr lang="en-US" altLang="zh-CN" sz="3600" b="1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层"/>
          <p:cNvSpPr txBox="1"/>
          <p:nvPr/>
        </p:nvSpPr>
        <p:spPr bwMode="auto">
          <a:xfrm>
            <a:off x="3070870" y="45418"/>
            <a:ext cx="776329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二、教师合作的</a:t>
            </a:r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主要形式</a:t>
            </a:r>
            <a:endParaRPr lang="zh-CN" altLang="zh-CN" sz="4000" b="1" dirty="0" smtClean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42678" y="2565698"/>
            <a:ext cx="9793088" cy="22333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4500"/>
              </a:lnSpc>
            </a:pPr>
            <a:r>
              <a:rPr lang="en-US" sz="3200" b="1" dirty="0">
                <a:latin typeface="仿宋" pitchFamily="49" charset="-122"/>
                <a:ea typeface="仿宋" pitchFamily="49" charset="-122"/>
              </a:rPr>
              <a:t>1</a:t>
            </a:r>
            <a:r>
              <a:rPr lang="en-US" altLang="en-US" sz="3200" b="1" dirty="0" smtClean="0"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en-US" sz="3200" b="1" dirty="0" smtClean="0">
                <a:latin typeface="仿宋" pitchFamily="49" charset="-122"/>
                <a:ea typeface="仿宋" pitchFamily="49" charset="-122"/>
              </a:rPr>
              <a:t>概念：</a:t>
            </a:r>
            <a:r>
              <a:rPr lang="zh-CN" altLang="zh-CN" sz="3200" b="1" dirty="0" smtClean="0">
                <a:latin typeface="仿宋" pitchFamily="49" charset="-122"/>
                <a:ea typeface="仿宋" pitchFamily="49" charset="-122"/>
              </a:rPr>
              <a:t>合作行动研究是由教师和其他有关人员组成研究小组，通过协同合作，共同研究那些源于日常实践的问题，并通过集体对话和反思建构出有关教和学的情境化理论，最终实现个体和集体层面的改变。</a:t>
            </a: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4646" y="1053530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36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（五）</a:t>
            </a:r>
            <a:r>
              <a:rPr lang="zh-CN" altLang="zh-CN" sz="36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合作行动研究</a:t>
            </a:r>
            <a:endParaRPr lang="en-US" altLang="zh-CN" sz="3600" b="1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层"/>
          <p:cNvSpPr txBox="1"/>
          <p:nvPr/>
        </p:nvSpPr>
        <p:spPr bwMode="auto">
          <a:xfrm>
            <a:off x="3070870" y="45418"/>
            <a:ext cx="776329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二、教师合作的</a:t>
            </a:r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主要形式</a:t>
            </a:r>
            <a:endParaRPr lang="zh-CN" altLang="zh-CN" sz="4000" b="1" dirty="0" smtClean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8662" y="1917626"/>
            <a:ext cx="10225136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3200" b="1" dirty="0" smtClean="0">
                <a:latin typeface="仿宋" pitchFamily="49" charset="-122"/>
                <a:ea typeface="仿宋" pitchFamily="49" charset="-122"/>
              </a:rPr>
              <a:t>2.</a:t>
            </a:r>
            <a:r>
              <a:rPr lang="zh-CN" altLang="en-US" sz="3200" b="1" dirty="0" smtClean="0">
                <a:latin typeface="仿宋" pitchFamily="49" charset="-122"/>
                <a:ea typeface="仿宋" pitchFamily="49" charset="-122"/>
              </a:rPr>
              <a:t>基本步骤：</a:t>
            </a:r>
            <a:r>
              <a:rPr lang="zh-CN" altLang="zh-CN" sz="3200" dirty="0" smtClean="0">
                <a:latin typeface="仿宋" pitchFamily="49" charset="-122"/>
                <a:ea typeface="仿宋" pitchFamily="49" charset="-122"/>
              </a:rPr>
              <a:t> </a:t>
            </a:r>
            <a:endParaRPr lang="en-US" altLang="zh-CN" sz="32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sz="28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800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zh-CN" sz="2800" dirty="0" smtClean="0">
                <a:latin typeface="仿宋" pitchFamily="49" charset="-122"/>
                <a:ea typeface="仿宋" pitchFamily="49" charset="-122"/>
              </a:rPr>
              <a:t>）提出明确的问题</a:t>
            </a:r>
          </a:p>
          <a:p>
            <a:pPr>
              <a:lnSpc>
                <a:spcPts val="4000"/>
              </a:lnSpc>
            </a:pPr>
            <a:r>
              <a:rPr lang="zh-CN" altLang="zh-CN" sz="28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800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zh-CN" sz="2800" dirty="0" smtClean="0">
                <a:latin typeface="仿宋" pitchFamily="49" charset="-122"/>
                <a:ea typeface="仿宋" pitchFamily="49" charset="-122"/>
              </a:rPr>
              <a:t>）制定探究计划</a:t>
            </a:r>
          </a:p>
          <a:p>
            <a:pPr>
              <a:lnSpc>
                <a:spcPts val="4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sz="28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800" dirty="0" smtClean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zh-CN" sz="2800" dirty="0" smtClean="0">
                <a:latin typeface="仿宋" pitchFamily="49" charset="-122"/>
                <a:ea typeface="仿宋" pitchFamily="49" charset="-122"/>
              </a:rPr>
              <a:t>）搜集相关资料</a:t>
            </a:r>
          </a:p>
          <a:p>
            <a:pPr>
              <a:lnSpc>
                <a:spcPts val="4000"/>
              </a:lnSpc>
            </a:pPr>
            <a:r>
              <a:rPr lang="zh-CN" altLang="zh-CN" sz="28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800" dirty="0" smtClean="0">
                <a:latin typeface="仿宋" pitchFamily="49" charset="-122"/>
                <a:ea typeface="仿宋" pitchFamily="49" charset="-122"/>
              </a:rPr>
              <a:t>4</a:t>
            </a:r>
            <a:r>
              <a:rPr lang="zh-CN" altLang="zh-CN" sz="2800" dirty="0" smtClean="0">
                <a:latin typeface="仿宋" pitchFamily="49" charset="-122"/>
                <a:ea typeface="仿宋" pitchFamily="49" charset="-122"/>
              </a:rPr>
              <a:t>）分析问题并共同商讨确定解决问题的有效方案</a:t>
            </a:r>
          </a:p>
          <a:p>
            <a:pPr>
              <a:lnSpc>
                <a:spcPts val="4000"/>
              </a:lnSpc>
            </a:pPr>
            <a:r>
              <a:rPr lang="zh-CN" altLang="zh-CN" sz="28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800" dirty="0" smtClean="0">
                <a:latin typeface="仿宋" pitchFamily="49" charset="-122"/>
                <a:ea typeface="仿宋" pitchFamily="49" charset="-122"/>
              </a:rPr>
              <a:t>5</a:t>
            </a:r>
            <a:r>
              <a:rPr lang="zh-CN" altLang="zh-CN" sz="2800" dirty="0" smtClean="0">
                <a:latin typeface="仿宋" pitchFamily="49" charset="-122"/>
                <a:ea typeface="仿宋" pitchFamily="49" charset="-122"/>
              </a:rPr>
              <a:t>）按计划实施行动，并一起解决实施过程中碰到的各种问题</a:t>
            </a:r>
            <a:endParaRPr lang="en-US" altLang="zh-CN" sz="2800" dirty="0" smtClean="0"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4000"/>
              </a:lnSpc>
            </a:pPr>
            <a:r>
              <a:rPr lang="zh-CN" altLang="zh-CN" sz="28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800" dirty="0" smtClean="0">
                <a:latin typeface="仿宋" pitchFamily="49" charset="-122"/>
                <a:ea typeface="仿宋" pitchFamily="49" charset="-122"/>
              </a:rPr>
              <a:t>6</a:t>
            </a:r>
            <a:r>
              <a:rPr lang="zh-CN" altLang="zh-CN" sz="2800" dirty="0" smtClean="0">
                <a:latin typeface="仿宋" pitchFamily="49" charset="-122"/>
                <a:ea typeface="仿宋" pitchFamily="49" charset="-122"/>
              </a:rPr>
              <a:t>）再一起对整个研究过程及问题解决效果进行评价、反思</a:t>
            </a:r>
            <a:endParaRPr lang="zh-CN" altLang="zh-CN" sz="2800" dirty="0">
              <a:latin typeface="仿宋" pitchFamily="49" charset="-122"/>
              <a:ea typeface="仿宋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2926854" y="736466"/>
            <a:ext cx="8287944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defTabSz="1450304"/>
            <a:r>
              <a:rPr lang="zh-CN" altLang="en-US" sz="3600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梳理教师合作的五种主要形式</a:t>
            </a:r>
            <a:endParaRPr lang="en-US" altLang="zh-CN" sz="3600" b="1" dirty="0">
              <a:latin typeface="楷体" pitchFamily="49" charset="-122"/>
              <a:ea typeface="楷体" pitchFamily="49" charset="-122"/>
              <a:cs typeface="Open Sans" panose="020B0606030504020204" pitchFamily="34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12852747"/>
              </p:ext>
            </p:extLst>
          </p:nvPr>
        </p:nvGraphicFramePr>
        <p:xfrm>
          <a:off x="527313" y="1912980"/>
          <a:ext cx="11135789" cy="382107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9956"/>
                <a:gridCol w="3816009"/>
                <a:gridCol w="4919824"/>
              </a:tblGrid>
              <a:tr h="97538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latin typeface="仿宋" pitchFamily="49" charset="-122"/>
                          <a:ea typeface="仿宋" pitchFamily="49" charset="-122"/>
                        </a:rPr>
                        <a:t>合作形式</a:t>
                      </a:r>
                      <a:endParaRPr lang="zh-CN" altLang="en-US" sz="2800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latin typeface="仿宋" pitchFamily="49" charset="-122"/>
                          <a:ea typeface="仿宋" pitchFamily="49" charset="-122"/>
                        </a:rPr>
                        <a:t>依托的共同任务或目标</a:t>
                      </a:r>
                      <a:endParaRPr lang="zh-CN" altLang="en-US" sz="2800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latin typeface="仿宋" pitchFamily="49" charset="-122"/>
                          <a:ea typeface="仿宋" pitchFamily="49" charset="-122"/>
                        </a:rPr>
                        <a:t>主要特征</a:t>
                      </a:r>
                      <a:endParaRPr lang="zh-CN" altLang="en-US" sz="2800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</a:tr>
              <a:tr h="56711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latin typeface="仿宋" pitchFamily="49" charset="-122"/>
                          <a:ea typeface="仿宋" pitchFamily="49" charset="-122"/>
                        </a:rPr>
                        <a:t>集体备课</a:t>
                      </a:r>
                      <a:endParaRPr lang="zh-CN" altLang="en-US" sz="28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latin typeface="仿宋" pitchFamily="49" charset="-122"/>
                          <a:ea typeface="仿宋" pitchFamily="49" charset="-122"/>
                        </a:rPr>
                        <a:t>优化教学设计</a:t>
                      </a:r>
                      <a:endParaRPr lang="zh-CN" altLang="en-US" sz="28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latin typeface="仿宋" pitchFamily="49" charset="-122"/>
                          <a:ea typeface="仿宋" pitchFamily="49" charset="-122"/>
                        </a:rPr>
                        <a:t>个人设计</a:t>
                      </a:r>
                      <a:r>
                        <a:rPr lang="en-US" altLang="zh-CN" sz="2800" b="1" dirty="0" smtClean="0">
                          <a:latin typeface="仿宋" pitchFamily="49" charset="-122"/>
                          <a:ea typeface="仿宋" pitchFamily="49" charset="-122"/>
                        </a:rPr>
                        <a:t>—</a:t>
                      </a:r>
                      <a:r>
                        <a:rPr lang="zh-CN" altLang="en-US" sz="2800" b="1" dirty="0" smtClean="0">
                          <a:latin typeface="仿宋" pitchFamily="49" charset="-122"/>
                          <a:ea typeface="仿宋" pitchFamily="49" charset="-122"/>
                        </a:rPr>
                        <a:t>集体优化</a:t>
                      </a:r>
                      <a:endParaRPr lang="zh-CN" altLang="en-US" sz="28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</a:tr>
              <a:tr h="52783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latin typeface="仿宋" pitchFamily="49" charset="-122"/>
                          <a:ea typeface="仿宋" pitchFamily="49" charset="-122"/>
                        </a:rPr>
                        <a:t>教学观摩</a:t>
                      </a:r>
                      <a:endParaRPr lang="zh-CN" altLang="en-US" sz="28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latin typeface="仿宋" pitchFamily="49" charset="-122"/>
                          <a:ea typeface="仿宋" pitchFamily="49" charset="-122"/>
                        </a:rPr>
                        <a:t>课堂教学改进</a:t>
                      </a:r>
                      <a:endParaRPr lang="zh-CN" altLang="en-US" sz="28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仿宋" pitchFamily="49" charset="-122"/>
                          <a:ea typeface="仿宋" pitchFamily="49" charset="-122"/>
                        </a:rPr>
                        <a:t>以观（听课）和摩（评课）为中心</a:t>
                      </a:r>
                      <a:endParaRPr lang="zh-CN" altLang="en-US" sz="24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</a:tr>
              <a:tr h="63256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latin typeface="仿宋" pitchFamily="49" charset="-122"/>
                          <a:ea typeface="仿宋" pitchFamily="49" charset="-122"/>
                        </a:rPr>
                        <a:t>课例研究</a:t>
                      </a:r>
                      <a:endParaRPr lang="zh-CN" altLang="en-US" sz="28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latin typeface="仿宋" pitchFamily="49" charset="-122"/>
                          <a:ea typeface="仿宋" pitchFamily="49" charset="-122"/>
                        </a:rPr>
                        <a:t>课堂教学改进</a:t>
                      </a:r>
                      <a:endParaRPr lang="zh-CN" altLang="en-US" sz="28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latin typeface="仿宋" pitchFamily="49" charset="-122"/>
                          <a:ea typeface="仿宋" pitchFamily="49" charset="-122"/>
                        </a:rPr>
                        <a:t>备课、评课的多次循环</a:t>
                      </a:r>
                      <a:endParaRPr lang="zh-CN" altLang="en-US" sz="28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</a:tr>
              <a:tr h="34692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仿宋" pitchFamily="49" charset="-122"/>
                          <a:ea typeface="仿宋" pitchFamily="49" charset="-122"/>
                        </a:rPr>
                        <a:t>主题聚焦式研讨</a:t>
                      </a:r>
                      <a:endParaRPr lang="zh-CN" altLang="en-US" sz="24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仿宋" pitchFamily="49" charset="-122"/>
                          <a:ea typeface="仿宋" pitchFamily="49" charset="-122"/>
                        </a:rPr>
                        <a:t>对特定主题的深度理解</a:t>
                      </a:r>
                      <a:endParaRPr lang="zh-CN" altLang="en-US" sz="24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latin typeface="仿宋" pitchFamily="49" charset="-122"/>
                          <a:ea typeface="仿宋" pitchFamily="49" charset="-122"/>
                        </a:rPr>
                        <a:t>主题广泛的讨论会</a:t>
                      </a:r>
                      <a:endParaRPr lang="zh-CN" altLang="en-US" sz="28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</a:tr>
              <a:tr h="51833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latin typeface="仿宋" pitchFamily="49" charset="-122"/>
                          <a:ea typeface="仿宋" pitchFamily="49" charset="-122"/>
                        </a:rPr>
                        <a:t>合作行动研究</a:t>
                      </a:r>
                      <a:endParaRPr lang="zh-CN" altLang="en-US" sz="28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latin typeface="仿宋" pitchFamily="49" charset="-122"/>
                          <a:ea typeface="仿宋" pitchFamily="49" charset="-122"/>
                        </a:rPr>
                        <a:t>解决共同遇到的难题</a:t>
                      </a:r>
                      <a:endParaRPr lang="zh-CN" altLang="en-US" sz="28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仿宋" pitchFamily="49" charset="-122"/>
                          <a:ea typeface="仿宋" pitchFamily="49" charset="-122"/>
                        </a:rPr>
                        <a:t>围绕问题的解决而展开研究活动</a:t>
                      </a:r>
                      <a:endParaRPr lang="zh-CN" altLang="en-US" sz="2400" b="1" dirty="0"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121904" marR="121904" marT="60974" marB="60974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546904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 bwMode="auto">
          <a:xfrm>
            <a:off x="143320" y="2117224"/>
            <a:ext cx="3986188" cy="4193557"/>
            <a:chOff x="0" y="0"/>
            <a:chExt cx="3986578" cy="4192919"/>
          </a:xfrm>
        </p:grpSpPr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0" y="2098240"/>
              <a:ext cx="3986578" cy="1"/>
            </a:xfrm>
            <a:prstGeom prst="line">
              <a:avLst/>
            </a:prstGeom>
            <a:noFill/>
            <a:ln w="28575">
              <a:solidFill>
                <a:srgbClr val="55BEBB">
                  <a:alpha val="50000"/>
                </a:srgbClr>
              </a:solidFill>
              <a:beve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1993289" y="0"/>
              <a:ext cx="1" cy="4192919"/>
            </a:xfrm>
            <a:prstGeom prst="line">
              <a:avLst/>
            </a:prstGeom>
            <a:noFill/>
            <a:ln w="28575">
              <a:solidFill>
                <a:srgbClr val="55BEBB">
                  <a:alpha val="50000"/>
                </a:srgbClr>
              </a:solidFill>
              <a:beve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395452" y="475577"/>
              <a:ext cx="3192112" cy="3216828"/>
            </a:xfrm>
            <a:prstGeom prst="ellipse">
              <a:avLst/>
            </a:prstGeom>
            <a:noFill/>
            <a:ln w="9525">
              <a:solidFill>
                <a:srgbClr val="FFC000">
                  <a:alpha val="50000"/>
                </a:srgbClr>
              </a:solidFill>
              <a:beve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9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Oval 15"/>
            <p:cNvSpPr>
              <a:spLocks noChangeArrowheads="1"/>
            </p:cNvSpPr>
            <p:nvPr/>
          </p:nvSpPr>
          <p:spPr bwMode="auto">
            <a:xfrm>
              <a:off x="197726" y="268959"/>
              <a:ext cx="3608939" cy="3642531"/>
            </a:xfrm>
            <a:prstGeom prst="ellipse">
              <a:avLst/>
            </a:prstGeom>
            <a:noFill/>
            <a:ln w="19050">
              <a:solidFill>
                <a:srgbClr val="55BEBB">
                  <a:alpha val="50000"/>
                </a:srgbClr>
              </a:solidFill>
              <a:beve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9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Oval 12"/>
          <p:cNvSpPr>
            <a:spLocks noChangeArrowheads="1"/>
          </p:cNvSpPr>
          <p:nvPr/>
        </p:nvSpPr>
        <p:spPr bwMode="auto">
          <a:xfrm>
            <a:off x="793435" y="2872562"/>
            <a:ext cx="2668146" cy="2722070"/>
          </a:xfrm>
          <a:prstGeom prst="ellipse">
            <a:avLst/>
          </a:prstGeom>
          <a:solidFill>
            <a:srgbClr val="FF7254"/>
          </a:solidFill>
          <a:ln w="38100">
            <a:solidFill>
              <a:srgbClr val="F8F8F8"/>
            </a:solidFill>
            <a:bevel/>
          </a:ln>
        </p:spPr>
        <p:txBody>
          <a:bodyPr wrap="none" lIns="91438" tIns="45719" rIns="91438" bIns="45719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Oval 13"/>
          <p:cNvSpPr>
            <a:spLocks noChangeArrowheads="1"/>
          </p:cNvSpPr>
          <p:nvPr/>
        </p:nvSpPr>
        <p:spPr bwMode="auto">
          <a:xfrm>
            <a:off x="903462" y="2978801"/>
            <a:ext cx="2446128" cy="2497569"/>
          </a:xfrm>
          <a:prstGeom prst="ellipse">
            <a:avLst/>
          </a:prstGeom>
          <a:solidFill>
            <a:srgbClr val="79B84B"/>
          </a:solidFill>
          <a:ln>
            <a:noFill/>
          </a:ln>
          <a:extLst/>
        </p:spPr>
        <p:txBody>
          <a:bodyPr wrap="none" lIns="91438" tIns="45719" rIns="91438" bIns="45719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1355357" y="3455864"/>
            <a:ext cx="1565915" cy="159956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8" tIns="45719" rIns="91438" bIns="45719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教师合作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楷体" pitchFamily="49" charset="-122"/>
              <a:ea typeface="楷体" pitchFamily="49" charset="-122"/>
              <a:cs typeface="Open Sans" panose="020B0606030504020204" pitchFamily="34" charset="0"/>
            </a:endParaRPr>
          </a:p>
        </p:txBody>
      </p:sp>
      <p:sp>
        <p:nvSpPr>
          <p:cNvPr id="24" name="文本5"/>
          <p:cNvSpPr>
            <a:spLocks noChangeArrowheads="1"/>
          </p:cNvSpPr>
          <p:nvPr/>
        </p:nvSpPr>
        <p:spPr bwMode="auto">
          <a:xfrm>
            <a:off x="3243473" y="5661826"/>
            <a:ext cx="2336854" cy="38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8" tIns="45719" rIns="91438" bIns="45719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合作行动研究</a:t>
            </a:r>
          </a:p>
        </p:txBody>
      </p:sp>
      <p:sp>
        <p:nvSpPr>
          <p:cNvPr id="25" name="文本4"/>
          <p:cNvSpPr>
            <a:spLocks noChangeArrowheads="1"/>
          </p:cNvSpPr>
          <p:nvPr/>
        </p:nvSpPr>
        <p:spPr bwMode="auto">
          <a:xfrm>
            <a:off x="3958147" y="4945679"/>
            <a:ext cx="2336854" cy="38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8" tIns="45719" rIns="91438" bIns="45719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主题聚焦式</a:t>
            </a:r>
            <a:r>
              <a:rPr lang="zh-CN" altLang="en-US" sz="1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研讨</a:t>
            </a:r>
            <a:endParaRPr lang="zh-CN" altLang="en-US" sz="1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文本3"/>
          <p:cNvSpPr>
            <a:spLocks noChangeArrowheads="1"/>
          </p:cNvSpPr>
          <p:nvPr/>
        </p:nvSpPr>
        <p:spPr bwMode="auto">
          <a:xfrm>
            <a:off x="4229318" y="4041607"/>
            <a:ext cx="2335073" cy="38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8" tIns="45719" rIns="91438" bIns="45719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课例研究</a:t>
            </a:r>
          </a:p>
        </p:txBody>
      </p:sp>
      <p:sp>
        <p:nvSpPr>
          <p:cNvPr id="27" name="文本2"/>
          <p:cNvSpPr>
            <a:spLocks noChangeArrowheads="1"/>
          </p:cNvSpPr>
          <p:nvPr/>
        </p:nvSpPr>
        <p:spPr bwMode="auto">
          <a:xfrm>
            <a:off x="3962114" y="3162909"/>
            <a:ext cx="2335073" cy="38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8" tIns="45719" rIns="91438" bIns="45719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教学观摩</a:t>
            </a:r>
          </a:p>
        </p:txBody>
      </p:sp>
      <p:sp>
        <p:nvSpPr>
          <p:cNvPr id="28" name="文本1"/>
          <p:cNvSpPr>
            <a:spLocks noChangeArrowheads="1"/>
          </p:cNvSpPr>
          <p:nvPr/>
        </p:nvSpPr>
        <p:spPr bwMode="auto">
          <a:xfrm>
            <a:off x="3275103" y="2375032"/>
            <a:ext cx="2336854" cy="38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8" tIns="45719" rIns="91438" bIns="45719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集体备课</a:t>
            </a:r>
            <a:endParaRPr lang="en-US" altLang="zh-CN" sz="1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Oval 20"/>
          <p:cNvSpPr>
            <a:spLocks noChangeArrowheads="1"/>
          </p:cNvSpPr>
          <p:nvPr/>
        </p:nvSpPr>
        <p:spPr bwMode="auto">
          <a:xfrm>
            <a:off x="2812220" y="2398639"/>
            <a:ext cx="378224" cy="375292"/>
          </a:xfrm>
          <a:prstGeom prst="ellipse">
            <a:avLst/>
          </a:prstGeom>
          <a:solidFill>
            <a:srgbClr val="FF7254"/>
          </a:solidFill>
          <a:ln>
            <a:noFill/>
          </a:ln>
          <a:extLst/>
        </p:spPr>
        <p:txBody>
          <a:bodyPr wrap="none" lIns="91438" tIns="45719" rIns="91438" bIns="45719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" name="Group 22"/>
          <p:cNvGrpSpPr/>
          <p:nvPr/>
        </p:nvGrpSpPr>
        <p:grpSpPr bwMode="auto">
          <a:xfrm>
            <a:off x="3573793" y="3157596"/>
            <a:ext cx="381164" cy="381232"/>
            <a:chOff x="0" y="0"/>
            <a:chExt cx="262" cy="262"/>
          </a:xfrm>
          <a:solidFill>
            <a:srgbClr val="79B84B"/>
          </a:solidFill>
        </p:grpSpPr>
        <p:sp>
          <p:nvSpPr>
            <p:cNvPr id="31" name="Oval 28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bevel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9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3" name="Oval 29"/>
            <p:cNvSpPr>
              <a:spLocks noChangeArrowheads="1"/>
            </p:cNvSpPr>
            <p:nvPr/>
          </p:nvSpPr>
          <p:spPr bwMode="auto">
            <a:xfrm>
              <a:off x="22" y="22"/>
              <a:ext cx="218" cy="2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9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Oval 31"/>
          <p:cNvSpPr>
            <a:spLocks noChangeArrowheads="1"/>
          </p:cNvSpPr>
          <p:nvPr/>
        </p:nvSpPr>
        <p:spPr bwMode="auto">
          <a:xfrm>
            <a:off x="3833838" y="4019821"/>
            <a:ext cx="381164" cy="381232"/>
          </a:xfrm>
          <a:prstGeom prst="ellipse">
            <a:avLst/>
          </a:prstGeom>
          <a:solidFill>
            <a:srgbClr val="FFC000"/>
          </a:solidFill>
          <a:ln w="12700">
            <a:solidFill>
              <a:srgbClr val="F8F8F8"/>
            </a:solidFill>
            <a:bevel/>
          </a:ln>
        </p:spPr>
        <p:txBody>
          <a:bodyPr wrap="none" lIns="91438" tIns="45719" rIns="91438" bIns="45719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Group 26"/>
          <p:cNvGrpSpPr/>
          <p:nvPr/>
        </p:nvGrpSpPr>
        <p:grpSpPr bwMode="auto">
          <a:xfrm>
            <a:off x="3563105" y="4935495"/>
            <a:ext cx="381164" cy="381232"/>
            <a:chOff x="0" y="0"/>
            <a:chExt cx="262" cy="262"/>
          </a:xfrm>
          <a:solidFill>
            <a:srgbClr val="55BEBB"/>
          </a:solidFill>
        </p:grpSpPr>
        <p:sp>
          <p:nvSpPr>
            <p:cNvPr id="39" name="Oval 34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bevel/>
            </a:ln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9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0" name="Oval 35"/>
            <p:cNvSpPr>
              <a:spLocks noChangeArrowheads="1"/>
            </p:cNvSpPr>
            <p:nvPr/>
          </p:nvSpPr>
          <p:spPr bwMode="auto">
            <a:xfrm>
              <a:off x="23" y="22"/>
              <a:ext cx="218" cy="2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9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Oval 37"/>
          <p:cNvSpPr>
            <a:spLocks noChangeArrowheads="1"/>
          </p:cNvSpPr>
          <p:nvPr/>
        </p:nvSpPr>
        <p:spPr bwMode="auto">
          <a:xfrm>
            <a:off x="2861337" y="5633827"/>
            <a:ext cx="381164" cy="381232"/>
          </a:xfrm>
          <a:prstGeom prst="ellipse">
            <a:avLst/>
          </a:prstGeom>
          <a:solidFill>
            <a:srgbClr val="FF7254"/>
          </a:solidFill>
          <a:ln w="12700">
            <a:solidFill>
              <a:srgbClr val="F8F8F8"/>
            </a:solidFill>
            <a:bevel/>
          </a:ln>
        </p:spPr>
        <p:txBody>
          <a:bodyPr wrap="none" lIns="91438" tIns="45719" rIns="91438" bIns="45719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630710" y="549474"/>
            <a:ext cx="11615778" cy="69778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defTabSz="1450304"/>
            <a:r>
              <a:rPr lang="zh-CN" altLang="en-US" sz="3700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教师合作的五种形式都符合教师合作的特点</a:t>
            </a:r>
            <a:endParaRPr lang="en-US" altLang="zh-CN" sz="3700" b="1" dirty="0">
              <a:latin typeface="楷体" pitchFamily="49" charset="-122"/>
              <a:ea typeface="楷体" pitchFamily="49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023198" y="2074852"/>
            <a:ext cx="5855888" cy="394723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defTabSz="1450304">
              <a:spcAft>
                <a:spcPts val="1200"/>
              </a:spcAft>
            </a:pPr>
            <a:r>
              <a:rPr lang="zh-CN" altLang="en-US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教师合作的特征：</a:t>
            </a:r>
            <a:endParaRPr lang="en-US" altLang="zh-CN" sz="36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Open Sans" panose="020B0606030504020204" pitchFamily="34" charset="0"/>
            </a:endParaRPr>
          </a:p>
          <a:p>
            <a:pPr marL="380990" indent="-380990" defTabSz="1450304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建立</a:t>
            </a:r>
            <a:r>
              <a:rPr lang="zh-CN" altLang="en-US" sz="2700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在自愿、平等的基础上；</a:t>
            </a:r>
            <a:endParaRPr lang="en-US" altLang="zh-CN" sz="2700" b="1" dirty="0" smtClean="0">
              <a:latin typeface="楷体" pitchFamily="49" charset="-122"/>
              <a:ea typeface="楷体" pitchFamily="49" charset="-122"/>
              <a:cs typeface="Open Sans" panose="020B0606030504020204" pitchFamily="34" charset="0"/>
            </a:endParaRPr>
          </a:p>
          <a:p>
            <a:pPr marL="380990" indent="-380990" defTabSz="1450304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700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围绕共同的任务或目标展开；</a:t>
            </a:r>
            <a:endParaRPr lang="en-US" altLang="zh-CN" sz="2700" b="1" dirty="0" smtClean="0">
              <a:latin typeface="楷体" pitchFamily="49" charset="-122"/>
              <a:ea typeface="楷体" pitchFamily="49" charset="-122"/>
              <a:cs typeface="Open Sans" panose="020B0606030504020204" pitchFamily="34" charset="0"/>
            </a:endParaRPr>
          </a:p>
          <a:p>
            <a:pPr marL="380990" indent="-380990" defTabSz="1450304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发生</a:t>
            </a:r>
            <a:r>
              <a:rPr lang="zh-CN" altLang="en-US" sz="2700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于彼此信任的专业共同体中；</a:t>
            </a:r>
            <a:endParaRPr lang="en-US" altLang="zh-CN" sz="2700" b="1" dirty="0" smtClean="0">
              <a:latin typeface="楷体" pitchFamily="49" charset="-122"/>
              <a:ea typeface="楷体" pitchFamily="49" charset="-122"/>
              <a:cs typeface="Open Sans" panose="020B0606030504020204" pitchFamily="34" charset="0"/>
            </a:endParaRPr>
          </a:p>
          <a:p>
            <a:pPr marL="380990" indent="-380990" defTabSz="1450304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700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要求教师实践的“去个人化”；</a:t>
            </a:r>
            <a:endParaRPr lang="en-US" altLang="zh-CN" sz="2700" b="1" dirty="0" smtClean="0">
              <a:latin typeface="楷体" pitchFamily="49" charset="-122"/>
              <a:ea typeface="楷体" pitchFamily="49" charset="-122"/>
              <a:cs typeface="Open Sans" panose="020B0606030504020204" pitchFamily="34" charset="0"/>
            </a:endParaRPr>
          </a:p>
          <a:p>
            <a:pPr marL="380990" indent="-380990" defTabSz="1450304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700" b="1" dirty="0" smtClean="0">
                <a:latin typeface="楷体" pitchFamily="49" charset="-122"/>
                <a:ea typeface="楷体" pitchFamily="49" charset="-122"/>
                <a:cs typeface="Open Sans" panose="020B0606030504020204" pitchFamily="34" charset="0"/>
              </a:rPr>
              <a:t>并非抹杀教师个性化的专业行动。</a:t>
            </a:r>
            <a:endParaRPr lang="en-US" altLang="zh-CN" sz="2700" b="1" dirty="0">
              <a:latin typeface="楷体" pitchFamily="49" charset="-122"/>
              <a:ea typeface="楷体" pitchFamily="49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95291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标题层"/>
          <p:cNvSpPr txBox="1"/>
          <p:nvPr/>
        </p:nvSpPr>
        <p:spPr bwMode="auto">
          <a:xfrm>
            <a:off x="1198662" y="2136335"/>
            <a:ext cx="9718032" cy="677084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一、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教师方面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: 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培植合作意识、能力与品性</a:t>
            </a:r>
            <a:endParaRPr lang="zh-CN" altLang="zh-CN" sz="3600" b="1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2" name="标题层"/>
          <p:cNvSpPr txBox="1"/>
          <p:nvPr/>
        </p:nvSpPr>
        <p:spPr bwMode="auto">
          <a:xfrm>
            <a:off x="1198662" y="3458831"/>
            <a:ext cx="10801200" cy="677084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二、组织方面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: 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建设开放又有活力的教师专业组织</a:t>
            </a:r>
            <a:endParaRPr lang="zh-CN" altLang="zh-CN" sz="3600" b="1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1587" y="0"/>
            <a:ext cx="12192000" cy="1125538"/>
          </a:xfrm>
          <a:prstGeom prst="rect">
            <a:avLst/>
          </a:prstGeom>
          <a:solidFill>
            <a:srgbClr val="319095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135112" y="189434"/>
            <a:ext cx="616386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第三节  教师合作的促进</a:t>
            </a:r>
          </a:p>
          <a:p>
            <a:pPr algn="ctr"/>
            <a:endParaRPr lang="en-US" altLang="zh-CN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6615474"/>
            <a:ext cx="12190412" cy="244114"/>
            <a:chOff x="-42912" y="6615474"/>
            <a:chExt cx="12190412" cy="244114"/>
          </a:xfrm>
        </p:grpSpPr>
        <p:sp>
          <p:nvSpPr>
            <p:cNvPr id="24" name="六边形 23"/>
            <p:cNvSpPr/>
            <p:nvPr/>
          </p:nvSpPr>
          <p:spPr>
            <a:xfrm>
              <a:off x="-42912" y="6615474"/>
              <a:ext cx="3041773" cy="244114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六边形 24"/>
            <p:cNvSpPr/>
            <p:nvPr/>
          </p:nvSpPr>
          <p:spPr>
            <a:xfrm>
              <a:off x="2998862" y="6615474"/>
              <a:ext cx="3063750" cy="244114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六边形 25"/>
            <p:cNvSpPr/>
            <p:nvPr/>
          </p:nvSpPr>
          <p:spPr>
            <a:xfrm>
              <a:off x="6052294" y="6615474"/>
              <a:ext cx="3047603" cy="244114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六边形 26"/>
            <p:cNvSpPr/>
            <p:nvPr/>
          </p:nvSpPr>
          <p:spPr>
            <a:xfrm>
              <a:off x="9099897" y="6615474"/>
              <a:ext cx="3047603" cy="244114"/>
            </a:xfrm>
            <a:prstGeom prst="hexagon">
              <a:avLst/>
            </a:prstGeom>
            <a:solidFill>
              <a:srgbClr val="F584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标题层"/>
          <p:cNvSpPr txBox="1"/>
          <p:nvPr/>
        </p:nvSpPr>
        <p:spPr bwMode="auto">
          <a:xfrm>
            <a:off x="1198662" y="4768934"/>
            <a:ext cx="10801200" cy="677084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三、制度方面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: 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通过制度建设推进教师合作</a:t>
            </a:r>
            <a:endParaRPr lang="zh-CN" altLang="zh-CN" sz="3600" b="1" dirty="0" smtClean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334566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标题层"/>
          <p:cNvSpPr txBox="1"/>
          <p:nvPr/>
        </p:nvSpPr>
        <p:spPr bwMode="auto">
          <a:xfrm>
            <a:off x="1489742" y="160422"/>
            <a:ext cx="9718032" cy="677084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一、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教师方面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: 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培植合作意识、能力与品性</a:t>
            </a:r>
            <a:endParaRPr lang="zh-CN" altLang="zh-CN" sz="3600" b="1" dirty="0" smtClean="0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10" name="直接连接符 9"/>
          <p:cNvCxnSpPr/>
          <p:nvPr>
            <p:custDataLst>
              <p:tags r:id="rId1"/>
            </p:custDataLst>
          </p:nvPr>
        </p:nvCxnSpPr>
        <p:spPr>
          <a:xfrm flipH="1">
            <a:off x="2217119" y="3644108"/>
            <a:ext cx="288805" cy="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dash"/>
            <a:miter lim="800000"/>
          </a:ln>
          <a:effectLst/>
        </p:spPr>
      </p:cxnSp>
      <p:sp>
        <p:nvSpPr>
          <p:cNvPr id="12" name="Freeform 123"/>
          <p:cNvSpPr>
            <a:spLocks noEditPoints="1"/>
          </p:cNvSpPr>
          <p:nvPr>
            <p:custDataLst>
              <p:tags r:id="rId2"/>
            </p:custDataLst>
          </p:nvPr>
        </p:nvSpPr>
        <p:spPr bwMode="auto">
          <a:xfrm>
            <a:off x="1245035" y="2215349"/>
            <a:ext cx="785818" cy="2857519"/>
          </a:xfrm>
          <a:custGeom>
            <a:avLst/>
            <a:gdLst>
              <a:gd name="T0" fmla="*/ 1480 w 1483"/>
              <a:gd name="T1" fmla="*/ 2116 h 2116"/>
              <a:gd name="T2" fmla="*/ 0 w 1483"/>
              <a:gd name="T3" fmla="*/ 2114 h 2116"/>
              <a:gd name="T4" fmla="*/ 1 w 1483"/>
              <a:gd name="T5" fmla="*/ 0 h 2116"/>
              <a:gd name="T6" fmla="*/ 1483 w 1483"/>
              <a:gd name="T7" fmla="*/ 2 h 2116"/>
              <a:gd name="T8" fmla="*/ 1480 w 1483"/>
              <a:gd name="T9" fmla="*/ 2116 h 2116"/>
              <a:gd name="T10" fmla="*/ 20 w 1483"/>
              <a:gd name="T11" fmla="*/ 2094 h 2116"/>
              <a:gd name="T12" fmla="*/ 1460 w 1483"/>
              <a:gd name="T13" fmla="*/ 2096 h 2116"/>
              <a:gd name="T14" fmla="*/ 1463 w 1483"/>
              <a:gd name="T15" fmla="*/ 22 h 2116"/>
              <a:gd name="T16" fmla="*/ 21 w 1483"/>
              <a:gd name="T17" fmla="*/ 21 h 2116"/>
              <a:gd name="T18" fmla="*/ 20 w 1483"/>
              <a:gd name="T19" fmla="*/ 2094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83" h="2116">
                <a:moveTo>
                  <a:pt x="1480" y="2116"/>
                </a:moveTo>
                <a:lnTo>
                  <a:pt x="0" y="2114"/>
                </a:lnTo>
                <a:lnTo>
                  <a:pt x="1" y="0"/>
                </a:lnTo>
                <a:lnTo>
                  <a:pt x="1483" y="2"/>
                </a:lnTo>
                <a:lnTo>
                  <a:pt x="1480" y="2116"/>
                </a:lnTo>
                <a:close/>
                <a:moveTo>
                  <a:pt x="20" y="2094"/>
                </a:moveTo>
                <a:lnTo>
                  <a:pt x="1460" y="2096"/>
                </a:lnTo>
                <a:lnTo>
                  <a:pt x="1463" y="22"/>
                </a:lnTo>
                <a:lnTo>
                  <a:pt x="21" y="21"/>
                </a:lnTo>
                <a:lnTo>
                  <a:pt x="20" y="2094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normAutofit/>
          </a:bodyPr>
          <a:lstStyle/>
          <a:p>
            <a:pPr fontAlgn="auto">
              <a:lnSpc>
                <a:spcPct val="120000"/>
              </a:lnSpc>
            </a:pPr>
            <a:endParaRPr lang="zh-CN" altLang="en-US" sz="135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954749" y="2403073"/>
            <a:ext cx="1430480" cy="2312605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3600" b="1" spc="300" dirty="0" smtClean="0">
                <a:solidFill>
                  <a:schemeClr val="dk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</a:t>
            </a:r>
            <a:endParaRPr lang="en-US" altLang="zh-CN" sz="3600" b="1" spc="300" dirty="0" smtClean="0">
              <a:solidFill>
                <a:schemeClr val="dk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fontAlgn="auto">
              <a:lnSpc>
                <a:spcPct val="120000"/>
              </a:lnSpc>
            </a:pPr>
            <a:r>
              <a:rPr lang="zh-CN" altLang="en-US" sz="3600" b="1" spc="300" dirty="0" smtClean="0">
                <a:solidFill>
                  <a:schemeClr val="dk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师</a:t>
            </a:r>
            <a:endParaRPr lang="en-US" altLang="zh-CN" sz="3600" b="1" spc="300" dirty="0" smtClean="0">
              <a:solidFill>
                <a:schemeClr val="dk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fontAlgn="auto">
              <a:lnSpc>
                <a:spcPct val="120000"/>
              </a:lnSpc>
            </a:pPr>
            <a:r>
              <a:rPr lang="zh-CN" altLang="en-US" sz="3600" b="1" spc="300" dirty="0" smtClean="0">
                <a:solidFill>
                  <a:schemeClr val="dk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方</a:t>
            </a:r>
            <a:endParaRPr lang="en-US" altLang="zh-CN" sz="3600" b="1" spc="300" dirty="0" smtClean="0">
              <a:solidFill>
                <a:schemeClr val="dk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fontAlgn="auto">
              <a:lnSpc>
                <a:spcPct val="120000"/>
              </a:lnSpc>
            </a:pPr>
            <a:r>
              <a:rPr lang="zh-CN" altLang="en-US" sz="3600" b="1" spc="300" dirty="0" smtClean="0">
                <a:solidFill>
                  <a:schemeClr val="dk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面</a:t>
            </a:r>
            <a:endParaRPr lang="zh-CN" altLang="en-US" sz="3600" b="1" spc="300" dirty="0">
              <a:solidFill>
                <a:schemeClr val="dk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圆角矩形 13"/>
          <p:cNvSpPr/>
          <p:nvPr>
            <p:custDataLst>
              <p:tags r:id="rId4"/>
            </p:custDataLst>
          </p:nvPr>
        </p:nvSpPr>
        <p:spPr>
          <a:xfrm>
            <a:off x="3396625" y="1929596"/>
            <a:ext cx="719257" cy="7247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 fontAlgn="auto">
              <a:lnSpc>
                <a:spcPct val="120000"/>
              </a:lnSpc>
            </a:pPr>
            <a:endParaRPr lang="zh-CN" altLang="en-US" sz="1350" dirty="0">
              <a:solidFill>
                <a:schemeClr val="dk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63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3581366" y="2121092"/>
            <a:ext cx="339307" cy="332501"/>
          </a:xfrm>
          <a:custGeom>
            <a:avLst/>
            <a:gdLst>
              <a:gd name="T0" fmla="*/ 38 w 59"/>
              <a:gd name="T1" fmla="*/ 34 h 58"/>
              <a:gd name="T2" fmla="*/ 36 w 59"/>
              <a:gd name="T3" fmla="*/ 7 h 58"/>
              <a:gd name="T4" fmla="*/ 8 w 59"/>
              <a:gd name="T5" fmla="*/ 7 h 58"/>
              <a:gd name="T6" fmla="*/ 8 w 59"/>
              <a:gd name="T7" fmla="*/ 35 h 58"/>
              <a:gd name="T8" fmla="*/ 34 w 59"/>
              <a:gd name="T9" fmla="*/ 37 h 58"/>
              <a:gd name="T10" fmla="*/ 38 w 59"/>
              <a:gd name="T11" fmla="*/ 40 h 58"/>
              <a:gd name="T12" fmla="*/ 38 w 59"/>
              <a:gd name="T13" fmla="*/ 44 h 58"/>
              <a:gd name="T14" fmla="*/ 51 w 59"/>
              <a:gd name="T15" fmla="*/ 57 h 58"/>
              <a:gd name="T16" fmla="*/ 55 w 59"/>
              <a:gd name="T17" fmla="*/ 57 h 58"/>
              <a:gd name="T18" fmla="*/ 58 w 59"/>
              <a:gd name="T19" fmla="*/ 55 h 58"/>
              <a:gd name="T20" fmla="*/ 58 w 59"/>
              <a:gd name="T21" fmla="*/ 50 h 58"/>
              <a:gd name="T22" fmla="*/ 44 w 59"/>
              <a:gd name="T23" fmla="*/ 37 h 58"/>
              <a:gd name="T24" fmla="*/ 41 w 59"/>
              <a:gd name="T25" fmla="*/ 37 h 58"/>
              <a:gd name="T26" fmla="*/ 38 w 59"/>
              <a:gd name="T27" fmla="*/ 34 h 58"/>
              <a:gd name="T28" fmla="*/ 33 w 59"/>
              <a:gd name="T29" fmla="*/ 32 h 58"/>
              <a:gd name="T30" fmla="*/ 33 w 59"/>
              <a:gd name="T31" fmla="*/ 11 h 58"/>
              <a:gd name="T32" fmla="*/ 11 w 59"/>
              <a:gd name="T33" fmla="*/ 11 h 58"/>
              <a:gd name="T34" fmla="*/ 11 w 59"/>
              <a:gd name="T35" fmla="*/ 32 h 58"/>
              <a:gd name="T36" fmla="*/ 33 w 59"/>
              <a:gd name="T37" fmla="*/ 32 h 58"/>
              <a:gd name="T38" fmla="*/ 33 w 59"/>
              <a:gd name="T39" fmla="*/ 32 h 58"/>
              <a:gd name="T40" fmla="*/ 28 w 59"/>
              <a:gd name="T41" fmla="*/ 11 h 58"/>
              <a:gd name="T42" fmla="*/ 14 w 59"/>
              <a:gd name="T43" fmla="*/ 13 h 58"/>
              <a:gd name="T44" fmla="*/ 14 w 59"/>
              <a:gd name="T45" fmla="*/ 29 h 58"/>
              <a:gd name="T46" fmla="*/ 15 w 59"/>
              <a:gd name="T47" fmla="*/ 31 h 58"/>
              <a:gd name="T48" fmla="*/ 16 w 59"/>
              <a:gd name="T49" fmla="*/ 14 h 58"/>
              <a:gd name="T50" fmla="*/ 28 w 59"/>
              <a:gd name="T51" fmla="*/ 11 h 58"/>
              <a:gd name="T52" fmla="*/ 28 w 59"/>
              <a:gd name="T53" fmla="*/ 1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9" h="58">
                <a:moveTo>
                  <a:pt x="38" y="34"/>
                </a:moveTo>
                <a:cubicBezTo>
                  <a:pt x="44" y="26"/>
                  <a:pt x="43" y="14"/>
                  <a:pt x="36" y="7"/>
                </a:cubicBezTo>
                <a:cubicBezTo>
                  <a:pt x="28" y="0"/>
                  <a:pt x="16" y="0"/>
                  <a:pt x="8" y="7"/>
                </a:cubicBezTo>
                <a:cubicBezTo>
                  <a:pt x="0" y="15"/>
                  <a:pt x="0" y="28"/>
                  <a:pt x="8" y="35"/>
                </a:cubicBezTo>
                <a:cubicBezTo>
                  <a:pt x="15" y="42"/>
                  <a:pt x="27" y="43"/>
                  <a:pt x="34" y="37"/>
                </a:cubicBezTo>
                <a:cubicBezTo>
                  <a:pt x="38" y="40"/>
                  <a:pt x="38" y="40"/>
                  <a:pt x="38" y="40"/>
                </a:cubicBezTo>
                <a:cubicBezTo>
                  <a:pt x="37" y="41"/>
                  <a:pt x="37" y="43"/>
                  <a:pt x="38" y="44"/>
                </a:cubicBezTo>
                <a:cubicBezTo>
                  <a:pt x="51" y="57"/>
                  <a:pt x="51" y="57"/>
                  <a:pt x="51" y="57"/>
                </a:cubicBezTo>
                <a:cubicBezTo>
                  <a:pt x="52" y="58"/>
                  <a:pt x="54" y="58"/>
                  <a:pt x="55" y="57"/>
                </a:cubicBezTo>
                <a:cubicBezTo>
                  <a:pt x="58" y="55"/>
                  <a:pt x="58" y="55"/>
                  <a:pt x="58" y="55"/>
                </a:cubicBezTo>
                <a:cubicBezTo>
                  <a:pt x="59" y="53"/>
                  <a:pt x="59" y="51"/>
                  <a:pt x="58" y="50"/>
                </a:cubicBezTo>
                <a:cubicBezTo>
                  <a:pt x="44" y="37"/>
                  <a:pt x="44" y="37"/>
                  <a:pt x="44" y="37"/>
                </a:cubicBezTo>
                <a:cubicBezTo>
                  <a:pt x="44" y="36"/>
                  <a:pt x="42" y="36"/>
                  <a:pt x="41" y="37"/>
                </a:cubicBezTo>
                <a:cubicBezTo>
                  <a:pt x="38" y="34"/>
                  <a:pt x="38" y="34"/>
                  <a:pt x="38" y="34"/>
                </a:cubicBezTo>
                <a:close/>
                <a:moveTo>
                  <a:pt x="33" y="32"/>
                </a:moveTo>
                <a:cubicBezTo>
                  <a:pt x="38" y="26"/>
                  <a:pt x="38" y="17"/>
                  <a:pt x="33" y="11"/>
                </a:cubicBezTo>
                <a:cubicBezTo>
                  <a:pt x="27" y="5"/>
                  <a:pt x="17" y="5"/>
                  <a:pt x="11" y="11"/>
                </a:cubicBezTo>
                <a:cubicBezTo>
                  <a:pt x="6" y="17"/>
                  <a:pt x="6" y="26"/>
                  <a:pt x="11" y="32"/>
                </a:cubicBezTo>
                <a:cubicBezTo>
                  <a:pt x="17" y="38"/>
                  <a:pt x="27" y="38"/>
                  <a:pt x="33" y="32"/>
                </a:cubicBezTo>
                <a:cubicBezTo>
                  <a:pt x="33" y="32"/>
                  <a:pt x="33" y="32"/>
                  <a:pt x="33" y="32"/>
                </a:cubicBezTo>
                <a:close/>
                <a:moveTo>
                  <a:pt x="28" y="11"/>
                </a:moveTo>
                <a:cubicBezTo>
                  <a:pt x="23" y="9"/>
                  <a:pt x="18" y="9"/>
                  <a:pt x="14" y="13"/>
                </a:cubicBezTo>
                <a:cubicBezTo>
                  <a:pt x="9" y="18"/>
                  <a:pt x="9" y="25"/>
                  <a:pt x="14" y="29"/>
                </a:cubicBezTo>
                <a:cubicBezTo>
                  <a:pt x="14" y="30"/>
                  <a:pt x="15" y="30"/>
                  <a:pt x="15" y="31"/>
                </a:cubicBezTo>
                <a:cubicBezTo>
                  <a:pt x="12" y="26"/>
                  <a:pt x="12" y="19"/>
                  <a:pt x="16" y="14"/>
                </a:cubicBezTo>
                <a:cubicBezTo>
                  <a:pt x="19" y="11"/>
                  <a:pt x="24" y="10"/>
                  <a:pt x="28" y="11"/>
                </a:cubicBezTo>
                <a:cubicBezTo>
                  <a:pt x="28" y="11"/>
                  <a:pt x="28" y="11"/>
                  <a:pt x="28" y="1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normAutofit fontScale="95000" lnSpcReduction="10000"/>
          </a:bodyPr>
          <a:lstStyle/>
          <a:p>
            <a:pPr fontAlgn="auto">
              <a:lnSpc>
                <a:spcPct val="140000"/>
              </a:lnSpc>
            </a:pPr>
            <a:endParaRPr lang="zh-CN" altLang="en-US" sz="1350">
              <a:solidFill>
                <a:schemeClr val="dk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74"/>
          <p:cNvSpPr txBox="1"/>
          <p:nvPr>
            <p:custDataLst>
              <p:tags r:id="rId6"/>
            </p:custDataLst>
          </p:nvPr>
        </p:nvSpPr>
        <p:spPr>
          <a:xfrm>
            <a:off x="4167864" y="1996102"/>
            <a:ext cx="6679870" cy="64160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>首先要激发教师的合作意愿</a:t>
            </a:r>
            <a:endParaRPr lang="zh-CN" altLang="en-US" sz="3200" b="1" dirty="0">
              <a:latin typeface="楷体" pitchFamily="49" charset="-122"/>
              <a:ea typeface="楷体" pitchFamily="49" charset="-122"/>
              <a:sym typeface="Arial" panose="020B0604020202020204" pitchFamily="34" charset="0"/>
            </a:endParaRPr>
          </a:p>
        </p:txBody>
      </p:sp>
      <p:sp>
        <p:nvSpPr>
          <p:cNvPr id="17" name="圆角矩形 16"/>
          <p:cNvSpPr/>
          <p:nvPr>
            <p:custDataLst>
              <p:tags r:id="rId7"/>
            </p:custDataLst>
          </p:nvPr>
        </p:nvSpPr>
        <p:spPr>
          <a:xfrm>
            <a:off x="3396625" y="3247795"/>
            <a:ext cx="719257" cy="72472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 fontAlgn="auto">
              <a:lnSpc>
                <a:spcPct val="120000"/>
              </a:lnSpc>
            </a:pPr>
            <a:endParaRPr lang="zh-CN" altLang="en-US" sz="1350">
              <a:solidFill>
                <a:schemeClr val="dk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5"/>
          <p:cNvSpPr txBox="1"/>
          <p:nvPr>
            <p:custDataLst>
              <p:tags r:id="rId8"/>
            </p:custDataLst>
          </p:nvPr>
        </p:nvSpPr>
        <p:spPr>
          <a:xfrm>
            <a:off x="4151598" y="3213770"/>
            <a:ext cx="8038815" cy="64160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其次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教师还要掌握一定的交流与沟通技巧</a:t>
            </a:r>
            <a:endParaRPr lang="zh-CN" altLang="en-US" sz="3200" b="1" dirty="0">
              <a:latin typeface="楷体" pitchFamily="49" charset="-122"/>
              <a:ea typeface="楷体" pitchFamily="49" charset="-122"/>
              <a:sym typeface="Arial" panose="020B0604020202020204" pitchFamily="34" charset="0"/>
            </a:endParaRPr>
          </a:p>
        </p:txBody>
      </p:sp>
      <p:sp>
        <p:nvSpPr>
          <p:cNvPr id="19" name="圆角矩形 18"/>
          <p:cNvSpPr/>
          <p:nvPr>
            <p:custDataLst>
              <p:tags r:id="rId9"/>
            </p:custDataLst>
          </p:nvPr>
        </p:nvSpPr>
        <p:spPr>
          <a:xfrm rot="8707077">
            <a:off x="3396625" y="4493329"/>
            <a:ext cx="719257" cy="72472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 cmpd="sng" algn="ctr">
            <a:solidFill>
              <a:schemeClr val="accent3"/>
            </a:solidFill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 fontAlgn="auto">
              <a:lnSpc>
                <a:spcPct val="120000"/>
              </a:lnSpc>
            </a:pPr>
            <a:endParaRPr lang="zh-CN" altLang="en-US" sz="1350" dirty="0">
              <a:solidFill>
                <a:schemeClr val="dk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64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3617698" y="4652806"/>
            <a:ext cx="303590" cy="363288"/>
          </a:xfrm>
          <a:custGeom>
            <a:avLst/>
            <a:gdLst>
              <a:gd name="T0" fmla="*/ 34 w 53"/>
              <a:gd name="T1" fmla="*/ 54 h 63"/>
              <a:gd name="T2" fmla="*/ 35 w 53"/>
              <a:gd name="T3" fmla="*/ 56 h 63"/>
              <a:gd name="T4" fmla="*/ 19 w 53"/>
              <a:gd name="T5" fmla="*/ 57 h 63"/>
              <a:gd name="T6" fmla="*/ 18 w 53"/>
              <a:gd name="T7" fmla="*/ 55 h 63"/>
              <a:gd name="T8" fmla="*/ 19 w 53"/>
              <a:gd name="T9" fmla="*/ 54 h 63"/>
              <a:gd name="T10" fmla="*/ 32 w 53"/>
              <a:gd name="T11" fmla="*/ 61 h 63"/>
              <a:gd name="T12" fmla="*/ 23 w 53"/>
              <a:gd name="T13" fmla="*/ 63 h 63"/>
              <a:gd name="T14" fmla="*/ 21 w 53"/>
              <a:gd name="T15" fmla="*/ 59 h 63"/>
              <a:gd name="T16" fmla="*/ 26 w 53"/>
              <a:gd name="T17" fmla="*/ 15 h 63"/>
              <a:gd name="T18" fmla="*/ 33 w 53"/>
              <a:gd name="T19" fmla="*/ 52 h 63"/>
              <a:gd name="T20" fmla="*/ 12 w 53"/>
              <a:gd name="T21" fmla="*/ 29 h 63"/>
              <a:gd name="T22" fmla="*/ 26 w 53"/>
              <a:gd name="T23" fmla="*/ 15 h 63"/>
              <a:gd name="T24" fmla="*/ 29 w 53"/>
              <a:gd name="T25" fmla="*/ 17 h 63"/>
              <a:gd name="T26" fmla="*/ 32 w 53"/>
              <a:gd name="T27" fmla="*/ 19 h 63"/>
              <a:gd name="T28" fmla="*/ 29 w 53"/>
              <a:gd name="T29" fmla="*/ 18 h 63"/>
              <a:gd name="T30" fmla="*/ 20 w 53"/>
              <a:gd name="T31" fmla="*/ 22 h 63"/>
              <a:gd name="T32" fmla="*/ 17 w 53"/>
              <a:gd name="T33" fmla="*/ 29 h 63"/>
              <a:gd name="T34" fmla="*/ 16 w 53"/>
              <a:gd name="T35" fmla="*/ 34 h 63"/>
              <a:gd name="T36" fmla="*/ 15 w 53"/>
              <a:gd name="T37" fmla="*/ 31 h 63"/>
              <a:gd name="T38" fmla="*/ 15 w 53"/>
              <a:gd name="T39" fmla="*/ 25 h 63"/>
              <a:gd name="T40" fmla="*/ 19 w 53"/>
              <a:gd name="T41" fmla="*/ 20 h 63"/>
              <a:gd name="T42" fmla="*/ 26 w 53"/>
              <a:gd name="T43" fmla="*/ 17 h 63"/>
              <a:gd name="T44" fmla="*/ 28 w 53"/>
              <a:gd name="T45" fmla="*/ 17 h 63"/>
              <a:gd name="T46" fmla="*/ 28 w 53"/>
              <a:gd name="T47" fmla="*/ 0 h 63"/>
              <a:gd name="T48" fmla="*/ 27 w 53"/>
              <a:gd name="T49" fmla="*/ 10 h 63"/>
              <a:gd name="T50" fmla="*/ 25 w 53"/>
              <a:gd name="T51" fmla="*/ 0 h 63"/>
              <a:gd name="T52" fmla="*/ 47 w 53"/>
              <a:gd name="T53" fmla="*/ 10 h 63"/>
              <a:gd name="T54" fmla="*/ 38 w 53"/>
              <a:gd name="T55" fmla="*/ 14 h 63"/>
              <a:gd name="T56" fmla="*/ 14 w 53"/>
              <a:gd name="T57" fmla="*/ 42 h 63"/>
              <a:gd name="T58" fmla="*/ 6 w 53"/>
              <a:gd name="T59" fmla="*/ 45 h 63"/>
              <a:gd name="T60" fmla="*/ 14 w 53"/>
              <a:gd name="T61" fmla="*/ 42 h 63"/>
              <a:gd name="T62" fmla="*/ 9 w 53"/>
              <a:gd name="T63" fmla="*/ 7 h 63"/>
              <a:gd name="T64" fmla="*/ 13 w 53"/>
              <a:gd name="T65" fmla="*/ 16 h 63"/>
              <a:gd name="T66" fmla="*/ 9 w 53"/>
              <a:gd name="T67" fmla="*/ 7 h 63"/>
              <a:gd name="T68" fmla="*/ 44 w 53"/>
              <a:gd name="T69" fmla="*/ 47 h 63"/>
              <a:gd name="T70" fmla="*/ 42 w 53"/>
              <a:gd name="T71" fmla="*/ 40 h 63"/>
              <a:gd name="T72" fmla="*/ 39 w 53"/>
              <a:gd name="T73" fmla="*/ 42 h 63"/>
              <a:gd name="T74" fmla="*/ 53 w 53"/>
              <a:gd name="T75" fmla="*/ 29 h 63"/>
              <a:gd name="T76" fmla="*/ 45 w 53"/>
              <a:gd name="T77" fmla="*/ 29 h 63"/>
              <a:gd name="T78" fmla="*/ 53 w 53"/>
              <a:gd name="T79" fmla="*/ 26 h 63"/>
              <a:gd name="T80" fmla="*/ 0 w 53"/>
              <a:gd name="T81" fmla="*/ 29 h 63"/>
              <a:gd name="T82" fmla="*/ 8 w 53"/>
              <a:gd name="T83" fmla="*/ 26 h 63"/>
              <a:gd name="T84" fmla="*/ 8 w 53"/>
              <a:gd name="T85" fmla="*/ 2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63">
                <a:moveTo>
                  <a:pt x="19" y="54"/>
                </a:moveTo>
                <a:cubicBezTo>
                  <a:pt x="34" y="54"/>
                  <a:pt x="34" y="54"/>
                  <a:pt x="34" y="54"/>
                </a:cubicBezTo>
                <a:cubicBezTo>
                  <a:pt x="34" y="54"/>
                  <a:pt x="35" y="54"/>
                  <a:pt x="35" y="55"/>
                </a:cubicBezTo>
                <a:cubicBezTo>
                  <a:pt x="35" y="56"/>
                  <a:pt x="35" y="56"/>
                  <a:pt x="35" y="56"/>
                </a:cubicBezTo>
                <a:cubicBezTo>
                  <a:pt x="35" y="57"/>
                  <a:pt x="34" y="57"/>
                  <a:pt x="34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57"/>
                  <a:pt x="18" y="57"/>
                  <a:pt x="18" y="56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4"/>
                  <a:pt x="19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lose/>
                <a:moveTo>
                  <a:pt x="32" y="59"/>
                </a:moveTo>
                <a:cubicBezTo>
                  <a:pt x="32" y="61"/>
                  <a:pt x="32" y="61"/>
                  <a:pt x="32" y="61"/>
                </a:cubicBezTo>
                <a:cubicBezTo>
                  <a:pt x="32" y="62"/>
                  <a:pt x="31" y="63"/>
                  <a:pt x="30" y="63"/>
                </a:cubicBezTo>
                <a:cubicBezTo>
                  <a:pt x="23" y="63"/>
                  <a:pt x="23" y="63"/>
                  <a:pt x="23" y="63"/>
                </a:cubicBezTo>
                <a:cubicBezTo>
                  <a:pt x="22" y="63"/>
                  <a:pt x="21" y="62"/>
                  <a:pt x="21" y="61"/>
                </a:cubicBezTo>
                <a:cubicBezTo>
                  <a:pt x="21" y="59"/>
                  <a:pt x="21" y="59"/>
                  <a:pt x="21" y="59"/>
                </a:cubicBezTo>
                <a:cubicBezTo>
                  <a:pt x="32" y="59"/>
                  <a:pt x="32" y="59"/>
                  <a:pt x="32" y="59"/>
                </a:cubicBezTo>
                <a:close/>
                <a:moveTo>
                  <a:pt x="26" y="15"/>
                </a:moveTo>
                <a:cubicBezTo>
                  <a:pt x="34" y="15"/>
                  <a:pt x="40" y="21"/>
                  <a:pt x="40" y="29"/>
                </a:cubicBezTo>
                <a:cubicBezTo>
                  <a:pt x="40" y="37"/>
                  <a:pt x="33" y="39"/>
                  <a:pt x="33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39"/>
                  <a:pt x="12" y="37"/>
                  <a:pt x="12" y="29"/>
                </a:cubicBezTo>
                <a:cubicBezTo>
                  <a:pt x="12" y="21"/>
                  <a:pt x="19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lose/>
                <a:moveTo>
                  <a:pt x="28" y="17"/>
                </a:moveTo>
                <a:cubicBezTo>
                  <a:pt x="29" y="17"/>
                  <a:pt x="29" y="17"/>
                  <a:pt x="29" y="17"/>
                </a:cubicBezTo>
                <a:cubicBezTo>
                  <a:pt x="31" y="18"/>
                  <a:pt x="32" y="19"/>
                  <a:pt x="34" y="20"/>
                </a:cubicBezTo>
                <a:cubicBezTo>
                  <a:pt x="33" y="19"/>
                  <a:pt x="33" y="19"/>
                  <a:pt x="32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0" y="19"/>
                  <a:pt x="30" y="19"/>
                  <a:pt x="29" y="18"/>
                </a:cubicBezTo>
                <a:cubicBezTo>
                  <a:pt x="28" y="19"/>
                  <a:pt x="27" y="19"/>
                  <a:pt x="26" y="19"/>
                </a:cubicBezTo>
                <a:cubicBezTo>
                  <a:pt x="24" y="20"/>
                  <a:pt x="22" y="21"/>
                  <a:pt x="20" y="22"/>
                </a:cubicBezTo>
                <a:cubicBezTo>
                  <a:pt x="19" y="23"/>
                  <a:pt x="19" y="23"/>
                  <a:pt x="19" y="23"/>
                </a:cubicBezTo>
                <a:cubicBezTo>
                  <a:pt x="18" y="25"/>
                  <a:pt x="17" y="27"/>
                  <a:pt x="17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1"/>
                  <a:pt x="16" y="33"/>
                  <a:pt x="16" y="34"/>
                </a:cubicBezTo>
                <a:cubicBezTo>
                  <a:pt x="16" y="33"/>
                  <a:pt x="16" y="33"/>
                  <a:pt x="15" y="32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29"/>
                  <a:pt x="15" y="28"/>
                  <a:pt x="15" y="26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4"/>
                  <a:pt x="17" y="22"/>
                  <a:pt x="18" y="21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19"/>
                  <a:pt x="22" y="18"/>
                  <a:pt x="24" y="17"/>
                </a:cubicBezTo>
                <a:cubicBezTo>
                  <a:pt x="25" y="17"/>
                  <a:pt x="25" y="17"/>
                  <a:pt x="26" y="17"/>
                </a:cubicBezTo>
                <a:cubicBezTo>
                  <a:pt x="27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lose/>
                <a:moveTo>
                  <a:pt x="25" y="0"/>
                </a:moveTo>
                <a:cubicBezTo>
                  <a:pt x="28" y="0"/>
                  <a:pt x="28" y="0"/>
                  <a:pt x="28" y="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7" y="10"/>
                  <a:pt x="27" y="10"/>
                </a:cubicBezTo>
                <a:cubicBezTo>
                  <a:pt x="26" y="10"/>
                  <a:pt x="25" y="10"/>
                  <a:pt x="25" y="10"/>
                </a:cubicBezTo>
                <a:cubicBezTo>
                  <a:pt x="25" y="0"/>
                  <a:pt x="25" y="0"/>
                  <a:pt x="25" y="0"/>
                </a:cubicBezTo>
                <a:close/>
                <a:moveTo>
                  <a:pt x="44" y="7"/>
                </a:moveTo>
                <a:cubicBezTo>
                  <a:pt x="47" y="10"/>
                  <a:pt x="47" y="10"/>
                  <a:pt x="47" y="1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5"/>
                  <a:pt x="39" y="14"/>
                  <a:pt x="38" y="14"/>
                </a:cubicBezTo>
                <a:cubicBezTo>
                  <a:pt x="44" y="7"/>
                  <a:pt x="44" y="7"/>
                  <a:pt x="44" y="7"/>
                </a:cubicBezTo>
                <a:close/>
                <a:moveTo>
                  <a:pt x="14" y="42"/>
                </a:moveTo>
                <a:cubicBezTo>
                  <a:pt x="9" y="47"/>
                  <a:pt x="9" y="47"/>
                  <a:pt x="9" y="47"/>
                </a:cubicBezTo>
                <a:cubicBezTo>
                  <a:pt x="6" y="45"/>
                  <a:pt x="6" y="45"/>
                  <a:pt x="6" y="45"/>
                </a:cubicBezTo>
                <a:cubicBezTo>
                  <a:pt x="11" y="40"/>
                  <a:pt x="11" y="40"/>
                  <a:pt x="11" y="40"/>
                </a:cubicBezTo>
                <a:cubicBezTo>
                  <a:pt x="12" y="41"/>
                  <a:pt x="13" y="42"/>
                  <a:pt x="14" y="42"/>
                </a:cubicBezTo>
                <a:cubicBezTo>
                  <a:pt x="14" y="42"/>
                  <a:pt x="14" y="42"/>
                  <a:pt x="14" y="42"/>
                </a:cubicBezTo>
                <a:close/>
                <a:moveTo>
                  <a:pt x="9" y="7"/>
                </a:moveTo>
                <a:cubicBezTo>
                  <a:pt x="6" y="10"/>
                  <a:pt x="6" y="10"/>
                  <a:pt x="6" y="10"/>
                </a:cubicBezTo>
                <a:cubicBezTo>
                  <a:pt x="13" y="16"/>
                  <a:pt x="13" y="16"/>
                  <a:pt x="13" y="16"/>
                </a:cubicBezTo>
                <a:cubicBezTo>
                  <a:pt x="14" y="15"/>
                  <a:pt x="14" y="14"/>
                  <a:pt x="15" y="14"/>
                </a:cubicBezTo>
                <a:cubicBezTo>
                  <a:pt x="9" y="7"/>
                  <a:pt x="9" y="7"/>
                  <a:pt x="9" y="7"/>
                </a:cubicBezTo>
                <a:close/>
                <a:moveTo>
                  <a:pt x="39" y="42"/>
                </a:moveTo>
                <a:cubicBezTo>
                  <a:pt x="44" y="47"/>
                  <a:pt x="44" y="47"/>
                  <a:pt x="44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42" y="40"/>
                  <a:pt x="42" y="40"/>
                  <a:pt x="42" y="40"/>
                </a:cubicBezTo>
                <a:cubicBezTo>
                  <a:pt x="41" y="41"/>
                  <a:pt x="40" y="42"/>
                  <a:pt x="39" y="42"/>
                </a:cubicBezTo>
                <a:cubicBezTo>
                  <a:pt x="39" y="42"/>
                  <a:pt x="39" y="42"/>
                  <a:pt x="39" y="42"/>
                </a:cubicBezTo>
                <a:close/>
                <a:moveTo>
                  <a:pt x="53" y="26"/>
                </a:moveTo>
                <a:cubicBezTo>
                  <a:pt x="53" y="29"/>
                  <a:pt x="53" y="29"/>
                  <a:pt x="53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8"/>
                  <a:pt x="45" y="27"/>
                  <a:pt x="45" y="26"/>
                </a:cubicBezTo>
                <a:cubicBezTo>
                  <a:pt x="53" y="26"/>
                  <a:pt x="53" y="26"/>
                  <a:pt x="53" y="26"/>
                </a:cubicBezTo>
                <a:close/>
                <a:moveTo>
                  <a:pt x="8" y="29"/>
                </a:moveTo>
                <a:cubicBezTo>
                  <a:pt x="0" y="29"/>
                  <a:pt x="0" y="29"/>
                  <a:pt x="0" y="29"/>
                </a:cubicBezTo>
                <a:cubicBezTo>
                  <a:pt x="0" y="26"/>
                  <a:pt x="0" y="26"/>
                  <a:pt x="0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7"/>
                  <a:pt x="8" y="28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normAutofit/>
          </a:bodyPr>
          <a:lstStyle/>
          <a:p>
            <a:pPr fontAlgn="auto">
              <a:lnSpc>
                <a:spcPct val="130000"/>
              </a:lnSpc>
            </a:pPr>
            <a:endParaRPr lang="zh-CN" altLang="en-US" sz="1350">
              <a:solidFill>
                <a:schemeClr val="dk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176"/>
          <p:cNvSpPr txBox="1"/>
          <p:nvPr>
            <p:custDataLst>
              <p:tags r:id="rId11"/>
            </p:custDataLst>
          </p:nvPr>
        </p:nvSpPr>
        <p:spPr>
          <a:xfrm>
            <a:off x="4202094" y="4588390"/>
            <a:ext cx="8717658" cy="64160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just" fontAlgn="auto">
              <a:lnSpc>
                <a:spcPct val="120000"/>
              </a:lnSpc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再次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教师还应发展合作所需的品格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如虚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 algn="just" fontAlgn="auto">
              <a:lnSpc>
                <a:spcPct val="120000"/>
              </a:lnSpc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心、坦率、真诚、乐于分享等。</a:t>
            </a:r>
            <a:endParaRPr lang="zh-CN" altLang="en-US" sz="3200" b="1" dirty="0">
              <a:latin typeface="楷体" pitchFamily="49" charset="-122"/>
              <a:ea typeface="楷体" pitchFamily="49" charset="-122"/>
              <a:sym typeface="Arial" panose="020B0604020202020204" pitchFamily="34" charset="0"/>
            </a:endParaRPr>
          </a:p>
        </p:txBody>
      </p:sp>
      <p:cxnSp>
        <p:nvCxnSpPr>
          <p:cNvPr id="22" name="直接连接符 21"/>
          <p:cNvCxnSpPr/>
          <p:nvPr>
            <p:custDataLst>
              <p:tags r:id="rId12"/>
            </p:custDataLst>
          </p:nvPr>
        </p:nvCxnSpPr>
        <p:spPr>
          <a:xfrm rot="5400000">
            <a:off x="1245035" y="3572669"/>
            <a:ext cx="2571770" cy="1"/>
          </a:xfrm>
          <a:prstGeom prst="line">
            <a:avLst/>
          </a:prstGeom>
          <a:noFill/>
          <a:ln w="31750" cap="flat" cmpd="sng" algn="ctr">
            <a:solidFill>
              <a:schemeClr val="accent1"/>
            </a:solidFill>
            <a:prstDash val="dash"/>
            <a:miter lim="800000"/>
          </a:ln>
          <a:effectLst/>
        </p:spPr>
      </p:cxnSp>
      <p:cxnSp>
        <p:nvCxnSpPr>
          <p:cNvPr id="23" name="直接连接符 22"/>
          <p:cNvCxnSpPr>
            <a:stCxn id="14" idx="1"/>
          </p:cNvCxnSpPr>
          <p:nvPr>
            <p:custDataLst>
              <p:tags r:id="rId13"/>
            </p:custDataLst>
          </p:nvPr>
        </p:nvCxnSpPr>
        <p:spPr>
          <a:xfrm flipH="1">
            <a:off x="2568987" y="2292268"/>
            <a:ext cx="827638" cy="0"/>
          </a:xfrm>
          <a:prstGeom prst="line">
            <a:avLst/>
          </a:prstGeom>
          <a:noFill/>
          <a:ln w="31750" cap="flat" cmpd="sng" algn="ctr">
            <a:solidFill>
              <a:schemeClr val="accent1"/>
            </a:solidFill>
            <a:prstDash val="dash"/>
            <a:miter lim="800000"/>
          </a:ln>
          <a:effectLst/>
        </p:spPr>
      </p:cxnSp>
      <p:cxnSp>
        <p:nvCxnSpPr>
          <p:cNvPr id="24" name="直接连接符 23"/>
          <p:cNvCxnSpPr/>
          <p:nvPr>
            <p:custDataLst>
              <p:tags r:id="rId14"/>
            </p:custDataLst>
          </p:nvPr>
        </p:nvCxnSpPr>
        <p:spPr>
          <a:xfrm rot="10800000">
            <a:off x="2023241" y="3644109"/>
            <a:ext cx="1364935" cy="843"/>
          </a:xfrm>
          <a:prstGeom prst="line">
            <a:avLst/>
          </a:prstGeom>
          <a:noFill/>
          <a:ln w="31750" cap="flat" cmpd="sng" algn="ctr">
            <a:solidFill>
              <a:schemeClr val="accent1"/>
            </a:solidFill>
            <a:prstDash val="dash"/>
            <a:miter lim="800000"/>
          </a:ln>
          <a:effectLst/>
        </p:spPr>
      </p:cxnSp>
      <p:cxnSp>
        <p:nvCxnSpPr>
          <p:cNvPr id="25" name="直接连接符 24"/>
          <p:cNvCxnSpPr/>
          <p:nvPr>
            <p:custDataLst>
              <p:tags r:id="rId15"/>
            </p:custDataLst>
          </p:nvPr>
        </p:nvCxnSpPr>
        <p:spPr>
          <a:xfrm flipH="1">
            <a:off x="2568987" y="4864622"/>
            <a:ext cx="827638" cy="0"/>
          </a:xfrm>
          <a:prstGeom prst="line">
            <a:avLst/>
          </a:prstGeom>
          <a:noFill/>
          <a:ln w="31750" cap="flat" cmpd="sng" algn="ctr">
            <a:solidFill>
              <a:schemeClr val="accent1"/>
            </a:solidFill>
            <a:prstDash val="dash"/>
            <a:miter lim="800000"/>
          </a:ln>
          <a:effectLst/>
        </p:spPr>
      </p:cxnSp>
      <p:sp>
        <p:nvSpPr>
          <p:cNvPr id="26" name="repairing-service_75668"/>
          <p:cNvSpPr>
            <a:spLocks noChangeAspect="1"/>
          </p:cNvSpPr>
          <p:nvPr>
            <p:custDataLst>
              <p:tags r:id="rId16"/>
            </p:custDataLst>
          </p:nvPr>
        </p:nvSpPr>
        <p:spPr bwMode="auto">
          <a:xfrm>
            <a:off x="3584445" y="3438676"/>
            <a:ext cx="342386" cy="341737"/>
          </a:xfrm>
          <a:custGeom>
            <a:avLst/>
            <a:gdLst>
              <a:gd name="T0" fmla="*/ 278945 h 440259"/>
              <a:gd name="T1" fmla="*/ 278945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88862 h 440259"/>
              <a:gd name="T43" fmla="*/ 88862 h 440259"/>
              <a:gd name="T44" fmla="*/ 278945 h 440259"/>
              <a:gd name="T45" fmla="*/ 278945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278945 h 440259"/>
              <a:gd name="T65" fmla="*/ 278945 h 440259"/>
              <a:gd name="T66" fmla="*/ 278945 h 440259"/>
              <a:gd name="T67" fmla="*/ 278945 h 440259"/>
              <a:gd name="T68" fmla="*/ 278945 h 440259"/>
              <a:gd name="T69" fmla="*/ 278945 h 440259"/>
              <a:gd name="T70" fmla="*/ 278945 h 440259"/>
              <a:gd name="T71" fmla="*/ 278945 h 440259"/>
              <a:gd name="T72" fmla="*/ 278945 h 440259"/>
              <a:gd name="T7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89" h="3086">
                <a:moveTo>
                  <a:pt x="3076" y="1373"/>
                </a:moveTo>
                <a:cubicBezTo>
                  <a:pt x="3072" y="1330"/>
                  <a:pt x="3021" y="1297"/>
                  <a:pt x="2977" y="1297"/>
                </a:cubicBezTo>
                <a:cubicBezTo>
                  <a:pt x="2836" y="1297"/>
                  <a:pt x="2711" y="1215"/>
                  <a:pt x="2658" y="1086"/>
                </a:cubicBezTo>
                <a:cubicBezTo>
                  <a:pt x="2604" y="955"/>
                  <a:pt x="2639" y="802"/>
                  <a:pt x="2744" y="705"/>
                </a:cubicBezTo>
                <a:cubicBezTo>
                  <a:pt x="2777" y="675"/>
                  <a:pt x="2781" y="624"/>
                  <a:pt x="2754" y="589"/>
                </a:cubicBezTo>
                <a:cubicBezTo>
                  <a:pt x="2681" y="497"/>
                  <a:pt x="2599" y="414"/>
                  <a:pt x="2509" y="342"/>
                </a:cubicBezTo>
                <a:cubicBezTo>
                  <a:pt x="2474" y="314"/>
                  <a:pt x="2423" y="318"/>
                  <a:pt x="2392" y="352"/>
                </a:cubicBezTo>
                <a:cubicBezTo>
                  <a:pt x="2300" y="453"/>
                  <a:pt x="2135" y="491"/>
                  <a:pt x="2008" y="438"/>
                </a:cubicBezTo>
                <a:cubicBezTo>
                  <a:pt x="1875" y="382"/>
                  <a:pt x="1791" y="248"/>
                  <a:pt x="1800" y="103"/>
                </a:cubicBezTo>
                <a:cubicBezTo>
                  <a:pt x="1802" y="58"/>
                  <a:pt x="1769" y="19"/>
                  <a:pt x="1724" y="13"/>
                </a:cubicBezTo>
                <a:cubicBezTo>
                  <a:pt x="1609" y="0"/>
                  <a:pt x="1493" y="0"/>
                  <a:pt x="1377" y="12"/>
                </a:cubicBezTo>
                <a:cubicBezTo>
                  <a:pt x="1332" y="17"/>
                  <a:pt x="1299" y="56"/>
                  <a:pt x="1301" y="101"/>
                </a:cubicBezTo>
                <a:cubicBezTo>
                  <a:pt x="1306" y="244"/>
                  <a:pt x="1221" y="376"/>
                  <a:pt x="1090" y="429"/>
                </a:cubicBezTo>
                <a:cubicBezTo>
                  <a:pt x="964" y="481"/>
                  <a:pt x="800" y="443"/>
                  <a:pt x="708" y="343"/>
                </a:cubicBezTo>
                <a:cubicBezTo>
                  <a:pt x="678" y="309"/>
                  <a:pt x="627" y="305"/>
                  <a:pt x="592" y="333"/>
                </a:cubicBezTo>
                <a:cubicBezTo>
                  <a:pt x="499" y="405"/>
                  <a:pt x="415" y="488"/>
                  <a:pt x="342" y="579"/>
                </a:cubicBezTo>
                <a:cubicBezTo>
                  <a:pt x="314" y="615"/>
                  <a:pt x="318" y="666"/>
                  <a:pt x="352" y="696"/>
                </a:cubicBezTo>
                <a:cubicBezTo>
                  <a:pt x="459" y="794"/>
                  <a:pt x="494" y="948"/>
                  <a:pt x="438" y="1081"/>
                </a:cubicBezTo>
                <a:cubicBezTo>
                  <a:pt x="385" y="1208"/>
                  <a:pt x="253" y="1290"/>
                  <a:pt x="102" y="1290"/>
                </a:cubicBezTo>
                <a:cubicBezTo>
                  <a:pt x="54" y="1288"/>
                  <a:pt x="19" y="1321"/>
                  <a:pt x="13" y="1365"/>
                </a:cubicBezTo>
                <a:cubicBezTo>
                  <a:pt x="0" y="1481"/>
                  <a:pt x="0" y="1599"/>
                  <a:pt x="13" y="1716"/>
                </a:cubicBezTo>
                <a:cubicBezTo>
                  <a:pt x="18" y="1759"/>
                  <a:pt x="70" y="1792"/>
                  <a:pt x="114" y="1792"/>
                </a:cubicBezTo>
                <a:cubicBezTo>
                  <a:pt x="248" y="1788"/>
                  <a:pt x="377" y="1871"/>
                  <a:pt x="431" y="2003"/>
                </a:cubicBezTo>
                <a:cubicBezTo>
                  <a:pt x="485" y="2134"/>
                  <a:pt x="450" y="2287"/>
                  <a:pt x="345" y="2384"/>
                </a:cubicBezTo>
                <a:cubicBezTo>
                  <a:pt x="312" y="2414"/>
                  <a:pt x="308" y="2465"/>
                  <a:pt x="335" y="2500"/>
                </a:cubicBezTo>
                <a:cubicBezTo>
                  <a:pt x="407" y="2591"/>
                  <a:pt x="489" y="2674"/>
                  <a:pt x="579" y="2747"/>
                </a:cubicBezTo>
                <a:cubicBezTo>
                  <a:pt x="615" y="2775"/>
                  <a:pt x="666" y="2771"/>
                  <a:pt x="697" y="2738"/>
                </a:cubicBezTo>
                <a:cubicBezTo>
                  <a:pt x="789" y="2636"/>
                  <a:pt x="954" y="2598"/>
                  <a:pt x="1081" y="2651"/>
                </a:cubicBezTo>
                <a:cubicBezTo>
                  <a:pt x="1214" y="2707"/>
                  <a:pt x="1298" y="2841"/>
                  <a:pt x="1289" y="2986"/>
                </a:cubicBezTo>
                <a:cubicBezTo>
                  <a:pt x="1287" y="3031"/>
                  <a:pt x="1320" y="3071"/>
                  <a:pt x="1365" y="3076"/>
                </a:cubicBezTo>
                <a:cubicBezTo>
                  <a:pt x="1424" y="3083"/>
                  <a:pt x="1483" y="3086"/>
                  <a:pt x="1543" y="3086"/>
                </a:cubicBezTo>
                <a:cubicBezTo>
                  <a:pt x="1599" y="3086"/>
                  <a:pt x="1656" y="3083"/>
                  <a:pt x="1712" y="3077"/>
                </a:cubicBezTo>
                <a:cubicBezTo>
                  <a:pt x="1757" y="3072"/>
                  <a:pt x="1790" y="3033"/>
                  <a:pt x="1788" y="2988"/>
                </a:cubicBezTo>
                <a:cubicBezTo>
                  <a:pt x="1783" y="2846"/>
                  <a:pt x="1868" y="2713"/>
                  <a:pt x="1999" y="2660"/>
                </a:cubicBezTo>
                <a:cubicBezTo>
                  <a:pt x="2126" y="2608"/>
                  <a:pt x="2289" y="2646"/>
                  <a:pt x="2381" y="2747"/>
                </a:cubicBezTo>
                <a:cubicBezTo>
                  <a:pt x="2411" y="2780"/>
                  <a:pt x="2462" y="2784"/>
                  <a:pt x="2497" y="2756"/>
                </a:cubicBezTo>
                <a:cubicBezTo>
                  <a:pt x="2589" y="2684"/>
                  <a:pt x="2673" y="2601"/>
                  <a:pt x="2747" y="2510"/>
                </a:cubicBezTo>
                <a:cubicBezTo>
                  <a:pt x="2775" y="2474"/>
                  <a:pt x="2771" y="2423"/>
                  <a:pt x="2737" y="2393"/>
                </a:cubicBezTo>
                <a:cubicBezTo>
                  <a:pt x="2630" y="2295"/>
                  <a:pt x="2595" y="2141"/>
                  <a:pt x="2651" y="2008"/>
                </a:cubicBezTo>
                <a:cubicBezTo>
                  <a:pt x="2703" y="1883"/>
                  <a:pt x="2830" y="1799"/>
                  <a:pt x="2966" y="1799"/>
                </a:cubicBezTo>
                <a:lnTo>
                  <a:pt x="2985" y="1800"/>
                </a:lnTo>
                <a:cubicBezTo>
                  <a:pt x="3030" y="1803"/>
                  <a:pt x="3070" y="1769"/>
                  <a:pt x="3076" y="1724"/>
                </a:cubicBezTo>
                <a:cubicBezTo>
                  <a:pt x="3089" y="1608"/>
                  <a:pt x="3089" y="1490"/>
                  <a:pt x="3076" y="1373"/>
                </a:cubicBezTo>
                <a:close/>
                <a:moveTo>
                  <a:pt x="1545" y="2433"/>
                </a:moveTo>
                <a:cubicBezTo>
                  <a:pt x="1054" y="2433"/>
                  <a:pt x="656" y="2035"/>
                  <a:pt x="656" y="1545"/>
                </a:cubicBezTo>
                <a:cubicBezTo>
                  <a:pt x="656" y="1054"/>
                  <a:pt x="1054" y="656"/>
                  <a:pt x="1545" y="656"/>
                </a:cubicBezTo>
                <a:cubicBezTo>
                  <a:pt x="2035" y="656"/>
                  <a:pt x="2433" y="1054"/>
                  <a:pt x="2433" y="1545"/>
                </a:cubicBezTo>
                <a:cubicBezTo>
                  <a:pt x="2433" y="1711"/>
                  <a:pt x="2387" y="1867"/>
                  <a:pt x="2308" y="2000"/>
                </a:cubicBezTo>
                <a:lnTo>
                  <a:pt x="1918" y="1611"/>
                </a:lnTo>
                <a:cubicBezTo>
                  <a:pt x="1947" y="1545"/>
                  <a:pt x="1961" y="1473"/>
                  <a:pt x="1961" y="1398"/>
                </a:cubicBezTo>
                <a:cubicBezTo>
                  <a:pt x="1961" y="1253"/>
                  <a:pt x="1905" y="1116"/>
                  <a:pt x="1802" y="1013"/>
                </a:cubicBezTo>
                <a:cubicBezTo>
                  <a:pt x="1699" y="910"/>
                  <a:pt x="1562" y="854"/>
                  <a:pt x="1417" y="854"/>
                </a:cubicBezTo>
                <a:cubicBezTo>
                  <a:pt x="1368" y="854"/>
                  <a:pt x="1320" y="860"/>
                  <a:pt x="1273" y="873"/>
                </a:cubicBezTo>
                <a:cubicBezTo>
                  <a:pt x="1253" y="878"/>
                  <a:pt x="1236" y="895"/>
                  <a:pt x="1230" y="916"/>
                </a:cubicBezTo>
                <a:cubicBezTo>
                  <a:pt x="1225" y="937"/>
                  <a:pt x="1231" y="958"/>
                  <a:pt x="1247" y="975"/>
                </a:cubicBezTo>
                <a:cubicBezTo>
                  <a:pt x="1247" y="975"/>
                  <a:pt x="1440" y="1168"/>
                  <a:pt x="1504" y="1232"/>
                </a:cubicBezTo>
                <a:cubicBezTo>
                  <a:pt x="1511" y="1239"/>
                  <a:pt x="1511" y="1255"/>
                  <a:pt x="1510" y="1261"/>
                </a:cubicBezTo>
                <a:lnTo>
                  <a:pt x="1509" y="1265"/>
                </a:lnTo>
                <a:cubicBezTo>
                  <a:pt x="1503" y="1336"/>
                  <a:pt x="1490" y="1421"/>
                  <a:pt x="1480" y="1453"/>
                </a:cubicBezTo>
                <a:cubicBezTo>
                  <a:pt x="1478" y="1455"/>
                  <a:pt x="1477" y="1456"/>
                  <a:pt x="1476" y="1457"/>
                </a:cubicBezTo>
                <a:cubicBezTo>
                  <a:pt x="1474" y="1459"/>
                  <a:pt x="1473" y="1460"/>
                  <a:pt x="1471" y="1462"/>
                </a:cubicBezTo>
                <a:cubicBezTo>
                  <a:pt x="1438" y="1472"/>
                  <a:pt x="1352" y="1485"/>
                  <a:pt x="1280" y="1491"/>
                </a:cubicBezTo>
                <a:lnTo>
                  <a:pt x="1280" y="1491"/>
                </a:lnTo>
                <a:lnTo>
                  <a:pt x="1277" y="1492"/>
                </a:lnTo>
                <a:cubicBezTo>
                  <a:pt x="1277" y="1492"/>
                  <a:pt x="1276" y="1492"/>
                  <a:pt x="1274" y="1492"/>
                </a:cubicBezTo>
                <a:cubicBezTo>
                  <a:pt x="1266" y="1492"/>
                  <a:pt x="1255" y="1490"/>
                  <a:pt x="1245" y="1479"/>
                </a:cubicBezTo>
                <a:cubicBezTo>
                  <a:pt x="1178" y="1412"/>
                  <a:pt x="993" y="1229"/>
                  <a:pt x="993" y="1229"/>
                </a:cubicBezTo>
                <a:cubicBezTo>
                  <a:pt x="977" y="1213"/>
                  <a:pt x="960" y="1209"/>
                  <a:pt x="948" y="1209"/>
                </a:cubicBezTo>
                <a:cubicBezTo>
                  <a:pt x="922" y="1209"/>
                  <a:pt x="898" y="1228"/>
                  <a:pt x="891" y="1256"/>
                </a:cubicBezTo>
                <a:cubicBezTo>
                  <a:pt x="840" y="1444"/>
                  <a:pt x="894" y="1646"/>
                  <a:pt x="1031" y="1784"/>
                </a:cubicBezTo>
                <a:cubicBezTo>
                  <a:pt x="1134" y="1886"/>
                  <a:pt x="1271" y="1943"/>
                  <a:pt x="1417" y="1943"/>
                </a:cubicBezTo>
                <a:cubicBezTo>
                  <a:pt x="1491" y="1943"/>
                  <a:pt x="1563" y="1928"/>
                  <a:pt x="1629" y="1900"/>
                </a:cubicBezTo>
                <a:lnTo>
                  <a:pt x="2023" y="2293"/>
                </a:lnTo>
                <a:cubicBezTo>
                  <a:pt x="1885" y="2382"/>
                  <a:pt x="1721" y="2433"/>
                  <a:pt x="1545" y="243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 sz="2100">
              <a:solidFill>
                <a:schemeClr val="dk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334566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7" name="标题层"/>
          <p:cNvSpPr txBox="1"/>
          <p:nvPr/>
        </p:nvSpPr>
        <p:spPr bwMode="auto">
          <a:xfrm>
            <a:off x="1198662" y="160422"/>
            <a:ext cx="10801200" cy="677084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二、组织方面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: 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建设开放又有活力的教师专业组织</a:t>
            </a:r>
            <a:endParaRPr lang="zh-CN" altLang="zh-CN" sz="3600" b="1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 Placeholder 2"/>
          <p:cNvSpPr txBox="1"/>
          <p:nvPr/>
        </p:nvSpPr>
        <p:spPr>
          <a:xfrm>
            <a:off x="1414686" y="2493690"/>
            <a:ext cx="3500462" cy="276081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1</a:t>
            </a:r>
            <a:r>
              <a:rPr lang="en-US" altLang="zh-CN" sz="2800" b="1" dirty="0" smtClean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en-US" sz="2800" b="1" dirty="0" smtClean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创建“无边界组织”</a:t>
            </a:r>
            <a:endParaRPr lang="en-US" altLang="zh-CN" sz="2800" b="1" dirty="0">
              <a:solidFill>
                <a:schemeClr val="dk1"/>
              </a:solidFill>
              <a:latin typeface="仿宋" pitchFamily="49" charset="-122"/>
              <a:ea typeface="仿宋" pitchFamily="49" charset="-122"/>
            </a:endParaRPr>
          </a:p>
        </p:txBody>
      </p:sp>
      <p:grpSp>
        <p:nvGrpSpPr>
          <p:cNvPr id="29" name="Group 1"/>
          <p:cNvGrpSpPr/>
          <p:nvPr/>
        </p:nvGrpSpPr>
        <p:grpSpPr>
          <a:xfrm>
            <a:off x="4309256" y="2205658"/>
            <a:ext cx="3286148" cy="3214710"/>
            <a:chOff x="4165601" y="1876283"/>
            <a:chExt cx="3825268" cy="3825269"/>
          </a:xfrm>
        </p:grpSpPr>
        <p:grpSp>
          <p:nvGrpSpPr>
            <p:cNvPr id="30" name="Group 34"/>
            <p:cNvGrpSpPr/>
            <p:nvPr/>
          </p:nvGrpSpPr>
          <p:grpSpPr>
            <a:xfrm>
              <a:off x="4165601" y="1876283"/>
              <a:ext cx="3825268" cy="3825269"/>
              <a:chOff x="4165601" y="1768707"/>
              <a:chExt cx="3970866" cy="3970867"/>
            </a:xfrm>
          </p:grpSpPr>
          <p:sp>
            <p:nvSpPr>
              <p:cNvPr id="37" name="Freeform 5"/>
              <p:cNvSpPr/>
              <p:nvPr/>
            </p:nvSpPr>
            <p:spPr bwMode="auto">
              <a:xfrm>
                <a:off x="4165601" y="3407007"/>
                <a:ext cx="2324100" cy="2332567"/>
              </a:xfrm>
              <a:custGeom>
                <a:avLst/>
                <a:gdLst>
                  <a:gd name="T0" fmla="*/ 0 w 285"/>
                  <a:gd name="T1" fmla="*/ 83 h 286"/>
                  <a:gd name="T2" fmla="*/ 0 w 285"/>
                  <a:gd name="T3" fmla="*/ 0 h 286"/>
                  <a:gd name="T4" fmla="*/ 285 w 285"/>
                  <a:gd name="T5" fmla="*/ 286 h 286"/>
                  <a:gd name="T6" fmla="*/ 202 w 285"/>
                  <a:gd name="T7" fmla="*/ 286 h 286"/>
                  <a:gd name="T8" fmla="*/ 0 w 285"/>
                  <a:gd name="T9" fmla="*/ 83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286">
                    <a:moveTo>
                      <a:pt x="0" y="83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57" y="0"/>
                      <a:pt x="285" y="128"/>
                      <a:pt x="285" y="286"/>
                    </a:cubicBezTo>
                    <a:cubicBezTo>
                      <a:pt x="202" y="286"/>
                      <a:pt x="202" y="286"/>
                      <a:pt x="202" y="286"/>
                    </a:cubicBezTo>
                    <a:cubicBezTo>
                      <a:pt x="202" y="174"/>
                      <a:pt x="111" y="83"/>
                      <a:pt x="0" y="8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8" name="Freeform 6"/>
              <p:cNvSpPr/>
              <p:nvPr/>
            </p:nvSpPr>
            <p:spPr bwMode="auto">
              <a:xfrm>
                <a:off x="4165601" y="1768707"/>
                <a:ext cx="2324100" cy="2324100"/>
              </a:xfrm>
              <a:custGeom>
                <a:avLst/>
                <a:gdLst>
                  <a:gd name="T0" fmla="*/ 0 w 285"/>
                  <a:gd name="T1" fmla="*/ 202 h 285"/>
                  <a:gd name="T2" fmla="*/ 0 w 285"/>
                  <a:gd name="T3" fmla="*/ 285 h 285"/>
                  <a:gd name="T4" fmla="*/ 285 w 285"/>
                  <a:gd name="T5" fmla="*/ 0 h 285"/>
                  <a:gd name="T6" fmla="*/ 202 w 285"/>
                  <a:gd name="T7" fmla="*/ 0 h 285"/>
                  <a:gd name="T8" fmla="*/ 0 w 285"/>
                  <a:gd name="T9" fmla="*/ 20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285">
                    <a:moveTo>
                      <a:pt x="0" y="202"/>
                    </a:moveTo>
                    <a:cubicBezTo>
                      <a:pt x="0" y="285"/>
                      <a:pt x="0" y="285"/>
                      <a:pt x="0" y="285"/>
                    </a:cubicBezTo>
                    <a:cubicBezTo>
                      <a:pt x="157" y="285"/>
                      <a:pt x="285" y="157"/>
                      <a:pt x="285" y="0"/>
                    </a:cubicBezTo>
                    <a:cubicBezTo>
                      <a:pt x="202" y="0"/>
                      <a:pt x="202" y="0"/>
                      <a:pt x="202" y="0"/>
                    </a:cubicBezTo>
                    <a:cubicBezTo>
                      <a:pt x="202" y="111"/>
                      <a:pt x="111" y="202"/>
                      <a:pt x="0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9" name="Freeform 7"/>
              <p:cNvSpPr/>
              <p:nvPr/>
            </p:nvSpPr>
            <p:spPr bwMode="auto">
              <a:xfrm>
                <a:off x="5812367" y="3407007"/>
                <a:ext cx="2324100" cy="2332567"/>
              </a:xfrm>
              <a:custGeom>
                <a:avLst/>
                <a:gdLst>
                  <a:gd name="T0" fmla="*/ 285 w 285"/>
                  <a:gd name="T1" fmla="*/ 83 h 286"/>
                  <a:gd name="T2" fmla="*/ 285 w 285"/>
                  <a:gd name="T3" fmla="*/ 0 h 286"/>
                  <a:gd name="T4" fmla="*/ 0 w 285"/>
                  <a:gd name="T5" fmla="*/ 286 h 286"/>
                  <a:gd name="T6" fmla="*/ 83 w 285"/>
                  <a:gd name="T7" fmla="*/ 286 h 286"/>
                  <a:gd name="T8" fmla="*/ 285 w 285"/>
                  <a:gd name="T9" fmla="*/ 83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286">
                    <a:moveTo>
                      <a:pt x="285" y="83"/>
                    </a:moveTo>
                    <a:cubicBezTo>
                      <a:pt x="285" y="0"/>
                      <a:pt x="285" y="0"/>
                      <a:pt x="285" y="0"/>
                    </a:cubicBezTo>
                    <a:cubicBezTo>
                      <a:pt x="128" y="0"/>
                      <a:pt x="0" y="128"/>
                      <a:pt x="0" y="286"/>
                    </a:cubicBezTo>
                    <a:cubicBezTo>
                      <a:pt x="83" y="286"/>
                      <a:pt x="83" y="286"/>
                      <a:pt x="83" y="286"/>
                    </a:cubicBezTo>
                    <a:cubicBezTo>
                      <a:pt x="83" y="174"/>
                      <a:pt x="174" y="83"/>
                      <a:pt x="285" y="8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0" name="Freeform 8"/>
              <p:cNvSpPr/>
              <p:nvPr/>
            </p:nvSpPr>
            <p:spPr bwMode="auto">
              <a:xfrm>
                <a:off x="5812367" y="1768707"/>
                <a:ext cx="2324100" cy="2324100"/>
              </a:xfrm>
              <a:custGeom>
                <a:avLst/>
                <a:gdLst>
                  <a:gd name="T0" fmla="*/ 285 w 285"/>
                  <a:gd name="T1" fmla="*/ 202 h 285"/>
                  <a:gd name="T2" fmla="*/ 285 w 285"/>
                  <a:gd name="T3" fmla="*/ 285 h 285"/>
                  <a:gd name="T4" fmla="*/ 0 w 285"/>
                  <a:gd name="T5" fmla="*/ 0 h 285"/>
                  <a:gd name="T6" fmla="*/ 83 w 285"/>
                  <a:gd name="T7" fmla="*/ 0 h 285"/>
                  <a:gd name="T8" fmla="*/ 285 w 285"/>
                  <a:gd name="T9" fmla="*/ 20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285">
                    <a:moveTo>
                      <a:pt x="285" y="202"/>
                    </a:moveTo>
                    <a:cubicBezTo>
                      <a:pt x="285" y="285"/>
                      <a:pt x="285" y="285"/>
                      <a:pt x="285" y="285"/>
                    </a:cubicBezTo>
                    <a:cubicBezTo>
                      <a:pt x="128" y="285"/>
                      <a:pt x="0" y="157"/>
                      <a:pt x="0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111"/>
                      <a:pt x="174" y="202"/>
                      <a:pt x="285" y="20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en-US" sz="253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1" name="Freeform 61"/>
            <p:cNvSpPr>
              <a:spLocks noEditPoints="1"/>
            </p:cNvSpPr>
            <p:nvPr/>
          </p:nvSpPr>
          <p:spPr bwMode="auto">
            <a:xfrm>
              <a:off x="5209916" y="3015778"/>
              <a:ext cx="542070" cy="425449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2" name="Shape 2671"/>
            <p:cNvSpPr/>
            <p:nvPr/>
          </p:nvSpPr>
          <p:spPr>
            <a:xfrm>
              <a:off x="6474166" y="2960022"/>
              <a:ext cx="381124" cy="536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5295887" y="4240452"/>
              <a:ext cx="513830" cy="424469"/>
            </a:xfrm>
            <a:custGeom>
              <a:avLst/>
              <a:gdLst>
                <a:gd name="T0" fmla="*/ 83 w 107"/>
                <a:gd name="T1" fmla="*/ 63 h 88"/>
                <a:gd name="T2" fmla="*/ 83 w 107"/>
                <a:gd name="T3" fmla="*/ 7 h 88"/>
                <a:gd name="T4" fmla="*/ 83 w 107"/>
                <a:gd name="T5" fmla="*/ 3 h 88"/>
                <a:gd name="T6" fmla="*/ 85 w 107"/>
                <a:gd name="T7" fmla="*/ 0 h 88"/>
                <a:gd name="T8" fmla="*/ 87 w 107"/>
                <a:gd name="T9" fmla="*/ 0 h 88"/>
                <a:gd name="T10" fmla="*/ 89 w 107"/>
                <a:gd name="T11" fmla="*/ 0 h 88"/>
                <a:gd name="T12" fmla="*/ 89 w 107"/>
                <a:gd name="T13" fmla="*/ 69 h 88"/>
                <a:gd name="T14" fmla="*/ 87 w 107"/>
                <a:gd name="T15" fmla="*/ 70 h 88"/>
                <a:gd name="T16" fmla="*/ 85 w 107"/>
                <a:gd name="T17" fmla="*/ 69 h 88"/>
                <a:gd name="T18" fmla="*/ 83 w 107"/>
                <a:gd name="T19" fmla="*/ 67 h 88"/>
                <a:gd name="T20" fmla="*/ 83 w 107"/>
                <a:gd name="T21" fmla="*/ 63 h 88"/>
                <a:gd name="T22" fmla="*/ 24 w 107"/>
                <a:gd name="T23" fmla="*/ 63 h 88"/>
                <a:gd name="T24" fmla="*/ 24 w 107"/>
                <a:gd name="T25" fmla="*/ 7 h 88"/>
                <a:gd name="T26" fmla="*/ 24 w 107"/>
                <a:gd name="T27" fmla="*/ 3 h 88"/>
                <a:gd name="T28" fmla="*/ 22 w 107"/>
                <a:gd name="T29" fmla="*/ 0 h 88"/>
                <a:gd name="T30" fmla="*/ 20 w 107"/>
                <a:gd name="T31" fmla="*/ 0 h 88"/>
                <a:gd name="T32" fmla="*/ 18 w 107"/>
                <a:gd name="T33" fmla="*/ 0 h 88"/>
                <a:gd name="T34" fmla="*/ 18 w 107"/>
                <a:gd name="T35" fmla="*/ 69 h 88"/>
                <a:gd name="T36" fmla="*/ 20 w 107"/>
                <a:gd name="T37" fmla="*/ 70 h 88"/>
                <a:gd name="T38" fmla="*/ 22 w 107"/>
                <a:gd name="T39" fmla="*/ 69 h 88"/>
                <a:gd name="T40" fmla="*/ 24 w 107"/>
                <a:gd name="T41" fmla="*/ 67 h 88"/>
                <a:gd name="T42" fmla="*/ 24 w 107"/>
                <a:gd name="T43" fmla="*/ 63 h 88"/>
                <a:gd name="T44" fmla="*/ 36 w 107"/>
                <a:gd name="T45" fmla="*/ 51 h 88"/>
                <a:gd name="T46" fmla="*/ 36 w 107"/>
                <a:gd name="T47" fmla="*/ 55 h 88"/>
                <a:gd name="T48" fmla="*/ 33 w 107"/>
                <a:gd name="T49" fmla="*/ 58 h 88"/>
                <a:gd name="T50" fmla="*/ 31 w 107"/>
                <a:gd name="T51" fmla="*/ 59 h 88"/>
                <a:gd name="T52" fmla="*/ 29 w 107"/>
                <a:gd name="T53" fmla="*/ 58 h 88"/>
                <a:gd name="T54" fmla="*/ 29 w 107"/>
                <a:gd name="T55" fmla="*/ 12 h 88"/>
                <a:gd name="T56" fmla="*/ 31 w 107"/>
                <a:gd name="T57" fmla="*/ 11 h 88"/>
                <a:gd name="T58" fmla="*/ 33 w 107"/>
                <a:gd name="T59" fmla="*/ 12 h 88"/>
                <a:gd name="T60" fmla="*/ 36 w 107"/>
                <a:gd name="T61" fmla="*/ 14 h 88"/>
                <a:gd name="T62" fmla="*/ 36 w 107"/>
                <a:gd name="T63" fmla="*/ 18 h 88"/>
                <a:gd name="T64" fmla="*/ 36 w 107"/>
                <a:gd name="T65" fmla="*/ 51 h 88"/>
                <a:gd name="T66" fmla="*/ 61 w 107"/>
                <a:gd name="T67" fmla="*/ 80 h 88"/>
                <a:gd name="T68" fmla="*/ 54 w 107"/>
                <a:gd name="T69" fmla="*/ 88 h 88"/>
                <a:gd name="T70" fmla="*/ 46 w 107"/>
                <a:gd name="T71" fmla="*/ 80 h 88"/>
                <a:gd name="T72" fmla="*/ 46 w 107"/>
                <a:gd name="T73" fmla="*/ 24 h 88"/>
                <a:gd name="T74" fmla="*/ 54 w 107"/>
                <a:gd name="T75" fmla="*/ 16 h 88"/>
                <a:gd name="T76" fmla="*/ 61 w 107"/>
                <a:gd name="T77" fmla="*/ 24 h 88"/>
                <a:gd name="T78" fmla="*/ 61 w 107"/>
                <a:gd name="T79" fmla="*/ 80 h 88"/>
                <a:gd name="T80" fmla="*/ 71 w 107"/>
                <a:gd name="T81" fmla="*/ 51 h 88"/>
                <a:gd name="T82" fmla="*/ 71 w 107"/>
                <a:gd name="T83" fmla="*/ 55 h 88"/>
                <a:gd name="T84" fmla="*/ 74 w 107"/>
                <a:gd name="T85" fmla="*/ 58 h 88"/>
                <a:gd name="T86" fmla="*/ 76 w 107"/>
                <a:gd name="T87" fmla="*/ 59 h 88"/>
                <a:gd name="T88" fmla="*/ 78 w 107"/>
                <a:gd name="T89" fmla="*/ 58 h 88"/>
                <a:gd name="T90" fmla="*/ 78 w 107"/>
                <a:gd name="T91" fmla="*/ 12 h 88"/>
                <a:gd name="T92" fmla="*/ 76 w 107"/>
                <a:gd name="T93" fmla="*/ 11 h 88"/>
                <a:gd name="T94" fmla="*/ 74 w 107"/>
                <a:gd name="T95" fmla="*/ 12 h 88"/>
                <a:gd name="T96" fmla="*/ 71 w 107"/>
                <a:gd name="T97" fmla="*/ 14 h 88"/>
                <a:gd name="T98" fmla="*/ 71 w 107"/>
                <a:gd name="T99" fmla="*/ 18 h 88"/>
                <a:gd name="T100" fmla="*/ 71 w 107"/>
                <a:gd name="T101" fmla="*/ 5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88">
                  <a:moveTo>
                    <a:pt x="83" y="63"/>
                  </a:moveTo>
                  <a:cubicBezTo>
                    <a:pt x="97" y="47"/>
                    <a:pt x="97" y="23"/>
                    <a:pt x="83" y="7"/>
                  </a:cubicBezTo>
                  <a:cubicBezTo>
                    <a:pt x="82" y="6"/>
                    <a:pt x="82" y="4"/>
                    <a:pt x="83" y="3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6" y="0"/>
                    <a:pt x="87" y="0"/>
                  </a:cubicBezTo>
                  <a:cubicBezTo>
                    <a:pt x="88" y="0"/>
                    <a:pt x="89" y="0"/>
                    <a:pt x="89" y="0"/>
                  </a:cubicBezTo>
                  <a:cubicBezTo>
                    <a:pt x="107" y="20"/>
                    <a:pt x="107" y="50"/>
                    <a:pt x="89" y="69"/>
                  </a:cubicBezTo>
                  <a:cubicBezTo>
                    <a:pt x="89" y="70"/>
                    <a:pt x="88" y="70"/>
                    <a:pt x="87" y="70"/>
                  </a:cubicBezTo>
                  <a:cubicBezTo>
                    <a:pt x="86" y="70"/>
                    <a:pt x="86" y="70"/>
                    <a:pt x="85" y="69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2" y="65"/>
                    <a:pt x="82" y="64"/>
                    <a:pt x="83" y="63"/>
                  </a:cubicBezTo>
                  <a:close/>
                  <a:moveTo>
                    <a:pt x="24" y="63"/>
                  </a:moveTo>
                  <a:cubicBezTo>
                    <a:pt x="10" y="47"/>
                    <a:pt x="10" y="23"/>
                    <a:pt x="24" y="7"/>
                  </a:cubicBezTo>
                  <a:cubicBezTo>
                    <a:pt x="25" y="6"/>
                    <a:pt x="25" y="4"/>
                    <a:pt x="24" y="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0" y="20"/>
                    <a:pt x="0" y="50"/>
                    <a:pt x="18" y="69"/>
                  </a:cubicBezTo>
                  <a:cubicBezTo>
                    <a:pt x="18" y="70"/>
                    <a:pt x="19" y="70"/>
                    <a:pt x="20" y="70"/>
                  </a:cubicBezTo>
                  <a:cubicBezTo>
                    <a:pt x="21" y="70"/>
                    <a:pt x="21" y="70"/>
                    <a:pt x="22" y="69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5"/>
                    <a:pt x="25" y="64"/>
                    <a:pt x="24" y="63"/>
                  </a:cubicBezTo>
                  <a:close/>
                  <a:moveTo>
                    <a:pt x="36" y="51"/>
                  </a:moveTo>
                  <a:cubicBezTo>
                    <a:pt x="37" y="53"/>
                    <a:pt x="37" y="54"/>
                    <a:pt x="36" y="55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2" y="59"/>
                    <a:pt x="31" y="59"/>
                  </a:cubicBezTo>
                  <a:cubicBezTo>
                    <a:pt x="30" y="58"/>
                    <a:pt x="30" y="58"/>
                    <a:pt x="29" y="58"/>
                  </a:cubicBezTo>
                  <a:cubicBezTo>
                    <a:pt x="18" y="44"/>
                    <a:pt x="18" y="25"/>
                    <a:pt x="29" y="12"/>
                  </a:cubicBezTo>
                  <a:cubicBezTo>
                    <a:pt x="30" y="11"/>
                    <a:pt x="30" y="11"/>
                    <a:pt x="31" y="11"/>
                  </a:cubicBezTo>
                  <a:cubicBezTo>
                    <a:pt x="32" y="11"/>
                    <a:pt x="33" y="11"/>
                    <a:pt x="33" y="12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7"/>
                    <a:pt x="36" y="18"/>
                  </a:cubicBezTo>
                  <a:cubicBezTo>
                    <a:pt x="28" y="28"/>
                    <a:pt x="28" y="42"/>
                    <a:pt x="36" y="51"/>
                  </a:cubicBezTo>
                  <a:close/>
                  <a:moveTo>
                    <a:pt x="61" y="80"/>
                  </a:moveTo>
                  <a:cubicBezTo>
                    <a:pt x="61" y="84"/>
                    <a:pt x="58" y="88"/>
                    <a:pt x="54" y="88"/>
                  </a:cubicBezTo>
                  <a:cubicBezTo>
                    <a:pt x="49" y="88"/>
                    <a:pt x="46" y="84"/>
                    <a:pt x="46" y="80"/>
                  </a:cubicBezTo>
                  <a:cubicBezTo>
                    <a:pt x="46" y="60"/>
                    <a:pt x="46" y="44"/>
                    <a:pt x="46" y="24"/>
                  </a:cubicBezTo>
                  <a:cubicBezTo>
                    <a:pt x="46" y="19"/>
                    <a:pt x="49" y="16"/>
                    <a:pt x="54" y="16"/>
                  </a:cubicBezTo>
                  <a:cubicBezTo>
                    <a:pt x="58" y="16"/>
                    <a:pt x="61" y="19"/>
                    <a:pt x="61" y="24"/>
                  </a:cubicBezTo>
                  <a:cubicBezTo>
                    <a:pt x="61" y="44"/>
                    <a:pt x="61" y="60"/>
                    <a:pt x="61" y="80"/>
                  </a:cubicBezTo>
                  <a:close/>
                  <a:moveTo>
                    <a:pt x="71" y="51"/>
                  </a:moveTo>
                  <a:cubicBezTo>
                    <a:pt x="70" y="53"/>
                    <a:pt x="70" y="54"/>
                    <a:pt x="71" y="5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58"/>
                    <a:pt x="75" y="59"/>
                    <a:pt x="76" y="59"/>
                  </a:cubicBezTo>
                  <a:cubicBezTo>
                    <a:pt x="77" y="58"/>
                    <a:pt x="77" y="58"/>
                    <a:pt x="78" y="58"/>
                  </a:cubicBezTo>
                  <a:cubicBezTo>
                    <a:pt x="89" y="44"/>
                    <a:pt x="89" y="25"/>
                    <a:pt x="78" y="12"/>
                  </a:cubicBezTo>
                  <a:cubicBezTo>
                    <a:pt x="77" y="11"/>
                    <a:pt x="77" y="11"/>
                    <a:pt x="76" y="11"/>
                  </a:cubicBezTo>
                  <a:cubicBezTo>
                    <a:pt x="75" y="11"/>
                    <a:pt x="74" y="11"/>
                    <a:pt x="74" y="12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15"/>
                    <a:pt x="70" y="17"/>
                    <a:pt x="71" y="18"/>
                  </a:cubicBezTo>
                  <a:cubicBezTo>
                    <a:pt x="79" y="28"/>
                    <a:pt x="79" y="42"/>
                    <a:pt x="7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34" name="Group 26"/>
            <p:cNvGrpSpPr/>
            <p:nvPr/>
          </p:nvGrpSpPr>
          <p:grpSpPr>
            <a:xfrm>
              <a:off x="6227045" y="4279623"/>
              <a:ext cx="496231" cy="415544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35" name="Freeform 103"/>
              <p:cNvSpPr/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6" name="Freeform 104"/>
              <p:cNvSpPr/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41" name="Text Placeholder 2"/>
          <p:cNvSpPr txBox="1"/>
          <p:nvPr/>
        </p:nvSpPr>
        <p:spPr>
          <a:xfrm>
            <a:off x="7049943" y="2493690"/>
            <a:ext cx="5237951" cy="276081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2800" b="1" dirty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2</a:t>
            </a:r>
            <a:r>
              <a:rPr lang="en-US" altLang="zh-CN" sz="2800" b="1" dirty="0" smtClean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.</a:t>
            </a:r>
            <a:r>
              <a:rPr lang="en-US" altLang="zh-CN" sz="2800" dirty="0" smtClean="0"/>
              <a:t> </a:t>
            </a:r>
            <a:r>
              <a:rPr lang="zh-CN" altLang="en-US" sz="2800" b="1" dirty="0" smtClean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建立多种类型</a:t>
            </a:r>
            <a:endParaRPr lang="en-US" altLang="zh-CN" sz="2800" b="1" dirty="0" smtClean="0">
              <a:solidFill>
                <a:schemeClr val="dk1"/>
              </a:solidFill>
              <a:latin typeface="仿宋" pitchFamily="49" charset="-122"/>
              <a:ea typeface="仿宋" pitchFamily="49" charset="-122"/>
            </a:endParaRPr>
          </a:p>
          <a:p>
            <a:pPr algn="just"/>
            <a:r>
              <a:rPr lang="zh-CN" altLang="en-US" sz="2800" b="1" dirty="0" smtClean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的任务型组织</a:t>
            </a:r>
            <a:endParaRPr lang="en-US" altLang="zh-CN" sz="2800" b="1" dirty="0">
              <a:solidFill>
                <a:schemeClr val="dk1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42" name="Text Placeholder 2"/>
          <p:cNvSpPr txBox="1"/>
          <p:nvPr/>
        </p:nvSpPr>
        <p:spPr>
          <a:xfrm>
            <a:off x="1270670" y="4797946"/>
            <a:ext cx="4429156" cy="276081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2800" b="1" dirty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 3</a:t>
            </a:r>
            <a:r>
              <a:rPr lang="en-US" altLang="zh-CN" sz="2800" b="1" dirty="0" smtClean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.</a:t>
            </a:r>
            <a:r>
              <a:rPr lang="zh-CN" altLang="en-US" sz="2800" b="1" dirty="0" smtClean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抵制不良的教师文化</a:t>
            </a:r>
            <a:endParaRPr lang="en-US" altLang="zh-CN" sz="2800" b="1" dirty="0">
              <a:solidFill>
                <a:schemeClr val="dk1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43" name="Text Placeholder 2"/>
          <p:cNvSpPr txBox="1"/>
          <p:nvPr/>
        </p:nvSpPr>
        <p:spPr>
          <a:xfrm>
            <a:off x="7121951" y="4665881"/>
            <a:ext cx="5237951" cy="276081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4.</a:t>
            </a:r>
            <a:r>
              <a:rPr lang="zh-CN" altLang="en-US" sz="2800" b="1" dirty="0" smtClean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建立共同愿景以及</a:t>
            </a:r>
            <a:endParaRPr lang="en-US" altLang="zh-CN" sz="2800" b="1" dirty="0" smtClean="0">
              <a:solidFill>
                <a:schemeClr val="dk1"/>
              </a:solidFill>
              <a:latin typeface="仿宋" pitchFamily="49" charset="-122"/>
              <a:ea typeface="仿宋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批判性同事关系</a:t>
            </a:r>
            <a:endParaRPr lang="en-US" altLang="zh-CN" sz="2800" b="1" dirty="0">
              <a:solidFill>
                <a:schemeClr val="dk1"/>
              </a:solidFill>
              <a:latin typeface="仿宋" pitchFamily="49" charset="-122"/>
              <a:ea typeface="仿宋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334566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1" name="标题层"/>
          <p:cNvSpPr txBox="1"/>
          <p:nvPr/>
        </p:nvSpPr>
        <p:spPr bwMode="auto">
          <a:xfrm>
            <a:off x="1414686" y="160422"/>
            <a:ext cx="10801200" cy="677084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三、制度方面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: 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通过制度建设推进教师合作</a:t>
            </a:r>
            <a:endParaRPr lang="zh-CN" altLang="zh-CN" sz="3600" b="1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62758" y="2020263"/>
            <a:ext cx="9793088" cy="27776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l"/>
            </a:pPr>
            <a:r>
              <a:rPr lang="zh-CN" altLang="zh-CN" sz="3200" b="1" dirty="0" smtClean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制度能对教师的合作行为产生约束作用</a:t>
            </a:r>
          </a:p>
          <a:p>
            <a:pPr>
              <a:lnSpc>
                <a:spcPct val="200000"/>
              </a:lnSpc>
              <a:buFont typeface="Wingdings" pitchFamily="2" charset="2"/>
              <a:buChar char="l"/>
            </a:pPr>
            <a:r>
              <a:rPr lang="zh-CN" altLang="zh-CN" sz="3200" b="1" dirty="0" smtClean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良好的规则能够激发教师参与合作的积极性</a:t>
            </a:r>
          </a:p>
          <a:p>
            <a:pPr>
              <a:lnSpc>
                <a:spcPct val="200000"/>
              </a:lnSpc>
              <a:buFont typeface="Wingdings" pitchFamily="2" charset="2"/>
              <a:buChar char="l"/>
            </a:pPr>
            <a:r>
              <a:rPr lang="zh-CN" altLang="zh-CN" sz="3200" b="1" dirty="0" smtClean="0">
                <a:solidFill>
                  <a:schemeClr val="dk1"/>
                </a:solidFill>
                <a:latin typeface="仿宋" pitchFamily="49" charset="-122"/>
                <a:ea typeface="仿宋" pitchFamily="49" charset="-122"/>
              </a:rPr>
              <a:t>适当的奖励规则也能促进教师合作</a:t>
            </a: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334566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1" name="标题层"/>
          <p:cNvSpPr txBox="1"/>
          <p:nvPr/>
        </p:nvSpPr>
        <p:spPr bwMode="auto">
          <a:xfrm>
            <a:off x="5303118" y="160422"/>
            <a:ext cx="10801200" cy="677084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本章小结</a:t>
            </a:r>
            <a:endParaRPr lang="zh-CN" altLang="zh-CN" sz="3600" b="1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150137" y="4400378"/>
            <a:ext cx="1533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112F70"/>
                </a:solidFill>
                <a:latin typeface="仿宋" pitchFamily="49" charset="-122"/>
                <a:ea typeface="仿宋" pitchFamily="49" charset="-122"/>
                <a:sym typeface="Arial" panose="020B0604020202020204" pitchFamily="34" charset="0"/>
              </a:rPr>
              <a:t>①教师合作</a:t>
            </a:r>
            <a:endParaRPr lang="zh-CN" altLang="en-US" sz="2000" b="1" dirty="0">
              <a:solidFill>
                <a:srgbClr val="112F70"/>
              </a:solidFill>
              <a:latin typeface="仿宋" pitchFamily="49" charset="-122"/>
              <a:ea typeface="仿宋" pitchFamily="49" charset="-122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55351" y="5142229"/>
            <a:ext cx="116971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rgbClr val="112F70"/>
                </a:solidFill>
                <a:latin typeface="仿宋" pitchFamily="49" charset="-122"/>
                <a:ea typeface="仿宋" pitchFamily="49" charset="-122"/>
                <a:sym typeface="Arial" panose="020B0604020202020204" pitchFamily="34" charset="0"/>
              </a:rPr>
              <a:t>②理论依据</a:t>
            </a:r>
            <a:endParaRPr lang="en-US" altLang="zh-CN" sz="1400" b="1" dirty="0" smtClean="0">
              <a:solidFill>
                <a:srgbClr val="112F70"/>
              </a:solidFill>
              <a:latin typeface="仿宋" pitchFamily="49" charset="-122"/>
              <a:ea typeface="仿宋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400" b="1" dirty="0">
              <a:solidFill>
                <a:srgbClr val="112F70"/>
              </a:solidFill>
              <a:latin typeface="仿宋" pitchFamily="49" charset="-122"/>
              <a:ea typeface="仿宋" pitchFamily="49" charset="-122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015086" y="1483910"/>
            <a:ext cx="1800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sym typeface="Arial" panose="020B0604020202020204" pitchFamily="34" charset="0"/>
              </a:rPr>
              <a:t>③专业共同体</a:t>
            </a:r>
            <a:endParaRPr lang="zh-CN" altLang="en-US" sz="2000" b="1" dirty="0">
              <a:solidFill>
                <a:srgbClr val="FF0000"/>
              </a:solidFill>
              <a:latin typeface="仿宋" pitchFamily="49" charset="-122"/>
              <a:ea typeface="仿宋" pitchFamily="49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025192" y="1341562"/>
            <a:ext cx="3744416" cy="3720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5907878" y="4776451"/>
            <a:ext cx="1" cy="44748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5061785" y="4307988"/>
            <a:ext cx="1690050" cy="67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5905562" y="4085190"/>
            <a:ext cx="1" cy="35104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 flipV="1">
            <a:off x="6324063" y="4084245"/>
            <a:ext cx="1" cy="2237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 flipV="1">
            <a:off x="6745061" y="4084245"/>
            <a:ext cx="1" cy="2237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 flipV="1">
            <a:off x="5068558" y="4084245"/>
            <a:ext cx="1" cy="2237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 flipV="1">
            <a:off x="5500606" y="4091018"/>
            <a:ext cx="1" cy="2237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68575" y="2309666"/>
            <a:ext cx="336057" cy="1715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ts val="2600"/>
              </a:lnSpc>
            </a:pPr>
            <a:r>
              <a:rPr lang="zh-CN" altLang="en-US" sz="1800" b="1" dirty="0" smtClean="0">
                <a:solidFill>
                  <a:srgbClr val="112F70"/>
                </a:solidFill>
                <a:latin typeface="仿宋" pitchFamily="49" charset="-122"/>
                <a:ea typeface="仿宋" pitchFamily="49" charset="-122"/>
                <a:sym typeface="Arial" panose="020B0604020202020204" pitchFamily="34" charset="0"/>
              </a:rPr>
              <a:t>④集体备课</a:t>
            </a:r>
            <a:endParaRPr lang="zh-CN" altLang="en-US" sz="1800" b="1" dirty="0">
              <a:solidFill>
                <a:srgbClr val="112F70"/>
              </a:solidFill>
              <a:latin typeface="仿宋" pitchFamily="49" charset="-122"/>
              <a:ea typeface="仿宋" pitchFamily="49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04287" y="2313284"/>
            <a:ext cx="336057" cy="1715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ts val="2600"/>
              </a:lnSpc>
            </a:pPr>
            <a:r>
              <a:rPr lang="zh-CN" altLang="en-US" sz="1800" b="1" dirty="0" smtClean="0">
                <a:solidFill>
                  <a:srgbClr val="112F70"/>
                </a:solidFill>
                <a:latin typeface="仿宋" pitchFamily="49" charset="-122"/>
                <a:ea typeface="仿宋" pitchFamily="49" charset="-122"/>
                <a:sym typeface="Arial" panose="020B0604020202020204" pitchFamily="34" charset="0"/>
              </a:rPr>
              <a:t>⑤教学观摩</a:t>
            </a:r>
            <a:endParaRPr lang="zh-CN" altLang="en-US" sz="1800" b="1" dirty="0">
              <a:solidFill>
                <a:srgbClr val="112F70"/>
              </a:solidFill>
              <a:latin typeface="仿宋" pitchFamily="49" charset="-122"/>
              <a:ea typeface="仿宋" pitchFamily="49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723501" y="2302893"/>
            <a:ext cx="336057" cy="1715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ts val="2600"/>
              </a:lnSpc>
            </a:pPr>
            <a:r>
              <a:rPr lang="zh-CN" altLang="en-US" sz="1800" b="1" dirty="0" smtClean="0">
                <a:solidFill>
                  <a:srgbClr val="112F70"/>
                </a:solidFill>
                <a:latin typeface="仿宋" pitchFamily="49" charset="-122"/>
                <a:ea typeface="仿宋" pitchFamily="49" charset="-122"/>
                <a:sym typeface="Arial" panose="020B0604020202020204" pitchFamily="34" charset="0"/>
              </a:rPr>
              <a:t>⑥课</a:t>
            </a:r>
            <a:r>
              <a:rPr lang="zh-CN" altLang="en-US" sz="1800" b="1" dirty="0">
                <a:solidFill>
                  <a:srgbClr val="112F70"/>
                </a:solidFill>
                <a:latin typeface="仿宋" pitchFamily="49" charset="-122"/>
                <a:ea typeface="仿宋" pitchFamily="49" charset="-122"/>
                <a:sym typeface="Arial" panose="020B0604020202020204" pitchFamily="34" charset="0"/>
              </a:rPr>
              <a:t>例</a:t>
            </a:r>
            <a:r>
              <a:rPr lang="zh-CN" altLang="en-US" sz="1800" b="1" dirty="0" smtClean="0">
                <a:solidFill>
                  <a:srgbClr val="112F70"/>
                </a:solidFill>
                <a:latin typeface="仿宋" pitchFamily="49" charset="-122"/>
                <a:ea typeface="仿宋" pitchFamily="49" charset="-122"/>
                <a:sym typeface="Arial" panose="020B0604020202020204" pitchFamily="34" charset="0"/>
              </a:rPr>
              <a:t>研究</a:t>
            </a:r>
            <a:endParaRPr lang="zh-CN" altLang="en-US" sz="1800" b="1" dirty="0">
              <a:solidFill>
                <a:srgbClr val="112F70"/>
              </a:solidFill>
              <a:latin typeface="仿宋" pitchFamily="49" charset="-122"/>
              <a:ea typeface="仿宋" pitchFamily="49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142003" y="1843950"/>
            <a:ext cx="336057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ts val="2100"/>
              </a:lnSpc>
            </a:pPr>
            <a:r>
              <a:rPr lang="zh-CN" altLang="en-US" sz="1800" b="1" dirty="0" smtClean="0">
                <a:solidFill>
                  <a:srgbClr val="112F70"/>
                </a:solidFill>
                <a:latin typeface="仿宋" pitchFamily="49" charset="-122"/>
                <a:ea typeface="仿宋" pitchFamily="49" charset="-122"/>
                <a:sym typeface="Arial" panose="020B0604020202020204" pitchFamily="34" charset="0"/>
              </a:rPr>
              <a:t>⑦主题聚焦式研讨</a:t>
            </a:r>
            <a:endParaRPr lang="zh-CN" altLang="en-US" sz="1800" b="1" dirty="0">
              <a:solidFill>
                <a:srgbClr val="112F70"/>
              </a:solidFill>
              <a:latin typeface="仿宋" pitchFamily="49" charset="-122"/>
              <a:ea typeface="仿宋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551237" y="2131982"/>
            <a:ext cx="336057" cy="1977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ts val="2100"/>
              </a:lnSpc>
            </a:pPr>
            <a:r>
              <a:rPr lang="zh-CN" altLang="en-US" sz="1800" b="1" dirty="0" smtClean="0">
                <a:solidFill>
                  <a:srgbClr val="112F70"/>
                </a:solidFill>
                <a:latin typeface="仿宋" pitchFamily="49" charset="-122"/>
                <a:ea typeface="仿宋" pitchFamily="49" charset="-122"/>
                <a:sym typeface="Arial" panose="020B0604020202020204" pitchFamily="34" charset="0"/>
              </a:rPr>
              <a:t>⑧合作行动研究</a:t>
            </a:r>
            <a:endParaRPr lang="zh-CN" altLang="en-US" sz="1800" b="1" dirty="0">
              <a:solidFill>
                <a:srgbClr val="112F70"/>
              </a:solidFill>
              <a:latin typeface="仿宋" pitchFamily="49" charset="-122"/>
              <a:ea typeface="仿宋" pitchFamily="49" charset="-122"/>
              <a:sym typeface="Arial" panose="020B0604020202020204" pitchFamily="34" charset="0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flipV="1">
            <a:off x="4799062" y="4766027"/>
            <a:ext cx="623475" cy="4579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439022" y="4770585"/>
            <a:ext cx="925294" cy="29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lnSpc>
                <a:spcPts val="1800"/>
              </a:lnSpc>
            </a:pPr>
            <a:r>
              <a:rPr lang="zh-CN" altLang="en-US" sz="1400" b="1" dirty="0">
                <a:solidFill>
                  <a:srgbClr val="112F70"/>
                </a:solidFill>
                <a:latin typeface="仿宋" pitchFamily="49" charset="-122"/>
                <a:ea typeface="仿宋" pitchFamily="49" charset="-122"/>
                <a:sym typeface="Arial" panose="020B0604020202020204" pitchFamily="34" charset="0"/>
              </a:rPr>
              <a:t>⑨促进</a:t>
            </a:r>
          </a:p>
        </p:txBody>
      </p:sp>
      <p:cxnSp>
        <p:nvCxnSpPr>
          <p:cNvPr id="26" name="直接箭头连接符 25"/>
          <p:cNvCxnSpPr/>
          <p:nvPr/>
        </p:nvCxnSpPr>
        <p:spPr>
          <a:xfrm flipH="1" flipV="1">
            <a:off x="6287870" y="4798660"/>
            <a:ext cx="684978" cy="40310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006974" y="5194992"/>
            <a:ext cx="151216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112F70"/>
                </a:solidFill>
                <a:latin typeface="仿宋" pitchFamily="49" charset="-122"/>
                <a:ea typeface="仿宋" pitchFamily="49" charset="-122"/>
                <a:sym typeface="Arial" panose="020B0604020202020204" pitchFamily="34" charset="0"/>
              </a:rPr>
              <a:t>教师方面</a:t>
            </a:r>
            <a:endParaRPr lang="en-US" altLang="zh-CN" sz="2000" b="1" dirty="0" smtClean="0">
              <a:solidFill>
                <a:srgbClr val="112F70"/>
              </a:solidFill>
              <a:latin typeface="仿宋" pitchFamily="49" charset="-122"/>
              <a:ea typeface="仿宋" pitchFamily="49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2000" b="1" dirty="0">
              <a:solidFill>
                <a:srgbClr val="112F70"/>
              </a:solidFill>
              <a:latin typeface="仿宋" pitchFamily="49" charset="-122"/>
              <a:ea typeface="仿宋" pitchFamily="49" charset="-122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455246" y="5156318"/>
            <a:ext cx="13549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112F70"/>
                </a:solidFill>
                <a:latin typeface="仿宋" pitchFamily="49" charset="-122"/>
                <a:ea typeface="仿宋" pitchFamily="49" charset="-122"/>
                <a:sym typeface="Arial" panose="020B0604020202020204" pitchFamily="34" charset="0"/>
              </a:rPr>
              <a:t>组织制度</a:t>
            </a:r>
            <a:endParaRPr lang="zh-CN" altLang="en-US" sz="2000" b="1" dirty="0">
              <a:solidFill>
                <a:srgbClr val="112F70"/>
              </a:solidFill>
              <a:latin typeface="仿宋" pitchFamily="49" charset="-122"/>
              <a:ea typeface="仿宋" pitchFamily="49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651133" y="4776451"/>
            <a:ext cx="925294" cy="29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微软雅黑" panose="020B0503020204020204" pitchFamily="34" charset="-122"/>
              </a:defRPr>
            </a:lvl9pPr>
          </a:lstStyle>
          <a:p>
            <a:pPr fontAlgn="auto">
              <a:lnSpc>
                <a:spcPts val="1800"/>
              </a:lnSpc>
            </a:pPr>
            <a:r>
              <a:rPr lang="zh-CN" altLang="en-US" sz="1400" b="1" dirty="0">
                <a:solidFill>
                  <a:srgbClr val="112F70"/>
                </a:solidFill>
                <a:latin typeface="仿宋" pitchFamily="49" charset="-122"/>
                <a:ea typeface="仿宋" pitchFamily="49" charset="-122"/>
                <a:sym typeface="Arial" panose="020B0604020202020204" pitchFamily="34" charset="0"/>
              </a:rPr>
              <a:t>⑨促进</a:t>
            </a: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  <p:bldP spid="17" grpId="0"/>
      <p:bldP spid="18" grpId="0"/>
      <p:bldP spid="19" grpId="0"/>
      <p:bldP spid="20" grpId="0"/>
      <p:bldP spid="23" grpId="0"/>
      <p:bldP spid="25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标题层"/>
          <p:cNvSpPr txBox="1"/>
          <p:nvPr/>
        </p:nvSpPr>
        <p:spPr bwMode="auto">
          <a:xfrm>
            <a:off x="3070871" y="1989634"/>
            <a:ext cx="560305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latin typeface="楷体" pitchFamily="49" charset="-122"/>
                <a:ea typeface="楷体" pitchFamily="49" charset="-122"/>
              </a:rPr>
              <a:t>一、教师合作的概念</a:t>
            </a:r>
            <a:endParaRPr lang="zh-CN" altLang="zh-CN" sz="3700" b="1" dirty="0">
              <a:solidFill>
                <a:prstClr val="black">
                  <a:lumMod val="65000"/>
                  <a:lumOff val="35000"/>
                </a:prstClr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2" name="标题层"/>
          <p:cNvSpPr txBox="1"/>
          <p:nvPr/>
        </p:nvSpPr>
        <p:spPr bwMode="auto">
          <a:xfrm>
            <a:off x="3070870" y="3312130"/>
            <a:ext cx="776329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latin typeface="楷体" pitchFamily="49" charset="-122"/>
                <a:ea typeface="楷体" pitchFamily="49" charset="-122"/>
              </a:rPr>
              <a:t>二、教师合作的特征</a:t>
            </a:r>
            <a:endParaRPr lang="zh-CN" altLang="zh-CN" sz="4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7" name="标题层"/>
          <p:cNvSpPr txBox="1"/>
          <p:nvPr/>
        </p:nvSpPr>
        <p:spPr bwMode="auto">
          <a:xfrm>
            <a:off x="3070871" y="4635370"/>
            <a:ext cx="704321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pPr defTabSz="1219200">
              <a:defRPr/>
            </a:pP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三、教师合作的理论依据</a:t>
            </a:r>
            <a:endParaRPr lang="zh-CN" altLang="en-US" sz="3700" b="1" dirty="0">
              <a:solidFill>
                <a:prstClr val="black">
                  <a:lumMod val="65000"/>
                  <a:lumOff val="35000"/>
                </a:prstClr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0"/>
            <a:ext cx="12192000" cy="1125538"/>
          </a:xfrm>
          <a:prstGeom prst="rect">
            <a:avLst/>
          </a:prstGeom>
          <a:solidFill>
            <a:srgbClr val="319095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95400" y="212081"/>
            <a:ext cx="55996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第一节  教师合作概述</a:t>
            </a:r>
            <a:endParaRPr lang="en-US" altLang="zh-CN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6615474"/>
            <a:ext cx="12190412" cy="244114"/>
            <a:chOff x="-42912" y="6615474"/>
            <a:chExt cx="12190412" cy="244114"/>
          </a:xfrm>
        </p:grpSpPr>
        <p:sp>
          <p:nvSpPr>
            <p:cNvPr id="24" name="六边形 23"/>
            <p:cNvSpPr/>
            <p:nvPr/>
          </p:nvSpPr>
          <p:spPr>
            <a:xfrm>
              <a:off x="-42912" y="6615474"/>
              <a:ext cx="3041773" cy="244114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六边形 24"/>
            <p:cNvSpPr/>
            <p:nvPr/>
          </p:nvSpPr>
          <p:spPr>
            <a:xfrm>
              <a:off x="2998862" y="6615474"/>
              <a:ext cx="3063750" cy="244114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六边形 25"/>
            <p:cNvSpPr/>
            <p:nvPr/>
          </p:nvSpPr>
          <p:spPr>
            <a:xfrm>
              <a:off x="6052294" y="6615474"/>
              <a:ext cx="3047603" cy="244114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六边形 26"/>
            <p:cNvSpPr/>
            <p:nvPr/>
          </p:nvSpPr>
          <p:spPr>
            <a:xfrm>
              <a:off x="9099897" y="6615474"/>
              <a:ext cx="3047603" cy="244114"/>
            </a:xfrm>
            <a:prstGeom prst="hexagon">
              <a:avLst/>
            </a:prstGeom>
            <a:solidFill>
              <a:srgbClr val="F584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6614" y="1845618"/>
            <a:ext cx="4320480" cy="404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44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>所谓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教师合作</a:t>
            </a:r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>，就是教师们为了改善学校教育实践，以自愿、平等的方式，就共同感兴趣的问题，共同探讨解决的办法，从而形成的一种批判性互动关系。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标题层"/>
          <p:cNvSpPr txBox="1"/>
          <p:nvPr/>
        </p:nvSpPr>
        <p:spPr bwMode="auto">
          <a:xfrm>
            <a:off x="3444479" y="117426"/>
            <a:ext cx="560305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一、教师合作的概念</a:t>
            </a:r>
            <a:endParaRPr lang="zh-CN" altLang="zh-CN" sz="3700" b="1" dirty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99262" y="2223800"/>
            <a:ext cx="6336704" cy="387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00"/>
              </a:lnSpc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教师合作是一种专业互动；</a:t>
            </a:r>
          </a:p>
          <a:p>
            <a:pPr>
              <a:lnSpc>
                <a:spcPts val="4800"/>
              </a:lnSpc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教师合作必须是教师自愿参加的；</a:t>
            </a:r>
          </a:p>
          <a:p>
            <a:pPr>
              <a:lnSpc>
                <a:spcPts val="4800"/>
              </a:lnSpc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教师合作是建立在平等的基础上的；</a:t>
            </a:r>
          </a:p>
          <a:p>
            <a:pPr>
              <a:lnSpc>
                <a:spcPts val="4800"/>
              </a:lnSpc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教师合作带有“相互批判”的意蕴；</a:t>
            </a:r>
          </a:p>
          <a:p>
            <a:pPr>
              <a:lnSpc>
                <a:spcPts val="4800"/>
              </a:lnSpc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教师合作并非要抹杀教师的独立性。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5159102" y="3689778"/>
            <a:ext cx="136815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5015086" y="3230065"/>
            <a:ext cx="1944216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概念要点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3864629" y="1550848"/>
            <a:ext cx="4489280" cy="4070708"/>
          </a:xfrm>
          <a:prstGeom prst="hexag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603874" y="1413570"/>
            <a:ext cx="1414257" cy="1599339"/>
            <a:chOff x="4603874" y="1557586"/>
            <a:chExt cx="1414257" cy="1599339"/>
          </a:xfrm>
        </p:grpSpPr>
        <p:sp>
          <p:nvSpPr>
            <p:cNvPr id="51" name="六边形 50"/>
            <p:cNvSpPr/>
            <p:nvPr/>
          </p:nvSpPr>
          <p:spPr>
            <a:xfrm rot="5400000">
              <a:off x="4511333" y="1650127"/>
              <a:ext cx="1599339" cy="1414257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Freeform 357"/>
            <p:cNvSpPr>
              <a:spLocks noChangeAspect="1" noEditPoints="1"/>
            </p:cNvSpPr>
            <p:nvPr/>
          </p:nvSpPr>
          <p:spPr bwMode="auto">
            <a:xfrm>
              <a:off x="4894938" y="2090517"/>
              <a:ext cx="783472" cy="555104"/>
            </a:xfrm>
            <a:custGeom>
              <a:avLst/>
              <a:gdLst>
                <a:gd name="T0" fmla="*/ 47 w 94"/>
                <a:gd name="T1" fmla="*/ 17 h 67"/>
                <a:gd name="T2" fmla="*/ 31 w 94"/>
                <a:gd name="T3" fmla="*/ 33 h 67"/>
                <a:gd name="T4" fmla="*/ 47 w 94"/>
                <a:gd name="T5" fmla="*/ 49 h 67"/>
                <a:gd name="T6" fmla="*/ 63 w 94"/>
                <a:gd name="T7" fmla="*/ 33 h 67"/>
                <a:gd name="T8" fmla="*/ 47 w 94"/>
                <a:gd name="T9" fmla="*/ 17 h 67"/>
                <a:gd name="T10" fmla="*/ 71 w 94"/>
                <a:gd name="T11" fmla="*/ 10 h 67"/>
                <a:gd name="T12" fmla="*/ 65 w 94"/>
                <a:gd name="T13" fmla="*/ 15 h 67"/>
                <a:gd name="T14" fmla="*/ 72 w 94"/>
                <a:gd name="T15" fmla="*/ 33 h 67"/>
                <a:gd name="T16" fmla="*/ 65 w 94"/>
                <a:gd name="T17" fmla="*/ 51 h 67"/>
                <a:gd name="T18" fmla="*/ 71 w 94"/>
                <a:gd name="T19" fmla="*/ 57 h 67"/>
                <a:gd name="T20" fmla="*/ 80 w 94"/>
                <a:gd name="T21" fmla="*/ 33 h 67"/>
                <a:gd name="T22" fmla="*/ 71 w 94"/>
                <a:gd name="T23" fmla="*/ 10 h 67"/>
                <a:gd name="T24" fmla="*/ 81 w 94"/>
                <a:gd name="T25" fmla="*/ 0 h 67"/>
                <a:gd name="T26" fmla="*/ 75 w 94"/>
                <a:gd name="T27" fmla="*/ 5 h 67"/>
                <a:gd name="T28" fmla="*/ 86 w 94"/>
                <a:gd name="T29" fmla="*/ 33 h 67"/>
                <a:gd name="T30" fmla="*/ 75 w 94"/>
                <a:gd name="T31" fmla="*/ 61 h 67"/>
                <a:gd name="T32" fmla="*/ 81 w 94"/>
                <a:gd name="T33" fmla="*/ 67 h 67"/>
                <a:gd name="T34" fmla="*/ 94 w 94"/>
                <a:gd name="T35" fmla="*/ 33 h 67"/>
                <a:gd name="T36" fmla="*/ 81 w 94"/>
                <a:gd name="T37" fmla="*/ 0 h 67"/>
                <a:gd name="T38" fmla="*/ 24 w 94"/>
                <a:gd name="T39" fmla="*/ 10 h 67"/>
                <a:gd name="T40" fmla="*/ 14 w 94"/>
                <a:gd name="T41" fmla="*/ 33 h 67"/>
                <a:gd name="T42" fmla="*/ 24 w 94"/>
                <a:gd name="T43" fmla="*/ 57 h 67"/>
                <a:gd name="T44" fmla="*/ 30 w 94"/>
                <a:gd name="T45" fmla="*/ 51 h 67"/>
                <a:gd name="T46" fmla="*/ 22 w 94"/>
                <a:gd name="T47" fmla="*/ 33 h 67"/>
                <a:gd name="T48" fmla="*/ 30 w 94"/>
                <a:gd name="T49" fmla="*/ 15 h 67"/>
                <a:gd name="T50" fmla="*/ 24 w 94"/>
                <a:gd name="T51" fmla="*/ 10 h 67"/>
                <a:gd name="T52" fmla="*/ 19 w 94"/>
                <a:gd name="T53" fmla="*/ 5 h 67"/>
                <a:gd name="T54" fmla="*/ 14 w 94"/>
                <a:gd name="T55" fmla="*/ 0 h 67"/>
                <a:gd name="T56" fmla="*/ 0 w 94"/>
                <a:gd name="T57" fmla="*/ 33 h 67"/>
                <a:gd name="T58" fmla="*/ 14 w 94"/>
                <a:gd name="T59" fmla="*/ 67 h 67"/>
                <a:gd name="T60" fmla="*/ 19 w 94"/>
                <a:gd name="T61" fmla="*/ 61 h 67"/>
                <a:gd name="T62" fmla="*/ 8 w 94"/>
                <a:gd name="T63" fmla="*/ 33 h 67"/>
                <a:gd name="T64" fmla="*/ 19 w 94"/>
                <a:gd name="T65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67">
                  <a:moveTo>
                    <a:pt x="47" y="17"/>
                  </a:moveTo>
                  <a:cubicBezTo>
                    <a:pt x="38" y="17"/>
                    <a:pt x="31" y="24"/>
                    <a:pt x="31" y="33"/>
                  </a:cubicBezTo>
                  <a:cubicBezTo>
                    <a:pt x="31" y="42"/>
                    <a:pt x="38" y="49"/>
                    <a:pt x="47" y="49"/>
                  </a:cubicBezTo>
                  <a:cubicBezTo>
                    <a:pt x="56" y="49"/>
                    <a:pt x="63" y="42"/>
                    <a:pt x="63" y="33"/>
                  </a:cubicBezTo>
                  <a:cubicBezTo>
                    <a:pt x="63" y="24"/>
                    <a:pt x="56" y="17"/>
                    <a:pt x="47" y="17"/>
                  </a:cubicBezTo>
                  <a:close/>
                  <a:moveTo>
                    <a:pt x="71" y="10"/>
                  </a:moveTo>
                  <a:cubicBezTo>
                    <a:pt x="65" y="15"/>
                    <a:pt x="65" y="15"/>
                    <a:pt x="65" y="15"/>
                  </a:cubicBezTo>
                  <a:cubicBezTo>
                    <a:pt x="69" y="20"/>
                    <a:pt x="72" y="26"/>
                    <a:pt x="72" y="33"/>
                  </a:cubicBezTo>
                  <a:cubicBezTo>
                    <a:pt x="72" y="40"/>
                    <a:pt x="69" y="46"/>
                    <a:pt x="65" y="51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7" y="50"/>
                    <a:pt x="80" y="42"/>
                    <a:pt x="80" y="33"/>
                  </a:cubicBezTo>
                  <a:cubicBezTo>
                    <a:pt x="80" y="24"/>
                    <a:pt x="77" y="16"/>
                    <a:pt x="71" y="10"/>
                  </a:cubicBezTo>
                  <a:close/>
                  <a:moveTo>
                    <a:pt x="81" y="0"/>
                  </a:moveTo>
                  <a:cubicBezTo>
                    <a:pt x="75" y="5"/>
                    <a:pt x="75" y="5"/>
                    <a:pt x="75" y="5"/>
                  </a:cubicBezTo>
                  <a:cubicBezTo>
                    <a:pt x="82" y="13"/>
                    <a:pt x="86" y="22"/>
                    <a:pt x="86" y="33"/>
                  </a:cubicBezTo>
                  <a:cubicBezTo>
                    <a:pt x="86" y="44"/>
                    <a:pt x="82" y="54"/>
                    <a:pt x="75" y="6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9" y="58"/>
                    <a:pt x="94" y="46"/>
                    <a:pt x="94" y="33"/>
                  </a:cubicBezTo>
                  <a:cubicBezTo>
                    <a:pt x="94" y="20"/>
                    <a:pt x="89" y="8"/>
                    <a:pt x="81" y="0"/>
                  </a:cubicBezTo>
                  <a:close/>
                  <a:moveTo>
                    <a:pt x="24" y="10"/>
                  </a:moveTo>
                  <a:cubicBezTo>
                    <a:pt x="18" y="16"/>
                    <a:pt x="14" y="24"/>
                    <a:pt x="14" y="33"/>
                  </a:cubicBezTo>
                  <a:cubicBezTo>
                    <a:pt x="14" y="42"/>
                    <a:pt x="18" y="50"/>
                    <a:pt x="24" y="5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5" y="46"/>
                    <a:pt x="22" y="40"/>
                    <a:pt x="22" y="33"/>
                  </a:cubicBezTo>
                  <a:cubicBezTo>
                    <a:pt x="22" y="26"/>
                    <a:pt x="25" y="20"/>
                    <a:pt x="30" y="15"/>
                  </a:cubicBezTo>
                  <a:lnTo>
                    <a:pt x="24" y="10"/>
                  </a:lnTo>
                  <a:close/>
                  <a:moveTo>
                    <a:pt x="19" y="5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5" y="8"/>
                    <a:pt x="0" y="20"/>
                    <a:pt x="0" y="33"/>
                  </a:cubicBezTo>
                  <a:cubicBezTo>
                    <a:pt x="0" y="46"/>
                    <a:pt x="5" y="58"/>
                    <a:pt x="14" y="67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2" y="54"/>
                    <a:pt x="8" y="44"/>
                    <a:pt x="8" y="33"/>
                  </a:cubicBezTo>
                  <a:cubicBezTo>
                    <a:pt x="8" y="22"/>
                    <a:pt x="12" y="12"/>
                    <a:pt x="19" y="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" name="组合 9"/>
          <p:cNvGrpSpPr/>
          <p:nvPr/>
        </p:nvGrpSpPr>
        <p:grpSpPr>
          <a:xfrm>
            <a:off x="6188049" y="1413570"/>
            <a:ext cx="1414257" cy="1599339"/>
            <a:chOff x="6188049" y="1557586"/>
            <a:chExt cx="1414257" cy="1599339"/>
          </a:xfrm>
        </p:grpSpPr>
        <p:sp>
          <p:nvSpPr>
            <p:cNvPr id="53" name="六边形 52"/>
            <p:cNvSpPr/>
            <p:nvPr/>
          </p:nvSpPr>
          <p:spPr>
            <a:xfrm rot="5400000">
              <a:off x="6095508" y="1650127"/>
              <a:ext cx="1599339" cy="1414257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Freeform 359"/>
            <p:cNvSpPr>
              <a:spLocks noChangeAspect="1" noEditPoints="1"/>
            </p:cNvSpPr>
            <p:nvPr/>
          </p:nvSpPr>
          <p:spPr bwMode="auto">
            <a:xfrm>
              <a:off x="6663814" y="2005646"/>
              <a:ext cx="563407" cy="614725"/>
            </a:xfrm>
            <a:custGeom>
              <a:avLst/>
              <a:gdLst>
                <a:gd name="T0" fmla="*/ 144 w 177"/>
                <a:gd name="T1" fmla="*/ 61 h 222"/>
                <a:gd name="T2" fmla="*/ 144 w 177"/>
                <a:gd name="T3" fmla="*/ 222 h 222"/>
                <a:gd name="T4" fmla="*/ 177 w 177"/>
                <a:gd name="T5" fmla="*/ 222 h 222"/>
                <a:gd name="T6" fmla="*/ 177 w 177"/>
                <a:gd name="T7" fmla="*/ 61 h 222"/>
                <a:gd name="T8" fmla="*/ 144 w 177"/>
                <a:gd name="T9" fmla="*/ 61 h 222"/>
                <a:gd name="T10" fmla="*/ 96 w 177"/>
                <a:gd name="T11" fmla="*/ 222 h 222"/>
                <a:gd name="T12" fmla="*/ 130 w 177"/>
                <a:gd name="T13" fmla="*/ 222 h 222"/>
                <a:gd name="T14" fmla="*/ 130 w 177"/>
                <a:gd name="T15" fmla="*/ 90 h 222"/>
                <a:gd name="T16" fmla="*/ 96 w 177"/>
                <a:gd name="T17" fmla="*/ 90 h 222"/>
                <a:gd name="T18" fmla="*/ 96 w 177"/>
                <a:gd name="T19" fmla="*/ 222 h 222"/>
                <a:gd name="T20" fmla="*/ 47 w 177"/>
                <a:gd name="T21" fmla="*/ 222 h 222"/>
                <a:gd name="T22" fmla="*/ 80 w 177"/>
                <a:gd name="T23" fmla="*/ 222 h 222"/>
                <a:gd name="T24" fmla="*/ 80 w 177"/>
                <a:gd name="T25" fmla="*/ 0 h 222"/>
                <a:gd name="T26" fmla="*/ 47 w 177"/>
                <a:gd name="T27" fmla="*/ 0 h 222"/>
                <a:gd name="T28" fmla="*/ 47 w 177"/>
                <a:gd name="T29" fmla="*/ 222 h 222"/>
                <a:gd name="T30" fmla="*/ 0 w 177"/>
                <a:gd name="T31" fmla="*/ 222 h 222"/>
                <a:gd name="T32" fmla="*/ 33 w 177"/>
                <a:gd name="T33" fmla="*/ 222 h 222"/>
                <a:gd name="T34" fmla="*/ 33 w 177"/>
                <a:gd name="T35" fmla="*/ 139 h 222"/>
                <a:gd name="T36" fmla="*/ 0 w 177"/>
                <a:gd name="T37" fmla="*/ 139 h 222"/>
                <a:gd name="T38" fmla="*/ 0 w 177"/>
                <a:gd name="T3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7" h="222">
                  <a:moveTo>
                    <a:pt x="144" y="61"/>
                  </a:moveTo>
                  <a:lnTo>
                    <a:pt x="144" y="222"/>
                  </a:lnTo>
                  <a:lnTo>
                    <a:pt x="177" y="222"/>
                  </a:lnTo>
                  <a:lnTo>
                    <a:pt x="177" y="61"/>
                  </a:lnTo>
                  <a:lnTo>
                    <a:pt x="144" y="61"/>
                  </a:lnTo>
                  <a:close/>
                  <a:moveTo>
                    <a:pt x="96" y="222"/>
                  </a:moveTo>
                  <a:lnTo>
                    <a:pt x="130" y="222"/>
                  </a:lnTo>
                  <a:lnTo>
                    <a:pt x="130" y="90"/>
                  </a:lnTo>
                  <a:lnTo>
                    <a:pt x="96" y="90"/>
                  </a:lnTo>
                  <a:lnTo>
                    <a:pt x="96" y="222"/>
                  </a:lnTo>
                  <a:close/>
                  <a:moveTo>
                    <a:pt x="47" y="222"/>
                  </a:moveTo>
                  <a:lnTo>
                    <a:pt x="80" y="222"/>
                  </a:lnTo>
                  <a:lnTo>
                    <a:pt x="80" y="0"/>
                  </a:lnTo>
                  <a:lnTo>
                    <a:pt x="47" y="0"/>
                  </a:lnTo>
                  <a:lnTo>
                    <a:pt x="47" y="222"/>
                  </a:lnTo>
                  <a:close/>
                  <a:moveTo>
                    <a:pt x="0" y="222"/>
                  </a:moveTo>
                  <a:lnTo>
                    <a:pt x="33" y="222"/>
                  </a:lnTo>
                  <a:lnTo>
                    <a:pt x="33" y="139"/>
                  </a:lnTo>
                  <a:lnTo>
                    <a:pt x="0" y="139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" name="组合 2"/>
          <p:cNvGrpSpPr/>
          <p:nvPr/>
        </p:nvGrpSpPr>
        <p:grpSpPr>
          <a:xfrm>
            <a:off x="3811786" y="2781722"/>
            <a:ext cx="1414257" cy="1599339"/>
            <a:chOff x="3811786" y="2925738"/>
            <a:chExt cx="1414257" cy="1599339"/>
          </a:xfrm>
        </p:grpSpPr>
        <p:sp>
          <p:nvSpPr>
            <p:cNvPr id="55" name="六边形 54"/>
            <p:cNvSpPr/>
            <p:nvPr/>
          </p:nvSpPr>
          <p:spPr>
            <a:xfrm rot="5400000">
              <a:off x="3719245" y="3018279"/>
              <a:ext cx="1599339" cy="1414257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7"/>
            <p:cNvGrpSpPr/>
            <p:nvPr/>
          </p:nvGrpSpPr>
          <p:grpSpPr>
            <a:xfrm>
              <a:off x="4242700" y="3370429"/>
              <a:ext cx="633615" cy="611925"/>
              <a:chOff x="4136908" y="3626190"/>
              <a:chExt cx="449941" cy="434538"/>
            </a:xfrm>
          </p:grpSpPr>
          <p:sp>
            <p:nvSpPr>
              <p:cNvPr id="67" name="Freeform 159"/>
              <p:cNvSpPr>
                <a:spLocks noChangeArrowheads="1"/>
              </p:cNvSpPr>
              <p:nvPr/>
            </p:nvSpPr>
            <p:spPr bwMode="auto">
              <a:xfrm>
                <a:off x="4184418" y="3708657"/>
                <a:ext cx="354922" cy="352071"/>
              </a:xfrm>
              <a:custGeom>
                <a:avLst/>
                <a:gdLst>
                  <a:gd name="T0" fmla="*/ 247361 w 54"/>
                  <a:gd name="T1" fmla="*/ 8565 h 47"/>
                  <a:gd name="T2" fmla="*/ 204712 w 54"/>
                  <a:gd name="T3" fmla="*/ 8565 h 47"/>
                  <a:gd name="T4" fmla="*/ 17059 w 54"/>
                  <a:gd name="T5" fmla="*/ 128482 h 47"/>
                  <a:gd name="T6" fmla="*/ 0 w 54"/>
                  <a:gd name="T7" fmla="*/ 171309 h 47"/>
                  <a:gd name="T8" fmla="*/ 0 w 54"/>
                  <a:gd name="T9" fmla="*/ 376881 h 47"/>
                  <a:gd name="T10" fmla="*/ 25589 w 54"/>
                  <a:gd name="T11" fmla="*/ 402577 h 47"/>
                  <a:gd name="T12" fmla="*/ 110886 w 54"/>
                  <a:gd name="T13" fmla="*/ 402577 h 47"/>
                  <a:gd name="T14" fmla="*/ 136475 w 54"/>
                  <a:gd name="T15" fmla="*/ 376881 h 47"/>
                  <a:gd name="T16" fmla="*/ 136475 w 54"/>
                  <a:gd name="T17" fmla="*/ 231268 h 47"/>
                  <a:gd name="T18" fmla="*/ 162064 w 54"/>
                  <a:gd name="T19" fmla="*/ 205571 h 47"/>
                  <a:gd name="T20" fmla="*/ 298539 w 54"/>
                  <a:gd name="T21" fmla="*/ 205571 h 47"/>
                  <a:gd name="T22" fmla="*/ 324128 w 54"/>
                  <a:gd name="T23" fmla="*/ 231268 h 47"/>
                  <a:gd name="T24" fmla="*/ 324128 w 54"/>
                  <a:gd name="T25" fmla="*/ 376881 h 47"/>
                  <a:gd name="T26" fmla="*/ 349717 w 54"/>
                  <a:gd name="T27" fmla="*/ 402577 h 47"/>
                  <a:gd name="T28" fmla="*/ 435014 w 54"/>
                  <a:gd name="T29" fmla="*/ 402577 h 47"/>
                  <a:gd name="T30" fmla="*/ 460603 w 54"/>
                  <a:gd name="T31" fmla="*/ 376881 h 47"/>
                  <a:gd name="T32" fmla="*/ 460603 w 54"/>
                  <a:gd name="T33" fmla="*/ 171309 h 47"/>
                  <a:gd name="T34" fmla="*/ 443544 w 54"/>
                  <a:gd name="T35" fmla="*/ 137047 h 47"/>
                  <a:gd name="T36" fmla="*/ 247361 w 54"/>
                  <a:gd name="T37" fmla="*/ 8565 h 4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47"/>
                  <a:gd name="T59" fmla="*/ 54 w 54"/>
                  <a:gd name="T60" fmla="*/ 47 h 4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8" name="Freeform 160"/>
              <p:cNvSpPr>
                <a:spLocks noChangeArrowheads="1"/>
              </p:cNvSpPr>
              <p:nvPr/>
            </p:nvSpPr>
            <p:spPr bwMode="auto">
              <a:xfrm>
                <a:off x="4136908" y="3626190"/>
                <a:ext cx="449941" cy="196652"/>
              </a:xfrm>
              <a:custGeom>
                <a:avLst/>
                <a:gdLst>
                  <a:gd name="T0" fmla="*/ 549567 w 68"/>
                  <a:gd name="T1" fmla="*/ 172972 h 26"/>
                  <a:gd name="T2" fmla="*/ 523806 w 68"/>
                  <a:gd name="T3" fmla="*/ 129729 h 26"/>
                  <a:gd name="T4" fmla="*/ 523806 w 68"/>
                  <a:gd name="T5" fmla="*/ 86486 h 26"/>
                  <a:gd name="T6" fmla="*/ 498045 w 68"/>
                  <a:gd name="T7" fmla="*/ 60540 h 26"/>
                  <a:gd name="T8" fmla="*/ 489458 w 68"/>
                  <a:gd name="T9" fmla="*/ 60540 h 26"/>
                  <a:gd name="T10" fmla="*/ 463697 w 68"/>
                  <a:gd name="T11" fmla="*/ 86486 h 26"/>
                  <a:gd name="T12" fmla="*/ 463697 w 68"/>
                  <a:gd name="T13" fmla="*/ 86486 h 26"/>
                  <a:gd name="T14" fmla="*/ 446523 w 68"/>
                  <a:gd name="T15" fmla="*/ 103783 h 26"/>
                  <a:gd name="T16" fmla="*/ 309131 w 68"/>
                  <a:gd name="T17" fmla="*/ 8649 h 26"/>
                  <a:gd name="T18" fmla="*/ 283371 w 68"/>
                  <a:gd name="T19" fmla="*/ 0 h 26"/>
                  <a:gd name="T20" fmla="*/ 257610 w 68"/>
                  <a:gd name="T21" fmla="*/ 8649 h 26"/>
                  <a:gd name="T22" fmla="*/ 17174 w 68"/>
                  <a:gd name="T23" fmla="*/ 172972 h 26"/>
                  <a:gd name="T24" fmla="*/ 8587 w 68"/>
                  <a:gd name="T25" fmla="*/ 207566 h 26"/>
                  <a:gd name="T26" fmla="*/ 42935 w 68"/>
                  <a:gd name="T27" fmla="*/ 207566 h 26"/>
                  <a:gd name="T28" fmla="*/ 266197 w 68"/>
                  <a:gd name="T29" fmla="*/ 60540 h 26"/>
                  <a:gd name="T30" fmla="*/ 309131 w 68"/>
                  <a:gd name="T31" fmla="*/ 60540 h 26"/>
                  <a:gd name="T32" fmla="*/ 540980 w 68"/>
                  <a:gd name="T33" fmla="*/ 216214 h 26"/>
                  <a:gd name="T34" fmla="*/ 575328 w 68"/>
                  <a:gd name="T35" fmla="*/ 216214 h 26"/>
                  <a:gd name="T36" fmla="*/ 566741 w 68"/>
                  <a:gd name="T37" fmla="*/ 181620 h 26"/>
                  <a:gd name="T38" fmla="*/ 549567 w 68"/>
                  <a:gd name="T39" fmla="*/ 172972 h 2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8"/>
                  <a:gd name="T61" fmla="*/ 0 h 26"/>
                  <a:gd name="T62" fmla="*/ 68 w 68"/>
                  <a:gd name="T63" fmla="*/ 26 h 2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7" name="组合 5"/>
          <p:cNvGrpSpPr/>
          <p:nvPr/>
        </p:nvGrpSpPr>
        <p:grpSpPr>
          <a:xfrm>
            <a:off x="6954235" y="2781722"/>
            <a:ext cx="1414257" cy="1599339"/>
            <a:chOff x="6954235" y="2925738"/>
            <a:chExt cx="1414257" cy="1599339"/>
          </a:xfrm>
        </p:grpSpPr>
        <p:sp>
          <p:nvSpPr>
            <p:cNvPr id="54" name="六边形 53"/>
            <p:cNvSpPr/>
            <p:nvPr/>
          </p:nvSpPr>
          <p:spPr>
            <a:xfrm rot="5400000">
              <a:off x="6861694" y="3018279"/>
              <a:ext cx="1599339" cy="1414257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8"/>
            <p:cNvGrpSpPr/>
            <p:nvPr/>
          </p:nvGrpSpPr>
          <p:grpSpPr>
            <a:xfrm>
              <a:off x="7355017" y="3486605"/>
              <a:ext cx="688535" cy="429165"/>
              <a:chOff x="7659896" y="3661627"/>
              <a:chExt cx="474499" cy="295756"/>
            </a:xfrm>
          </p:grpSpPr>
          <p:sp>
            <p:nvSpPr>
              <p:cNvPr id="69" name="Freeform 8"/>
              <p:cNvSpPr>
                <a:spLocks noEditPoints="1" noChangeArrowheads="1"/>
              </p:cNvSpPr>
              <p:nvPr/>
            </p:nvSpPr>
            <p:spPr bwMode="auto">
              <a:xfrm>
                <a:off x="7659896" y="3661627"/>
                <a:ext cx="474499" cy="295756"/>
              </a:xfrm>
              <a:custGeom>
                <a:avLst/>
                <a:gdLst>
                  <a:gd name="T0" fmla="*/ 426225 w 125"/>
                  <a:gd name="T1" fmla="*/ 67774 h 78"/>
                  <a:gd name="T2" fmla="*/ 426225 w 125"/>
                  <a:gd name="T3" fmla="*/ 0 h 78"/>
                  <a:gd name="T4" fmla="*/ 0 w 125"/>
                  <a:gd name="T5" fmla="*/ 0 h 78"/>
                  <a:gd name="T6" fmla="*/ 0 w 125"/>
                  <a:gd name="T7" fmla="*/ 293688 h 78"/>
                  <a:gd name="T8" fmla="*/ 426225 w 125"/>
                  <a:gd name="T9" fmla="*/ 293688 h 78"/>
                  <a:gd name="T10" fmla="*/ 426225 w 125"/>
                  <a:gd name="T11" fmla="*/ 225914 h 78"/>
                  <a:gd name="T12" fmla="*/ 471488 w 125"/>
                  <a:gd name="T13" fmla="*/ 203322 h 78"/>
                  <a:gd name="T14" fmla="*/ 471488 w 125"/>
                  <a:gd name="T15" fmla="*/ 97896 h 78"/>
                  <a:gd name="T16" fmla="*/ 426225 w 125"/>
                  <a:gd name="T17" fmla="*/ 67774 h 78"/>
                  <a:gd name="T18" fmla="*/ 392278 w 125"/>
                  <a:gd name="T19" fmla="*/ 259801 h 78"/>
                  <a:gd name="T20" fmla="*/ 37719 w 125"/>
                  <a:gd name="T21" fmla="*/ 259801 h 78"/>
                  <a:gd name="T22" fmla="*/ 37719 w 125"/>
                  <a:gd name="T23" fmla="*/ 37652 h 78"/>
                  <a:gd name="T24" fmla="*/ 392278 w 125"/>
                  <a:gd name="T25" fmla="*/ 37652 h 78"/>
                  <a:gd name="T26" fmla="*/ 392278 w 125"/>
                  <a:gd name="T27" fmla="*/ 259801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0" name="Rectangle 9"/>
              <p:cNvSpPr>
                <a:spLocks noChangeArrowheads="1"/>
              </p:cNvSpPr>
              <p:nvPr/>
            </p:nvSpPr>
            <p:spPr bwMode="auto">
              <a:xfrm>
                <a:off x="7723802" y="3725573"/>
                <a:ext cx="91066" cy="167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 sz="25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71" name="Rectangle 10"/>
              <p:cNvSpPr>
                <a:spLocks noChangeArrowheads="1"/>
              </p:cNvSpPr>
              <p:nvPr/>
            </p:nvSpPr>
            <p:spPr bwMode="auto">
              <a:xfrm>
                <a:off x="7830843" y="3725573"/>
                <a:ext cx="86272" cy="167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 sz="25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9" name="组合 6"/>
          <p:cNvGrpSpPr/>
          <p:nvPr/>
        </p:nvGrpSpPr>
        <p:grpSpPr>
          <a:xfrm>
            <a:off x="6188049" y="4149874"/>
            <a:ext cx="1414257" cy="1599339"/>
            <a:chOff x="6188049" y="4293890"/>
            <a:chExt cx="1414257" cy="1599339"/>
          </a:xfrm>
        </p:grpSpPr>
        <p:sp>
          <p:nvSpPr>
            <p:cNvPr id="57" name="六边形 56"/>
            <p:cNvSpPr/>
            <p:nvPr/>
          </p:nvSpPr>
          <p:spPr>
            <a:xfrm rot="5400000">
              <a:off x="6095508" y="4386431"/>
              <a:ext cx="1599339" cy="1414257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Freeform 145"/>
            <p:cNvSpPr>
              <a:spLocks noChangeAspect="1" noEditPoints="1"/>
            </p:cNvSpPr>
            <p:nvPr/>
          </p:nvSpPr>
          <p:spPr bwMode="auto">
            <a:xfrm>
              <a:off x="6556876" y="4794197"/>
              <a:ext cx="670345" cy="669509"/>
            </a:xfrm>
            <a:custGeom>
              <a:avLst/>
              <a:gdLst>
                <a:gd name="T0" fmla="*/ 95 w 111"/>
                <a:gd name="T1" fmla="*/ 16 h 111"/>
                <a:gd name="T2" fmla="*/ 95 w 111"/>
                <a:gd name="T3" fmla="*/ 94 h 111"/>
                <a:gd name="T4" fmla="*/ 16 w 111"/>
                <a:gd name="T5" fmla="*/ 94 h 111"/>
                <a:gd name="T6" fmla="*/ 16 w 111"/>
                <a:gd name="T7" fmla="*/ 16 h 111"/>
                <a:gd name="T8" fmla="*/ 51 w 111"/>
                <a:gd name="T9" fmla="*/ 100 h 111"/>
                <a:gd name="T10" fmla="*/ 38 w 111"/>
                <a:gd name="T11" fmla="*/ 85 h 111"/>
                <a:gd name="T12" fmla="*/ 51 w 111"/>
                <a:gd name="T13" fmla="*/ 100 h 111"/>
                <a:gd name="T14" fmla="*/ 51 w 111"/>
                <a:gd name="T15" fmla="*/ 60 h 111"/>
                <a:gd name="T16" fmla="*/ 35 w 111"/>
                <a:gd name="T17" fmla="*/ 75 h 111"/>
                <a:gd name="T18" fmla="*/ 51 w 111"/>
                <a:gd name="T19" fmla="*/ 50 h 111"/>
                <a:gd name="T20" fmla="*/ 35 w 111"/>
                <a:gd name="T21" fmla="*/ 36 h 111"/>
                <a:gd name="T22" fmla="*/ 51 w 111"/>
                <a:gd name="T23" fmla="*/ 50 h 111"/>
                <a:gd name="T24" fmla="*/ 51 w 111"/>
                <a:gd name="T25" fmla="*/ 10 h 111"/>
                <a:gd name="T26" fmla="*/ 38 w 111"/>
                <a:gd name="T27" fmla="*/ 25 h 111"/>
                <a:gd name="T28" fmla="*/ 61 w 111"/>
                <a:gd name="T29" fmla="*/ 10 h 111"/>
                <a:gd name="T30" fmla="*/ 73 w 111"/>
                <a:gd name="T31" fmla="*/ 25 h 111"/>
                <a:gd name="T32" fmla="*/ 61 w 111"/>
                <a:gd name="T33" fmla="*/ 10 h 111"/>
                <a:gd name="T34" fmla="*/ 61 w 111"/>
                <a:gd name="T35" fmla="*/ 50 h 111"/>
                <a:gd name="T36" fmla="*/ 77 w 111"/>
                <a:gd name="T37" fmla="*/ 36 h 111"/>
                <a:gd name="T38" fmla="*/ 61 w 111"/>
                <a:gd name="T39" fmla="*/ 60 h 111"/>
                <a:gd name="T40" fmla="*/ 77 w 111"/>
                <a:gd name="T41" fmla="*/ 75 h 111"/>
                <a:gd name="T42" fmla="*/ 61 w 111"/>
                <a:gd name="T43" fmla="*/ 60 h 111"/>
                <a:gd name="T44" fmla="*/ 61 w 111"/>
                <a:gd name="T45" fmla="*/ 100 h 111"/>
                <a:gd name="T46" fmla="*/ 73 w 111"/>
                <a:gd name="T47" fmla="*/ 85 h 111"/>
                <a:gd name="T48" fmla="*/ 11 w 111"/>
                <a:gd name="T49" fmla="*/ 50 h 111"/>
                <a:gd name="T50" fmla="*/ 24 w 111"/>
                <a:gd name="T51" fmla="*/ 39 h 111"/>
                <a:gd name="T52" fmla="*/ 11 w 111"/>
                <a:gd name="T53" fmla="*/ 50 h 111"/>
                <a:gd name="T54" fmla="*/ 100 w 111"/>
                <a:gd name="T55" fmla="*/ 50 h 111"/>
                <a:gd name="T56" fmla="*/ 87 w 111"/>
                <a:gd name="T57" fmla="*/ 39 h 111"/>
                <a:gd name="T58" fmla="*/ 100 w 111"/>
                <a:gd name="T59" fmla="*/ 60 h 111"/>
                <a:gd name="T60" fmla="*/ 87 w 111"/>
                <a:gd name="T61" fmla="*/ 71 h 111"/>
                <a:gd name="T62" fmla="*/ 100 w 111"/>
                <a:gd name="T63" fmla="*/ 60 h 111"/>
                <a:gd name="T64" fmla="*/ 11 w 111"/>
                <a:gd name="T65" fmla="*/ 60 h 111"/>
                <a:gd name="T66" fmla="*/ 24 w 111"/>
                <a:gd name="T67" fmla="*/ 71 h 111"/>
                <a:gd name="T68" fmla="*/ 96 w 111"/>
                <a:gd name="T69" fmla="*/ 77 h 111"/>
                <a:gd name="T70" fmla="*/ 84 w 111"/>
                <a:gd name="T71" fmla="*/ 82 h 111"/>
                <a:gd name="T72" fmla="*/ 79 w 111"/>
                <a:gd name="T73" fmla="*/ 95 h 111"/>
                <a:gd name="T74" fmla="*/ 96 w 111"/>
                <a:gd name="T75" fmla="*/ 77 h 111"/>
                <a:gd name="T76" fmla="*/ 18 w 111"/>
                <a:gd name="T77" fmla="*/ 78 h 111"/>
                <a:gd name="T78" fmla="*/ 23 w 111"/>
                <a:gd name="T79" fmla="*/ 88 h 111"/>
                <a:gd name="T80" fmla="*/ 32 w 111"/>
                <a:gd name="T81" fmla="*/ 93 h 111"/>
                <a:gd name="T82" fmla="*/ 15 w 111"/>
                <a:gd name="T83" fmla="*/ 33 h 111"/>
                <a:gd name="T84" fmla="*/ 27 w 111"/>
                <a:gd name="T85" fmla="*/ 28 h 111"/>
                <a:gd name="T86" fmla="*/ 33 w 111"/>
                <a:gd name="T87" fmla="*/ 16 h 111"/>
                <a:gd name="T88" fmla="*/ 15 w 111"/>
                <a:gd name="T89" fmla="*/ 33 h 111"/>
                <a:gd name="T90" fmla="*/ 94 w 111"/>
                <a:gd name="T91" fmla="*/ 32 h 111"/>
                <a:gd name="T92" fmla="*/ 88 w 111"/>
                <a:gd name="T93" fmla="*/ 23 h 111"/>
                <a:gd name="T94" fmla="*/ 80 w 111"/>
                <a:gd name="T95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直接连接符 17"/>
          <p:cNvSpPr>
            <a:spLocks noChangeShapeType="1"/>
          </p:cNvSpPr>
          <p:nvPr/>
        </p:nvSpPr>
        <p:spPr bwMode="auto">
          <a:xfrm flipH="1" flipV="1">
            <a:off x="3324494" y="5159730"/>
            <a:ext cx="1279379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直接连接符 14"/>
          <p:cNvSpPr>
            <a:spLocks noChangeShapeType="1"/>
          </p:cNvSpPr>
          <p:nvPr/>
        </p:nvSpPr>
        <p:spPr bwMode="auto">
          <a:xfrm flipH="1">
            <a:off x="3324498" y="3612737"/>
            <a:ext cx="487288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直接连接符 12"/>
          <p:cNvSpPr>
            <a:spLocks noChangeShapeType="1"/>
          </p:cNvSpPr>
          <p:nvPr/>
        </p:nvSpPr>
        <p:spPr bwMode="auto">
          <a:xfrm flipH="1">
            <a:off x="3324495" y="1961282"/>
            <a:ext cx="1279378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矩形 65"/>
          <p:cNvSpPr>
            <a:spLocks noChangeArrowheads="1"/>
          </p:cNvSpPr>
          <p:nvPr/>
        </p:nvSpPr>
        <p:spPr bwMode="auto">
          <a:xfrm>
            <a:off x="190550" y="1629594"/>
            <a:ext cx="3069004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zh-CN" sz="3200" dirty="0" smtClean="0">
                <a:latin typeface="楷体" pitchFamily="49" charset="-122"/>
                <a:ea typeface="楷体" pitchFamily="49" charset="-122"/>
              </a:rPr>
              <a:t>自愿</a:t>
            </a:r>
            <a:endParaRPr lang="en-US" altLang="zh-CN" sz="3200" dirty="0">
              <a:latin typeface="楷体" pitchFamily="49" charset="-122"/>
              <a:ea typeface="楷体" pitchFamily="49" charset="-122"/>
              <a:sym typeface="方正兰亭黑_GBK" pitchFamily="2" charset="-122"/>
            </a:endParaRPr>
          </a:p>
        </p:txBody>
      </p:sp>
      <p:sp>
        <p:nvSpPr>
          <p:cNvPr id="83" name="矩形 69"/>
          <p:cNvSpPr>
            <a:spLocks noChangeArrowheads="1"/>
          </p:cNvSpPr>
          <p:nvPr/>
        </p:nvSpPr>
        <p:spPr bwMode="auto">
          <a:xfrm>
            <a:off x="308728" y="3297980"/>
            <a:ext cx="2950827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zh-CN" sz="3200" dirty="0" smtClean="0">
                <a:latin typeface="楷体" pitchFamily="49" charset="-122"/>
                <a:ea typeface="楷体" pitchFamily="49" charset="-122"/>
              </a:rPr>
              <a:t>地位</a:t>
            </a:r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平等</a:t>
            </a:r>
            <a:endParaRPr lang="en-US" altLang="zh-CN" sz="3200" dirty="0">
              <a:latin typeface="楷体" pitchFamily="49" charset="-122"/>
              <a:ea typeface="楷体" pitchFamily="49" charset="-122"/>
              <a:sym typeface="方正兰亭黑_GBK" pitchFamily="2" charset="-122"/>
            </a:endParaRPr>
          </a:p>
        </p:txBody>
      </p:sp>
      <p:sp>
        <p:nvSpPr>
          <p:cNvPr id="85" name="矩形 72"/>
          <p:cNvSpPr>
            <a:spLocks noChangeArrowheads="1"/>
          </p:cNvSpPr>
          <p:nvPr/>
        </p:nvSpPr>
        <p:spPr bwMode="auto">
          <a:xfrm>
            <a:off x="406574" y="4861251"/>
            <a:ext cx="285298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zh-CN" sz="3200" dirty="0" smtClean="0">
                <a:latin typeface="楷体" pitchFamily="49" charset="-122"/>
                <a:ea typeface="楷体" pitchFamily="49" charset="-122"/>
              </a:rPr>
              <a:t>共同的目标</a:t>
            </a:r>
            <a:endParaRPr lang="en-US" altLang="zh-CN" sz="3200" dirty="0">
              <a:latin typeface="楷体" pitchFamily="49" charset="-122"/>
              <a:ea typeface="楷体" pitchFamily="49" charset="-122"/>
              <a:sym typeface="方正兰亭黑_GBK" pitchFamily="2" charset="-122"/>
            </a:endParaRPr>
          </a:p>
        </p:txBody>
      </p:sp>
      <p:sp>
        <p:nvSpPr>
          <p:cNvPr id="87" name="矩形 76"/>
          <p:cNvSpPr>
            <a:spLocks noChangeArrowheads="1"/>
          </p:cNvSpPr>
          <p:nvPr/>
        </p:nvSpPr>
        <p:spPr bwMode="auto">
          <a:xfrm>
            <a:off x="8876178" y="1641796"/>
            <a:ext cx="3195692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zh-CN" sz="3200" dirty="0" smtClean="0">
                <a:latin typeface="楷体" pitchFamily="49" charset="-122"/>
                <a:ea typeface="楷体" pitchFamily="49" charset="-122"/>
              </a:rPr>
              <a:t>共同承担</a:t>
            </a:r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责任</a:t>
            </a:r>
            <a:endParaRPr lang="en-US" altLang="zh-CN" sz="3200" dirty="0">
              <a:latin typeface="楷体" pitchFamily="49" charset="-122"/>
              <a:ea typeface="楷体" pitchFamily="49" charset="-122"/>
              <a:sym typeface="方正兰亭黑_GBK" pitchFamily="2" charset="-122"/>
            </a:endParaRPr>
          </a:p>
        </p:txBody>
      </p:sp>
      <p:sp>
        <p:nvSpPr>
          <p:cNvPr id="89" name="矩形 78"/>
          <p:cNvSpPr>
            <a:spLocks noChangeArrowheads="1"/>
          </p:cNvSpPr>
          <p:nvPr/>
        </p:nvSpPr>
        <p:spPr bwMode="auto">
          <a:xfrm>
            <a:off x="8876178" y="3285778"/>
            <a:ext cx="2475612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zh-CN" sz="3200" dirty="0" smtClean="0">
                <a:latin typeface="楷体" pitchFamily="49" charset="-122"/>
                <a:ea typeface="楷体" pitchFamily="49" charset="-122"/>
              </a:rPr>
              <a:t>共享资源</a:t>
            </a:r>
            <a:endParaRPr lang="en-US" altLang="zh-CN" sz="3200" dirty="0">
              <a:latin typeface="楷体" pitchFamily="49" charset="-122"/>
              <a:ea typeface="楷体" pitchFamily="49" charset="-122"/>
              <a:sym typeface="方正兰亭黑_GBK" pitchFamily="2" charset="-122"/>
            </a:endParaRPr>
          </a:p>
        </p:txBody>
      </p:sp>
      <p:sp>
        <p:nvSpPr>
          <p:cNvPr id="91" name="矩形 80"/>
          <p:cNvSpPr>
            <a:spLocks noChangeArrowheads="1"/>
          </p:cNvSpPr>
          <p:nvPr/>
        </p:nvSpPr>
        <p:spPr bwMode="auto">
          <a:xfrm>
            <a:off x="9020194" y="4817291"/>
            <a:ext cx="2619628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6.</a:t>
            </a:r>
            <a:r>
              <a:rPr lang="zh-CN" altLang="zh-CN" sz="3200" dirty="0" smtClean="0">
                <a:latin typeface="楷体" pitchFamily="49" charset="-122"/>
                <a:ea typeface="楷体" pitchFamily="49" charset="-122"/>
              </a:rPr>
              <a:t>互相信任</a:t>
            </a:r>
            <a:endParaRPr lang="en-US" altLang="zh-CN" sz="3200" dirty="0">
              <a:latin typeface="楷体" pitchFamily="49" charset="-122"/>
              <a:ea typeface="楷体" pitchFamily="49" charset="-122"/>
              <a:sym typeface="方正兰亭黑_GBK" pitchFamily="2" charset="-122"/>
            </a:endParaRPr>
          </a:p>
        </p:txBody>
      </p:sp>
      <p:sp>
        <p:nvSpPr>
          <p:cNvPr id="94" name="直接连接符 17"/>
          <p:cNvSpPr>
            <a:spLocks noChangeShapeType="1"/>
          </p:cNvSpPr>
          <p:nvPr/>
        </p:nvSpPr>
        <p:spPr bwMode="auto">
          <a:xfrm flipH="1" flipV="1">
            <a:off x="7602306" y="5159730"/>
            <a:ext cx="1317072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直接连接符 14"/>
          <p:cNvSpPr>
            <a:spLocks noChangeShapeType="1"/>
          </p:cNvSpPr>
          <p:nvPr/>
        </p:nvSpPr>
        <p:spPr bwMode="auto">
          <a:xfrm flipH="1">
            <a:off x="8368492" y="3622958"/>
            <a:ext cx="468374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直接连接符 12"/>
          <p:cNvSpPr>
            <a:spLocks noChangeShapeType="1"/>
          </p:cNvSpPr>
          <p:nvPr/>
        </p:nvSpPr>
        <p:spPr bwMode="auto">
          <a:xfrm flipH="1">
            <a:off x="7603073" y="1971503"/>
            <a:ext cx="1290315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4"/>
          <p:cNvGrpSpPr/>
          <p:nvPr/>
        </p:nvGrpSpPr>
        <p:grpSpPr>
          <a:xfrm>
            <a:off x="4603874" y="4149874"/>
            <a:ext cx="1414257" cy="1599339"/>
            <a:chOff x="4603874" y="4293890"/>
            <a:chExt cx="1414257" cy="1599339"/>
          </a:xfrm>
        </p:grpSpPr>
        <p:sp>
          <p:nvSpPr>
            <p:cNvPr id="56" name="六边形 55"/>
            <p:cNvSpPr/>
            <p:nvPr/>
          </p:nvSpPr>
          <p:spPr>
            <a:xfrm rot="5400000">
              <a:off x="4511333" y="4386431"/>
              <a:ext cx="1599339" cy="1414257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Freeform 13"/>
            <p:cNvSpPr>
              <a:spLocks noEditPoints="1"/>
            </p:cNvSpPr>
            <p:nvPr/>
          </p:nvSpPr>
          <p:spPr bwMode="auto">
            <a:xfrm>
              <a:off x="5064412" y="4653930"/>
              <a:ext cx="493180" cy="909062"/>
            </a:xfrm>
            <a:custGeom>
              <a:avLst/>
              <a:gdLst>
                <a:gd name="T0" fmla="*/ 2 w 122"/>
                <a:gd name="T1" fmla="*/ 65 h 225"/>
                <a:gd name="T2" fmla="*/ 14 w 122"/>
                <a:gd name="T3" fmla="*/ 77 h 225"/>
                <a:gd name="T4" fmla="*/ 17 w 122"/>
                <a:gd name="T5" fmla="*/ 76 h 225"/>
                <a:gd name="T6" fmla="*/ 119 w 122"/>
                <a:gd name="T7" fmla="*/ 42 h 225"/>
                <a:gd name="T8" fmla="*/ 119 w 122"/>
                <a:gd name="T9" fmla="*/ 30 h 225"/>
                <a:gd name="T10" fmla="*/ 105 w 122"/>
                <a:gd name="T11" fmla="*/ 23 h 225"/>
                <a:gd name="T12" fmla="*/ 3 w 122"/>
                <a:gd name="T13" fmla="*/ 57 h 225"/>
                <a:gd name="T14" fmla="*/ 108 w 122"/>
                <a:gd name="T15" fmla="*/ 28 h 225"/>
                <a:gd name="T16" fmla="*/ 114 w 122"/>
                <a:gd name="T17" fmla="*/ 35 h 225"/>
                <a:gd name="T18" fmla="*/ 111 w 122"/>
                <a:gd name="T19" fmla="*/ 42 h 225"/>
                <a:gd name="T20" fmla="*/ 14 w 122"/>
                <a:gd name="T21" fmla="*/ 71 h 225"/>
                <a:gd name="T22" fmla="*/ 9 w 122"/>
                <a:gd name="T23" fmla="*/ 67 h 225"/>
                <a:gd name="T24" fmla="*/ 8 w 122"/>
                <a:gd name="T25" fmla="*/ 59 h 225"/>
                <a:gd name="T26" fmla="*/ 106 w 122"/>
                <a:gd name="T27" fmla="*/ 28 h 225"/>
                <a:gd name="T28" fmla="*/ 14 w 122"/>
                <a:gd name="T29" fmla="*/ 43 h 225"/>
                <a:gd name="T30" fmla="*/ 66 w 122"/>
                <a:gd name="T31" fmla="*/ 28 h 225"/>
                <a:gd name="T32" fmla="*/ 73 w 122"/>
                <a:gd name="T33" fmla="*/ 10 h 225"/>
                <a:gd name="T34" fmla="*/ 9 w 122"/>
                <a:gd name="T35" fmla="*/ 17 h 225"/>
                <a:gd name="T36" fmla="*/ 3 w 122"/>
                <a:gd name="T37" fmla="*/ 35 h 225"/>
                <a:gd name="T38" fmla="*/ 61 w 122"/>
                <a:gd name="T39" fmla="*/ 8 h 225"/>
                <a:gd name="T40" fmla="*/ 67 w 122"/>
                <a:gd name="T41" fmla="*/ 12 h 225"/>
                <a:gd name="T42" fmla="*/ 65 w 122"/>
                <a:gd name="T43" fmla="*/ 22 h 225"/>
                <a:gd name="T44" fmla="*/ 14 w 122"/>
                <a:gd name="T45" fmla="*/ 37 h 225"/>
                <a:gd name="T46" fmla="*/ 8 w 122"/>
                <a:gd name="T47" fmla="*/ 30 h 225"/>
                <a:gd name="T48" fmla="*/ 120 w 122"/>
                <a:gd name="T49" fmla="*/ 101 h 225"/>
                <a:gd name="T50" fmla="*/ 105 w 122"/>
                <a:gd name="T51" fmla="*/ 90 h 225"/>
                <a:gd name="T52" fmla="*/ 72 w 122"/>
                <a:gd name="T53" fmla="*/ 110 h 225"/>
                <a:gd name="T54" fmla="*/ 55 w 122"/>
                <a:gd name="T55" fmla="*/ 138 h 225"/>
                <a:gd name="T56" fmla="*/ 53 w 122"/>
                <a:gd name="T57" fmla="*/ 99 h 225"/>
                <a:gd name="T58" fmla="*/ 119 w 122"/>
                <a:gd name="T59" fmla="*/ 76 h 225"/>
                <a:gd name="T60" fmla="*/ 119 w 122"/>
                <a:gd name="T61" fmla="*/ 64 h 225"/>
                <a:gd name="T62" fmla="*/ 9 w 122"/>
                <a:gd name="T63" fmla="*/ 85 h 225"/>
                <a:gd name="T64" fmla="*/ 1 w 122"/>
                <a:gd name="T65" fmla="*/ 97 h 225"/>
                <a:gd name="T66" fmla="*/ 3 w 122"/>
                <a:gd name="T67" fmla="*/ 102 h 225"/>
                <a:gd name="T68" fmla="*/ 11 w 122"/>
                <a:gd name="T69" fmla="*/ 110 h 225"/>
                <a:gd name="T70" fmla="*/ 28 w 122"/>
                <a:gd name="T71" fmla="*/ 121 h 225"/>
                <a:gd name="T72" fmla="*/ 17 w 122"/>
                <a:gd name="T73" fmla="*/ 138 h 225"/>
                <a:gd name="T74" fmla="*/ 40 w 122"/>
                <a:gd name="T75" fmla="*/ 209 h 225"/>
                <a:gd name="T76" fmla="*/ 53 w 122"/>
                <a:gd name="T77" fmla="*/ 225 h 225"/>
                <a:gd name="T78" fmla="*/ 87 w 122"/>
                <a:gd name="T79" fmla="*/ 214 h 225"/>
                <a:gd name="T80" fmla="*/ 110 w 122"/>
                <a:gd name="T81" fmla="*/ 187 h 225"/>
                <a:gd name="T82" fmla="*/ 99 w 122"/>
                <a:gd name="T83" fmla="*/ 138 h 225"/>
                <a:gd name="T84" fmla="*/ 104 w 122"/>
                <a:gd name="T85" fmla="*/ 117 h 225"/>
                <a:gd name="T86" fmla="*/ 120 w 122"/>
                <a:gd name="T87" fmla="*/ 101 h 225"/>
                <a:gd name="T88" fmla="*/ 47 w 122"/>
                <a:gd name="T89" fmla="*/ 101 h 225"/>
                <a:gd name="T90" fmla="*/ 49 w 122"/>
                <a:gd name="T91" fmla="*/ 138 h 225"/>
                <a:gd name="T92" fmla="*/ 35 w 122"/>
                <a:gd name="T93" fmla="*/ 121 h 225"/>
                <a:gd name="T94" fmla="*/ 24 w 122"/>
                <a:gd name="T95" fmla="*/ 108 h 225"/>
                <a:gd name="T96" fmla="*/ 12 w 122"/>
                <a:gd name="T97" fmla="*/ 104 h 225"/>
                <a:gd name="T98" fmla="*/ 8 w 122"/>
                <a:gd name="T99" fmla="*/ 97 h 225"/>
                <a:gd name="T100" fmla="*/ 8 w 122"/>
                <a:gd name="T101" fmla="*/ 93 h 225"/>
                <a:gd name="T102" fmla="*/ 12 w 122"/>
                <a:gd name="T103" fmla="*/ 90 h 225"/>
                <a:gd name="T104" fmla="*/ 24 w 122"/>
                <a:gd name="T105" fmla="*/ 86 h 225"/>
                <a:gd name="T106" fmla="*/ 108 w 122"/>
                <a:gd name="T107" fmla="*/ 62 h 225"/>
                <a:gd name="T108" fmla="*/ 114 w 122"/>
                <a:gd name="T109" fmla="*/ 69 h 225"/>
                <a:gd name="T110" fmla="*/ 111 w 122"/>
                <a:gd name="T111" fmla="*/ 76 h 225"/>
                <a:gd name="T112" fmla="*/ 43 w 122"/>
                <a:gd name="T113" fmla="*/ 98 h 225"/>
                <a:gd name="T114" fmla="*/ 103 w 122"/>
                <a:gd name="T115" fmla="*/ 111 h 225"/>
                <a:gd name="T116" fmla="*/ 92 w 122"/>
                <a:gd name="T117" fmla="*/ 138 h 225"/>
                <a:gd name="T118" fmla="*/ 78 w 122"/>
                <a:gd name="T119" fmla="*/ 110 h 225"/>
                <a:gd name="T120" fmla="*/ 106 w 122"/>
                <a:gd name="T121" fmla="*/ 96 h 225"/>
                <a:gd name="T122" fmla="*/ 114 w 122"/>
                <a:gd name="T123" fmla="*/ 10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/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2" name="直接连接符 51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燕尾形 72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7" name="矩形 65"/>
          <p:cNvSpPr>
            <a:spLocks noChangeArrowheads="1"/>
          </p:cNvSpPr>
          <p:nvPr/>
        </p:nvSpPr>
        <p:spPr bwMode="auto">
          <a:xfrm>
            <a:off x="5083668" y="3196186"/>
            <a:ext cx="1966898" cy="830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99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教师合作</a:t>
            </a:r>
            <a:endParaRPr lang="en-US" altLang="zh-CN" sz="2400" b="1" dirty="0" smtClean="0">
              <a:solidFill>
                <a:srgbClr val="FF993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  <a:p>
            <a:pPr algn="ctr"/>
            <a:r>
              <a:rPr lang="zh-CN" altLang="en-US" sz="2400" b="1" dirty="0" smtClean="0">
                <a:solidFill>
                  <a:srgbClr val="FF99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的特征</a:t>
            </a:r>
            <a:endParaRPr lang="en-US" altLang="zh-CN" sz="2400" b="1" dirty="0">
              <a:solidFill>
                <a:srgbClr val="FF993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42" name="标题层"/>
          <p:cNvSpPr txBox="1"/>
          <p:nvPr/>
        </p:nvSpPr>
        <p:spPr bwMode="auto">
          <a:xfrm>
            <a:off x="3444479" y="117426"/>
            <a:ext cx="560305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二</a:t>
            </a:r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、教师合作的</a:t>
            </a:r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特征</a:t>
            </a:r>
            <a:endParaRPr lang="zh-CN" altLang="zh-CN" sz="3700" b="1" dirty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5616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21" name="直接连接符 2820"/>
          <p:cNvCxnSpPr/>
          <p:nvPr/>
        </p:nvCxnSpPr>
        <p:spPr>
          <a:xfrm rot="5400000">
            <a:off x="2409529" y="3588415"/>
            <a:ext cx="3571189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2" name="直接连接符 2821"/>
          <p:cNvCxnSpPr/>
          <p:nvPr/>
        </p:nvCxnSpPr>
        <p:spPr>
          <a:xfrm rot="5400000">
            <a:off x="6201455" y="3588415"/>
            <a:ext cx="3571189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4" name="11 Rectángulo"/>
          <p:cNvSpPr/>
          <p:nvPr/>
        </p:nvSpPr>
        <p:spPr>
          <a:xfrm>
            <a:off x="690775" y="1802820"/>
            <a:ext cx="3164004" cy="1261824"/>
          </a:xfrm>
          <a:prstGeom prst="hexagon">
            <a:avLst/>
          </a:prstGeom>
          <a:solidFill>
            <a:srgbClr val="5FCACB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800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主体观的转向</a:t>
            </a:r>
            <a:endParaRPr lang="en-US" altLang="zh-CN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2824"/>
          <p:cNvGrpSpPr/>
          <p:nvPr/>
        </p:nvGrpSpPr>
        <p:grpSpPr>
          <a:xfrm>
            <a:off x="194898" y="3213770"/>
            <a:ext cx="3956092" cy="1384995"/>
            <a:chOff x="-896835" y="2317792"/>
            <a:chExt cx="18097238" cy="943712"/>
          </a:xfrm>
        </p:grpSpPr>
        <p:sp>
          <p:nvSpPr>
            <p:cNvPr id="2826" name="矩形 2825"/>
            <p:cNvSpPr/>
            <p:nvPr/>
          </p:nvSpPr>
          <p:spPr>
            <a:xfrm>
              <a:off x="-896835" y="2317792"/>
              <a:ext cx="18097238" cy="9437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zh-CN" sz="2800" dirty="0" smtClean="0"/>
                <a:t>“我</a:t>
              </a:r>
              <a:r>
                <a:rPr lang="en-US" altLang="zh-CN" sz="2800" dirty="0" smtClean="0"/>
                <a:t>-</a:t>
              </a:r>
              <a:r>
                <a:rPr lang="zh-CN" altLang="zh-CN" sz="2800" dirty="0" smtClean="0"/>
                <a:t>它”</a:t>
              </a:r>
              <a:r>
                <a:rPr lang="zh-CN" altLang="en-US" sz="2800" dirty="0" smtClean="0"/>
                <a:t>关系</a:t>
              </a:r>
              <a:endParaRPr lang="en-US" altLang="zh-CN" sz="2800" dirty="0" smtClean="0"/>
            </a:p>
            <a:p>
              <a:pPr lvl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800" dirty="0" smtClean="0"/>
                <a:t>               </a:t>
              </a:r>
              <a:r>
                <a:rPr lang="zh-CN" altLang="zh-CN" sz="2800" dirty="0" smtClean="0"/>
                <a:t>“我</a:t>
              </a:r>
              <a:r>
                <a:rPr lang="en-US" altLang="zh-CN" sz="2800" dirty="0" smtClean="0"/>
                <a:t>-</a:t>
              </a:r>
              <a:r>
                <a:rPr lang="zh-CN" altLang="zh-CN" sz="2800" dirty="0" smtClean="0"/>
                <a:t>你”</a:t>
              </a:r>
              <a:r>
                <a:rPr lang="zh-CN" altLang="en-US" sz="2800" dirty="0" smtClean="0"/>
                <a:t>关系</a:t>
              </a:r>
              <a:endParaRPr lang="en-US" altLang="zh-CN" sz="2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27" name="矩形 2826"/>
            <p:cNvSpPr/>
            <p:nvPr/>
          </p:nvSpPr>
          <p:spPr>
            <a:xfrm>
              <a:off x="503238" y="2905916"/>
              <a:ext cx="2191599" cy="230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29" name="42 Rectángulo"/>
          <p:cNvSpPr/>
          <p:nvPr/>
        </p:nvSpPr>
        <p:spPr>
          <a:xfrm>
            <a:off x="4523606" y="1802821"/>
            <a:ext cx="3164006" cy="1261824"/>
          </a:xfrm>
          <a:prstGeom prst="hexagon">
            <a:avLst/>
          </a:prstGeom>
          <a:solidFill>
            <a:srgbClr val="A0BF0D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800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知识观的转向</a:t>
            </a:r>
            <a:endParaRPr lang="en-US" altLang="zh-CN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31" name="矩形 2830"/>
          <p:cNvSpPr/>
          <p:nvPr/>
        </p:nvSpPr>
        <p:spPr>
          <a:xfrm>
            <a:off x="4523607" y="3213770"/>
            <a:ext cx="351581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 smtClean="0"/>
              <a:t>传统知识观  </a:t>
            </a:r>
            <a:endParaRPr lang="en-US" altLang="zh-CN" sz="2800" dirty="0" smtClean="0"/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 smtClean="0"/>
              <a:t>社会建构主义知识观</a:t>
            </a:r>
            <a:endParaRPr lang="en-US" altLang="zh-CN" sz="28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zh-CN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zh-CN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34" name="51 Rectángulo"/>
          <p:cNvSpPr/>
          <p:nvPr/>
        </p:nvSpPr>
        <p:spPr>
          <a:xfrm>
            <a:off x="8326627" y="1802821"/>
            <a:ext cx="3166122" cy="1261824"/>
          </a:xfrm>
          <a:prstGeom prst="hexagon">
            <a:avLst/>
          </a:prstGeom>
          <a:solidFill>
            <a:srgbClr val="319095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800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学习观的转向</a:t>
            </a:r>
            <a:endParaRPr lang="en-US" altLang="zh-CN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36" name="矩形 2835"/>
          <p:cNvSpPr/>
          <p:nvPr/>
        </p:nvSpPr>
        <p:spPr>
          <a:xfrm>
            <a:off x="8399462" y="3198088"/>
            <a:ext cx="35726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 smtClean="0"/>
              <a:t>学习的</a:t>
            </a:r>
            <a:r>
              <a:rPr lang="zh-CN" altLang="zh-CN" sz="2800" dirty="0" smtClean="0"/>
              <a:t>获得</a:t>
            </a:r>
            <a:r>
              <a:rPr lang="zh-CN" altLang="en-US" sz="2800" dirty="0" smtClean="0"/>
              <a:t>隐喻</a:t>
            </a:r>
            <a:endParaRPr lang="en-US" altLang="zh-CN" sz="2800" dirty="0" smtClean="0"/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 smtClean="0"/>
              <a:t>       学习的</a:t>
            </a:r>
            <a:r>
              <a:rPr lang="zh-CN" altLang="zh-CN" sz="2800" dirty="0" smtClean="0"/>
              <a:t>参与隐喻</a:t>
            </a:r>
            <a:endParaRPr lang="en-US" altLang="zh-CN" sz="28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2800" dirty="0"/>
          </a:p>
        </p:txBody>
      </p:sp>
      <p:cxnSp>
        <p:nvCxnSpPr>
          <p:cNvPr id="16" name="直接连接符 15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燕尾形 17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" name="标题层"/>
          <p:cNvSpPr txBox="1"/>
          <p:nvPr/>
        </p:nvSpPr>
        <p:spPr bwMode="auto">
          <a:xfrm>
            <a:off x="3444479" y="117426"/>
            <a:ext cx="632313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三</a:t>
            </a:r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、教师合作的</a:t>
            </a:r>
            <a:r>
              <a:rPr lang="zh-CN" altLang="en-US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理论依据</a:t>
            </a:r>
            <a:endParaRPr lang="zh-CN" altLang="zh-CN" sz="3700" b="1" dirty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直角上箭头 18"/>
          <p:cNvSpPr/>
          <p:nvPr/>
        </p:nvSpPr>
        <p:spPr>
          <a:xfrm rot="10800000" flipH="1">
            <a:off x="2643171" y="3573809"/>
            <a:ext cx="360040" cy="28803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上箭头 19"/>
          <p:cNvSpPr/>
          <p:nvPr/>
        </p:nvSpPr>
        <p:spPr>
          <a:xfrm rot="10800000" flipH="1">
            <a:off x="6455246" y="3573810"/>
            <a:ext cx="360040" cy="28803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上箭头 20"/>
          <p:cNvSpPr/>
          <p:nvPr/>
        </p:nvSpPr>
        <p:spPr>
          <a:xfrm rot="10800000" flipH="1">
            <a:off x="10989521" y="3573811"/>
            <a:ext cx="360040" cy="28803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88513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标题层"/>
          <p:cNvSpPr txBox="1"/>
          <p:nvPr/>
        </p:nvSpPr>
        <p:spPr bwMode="auto">
          <a:xfrm>
            <a:off x="3070871" y="2493690"/>
            <a:ext cx="698477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latin typeface="楷体" pitchFamily="49" charset="-122"/>
                <a:ea typeface="楷体" pitchFamily="49" charset="-122"/>
              </a:rPr>
              <a:t>一、教师专业共同体</a:t>
            </a:r>
          </a:p>
        </p:txBody>
      </p:sp>
      <p:sp>
        <p:nvSpPr>
          <p:cNvPr id="92" name="标题层"/>
          <p:cNvSpPr txBox="1"/>
          <p:nvPr/>
        </p:nvSpPr>
        <p:spPr bwMode="auto">
          <a:xfrm>
            <a:off x="3070870" y="3816186"/>
            <a:ext cx="776329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latin typeface="楷体" pitchFamily="49" charset="-122"/>
                <a:ea typeface="楷体" pitchFamily="49" charset="-122"/>
              </a:rPr>
              <a:t>二、教师合作的</a:t>
            </a:r>
            <a:r>
              <a:rPr lang="zh-CN" altLang="en-US" sz="4000" b="1" dirty="0" smtClean="0">
                <a:latin typeface="楷体" pitchFamily="49" charset="-122"/>
                <a:ea typeface="楷体" pitchFamily="49" charset="-122"/>
              </a:rPr>
              <a:t>主要形式</a:t>
            </a:r>
            <a:endParaRPr lang="zh-CN" altLang="zh-CN" sz="4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1587" y="0"/>
            <a:ext cx="12192000" cy="1125538"/>
          </a:xfrm>
          <a:prstGeom prst="rect">
            <a:avLst/>
          </a:prstGeom>
          <a:solidFill>
            <a:srgbClr val="319095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42341" y="189434"/>
            <a:ext cx="954940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第二节  教师专业共同体中的教师合作</a:t>
            </a:r>
          </a:p>
          <a:p>
            <a:pPr algn="ctr"/>
            <a:endParaRPr lang="en-US" altLang="zh-CN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6615474"/>
            <a:ext cx="12190412" cy="244114"/>
            <a:chOff x="-42912" y="6615474"/>
            <a:chExt cx="12190412" cy="244114"/>
          </a:xfrm>
        </p:grpSpPr>
        <p:sp>
          <p:nvSpPr>
            <p:cNvPr id="24" name="六边形 23"/>
            <p:cNvSpPr/>
            <p:nvPr/>
          </p:nvSpPr>
          <p:spPr>
            <a:xfrm>
              <a:off x="-42912" y="6615474"/>
              <a:ext cx="3041773" cy="244114"/>
            </a:xfrm>
            <a:prstGeom prst="hexagon">
              <a:avLst/>
            </a:prstGeom>
            <a:solidFill>
              <a:srgbClr val="5FCA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六边形 24"/>
            <p:cNvSpPr/>
            <p:nvPr/>
          </p:nvSpPr>
          <p:spPr>
            <a:xfrm>
              <a:off x="2998862" y="6615474"/>
              <a:ext cx="3063750" cy="244114"/>
            </a:xfrm>
            <a:prstGeom prst="hexagon">
              <a:avLst/>
            </a:prstGeom>
            <a:solidFill>
              <a:srgbClr val="A0BF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六边形 25"/>
            <p:cNvSpPr/>
            <p:nvPr/>
          </p:nvSpPr>
          <p:spPr>
            <a:xfrm>
              <a:off x="6052294" y="6615474"/>
              <a:ext cx="3047603" cy="244114"/>
            </a:xfrm>
            <a:prstGeom prst="hexagon">
              <a:avLst/>
            </a:prstGeom>
            <a:solidFill>
              <a:srgbClr val="319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六边形 26"/>
            <p:cNvSpPr/>
            <p:nvPr/>
          </p:nvSpPr>
          <p:spPr>
            <a:xfrm>
              <a:off x="9099897" y="6615474"/>
              <a:ext cx="3047603" cy="244114"/>
            </a:xfrm>
            <a:prstGeom prst="hexagon">
              <a:avLst/>
            </a:prstGeom>
            <a:solidFill>
              <a:srgbClr val="F584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2678" y="1845618"/>
            <a:ext cx="9865096" cy="4210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45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>教师合作多发生于教师专业共同体之中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ts val="45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>所谓教师专业共同体是由持有相似的价值准则（如诚实，尊重，信任，勇气和同情）和教育信念的教师以自愿为前提组成的团体，在此团体中，所有成员互相关心、彼此依赖，共同分享与教育相关的资源、经验、技能与知识，合作解决所面临的困惑与挑战，从而推动教师个体与团体的共同发展。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0" y="909514"/>
            <a:ext cx="12200731" cy="0"/>
          </a:xfrm>
          <a:prstGeom prst="line">
            <a:avLst/>
          </a:prstGeom>
          <a:ln w="28575">
            <a:solidFill>
              <a:srgbClr val="319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燕尾形 48"/>
          <p:cNvSpPr/>
          <p:nvPr/>
        </p:nvSpPr>
        <p:spPr>
          <a:xfrm>
            <a:off x="1586327" y="1"/>
            <a:ext cx="860084" cy="909514"/>
          </a:xfrm>
          <a:prstGeom prst="chevron">
            <a:avLst/>
          </a:prstGeom>
          <a:solidFill>
            <a:srgbClr val="319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标题层"/>
          <p:cNvSpPr txBox="1"/>
          <p:nvPr/>
        </p:nvSpPr>
        <p:spPr bwMode="auto">
          <a:xfrm>
            <a:off x="3444479" y="117426"/>
            <a:ext cx="5603055" cy="738640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lang="zh-CN" altLang="zh-CN" sz="4000" b="1" dirty="0" smtClean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一、教师专业共同体</a:t>
            </a:r>
          </a:p>
        </p:txBody>
      </p:sp>
    </p:spTree>
    <p:extLst>
      <p:ext uri="{BB962C8B-B14F-4D97-AF65-F5344CB8AC3E}">
        <p14:creationId xmlns="" xmlns:p14="http://schemas.microsoft.com/office/powerpoint/2010/main" val="3150028182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2638" y="1162685"/>
            <a:ext cx="3873500" cy="4429125"/>
            <a:chOff x="2341" y="1831"/>
            <a:chExt cx="6100" cy="6975"/>
          </a:xfrm>
        </p:grpSpPr>
        <p:sp>
          <p:nvSpPr>
            <p:cNvPr id="318" name="Шестеренка"/>
            <p:cNvSpPr/>
            <p:nvPr>
              <p:custDataLst>
                <p:tags r:id="rId16"/>
              </p:custDataLst>
            </p:nvPr>
          </p:nvSpPr>
          <p:spPr>
            <a:xfrm>
              <a:off x="3591" y="5051"/>
              <a:ext cx="3754" cy="3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21555" extrusionOk="0">
                  <a:moveTo>
                    <a:pt x="12837" y="2"/>
                  </a:moveTo>
                  <a:cubicBezTo>
                    <a:pt x="12731" y="-11"/>
                    <a:pt x="12661" y="38"/>
                    <a:pt x="12588" y="172"/>
                  </a:cubicBezTo>
                  <a:cubicBezTo>
                    <a:pt x="12292" y="721"/>
                    <a:pt x="11969" y="1258"/>
                    <a:pt x="11661" y="1801"/>
                  </a:cubicBezTo>
                  <a:cubicBezTo>
                    <a:pt x="11547" y="2001"/>
                    <a:pt x="11418" y="2099"/>
                    <a:pt x="11153" y="2073"/>
                  </a:cubicBezTo>
                  <a:cubicBezTo>
                    <a:pt x="10691" y="2028"/>
                    <a:pt x="10220" y="2032"/>
                    <a:pt x="9759" y="2112"/>
                  </a:cubicBezTo>
                  <a:cubicBezTo>
                    <a:pt x="9550" y="2148"/>
                    <a:pt x="9432" y="2095"/>
                    <a:pt x="9318" y="1917"/>
                  </a:cubicBezTo>
                  <a:cubicBezTo>
                    <a:pt x="8969" y="1370"/>
                    <a:pt x="8594" y="841"/>
                    <a:pt x="8243" y="295"/>
                  </a:cubicBezTo>
                  <a:cubicBezTo>
                    <a:pt x="8145" y="142"/>
                    <a:pt x="8068" y="122"/>
                    <a:pt x="7905" y="198"/>
                  </a:cubicBezTo>
                  <a:cubicBezTo>
                    <a:pt x="6845" y="688"/>
                    <a:pt x="5781" y="1174"/>
                    <a:pt x="4712" y="1644"/>
                  </a:cubicBezTo>
                  <a:cubicBezTo>
                    <a:pt x="4517" y="1730"/>
                    <a:pt x="4517" y="1820"/>
                    <a:pt x="4567" y="1996"/>
                  </a:cubicBezTo>
                  <a:cubicBezTo>
                    <a:pt x="4742" y="2608"/>
                    <a:pt x="4890" y="3227"/>
                    <a:pt x="5065" y="3839"/>
                  </a:cubicBezTo>
                  <a:cubicBezTo>
                    <a:pt x="5122" y="4038"/>
                    <a:pt x="5098" y="4170"/>
                    <a:pt x="4932" y="4306"/>
                  </a:cubicBezTo>
                  <a:cubicBezTo>
                    <a:pt x="4561" y="4610"/>
                    <a:pt x="4227" y="4959"/>
                    <a:pt x="3950" y="5348"/>
                  </a:cubicBezTo>
                  <a:cubicBezTo>
                    <a:pt x="3802" y="5555"/>
                    <a:pt x="3648" y="5573"/>
                    <a:pt x="3439" y="5530"/>
                  </a:cubicBezTo>
                  <a:cubicBezTo>
                    <a:pt x="2827" y="5405"/>
                    <a:pt x="2213" y="5295"/>
                    <a:pt x="1605" y="5156"/>
                  </a:cubicBezTo>
                  <a:cubicBezTo>
                    <a:pt x="1409" y="5111"/>
                    <a:pt x="1325" y="5153"/>
                    <a:pt x="1257" y="5338"/>
                  </a:cubicBezTo>
                  <a:cubicBezTo>
                    <a:pt x="856" y="6423"/>
                    <a:pt x="449" y="7506"/>
                    <a:pt x="35" y="8586"/>
                  </a:cubicBezTo>
                  <a:cubicBezTo>
                    <a:pt x="-34" y="8767"/>
                    <a:pt x="-6" y="8857"/>
                    <a:pt x="173" y="8954"/>
                  </a:cubicBezTo>
                  <a:cubicBezTo>
                    <a:pt x="722" y="9251"/>
                    <a:pt x="1256" y="9574"/>
                    <a:pt x="1798" y="9882"/>
                  </a:cubicBezTo>
                  <a:cubicBezTo>
                    <a:pt x="2001" y="9997"/>
                    <a:pt x="2093" y="10127"/>
                    <a:pt x="2064" y="10392"/>
                  </a:cubicBezTo>
                  <a:cubicBezTo>
                    <a:pt x="2014" y="10855"/>
                    <a:pt x="2039" y="11326"/>
                    <a:pt x="2116" y="11788"/>
                  </a:cubicBezTo>
                  <a:cubicBezTo>
                    <a:pt x="2151" y="11998"/>
                    <a:pt x="2089" y="12115"/>
                    <a:pt x="1913" y="12228"/>
                  </a:cubicBezTo>
                  <a:cubicBezTo>
                    <a:pt x="1367" y="12578"/>
                    <a:pt x="837" y="12953"/>
                    <a:pt x="291" y="13303"/>
                  </a:cubicBezTo>
                  <a:cubicBezTo>
                    <a:pt x="136" y="13403"/>
                    <a:pt x="124" y="13482"/>
                    <a:pt x="199" y="13643"/>
                  </a:cubicBezTo>
                  <a:cubicBezTo>
                    <a:pt x="688" y="14705"/>
                    <a:pt x="1172" y="15768"/>
                    <a:pt x="1642" y="16837"/>
                  </a:cubicBezTo>
                  <a:cubicBezTo>
                    <a:pt x="1728" y="17034"/>
                    <a:pt x="1818" y="17032"/>
                    <a:pt x="1994" y="16982"/>
                  </a:cubicBezTo>
                  <a:cubicBezTo>
                    <a:pt x="2605" y="16807"/>
                    <a:pt x="3223" y="16651"/>
                    <a:pt x="3839" y="16489"/>
                  </a:cubicBezTo>
                  <a:cubicBezTo>
                    <a:pt x="3930" y="16465"/>
                    <a:pt x="4023" y="16451"/>
                    <a:pt x="4118" y="16432"/>
                  </a:cubicBezTo>
                  <a:cubicBezTo>
                    <a:pt x="4164" y="16485"/>
                    <a:pt x="4202" y="16532"/>
                    <a:pt x="4241" y="16576"/>
                  </a:cubicBezTo>
                  <a:cubicBezTo>
                    <a:pt x="4568" y="16944"/>
                    <a:pt x="4922" y="17287"/>
                    <a:pt x="5319" y="17573"/>
                  </a:cubicBezTo>
                  <a:cubicBezTo>
                    <a:pt x="5534" y="17728"/>
                    <a:pt x="5572" y="17885"/>
                    <a:pt x="5524" y="18114"/>
                  </a:cubicBezTo>
                  <a:cubicBezTo>
                    <a:pt x="5398" y="18725"/>
                    <a:pt x="5287" y="19339"/>
                    <a:pt x="5149" y="19947"/>
                  </a:cubicBezTo>
                  <a:cubicBezTo>
                    <a:pt x="5105" y="20142"/>
                    <a:pt x="5145" y="20229"/>
                    <a:pt x="5331" y="20297"/>
                  </a:cubicBezTo>
                  <a:cubicBezTo>
                    <a:pt x="6415" y="20698"/>
                    <a:pt x="7497" y="21106"/>
                    <a:pt x="8576" y="21520"/>
                  </a:cubicBezTo>
                  <a:cubicBezTo>
                    <a:pt x="8757" y="21589"/>
                    <a:pt x="8847" y="21563"/>
                    <a:pt x="8944" y="21383"/>
                  </a:cubicBezTo>
                  <a:cubicBezTo>
                    <a:pt x="9241" y="20834"/>
                    <a:pt x="9562" y="20299"/>
                    <a:pt x="9871" y="19757"/>
                  </a:cubicBezTo>
                  <a:cubicBezTo>
                    <a:pt x="9985" y="19558"/>
                    <a:pt x="10110" y="19452"/>
                    <a:pt x="10378" y="19481"/>
                  </a:cubicBezTo>
                  <a:cubicBezTo>
                    <a:pt x="10828" y="19528"/>
                    <a:pt x="11291" y="19534"/>
                    <a:pt x="11737" y="19445"/>
                  </a:cubicBezTo>
                  <a:cubicBezTo>
                    <a:pt x="12009" y="19391"/>
                    <a:pt x="12126" y="19505"/>
                    <a:pt x="12252" y="19698"/>
                  </a:cubicBezTo>
                  <a:cubicBezTo>
                    <a:pt x="12593" y="20221"/>
                    <a:pt x="12952" y="20733"/>
                    <a:pt x="13290" y="21259"/>
                  </a:cubicBezTo>
                  <a:cubicBezTo>
                    <a:pt x="13387" y="21411"/>
                    <a:pt x="13463" y="21432"/>
                    <a:pt x="13628" y="21356"/>
                  </a:cubicBezTo>
                  <a:cubicBezTo>
                    <a:pt x="14687" y="20866"/>
                    <a:pt x="15750" y="20382"/>
                    <a:pt x="16819" y="19912"/>
                  </a:cubicBezTo>
                  <a:cubicBezTo>
                    <a:pt x="17012" y="19827"/>
                    <a:pt x="17018" y="19738"/>
                    <a:pt x="16967" y="19560"/>
                  </a:cubicBezTo>
                  <a:cubicBezTo>
                    <a:pt x="16791" y="18948"/>
                    <a:pt x="16644" y="18329"/>
                    <a:pt x="16469" y="17716"/>
                  </a:cubicBezTo>
                  <a:cubicBezTo>
                    <a:pt x="16412" y="17519"/>
                    <a:pt x="16433" y="17386"/>
                    <a:pt x="16600" y="17250"/>
                  </a:cubicBezTo>
                  <a:cubicBezTo>
                    <a:pt x="16971" y="16946"/>
                    <a:pt x="17305" y="16598"/>
                    <a:pt x="17584" y="16209"/>
                  </a:cubicBezTo>
                  <a:cubicBezTo>
                    <a:pt x="17730" y="16006"/>
                    <a:pt x="17880" y="15980"/>
                    <a:pt x="18092" y="16024"/>
                  </a:cubicBezTo>
                  <a:cubicBezTo>
                    <a:pt x="18703" y="16151"/>
                    <a:pt x="19318" y="16260"/>
                    <a:pt x="19926" y="16398"/>
                  </a:cubicBezTo>
                  <a:cubicBezTo>
                    <a:pt x="20121" y="16442"/>
                    <a:pt x="20207" y="16404"/>
                    <a:pt x="20276" y="16218"/>
                  </a:cubicBezTo>
                  <a:cubicBezTo>
                    <a:pt x="20676" y="15133"/>
                    <a:pt x="21084" y="14050"/>
                    <a:pt x="21497" y="12970"/>
                  </a:cubicBezTo>
                  <a:cubicBezTo>
                    <a:pt x="21566" y="12790"/>
                    <a:pt x="21541" y="12697"/>
                    <a:pt x="21361" y="12600"/>
                  </a:cubicBezTo>
                  <a:cubicBezTo>
                    <a:pt x="20812" y="12303"/>
                    <a:pt x="20278" y="11982"/>
                    <a:pt x="19736" y="11674"/>
                  </a:cubicBezTo>
                  <a:cubicBezTo>
                    <a:pt x="19535" y="11559"/>
                    <a:pt x="19439" y="11431"/>
                    <a:pt x="19468" y="11163"/>
                  </a:cubicBezTo>
                  <a:cubicBezTo>
                    <a:pt x="19519" y="10701"/>
                    <a:pt x="19493" y="10230"/>
                    <a:pt x="19416" y="9768"/>
                  </a:cubicBezTo>
                  <a:cubicBezTo>
                    <a:pt x="19381" y="9559"/>
                    <a:pt x="19443" y="9442"/>
                    <a:pt x="19620" y="9328"/>
                  </a:cubicBezTo>
                  <a:cubicBezTo>
                    <a:pt x="20166" y="8978"/>
                    <a:pt x="20694" y="8603"/>
                    <a:pt x="21240" y="8252"/>
                  </a:cubicBezTo>
                  <a:cubicBezTo>
                    <a:pt x="21393" y="8154"/>
                    <a:pt x="21411" y="8075"/>
                    <a:pt x="21336" y="7912"/>
                  </a:cubicBezTo>
                  <a:cubicBezTo>
                    <a:pt x="20846" y="6851"/>
                    <a:pt x="20362" y="5788"/>
                    <a:pt x="19892" y="4718"/>
                  </a:cubicBezTo>
                  <a:cubicBezTo>
                    <a:pt x="19806" y="4523"/>
                    <a:pt x="19717" y="4523"/>
                    <a:pt x="19541" y="4574"/>
                  </a:cubicBezTo>
                  <a:cubicBezTo>
                    <a:pt x="18917" y="4751"/>
                    <a:pt x="18286" y="4905"/>
                    <a:pt x="17662" y="5080"/>
                  </a:cubicBezTo>
                  <a:cubicBezTo>
                    <a:pt x="17490" y="5129"/>
                    <a:pt x="17378" y="5103"/>
                    <a:pt x="17261" y="4959"/>
                  </a:cubicBezTo>
                  <a:cubicBezTo>
                    <a:pt x="16959" y="4585"/>
                    <a:pt x="16599" y="4263"/>
                    <a:pt x="16213" y="3983"/>
                  </a:cubicBezTo>
                  <a:cubicBezTo>
                    <a:pt x="16001" y="3828"/>
                    <a:pt x="15960" y="3672"/>
                    <a:pt x="16008" y="3442"/>
                  </a:cubicBezTo>
                  <a:cubicBezTo>
                    <a:pt x="16135" y="2831"/>
                    <a:pt x="16245" y="2217"/>
                    <a:pt x="16383" y="1609"/>
                  </a:cubicBezTo>
                  <a:cubicBezTo>
                    <a:pt x="16428" y="1413"/>
                    <a:pt x="16387" y="1327"/>
                    <a:pt x="16201" y="1258"/>
                  </a:cubicBezTo>
                  <a:cubicBezTo>
                    <a:pt x="15118" y="858"/>
                    <a:pt x="14036" y="450"/>
                    <a:pt x="12956" y="36"/>
                  </a:cubicBezTo>
                  <a:cubicBezTo>
                    <a:pt x="12911" y="19"/>
                    <a:pt x="12873" y="7"/>
                    <a:pt x="12837" y="2"/>
                  </a:cubicBezTo>
                  <a:close/>
                  <a:moveTo>
                    <a:pt x="10766" y="5818"/>
                  </a:moveTo>
                  <a:cubicBezTo>
                    <a:pt x="13503" y="5818"/>
                    <a:pt x="15722" y="8039"/>
                    <a:pt x="15722" y="10778"/>
                  </a:cubicBezTo>
                  <a:cubicBezTo>
                    <a:pt x="15722" y="13517"/>
                    <a:pt x="13503" y="15738"/>
                    <a:pt x="10766" y="15738"/>
                  </a:cubicBezTo>
                  <a:cubicBezTo>
                    <a:pt x="8030" y="15738"/>
                    <a:pt x="5810" y="13517"/>
                    <a:pt x="5810" y="10778"/>
                  </a:cubicBezTo>
                  <a:cubicBezTo>
                    <a:pt x="5810" y="8039"/>
                    <a:pt x="8030" y="5818"/>
                    <a:pt x="10766" y="5818"/>
                  </a:cubicBezTo>
                  <a:close/>
                </a:path>
              </a:pathLst>
            </a:custGeom>
            <a:solidFill>
              <a:srgbClr val="CFCDD0"/>
            </a:solidFill>
            <a:ln w="12700" cap="flat">
              <a:noFill/>
              <a:miter lim="400000"/>
            </a:ln>
            <a:effectLst/>
          </p:spPr>
          <p:txBody>
            <a:bodyPr wrap="square" lIns="19047" tIns="19047" rIns="19047" bIns="19047" numCol="1" anchor="ctr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sz="9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5" name="Фигура"/>
            <p:cNvSpPr/>
            <p:nvPr>
              <p:custDataLst>
                <p:tags r:id="rId17"/>
              </p:custDataLst>
            </p:nvPr>
          </p:nvSpPr>
          <p:spPr>
            <a:xfrm>
              <a:off x="4150" y="5610"/>
              <a:ext cx="2637" cy="2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extrusionOk="0">
                  <a:moveTo>
                    <a:pt x="9840" y="0"/>
                  </a:moveTo>
                  <a:cubicBezTo>
                    <a:pt x="7322" y="0"/>
                    <a:pt x="4803" y="1005"/>
                    <a:pt x="2881" y="3016"/>
                  </a:cubicBezTo>
                  <a:cubicBezTo>
                    <a:pt x="-961" y="7037"/>
                    <a:pt x="-961" y="13557"/>
                    <a:pt x="2881" y="17579"/>
                  </a:cubicBezTo>
                  <a:cubicBezTo>
                    <a:pt x="6724" y="21600"/>
                    <a:pt x="12954" y="21600"/>
                    <a:pt x="16797" y="17579"/>
                  </a:cubicBezTo>
                  <a:cubicBezTo>
                    <a:pt x="20639" y="13557"/>
                    <a:pt x="20639" y="7037"/>
                    <a:pt x="16797" y="3016"/>
                  </a:cubicBezTo>
                  <a:cubicBezTo>
                    <a:pt x="14875" y="1005"/>
                    <a:pt x="12358" y="0"/>
                    <a:pt x="9840" y="0"/>
                  </a:cubicBezTo>
                  <a:close/>
                  <a:moveTo>
                    <a:pt x="9840" y="1933"/>
                  </a:moveTo>
                  <a:cubicBezTo>
                    <a:pt x="11885" y="1933"/>
                    <a:pt x="13929" y="2751"/>
                    <a:pt x="15489" y="4384"/>
                  </a:cubicBezTo>
                  <a:cubicBezTo>
                    <a:pt x="18610" y="7650"/>
                    <a:pt x="18610" y="12945"/>
                    <a:pt x="15489" y="16210"/>
                  </a:cubicBezTo>
                  <a:cubicBezTo>
                    <a:pt x="12369" y="19476"/>
                    <a:pt x="7309" y="19476"/>
                    <a:pt x="4189" y="16210"/>
                  </a:cubicBezTo>
                  <a:cubicBezTo>
                    <a:pt x="1068" y="12945"/>
                    <a:pt x="1068" y="7650"/>
                    <a:pt x="4189" y="4384"/>
                  </a:cubicBezTo>
                  <a:cubicBezTo>
                    <a:pt x="5749" y="2751"/>
                    <a:pt x="7795" y="1933"/>
                    <a:pt x="9840" y="1933"/>
                  </a:cubicBezTo>
                  <a:close/>
                </a:path>
              </a:pathLst>
            </a:custGeom>
            <a:solidFill>
              <a:srgbClr val="000000">
                <a:alpha val="995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19047" tIns="19047" rIns="19047" bIns="19047" numCol="1" anchor="ctr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sz="9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" name="Кружок"/>
            <p:cNvSpPr/>
            <p:nvPr>
              <p:custDataLst>
                <p:tags r:id="rId18"/>
              </p:custDataLst>
            </p:nvPr>
          </p:nvSpPr>
          <p:spPr>
            <a:xfrm>
              <a:off x="4768" y="6228"/>
              <a:ext cx="1401" cy="1401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19047" tIns="19047" rIns="19047" bIns="19047" numCol="1" anchor="ctr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sz="9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文本框 60"/>
            <p:cNvSpPr txBox="1"/>
            <p:nvPr>
              <p:custDataLst>
                <p:tags r:id="rId19"/>
              </p:custDataLst>
            </p:nvPr>
          </p:nvSpPr>
          <p:spPr>
            <a:xfrm>
              <a:off x="5073" y="6598"/>
              <a:ext cx="783" cy="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1" lang="en-US" altLang="zh-CN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64" name="文本框 63"/>
            <p:cNvSpPr txBox="1"/>
            <p:nvPr>
              <p:custDataLst>
                <p:tags r:id="rId20"/>
              </p:custDataLst>
            </p:nvPr>
          </p:nvSpPr>
          <p:spPr>
            <a:xfrm>
              <a:off x="2875" y="3928"/>
              <a:ext cx="5261" cy="662"/>
            </a:xfrm>
            <a:prstGeom prst="rect">
              <a:avLst/>
            </a:prstGeom>
            <a:noFill/>
          </p:spPr>
          <p:txBody>
            <a:bodyPr wrap="square" tIns="0" rtlCol="0">
              <a:noAutofit/>
            </a:bodyPr>
            <a:lstStyle/>
            <a:p>
              <a:pPr lvl="0" algn="ctr" defTabSz="457200">
                <a:lnSpc>
                  <a:spcPct val="120000"/>
                </a:lnSpc>
              </a:pPr>
              <a:r>
                <a:rPr kumimoji="1" lang="zh-CN" altLang="zh-CN" sz="2300" b="1" spc="300" dirty="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rPr>
                <a:t>读书会式成长团体</a:t>
              </a:r>
              <a:endParaRPr kumimoji="1" lang="zh-CN" altLang="en-US" sz="2300" b="1" spc="3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文本框 64"/>
            <p:cNvSpPr txBox="1"/>
            <p:nvPr>
              <p:custDataLst>
                <p:tags r:id="rId21"/>
              </p:custDataLst>
            </p:nvPr>
          </p:nvSpPr>
          <p:spPr>
            <a:xfrm>
              <a:off x="2341" y="1831"/>
              <a:ext cx="6100" cy="1748"/>
            </a:xfrm>
            <a:prstGeom prst="rect">
              <a:avLst/>
            </a:prstGeom>
            <a:noFill/>
          </p:spPr>
          <p:txBody>
            <a:bodyPr wrap="square" bIns="0" rtlCol="0" anchor="b" anchorCtr="0">
              <a:noAutofit/>
            </a:bodyPr>
            <a:lstStyle/>
            <a:p>
              <a:pPr lvl="0" algn="just" defTabSz="457200">
                <a:lnSpc>
                  <a:spcPct val="120000"/>
                </a:lnSpc>
              </a:pPr>
              <a:r>
                <a:rPr lang="zh-CN" altLang="zh-CN" sz="2000" b="1" dirty="0" smtClean="0">
                  <a:latin typeface="仿宋" pitchFamily="49" charset="-122"/>
                  <a:ea typeface="仿宋" pitchFamily="49" charset="-122"/>
                </a:rPr>
                <a:t>教师约好每周在固定的时间聚会，聚会时彼此轮流作读书报告，分享读书心得，并进行讨论。</a:t>
              </a:r>
              <a:endParaRPr kumimoji="1" lang="zh-CN" altLang="en-US" sz="2000" b="1" spc="150" dirty="0">
                <a:solidFill>
                  <a:srgbClr val="222222">
                    <a:lumMod val="75000"/>
                    <a:lumOff val="25000"/>
                  </a:srgbClr>
                </a:solidFill>
                <a:latin typeface="仿宋" pitchFamily="49" charset="-122"/>
                <a:ea typeface="仿宋" pitchFamily="49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71993" y="2014855"/>
            <a:ext cx="6443345" cy="4511040"/>
            <a:chOff x="4214" y="3173"/>
            <a:chExt cx="10147" cy="7104"/>
          </a:xfrm>
        </p:grpSpPr>
        <p:sp>
          <p:nvSpPr>
            <p:cNvPr id="315" name="Шестеренка"/>
            <p:cNvSpPr/>
            <p:nvPr>
              <p:custDataLst>
                <p:tags r:id="rId9"/>
              </p:custDataLst>
            </p:nvPr>
          </p:nvSpPr>
          <p:spPr>
            <a:xfrm rot="1529528">
              <a:off x="8668" y="3173"/>
              <a:ext cx="3754" cy="3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21555" extrusionOk="0">
                  <a:moveTo>
                    <a:pt x="12837" y="2"/>
                  </a:moveTo>
                  <a:cubicBezTo>
                    <a:pt x="12731" y="-11"/>
                    <a:pt x="12661" y="38"/>
                    <a:pt x="12588" y="172"/>
                  </a:cubicBezTo>
                  <a:cubicBezTo>
                    <a:pt x="12292" y="721"/>
                    <a:pt x="11969" y="1258"/>
                    <a:pt x="11661" y="1801"/>
                  </a:cubicBezTo>
                  <a:cubicBezTo>
                    <a:pt x="11547" y="2001"/>
                    <a:pt x="11418" y="2099"/>
                    <a:pt x="11153" y="2073"/>
                  </a:cubicBezTo>
                  <a:cubicBezTo>
                    <a:pt x="10691" y="2028"/>
                    <a:pt x="10220" y="2032"/>
                    <a:pt x="9759" y="2112"/>
                  </a:cubicBezTo>
                  <a:cubicBezTo>
                    <a:pt x="9550" y="2148"/>
                    <a:pt x="9432" y="2095"/>
                    <a:pt x="9318" y="1917"/>
                  </a:cubicBezTo>
                  <a:cubicBezTo>
                    <a:pt x="8969" y="1370"/>
                    <a:pt x="8594" y="841"/>
                    <a:pt x="8243" y="295"/>
                  </a:cubicBezTo>
                  <a:cubicBezTo>
                    <a:pt x="8145" y="142"/>
                    <a:pt x="8068" y="122"/>
                    <a:pt x="7905" y="198"/>
                  </a:cubicBezTo>
                  <a:cubicBezTo>
                    <a:pt x="6845" y="688"/>
                    <a:pt x="5781" y="1174"/>
                    <a:pt x="4712" y="1644"/>
                  </a:cubicBezTo>
                  <a:cubicBezTo>
                    <a:pt x="4517" y="1730"/>
                    <a:pt x="4517" y="1820"/>
                    <a:pt x="4567" y="1996"/>
                  </a:cubicBezTo>
                  <a:cubicBezTo>
                    <a:pt x="4742" y="2608"/>
                    <a:pt x="4890" y="3227"/>
                    <a:pt x="5065" y="3839"/>
                  </a:cubicBezTo>
                  <a:cubicBezTo>
                    <a:pt x="5122" y="4038"/>
                    <a:pt x="5098" y="4170"/>
                    <a:pt x="4932" y="4306"/>
                  </a:cubicBezTo>
                  <a:cubicBezTo>
                    <a:pt x="4561" y="4610"/>
                    <a:pt x="4227" y="4959"/>
                    <a:pt x="3950" y="5348"/>
                  </a:cubicBezTo>
                  <a:cubicBezTo>
                    <a:pt x="3802" y="5555"/>
                    <a:pt x="3648" y="5573"/>
                    <a:pt x="3439" y="5530"/>
                  </a:cubicBezTo>
                  <a:cubicBezTo>
                    <a:pt x="2827" y="5405"/>
                    <a:pt x="2213" y="5295"/>
                    <a:pt x="1605" y="5156"/>
                  </a:cubicBezTo>
                  <a:cubicBezTo>
                    <a:pt x="1409" y="5111"/>
                    <a:pt x="1325" y="5153"/>
                    <a:pt x="1257" y="5338"/>
                  </a:cubicBezTo>
                  <a:cubicBezTo>
                    <a:pt x="856" y="6423"/>
                    <a:pt x="449" y="7506"/>
                    <a:pt x="35" y="8586"/>
                  </a:cubicBezTo>
                  <a:cubicBezTo>
                    <a:pt x="-34" y="8767"/>
                    <a:pt x="-6" y="8857"/>
                    <a:pt x="173" y="8954"/>
                  </a:cubicBezTo>
                  <a:cubicBezTo>
                    <a:pt x="722" y="9251"/>
                    <a:pt x="1256" y="9574"/>
                    <a:pt x="1798" y="9882"/>
                  </a:cubicBezTo>
                  <a:cubicBezTo>
                    <a:pt x="2001" y="9997"/>
                    <a:pt x="2093" y="10127"/>
                    <a:pt x="2064" y="10392"/>
                  </a:cubicBezTo>
                  <a:cubicBezTo>
                    <a:pt x="2014" y="10855"/>
                    <a:pt x="2039" y="11326"/>
                    <a:pt x="2116" y="11788"/>
                  </a:cubicBezTo>
                  <a:cubicBezTo>
                    <a:pt x="2151" y="11998"/>
                    <a:pt x="2089" y="12115"/>
                    <a:pt x="1913" y="12228"/>
                  </a:cubicBezTo>
                  <a:cubicBezTo>
                    <a:pt x="1367" y="12578"/>
                    <a:pt x="837" y="12953"/>
                    <a:pt x="291" y="13303"/>
                  </a:cubicBezTo>
                  <a:cubicBezTo>
                    <a:pt x="136" y="13403"/>
                    <a:pt x="124" y="13482"/>
                    <a:pt x="199" y="13643"/>
                  </a:cubicBezTo>
                  <a:cubicBezTo>
                    <a:pt x="688" y="14705"/>
                    <a:pt x="1172" y="15768"/>
                    <a:pt x="1642" y="16837"/>
                  </a:cubicBezTo>
                  <a:cubicBezTo>
                    <a:pt x="1728" y="17034"/>
                    <a:pt x="1818" y="17032"/>
                    <a:pt x="1994" y="16982"/>
                  </a:cubicBezTo>
                  <a:cubicBezTo>
                    <a:pt x="2605" y="16807"/>
                    <a:pt x="3223" y="16651"/>
                    <a:pt x="3839" y="16489"/>
                  </a:cubicBezTo>
                  <a:cubicBezTo>
                    <a:pt x="3930" y="16465"/>
                    <a:pt x="4023" y="16451"/>
                    <a:pt x="4118" y="16432"/>
                  </a:cubicBezTo>
                  <a:cubicBezTo>
                    <a:pt x="4164" y="16485"/>
                    <a:pt x="4202" y="16532"/>
                    <a:pt x="4241" y="16576"/>
                  </a:cubicBezTo>
                  <a:cubicBezTo>
                    <a:pt x="4568" y="16944"/>
                    <a:pt x="4922" y="17287"/>
                    <a:pt x="5319" y="17573"/>
                  </a:cubicBezTo>
                  <a:cubicBezTo>
                    <a:pt x="5534" y="17728"/>
                    <a:pt x="5572" y="17885"/>
                    <a:pt x="5524" y="18114"/>
                  </a:cubicBezTo>
                  <a:cubicBezTo>
                    <a:pt x="5398" y="18725"/>
                    <a:pt x="5287" y="19339"/>
                    <a:pt x="5149" y="19947"/>
                  </a:cubicBezTo>
                  <a:cubicBezTo>
                    <a:pt x="5105" y="20142"/>
                    <a:pt x="5145" y="20229"/>
                    <a:pt x="5331" y="20297"/>
                  </a:cubicBezTo>
                  <a:cubicBezTo>
                    <a:pt x="6415" y="20698"/>
                    <a:pt x="7497" y="21106"/>
                    <a:pt x="8576" y="21520"/>
                  </a:cubicBezTo>
                  <a:cubicBezTo>
                    <a:pt x="8757" y="21589"/>
                    <a:pt x="8847" y="21563"/>
                    <a:pt x="8944" y="21383"/>
                  </a:cubicBezTo>
                  <a:cubicBezTo>
                    <a:pt x="9241" y="20834"/>
                    <a:pt x="9562" y="20299"/>
                    <a:pt x="9871" y="19757"/>
                  </a:cubicBezTo>
                  <a:cubicBezTo>
                    <a:pt x="9985" y="19558"/>
                    <a:pt x="10110" y="19452"/>
                    <a:pt x="10378" y="19481"/>
                  </a:cubicBezTo>
                  <a:cubicBezTo>
                    <a:pt x="10828" y="19528"/>
                    <a:pt x="11291" y="19534"/>
                    <a:pt x="11737" y="19445"/>
                  </a:cubicBezTo>
                  <a:cubicBezTo>
                    <a:pt x="12009" y="19391"/>
                    <a:pt x="12126" y="19505"/>
                    <a:pt x="12252" y="19698"/>
                  </a:cubicBezTo>
                  <a:cubicBezTo>
                    <a:pt x="12593" y="20221"/>
                    <a:pt x="12952" y="20733"/>
                    <a:pt x="13290" y="21259"/>
                  </a:cubicBezTo>
                  <a:cubicBezTo>
                    <a:pt x="13387" y="21411"/>
                    <a:pt x="13463" y="21432"/>
                    <a:pt x="13628" y="21356"/>
                  </a:cubicBezTo>
                  <a:cubicBezTo>
                    <a:pt x="14687" y="20866"/>
                    <a:pt x="15750" y="20382"/>
                    <a:pt x="16819" y="19912"/>
                  </a:cubicBezTo>
                  <a:cubicBezTo>
                    <a:pt x="17012" y="19827"/>
                    <a:pt x="17018" y="19738"/>
                    <a:pt x="16967" y="19560"/>
                  </a:cubicBezTo>
                  <a:cubicBezTo>
                    <a:pt x="16791" y="18948"/>
                    <a:pt x="16644" y="18329"/>
                    <a:pt x="16469" y="17716"/>
                  </a:cubicBezTo>
                  <a:cubicBezTo>
                    <a:pt x="16412" y="17519"/>
                    <a:pt x="16433" y="17386"/>
                    <a:pt x="16600" y="17250"/>
                  </a:cubicBezTo>
                  <a:cubicBezTo>
                    <a:pt x="16971" y="16946"/>
                    <a:pt x="17305" y="16598"/>
                    <a:pt x="17584" y="16209"/>
                  </a:cubicBezTo>
                  <a:cubicBezTo>
                    <a:pt x="17730" y="16006"/>
                    <a:pt x="17880" y="15980"/>
                    <a:pt x="18092" y="16024"/>
                  </a:cubicBezTo>
                  <a:cubicBezTo>
                    <a:pt x="18703" y="16151"/>
                    <a:pt x="19318" y="16260"/>
                    <a:pt x="19926" y="16398"/>
                  </a:cubicBezTo>
                  <a:cubicBezTo>
                    <a:pt x="20121" y="16442"/>
                    <a:pt x="20207" y="16404"/>
                    <a:pt x="20276" y="16218"/>
                  </a:cubicBezTo>
                  <a:cubicBezTo>
                    <a:pt x="20676" y="15133"/>
                    <a:pt x="21084" y="14050"/>
                    <a:pt x="21497" y="12970"/>
                  </a:cubicBezTo>
                  <a:cubicBezTo>
                    <a:pt x="21566" y="12790"/>
                    <a:pt x="21541" y="12697"/>
                    <a:pt x="21361" y="12600"/>
                  </a:cubicBezTo>
                  <a:cubicBezTo>
                    <a:pt x="20812" y="12303"/>
                    <a:pt x="20278" y="11982"/>
                    <a:pt x="19736" y="11674"/>
                  </a:cubicBezTo>
                  <a:cubicBezTo>
                    <a:pt x="19535" y="11559"/>
                    <a:pt x="19439" y="11431"/>
                    <a:pt x="19468" y="11163"/>
                  </a:cubicBezTo>
                  <a:cubicBezTo>
                    <a:pt x="19519" y="10701"/>
                    <a:pt x="19493" y="10230"/>
                    <a:pt x="19416" y="9768"/>
                  </a:cubicBezTo>
                  <a:cubicBezTo>
                    <a:pt x="19381" y="9559"/>
                    <a:pt x="19443" y="9442"/>
                    <a:pt x="19620" y="9328"/>
                  </a:cubicBezTo>
                  <a:cubicBezTo>
                    <a:pt x="20166" y="8978"/>
                    <a:pt x="20694" y="8603"/>
                    <a:pt x="21240" y="8252"/>
                  </a:cubicBezTo>
                  <a:cubicBezTo>
                    <a:pt x="21393" y="8154"/>
                    <a:pt x="21411" y="8075"/>
                    <a:pt x="21336" y="7912"/>
                  </a:cubicBezTo>
                  <a:cubicBezTo>
                    <a:pt x="20846" y="6851"/>
                    <a:pt x="20362" y="5788"/>
                    <a:pt x="19892" y="4718"/>
                  </a:cubicBezTo>
                  <a:cubicBezTo>
                    <a:pt x="19806" y="4523"/>
                    <a:pt x="19717" y="4523"/>
                    <a:pt x="19541" y="4574"/>
                  </a:cubicBezTo>
                  <a:cubicBezTo>
                    <a:pt x="18917" y="4751"/>
                    <a:pt x="18286" y="4905"/>
                    <a:pt x="17662" y="5080"/>
                  </a:cubicBezTo>
                  <a:cubicBezTo>
                    <a:pt x="17490" y="5129"/>
                    <a:pt x="17378" y="5103"/>
                    <a:pt x="17261" y="4959"/>
                  </a:cubicBezTo>
                  <a:cubicBezTo>
                    <a:pt x="16959" y="4585"/>
                    <a:pt x="16599" y="4263"/>
                    <a:pt x="16213" y="3983"/>
                  </a:cubicBezTo>
                  <a:cubicBezTo>
                    <a:pt x="16001" y="3828"/>
                    <a:pt x="15960" y="3672"/>
                    <a:pt x="16008" y="3442"/>
                  </a:cubicBezTo>
                  <a:cubicBezTo>
                    <a:pt x="16135" y="2831"/>
                    <a:pt x="16245" y="2217"/>
                    <a:pt x="16383" y="1609"/>
                  </a:cubicBezTo>
                  <a:cubicBezTo>
                    <a:pt x="16428" y="1413"/>
                    <a:pt x="16387" y="1327"/>
                    <a:pt x="16201" y="1258"/>
                  </a:cubicBezTo>
                  <a:cubicBezTo>
                    <a:pt x="15118" y="858"/>
                    <a:pt x="14036" y="450"/>
                    <a:pt x="12956" y="36"/>
                  </a:cubicBezTo>
                  <a:cubicBezTo>
                    <a:pt x="12911" y="19"/>
                    <a:pt x="12873" y="7"/>
                    <a:pt x="12837" y="2"/>
                  </a:cubicBezTo>
                  <a:close/>
                  <a:moveTo>
                    <a:pt x="10766" y="5818"/>
                  </a:moveTo>
                  <a:cubicBezTo>
                    <a:pt x="13503" y="5818"/>
                    <a:pt x="15722" y="8039"/>
                    <a:pt x="15722" y="10778"/>
                  </a:cubicBezTo>
                  <a:cubicBezTo>
                    <a:pt x="15722" y="13517"/>
                    <a:pt x="13503" y="15738"/>
                    <a:pt x="10766" y="15738"/>
                  </a:cubicBezTo>
                  <a:cubicBezTo>
                    <a:pt x="8030" y="15738"/>
                    <a:pt x="5810" y="13517"/>
                    <a:pt x="5810" y="10778"/>
                  </a:cubicBezTo>
                  <a:cubicBezTo>
                    <a:pt x="5810" y="8039"/>
                    <a:pt x="8030" y="5818"/>
                    <a:pt x="10766" y="5818"/>
                  </a:cubicBezTo>
                  <a:close/>
                </a:path>
              </a:pathLst>
            </a:custGeom>
            <a:solidFill>
              <a:srgbClr val="CFCDD0"/>
            </a:solidFill>
            <a:ln w="12700" cap="flat">
              <a:noFill/>
              <a:miter lim="400000"/>
            </a:ln>
            <a:effectLst/>
          </p:spPr>
          <p:txBody>
            <a:bodyPr wrap="square" lIns="19047" tIns="19047" rIns="19047" bIns="19047" numCol="1" anchor="ctr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sz="9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9" name="Фигура"/>
            <p:cNvSpPr/>
            <p:nvPr>
              <p:custDataLst>
                <p:tags r:id="rId10"/>
              </p:custDataLst>
            </p:nvPr>
          </p:nvSpPr>
          <p:spPr>
            <a:xfrm>
              <a:off x="9226" y="3732"/>
              <a:ext cx="2637" cy="2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extrusionOk="0">
                  <a:moveTo>
                    <a:pt x="9840" y="0"/>
                  </a:moveTo>
                  <a:cubicBezTo>
                    <a:pt x="7322" y="0"/>
                    <a:pt x="4803" y="1005"/>
                    <a:pt x="2881" y="3016"/>
                  </a:cubicBezTo>
                  <a:cubicBezTo>
                    <a:pt x="-961" y="7037"/>
                    <a:pt x="-961" y="13557"/>
                    <a:pt x="2881" y="17579"/>
                  </a:cubicBezTo>
                  <a:cubicBezTo>
                    <a:pt x="6724" y="21600"/>
                    <a:pt x="12954" y="21600"/>
                    <a:pt x="16797" y="17579"/>
                  </a:cubicBezTo>
                  <a:cubicBezTo>
                    <a:pt x="20639" y="13557"/>
                    <a:pt x="20639" y="7037"/>
                    <a:pt x="16797" y="3016"/>
                  </a:cubicBezTo>
                  <a:cubicBezTo>
                    <a:pt x="14875" y="1005"/>
                    <a:pt x="12358" y="0"/>
                    <a:pt x="9840" y="0"/>
                  </a:cubicBezTo>
                  <a:close/>
                  <a:moveTo>
                    <a:pt x="9840" y="1933"/>
                  </a:moveTo>
                  <a:cubicBezTo>
                    <a:pt x="11885" y="1933"/>
                    <a:pt x="13929" y="2751"/>
                    <a:pt x="15489" y="4384"/>
                  </a:cubicBezTo>
                  <a:cubicBezTo>
                    <a:pt x="18610" y="7650"/>
                    <a:pt x="18610" y="12945"/>
                    <a:pt x="15489" y="16210"/>
                  </a:cubicBezTo>
                  <a:cubicBezTo>
                    <a:pt x="12369" y="19476"/>
                    <a:pt x="7309" y="19476"/>
                    <a:pt x="4189" y="16210"/>
                  </a:cubicBezTo>
                  <a:cubicBezTo>
                    <a:pt x="1068" y="12945"/>
                    <a:pt x="1068" y="7650"/>
                    <a:pt x="4189" y="4384"/>
                  </a:cubicBezTo>
                  <a:cubicBezTo>
                    <a:pt x="5749" y="2751"/>
                    <a:pt x="7795" y="1933"/>
                    <a:pt x="9840" y="1933"/>
                  </a:cubicBezTo>
                  <a:close/>
                </a:path>
              </a:pathLst>
            </a:custGeom>
            <a:solidFill>
              <a:srgbClr val="000000">
                <a:alpha val="995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19047" tIns="19047" rIns="19047" bIns="19047" numCol="1" anchor="ctr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sz="9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0" name="Кружок"/>
            <p:cNvSpPr/>
            <p:nvPr>
              <p:custDataLst>
                <p:tags r:id="rId11"/>
              </p:custDataLst>
            </p:nvPr>
          </p:nvSpPr>
          <p:spPr>
            <a:xfrm>
              <a:off x="9844" y="4350"/>
              <a:ext cx="1401" cy="1401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19047" tIns="19047" rIns="19047" bIns="19047" numCol="1" anchor="ctr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sz="9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圆角矩形 58"/>
            <p:cNvSpPr/>
            <p:nvPr>
              <p:custDataLst>
                <p:tags r:id="rId12"/>
              </p:custDataLst>
            </p:nvPr>
          </p:nvSpPr>
          <p:spPr>
            <a:xfrm rot="20365749">
              <a:off x="4214" y="4928"/>
              <a:ext cx="7560" cy="2118"/>
            </a:xfrm>
            <a:prstGeom prst="roundRect">
              <a:avLst>
                <a:gd name="adj" fmla="val 50000"/>
              </a:avLst>
            </a:prstGeom>
            <a:noFill/>
            <a:ln w="28575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1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文本框 61"/>
            <p:cNvSpPr txBox="1"/>
            <p:nvPr>
              <p:custDataLst>
                <p:tags r:id="rId13"/>
              </p:custDataLst>
            </p:nvPr>
          </p:nvSpPr>
          <p:spPr>
            <a:xfrm>
              <a:off x="10149" y="4720"/>
              <a:ext cx="783" cy="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1" lang="en-US" altLang="zh-CN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66" name="文本框 65"/>
            <p:cNvSpPr txBox="1"/>
            <p:nvPr>
              <p:custDataLst>
                <p:tags r:id="rId14"/>
              </p:custDataLst>
            </p:nvPr>
          </p:nvSpPr>
          <p:spPr>
            <a:xfrm>
              <a:off x="8011" y="6968"/>
              <a:ext cx="5441" cy="662"/>
            </a:xfrm>
            <a:prstGeom prst="rect">
              <a:avLst/>
            </a:prstGeom>
            <a:noFill/>
          </p:spPr>
          <p:txBody>
            <a:bodyPr wrap="square" bIns="0" rtlCol="0" anchor="b" anchorCtr="0">
              <a:noAutofit/>
            </a:bodyPr>
            <a:lstStyle/>
            <a:p>
              <a:pPr lvl="0" algn="ctr" defTabSz="457200">
                <a:lnSpc>
                  <a:spcPct val="120000"/>
                </a:lnSpc>
              </a:pPr>
              <a:r>
                <a:rPr kumimoji="1" lang="zh-CN" altLang="zh-CN" sz="2300" b="1" spc="300" dirty="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rPr>
                <a:t>问题导向式成长团体</a:t>
              </a:r>
              <a:endParaRPr kumimoji="1" lang="zh-CN" altLang="en-US" sz="2300" b="1" spc="3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文本框 66"/>
            <p:cNvSpPr txBox="1"/>
            <p:nvPr>
              <p:custDataLst>
                <p:tags r:id="rId15"/>
              </p:custDataLst>
            </p:nvPr>
          </p:nvSpPr>
          <p:spPr>
            <a:xfrm>
              <a:off x="6539" y="8021"/>
              <a:ext cx="7822" cy="2256"/>
            </a:xfrm>
            <a:prstGeom prst="rect">
              <a:avLst/>
            </a:prstGeom>
            <a:noFill/>
          </p:spPr>
          <p:txBody>
            <a:bodyPr wrap="square" tIns="0" rtlCol="0">
              <a:noAutofit/>
            </a:bodyPr>
            <a:lstStyle/>
            <a:p>
              <a:pPr algn="just" defTabSz="457200">
                <a:lnSpc>
                  <a:spcPct val="120000"/>
                </a:lnSpc>
              </a:pPr>
              <a:r>
                <a:rPr lang="zh-CN" altLang="zh-CN" sz="2000" b="1" dirty="0" smtClean="0">
                  <a:latin typeface="仿宋" pitchFamily="49" charset="-122"/>
                  <a:ea typeface="仿宋" pitchFamily="49" charset="-122"/>
                </a:rPr>
                <a:t>约定好在每周固定时间聚会。在聚会中，教师们轮流提出自己目前所遭遇到或以前曾经遭遇到的问题，集思广益地讨论，并提出解决之道。</a:t>
              </a:r>
            </a:p>
            <a:p>
              <a:pPr lvl="0" algn="just" defTabSz="457200">
                <a:lnSpc>
                  <a:spcPct val="120000"/>
                </a:lnSpc>
              </a:pPr>
              <a:endParaRPr kumimoji="1" lang="zh-CN" altLang="en-US" sz="2000" spc="150" dirty="0">
                <a:solidFill>
                  <a:srgbClr val="222222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10933" y="1234445"/>
            <a:ext cx="6035327" cy="4357290"/>
            <a:chOff x="9315" y="1944"/>
            <a:chExt cx="9504" cy="6862"/>
          </a:xfrm>
        </p:grpSpPr>
        <p:sp>
          <p:nvSpPr>
            <p:cNvPr id="316" name="Шестеренка"/>
            <p:cNvSpPr/>
            <p:nvPr>
              <p:custDataLst>
                <p:tags r:id="rId2"/>
              </p:custDataLst>
            </p:nvPr>
          </p:nvSpPr>
          <p:spPr>
            <a:xfrm rot="2249932">
              <a:off x="13722" y="5051"/>
              <a:ext cx="3754" cy="3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21555" extrusionOk="0">
                  <a:moveTo>
                    <a:pt x="12837" y="2"/>
                  </a:moveTo>
                  <a:cubicBezTo>
                    <a:pt x="12731" y="-11"/>
                    <a:pt x="12661" y="38"/>
                    <a:pt x="12588" y="172"/>
                  </a:cubicBezTo>
                  <a:cubicBezTo>
                    <a:pt x="12292" y="721"/>
                    <a:pt x="11969" y="1258"/>
                    <a:pt x="11661" y="1801"/>
                  </a:cubicBezTo>
                  <a:cubicBezTo>
                    <a:pt x="11547" y="2001"/>
                    <a:pt x="11418" y="2099"/>
                    <a:pt x="11153" y="2073"/>
                  </a:cubicBezTo>
                  <a:cubicBezTo>
                    <a:pt x="10691" y="2028"/>
                    <a:pt x="10220" y="2032"/>
                    <a:pt x="9759" y="2112"/>
                  </a:cubicBezTo>
                  <a:cubicBezTo>
                    <a:pt x="9550" y="2148"/>
                    <a:pt x="9432" y="2095"/>
                    <a:pt x="9318" y="1917"/>
                  </a:cubicBezTo>
                  <a:cubicBezTo>
                    <a:pt x="8969" y="1370"/>
                    <a:pt x="8594" y="841"/>
                    <a:pt x="8243" y="295"/>
                  </a:cubicBezTo>
                  <a:cubicBezTo>
                    <a:pt x="8145" y="142"/>
                    <a:pt x="8068" y="122"/>
                    <a:pt x="7905" y="198"/>
                  </a:cubicBezTo>
                  <a:cubicBezTo>
                    <a:pt x="6845" y="688"/>
                    <a:pt x="5781" y="1174"/>
                    <a:pt x="4712" y="1644"/>
                  </a:cubicBezTo>
                  <a:cubicBezTo>
                    <a:pt x="4517" y="1730"/>
                    <a:pt x="4517" y="1820"/>
                    <a:pt x="4567" y="1996"/>
                  </a:cubicBezTo>
                  <a:cubicBezTo>
                    <a:pt x="4742" y="2608"/>
                    <a:pt x="4890" y="3227"/>
                    <a:pt x="5065" y="3839"/>
                  </a:cubicBezTo>
                  <a:cubicBezTo>
                    <a:pt x="5122" y="4038"/>
                    <a:pt x="5098" y="4170"/>
                    <a:pt x="4932" y="4306"/>
                  </a:cubicBezTo>
                  <a:cubicBezTo>
                    <a:pt x="4561" y="4610"/>
                    <a:pt x="4227" y="4959"/>
                    <a:pt x="3950" y="5348"/>
                  </a:cubicBezTo>
                  <a:cubicBezTo>
                    <a:pt x="3802" y="5555"/>
                    <a:pt x="3648" y="5573"/>
                    <a:pt x="3439" y="5530"/>
                  </a:cubicBezTo>
                  <a:cubicBezTo>
                    <a:pt x="2827" y="5405"/>
                    <a:pt x="2213" y="5295"/>
                    <a:pt x="1605" y="5156"/>
                  </a:cubicBezTo>
                  <a:cubicBezTo>
                    <a:pt x="1409" y="5111"/>
                    <a:pt x="1325" y="5153"/>
                    <a:pt x="1257" y="5338"/>
                  </a:cubicBezTo>
                  <a:cubicBezTo>
                    <a:pt x="856" y="6423"/>
                    <a:pt x="449" y="7506"/>
                    <a:pt x="35" y="8586"/>
                  </a:cubicBezTo>
                  <a:cubicBezTo>
                    <a:pt x="-34" y="8767"/>
                    <a:pt x="-6" y="8857"/>
                    <a:pt x="173" y="8954"/>
                  </a:cubicBezTo>
                  <a:cubicBezTo>
                    <a:pt x="722" y="9251"/>
                    <a:pt x="1256" y="9574"/>
                    <a:pt x="1798" y="9882"/>
                  </a:cubicBezTo>
                  <a:cubicBezTo>
                    <a:pt x="2001" y="9997"/>
                    <a:pt x="2093" y="10127"/>
                    <a:pt x="2064" y="10392"/>
                  </a:cubicBezTo>
                  <a:cubicBezTo>
                    <a:pt x="2014" y="10855"/>
                    <a:pt x="2039" y="11326"/>
                    <a:pt x="2116" y="11788"/>
                  </a:cubicBezTo>
                  <a:cubicBezTo>
                    <a:pt x="2151" y="11998"/>
                    <a:pt x="2089" y="12115"/>
                    <a:pt x="1913" y="12228"/>
                  </a:cubicBezTo>
                  <a:cubicBezTo>
                    <a:pt x="1367" y="12578"/>
                    <a:pt x="837" y="12953"/>
                    <a:pt x="291" y="13303"/>
                  </a:cubicBezTo>
                  <a:cubicBezTo>
                    <a:pt x="136" y="13403"/>
                    <a:pt x="124" y="13482"/>
                    <a:pt x="199" y="13643"/>
                  </a:cubicBezTo>
                  <a:cubicBezTo>
                    <a:pt x="688" y="14705"/>
                    <a:pt x="1172" y="15768"/>
                    <a:pt x="1642" y="16837"/>
                  </a:cubicBezTo>
                  <a:cubicBezTo>
                    <a:pt x="1728" y="17034"/>
                    <a:pt x="1818" y="17032"/>
                    <a:pt x="1994" y="16982"/>
                  </a:cubicBezTo>
                  <a:cubicBezTo>
                    <a:pt x="2605" y="16807"/>
                    <a:pt x="3223" y="16651"/>
                    <a:pt x="3839" y="16489"/>
                  </a:cubicBezTo>
                  <a:cubicBezTo>
                    <a:pt x="3930" y="16465"/>
                    <a:pt x="4023" y="16451"/>
                    <a:pt x="4118" y="16432"/>
                  </a:cubicBezTo>
                  <a:cubicBezTo>
                    <a:pt x="4164" y="16485"/>
                    <a:pt x="4202" y="16532"/>
                    <a:pt x="4241" y="16576"/>
                  </a:cubicBezTo>
                  <a:cubicBezTo>
                    <a:pt x="4568" y="16944"/>
                    <a:pt x="4922" y="17287"/>
                    <a:pt x="5319" y="17573"/>
                  </a:cubicBezTo>
                  <a:cubicBezTo>
                    <a:pt x="5534" y="17728"/>
                    <a:pt x="5572" y="17885"/>
                    <a:pt x="5524" y="18114"/>
                  </a:cubicBezTo>
                  <a:cubicBezTo>
                    <a:pt x="5398" y="18725"/>
                    <a:pt x="5287" y="19339"/>
                    <a:pt x="5149" y="19947"/>
                  </a:cubicBezTo>
                  <a:cubicBezTo>
                    <a:pt x="5105" y="20142"/>
                    <a:pt x="5145" y="20229"/>
                    <a:pt x="5331" y="20297"/>
                  </a:cubicBezTo>
                  <a:cubicBezTo>
                    <a:pt x="6415" y="20698"/>
                    <a:pt x="7497" y="21106"/>
                    <a:pt x="8576" y="21520"/>
                  </a:cubicBezTo>
                  <a:cubicBezTo>
                    <a:pt x="8757" y="21589"/>
                    <a:pt x="8847" y="21563"/>
                    <a:pt x="8944" y="21383"/>
                  </a:cubicBezTo>
                  <a:cubicBezTo>
                    <a:pt x="9241" y="20834"/>
                    <a:pt x="9562" y="20299"/>
                    <a:pt x="9871" y="19757"/>
                  </a:cubicBezTo>
                  <a:cubicBezTo>
                    <a:pt x="9985" y="19558"/>
                    <a:pt x="10110" y="19452"/>
                    <a:pt x="10378" y="19481"/>
                  </a:cubicBezTo>
                  <a:cubicBezTo>
                    <a:pt x="10828" y="19528"/>
                    <a:pt x="11291" y="19534"/>
                    <a:pt x="11737" y="19445"/>
                  </a:cubicBezTo>
                  <a:cubicBezTo>
                    <a:pt x="12009" y="19391"/>
                    <a:pt x="12126" y="19505"/>
                    <a:pt x="12252" y="19698"/>
                  </a:cubicBezTo>
                  <a:cubicBezTo>
                    <a:pt x="12593" y="20221"/>
                    <a:pt x="12952" y="20733"/>
                    <a:pt x="13290" y="21259"/>
                  </a:cubicBezTo>
                  <a:cubicBezTo>
                    <a:pt x="13387" y="21411"/>
                    <a:pt x="13463" y="21432"/>
                    <a:pt x="13628" y="21356"/>
                  </a:cubicBezTo>
                  <a:cubicBezTo>
                    <a:pt x="14687" y="20866"/>
                    <a:pt x="15750" y="20382"/>
                    <a:pt x="16819" y="19912"/>
                  </a:cubicBezTo>
                  <a:cubicBezTo>
                    <a:pt x="17012" y="19827"/>
                    <a:pt x="17018" y="19738"/>
                    <a:pt x="16967" y="19560"/>
                  </a:cubicBezTo>
                  <a:cubicBezTo>
                    <a:pt x="16791" y="18948"/>
                    <a:pt x="16644" y="18329"/>
                    <a:pt x="16469" y="17716"/>
                  </a:cubicBezTo>
                  <a:cubicBezTo>
                    <a:pt x="16412" y="17519"/>
                    <a:pt x="16433" y="17386"/>
                    <a:pt x="16600" y="17250"/>
                  </a:cubicBezTo>
                  <a:cubicBezTo>
                    <a:pt x="16971" y="16946"/>
                    <a:pt x="17305" y="16598"/>
                    <a:pt x="17584" y="16209"/>
                  </a:cubicBezTo>
                  <a:cubicBezTo>
                    <a:pt x="17730" y="16006"/>
                    <a:pt x="17880" y="15980"/>
                    <a:pt x="18092" y="16024"/>
                  </a:cubicBezTo>
                  <a:cubicBezTo>
                    <a:pt x="18703" y="16151"/>
                    <a:pt x="19318" y="16260"/>
                    <a:pt x="19926" y="16398"/>
                  </a:cubicBezTo>
                  <a:cubicBezTo>
                    <a:pt x="20121" y="16442"/>
                    <a:pt x="20207" y="16404"/>
                    <a:pt x="20276" y="16218"/>
                  </a:cubicBezTo>
                  <a:cubicBezTo>
                    <a:pt x="20676" y="15133"/>
                    <a:pt x="21084" y="14050"/>
                    <a:pt x="21497" y="12970"/>
                  </a:cubicBezTo>
                  <a:cubicBezTo>
                    <a:pt x="21566" y="12790"/>
                    <a:pt x="21541" y="12697"/>
                    <a:pt x="21361" y="12600"/>
                  </a:cubicBezTo>
                  <a:cubicBezTo>
                    <a:pt x="20812" y="12303"/>
                    <a:pt x="20278" y="11982"/>
                    <a:pt x="19736" y="11674"/>
                  </a:cubicBezTo>
                  <a:cubicBezTo>
                    <a:pt x="19535" y="11559"/>
                    <a:pt x="19439" y="11431"/>
                    <a:pt x="19468" y="11163"/>
                  </a:cubicBezTo>
                  <a:cubicBezTo>
                    <a:pt x="19519" y="10701"/>
                    <a:pt x="19493" y="10230"/>
                    <a:pt x="19416" y="9768"/>
                  </a:cubicBezTo>
                  <a:cubicBezTo>
                    <a:pt x="19381" y="9559"/>
                    <a:pt x="19443" y="9442"/>
                    <a:pt x="19620" y="9328"/>
                  </a:cubicBezTo>
                  <a:cubicBezTo>
                    <a:pt x="20166" y="8978"/>
                    <a:pt x="20694" y="8603"/>
                    <a:pt x="21240" y="8252"/>
                  </a:cubicBezTo>
                  <a:cubicBezTo>
                    <a:pt x="21393" y="8154"/>
                    <a:pt x="21411" y="8075"/>
                    <a:pt x="21336" y="7912"/>
                  </a:cubicBezTo>
                  <a:cubicBezTo>
                    <a:pt x="20846" y="6851"/>
                    <a:pt x="20362" y="5788"/>
                    <a:pt x="19892" y="4718"/>
                  </a:cubicBezTo>
                  <a:cubicBezTo>
                    <a:pt x="19806" y="4523"/>
                    <a:pt x="19717" y="4523"/>
                    <a:pt x="19541" y="4574"/>
                  </a:cubicBezTo>
                  <a:cubicBezTo>
                    <a:pt x="18917" y="4751"/>
                    <a:pt x="18286" y="4905"/>
                    <a:pt x="17662" y="5080"/>
                  </a:cubicBezTo>
                  <a:cubicBezTo>
                    <a:pt x="17490" y="5129"/>
                    <a:pt x="17378" y="5103"/>
                    <a:pt x="17261" y="4959"/>
                  </a:cubicBezTo>
                  <a:cubicBezTo>
                    <a:pt x="16959" y="4585"/>
                    <a:pt x="16599" y="4263"/>
                    <a:pt x="16213" y="3983"/>
                  </a:cubicBezTo>
                  <a:cubicBezTo>
                    <a:pt x="16001" y="3828"/>
                    <a:pt x="15960" y="3672"/>
                    <a:pt x="16008" y="3442"/>
                  </a:cubicBezTo>
                  <a:cubicBezTo>
                    <a:pt x="16135" y="2831"/>
                    <a:pt x="16245" y="2217"/>
                    <a:pt x="16383" y="1609"/>
                  </a:cubicBezTo>
                  <a:cubicBezTo>
                    <a:pt x="16428" y="1413"/>
                    <a:pt x="16387" y="1327"/>
                    <a:pt x="16201" y="1258"/>
                  </a:cubicBezTo>
                  <a:cubicBezTo>
                    <a:pt x="15118" y="858"/>
                    <a:pt x="14036" y="450"/>
                    <a:pt x="12956" y="36"/>
                  </a:cubicBezTo>
                  <a:cubicBezTo>
                    <a:pt x="12911" y="19"/>
                    <a:pt x="12873" y="7"/>
                    <a:pt x="12837" y="2"/>
                  </a:cubicBezTo>
                  <a:close/>
                  <a:moveTo>
                    <a:pt x="10766" y="5818"/>
                  </a:moveTo>
                  <a:cubicBezTo>
                    <a:pt x="13503" y="5818"/>
                    <a:pt x="15722" y="8039"/>
                    <a:pt x="15722" y="10778"/>
                  </a:cubicBezTo>
                  <a:cubicBezTo>
                    <a:pt x="15722" y="13517"/>
                    <a:pt x="13503" y="15738"/>
                    <a:pt x="10766" y="15738"/>
                  </a:cubicBezTo>
                  <a:cubicBezTo>
                    <a:pt x="8030" y="15738"/>
                    <a:pt x="5810" y="13517"/>
                    <a:pt x="5810" y="10778"/>
                  </a:cubicBezTo>
                  <a:cubicBezTo>
                    <a:pt x="5810" y="8039"/>
                    <a:pt x="8030" y="5818"/>
                    <a:pt x="10766" y="5818"/>
                  </a:cubicBezTo>
                  <a:close/>
                </a:path>
              </a:pathLst>
            </a:custGeom>
            <a:solidFill>
              <a:srgbClr val="CFCDD0"/>
            </a:solidFill>
            <a:ln w="12700" cap="flat">
              <a:noFill/>
              <a:miter lim="400000"/>
            </a:ln>
            <a:effectLst/>
          </p:spPr>
          <p:txBody>
            <a:bodyPr wrap="square" lIns="19047" tIns="19047" rIns="19047" bIns="19047" numCol="1" anchor="ctr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sz="9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1" name="Фигура"/>
            <p:cNvSpPr/>
            <p:nvPr>
              <p:custDataLst>
                <p:tags r:id="rId3"/>
              </p:custDataLst>
            </p:nvPr>
          </p:nvSpPr>
          <p:spPr>
            <a:xfrm>
              <a:off x="14280" y="5610"/>
              <a:ext cx="2637" cy="2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extrusionOk="0">
                  <a:moveTo>
                    <a:pt x="9840" y="0"/>
                  </a:moveTo>
                  <a:cubicBezTo>
                    <a:pt x="7322" y="0"/>
                    <a:pt x="4803" y="1005"/>
                    <a:pt x="2881" y="3016"/>
                  </a:cubicBezTo>
                  <a:cubicBezTo>
                    <a:pt x="-961" y="7037"/>
                    <a:pt x="-961" y="13557"/>
                    <a:pt x="2881" y="17579"/>
                  </a:cubicBezTo>
                  <a:cubicBezTo>
                    <a:pt x="6724" y="21600"/>
                    <a:pt x="12954" y="21600"/>
                    <a:pt x="16797" y="17579"/>
                  </a:cubicBezTo>
                  <a:cubicBezTo>
                    <a:pt x="20639" y="13557"/>
                    <a:pt x="20639" y="7037"/>
                    <a:pt x="16797" y="3016"/>
                  </a:cubicBezTo>
                  <a:cubicBezTo>
                    <a:pt x="14875" y="1005"/>
                    <a:pt x="12358" y="0"/>
                    <a:pt x="9840" y="0"/>
                  </a:cubicBezTo>
                  <a:close/>
                  <a:moveTo>
                    <a:pt x="9840" y="1933"/>
                  </a:moveTo>
                  <a:cubicBezTo>
                    <a:pt x="11885" y="1933"/>
                    <a:pt x="13929" y="2751"/>
                    <a:pt x="15489" y="4384"/>
                  </a:cubicBezTo>
                  <a:cubicBezTo>
                    <a:pt x="18610" y="7650"/>
                    <a:pt x="18610" y="12945"/>
                    <a:pt x="15489" y="16210"/>
                  </a:cubicBezTo>
                  <a:cubicBezTo>
                    <a:pt x="12369" y="19476"/>
                    <a:pt x="7309" y="19476"/>
                    <a:pt x="4189" y="16210"/>
                  </a:cubicBezTo>
                  <a:cubicBezTo>
                    <a:pt x="1068" y="12945"/>
                    <a:pt x="1068" y="7650"/>
                    <a:pt x="4189" y="4384"/>
                  </a:cubicBezTo>
                  <a:cubicBezTo>
                    <a:pt x="5749" y="2751"/>
                    <a:pt x="7795" y="1933"/>
                    <a:pt x="9840" y="1933"/>
                  </a:cubicBezTo>
                  <a:close/>
                </a:path>
              </a:pathLst>
            </a:custGeom>
            <a:solidFill>
              <a:srgbClr val="000000">
                <a:alpha val="995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19047" tIns="19047" rIns="19047" bIns="19047" numCol="1" anchor="ctr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sz="9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2" name="Кружок"/>
            <p:cNvSpPr/>
            <p:nvPr>
              <p:custDataLst>
                <p:tags r:id="rId4"/>
              </p:custDataLst>
            </p:nvPr>
          </p:nvSpPr>
          <p:spPr>
            <a:xfrm>
              <a:off x="14898" y="6228"/>
              <a:ext cx="1401" cy="1401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19047" tIns="19047" rIns="19047" bIns="19047" numCol="1" anchor="ctr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sz="900" b="0" i="0" u="none" strike="noStrike" kern="1200" cap="none" spc="0" normalizeH="0" baseline="0" noProof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圆角矩形 59"/>
            <p:cNvSpPr/>
            <p:nvPr>
              <p:custDataLst>
                <p:tags r:id="rId5"/>
              </p:custDataLst>
            </p:nvPr>
          </p:nvSpPr>
          <p:spPr>
            <a:xfrm rot="1234251" flipH="1">
              <a:off x="9315" y="4928"/>
              <a:ext cx="7560" cy="2118"/>
            </a:xfrm>
            <a:prstGeom prst="roundRect">
              <a:avLst>
                <a:gd name="adj" fmla="val 50000"/>
              </a:avLst>
            </a:prstGeom>
            <a:noFill/>
            <a:ln w="28575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1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文本框 62"/>
            <p:cNvSpPr txBox="1"/>
            <p:nvPr>
              <p:custDataLst>
                <p:tags r:id="rId6"/>
              </p:custDataLst>
            </p:nvPr>
          </p:nvSpPr>
          <p:spPr>
            <a:xfrm>
              <a:off x="15204" y="6598"/>
              <a:ext cx="783" cy="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1" lang="en-US" altLang="zh-CN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68" name="文本框 67"/>
            <p:cNvSpPr txBox="1"/>
            <p:nvPr>
              <p:custDataLst>
                <p:tags r:id="rId7"/>
              </p:custDataLst>
            </p:nvPr>
          </p:nvSpPr>
          <p:spPr>
            <a:xfrm>
              <a:off x="13454" y="4058"/>
              <a:ext cx="5365" cy="662"/>
            </a:xfrm>
            <a:prstGeom prst="rect">
              <a:avLst/>
            </a:prstGeom>
            <a:noFill/>
          </p:spPr>
          <p:txBody>
            <a:bodyPr wrap="square" tIns="0" rtlCol="0">
              <a:noAutofit/>
            </a:bodyPr>
            <a:lstStyle/>
            <a:p>
              <a:pPr lvl="0" algn="ctr" defTabSz="457200">
                <a:lnSpc>
                  <a:spcPct val="120000"/>
                </a:lnSpc>
              </a:pPr>
              <a:r>
                <a:rPr kumimoji="1" lang="zh-CN" altLang="zh-CN" sz="2300" b="1" spc="300" dirty="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rPr>
                <a:t>主题中心式成长团体</a:t>
              </a:r>
              <a:endParaRPr kumimoji="1" lang="zh-CN" altLang="en-US" sz="2300" b="1" spc="3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文本框 68"/>
            <p:cNvSpPr txBox="1"/>
            <p:nvPr>
              <p:custDataLst>
                <p:tags r:id="rId8"/>
              </p:custDataLst>
            </p:nvPr>
          </p:nvSpPr>
          <p:spPr>
            <a:xfrm>
              <a:off x="12518" y="1944"/>
              <a:ext cx="6266" cy="2096"/>
            </a:xfrm>
            <a:prstGeom prst="rect">
              <a:avLst/>
            </a:prstGeom>
            <a:noFill/>
          </p:spPr>
          <p:txBody>
            <a:bodyPr wrap="square" bIns="0" rtlCol="0" anchor="b" anchorCtr="0">
              <a:noAutofit/>
            </a:bodyPr>
            <a:lstStyle/>
            <a:p>
              <a:pPr lvl="0" algn="just" defTabSz="457200">
                <a:lnSpc>
                  <a:spcPct val="120000"/>
                </a:lnSpc>
              </a:pPr>
              <a:r>
                <a:rPr lang="zh-CN" altLang="zh-CN" sz="2000" b="1" dirty="0" smtClean="0">
                  <a:latin typeface="仿宋" pitchFamily="49" charset="-122"/>
                  <a:ea typeface="仿宋" pitchFamily="49" charset="-122"/>
                </a:rPr>
                <a:t>约好于每周的时间内聚会，聚会时针对某个主题来讨论，</a:t>
              </a:r>
              <a:r>
                <a:rPr lang="en-US" altLang="zh-CN" sz="2000" b="1" dirty="0" smtClean="0">
                  <a:latin typeface="仿宋" pitchFamily="49" charset="-122"/>
                  <a:ea typeface="仿宋" pitchFamily="49" charset="-122"/>
                </a:rPr>
                <a:t>(</a:t>
              </a:r>
              <a:r>
                <a:rPr lang="zh-CN" altLang="zh-CN" sz="2000" b="1" dirty="0" smtClean="0">
                  <a:latin typeface="仿宋" pitchFamily="49" charset="-122"/>
                  <a:ea typeface="仿宋" pitchFamily="49" charset="-122"/>
                </a:rPr>
                <a:t>例如：班级经营与教室管理、某学科的教学方法与内容</a:t>
              </a:r>
              <a:r>
                <a:rPr lang="en-US" altLang="zh-CN" sz="2000" b="1" dirty="0" smtClean="0">
                  <a:latin typeface="仿宋" pitchFamily="49" charset="-122"/>
                  <a:ea typeface="仿宋" pitchFamily="49" charset="-122"/>
                </a:rPr>
                <a:t>)</a:t>
              </a:r>
              <a:r>
                <a:rPr lang="zh-CN" altLang="zh-CN" sz="2000" b="1" dirty="0" smtClean="0">
                  <a:latin typeface="仿宋" pitchFamily="49" charset="-122"/>
                  <a:ea typeface="仿宋" pitchFamily="49" charset="-122"/>
                </a:rPr>
                <a:t>。</a:t>
              </a:r>
              <a:endParaRPr lang="zh-CN" altLang="en-US" sz="2000" b="1" dirty="0">
                <a:latin typeface="仿宋" pitchFamily="49" charset="-122"/>
                <a:ea typeface="仿宋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" name="标题层"/>
          <p:cNvSpPr txBox="1"/>
          <p:nvPr/>
        </p:nvSpPr>
        <p:spPr bwMode="auto">
          <a:xfrm>
            <a:off x="2782838" y="232430"/>
            <a:ext cx="8280920" cy="677084"/>
          </a:xfrm>
          <a:prstGeom prst="rect">
            <a:avLst/>
          </a:prstGeom>
          <a:noFill/>
          <a:effectLst/>
        </p:spPr>
        <p:txBody>
          <a:bodyPr wrap="square" lIns="121898" tIns="60948" rIns="121898" bIns="60948">
            <a:spAutoFit/>
          </a:bodyPr>
          <a:lstStyle/>
          <a:p>
            <a:r>
              <a:rPr kumimoji="1" lang="zh-CN" altLang="zh-CN" sz="3600" b="1" spc="300" dirty="0" smtClean="0">
                <a:solidFill>
                  <a:srgbClr val="000099"/>
                </a:solidFill>
                <a:latin typeface="黑体" pitchFamily="49" charset="-122"/>
                <a:ea typeface="黑体" pitchFamily="49" charset="-122"/>
                <a:cs typeface="微软雅黑" panose="020B0503020204020204" pitchFamily="34" charset="-122"/>
                <a:sym typeface="Arial" panose="020B0604020202020204" pitchFamily="34" charset="0"/>
              </a:rPr>
              <a:t>饶见维</a:t>
            </a:r>
            <a:r>
              <a:rPr kumimoji="1" lang="zh-CN" altLang="en-US" sz="3600" b="1" spc="300" dirty="0" smtClean="0">
                <a:solidFill>
                  <a:srgbClr val="000099"/>
                </a:solidFill>
                <a:latin typeface="黑体" pitchFamily="49" charset="-122"/>
                <a:ea typeface="黑体" pitchFamily="49" charset="-122"/>
                <a:cs typeface="微软雅黑" panose="020B0503020204020204" pitchFamily="34" charset="-122"/>
                <a:sym typeface="Arial" panose="020B0604020202020204" pitchFamily="34" charset="0"/>
              </a:rPr>
              <a:t>：</a:t>
            </a:r>
            <a:r>
              <a:rPr kumimoji="1" lang="zh-CN" altLang="zh-CN" sz="3600" b="1" spc="300" dirty="0" smtClean="0">
                <a:solidFill>
                  <a:srgbClr val="000099"/>
                </a:solidFill>
                <a:latin typeface="黑体" pitchFamily="49" charset="-122"/>
                <a:ea typeface="黑体" pitchFamily="49" charset="-122"/>
                <a:cs typeface="微软雅黑" panose="020B0503020204020204" pitchFamily="34" charset="-122"/>
                <a:sym typeface="Arial" panose="020B0604020202020204" pitchFamily="34" charset="0"/>
              </a:rPr>
              <a:t>教师专业共同体</a:t>
            </a:r>
            <a:r>
              <a:rPr kumimoji="1" lang="zh-CN" altLang="en-US" sz="3600" b="1" spc="300" dirty="0" smtClean="0">
                <a:solidFill>
                  <a:srgbClr val="000099"/>
                </a:solidFill>
                <a:latin typeface="黑体" pitchFamily="49" charset="-122"/>
                <a:ea typeface="黑体" pitchFamily="49" charset="-122"/>
                <a:cs typeface="微软雅黑" panose="020B0503020204020204" pitchFamily="34" charset="-122"/>
                <a:sym typeface="Arial" panose="020B0604020202020204" pitchFamily="34" charset="0"/>
              </a:rPr>
              <a:t>的类型</a:t>
            </a:r>
            <a:endParaRPr kumimoji="1" lang="zh-CN" altLang="zh-CN" sz="3600" b="1" spc="300" dirty="0" smtClean="0">
              <a:solidFill>
                <a:srgbClr val="000099"/>
              </a:solidFill>
              <a:latin typeface="黑体" pitchFamily="49" charset="-122"/>
              <a:ea typeface="黑体" pitchFamily="49" charset="-122"/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01423_2*m_h_i*1_2_1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2"/>
  <p:tag name="KSO_WM_UNIT_ID" val="diagram20201423_2*m_h_i*1_2_2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3"/>
  <p:tag name="KSO_WM_UNIT_ID" val="diagram20201423_2*m_h_i*1_2_3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DIAGRAM_SCHEMECOLOR_ID" val="0"/>
  <p:tag name="KSO_WM_UNIT_USESOURCEFORMAT_APPLY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z"/>
  <p:tag name="KSO_WM_UNIT_INDEX" val="1_2_1"/>
  <p:tag name="KSO_WM_UNIT_ID" val="diagram20201423_2*m_h_z*1_2_1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DIAGRAM_SCHEMECOLOR_ID" val="0"/>
  <p:tag name="KSO_WM_UNIT_USESOURCEFORMAT_APPLY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4"/>
  <p:tag name="KSO_WM_UNIT_ID" val="diagram20201423_2*m_h_i*1_2_4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2_1"/>
  <p:tag name="KSO_WM_UNIT_ID" val="diagram20201423_2*m_h_a*1_2_1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，简明扼要的阐述您的观点。"/>
  <p:tag name="KSO_WM_UNIT_NOCLEAR" val="0"/>
  <p:tag name="KSO_WM_UNIT_VALUE" val="56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0201423_2*m_h_f*1_2_1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201423_2*m_h_i*1_1_1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201423_2*m_h_i*1_1_2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3"/>
  <p:tag name="KSO_WM_UNIT_ID" val="diagram20201423_2*m_h_i*1_1_3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DIAGRAM_SCHEMECOLOR_ID" val="0"/>
  <p:tag name="KSO_WM_UNIT_USESOURCEFORMAT_APPLY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ANIMATION_ID" val="3167240"/>
  <p:tag name="KSO_WM_SLIDE_ANIMATION_TYPE" val="1_3_2_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4"/>
  <p:tag name="KSO_WM_UNIT_ID" val="diagram20201423_2*m_h_i*1_1_4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1_1"/>
  <p:tag name="KSO_WM_UNIT_ID" val="diagram20201423_2*m_h_a*1_1_1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，简明扼要的阐述您的观点。"/>
  <p:tag name="KSO_WM_UNIT_NOCLEAR" val="0"/>
  <p:tag name="KSO_WM_UNIT_VALUE" val="56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201423_2*m_h_f*1_1_1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NOUSEDACCENT" val="1"/>
  <p:tag name="STRIPEENUMTEXTTINT" val="1"/>
  <p:tag name="KSO_WM_SLIDE_ITEM_CNT" val="2"/>
  <p:tag name="KSO_WM_SLIDE_ANIMATION_ID" val="3167252"/>
  <p:tag name="KSO_WM_SLIDE_ANIMATION_TYPE" val="1_3_2_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1"/>
  <p:tag name="KSO_WM_UNIT_ID" val="diagram20181194_2*n_h_i*1_1_1"/>
  <p:tag name="KSO_WM_TEMPLATE_CATEGORY" val="diagram"/>
  <p:tag name="KSO_WM_TEMPLATE_INDEX" val="20181194"/>
  <p:tag name="KSO_WM_UNIT_LAYERLEVEL" val="1_1_1"/>
  <p:tag name="KSO_WM_TAG_VERSION" val="1.0"/>
  <p:tag name="KSO_WM_BEAUTIFY_FLAG" val="#wm#"/>
  <p:tag name="KSO_WM_UNIT_LINE_FORE_SCHEMECOLOR_INDEX" val="5"/>
  <p:tag name="KSO_WM_UNIT_LINE_FILL_TYPE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3"/>
  <p:tag name="KSO_WM_UNIT_ID" val="diagram20181194_2*n_h_i*1_1_3"/>
  <p:tag name="KSO_WM_TEMPLATE_CATEGORY" val="diagram"/>
  <p:tag name="KSO_WM_TEMPLATE_INDEX" val="20181194"/>
  <p:tag name="KSO_WM_UNIT_LAYERLEVEL" val="1_1_1"/>
  <p:tag name="KSO_WM_TAG_VERSION" val="1.0"/>
  <p:tag name="KSO_WM_BEAUTIFY_FLAG" val="#wm#"/>
  <p:tag name="KSO_WM_UNIT_FILL_FORE_SCHEMECOLOR_INDEX" val="15"/>
  <p:tag name="KSO_WM_UNIT_FILL_TYPE" val="1"/>
  <p:tag name="KSO_WM_UNIT_TEXT_FILL_FORE_SCHEMECOLOR_INDEX" val="13"/>
  <p:tag name="KSO_WM_UNIT_TEXT_FILL_TYPE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a"/>
  <p:tag name="KSO_WM_UNIT_INDEX" val="1_1_1"/>
  <p:tag name="KSO_WM_UNIT_ID" val="diagram20181194_2*n_h_a*1_1_1"/>
  <p:tag name="KSO_WM_TEMPLATE_CATEGORY" val="diagram"/>
  <p:tag name="KSO_WM_TEMPLATE_INDEX" val="20181194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3"/>
  <p:tag name="KSO_WM_UNIT_TEXT_FILL_TYPE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1_2"/>
  <p:tag name="KSO_WM_UNIT_ID" val="diagram20181194_2*n_h_h_i*1_2_1_2"/>
  <p:tag name="KSO_WM_TEMPLATE_CATEGORY" val="diagram"/>
  <p:tag name="KSO_WM_TEMPLATE_INDEX" val="20181194"/>
  <p:tag name="KSO_WM_UNIT_LAYERLEVEL" val="1_1_1_1"/>
  <p:tag name="KSO_WM_TAG_VERSION" val="1.0"/>
  <p:tag name="KSO_WM_BEAUTIFY_FLAG" val="#wm#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5"/>
  <p:tag name="KSO_WM_UNIT_TEXT_FILL_TYPE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63*6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x"/>
  <p:tag name="KSO_WM_UNIT_INDEX" val="1_2_1_3"/>
  <p:tag name="KSO_WM_UNIT_ID" val="diagram20181194_2*n_h_h_x*1_2_1_3"/>
  <p:tag name="KSO_WM_TEMPLATE_CATEGORY" val="diagram"/>
  <p:tag name="KSO_WM_TEMPLATE_INDEX" val="20181194"/>
  <p:tag name="KSO_WM_UNIT_LAYERLEVEL" val="1_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5"/>
  <p:tag name="KSO_WM_UNIT_TEXT_FILL_TYPE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1_1"/>
  <p:tag name="KSO_WM_UNIT_ID" val="diagram20181194_2*n_h_h_f*1_2_1_1"/>
  <p:tag name="KSO_WM_TEMPLATE_CATEGORY" val="diagram"/>
  <p:tag name="KSO_WM_TEMPLATE_INDEX" val="20181194"/>
  <p:tag name="KSO_WM_UNIT_LAYERLEVEL" val="1_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20201423_2*m_h_i*1_3_1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2_2"/>
  <p:tag name="KSO_WM_UNIT_ID" val="diagram20181194_2*n_h_h_i*1_2_2_2"/>
  <p:tag name="KSO_WM_TEMPLATE_CATEGORY" val="diagram"/>
  <p:tag name="KSO_WM_TEMPLATE_INDEX" val="20181194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LINE_FORE_SCHEMECOLOR_INDEX" val="6"/>
  <p:tag name="KSO_WM_UNIT_LINE_FILL_TYPE" val="2"/>
  <p:tag name="KSO_WM_UNIT_TEXT_FILL_FORE_SCHEMECOLOR_INDEX" val="15"/>
  <p:tag name="KSO_WM_UNIT_TEXT_FILL_TYPE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2_1"/>
  <p:tag name="KSO_WM_UNIT_ID" val="diagram20181194_2*n_h_h_f*1_2_2_1"/>
  <p:tag name="KSO_WM_TEMPLATE_CATEGORY" val="diagram"/>
  <p:tag name="KSO_WM_TEMPLATE_INDEX" val="20181194"/>
  <p:tag name="KSO_WM_UNIT_LAYERLEVEL" val="1_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3_1"/>
  <p:tag name="KSO_WM_UNIT_ID" val="diagram20181194_2*n_h_h_i*1_2_3_1"/>
  <p:tag name="KSO_WM_TEMPLATE_CATEGORY" val="diagram"/>
  <p:tag name="KSO_WM_TEMPLATE_INDEX" val="20181194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LINE_FORE_SCHEMECOLOR_INDEX" val="7"/>
  <p:tag name="KSO_WM_UNIT_LINE_FILL_TYPE" val="2"/>
  <p:tag name="KSO_WM_UNIT_TEXT_FILL_FORE_SCHEMECOLOR_INDEX" val="15"/>
  <p:tag name="KSO_WM_UNIT_TEXT_FILL_TYPE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69*58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x"/>
  <p:tag name="KSO_WM_UNIT_INDEX" val="1_2_3_3"/>
  <p:tag name="KSO_WM_UNIT_ID" val="diagram20181194_2*n_h_h_x*1_2_3_3"/>
  <p:tag name="KSO_WM_TEMPLATE_CATEGORY" val="diagram"/>
  <p:tag name="KSO_WM_TEMPLATE_INDEX" val="20181194"/>
  <p:tag name="KSO_WM_UNIT_LAYERLEVEL" val="1_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5"/>
  <p:tag name="KSO_WM_UNIT_TEXT_FILL_TYPE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3_1"/>
  <p:tag name="KSO_WM_UNIT_ID" val="diagram20181194_2*n_h_h_f*1_2_3_1"/>
  <p:tag name="KSO_WM_TEMPLATE_CATEGORY" val="diagram"/>
  <p:tag name="KSO_WM_TEMPLATE_INDEX" val="20181194"/>
  <p:tag name="KSO_WM_UNIT_LAYERLEVEL" val="1_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2_1"/>
  <p:tag name="KSO_WM_UNIT_ID" val="diagram20181194_2*n_h_i*1_2_1"/>
  <p:tag name="KSO_WM_TEMPLATE_CATEGORY" val="diagram"/>
  <p:tag name="KSO_WM_TEMPLATE_INDEX" val="20181194"/>
  <p:tag name="KSO_WM_UNIT_LAYERLEVEL" val="1_1_1"/>
  <p:tag name="KSO_WM_TAG_VERSION" val="1.0"/>
  <p:tag name="KSO_WM_BEAUTIFY_FLAG" val="#wm#"/>
  <p:tag name="KSO_WM_UNIT_LINE_FORE_SCHEMECOLOR_INDEX" val="5"/>
  <p:tag name="KSO_WM_UNIT_LINE_FILL_TYPE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1_1"/>
  <p:tag name="KSO_WM_UNIT_ID" val="diagram20181194_2*n_h_h_i*1_2_1_1"/>
  <p:tag name="KSO_WM_TEMPLATE_CATEGORY" val="diagram"/>
  <p:tag name="KSO_WM_TEMPLATE_INDEX" val="20181194"/>
  <p:tag name="KSO_WM_UNIT_LAYERLEVEL" val="1_1_1_1"/>
  <p:tag name="KSO_WM_TAG_VERSION" val="1.0"/>
  <p:tag name="KSO_WM_BEAUTIFY_FLAG" val="#wm#"/>
  <p:tag name="KSO_WM_UNIT_LINE_FORE_SCHEMECOLOR_INDEX" val="5"/>
  <p:tag name="KSO_WM_UNIT_LINE_FILL_TYPE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2_1"/>
  <p:tag name="KSO_WM_UNIT_ID" val="diagram20181194_2*n_h_h_i*1_2_2_1"/>
  <p:tag name="KSO_WM_TEMPLATE_CATEGORY" val="diagram"/>
  <p:tag name="KSO_WM_TEMPLATE_INDEX" val="20181194"/>
  <p:tag name="KSO_WM_UNIT_LAYERLEVEL" val="1_1_1_1"/>
  <p:tag name="KSO_WM_TAG_VERSION" val="1.0"/>
  <p:tag name="KSO_WM_BEAUTIFY_FLAG" val="#wm#"/>
  <p:tag name="KSO_WM_UNIT_LINE_FORE_SCHEMECOLOR_INDEX" val="5"/>
  <p:tag name="KSO_WM_UNIT_LINE_FILL_TYPE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3_2"/>
  <p:tag name="KSO_WM_UNIT_ID" val="diagram20181194_2*n_h_h_i*1_2_3_2"/>
  <p:tag name="KSO_WM_TEMPLATE_CATEGORY" val="diagram"/>
  <p:tag name="KSO_WM_TEMPLATE_INDEX" val="20181194"/>
  <p:tag name="KSO_WM_UNIT_LAYERLEVEL" val="1_1_1_1"/>
  <p:tag name="KSO_WM_TAG_VERSION" val="1.0"/>
  <p:tag name="KSO_WM_BEAUTIFY_FLAG" val="#wm#"/>
  <p:tag name="KSO_WM_UNIT_LINE_FORE_SCHEMECOLOR_INDEX" val="5"/>
  <p:tag name="KSO_WM_UNIT_LINE_FILL_TYPE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65*65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x"/>
  <p:tag name="KSO_WM_UNIT_INDEX" val="1_2_2_1"/>
  <p:tag name="KSO_WM_UNIT_ID" val="diagram20181194_2*n_h_h_x*1_2_2_1"/>
  <p:tag name="KSO_WM_TEMPLATE_CATEGORY" val="diagram"/>
  <p:tag name="KSO_WM_TEMPLATE_INDEX" val="20181194"/>
  <p:tag name="KSO_WM_UNIT_LAYERLEVEL" val="1_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01423_2*m_h_i*1_3_2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3"/>
  <p:tag name="KSO_WM_UNIT_ID" val="diagram20201423_2*m_h_i*1_3_3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DIAGRAM_SCHEMECOLOR_ID" val="0"/>
  <p:tag name="KSO_WM_UNIT_USESOURCEFORMAT_APPLY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z"/>
  <p:tag name="KSO_WM_UNIT_INDEX" val="1_3_1"/>
  <p:tag name="KSO_WM_UNIT_ID" val="diagram20201423_2*m_h_z*1_3_1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DIAGRAM_SCHEMECOLOR_ID" val="0"/>
  <p:tag name="KSO_WM_UNIT_USESOURCEFORMAT_APPLY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4"/>
  <p:tag name="KSO_WM_UNIT_ID" val="diagram20201423_2*m_h_i*1_3_4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a"/>
  <p:tag name="KSO_WM_UNIT_INDEX" val="1_3_1"/>
  <p:tag name="KSO_WM_UNIT_ID" val="diagram20201423_2*m_h_a*1_3_1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，简明扼要的阐述您的观点。"/>
  <p:tag name="KSO_WM_UNIT_NOCLEAR" val="0"/>
  <p:tag name="KSO_WM_UNIT_VALUE" val="56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20201423_2*m_h_f*1_3_1"/>
  <p:tag name="KSO_WM_TEMPLATE_CATEGORY" val="diagram"/>
  <p:tag name="KSO_WM_TEMPLATE_INDEX" val="20201423"/>
  <p:tag name="KSO_WM_UNIT_LAYERLEVEL" val="1_1_1"/>
  <p:tag name="KSO_WM_TAG_VERSION" val="1.0"/>
  <p:tag name="KSO_WM_BEAUTIFY_FLAG" val="#wm#"/>
  <p:tag name="KSO_WM_UNIT_DIAGRAM_SCHEMECOLOR_ID" val="0"/>
  <p:tag name="KSO_WM_UNIT_USESOURCEFORMAT_APPLY" val="1"/>
</p:tagLst>
</file>

<file path=ppt/theme/theme1.xml><?xml version="1.0" encoding="utf-8"?>
<a:theme xmlns:a="http://schemas.openxmlformats.org/drawingml/2006/main" name="Office 主题">
  <a:themeElements>
    <a:clrScheme name="自定义 81">
      <a:dk1>
        <a:sysClr val="windowText" lastClr="000000"/>
      </a:dk1>
      <a:lt1>
        <a:sysClr val="window" lastClr="CCE8CF"/>
      </a:lt1>
      <a:dk2>
        <a:srgbClr val="666666"/>
      </a:dk2>
      <a:lt2>
        <a:srgbClr val="D2D2D2"/>
      </a:lt2>
      <a:accent1>
        <a:srgbClr val="EF7768"/>
      </a:accent1>
      <a:accent2>
        <a:srgbClr val="C7C7C7"/>
      </a:accent2>
      <a:accent3>
        <a:srgbClr val="38B1BF"/>
      </a:accent3>
      <a:accent4>
        <a:srgbClr val="FF9933"/>
      </a:accent4>
      <a:accent5>
        <a:srgbClr val="7F7F7F"/>
      </a:accent5>
      <a:accent6>
        <a:srgbClr val="878787"/>
      </a:accent6>
      <a:hlink>
        <a:srgbClr val="006387"/>
      </a:hlink>
      <a:folHlink>
        <a:srgbClr val="8B8B8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我的主题色">
      <a:dk1>
        <a:sysClr val="windowText" lastClr="000000"/>
      </a:dk1>
      <a:lt1>
        <a:sysClr val="window" lastClr="CCE8CF"/>
      </a:lt1>
      <a:dk2>
        <a:srgbClr val="E6325C"/>
      </a:dk2>
      <a:lt2>
        <a:srgbClr val="E6325C"/>
      </a:lt2>
      <a:accent1>
        <a:srgbClr val="A3CD39"/>
      </a:accent1>
      <a:accent2>
        <a:srgbClr val="A3CD39"/>
      </a:accent2>
      <a:accent3>
        <a:srgbClr val="4EC0A5"/>
      </a:accent3>
      <a:accent4>
        <a:srgbClr val="4EC0A5"/>
      </a:accent4>
      <a:accent5>
        <a:srgbClr val="E4BE33"/>
      </a:accent5>
      <a:accent6>
        <a:srgbClr val="E4BE33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极目远眺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3034</Words>
  <Application>Microsoft Office PowerPoint</Application>
  <PresentationFormat>自定义</PresentationFormat>
  <Paragraphs>271</Paragraphs>
  <Slides>29</Slides>
  <Notes>25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Office 主题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邦邦家园</dc:title>
  <dc:creator>邦邦家园</dc:creator>
  <cp:keywords>https:/shop114556147.taobao.com</cp:keywords>
  <cp:lastModifiedBy>Administrator</cp:lastModifiedBy>
  <cp:revision>287</cp:revision>
  <dcterms:created xsi:type="dcterms:W3CDTF">2015-04-23T03:04:00Z</dcterms:created>
  <dcterms:modified xsi:type="dcterms:W3CDTF">2021-12-12T12:23:45Z</dcterms:modified>
  <cp:category>https://shop114556147.taobao.com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