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89" r:id="rId4"/>
    <p:sldId id="257" r:id="rId5"/>
    <p:sldId id="258" r:id="rId6"/>
    <p:sldId id="290" r:id="rId7"/>
    <p:sldId id="311" r:id="rId8"/>
    <p:sldId id="259" r:id="rId9"/>
    <p:sldId id="291" r:id="rId10"/>
    <p:sldId id="293" r:id="rId11"/>
    <p:sldId id="312" r:id="rId12"/>
    <p:sldId id="295" r:id="rId13"/>
    <p:sldId id="297" r:id="rId14"/>
    <p:sldId id="298" r:id="rId15"/>
    <p:sldId id="300" r:id="rId16"/>
    <p:sldId id="302" r:id="rId17"/>
    <p:sldId id="260" r:id="rId18"/>
    <p:sldId id="307" r:id="rId19"/>
    <p:sldId id="313" r:id="rId20"/>
    <p:sldId id="314" r:id="rId21"/>
    <p:sldId id="315" r:id="rId22"/>
    <p:sldId id="306" r:id="rId23"/>
    <p:sldId id="285" r:id="rId24"/>
    <p:sldId id="274" r:id="rId25"/>
    <p:sldId id="278" r:id="rId26"/>
    <p:sldId id="308" r:id="rId27"/>
    <p:sldId id="309" r:id="rId28"/>
    <p:sldId id="310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208" y="744"/>
      </p:cViewPr>
      <p:guideLst>
        <p:guide orient="horz" pos="211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986"/>
    </p:cViewPr>
  </p:sorterViewPr>
  <p:notesViewPr>
    <p:cSldViewPr snapToGrid="0">
      <p:cViewPr varScale="1">
        <p:scale>
          <a:sx n="88" d="100"/>
          <a:sy n="88" d="100"/>
        </p:scale>
        <p:origin x="38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42986-7278-4353-98A2-826C12DEB039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86AFD-4707-4CD9-9835-ABA1131554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72F79-8D12-4E95-BD8F-1E4847E72B62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72F79-8D12-4E95-BD8F-1E4847E72B62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72F79-8D12-4E95-BD8F-1E4847E72B62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72F79-8D12-4E95-BD8F-1E4847E72B62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01350-E321-44A0-9483-363D51B41BA5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E7C8-A036-435A-8DC2-86FBA51071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01350-E321-44A0-9483-363D51B41BA5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E7C8-A036-435A-8DC2-86FBA51071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01350-E321-44A0-9483-363D51B41BA5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E7C8-A036-435A-8DC2-86FBA51071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5C5D1-AD16-4B01-871F-DE047A6CFB6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E635-3FC4-4B83-A3D1-632FFA341E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01350-E321-44A0-9483-363D51B41BA5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E7C8-A036-435A-8DC2-86FBA51071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01350-E321-44A0-9483-363D51B41BA5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E7C8-A036-435A-8DC2-86FBA51071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01350-E321-44A0-9483-363D51B41BA5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E7C8-A036-435A-8DC2-86FBA51071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01350-E321-44A0-9483-363D51B41BA5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E7C8-A036-435A-8DC2-86FBA51071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01350-E321-44A0-9483-363D51B41BA5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E7C8-A036-435A-8DC2-86FBA51071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01350-E321-44A0-9483-363D51B41BA5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E7C8-A036-435A-8DC2-86FBA51071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01350-E321-44A0-9483-363D51B41BA5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E7C8-A036-435A-8DC2-86FBA51071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01350-E321-44A0-9483-363D51B41BA5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1E7C8-A036-435A-8DC2-86FBA51071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01350-E321-44A0-9483-363D51B41BA5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1E7C8-A036-435A-8DC2-86FBA51071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5C5D1-AD16-4B01-871F-DE047A6CFB6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DE635-3FC4-4B83-A3D1-632FFA341E9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1219200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41.xml"/><Relationship Id="rId1" Type="http://schemas.openxmlformats.org/officeDocument/2006/relationships/tags" Target="../tags/tag4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44.xml"/><Relationship Id="rId1" Type="http://schemas.openxmlformats.org/officeDocument/2006/relationships/tags" Target="../tags/tag4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12" Type="http://schemas.openxmlformats.org/officeDocument/2006/relationships/slideLayout" Target="../slideLayouts/slideLayout12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tags" Target="../tags/tag55.xml"/><Relationship Id="rId5" Type="http://schemas.openxmlformats.org/officeDocument/2006/relationships/tags" Target="../tags/tag49.xml"/><Relationship Id="rId10" Type="http://schemas.openxmlformats.org/officeDocument/2006/relationships/tags" Target="../tags/tag54.xml"/><Relationship Id="rId4" Type="http://schemas.openxmlformats.org/officeDocument/2006/relationships/tags" Target="../tags/tag48.xml"/><Relationship Id="rId9" Type="http://schemas.openxmlformats.org/officeDocument/2006/relationships/tags" Target="../tags/tag5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60.xml"/><Relationship Id="rId4" Type="http://schemas.openxmlformats.org/officeDocument/2006/relationships/tags" Target="../tags/tag59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68.xml"/><Relationship Id="rId13" Type="http://schemas.openxmlformats.org/officeDocument/2006/relationships/tags" Target="../tags/tag73.xml"/><Relationship Id="rId3" Type="http://schemas.openxmlformats.org/officeDocument/2006/relationships/tags" Target="../tags/tag63.xml"/><Relationship Id="rId7" Type="http://schemas.openxmlformats.org/officeDocument/2006/relationships/tags" Target="../tags/tag67.xml"/><Relationship Id="rId12" Type="http://schemas.openxmlformats.org/officeDocument/2006/relationships/tags" Target="../tags/tag72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11" Type="http://schemas.openxmlformats.org/officeDocument/2006/relationships/tags" Target="../tags/tag71.xml"/><Relationship Id="rId5" Type="http://schemas.openxmlformats.org/officeDocument/2006/relationships/tags" Target="../tags/tag65.xml"/><Relationship Id="rId15" Type="http://schemas.openxmlformats.org/officeDocument/2006/relationships/slideLayout" Target="../slideLayouts/slideLayout12.xml"/><Relationship Id="rId10" Type="http://schemas.openxmlformats.org/officeDocument/2006/relationships/tags" Target="../tags/tag70.xml"/><Relationship Id="rId4" Type="http://schemas.openxmlformats.org/officeDocument/2006/relationships/tags" Target="../tags/tag64.xml"/><Relationship Id="rId9" Type="http://schemas.openxmlformats.org/officeDocument/2006/relationships/tags" Target="../tags/tag69.xml"/><Relationship Id="rId14" Type="http://schemas.openxmlformats.org/officeDocument/2006/relationships/tags" Target="../tags/tag7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82.xml"/><Relationship Id="rId3" Type="http://schemas.openxmlformats.org/officeDocument/2006/relationships/tags" Target="../tags/tag77.xml"/><Relationship Id="rId7" Type="http://schemas.openxmlformats.org/officeDocument/2006/relationships/tags" Target="../tags/tag81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11" Type="http://schemas.openxmlformats.org/officeDocument/2006/relationships/slideLayout" Target="../slideLayouts/slideLayout12.xml"/><Relationship Id="rId5" Type="http://schemas.openxmlformats.org/officeDocument/2006/relationships/tags" Target="../tags/tag79.xml"/><Relationship Id="rId10" Type="http://schemas.openxmlformats.org/officeDocument/2006/relationships/tags" Target="../tags/tag84.xml"/><Relationship Id="rId4" Type="http://schemas.openxmlformats.org/officeDocument/2006/relationships/tags" Target="../tags/tag78.xml"/><Relationship Id="rId9" Type="http://schemas.openxmlformats.org/officeDocument/2006/relationships/tags" Target="../tags/tag8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92.xml"/><Relationship Id="rId13" Type="http://schemas.openxmlformats.org/officeDocument/2006/relationships/tags" Target="../tags/tag97.xml"/><Relationship Id="rId3" Type="http://schemas.openxmlformats.org/officeDocument/2006/relationships/tags" Target="../tags/tag87.xml"/><Relationship Id="rId7" Type="http://schemas.openxmlformats.org/officeDocument/2006/relationships/tags" Target="../tags/tag91.xml"/><Relationship Id="rId12" Type="http://schemas.openxmlformats.org/officeDocument/2006/relationships/tags" Target="../tags/tag96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tags" Target="../tags/tag90.xml"/><Relationship Id="rId11" Type="http://schemas.openxmlformats.org/officeDocument/2006/relationships/tags" Target="../tags/tag95.xml"/><Relationship Id="rId5" Type="http://schemas.openxmlformats.org/officeDocument/2006/relationships/tags" Target="../tags/tag89.xml"/><Relationship Id="rId15" Type="http://schemas.openxmlformats.org/officeDocument/2006/relationships/slideLayout" Target="../slideLayouts/slideLayout12.xml"/><Relationship Id="rId10" Type="http://schemas.openxmlformats.org/officeDocument/2006/relationships/tags" Target="../tags/tag94.xml"/><Relationship Id="rId4" Type="http://schemas.openxmlformats.org/officeDocument/2006/relationships/tags" Target="../tags/tag88.xml"/><Relationship Id="rId9" Type="http://schemas.openxmlformats.org/officeDocument/2006/relationships/tags" Target="../tags/tag93.xml"/><Relationship Id="rId14" Type="http://schemas.openxmlformats.org/officeDocument/2006/relationships/tags" Target="../tags/tag9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106.xml"/><Relationship Id="rId3" Type="http://schemas.openxmlformats.org/officeDocument/2006/relationships/tags" Target="../tags/tag101.xml"/><Relationship Id="rId7" Type="http://schemas.openxmlformats.org/officeDocument/2006/relationships/tags" Target="../tags/tag105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10" Type="http://schemas.openxmlformats.org/officeDocument/2006/relationships/slideLayout" Target="../slideLayouts/slideLayout12.xml"/><Relationship Id="rId4" Type="http://schemas.openxmlformats.org/officeDocument/2006/relationships/tags" Target="../tags/tag102.xml"/><Relationship Id="rId9" Type="http://schemas.openxmlformats.org/officeDocument/2006/relationships/tags" Target="../tags/tag10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10" Type="http://schemas.openxmlformats.org/officeDocument/2006/relationships/slideLayout" Target="../slideLayouts/slideLayout12.xml"/><Relationship Id="rId4" Type="http://schemas.openxmlformats.org/officeDocument/2006/relationships/tags" Target="../tags/tag20.xml"/><Relationship Id="rId9" Type="http://schemas.openxmlformats.org/officeDocument/2006/relationships/tags" Target="../tags/tag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31.xml"/><Relationship Id="rId4" Type="http://schemas.openxmlformats.org/officeDocument/2006/relationships/tags" Target="../tags/tag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36.xml"/><Relationship Id="rId4" Type="http://schemas.openxmlformats.org/officeDocument/2006/relationships/tags" Target="../tags/tag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文本框 21"/>
          <p:cNvSpPr txBox="1"/>
          <p:nvPr>
            <p:custDataLst>
              <p:tags r:id="rId1"/>
            </p:custDataLst>
          </p:nvPr>
        </p:nvSpPr>
        <p:spPr>
          <a:xfrm>
            <a:off x="1967542" y="2784727"/>
            <a:ext cx="8256917" cy="911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1219200"/>
            <a:r>
              <a:rPr kumimoji="1" lang="zh-CN" altLang="en-US" sz="5330" dirty="0">
                <a:sym typeface="+mn-ea"/>
              </a:rPr>
              <a:t>第六章 师生相长</a:t>
            </a:r>
            <a:endParaRPr lang="zh-CN" altLang="en-US" sz="5335" dirty="0">
              <a:ln w="6350">
                <a:noFill/>
              </a:ln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PA_组合 23"/>
          <p:cNvGrpSpPr/>
          <p:nvPr>
            <p:custDataLst>
              <p:tags r:id="rId2"/>
            </p:custDataLst>
          </p:nvPr>
        </p:nvGrpSpPr>
        <p:grpSpPr>
          <a:xfrm>
            <a:off x="4092108" y="5577902"/>
            <a:ext cx="232408" cy="232405"/>
            <a:chOff x="801291" y="3535885"/>
            <a:chExt cx="219347" cy="219347"/>
          </a:xfrm>
        </p:grpSpPr>
        <p:sp>
          <p:nvSpPr>
            <p:cNvPr id="25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dist" defTabSz="1219200"/>
              <a:endParaRPr lang="zh-CN" altLang="en-US" sz="2135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27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noAutofit/>
              </a:bodyPr>
              <a:lstStyle/>
              <a:p>
                <a:pPr algn="dist" defTabSz="1219200"/>
                <a:endParaRPr lang="zh-CN" altLang="en-US" sz="2135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Freeform 13"/>
              <p:cNvSpPr/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noAutofit/>
              </a:bodyPr>
              <a:lstStyle/>
              <a:p>
                <a:pPr algn="dist" defTabSz="1219200"/>
                <a:endParaRPr lang="zh-CN" altLang="en-US" sz="2135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1" name="PA_组合 20"/>
          <p:cNvGrpSpPr/>
          <p:nvPr>
            <p:custDataLst>
              <p:tags r:id="rId3"/>
            </p:custDataLst>
          </p:nvPr>
        </p:nvGrpSpPr>
        <p:grpSpPr>
          <a:xfrm>
            <a:off x="0" y="3928725"/>
            <a:ext cx="12192000" cy="72008"/>
            <a:chOff x="2190216" y="0"/>
            <a:chExt cx="7128792" cy="108012"/>
          </a:xfrm>
        </p:grpSpPr>
        <p:sp>
          <p:nvSpPr>
            <p:cNvPr id="4" name="矩形 3"/>
            <p:cNvSpPr/>
            <p:nvPr/>
          </p:nvSpPr>
          <p:spPr>
            <a:xfrm>
              <a:off x="2190216" y="0"/>
              <a:ext cx="1188132" cy="1080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378348" y="0"/>
              <a:ext cx="1188132" cy="108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566480" y="0"/>
              <a:ext cx="1188132" cy="1080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754612" y="0"/>
              <a:ext cx="1188132" cy="1080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6942744" y="0"/>
              <a:ext cx="1188132" cy="1080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8130876" y="0"/>
              <a:ext cx="1188132" cy="10801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>
            <a:extLst>
              <a:ext uri="{FF2B5EF4-FFF2-40B4-BE49-F238E27FC236}">
                <a16:creationId xmlns:a16="http://schemas.microsoft.com/office/drawing/2014/main" id="{0291A319-E157-A841-99F7-8E925B16BF62}"/>
              </a:ext>
            </a:extLst>
          </p:cNvPr>
          <p:cNvSpPr txBox="1">
            <a:spLocks/>
          </p:cNvSpPr>
          <p:nvPr/>
        </p:nvSpPr>
        <p:spPr>
          <a:xfrm>
            <a:off x="1154430" y="1864361"/>
            <a:ext cx="9861913" cy="4525963"/>
          </a:xfrm>
        </p:spPr>
        <p:txBody>
          <a:bodyPr>
            <a:normAutofit/>
          </a:bodyPr>
          <a:lstStyle>
            <a:lvl1pPr marL="457200" indent="-4572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kumimoji="1" lang="en-US" altLang="zh-CN" sz="2800" dirty="0"/>
              <a:t>3.</a:t>
            </a:r>
            <a:r>
              <a:rPr kumimoji="1" lang="zh-CN" altLang="en-US" sz="2800" dirty="0"/>
              <a:t>师生相长的意义</a:t>
            </a:r>
            <a:endParaRPr kumimoji="1" lang="en-US" altLang="zh-CN" sz="2800" dirty="0"/>
          </a:p>
          <a:p>
            <a:pPr marL="0" indent="0">
              <a:buFont typeface="Arial" panose="020B0604020202020204" pitchFamily="34" charset="0"/>
              <a:buNone/>
            </a:pPr>
            <a:r>
              <a:rPr kumimoji="1" lang="zh-CN" altLang="en-US" sz="2800" dirty="0"/>
              <a:t>（</a:t>
            </a:r>
            <a:r>
              <a:rPr kumimoji="1" lang="en-US" altLang="zh-CN" sz="2800" dirty="0"/>
              <a:t>1</a:t>
            </a:r>
            <a:r>
              <a:rPr kumimoji="1" lang="zh-CN" altLang="en-US" sz="2800" dirty="0"/>
              <a:t>）师生相长有利于小学</a:t>
            </a:r>
            <a:r>
              <a:rPr kumimoji="1" lang="zh-CN" altLang="en-US" sz="2800" b="1" dirty="0">
                <a:solidFill>
                  <a:srgbClr val="00B050"/>
                </a:solidFill>
              </a:rPr>
              <a:t>教师与小学生</a:t>
            </a:r>
            <a:r>
              <a:rPr kumimoji="1" lang="zh-CN" altLang="en-US" sz="2800" dirty="0"/>
              <a:t>之间</a:t>
            </a:r>
            <a:r>
              <a:rPr kumimoji="1" lang="zh-CN" altLang="en-US" sz="2800" dirty="0">
                <a:solidFill>
                  <a:srgbClr val="FF0000"/>
                </a:solidFill>
              </a:rPr>
              <a:t>实现平等对话</a:t>
            </a:r>
            <a:r>
              <a:rPr kumimoji="1" lang="zh-CN" altLang="en-US" sz="2800" dirty="0"/>
              <a:t>。</a:t>
            </a:r>
            <a:endParaRPr kumimoji="1" lang="en-US" altLang="zh-CN" sz="2800" dirty="0"/>
          </a:p>
          <a:p>
            <a:pPr marL="0" indent="0">
              <a:buFont typeface="Arial" panose="020B0604020202020204" pitchFamily="34" charset="0"/>
              <a:buNone/>
            </a:pPr>
            <a:r>
              <a:rPr kumimoji="1" lang="zh-CN" altLang="en-US" sz="2800" dirty="0"/>
              <a:t>（</a:t>
            </a:r>
            <a:r>
              <a:rPr kumimoji="1" lang="en-US" altLang="zh-CN" sz="2800" dirty="0"/>
              <a:t>2</a:t>
            </a:r>
            <a:r>
              <a:rPr kumimoji="1" lang="zh-CN" altLang="en-US" sz="2800" dirty="0"/>
              <a:t>）师生相长有利于小学</a:t>
            </a:r>
            <a:r>
              <a:rPr kumimoji="1" lang="zh-CN" altLang="en-US" sz="2800" b="1" dirty="0">
                <a:solidFill>
                  <a:srgbClr val="00B050"/>
                </a:solidFill>
              </a:rPr>
              <a:t>教师与小学生</a:t>
            </a:r>
            <a:r>
              <a:rPr kumimoji="1" lang="zh-CN" altLang="en-US" sz="2800" dirty="0"/>
              <a:t>之间</a:t>
            </a:r>
            <a:r>
              <a:rPr kumimoji="1" lang="zh-CN" altLang="en-US" sz="2800" dirty="0">
                <a:solidFill>
                  <a:srgbClr val="FF0000"/>
                </a:solidFill>
              </a:rPr>
              <a:t>实现双向互动</a:t>
            </a:r>
            <a:r>
              <a:rPr kumimoji="1" lang="zh-CN" altLang="en-US" sz="2800" dirty="0"/>
              <a:t>。</a:t>
            </a:r>
            <a:endParaRPr kumimoji="1" lang="en-US" altLang="zh-CN" sz="2800" dirty="0"/>
          </a:p>
          <a:p>
            <a:pPr marL="0" indent="0">
              <a:buFont typeface="Arial" panose="020B0604020202020204" pitchFamily="34" charset="0"/>
              <a:buNone/>
            </a:pPr>
            <a:r>
              <a:rPr kumimoji="1" lang="zh-CN" altLang="en-US" sz="2800" dirty="0"/>
              <a:t>（</a:t>
            </a:r>
            <a:r>
              <a:rPr kumimoji="1" lang="en-US" altLang="zh-CN" sz="2800" dirty="0"/>
              <a:t>3</a:t>
            </a:r>
            <a:r>
              <a:rPr kumimoji="1" lang="zh-CN" altLang="en-US" sz="2800" dirty="0"/>
              <a:t>）师生相长有利于小学</a:t>
            </a:r>
            <a:r>
              <a:rPr kumimoji="1" lang="zh-CN" altLang="en-US" sz="2800" b="1" dirty="0">
                <a:solidFill>
                  <a:srgbClr val="00B050"/>
                </a:solidFill>
              </a:rPr>
              <a:t>教师专业发展理念</a:t>
            </a:r>
            <a:r>
              <a:rPr kumimoji="1" lang="zh-CN" altLang="en-US" sz="2800" dirty="0">
                <a:solidFill>
                  <a:srgbClr val="FF0000"/>
                </a:solidFill>
              </a:rPr>
              <a:t>实现由工具性价值向自我实现价值的转变</a:t>
            </a:r>
            <a:r>
              <a:rPr kumimoji="1" lang="zh-CN" altLang="en-US" sz="2800" dirty="0"/>
              <a:t>。</a:t>
            </a:r>
            <a:endParaRPr kumimoji="1" lang="en-US" altLang="zh-CN" sz="2800" dirty="0"/>
          </a:p>
          <a:p>
            <a:pPr marL="0" indent="0">
              <a:buFont typeface="Arial" panose="020B0604020202020204" pitchFamily="34" charset="0"/>
              <a:buNone/>
            </a:pPr>
            <a:r>
              <a:rPr kumimoji="1" lang="zh-CN" altLang="en-US" sz="2800" dirty="0"/>
              <a:t>（</a:t>
            </a:r>
            <a:r>
              <a:rPr kumimoji="1" lang="en-US" altLang="zh-CN" sz="2800" dirty="0"/>
              <a:t>4</a:t>
            </a:r>
            <a:r>
              <a:rPr kumimoji="1" lang="zh-CN" altLang="en-US" sz="2800" dirty="0"/>
              <a:t>）师生相长有利于小学</a:t>
            </a:r>
            <a:r>
              <a:rPr kumimoji="1" lang="zh-CN" altLang="en-US" sz="2800" b="1" dirty="0">
                <a:solidFill>
                  <a:srgbClr val="00B050"/>
                </a:solidFill>
              </a:rPr>
              <a:t>教师专业发展途径</a:t>
            </a:r>
            <a:r>
              <a:rPr kumimoji="1" lang="zh-CN" altLang="en-US" sz="2800" dirty="0"/>
              <a:t>的</a:t>
            </a:r>
            <a:r>
              <a:rPr kumimoji="1" lang="zh-CN" altLang="en-US" sz="2800" dirty="0">
                <a:solidFill>
                  <a:srgbClr val="FF0000"/>
                </a:solidFill>
              </a:rPr>
              <a:t>革故鼎新</a:t>
            </a:r>
            <a:r>
              <a:rPr kumimoji="1" lang="zh-CN" altLang="en-US" sz="2800" dirty="0"/>
              <a:t>。</a:t>
            </a:r>
            <a:endParaRPr kumimoji="1"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3730151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PA_组合 20"/>
          <p:cNvGrpSpPr/>
          <p:nvPr>
            <p:custDataLst>
              <p:tags r:id="rId1"/>
            </p:custDataLst>
          </p:nvPr>
        </p:nvGrpSpPr>
        <p:grpSpPr>
          <a:xfrm>
            <a:off x="696973" y="1839709"/>
            <a:ext cx="3407701" cy="63239"/>
            <a:chOff x="2190216" y="0"/>
            <a:chExt cx="4752528" cy="108012"/>
          </a:xfrm>
        </p:grpSpPr>
        <p:sp>
          <p:nvSpPr>
            <p:cNvPr id="4" name="矩形 3"/>
            <p:cNvSpPr/>
            <p:nvPr/>
          </p:nvSpPr>
          <p:spPr>
            <a:xfrm>
              <a:off x="2190216" y="0"/>
              <a:ext cx="1188132" cy="1080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378348" y="0"/>
              <a:ext cx="1188132" cy="108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566480" y="0"/>
              <a:ext cx="1188132" cy="1080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754612" y="0"/>
              <a:ext cx="1188132" cy="1080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36" name="PA_文本框 35"/>
          <p:cNvSpPr txBox="1"/>
          <p:nvPr>
            <p:custDataLst>
              <p:tags r:id="rId2"/>
            </p:custDataLst>
          </p:nvPr>
        </p:nvSpPr>
        <p:spPr>
          <a:xfrm>
            <a:off x="251568" y="681759"/>
            <a:ext cx="6616578" cy="66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/>
            <a:r>
              <a:rPr lang="zh-CN" altLang="en-US" sz="3735" b="1" dirty="0">
                <a:ln w="6350">
                  <a:noFill/>
                </a:ln>
                <a:solidFill>
                  <a:srgbClr val="1D69A3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（三）师生相长的前提条件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955800" y="2607945"/>
            <a:ext cx="767143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zh-CN" sz="3200" b="1" dirty="0">
                <a:solidFill>
                  <a:schemeClr val="accent4"/>
                </a:solidFill>
                <a:sym typeface="+mn-ea"/>
              </a:rPr>
              <a:t>1.</a:t>
            </a:r>
            <a:r>
              <a:rPr kumimoji="1" lang="zh-CN" altLang="en-US" sz="3200" b="1" dirty="0">
                <a:solidFill>
                  <a:schemeClr val="accent4"/>
                </a:solidFill>
                <a:sym typeface="+mn-ea"/>
              </a:rPr>
              <a:t>由教学相长走向师生相长</a:t>
            </a:r>
            <a:endParaRPr kumimoji="1" lang="en-US" altLang="zh-CN" sz="3200" b="1" dirty="0">
              <a:solidFill>
                <a:schemeClr val="accent4"/>
              </a:solidFill>
              <a:sym typeface="+mn-ea"/>
            </a:endParaRPr>
          </a:p>
          <a:p>
            <a:endParaRPr kumimoji="1" lang="en-US" altLang="zh-CN" sz="3200" dirty="0">
              <a:solidFill>
                <a:schemeClr val="accent4"/>
              </a:solidFill>
              <a:sym typeface="+mn-ea"/>
            </a:endParaRPr>
          </a:p>
          <a:p>
            <a:r>
              <a:rPr kumimoji="1" lang="en-US" altLang="zh-CN" sz="3200" b="1" dirty="0">
                <a:solidFill>
                  <a:schemeClr val="accent4"/>
                </a:solidFill>
                <a:sym typeface="+mn-ea"/>
              </a:rPr>
              <a:t>2.</a:t>
            </a:r>
            <a:r>
              <a:rPr kumimoji="1" lang="zh-CN" altLang="en-US" sz="3200" b="1" dirty="0">
                <a:solidFill>
                  <a:schemeClr val="accent4"/>
                </a:solidFill>
                <a:sym typeface="+mn-ea"/>
              </a:rPr>
              <a:t>平等和谐的师生关系</a:t>
            </a:r>
            <a:endParaRPr lang="zh-CN" altLang="en-US" sz="32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125" y="229235"/>
            <a:ext cx="11717020" cy="6400165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叶子"/>
          <p:cNvSpPr/>
          <p:nvPr/>
        </p:nvSpPr>
        <p:spPr bwMode="auto">
          <a:xfrm>
            <a:off x="546100" y="623570"/>
            <a:ext cx="292100" cy="292100"/>
          </a:xfrm>
          <a:custGeom>
            <a:avLst/>
            <a:gdLst>
              <a:gd name="T0" fmla="*/ 2060366 w 2444750"/>
              <a:gd name="T1" fmla="*/ 902017 h 1839913"/>
              <a:gd name="T2" fmla="*/ 2256843 w 2444750"/>
              <a:gd name="T3" fmla="*/ 960437 h 1839913"/>
              <a:gd name="T4" fmla="*/ 2422849 w 2444750"/>
              <a:gd name="T5" fmla="*/ 1051560 h 1839913"/>
              <a:gd name="T6" fmla="*/ 2308264 w 2444750"/>
              <a:gd name="T7" fmla="*/ 1094105 h 1839913"/>
              <a:gd name="T8" fmla="*/ 2187013 w 2444750"/>
              <a:gd name="T9" fmla="*/ 1179512 h 1839913"/>
              <a:gd name="T10" fmla="*/ 2015928 w 2444750"/>
              <a:gd name="T11" fmla="*/ 1375092 h 1839913"/>
              <a:gd name="T12" fmla="*/ 1895629 w 2444750"/>
              <a:gd name="T13" fmla="*/ 1559242 h 1839913"/>
              <a:gd name="T14" fmla="*/ 1814372 w 2444750"/>
              <a:gd name="T15" fmla="*/ 1638935 h 1839913"/>
              <a:gd name="T16" fmla="*/ 1713118 w 2444750"/>
              <a:gd name="T17" fmla="*/ 1694497 h 1839913"/>
              <a:gd name="T18" fmla="*/ 1599803 w 2444750"/>
              <a:gd name="T19" fmla="*/ 1724342 h 1839913"/>
              <a:gd name="T20" fmla="*/ 1482995 w 2444750"/>
              <a:gd name="T21" fmla="*/ 1725930 h 1839913"/>
              <a:gd name="T22" fmla="*/ 1370632 w 2444750"/>
              <a:gd name="T23" fmla="*/ 1696720 h 1839913"/>
              <a:gd name="T24" fmla="*/ 1343652 w 2444750"/>
              <a:gd name="T25" fmla="*/ 1605280 h 1839913"/>
              <a:gd name="T26" fmla="*/ 1444589 w 2444750"/>
              <a:gd name="T27" fmla="*/ 1440180 h 1839913"/>
              <a:gd name="T28" fmla="*/ 1570283 w 2444750"/>
              <a:gd name="T29" fmla="*/ 1292542 h 1839913"/>
              <a:gd name="T30" fmla="*/ 1721371 w 2444750"/>
              <a:gd name="T31" fmla="*/ 1170622 h 1839913"/>
              <a:gd name="T32" fmla="*/ 1899121 w 2444750"/>
              <a:gd name="T33" fmla="*/ 1086802 h 1839913"/>
              <a:gd name="T34" fmla="*/ 2094329 w 2444750"/>
              <a:gd name="T35" fmla="*/ 1051560 h 1839913"/>
              <a:gd name="T36" fmla="*/ 1965460 w 2444750"/>
              <a:gd name="T37" fmla="*/ 1049020 h 1839913"/>
              <a:gd name="T38" fmla="*/ 1765808 w 2444750"/>
              <a:gd name="T39" fmla="*/ 1095375 h 1839913"/>
              <a:gd name="T40" fmla="*/ 1581710 w 2444750"/>
              <a:gd name="T41" fmla="*/ 1190942 h 1839913"/>
              <a:gd name="T42" fmla="*/ 1411578 w 2444750"/>
              <a:gd name="T43" fmla="*/ 1295400 h 1839913"/>
              <a:gd name="T44" fmla="*/ 1408721 w 2444750"/>
              <a:gd name="T45" fmla="*/ 1086167 h 1839913"/>
              <a:gd name="T46" fmla="*/ 1482678 w 2444750"/>
              <a:gd name="T47" fmla="*/ 973137 h 1839913"/>
              <a:gd name="T48" fmla="*/ 1599168 w 2444750"/>
              <a:gd name="T49" fmla="*/ 917892 h 1839913"/>
              <a:gd name="T50" fmla="*/ 1807072 w 2444750"/>
              <a:gd name="T51" fmla="*/ 878840 h 1839913"/>
              <a:gd name="T52" fmla="*/ 201391 w 2444750"/>
              <a:gd name="T53" fmla="*/ 39998 h 1839913"/>
              <a:gd name="T54" fmla="*/ 518091 w 2444750"/>
              <a:gd name="T55" fmla="*/ 144120 h 1839913"/>
              <a:gd name="T56" fmla="*/ 777930 w 2444750"/>
              <a:gd name="T57" fmla="*/ 275860 h 1839913"/>
              <a:gd name="T58" fmla="*/ 949462 w 2444750"/>
              <a:gd name="T59" fmla="*/ 399664 h 1839913"/>
              <a:gd name="T60" fmla="*/ 1101935 w 2444750"/>
              <a:gd name="T61" fmla="*/ 553942 h 1839913"/>
              <a:gd name="T62" fmla="*/ 1223278 w 2444750"/>
              <a:gd name="T63" fmla="*/ 741870 h 1839913"/>
              <a:gd name="T64" fmla="*/ 1302056 w 2444750"/>
              <a:gd name="T65" fmla="*/ 966621 h 1839913"/>
              <a:gd name="T66" fmla="*/ 1326833 w 2444750"/>
              <a:gd name="T67" fmla="*/ 1232005 h 1839913"/>
              <a:gd name="T68" fmla="*/ 1288079 w 2444750"/>
              <a:gd name="T69" fmla="*/ 1499294 h 1839913"/>
              <a:gd name="T70" fmla="*/ 1192148 w 2444750"/>
              <a:gd name="T71" fmla="*/ 1674524 h 1839913"/>
              <a:gd name="T72" fmla="*/ 1066040 w 2444750"/>
              <a:gd name="T73" fmla="*/ 1776424 h 1839913"/>
              <a:gd name="T74" fmla="*/ 1024110 w 2444750"/>
              <a:gd name="T75" fmla="*/ 1592941 h 1839913"/>
              <a:gd name="T76" fmla="*/ 994569 w 2444750"/>
              <a:gd name="T77" fmla="*/ 1268829 h 1839913"/>
              <a:gd name="T78" fmla="*/ 909438 w 2444750"/>
              <a:gd name="T79" fmla="*/ 955193 h 1839913"/>
              <a:gd name="T80" fmla="*/ 761094 w 2444750"/>
              <a:gd name="T81" fmla="*/ 668857 h 1839913"/>
              <a:gd name="T82" fmla="*/ 547632 w 2444750"/>
              <a:gd name="T83" fmla="*/ 431726 h 1839913"/>
              <a:gd name="T84" fmla="*/ 471078 w 2444750"/>
              <a:gd name="T85" fmla="*/ 388871 h 1839913"/>
              <a:gd name="T86" fmla="*/ 667387 w 2444750"/>
              <a:gd name="T87" fmla="*/ 627272 h 1839913"/>
              <a:gd name="T88" fmla="*/ 793495 w 2444750"/>
              <a:gd name="T89" fmla="*/ 905037 h 1839913"/>
              <a:gd name="T90" fmla="*/ 853849 w 2444750"/>
              <a:gd name="T91" fmla="*/ 1201848 h 1839913"/>
              <a:gd name="T92" fmla="*/ 858613 w 2444750"/>
              <a:gd name="T93" fmla="*/ 1504056 h 1839913"/>
              <a:gd name="T94" fmla="*/ 818272 w 2444750"/>
              <a:gd name="T95" fmla="*/ 1801820 h 1839913"/>
              <a:gd name="T96" fmla="*/ 677234 w 2444750"/>
              <a:gd name="T97" fmla="*/ 1814200 h 1839913"/>
              <a:gd name="T98" fmla="*/ 514279 w 2444750"/>
              <a:gd name="T99" fmla="*/ 1734204 h 1839913"/>
              <a:gd name="T100" fmla="*/ 376418 w 2444750"/>
              <a:gd name="T101" fmla="*/ 1614844 h 1839913"/>
              <a:gd name="T102" fmla="*/ 271593 w 2444750"/>
              <a:gd name="T103" fmla="*/ 1465963 h 1839913"/>
              <a:gd name="T104" fmla="*/ 207745 w 2444750"/>
              <a:gd name="T105" fmla="*/ 1298034 h 1839913"/>
              <a:gd name="T106" fmla="*/ 191862 w 2444750"/>
              <a:gd name="T107" fmla="*/ 1121534 h 1839913"/>
              <a:gd name="T108" fmla="*/ 219498 w 2444750"/>
              <a:gd name="T109" fmla="*/ 775836 h 1839913"/>
              <a:gd name="T110" fmla="*/ 204568 w 2444750"/>
              <a:gd name="T111" fmla="*/ 480612 h 1839913"/>
              <a:gd name="T112" fmla="*/ 162003 w 2444750"/>
              <a:gd name="T113" fmla="*/ 286018 h 1839913"/>
              <a:gd name="T114" fmla="*/ 83543 w 2444750"/>
              <a:gd name="T115" fmla="*/ 110154 h 1839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444750" h="1839913">
                <a:moveTo>
                  <a:pt x="1850557" y="877887"/>
                </a:moveTo>
                <a:lnTo>
                  <a:pt x="1872458" y="878522"/>
                </a:lnTo>
                <a:lnTo>
                  <a:pt x="1894042" y="879157"/>
                </a:lnTo>
                <a:lnTo>
                  <a:pt x="1915626" y="881062"/>
                </a:lnTo>
                <a:lnTo>
                  <a:pt x="1936893" y="882650"/>
                </a:lnTo>
                <a:lnTo>
                  <a:pt x="1958159" y="885190"/>
                </a:lnTo>
                <a:lnTo>
                  <a:pt x="1978791" y="887730"/>
                </a:lnTo>
                <a:lnTo>
                  <a:pt x="1999423" y="890587"/>
                </a:lnTo>
                <a:lnTo>
                  <a:pt x="2020055" y="894397"/>
                </a:lnTo>
                <a:lnTo>
                  <a:pt x="2040369" y="898207"/>
                </a:lnTo>
                <a:lnTo>
                  <a:pt x="2060366" y="902017"/>
                </a:lnTo>
                <a:lnTo>
                  <a:pt x="2080045" y="906780"/>
                </a:lnTo>
                <a:lnTo>
                  <a:pt x="2099407" y="911225"/>
                </a:lnTo>
                <a:lnTo>
                  <a:pt x="2118452" y="916305"/>
                </a:lnTo>
                <a:lnTo>
                  <a:pt x="2137179" y="921067"/>
                </a:lnTo>
                <a:lnTo>
                  <a:pt x="2155272" y="926465"/>
                </a:lnTo>
                <a:lnTo>
                  <a:pt x="2173681" y="931862"/>
                </a:lnTo>
                <a:lnTo>
                  <a:pt x="2190822" y="937260"/>
                </a:lnTo>
                <a:lnTo>
                  <a:pt x="2208279" y="943292"/>
                </a:lnTo>
                <a:lnTo>
                  <a:pt x="2224785" y="948690"/>
                </a:lnTo>
                <a:lnTo>
                  <a:pt x="2241290" y="954722"/>
                </a:lnTo>
                <a:lnTo>
                  <a:pt x="2256843" y="960437"/>
                </a:lnTo>
                <a:lnTo>
                  <a:pt x="2287314" y="972185"/>
                </a:lnTo>
                <a:lnTo>
                  <a:pt x="2314929" y="983932"/>
                </a:lnTo>
                <a:lnTo>
                  <a:pt x="2340639" y="995045"/>
                </a:lnTo>
                <a:lnTo>
                  <a:pt x="2363810" y="1005522"/>
                </a:lnTo>
                <a:lnTo>
                  <a:pt x="2384442" y="1015682"/>
                </a:lnTo>
                <a:lnTo>
                  <a:pt x="2401900" y="1024572"/>
                </a:lnTo>
                <a:lnTo>
                  <a:pt x="2417135" y="1031875"/>
                </a:lnTo>
                <a:lnTo>
                  <a:pt x="2437450" y="1043305"/>
                </a:lnTo>
                <a:lnTo>
                  <a:pt x="2444750" y="1047432"/>
                </a:lnTo>
                <a:lnTo>
                  <a:pt x="2433641" y="1049337"/>
                </a:lnTo>
                <a:lnTo>
                  <a:pt x="2422849" y="1051560"/>
                </a:lnTo>
                <a:lnTo>
                  <a:pt x="2412057" y="1053782"/>
                </a:lnTo>
                <a:lnTo>
                  <a:pt x="2401265" y="1056957"/>
                </a:lnTo>
                <a:lnTo>
                  <a:pt x="2390473" y="1059815"/>
                </a:lnTo>
                <a:lnTo>
                  <a:pt x="2379998" y="1063307"/>
                </a:lnTo>
                <a:lnTo>
                  <a:pt x="2369524" y="1066800"/>
                </a:lnTo>
                <a:lnTo>
                  <a:pt x="2359049" y="1070927"/>
                </a:lnTo>
                <a:lnTo>
                  <a:pt x="2348892" y="1074737"/>
                </a:lnTo>
                <a:lnTo>
                  <a:pt x="2338418" y="1079500"/>
                </a:lnTo>
                <a:lnTo>
                  <a:pt x="2328260" y="1083945"/>
                </a:lnTo>
                <a:lnTo>
                  <a:pt x="2318421" y="1088707"/>
                </a:lnTo>
                <a:lnTo>
                  <a:pt x="2308264" y="1094105"/>
                </a:lnTo>
                <a:lnTo>
                  <a:pt x="2298741" y="1099502"/>
                </a:lnTo>
                <a:lnTo>
                  <a:pt x="2288901" y="1105217"/>
                </a:lnTo>
                <a:lnTo>
                  <a:pt x="2279062" y="1110932"/>
                </a:lnTo>
                <a:lnTo>
                  <a:pt x="2269539" y="1116965"/>
                </a:lnTo>
                <a:lnTo>
                  <a:pt x="2259700" y="1122997"/>
                </a:lnTo>
                <a:lnTo>
                  <a:pt x="2250177" y="1129665"/>
                </a:lnTo>
                <a:lnTo>
                  <a:pt x="2241290" y="1136015"/>
                </a:lnTo>
                <a:lnTo>
                  <a:pt x="2231768" y="1143000"/>
                </a:lnTo>
                <a:lnTo>
                  <a:pt x="2222563" y="1149985"/>
                </a:lnTo>
                <a:lnTo>
                  <a:pt x="2204788" y="1164590"/>
                </a:lnTo>
                <a:lnTo>
                  <a:pt x="2187013" y="1179512"/>
                </a:lnTo>
                <a:lnTo>
                  <a:pt x="2169555" y="1195070"/>
                </a:lnTo>
                <a:lnTo>
                  <a:pt x="2152415" y="1211580"/>
                </a:lnTo>
                <a:lnTo>
                  <a:pt x="2135909" y="1228407"/>
                </a:lnTo>
                <a:lnTo>
                  <a:pt x="2119404" y="1245870"/>
                </a:lnTo>
                <a:lnTo>
                  <a:pt x="2103534" y="1263332"/>
                </a:lnTo>
                <a:lnTo>
                  <a:pt x="2088298" y="1281430"/>
                </a:lnTo>
                <a:lnTo>
                  <a:pt x="2072745" y="1299527"/>
                </a:lnTo>
                <a:lnTo>
                  <a:pt x="2058144" y="1318260"/>
                </a:lnTo>
                <a:lnTo>
                  <a:pt x="2043543" y="1336675"/>
                </a:lnTo>
                <a:lnTo>
                  <a:pt x="2029577" y="1355725"/>
                </a:lnTo>
                <a:lnTo>
                  <a:pt x="2015928" y="1375092"/>
                </a:lnTo>
                <a:lnTo>
                  <a:pt x="2002280" y="1393825"/>
                </a:lnTo>
                <a:lnTo>
                  <a:pt x="1989266" y="1412875"/>
                </a:lnTo>
                <a:lnTo>
                  <a:pt x="1976569" y="1432242"/>
                </a:lnTo>
                <a:lnTo>
                  <a:pt x="1964508" y="1450975"/>
                </a:lnTo>
                <a:lnTo>
                  <a:pt x="1952446" y="1469707"/>
                </a:lnTo>
                <a:lnTo>
                  <a:pt x="1941019" y="1488122"/>
                </a:lnTo>
                <a:lnTo>
                  <a:pt x="1918800" y="1524635"/>
                </a:lnTo>
                <a:lnTo>
                  <a:pt x="1913722" y="1533525"/>
                </a:lnTo>
                <a:lnTo>
                  <a:pt x="1907691" y="1542415"/>
                </a:lnTo>
                <a:lnTo>
                  <a:pt x="1901978" y="1550987"/>
                </a:lnTo>
                <a:lnTo>
                  <a:pt x="1895629" y="1559242"/>
                </a:lnTo>
                <a:lnTo>
                  <a:pt x="1889599" y="1567497"/>
                </a:lnTo>
                <a:lnTo>
                  <a:pt x="1882933" y="1575435"/>
                </a:lnTo>
                <a:lnTo>
                  <a:pt x="1876267" y="1583055"/>
                </a:lnTo>
                <a:lnTo>
                  <a:pt x="1868967" y="1590675"/>
                </a:lnTo>
                <a:lnTo>
                  <a:pt x="1861667" y="1598295"/>
                </a:lnTo>
                <a:lnTo>
                  <a:pt x="1854366" y="1605280"/>
                </a:lnTo>
                <a:lnTo>
                  <a:pt x="1846748" y="1612582"/>
                </a:lnTo>
                <a:lnTo>
                  <a:pt x="1838813" y="1619250"/>
                </a:lnTo>
                <a:lnTo>
                  <a:pt x="1830878" y="1625917"/>
                </a:lnTo>
                <a:lnTo>
                  <a:pt x="1822625" y="1632585"/>
                </a:lnTo>
                <a:lnTo>
                  <a:pt x="1814372" y="1638935"/>
                </a:lnTo>
                <a:lnTo>
                  <a:pt x="1805802" y="1644967"/>
                </a:lnTo>
                <a:lnTo>
                  <a:pt x="1797232" y="1650682"/>
                </a:lnTo>
                <a:lnTo>
                  <a:pt x="1788345" y="1656715"/>
                </a:lnTo>
                <a:lnTo>
                  <a:pt x="1779140" y="1662112"/>
                </a:lnTo>
                <a:lnTo>
                  <a:pt x="1770252" y="1667510"/>
                </a:lnTo>
                <a:lnTo>
                  <a:pt x="1761047" y="1672272"/>
                </a:lnTo>
                <a:lnTo>
                  <a:pt x="1751525" y="1677035"/>
                </a:lnTo>
                <a:lnTo>
                  <a:pt x="1742003" y="1682115"/>
                </a:lnTo>
                <a:lnTo>
                  <a:pt x="1732480" y="1686242"/>
                </a:lnTo>
                <a:lnTo>
                  <a:pt x="1722958" y="1690687"/>
                </a:lnTo>
                <a:lnTo>
                  <a:pt x="1713118" y="1694497"/>
                </a:lnTo>
                <a:lnTo>
                  <a:pt x="1702961" y="1698307"/>
                </a:lnTo>
                <a:lnTo>
                  <a:pt x="1693121" y="1702117"/>
                </a:lnTo>
                <a:lnTo>
                  <a:pt x="1682964" y="1705610"/>
                </a:lnTo>
                <a:lnTo>
                  <a:pt x="1672807" y="1708467"/>
                </a:lnTo>
                <a:lnTo>
                  <a:pt x="1662333" y="1711325"/>
                </a:lnTo>
                <a:lnTo>
                  <a:pt x="1652493" y="1714500"/>
                </a:lnTo>
                <a:lnTo>
                  <a:pt x="1642018" y="1716722"/>
                </a:lnTo>
                <a:lnTo>
                  <a:pt x="1631544" y="1718945"/>
                </a:lnTo>
                <a:lnTo>
                  <a:pt x="1621069" y="1720850"/>
                </a:lnTo>
                <a:lnTo>
                  <a:pt x="1610277" y="1722755"/>
                </a:lnTo>
                <a:lnTo>
                  <a:pt x="1599803" y="1724342"/>
                </a:lnTo>
                <a:lnTo>
                  <a:pt x="1589328" y="1725930"/>
                </a:lnTo>
                <a:lnTo>
                  <a:pt x="1578536" y="1726882"/>
                </a:lnTo>
                <a:lnTo>
                  <a:pt x="1567744" y="1727835"/>
                </a:lnTo>
                <a:lnTo>
                  <a:pt x="1557587" y="1728470"/>
                </a:lnTo>
                <a:lnTo>
                  <a:pt x="1546795" y="1728787"/>
                </a:lnTo>
                <a:lnTo>
                  <a:pt x="1536320" y="1728787"/>
                </a:lnTo>
                <a:lnTo>
                  <a:pt x="1525528" y="1728787"/>
                </a:lnTo>
                <a:lnTo>
                  <a:pt x="1514736" y="1728470"/>
                </a:lnTo>
                <a:lnTo>
                  <a:pt x="1504262" y="1727835"/>
                </a:lnTo>
                <a:lnTo>
                  <a:pt x="1493470" y="1726882"/>
                </a:lnTo>
                <a:lnTo>
                  <a:pt x="1482995" y="1725930"/>
                </a:lnTo>
                <a:lnTo>
                  <a:pt x="1472521" y="1724342"/>
                </a:lnTo>
                <a:lnTo>
                  <a:pt x="1461729" y="1722755"/>
                </a:lnTo>
                <a:lnTo>
                  <a:pt x="1451254" y="1720850"/>
                </a:lnTo>
                <a:lnTo>
                  <a:pt x="1441414" y="1718945"/>
                </a:lnTo>
                <a:lnTo>
                  <a:pt x="1430940" y="1716722"/>
                </a:lnTo>
                <a:lnTo>
                  <a:pt x="1420465" y="1714182"/>
                </a:lnTo>
                <a:lnTo>
                  <a:pt x="1410308" y="1711007"/>
                </a:lnTo>
                <a:lnTo>
                  <a:pt x="1400151" y="1707832"/>
                </a:lnTo>
                <a:lnTo>
                  <a:pt x="1389994" y="1704657"/>
                </a:lnTo>
                <a:lnTo>
                  <a:pt x="1380154" y="1700530"/>
                </a:lnTo>
                <a:lnTo>
                  <a:pt x="1370632" y="1696720"/>
                </a:lnTo>
                <a:lnTo>
                  <a:pt x="1360792" y="1692592"/>
                </a:lnTo>
                <a:lnTo>
                  <a:pt x="1350952" y="1688147"/>
                </a:lnTo>
                <a:lnTo>
                  <a:pt x="1341430" y="1683385"/>
                </a:lnTo>
                <a:lnTo>
                  <a:pt x="1331908" y="1678622"/>
                </a:lnTo>
                <a:lnTo>
                  <a:pt x="1323020" y="1672907"/>
                </a:lnTo>
                <a:lnTo>
                  <a:pt x="1320481" y="1671637"/>
                </a:lnTo>
                <a:lnTo>
                  <a:pt x="1314450" y="1667192"/>
                </a:lnTo>
                <a:lnTo>
                  <a:pt x="1320798" y="1652270"/>
                </a:lnTo>
                <a:lnTo>
                  <a:pt x="1328416" y="1636712"/>
                </a:lnTo>
                <a:lnTo>
                  <a:pt x="1336034" y="1621155"/>
                </a:lnTo>
                <a:lnTo>
                  <a:pt x="1343652" y="1605280"/>
                </a:lnTo>
                <a:lnTo>
                  <a:pt x="1351905" y="1589722"/>
                </a:lnTo>
                <a:lnTo>
                  <a:pt x="1360475" y="1574482"/>
                </a:lnTo>
                <a:lnTo>
                  <a:pt x="1368727" y="1558925"/>
                </a:lnTo>
                <a:lnTo>
                  <a:pt x="1377615" y="1543685"/>
                </a:lnTo>
                <a:lnTo>
                  <a:pt x="1386502" y="1528762"/>
                </a:lnTo>
                <a:lnTo>
                  <a:pt x="1396025" y="1513522"/>
                </a:lnTo>
                <a:lnTo>
                  <a:pt x="1405230" y="1498600"/>
                </a:lnTo>
                <a:lnTo>
                  <a:pt x="1414752" y="1483995"/>
                </a:lnTo>
                <a:lnTo>
                  <a:pt x="1424274" y="1469390"/>
                </a:lnTo>
                <a:lnTo>
                  <a:pt x="1434431" y="1454467"/>
                </a:lnTo>
                <a:lnTo>
                  <a:pt x="1444589" y="1440180"/>
                </a:lnTo>
                <a:lnTo>
                  <a:pt x="1455063" y="1425892"/>
                </a:lnTo>
                <a:lnTo>
                  <a:pt x="1465538" y="1411922"/>
                </a:lnTo>
                <a:lnTo>
                  <a:pt x="1476330" y="1397952"/>
                </a:lnTo>
                <a:lnTo>
                  <a:pt x="1487439" y="1383982"/>
                </a:lnTo>
                <a:lnTo>
                  <a:pt x="1498231" y="1370330"/>
                </a:lnTo>
                <a:lnTo>
                  <a:pt x="1509658" y="1356995"/>
                </a:lnTo>
                <a:lnTo>
                  <a:pt x="1521402" y="1343660"/>
                </a:lnTo>
                <a:lnTo>
                  <a:pt x="1533146" y="1330642"/>
                </a:lnTo>
                <a:lnTo>
                  <a:pt x="1545208" y="1317625"/>
                </a:lnTo>
                <a:lnTo>
                  <a:pt x="1557587" y="1304925"/>
                </a:lnTo>
                <a:lnTo>
                  <a:pt x="1570283" y="1292542"/>
                </a:lnTo>
                <a:lnTo>
                  <a:pt x="1582662" y="1280160"/>
                </a:lnTo>
                <a:lnTo>
                  <a:pt x="1595676" y="1268095"/>
                </a:lnTo>
                <a:lnTo>
                  <a:pt x="1608690" y="1256347"/>
                </a:lnTo>
                <a:lnTo>
                  <a:pt x="1622021" y="1244600"/>
                </a:lnTo>
                <a:lnTo>
                  <a:pt x="1635670" y="1233170"/>
                </a:lnTo>
                <a:lnTo>
                  <a:pt x="1649319" y="1222057"/>
                </a:lnTo>
                <a:lnTo>
                  <a:pt x="1663602" y="1211262"/>
                </a:lnTo>
                <a:lnTo>
                  <a:pt x="1677568" y="1200467"/>
                </a:lnTo>
                <a:lnTo>
                  <a:pt x="1692169" y="1190307"/>
                </a:lnTo>
                <a:lnTo>
                  <a:pt x="1706770" y="1180147"/>
                </a:lnTo>
                <a:lnTo>
                  <a:pt x="1721371" y="1170622"/>
                </a:lnTo>
                <a:lnTo>
                  <a:pt x="1736924" y="1161097"/>
                </a:lnTo>
                <a:lnTo>
                  <a:pt x="1752160" y="1152207"/>
                </a:lnTo>
                <a:lnTo>
                  <a:pt x="1767396" y="1143317"/>
                </a:lnTo>
                <a:lnTo>
                  <a:pt x="1783266" y="1135062"/>
                </a:lnTo>
                <a:lnTo>
                  <a:pt x="1799137" y="1127125"/>
                </a:lnTo>
                <a:lnTo>
                  <a:pt x="1815325" y="1119505"/>
                </a:lnTo>
                <a:lnTo>
                  <a:pt x="1831830" y="1111885"/>
                </a:lnTo>
                <a:lnTo>
                  <a:pt x="1848335" y="1105217"/>
                </a:lnTo>
                <a:lnTo>
                  <a:pt x="1865158" y="1098550"/>
                </a:lnTo>
                <a:lnTo>
                  <a:pt x="1881663" y="1092835"/>
                </a:lnTo>
                <a:lnTo>
                  <a:pt x="1899121" y="1086802"/>
                </a:lnTo>
                <a:lnTo>
                  <a:pt x="1915944" y="1081722"/>
                </a:lnTo>
                <a:lnTo>
                  <a:pt x="1933719" y="1076642"/>
                </a:lnTo>
                <a:lnTo>
                  <a:pt x="1950859" y="1072197"/>
                </a:lnTo>
                <a:lnTo>
                  <a:pt x="1968634" y="1068387"/>
                </a:lnTo>
                <a:lnTo>
                  <a:pt x="1986092" y="1064577"/>
                </a:lnTo>
                <a:lnTo>
                  <a:pt x="2004184" y="1061402"/>
                </a:lnTo>
                <a:lnTo>
                  <a:pt x="2021959" y="1058545"/>
                </a:lnTo>
                <a:lnTo>
                  <a:pt x="2040051" y="1056322"/>
                </a:lnTo>
                <a:lnTo>
                  <a:pt x="2058144" y="1054100"/>
                </a:lnTo>
                <a:lnTo>
                  <a:pt x="2076554" y="1052830"/>
                </a:lnTo>
                <a:lnTo>
                  <a:pt x="2094329" y="1051560"/>
                </a:lnTo>
                <a:lnTo>
                  <a:pt x="2112738" y="1050925"/>
                </a:lnTo>
                <a:lnTo>
                  <a:pt x="2131148" y="1050925"/>
                </a:lnTo>
                <a:lnTo>
                  <a:pt x="2113056" y="1049020"/>
                </a:lnTo>
                <a:lnTo>
                  <a:pt x="2094646" y="1047432"/>
                </a:lnTo>
                <a:lnTo>
                  <a:pt x="2076236" y="1046480"/>
                </a:lnTo>
                <a:lnTo>
                  <a:pt x="2057826" y="1045845"/>
                </a:lnTo>
                <a:lnTo>
                  <a:pt x="2039417" y="1045527"/>
                </a:lnTo>
                <a:lnTo>
                  <a:pt x="2021007" y="1045845"/>
                </a:lnTo>
                <a:lnTo>
                  <a:pt x="2002280" y="1046480"/>
                </a:lnTo>
                <a:lnTo>
                  <a:pt x="1984187" y="1047432"/>
                </a:lnTo>
                <a:lnTo>
                  <a:pt x="1965460" y="1049020"/>
                </a:lnTo>
                <a:lnTo>
                  <a:pt x="1947050" y="1050925"/>
                </a:lnTo>
                <a:lnTo>
                  <a:pt x="1928640" y="1053147"/>
                </a:lnTo>
                <a:lnTo>
                  <a:pt x="1910230" y="1056322"/>
                </a:lnTo>
                <a:lnTo>
                  <a:pt x="1891821" y="1059497"/>
                </a:lnTo>
                <a:lnTo>
                  <a:pt x="1873411" y="1063307"/>
                </a:lnTo>
                <a:lnTo>
                  <a:pt x="1855318" y="1067752"/>
                </a:lnTo>
                <a:lnTo>
                  <a:pt x="1837226" y="1072515"/>
                </a:lnTo>
                <a:lnTo>
                  <a:pt x="1819133" y="1077277"/>
                </a:lnTo>
                <a:lnTo>
                  <a:pt x="1801041" y="1082992"/>
                </a:lnTo>
                <a:lnTo>
                  <a:pt x="1783583" y="1089025"/>
                </a:lnTo>
                <a:lnTo>
                  <a:pt x="1765808" y="1095375"/>
                </a:lnTo>
                <a:lnTo>
                  <a:pt x="1748351" y="1102042"/>
                </a:lnTo>
                <a:lnTo>
                  <a:pt x="1730893" y="1109345"/>
                </a:lnTo>
                <a:lnTo>
                  <a:pt x="1713753" y="1117282"/>
                </a:lnTo>
                <a:lnTo>
                  <a:pt x="1696295" y="1124902"/>
                </a:lnTo>
                <a:lnTo>
                  <a:pt x="1679473" y="1133475"/>
                </a:lnTo>
                <a:lnTo>
                  <a:pt x="1662650" y="1142365"/>
                </a:lnTo>
                <a:lnTo>
                  <a:pt x="1646145" y="1151255"/>
                </a:lnTo>
                <a:lnTo>
                  <a:pt x="1629957" y="1160462"/>
                </a:lnTo>
                <a:lnTo>
                  <a:pt x="1613451" y="1170305"/>
                </a:lnTo>
                <a:lnTo>
                  <a:pt x="1597581" y="1180465"/>
                </a:lnTo>
                <a:lnTo>
                  <a:pt x="1581710" y="1190942"/>
                </a:lnTo>
                <a:lnTo>
                  <a:pt x="1565840" y="1201737"/>
                </a:lnTo>
                <a:lnTo>
                  <a:pt x="1544891" y="1216660"/>
                </a:lnTo>
                <a:lnTo>
                  <a:pt x="1524576" y="1232217"/>
                </a:lnTo>
                <a:lnTo>
                  <a:pt x="1504262" y="1248092"/>
                </a:lnTo>
                <a:lnTo>
                  <a:pt x="1484265" y="1264602"/>
                </a:lnTo>
                <a:lnTo>
                  <a:pt x="1464903" y="1281430"/>
                </a:lnTo>
                <a:lnTo>
                  <a:pt x="1445541" y="1298575"/>
                </a:lnTo>
                <a:lnTo>
                  <a:pt x="1426496" y="1316672"/>
                </a:lnTo>
                <a:lnTo>
                  <a:pt x="1408404" y="1334452"/>
                </a:lnTo>
                <a:lnTo>
                  <a:pt x="1409991" y="1315085"/>
                </a:lnTo>
                <a:lnTo>
                  <a:pt x="1411578" y="1295400"/>
                </a:lnTo>
                <a:lnTo>
                  <a:pt x="1412530" y="1275715"/>
                </a:lnTo>
                <a:lnTo>
                  <a:pt x="1413482" y="1256347"/>
                </a:lnTo>
                <a:lnTo>
                  <a:pt x="1413800" y="1236980"/>
                </a:lnTo>
                <a:lnTo>
                  <a:pt x="1414117" y="1217612"/>
                </a:lnTo>
                <a:lnTo>
                  <a:pt x="1414435" y="1198880"/>
                </a:lnTo>
                <a:lnTo>
                  <a:pt x="1414117" y="1179512"/>
                </a:lnTo>
                <a:lnTo>
                  <a:pt x="1413482" y="1160462"/>
                </a:lnTo>
                <a:lnTo>
                  <a:pt x="1412847" y="1142047"/>
                </a:lnTo>
                <a:lnTo>
                  <a:pt x="1411578" y="1122997"/>
                </a:lnTo>
                <a:lnTo>
                  <a:pt x="1410308" y="1104582"/>
                </a:lnTo>
                <a:lnTo>
                  <a:pt x="1408721" y="1086167"/>
                </a:lnTo>
                <a:lnTo>
                  <a:pt x="1406817" y="1067752"/>
                </a:lnTo>
                <a:lnTo>
                  <a:pt x="1404912" y="1049655"/>
                </a:lnTo>
                <a:lnTo>
                  <a:pt x="1402056" y="1031240"/>
                </a:lnTo>
                <a:lnTo>
                  <a:pt x="1411895" y="1023302"/>
                </a:lnTo>
                <a:lnTo>
                  <a:pt x="1422052" y="1015365"/>
                </a:lnTo>
                <a:lnTo>
                  <a:pt x="1431892" y="1007427"/>
                </a:lnTo>
                <a:lnTo>
                  <a:pt x="1442049" y="1000442"/>
                </a:lnTo>
                <a:lnTo>
                  <a:pt x="1452206" y="993140"/>
                </a:lnTo>
                <a:lnTo>
                  <a:pt x="1462046" y="986472"/>
                </a:lnTo>
                <a:lnTo>
                  <a:pt x="1472203" y="979487"/>
                </a:lnTo>
                <a:lnTo>
                  <a:pt x="1482678" y="973137"/>
                </a:lnTo>
                <a:lnTo>
                  <a:pt x="1493152" y="967105"/>
                </a:lnTo>
                <a:lnTo>
                  <a:pt x="1503627" y="961072"/>
                </a:lnTo>
                <a:lnTo>
                  <a:pt x="1514102" y="955357"/>
                </a:lnTo>
                <a:lnTo>
                  <a:pt x="1524576" y="949960"/>
                </a:lnTo>
                <a:lnTo>
                  <a:pt x="1535051" y="944562"/>
                </a:lnTo>
                <a:lnTo>
                  <a:pt x="1545843" y="939800"/>
                </a:lnTo>
                <a:lnTo>
                  <a:pt x="1556000" y="935037"/>
                </a:lnTo>
                <a:lnTo>
                  <a:pt x="1566792" y="930592"/>
                </a:lnTo>
                <a:lnTo>
                  <a:pt x="1577584" y="925830"/>
                </a:lnTo>
                <a:lnTo>
                  <a:pt x="1588376" y="922020"/>
                </a:lnTo>
                <a:lnTo>
                  <a:pt x="1599168" y="917892"/>
                </a:lnTo>
                <a:lnTo>
                  <a:pt x="1609960" y="914082"/>
                </a:lnTo>
                <a:lnTo>
                  <a:pt x="1620752" y="910590"/>
                </a:lnTo>
                <a:lnTo>
                  <a:pt x="1631544" y="907415"/>
                </a:lnTo>
                <a:lnTo>
                  <a:pt x="1653445" y="901382"/>
                </a:lnTo>
                <a:lnTo>
                  <a:pt x="1675346" y="895985"/>
                </a:lnTo>
                <a:lnTo>
                  <a:pt x="1697248" y="891222"/>
                </a:lnTo>
                <a:lnTo>
                  <a:pt x="1719149" y="887730"/>
                </a:lnTo>
                <a:lnTo>
                  <a:pt x="1741050" y="884555"/>
                </a:lnTo>
                <a:lnTo>
                  <a:pt x="1763269" y="882015"/>
                </a:lnTo>
                <a:lnTo>
                  <a:pt x="1785171" y="880110"/>
                </a:lnTo>
                <a:lnTo>
                  <a:pt x="1807072" y="878840"/>
                </a:lnTo>
                <a:lnTo>
                  <a:pt x="1828973" y="878205"/>
                </a:lnTo>
                <a:lnTo>
                  <a:pt x="1850557" y="877887"/>
                </a:lnTo>
                <a:close/>
                <a:moveTo>
                  <a:pt x="0" y="0"/>
                </a:moveTo>
                <a:lnTo>
                  <a:pt x="16200" y="2222"/>
                </a:lnTo>
                <a:lnTo>
                  <a:pt x="35895" y="5079"/>
                </a:lnTo>
                <a:lnTo>
                  <a:pt x="62578" y="9841"/>
                </a:lnTo>
                <a:lnTo>
                  <a:pt x="95296" y="16190"/>
                </a:lnTo>
                <a:lnTo>
                  <a:pt x="133732" y="24443"/>
                </a:lnTo>
                <a:lnTo>
                  <a:pt x="155332" y="28888"/>
                </a:lnTo>
                <a:lnTo>
                  <a:pt x="177885" y="34284"/>
                </a:lnTo>
                <a:lnTo>
                  <a:pt x="201391" y="39998"/>
                </a:lnTo>
                <a:lnTo>
                  <a:pt x="226168" y="46665"/>
                </a:lnTo>
                <a:lnTo>
                  <a:pt x="251898" y="53331"/>
                </a:lnTo>
                <a:lnTo>
                  <a:pt x="278899" y="60950"/>
                </a:lnTo>
                <a:lnTo>
                  <a:pt x="306217" y="68886"/>
                </a:lnTo>
                <a:lnTo>
                  <a:pt x="334488" y="77457"/>
                </a:lnTo>
                <a:lnTo>
                  <a:pt x="364029" y="86980"/>
                </a:lnTo>
                <a:lnTo>
                  <a:pt x="393571" y="97138"/>
                </a:lnTo>
                <a:lnTo>
                  <a:pt x="424066" y="107932"/>
                </a:lnTo>
                <a:lnTo>
                  <a:pt x="455195" y="119360"/>
                </a:lnTo>
                <a:lnTo>
                  <a:pt x="486325" y="131422"/>
                </a:lnTo>
                <a:lnTo>
                  <a:pt x="518091" y="144120"/>
                </a:lnTo>
                <a:lnTo>
                  <a:pt x="550491" y="157770"/>
                </a:lnTo>
                <a:lnTo>
                  <a:pt x="582892" y="172055"/>
                </a:lnTo>
                <a:lnTo>
                  <a:pt x="614974" y="187610"/>
                </a:lnTo>
                <a:lnTo>
                  <a:pt x="647693" y="203483"/>
                </a:lnTo>
                <a:lnTo>
                  <a:pt x="680411" y="219990"/>
                </a:lnTo>
                <a:lnTo>
                  <a:pt x="696611" y="228878"/>
                </a:lnTo>
                <a:lnTo>
                  <a:pt x="713129" y="238084"/>
                </a:lnTo>
                <a:lnTo>
                  <a:pt x="729329" y="247290"/>
                </a:lnTo>
                <a:lnTo>
                  <a:pt x="745529" y="256178"/>
                </a:lnTo>
                <a:lnTo>
                  <a:pt x="761730" y="266019"/>
                </a:lnTo>
                <a:lnTo>
                  <a:pt x="777930" y="275860"/>
                </a:lnTo>
                <a:lnTo>
                  <a:pt x="794130" y="286018"/>
                </a:lnTo>
                <a:lnTo>
                  <a:pt x="810013" y="296177"/>
                </a:lnTo>
                <a:lnTo>
                  <a:pt x="825895" y="306970"/>
                </a:lnTo>
                <a:lnTo>
                  <a:pt x="841778" y="317763"/>
                </a:lnTo>
                <a:lnTo>
                  <a:pt x="857343" y="328556"/>
                </a:lnTo>
                <a:lnTo>
                  <a:pt x="872908" y="339984"/>
                </a:lnTo>
                <a:lnTo>
                  <a:pt x="888790" y="351412"/>
                </a:lnTo>
                <a:lnTo>
                  <a:pt x="904038" y="363158"/>
                </a:lnTo>
                <a:lnTo>
                  <a:pt x="919285" y="374903"/>
                </a:lnTo>
                <a:lnTo>
                  <a:pt x="934215" y="387283"/>
                </a:lnTo>
                <a:lnTo>
                  <a:pt x="949462" y="399664"/>
                </a:lnTo>
                <a:lnTo>
                  <a:pt x="964074" y="412362"/>
                </a:lnTo>
                <a:lnTo>
                  <a:pt x="978686" y="425377"/>
                </a:lnTo>
                <a:lnTo>
                  <a:pt x="993298" y="438392"/>
                </a:lnTo>
                <a:lnTo>
                  <a:pt x="1007592" y="452042"/>
                </a:lnTo>
                <a:lnTo>
                  <a:pt x="1021887" y="465692"/>
                </a:lnTo>
                <a:lnTo>
                  <a:pt x="1035546" y="479660"/>
                </a:lnTo>
                <a:lnTo>
                  <a:pt x="1049205" y="493945"/>
                </a:lnTo>
                <a:lnTo>
                  <a:pt x="1062546" y="508548"/>
                </a:lnTo>
                <a:lnTo>
                  <a:pt x="1076205" y="523150"/>
                </a:lnTo>
                <a:lnTo>
                  <a:pt x="1089229" y="538387"/>
                </a:lnTo>
                <a:lnTo>
                  <a:pt x="1101935" y="553942"/>
                </a:lnTo>
                <a:lnTo>
                  <a:pt x="1114323" y="569497"/>
                </a:lnTo>
                <a:lnTo>
                  <a:pt x="1126394" y="585369"/>
                </a:lnTo>
                <a:lnTo>
                  <a:pt x="1138465" y="601559"/>
                </a:lnTo>
                <a:lnTo>
                  <a:pt x="1150218" y="618066"/>
                </a:lnTo>
                <a:lnTo>
                  <a:pt x="1161654" y="634891"/>
                </a:lnTo>
                <a:lnTo>
                  <a:pt x="1172771" y="652033"/>
                </a:lnTo>
                <a:lnTo>
                  <a:pt x="1183571" y="669492"/>
                </a:lnTo>
                <a:lnTo>
                  <a:pt x="1194054" y="686952"/>
                </a:lnTo>
                <a:lnTo>
                  <a:pt x="1203901" y="705046"/>
                </a:lnTo>
                <a:lnTo>
                  <a:pt x="1213748" y="723141"/>
                </a:lnTo>
                <a:lnTo>
                  <a:pt x="1223278" y="741870"/>
                </a:lnTo>
                <a:lnTo>
                  <a:pt x="1232490" y="760599"/>
                </a:lnTo>
                <a:lnTo>
                  <a:pt x="1241066" y="779963"/>
                </a:lnTo>
                <a:lnTo>
                  <a:pt x="1249325" y="799327"/>
                </a:lnTo>
                <a:lnTo>
                  <a:pt x="1257267" y="819009"/>
                </a:lnTo>
                <a:lnTo>
                  <a:pt x="1265208" y="839326"/>
                </a:lnTo>
                <a:lnTo>
                  <a:pt x="1272196" y="859642"/>
                </a:lnTo>
                <a:lnTo>
                  <a:pt x="1279185" y="880593"/>
                </a:lnTo>
                <a:lnTo>
                  <a:pt x="1285220" y="901545"/>
                </a:lnTo>
                <a:lnTo>
                  <a:pt x="1291573" y="922814"/>
                </a:lnTo>
                <a:lnTo>
                  <a:pt x="1296973" y="944717"/>
                </a:lnTo>
                <a:lnTo>
                  <a:pt x="1302056" y="966621"/>
                </a:lnTo>
                <a:lnTo>
                  <a:pt x="1306820" y="989160"/>
                </a:lnTo>
                <a:lnTo>
                  <a:pt x="1310632" y="1012016"/>
                </a:lnTo>
                <a:lnTo>
                  <a:pt x="1314762" y="1034872"/>
                </a:lnTo>
                <a:lnTo>
                  <a:pt x="1317938" y="1058363"/>
                </a:lnTo>
                <a:lnTo>
                  <a:pt x="1320479" y="1082171"/>
                </a:lnTo>
                <a:lnTo>
                  <a:pt x="1323021" y="1106297"/>
                </a:lnTo>
                <a:lnTo>
                  <a:pt x="1324927" y="1130423"/>
                </a:lnTo>
                <a:lnTo>
                  <a:pt x="1326197" y="1155184"/>
                </a:lnTo>
                <a:lnTo>
                  <a:pt x="1326833" y="1180262"/>
                </a:lnTo>
                <a:lnTo>
                  <a:pt x="1327150" y="1205657"/>
                </a:lnTo>
                <a:lnTo>
                  <a:pt x="1326833" y="1232005"/>
                </a:lnTo>
                <a:lnTo>
                  <a:pt x="1325880" y="1258036"/>
                </a:lnTo>
                <a:lnTo>
                  <a:pt x="1324609" y="1284384"/>
                </a:lnTo>
                <a:lnTo>
                  <a:pt x="1322385" y="1311367"/>
                </a:lnTo>
                <a:lnTo>
                  <a:pt x="1319844" y="1338667"/>
                </a:lnTo>
                <a:lnTo>
                  <a:pt x="1316668" y="1366285"/>
                </a:lnTo>
                <a:lnTo>
                  <a:pt x="1313491" y="1390411"/>
                </a:lnTo>
                <a:lnTo>
                  <a:pt x="1309362" y="1413902"/>
                </a:lnTo>
                <a:lnTo>
                  <a:pt x="1304915" y="1436440"/>
                </a:lnTo>
                <a:lnTo>
                  <a:pt x="1299832" y="1458344"/>
                </a:lnTo>
                <a:lnTo>
                  <a:pt x="1294114" y="1479613"/>
                </a:lnTo>
                <a:lnTo>
                  <a:pt x="1288079" y="1499294"/>
                </a:lnTo>
                <a:lnTo>
                  <a:pt x="1281408" y="1518976"/>
                </a:lnTo>
                <a:lnTo>
                  <a:pt x="1274102" y="1537705"/>
                </a:lnTo>
                <a:lnTo>
                  <a:pt x="1266796" y="1555482"/>
                </a:lnTo>
                <a:lnTo>
                  <a:pt x="1258537" y="1572942"/>
                </a:lnTo>
                <a:lnTo>
                  <a:pt x="1250278" y="1589449"/>
                </a:lnTo>
                <a:lnTo>
                  <a:pt x="1241702" y="1605004"/>
                </a:lnTo>
                <a:lnTo>
                  <a:pt x="1232490" y="1620558"/>
                </a:lnTo>
                <a:lnTo>
                  <a:pt x="1222960" y="1634844"/>
                </a:lnTo>
                <a:lnTo>
                  <a:pt x="1212795" y="1648811"/>
                </a:lnTo>
                <a:lnTo>
                  <a:pt x="1202631" y="1661826"/>
                </a:lnTo>
                <a:lnTo>
                  <a:pt x="1192148" y="1674524"/>
                </a:lnTo>
                <a:lnTo>
                  <a:pt x="1181983" y="1686587"/>
                </a:lnTo>
                <a:lnTo>
                  <a:pt x="1170865" y="1698015"/>
                </a:lnTo>
                <a:lnTo>
                  <a:pt x="1159748" y="1708808"/>
                </a:lnTo>
                <a:lnTo>
                  <a:pt x="1148630" y="1718967"/>
                </a:lnTo>
                <a:lnTo>
                  <a:pt x="1137194" y="1728807"/>
                </a:lnTo>
                <a:lnTo>
                  <a:pt x="1125441" y="1738013"/>
                </a:lnTo>
                <a:lnTo>
                  <a:pt x="1113688" y="1746584"/>
                </a:lnTo>
                <a:lnTo>
                  <a:pt x="1101935" y="1754838"/>
                </a:lnTo>
                <a:lnTo>
                  <a:pt x="1089864" y="1762457"/>
                </a:lnTo>
                <a:lnTo>
                  <a:pt x="1078111" y="1769758"/>
                </a:lnTo>
                <a:lnTo>
                  <a:pt x="1066040" y="1776424"/>
                </a:lnTo>
                <a:lnTo>
                  <a:pt x="1053969" y="1782773"/>
                </a:lnTo>
                <a:lnTo>
                  <a:pt x="1041899" y="1788804"/>
                </a:lnTo>
                <a:lnTo>
                  <a:pt x="1029828" y="1793884"/>
                </a:lnTo>
                <a:lnTo>
                  <a:pt x="1018075" y="1799280"/>
                </a:lnTo>
                <a:lnTo>
                  <a:pt x="1019981" y="1770393"/>
                </a:lnTo>
                <a:lnTo>
                  <a:pt x="1021569" y="1741505"/>
                </a:lnTo>
                <a:lnTo>
                  <a:pt x="1022840" y="1711665"/>
                </a:lnTo>
                <a:lnTo>
                  <a:pt x="1023793" y="1682143"/>
                </a:lnTo>
                <a:lnTo>
                  <a:pt x="1024110" y="1652303"/>
                </a:lnTo>
                <a:lnTo>
                  <a:pt x="1024110" y="1622781"/>
                </a:lnTo>
                <a:lnTo>
                  <a:pt x="1024110" y="1592941"/>
                </a:lnTo>
                <a:lnTo>
                  <a:pt x="1023475" y="1563418"/>
                </a:lnTo>
                <a:lnTo>
                  <a:pt x="1022204" y="1533578"/>
                </a:lnTo>
                <a:lnTo>
                  <a:pt x="1020934" y="1504056"/>
                </a:lnTo>
                <a:lnTo>
                  <a:pt x="1019028" y="1474534"/>
                </a:lnTo>
                <a:lnTo>
                  <a:pt x="1016487" y="1445011"/>
                </a:lnTo>
                <a:lnTo>
                  <a:pt x="1013945" y="1415489"/>
                </a:lnTo>
                <a:lnTo>
                  <a:pt x="1011086" y="1385966"/>
                </a:lnTo>
                <a:lnTo>
                  <a:pt x="1007592" y="1356444"/>
                </a:lnTo>
                <a:lnTo>
                  <a:pt x="1003463" y="1327239"/>
                </a:lnTo>
                <a:lnTo>
                  <a:pt x="999016" y="1297717"/>
                </a:lnTo>
                <a:lnTo>
                  <a:pt x="994569" y="1268829"/>
                </a:lnTo>
                <a:lnTo>
                  <a:pt x="989168" y="1239307"/>
                </a:lnTo>
                <a:lnTo>
                  <a:pt x="983451" y="1210419"/>
                </a:lnTo>
                <a:lnTo>
                  <a:pt x="977098" y="1181532"/>
                </a:lnTo>
                <a:lnTo>
                  <a:pt x="970427" y="1152644"/>
                </a:lnTo>
                <a:lnTo>
                  <a:pt x="963439" y="1124074"/>
                </a:lnTo>
                <a:lnTo>
                  <a:pt x="955497" y="1095504"/>
                </a:lnTo>
                <a:lnTo>
                  <a:pt x="947556" y="1067251"/>
                </a:lnTo>
                <a:lnTo>
                  <a:pt x="938979" y="1038681"/>
                </a:lnTo>
                <a:lnTo>
                  <a:pt x="929450" y="1010746"/>
                </a:lnTo>
                <a:lnTo>
                  <a:pt x="919920" y="982811"/>
                </a:lnTo>
                <a:lnTo>
                  <a:pt x="909438" y="955193"/>
                </a:lnTo>
                <a:lnTo>
                  <a:pt x="898638" y="927893"/>
                </a:lnTo>
                <a:lnTo>
                  <a:pt x="887520" y="900275"/>
                </a:lnTo>
                <a:lnTo>
                  <a:pt x="875449" y="873292"/>
                </a:lnTo>
                <a:lnTo>
                  <a:pt x="863061" y="846944"/>
                </a:lnTo>
                <a:lnTo>
                  <a:pt x="850355" y="820279"/>
                </a:lnTo>
                <a:lnTo>
                  <a:pt x="836695" y="793931"/>
                </a:lnTo>
                <a:lnTo>
                  <a:pt x="822719" y="768218"/>
                </a:lnTo>
                <a:lnTo>
                  <a:pt x="808107" y="742822"/>
                </a:lnTo>
                <a:lnTo>
                  <a:pt x="792860" y="717744"/>
                </a:lnTo>
                <a:lnTo>
                  <a:pt x="777295" y="693301"/>
                </a:lnTo>
                <a:lnTo>
                  <a:pt x="761094" y="668857"/>
                </a:lnTo>
                <a:lnTo>
                  <a:pt x="743941" y="645049"/>
                </a:lnTo>
                <a:lnTo>
                  <a:pt x="726788" y="621558"/>
                </a:lnTo>
                <a:lnTo>
                  <a:pt x="708682" y="598385"/>
                </a:lnTo>
                <a:lnTo>
                  <a:pt x="690258" y="575846"/>
                </a:lnTo>
                <a:lnTo>
                  <a:pt x="671199" y="553625"/>
                </a:lnTo>
                <a:lnTo>
                  <a:pt x="651822" y="532038"/>
                </a:lnTo>
                <a:lnTo>
                  <a:pt x="631810" y="510770"/>
                </a:lnTo>
                <a:lnTo>
                  <a:pt x="611480" y="490136"/>
                </a:lnTo>
                <a:lnTo>
                  <a:pt x="590515" y="470454"/>
                </a:lnTo>
                <a:lnTo>
                  <a:pt x="568915" y="450772"/>
                </a:lnTo>
                <a:lnTo>
                  <a:pt x="547632" y="431726"/>
                </a:lnTo>
                <a:lnTo>
                  <a:pt x="525397" y="413631"/>
                </a:lnTo>
                <a:lnTo>
                  <a:pt x="502526" y="395537"/>
                </a:lnTo>
                <a:lnTo>
                  <a:pt x="479655" y="378395"/>
                </a:lnTo>
                <a:lnTo>
                  <a:pt x="456148" y="361570"/>
                </a:lnTo>
                <a:lnTo>
                  <a:pt x="432642" y="345381"/>
                </a:lnTo>
                <a:lnTo>
                  <a:pt x="408501" y="330143"/>
                </a:lnTo>
                <a:lnTo>
                  <a:pt x="384359" y="314906"/>
                </a:lnTo>
                <a:lnTo>
                  <a:pt x="406595" y="332683"/>
                </a:lnTo>
                <a:lnTo>
                  <a:pt x="428513" y="351095"/>
                </a:lnTo>
                <a:lnTo>
                  <a:pt x="449795" y="369506"/>
                </a:lnTo>
                <a:lnTo>
                  <a:pt x="471078" y="388871"/>
                </a:lnTo>
                <a:lnTo>
                  <a:pt x="491725" y="408235"/>
                </a:lnTo>
                <a:lnTo>
                  <a:pt x="511737" y="428551"/>
                </a:lnTo>
                <a:lnTo>
                  <a:pt x="531114" y="448868"/>
                </a:lnTo>
                <a:lnTo>
                  <a:pt x="550173" y="470137"/>
                </a:lnTo>
                <a:lnTo>
                  <a:pt x="568280" y="491088"/>
                </a:lnTo>
                <a:lnTo>
                  <a:pt x="586386" y="512992"/>
                </a:lnTo>
                <a:lnTo>
                  <a:pt x="603539" y="535213"/>
                </a:lnTo>
                <a:lnTo>
                  <a:pt x="620692" y="557752"/>
                </a:lnTo>
                <a:lnTo>
                  <a:pt x="636575" y="580608"/>
                </a:lnTo>
                <a:lnTo>
                  <a:pt x="652140" y="603781"/>
                </a:lnTo>
                <a:lnTo>
                  <a:pt x="667387" y="627272"/>
                </a:lnTo>
                <a:lnTo>
                  <a:pt x="681681" y="651398"/>
                </a:lnTo>
                <a:lnTo>
                  <a:pt x="695658" y="675524"/>
                </a:lnTo>
                <a:lnTo>
                  <a:pt x="708682" y="699967"/>
                </a:lnTo>
                <a:lnTo>
                  <a:pt x="721388" y="724728"/>
                </a:lnTo>
                <a:lnTo>
                  <a:pt x="733459" y="749806"/>
                </a:lnTo>
                <a:lnTo>
                  <a:pt x="744894" y="775519"/>
                </a:lnTo>
                <a:lnTo>
                  <a:pt x="755694" y="800915"/>
                </a:lnTo>
                <a:lnTo>
                  <a:pt x="766177" y="826628"/>
                </a:lnTo>
                <a:lnTo>
                  <a:pt x="776024" y="852341"/>
                </a:lnTo>
                <a:lnTo>
                  <a:pt x="785236" y="878371"/>
                </a:lnTo>
                <a:lnTo>
                  <a:pt x="793495" y="905037"/>
                </a:lnTo>
                <a:lnTo>
                  <a:pt x="801754" y="931385"/>
                </a:lnTo>
                <a:lnTo>
                  <a:pt x="809377" y="957733"/>
                </a:lnTo>
                <a:lnTo>
                  <a:pt x="816048" y="984398"/>
                </a:lnTo>
                <a:lnTo>
                  <a:pt x="822719" y="1011381"/>
                </a:lnTo>
                <a:lnTo>
                  <a:pt x="828437" y="1038364"/>
                </a:lnTo>
                <a:lnTo>
                  <a:pt x="834154" y="1065347"/>
                </a:lnTo>
                <a:lnTo>
                  <a:pt x="838919" y="1092647"/>
                </a:lnTo>
                <a:lnTo>
                  <a:pt x="843366" y="1119630"/>
                </a:lnTo>
                <a:lnTo>
                  <a:pt x="847178" y="1146930"/>
                </a:lnTo>
                <a:lnTo>
                  <a:pt x="850672" y="1174548"/>
                </a:lnTo>
                <a:lnTo>
                  <a:pt x="853849" y="1201848"/>
                </a:lnTo>
                <a:lnTo>
                  <a:pt x="856390" y="1229148"/>
                </a:lnTo>
                <a:lnTo>
                  <a:pt x="858613" y="1256766"/>
                </a:lnTo>
                <a:lnTo>
                  <a:pt x="860202" y="1284066"/>
                </a:lnTo>
                <a:lnTo>
                  <a:pt x="861155" y="1311367"/>
                </a:lnTo>
                <a:lnTo>
                  <a:pt x="862108" y="1338984"/>
                </a:lnTo>
                <a:lnTo>
                  <a:pt x="862425" y="1366602"/>
                </a:lnTo>
                <a:lnTo>
                  <a:pt x="862425" y="1393903"/>
                </a:lnTo>
                <a:lnTo>
                  <a:pt x="862108" y="1421520"/>
                </a:lnTo>
                <a:lnTo>
                  <a:pt x="861472" y="1448821"/>
                </a:lnTo>
                <a:lnTo>
                  <a:pt x="860202" y="1476438"/>
                </a:lnTo>
                <a:lnTo>
                  <a:pt x="858613" y="1504056"/>
                </a:lnTo>
                <a:lnTo>
                  <a:pt x="857025" y="1531356"/>
                </a:lnTo>
                <a:lnTo>
                  <a:pt x="854802" y="1558339"/>
                </a:lnTo>
                <a:lnTo>
                  <a:pt x="851943" y="1585957"/>
                </a:lnTo>
                <a:lnTo>
                  <a:pt x="848766" y="1613257"/>
                </a:lnTo>
                <a:lnTo>
                  <a:pt x="845590" y="1640240"/>
                </a:lnTo>
                <a:lnTo>
                  <a:pt x="842096" y="1667540"/>
                </a:lnTo>
                <a:lnTo>
                  <a:pt x="837648" y="1694523"/>
                </a:lnTo>
                <a:lnTo>
                  <a:pt x="833519" y="1721506"/>
                </a:lnTo>
                <a:lnTo>
                  <a:pt x="828754" y="1748489"/>
                </a:lnTo>
                <a:lnTo>
                  <a:pt x="823672" y="1775472"/>
                </a:lnTo>
                <a:lnTo>
                  <a:pt x="818272" y="1801820"/>
                </a:lnTo>
                <a:lnTo>
                  <a:pt x="812554" y="1828485"/>
                </a:lnTo>
                <a:lnTo>
                  <a:pt x="809695" y="1839913"/>
                </a:lnTo>
                <a:lnTo>
                  <a:pt x="795401" y="1839596"/>
                </a:lnTo>
                <a:lnTo>
                  <a:pt x="790318" y="1839278"/>
                </a:lnTo>
                <a:lnTo>
                  <a:pt x="773800" y="1837056"/>
                </a:lnTo>
                <a:lnTo>
                  <a:pt x="757282" y="1834517"/>
                </a:lnTo>
                <a:lnTo>
                  <a:pt x="741082" y="1831342"/>
                </a:lnTo>
                <a:lnTo>
                  <a:pt x="725200" y="1827533"/>
                </a:lnTo>
                <a:lnTo>
                  <a:pt x="708682" y="1823406"/>
                </a:lnTo>
                <a:lnTo>
                  <a:pt x="693117" y="1819279"/>
                </a:lnTo>
                <a:lnTo>
                  <a:pt x="677234" y="1814200"/>
                </a:lnTo>
                <a:lnTo>
                  <a:pt x="661352" y="1808804"/>
                </a:lnTo>
                <a:lnTo>
                  <a:pt x="646104" y="1803090"/>
                </a:lnTo>
                <a:lnTo>
                  <a:pt x="630857" y="1797058"/>
                </a:lnTo>
                <a:lnTo>
                  <a:pt x="615292" y="1790392"/>
                </a:lnTo>
                <a:lnTo>
                  <a:pt x="600680" y="1783725"/>
                </a:lnTo>
                <a:lnTo>
                  <a:pt x="585750" y="1776107"/>
                </a:lnTo>
                <a:lnTo>
                  <a:pt x="571138" y="1768488"/>
                </a:lnTo>
                <a:lnTo>
                  <a:pt x="556526" y="1760552"/>
                </a:lnTo>
                <a:lnTo>
                  <a:pt x="542232" y="1752298"/>
                </a:lnTo>
                <a:lnTo>
                  <a:pt x="528255" y="1743410"/>
                </a:lnTo>
                <a:lnTo>
                  <a:pt x="514279" y="1734204"/>
                </a:lnTo>
                <a:lnTo>
                  <a:pt x="500620" y="1725315"/>
                </a:lnTo>
                <a:lnTo>
                  <a:pt x="486961" y="1715475"/>
                </a:lnTo>
                <a:lnTo>
                  <a:pt x="473937" y="1705316"/>
                </a:lnTo>
                <a:lnTo>
                  <a:pt x="460913" y="1695158"/>
                </a:lnTo>
                <a:lnTo>
                  <a:pt x="448207" y="1684365"/>
                </a:lnTo>
                <a:lnTo>
                  <a:pt x="435501" y="1673572"/>
                </a:lnTo>
                <a:lnTo>
                  <a:pt x="423113" y="1662144"/>
                </a:lnTo>
                <a:lnTo>
                  <a:pt x="411042" y="1650716"/>
                </a:lnTo>
                <a:lnTo>
                  <a:pt x="399289" y="1638970"/>
                </a:lnTo>
                <a:lnTo>
                  <a:pt x="387853" y="1627225"/>
                </a:lnTo>
                <a:lnTo>
                  <a:pt x="376418" y="1614844"/>
                </a:lnTo>
                <a:lnTo>
                  <a:pt x="365618" y="1602464"/>
                </a:lnTo>
                <a:lnTo>
                  <a:pt x="354817" y="1589766"/>
                </a:lnTo>
                <a:lnTo>
                  <a:pt x="344335" y="1576751"/>
                </a:lnTo>
                <a:lnTo>
                  <a:pt x="334170" y="1563736"/>
                </a:lnTo>
                <a:lnTo>
                  <a:pt x="324323" y="1550403"/>
                </a:lnTo>
                <a:lnTo>
                  <a:pt x="314793" y="1536435"/>
                </a:lnTo>
                <a:lnTo>
                  <a:pt x="305581" y="1522785"/>
                </a:lnTo>
                <a:lnTo>
                  <a:pt x="296369" y="1508818"/>
                </a:lnTo>
                <a:lnTo>
                  <a:pt x="287793" y="1494850"/>
                </a:lnTo>
                <a:lnTo>
                  <a:pt x="279534" y="1480565"/>
                </a:lnTo>
                <a:lnTo>
                  <a:pt x="271593" y="1465963"/>
                </a:lnTo>
                <a:lnTo>
                  <a:pt x="263969" y="1451360"/>
                </a:lnTo>
                <a:lnTo>
                  <a:pt x="256663" y="1436758"/>
                </a:lnTo>
                <a:lnTo>
                  <a:pt x="249675" y="1421838"/>
                </a:lnTo>
                <a:lnTo>
                  <a:pt x="243322" y="1406600"/>
                </a:lnTo>
                <a:lnTo>
                  <a:pt x="236969" y="1391363"/>
                </a:lnTo>
                <a:lnTo>
                  <a:pt x="231251" y="1376126"/>
                </a:lnTo>
                <a:lnTo>
                  <a:pt x="225533" y="1360888"/>
                </a:lnTo>
                <a:lnTo>
                  <a:pt x="220451" y="1345016"/>
                </a:lnTo>
                <a:lnTo>
                  <a:pt x="215686" y="1329461"/>
                </a:lnTo>
                <a:lnTo>
                  <a:pt x="211556" y="1313906"/>
                </a:lnTo>
                <a:lnTo>
                  <a:pt x="207745" y="1298034"/>
                </a:lnTo>
                <a:lnTo>
                  <a:pt x="203933" y="1282162"/>
                </a:lnTo>
                <a:lnTo>
                  <a:pt x="200756" y="1266290"/>
                </a:lnTo>
                <a:lnTo>
                  <a:pt x="198215" y="1250417"/>
                </a:lnTo>
                <a:lnTo>
                  <a:pt x="195991" y="1234545"/>
                </a:lnTo>
                <a:lnTo>
                  <a:pt x="193768" y="1218038"/>
                </a:lnTo>
                <a:lnTo>
                  <a:pt x="192497" y="1202166"/>
                </a:lnTo>
                <a:lnTo>
                  <a:pt x="191544" y="1186293"/>
                </a:lnTo>
                <a:lnTo>
                  <a:pt x="190909" y="1169786"/>
                </a:lnTo>
                <a:lnTo>
                  <a:pt x="190591" y="1153914"/>
                </a:lnTo>
                <a:lnTo>
                  <a:pt x="190909" y="1137724"/>
                </a:lnTo>
                <a:lnTo>
                  <a:pt x="191862" y="1121534"/>
                </a:lnTo>
                <a:lnTo>
                  <a:pt x="193133" y="1105345"/>
                </a:lnTo>
                <a:lnTo>
                  <a:pt x="195038" y="1089155"/>
                </a:lnTo>
                <a:lnTo>
                  <a:pt x="198850" y="1056776"/>
                </a:lnTo>
                <a:lnTo>
                  <a:pt x="202344" y="1023444"/>
                </a:lnTo>
                <a:lnTo>
                  <a:pt x="206156" y="989477"/>
                </a:lnTo>
                <a:lnTo>
                  <a:pt x="209333" y="954876"/>
                </a:lnTo>
                <a:lnTo>
                  <a:pt x="212192" y="919957"/>
                </a:lnTo>
                <a:lnTo>
                  <a:pt x="214415" y="884403"/>
                </a:lnTo>
                <a:lnTo>
                  <a:pt x="216639" y="848531"/>
                </a:lnTo>
                <a:lnTo>
                  <a:pt x="218545" y="812343"/>
                </a:lnTo>
                <a:lnTo>
                  <a:pt x="219498" y="775836"/>
                </a:lnTo>
                <a:lnTo>
                  <a:pt x="220133" y="739013"/>
                </a:lnTo>
                <a:lnTo>
                  <a:pt x="220133" y="701872"/>
                </a:lnTo>
                <a:lnTo>
                  <a:pt x="219498" y="664731"/>
                </a:lnTo>
                <a:lnTo>
                  <a:pt x="217909" y="627907"/>
                </a:lnTo>
                <a:lnTo>
                  <a:pt x="215686" y="590766"/>
                </a:lnTo>
                <a:lnTo>
                  <a:pt x="214415" y="572354"/>
                </a:lnTo>
                <a:lnTo>
                  <a:pt x="212827" y="553942"/>
                </a:lnTo>
                <a:lnTo>
                  <a:pt x="211239" y="535530"/>
                </a:lnTo>
                <a:lnTo>
                  <a:pt x="209333" y="517119"/>
                </a:lnTo>
                <a:lnTo>
                  <a:pt x="207109" y="498707"/>
                </a:lnTo>
                <a:lnTo>
                  <a:pt x="204568" y="480612"/>
                </a:lnTo>
                <a:lnTo>
                  <a:pt x="202027" y="462518"/>
                </a:lnTo>
                <a:lnTo>
                  <a:pt x="199168" y="444106"/>
                </a:lnTo>
                <a:lnTo>
                  <a:pt x="195991" y="426329"/>
                </a:lnTo>
                <a:lnTo>
                  <a:pt x="192497" y="408235"/>
                </a:lnTo>
                <a:lnTo>
                  <a:pt x="189003" y="390458"/>
                </a:lnTo>
                <a:lnTo>
                  <a:pt x="185191" y="372681"/>
                </a:lnTo>
                <a:lnTo>
                  <a:pt x="181062" y="355221"/>
                </a:lnTo>
                <a:lnTo>
                  <a:pt x="176615" y="337445"/>
                </a:lnTo>
                <a:lnTo>
                  <a:pt x="172168" y="320302"/>
                </a:lnTo>
                <a:lnTo>
                  <a:pt x="167085" y="302843"/>
                </a:lnTo>
                <a:lnTo>
                  <a:pt x="162003" y="286018"/>
                </a:lnTo>
                <a:lnTo>
                  <a:pt x="156285" y="269194"/>
                </a:lnTo>
                <a:lnTo>
                  <a:pt x="150567" y="252369"/>
                </a:lnTo>
                <a:lnTo>
                  <a:pt x="144214" y="235862"/>
                </a:lnTo>
                <a:lnTo>
                  <a:pt x="137861" y="219355"/>
                </a:lnTo>
                <a:lnTo>
                  <a:pt x="130873" y="203165"/>
                </a:lnTo>
                <a:lnTo>
                  <a:pt x="124202" y="187293"/>
                </a:lnTo>
                <a:lnTo>
                  <a:pt x="116578" y="171103"/>
                </a:lnTo>
                <a:lnTo>
                  <a:pt x="108637" y="155866"/>
                </a:lnTo>
                <a:lnTo>
                  <a:pt x="100696" y="140311"/>
                </a:lnTo>
                <a:lnTo>
                  <a:pt x="92437" y="125074"/>
                </a:lnTo>
                <a:lnTo>
                  <a:pt x="83543" y="110154"/>
                </a:lnTo>
                <a:lnTo>
                  <a:pt x="74331" y="95551"/>
                </a:lnTo>
                <a:lnTo>
                  <a:pt x="65119" y="81266"/>
                </a:lnTo>
                <a:lnTo>
                  <a:pt x="54954" y="66664"/>
                </a:lnTo>
                <a:lnTo>
                  <a:pt x="44789" y="52696"/>
                </a:lnTo>
                <a:lnTo>
                  <a:pt x="34307" y="39046"/>
                </a:lnTo>
                <a:lnTo>
                  <a:pt x="23189" y="25713"/>
                </a:lnTo>
                <a:lnTo>
                  <a:pt x="11753" y="12698"/>
                </a:lnTo>
                <a:lnTo>
                  <a:pt x="0" y="0"/>
                </a:lnTo>
                <a:close/>
              </a:path>
            </a:pathLst>
          </a:custGeom>
          <a:solidFill>
            <a:srgbClr val="0B6A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89965" y="969238"/>
            <a:ext cx="5017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2800" b="1" dirty="0">
                <a:solidFill>
                  <a:srgbClr val="0B6A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</a:t>
            </a:r>
            <a:r>
              <a:rPr lang="zh-CN" altLang="en-US" sz="2800" b="1" dirty="0">
                <a:solidFill>
                  <a:srgbClr val="0B6A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教学相长与师生相长</a:t>
            </a:r>
          </a:p>
        </p:txBody>
      </p:sp>
      <p:sp>
        <p:nvSpPr>
          <p:cNvPr id="4" name="直接连接符-8"/>
          <p:cNvSpPr>
            <a:spLocks noChangeShapeType="1"/>
          </p:cNvSpPr>
          <p:nvPr/>
        </p:nvSpPr>
        <p:spPr bwMode="auto">
          <a:xfrm flipV="1">
            <a:off x="237807" y="3126740"/>
            <a:ext cx="11716385" cy="635"/>
          </a:xfrm>
          <a:prstGeom prst="line">
            <a:avLst/>
          </a:prstGeom>
          <a:noFill/>
          <a:ln w="12700" cap="flat" cmpd="sng">
            <a:solidFill>
              <a:srgbClr val="F1B5B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椭圆-4"/>
          <p:cNvSpPr>
            <a:spLocks noChangeArrowheads="1"/>
          </p:cNvSpPr>
          <p:nvPr/>
        </p:nvSpPr>
        <p:spPr bwMode="auto">
          <a:xfrm>
            <a:off x="1752600" y="2984940"/>
            <a:ext cx="342900" cy="342900"/>
          </a:xfrm>
          <a:prstGeom prst="ellipse">
            <a:avLst/>
          </a:prstGeom>
          <a:solidFill>
            <a:srgbClr val="F1B5BF"/>
          </a:solidFill>
          <a:ln w="9525">
            <a:noFill/>
            <a:round/>
          </a:ln>
          <a:effectLst/>
        </p:spPr>
        <p:txBody>
          <a:bodyPr anchor="ctr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椭圆-9"/>
          <p:cNvSpPr>
            <a:spLocks noChangeArrowheads="1"/>
          </p:cNvSpPr>
          <p:nvPr/>
        </p:nvSpPr>
        <p:spPr bwMode="auto">
          <a:xfrm>
            <a:off x="7828353" y="2955290"/>
            <a:ext cx="344487" cy="342900"/>
          </a:xfrm>
          <a:prstGeom prst="ellipse">
            <a:avLst/>
          </a:prstGeom>
          <a:solidFill>
            <a:srgbClr val="F1B5BF"/>
          </a:solidFill>
          <a:ln w="9525">
            <a:noFill/>
            <a:round/>
          </a:ln>
          <a:effectLst/>
        </p:spPr>
        <p:txBody>
          <a:bodyPr anchor="ctr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直接连接符-7"/>
          <p:cNvSpPr>
            <a:spLocks noChangeShapeType="1"/>
          </p:cNvSpPr>
          <p:nvPr/>
        </p:nvSpPr>
        <p:spPr bwMode="auto">
          <a:xfrm>
            <a:off x="1911350" y="2708910"/>
            <a:ext cx="12700" cy="761365"/>
          </a:xfrm>
          <a:prstGeom prst="line">
            <a:avLst/>
          </a:prstGeom>
          <a:noFill/>
          <a:ln w="12700" cap="flat" cmpd="sng">
            <a:solidFill>
              <a:srgbClr val="F1B5B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直接连接符-2"/>
          <p:cNvSpPr>
            <a:spLocks noChangeShapeType="1"/>
          </p:cNvSpPr>
          <p:nvPr/>
        </p:nvSpPr>
        <p:spPr bwMode="auto">
          <a:xfrm>
            <a:off x="8000596" y="2678429"/>
            <a:ext cx="0" cy="822325"/>
          </a:xfrm>
          <a:prstGeom prst="line">
            <a:avLst/>
          </a:prstGeom>
          <a:noFill/>
          <a:ln w="12700" cap="flat" cmpd="sng">
            <a:solidFill>
              <a:srgbClr val="F1B5B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文本框-7"/>
          <p:cNvSpPr txBox="1">
            <a:spLocks noChangeArrowheads="1"/>
          </p:cNvSpPr>
          <p:nvPr/>
        </p:nvSpPr>
        <p:spPr bwMode="auto">
          <a:xfrm>
            <a:off x="989965" y="1720497"/>
            <a:ext cx="8168103" cy="1224012"/>
          </a:xfrm>
          <a:prstGeom prst="rect">
            <a:avLst/>
          </a:prstGeom>
          <a:noFill/>
          <a:ln w="9525">
            <a:solidFill>
              <a:srgbClr val="F1B5BF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56803" tIns="78402" rIns="156803" bIns="78402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教学相长的词源学意义：</a:t>
            </a:r>
          </a:p>
          <a:p>
            <a:pPr algn="l">
              <a:lnSpc>
                <a:spcPct val="130000"/>
              </a:lnSpc>
            </a:pP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“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和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指的是</a:t>
            </a: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教师自己的教授和学习。</a:t>
            </a:r>
          </a:p>
        </p:txBody>
      </p:sp>
      <p:sp>
        <p:nvSpPr>
          <p:cNvPr id="37" name="文本框-7"/>
          <p:cNvSpPr txBox="1">
            <a:spLocks noChangeArrowheads="1"/>
          </p:cNvSpPr>
          <p:nvPr/>
        </p:nvSpPr>
        <p:spPr bwMode="auto">
          <a:xfrm>
            <a:off x="1452268" y="3672204"/>
            <a:ext cx="10167646" cy="2824450"/>
          </a:xfrm>
          <a:prstGeom prst="rect">
            <a:avLst/>
          </a:prstGeom>
          <a:noFill/>
          <a:ln w="9525">
            <a:solidFill>
              <a:srgbClr val="F1B5BF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56803" tIns="78402" rIns="156803" bIns="78402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4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存在问题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</a:t>
            </a:r>
          </a:p>
          <a:p>
            <a:pPr algn="l">
              <a:lnSpc>
                <a:spcPct val="130000"/>
              </a:lnSpc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）如果教师处于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沉睡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中，怎么能知道自己的不足和理解不够透彻的地方？</a:t>
            </a:r>
          </a:p>
          <a:p>
            <a:pPr algn="l">
              <a:lnSpc>
                <a:spcPct val="130000"/>
              </a:lnSpc>
            </a:pP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）教师知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不足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然后知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困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后就一定能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自反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自强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吗？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bldLvl="0" animBg="1"/>
      <p:bldP spid="15" grpId="0" animBg="1"/>
      <p:bldP spid="15" grpId="1" bldLvl="0" animBg="1"/>
      <p:bldP spid="16" grpId="0"/>
      <p:bldP spid="4" grpId="0" bldLvl="0" animBg="1"/>
      <p:bldP spid="5" grpId="0" bldLvl="0" animBg="1"/>
      <p:bldP spid="10" grpId="0" bldLvl="0" animBg="1"/>
      <p:bldP spid="12" grpId="0" bldLvl="0" animBg="1"/>
      <p:bldP spid="19" grpId="0" bldLvl="0" animBg="1"/>
      <p:bldP spid="26" grpId="0" bldLvl="0" animBg="1"/>
      <p:bldP spid="37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125" y="229235"/>
            <a:ext cx="11717020" cy="6400165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叶子"/>
          <p:cNvSpPr/>
          <p:nvPr/>
        </p:nvSpPr>
        <p:spPr bwMode="auto">
          <a:xfrm>
            <a:off x="546100" y="623570"/>
            <a:ext cx="292100" cy="292100"/>
          </a:xfrm>
          <a:custGeom>
            <a:avLst/>
            <a:gdLst>
              <a:gd name="T0" fmla="*/ 2060366 w 2444750"/>
              <a:gd name="T1" fmla="*/ 902017 h 1839913"/>
              <a:gd name="T2" fmla="*/ 2256843 w 2444750"/>
              <a:gd name="T3" fmla="*/ 960437 h 1839913"/>
              <a:gd name="T4" fmla="*/ 2422849 w 2444750"/>
              <a:gd name="T5" fmla="*/ 1051560 h 1839913"/>
              <a:gd name="T6" fmla="*/ 2308264 w 2444750"/>
              <a:gd name="T7" fmla="*/ 1094105 h 1839913"/>
              <a:gd name="T8" fmla="*/ 2187013 w 2444750"/>
              <a:gd name="T9" fmla="*/ 1179512 h 1839913"/>
              <a:gd name="T10" fmla="*/ 2015928 w 2444750"/>
              <a:gd name="T11" fmla="*/ 1375092 h 1839913"/>
              <a:gd name="T12" fmla="*/ 1895629 w 2444750"/>
              <a:gd name="T13" fmla="*/ 1559242 h 1839913"/>
              <a:gd name="T14" fmla="*/ 1814372 w 2444750"/>
              <a:gd name="T15" fmla="*/ 1638935 h 1839913"/>
              <a:gd name="T16" fmla="*/ 1713118 w 2444750"/>
              <a:gd name="T17" fmla="*/ 1694497 h 1839913"/>
              <a:gd name="T18" fmla="*/ 1599803 w 2444750"/>
              <a:gd name="T19" fmla="*/ 1724342 h 1839913"/>
              <a:gd name="T20" fmla="*/ 1482995 w 2444750"/>
              <a:gd name="T21" fmla="*/ 1725930 h 1839913"/>
              <a:gd name="T22" fmla="*/ 1370632 w 2444750"/>
              <a:gd name="T23" fmla="*/ 1696720 h 1839913"/>
              <a:gd name="T24" fmla="*/ 1343652 w 2444750"/>
              <a:gd name="T25" fmla="*/ 1605280 h 1839913"/>
              <a:gd name="T26" fmla="*/ 1444589 w 2444750"/>
              <a:gd name="T27" fmla="*/ 1440180 h 1839913"/>
              <a:gd name="T28" fmla="*/ 1570283 w 2444750"/>
              <a:gd name="T29" fmla="*/ 1292542 h 1839913"/>
              <a:gd name="T30" fmla="*/ 1721371 w 2444750"/>
              <a:gd name="T31" fmla="*/ 1170622 h 1839913"/>
              <a:gd name="T32" fmla="*/ 1899121 w 2444750"/>
              <a:gd name="T33" fmla="*/ 1086802 h 1839913"/>
              <a:gd name="T34" fmla="*/ 2094329 w 2444750"/>
              <a:gd name="T35" fmla="*/ 1051560 h 1839913"/>
              <a:gd name="T36" fmla="*/ 1965460 w 2444750"/>
              <a:gd name="T37" fmla="*/ 1049020 h 1839913"/>
              <a:gd name="T38" fmla="*/ 1765808 w 2444750"/>
              <a:gd name="T39" fmla="*/ 1095375 h 1839913"/>
              <a:gd name="T40" fmla="*/ 1581710 w 2444750"/>
              <a:gd name="T41" fmla="*/ 1190942 h 1839913"/>
              <a:gd name="T42" fmla="*/ 1411578 w 2444750"/>
              <a:gd name="T43" fmla="*/ 1295400 h 1839913"/>
              <a:gd name="T44" fmla="*/ 1408721 w 2444750"/>
              <a:gd name="T45" fmla="*/ 1086167 h 1839913"/>
              <a:gd name="T46" fmla="*/ 1482678 w 2444750"/>
              <a:gd name="T47" fmla="*/ 973137 h 1839913"/>
              <a:gd name="T48" fmla="*/ 1599168 w 2444750"/>
              <a:gd name="T49" fmla="*/ 917892 h 1839913"/>
              <a:gd name="T50" fmla="*/ 1807072 w 2444750"/>
              <a:gd name="T51" fmla="*/ 878840 h 1839913"/>
              <a:gd name="T52" fmla="*/ 201391 w 2444750"/>
              <a:gd name="T53" fmla="*/ 39998 h 1839913"/>
              <a:gd name="T54" fmla="*/ 518091 w 2444750"/>
              <a:gd name="T55" fmla="*/ 144120 h 1839913"/>
              <a:gd name="T56" fmla="*/ 777930 w 2444750"/>
              <a:gd name="T57" fmla="*/ 275860 h 1839913"/>
              <a:gd name="T58" fmla="*/ 949462 w 2444750"/>
              <a:gd name="T59" fmla="*/ 399664 h 1839913"/>
              <a:gd name="T60" fmla="*/ 1101935 w 2444750"/>
              <a:gd name="T61" fmla="*/ 553942 h 1839913"/>
              <a:gd name="T62" fmla="*/ 1223278 w 2444750"/>
              <a:gd name="T63" fmla="*/ 741870 h 1839913"/>
              <a:gd name="T64" fmla="*/ 1302056 w 2444750"/>
              <a:gd name="T65" fmla="*/ 966621 h 1839913"/>
              <a:gd name="T66" fmla="*/ 1326833 w 2444750"/>
              <a:gd name="T67" fmla="*/ 1232005 h 1839913"/>
              <a:gd name="T68" fmla="*/ 1288079 w 2444750"/>
              <a:gd name="T69" fmla="*/ 1499294 h 1839913"/>
              <a:gd name="T70" fmla="*/ 1192148 w 2444750"/>
              <a:gd name="T71" fmla="*/ 1674524 h 1839913"/>
              <a:gd name="T72" fmla="*/ 1066040 w 2444750"/>
              <a:gd name="T73" fmla="*/ 1776424 h 1839913"/>
              <a:gd name="T74" fmla="*/ 1024110 w 2444750"/>
              <a:gd name="T75" fmla="*/ 1592941 h 1839913"/>
              <a:gd name="T76" fmla="*/ 994569 w 2444750"/>
              <a:gd name="T77" fmla="*/ 1268829 h 1839913"/>
              <a:gd name="T78" fmla="*/ 909438 w 2444750"/>
              <a:gd name="T79" fmla="*/ 955193 h 1839913"/>
              <a:gd name="T80" fmla="*/ 761094 w 2444750"/>
              <a:gd name="T81" fmla="*/ 668857 h 1839913"/>
              <a:gd name="T82" fmla="*/ 547632 w 2444750"/>
              <a:gd name="T83" fmla="*/ 431726 h 1839913"/>
              <a:gd name="T84" fmla="*/ 471078 w 2444750"/>
              <a:gd name="T85" fmla="*/ 388871 h 1839913"/>
              <a:gd name="T86" fmla="*/ 667387 w 2444750"/>
              <a:gd name="T87" fmla="*/ 627272 h 1839913"/>
              <a:gd name="T88" fmla="*/ 793495 w 2444750"/>
              <a:gd name="T89" fmla="*/ 905037 h 1839913"/>
              <a:gd name="T90" fmla="*/ 853849 w 2444750"/>
              <a:gd name="T91" fmla="*/ 1201848 h 1839913"/>
              <a:gd name="T92" fmla="*/ 858613 w 2444750"/>
              <a:gd name="T93" fmla="*/ 1504056 h 1839913"/>
              <a:gd name="T94" fmla="*/ 818272 w 2444750"/>
              <a:gd name="T95" fmla="*/ 1801820 h 1839913"/>
              <a:gd name="T96" fmla="*/ 677234 w 2444750"/>
              <a:gd name="T97" fmla="*/ 1814200 h 1839913"/>
              <a:gd name="T98" fmla="*/ 514279 w 2444750"/>
              <a:gd name="T99" fmla="*/ 1734204 h 1839913"/>
              <a:gd name="T100" fmla="*/ 376418 w 2444750"/>
              <a:gd name="T101" fmla="*/ 1614844 h 1839913"/>
              <a:gd name="T102" fmla="*/ 271593 w 2444750"/>
              <a:gd name="T103" fmla="*/ 1465963 h 1839913"/>
              <a:gd name="T104" fmla="*/ 207745 w 2444750"/>
              <a:gd name="T105" fmla="*/ 1298034 h 1839913"/>
              <a:gd name="T106" fmla="*/ 191862 w 2444750"/>
              <a:gd name="T107" fmla="*/ 1121534 h 1839913"/>
              <a:gd name="T108" fmla="*/ 219498 w 2444750"/>
              <a:gd name="T109" fmla="*/ 775836 h 1839913"/>
              <a:gd name="T110" fmla="*/ 204568 w 2444750"/>
              <a:gd name="T111" fmla="*/ 480612 h 1839913"/>
              <a:gd name="T112" fmla="*/ 162003 w 2444750"/>
              <a:gd name="T113" fmla="*/ 286018 h 1839913"/>
              <a:gd name="T114" fmla="*/ 83543 w 2444750"/>
              <a:gd name="T115" fmla="*/ 110154 h 1839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444750" h="1839913">
                <a:moveTo>
                  <a:pt x="1850557" y="877887"/>
                </a:moveTo>
                <a:lnTo>
                  <a:pt x="1872458" y="878522"/>
                </a:lnTo>
                <a:lnTo>
                  <a:pt x="1894042" y="879157"/>
                </a:lnTo>
                <a:lnTo>
                  <a:pt x="1915626" y="881062"/>
                </a:lnTo>
                <a:lnTo>
                  <a:pt x="1936893" y="882650"/>
                </a:lnTo>
                <a:lnTo>
                  <a:pt x="1958159" y="885190"/>
                </a:lnTo>
                <a:lnTo>
                  <a:pt x="1978791" y="887730"/>
                </a:lnTo>
                <a:lnTo>
                  <a:pt x="1999423" y="890587"/>
                </a:lnTo>
                <a:lnTo>
                  <a:pt x="2020055" y="894397"/>
                </a:lnTo>
                <a:lnTo>
                  <a:pt x="2040369" y="898207"/>
                </a:lnTo>
                <a:lnTo>
                  <a:pt x="2060366" y="902017"/>
                </a:lnTo>
                <a:lnTo>
                  <a:pt x="2080045" y="906780"/>
                </a:lnTo>
                <a:lnTo>
                  <a:pt x="2099407" y="911225"/>
                </a:lnTo>
                <a:lnTo>
                  <a:pt x="2118452" y="916305"/>
                </a:lnTo>
                <a:lnTo>
                  <a:pt x="2137179" y="921067"/>
                </a:lnTo>
                <a:lnTo>
                  <a:pt x="2155272" y="926465"/>
                </a:lnTo>
                <a:lnTo>
                  <a:pt x="2173681" y="931862"/>
                </a:lnTo>
                <a:lnTo>
                  <a:pt x="2190822" y="937260"/>
                </a:lnTo>
                <a:lnTo>
                  <a:pt x="2208279" y="943292"/>
                </a:lnTo>
                <a:lnTo>
                  <a:pt x="2224785" y="948690"/>
                </a:lnTo>
                <a:lnTo>
                  <a:pt x="2241290" y="954722"/>
                </a:lnTo>
                <a:lnTo>
                  <a:pt x="2256843" y="960437"/>
                </a:lnTo>
                <a:lnTo>
                  <a:pt x="2287314" y="972185"/>
                </a:lnTo>
                <a:lnTo>
                  <a:pt x="2314929" y="983932"/>
                </a:lnTo>
                <a:lnTo>
                  <a:pt x="2340639" y="995045"/>
                </a:lnTo>
                <a:lnTo>
                  <a:pt x="2363810" y="1005522"/>
                </a:lnTo>
                <a:lnTo>
                  <a:pt x="2384442" y="1015682"/>
                </a:lnTo>
                <a:lnTo>
                  <a:pt x="2401900" y="1024572"/>
                </a:lnTo>
                <a:lnTo>
                  <a:pt x="2417135" y="1031875"/>
                </a:lnTo>
                <a:lnTo>
                  <a:pt x="2437450" y="1043305"/>
                </a:lnTo>
                <a:lnTo>
                  <a:pt x="2444750" y="1047432"/>
                </a:lnTo>
                <a:lnTo>
                  <a:pt x="2433641" y="1049337"/>
                </a:lnTo>
                <a:lnTo>
                  <a:pt x="2422849" y="1051560"/>
                </a:lnTo>
                <a:lnTo>
                  <a:pt x="2412057" y="1053782"/>
                </a:lnTo>
                <a:lnTo>
                  <a:pt x="2401265" y="1056957"/>
                </a:lnTo>
                <a:lnTo>
                  <a:pt x="2390473" y="1059815"/>
                </a:lnTo>
                <a:lnTo>
                  <a:pt x="2379998" y="1063307"/>
                </a:lnTo>
                <a:lnTo>
                  <a:pt x="2369524" y="1066800"/>
                </a:lnTo>
                <a:lnTo>
                  <a:pt x="2359049" y="1070927"/>
                </a:lnTo>
                <a:lnTo>
                  <a:pt x="2348892" y="1074737"/>
                </a:lnTo>
                <a:lnTo>
                  <a:pt x="2338418" y="1079500"/>
                </a:lnTo>
                <a:lnTo>
                  <a:pt x="2328260" y="1083945"/>
                </a:lnTo>
                <a:lnTo>
                  <a:pt x="2318421" y="1088707"/>
                </a:lnTo>
                <a:lnTo>
                  <a:pt x="2308264" y="1094105"/>
                </a:lnTo>
                <a:lnTo>
                  <a:pt x="2298741" y="1099502"/>
                </a:lnTo>
                <a:lnTo>
                  <a:pt x="2288901" y="1105217"/>
                </a:lnTo>
                <a:lnTo>
                  <a:pt x="2279062" y="1110932"/>
                </a:lnTo>
                <a:lnTo>
                  <a:pt x="2269539" y="1116965"/>
                </a:lnTo>
                <a:lnTo>
                  <a:pt x="2259700" y="1122997"/>
                </a:lnTo>
                <a:lnTo>
                  <a:pt x="2250177" y="1129665"/>
                </a:lnTo>
                <a:lnTo>
                  <a:pt x="2241290" y="1136015"/>
                </a:lnTo>
                <a:lnTo>
                  <a:pt x="2231768" y="1143000"/>
                </a:lnTo>
                <a:lnTo>
                  <a:pt x="2222563" y="1149985"/>
                </a:lnTo>
                <a:lnTo>
                  <a:pt x="2204788" y="1164590"/>
                </a:lnTo>
                <a:lnTo>
                  <a:pt x="2187013" y="1179512"/>
                </a:lnTo>
                <a:lnTo>
                  <a:pt x="2169555" y="1195070"/>
                </a:lnTo>
                <a:lnTo>
                  <a:pt x="2152415" y="1211580"/>
                </a:lnTo>
                <a:lnTo>
                  <a:pt x="2135909" y="1228407"/>
                </a:lnTo>
                <a:lnTo>
                  <a:pt x="2119404" y="1245870"/>
                </a:lnTo>
                <a:lnTo>
                  <a:pt x="2103534" y="1263332"/>
                </a:lnTo>
                <a:lnTo>
                  <a:pt x="2088298" y="1281430"/>
                </a:lnTo>
                <a:lnTo>
                  <a:pt x="2072745" y="1299527"/>
                </a:lnTo>
                <a:lnTo>
                  <a:pt x="2058144" y="1318260"/>
                </a:lnTo>
                <a:lnTo>
                  <a:pt x="2043543" y="1336675"/>
                </a:lnTo>
                <a:lnTo>
                  <a:pt x="2029577" y="1355725"/>
                </a:lnTo>
                <a:lnTo>
                  <a:pt x="2015928" y="1375092"/>
                </a:lnTo>
                <a:lnTo>
                  <a:pt x="2002280" y="1393825"/>
                </a:lnTo>
                <a:lnTo>
                  <a:pt x="1989266" y="1412875"/>
                </a:lnTo>
                <a:lnTo>
                  <a:pt x="1976569" y="1432242"/>
                </a:lnTo>
                <a:lnTo>
                  <a:pt x="1964508" y="1450975"/>
                </a:lnTo>
                <a:lnTo>
                  <a:pt x="1952446" y="1469707"/>
                </a:lnTo>
                <a:lnTo>
                  <a:pt x="1941019" y="1488122"/>
                </a:lnTo>
                <a:lnTo>
                  <a:pt x="1918800" y="1524635"/>
                </a:lnTo>
                <a:lnTo>
                  <a:pt x="1913722" y="1533525"/>
                </a:lnTo>
                <a:lnTo>
                  <a:pt x="1907691" y="1542415"/>
                </a:lnTo>
                <a:lnTo>
                  <a:pt x="1901978" y="1550987"/>
                </a:lnTo>
                <a:lnTo>
                  <a:pt x="1895629" y="1559242"/>
                </a:lnTo>
                <a:lnTo>
                  <a:pt x="1889599" y="1567497"/>
                </a:lnTo>
                <a:lnTo>
                  <a:pt x="1882933" y="1575435"/>
                </a:lnTo>
                <a:lnTo>
                  <a:pt x="1876267" y="1583055"/>
                </a:lnTo>
                <a:lnTo>
                  <a:pt x="1868967" y="1590675"/>
                </a:lnTo>
                <a:lnTo>
                  <a:pt x="1861667" y="1598295"/>
                </a:lnTo>
                <a:lnTo>
                  <a:pt x="1854366" y="1605280"/>
                </a:lnTo>
                <a:lnTo>
                  <a:pt x="1846748" y="1612582"/>
                </a:lnTo>
                <a:lnTo>
                  <a:pt x="1838813" y="1619250"/>
                </a:lnTo>
                <a:lnTo>
                  <a:pt x="1830878" y="1625917"/>
                </a:lnTo>
                <a:lnTo>
                  <a:pt x="1822625" y="1632585"/>
                </a:lnTo>
                <a:lnTo>
                  <a:pt x="1814372" y="1638935"/>
                </a:lnTo>
                <a:lnTo>
                  <a:pt x="1805802" y="1644967"/>
                </a:lnTo>
                <a:lnTo>
                  <a:pt x="1797232" y="1650682"/>
                </a:lnTo>
                <a:lnTo>
                  <a:pt x="1788345" y="1656715"/>
                </a:lnTo>
                <a:lnTo>
                  <a:pt x="1779140" y="1662112"/>
                </a:lnTo>
                <a:lnTo>
                  <a:pt x="1770252" y="1667510"/>
                </a:lnTo>
                <a:lnTo>
                  <a:pt x="1761047" y="1672272"/>
                </a:lnTo>
                <a:lnTo>
                  <a:pt x="1751525" y="1677035"/>
                </a:lnTo>
                <a:lnTo>
                  <a:pt x="1742003" y="1682115"/>
                </a:lnTo>
                <a:lnTo>
                  <a:pt x="1732480" y="1686242"/>
                </a:lnTo>
                <a:lnTo>
                  <a:pt x="1722958" y="1690687"/>
                </a:lnTo>
                <a:lnTo>
                  <a:pt x="1713118" y="1694497"/>
                </a:lnTo>
                <a:lnTo>
                  <a:pt x="1702961" y="1698307"/>
                </a:lnTo>
                <a:lnTo>
                  <a:pt x="1693121" y="1702117"/>
                </a:lnTo>
                <a:lnTo>
                  <a:pt x="1682964" y="1705610"/>
                </a:lnTo>
                <a:lnTo>
                  <a:pt x="1672807" y="1708467"/>
                </a:lnTo>
                <a:lnTo>
                  <a:pt x="1662333" y="1711325"/>
                </a:lnTo>
                <a:lnTo>
                  <a:pt x="1652493" y="1714500"/>
                </a:lnTo>
                <a:lnTo>
                  <a:pt x="1642018" y="1716722"/>
                </a:lnTo>
                <a:lnTo>
                  <a:pt x="1631544" y="1718945"/>
                </a:lnTo>
                <a:lnTo>
                  <a:pt x="1621069" y="1720850"/>
                </a:lnTo>
                <a:lnTo>
                  <a:pt x="1610277" y="1722755"/>
                </a:lnTo>
                <a:lnTo>
                  <a:pt x="1599803" y="1724342"/>
                </a:lnTo>
                <a:lnTo>
                  <a:pt x="1589328" y="1725930"/>
                </a:lnTo>
                <a:lnTo>
                  <a:pt x="1578536" y="1726882"/>
                </a:lnTo>
                <a:lnTo>
                  <a:pt x="1567744" y="1727835"/>
                </a:lnTo>
                <a:lnTo>
                  <a:pt x="1557587" y="1728470"/>
                </a:lnTo>
                <a:lnTo>
                  <a:pt x="1546795" y="1728787"/>
                </a:lnTo>
                <a:lnTo>
                  <a:pt x="1536320" y="1728787"/>
                </a:lnTo>
                <a:lnTo>
                  <a:pt x="1525528" y="1728787"/>
                </a:lnTo>
                <a:lnTo>
                  <a:pt x="1514736" y="1728470"/>
                </a:lnTo>
                <a:lnTo>
                  <a:pt x="1504262" y="1727835"/>
                </a:lnTo>
                <a:lnTo>
                  <a:pt x="1493470" y="1726882"/>
                </a:lnTo>
                <a:lnTo>
                  <a:pt x="1482995" y="1725930"/>
                </a:lnTo>
                <a:lnTo>
                  <a:pt x="1472521" y="1724342"/>
                </a:lnTo>
                <a:lnTo>
                  <a:pt x="1461729" y="1722755"/>
                </a:lnTo>
                <a:lnTo>
                  <a:pt x="1451254" y="1720850"/>
                </a:lnTo>
                <a:lnTo>
                  <a:pt x="1441414" y="1718945"/>
                </a:lnTo>
                <a:lnTo>
                  <a:pt x="1430940" y="1716722"/>
                </a:lnTo>
                <a:lnTo>
                  <a:pt x="1420465" y="1714182"/>
                </a:lnTo>
                <a:lnTo>
                  <a:pt x="1410308" y="1711007"/>
                </a:lnTo>
                <a:lnTo>
                  <a:pt x="1400151" y="1707832"/>
                </a:lnTo>
                <a:lnTo>
                  <a:pt x="1389994" y="1704657"/>
                </a:lnTo>
                <a:lnTo>
                  <a:pt x="1380154" y="1700530"/>
                </a:lnTo>
                <a:lnTo>
                  <a:pt x="1370632" y="1696720"/>
                </a:lnTo>
                <a:lnTo>
                  <a:pt x="1360792" y="1692592"/>
                </a:lnTo>
                <a:lnTo>
                  <a:pt x="1350952" y="1688147"/>
                </a:lnTo>
                <a:lnTo>
                  <a:pt x="1341430" y="1683385"/>
                </a:lnTo>
                <a:lnTo>
                  <a:pt x="1331908" y="1678622"/>
                </a:lnTo>
                <a:lnTo>
                  <a:pt x="1323020" y="1672907"/>
                </a:lnTo>
                <a:lnTo>
                  <a:pt x="1320481" y="1671637"/>
                </a:lnTo>
                <a:lnTo>
                  <a:pt x="1314450" y="1667192"/>
                </a:lnTo>
                <a:lnTo>
                  <a:pt x="1320798" y="1652270"/>
                </a:lnTo>
                <a:lnTo>
                  <a:pt x="1328416" y="1636712"/>
                </a:lnTo>
                <a:lnTo>
                  <a:pt x="1336034" y="1621155"/>
                </a:lnTo>
                <a:lnTo>
                  <a:pt x="1343652" y="1605280"/>
                </a:lnTo>
                <a:lnTo>
                  <a:pt x="1351905" y="1589722"/>
                </a:lnTo>
                <a:lnTo>
                  <a:pt x="1360475" y="1574482"/>
                </a:lnTo>
                <a:lnTo>
                  <a:pt x="1368727" y="1558925"/>
                </a:lnTo>
                <a:lnTo>
                  <a:pt x="1377615" y="1543685"/>
                </a:lnTo>
                <a:lnTo>
                  <a:pt x="1386502" y="1528762"/>
                </a:lnTo>
                <a:lnTo>
                  <a:pt x="1396025" y="1513522"/>
                </a:lnTo>
                <a:lnTo>
                  <a:pt x="1405230" y="1498600"/>
                </a:lnTo>
                <a:lnTo>
                  <a:pt x="1414752" y="1483995"/>
                </a:lnTo>
                <a:lnTo>
                  <a:pt x="1424274" y="1469390"/>
                </a:lnTo>
                <a:lnTo>
                  <a:pt x="1434431" y="1454467"/>
                </a:lnTo>
                <a:lnTo>
                  <a:pt x="1444589" y="1440180"/>
                </a:lnTo>
                <a:lnTo>
                  <a:pt x="1455063" y="1425892"/>
                </a:lnTo>
                <a:lnTo>
                  <a:pt x="1465538" y="1411922"/>
                </a:lnTo>
                <a:lnTo>
                  <a:pt x="1476330" y="1397952"/>
                </a:lnTo>
                <a:lnTo>
                  <a:pt x="1487439" y="1383982"/>
                </a:lnTo>
                <a:lnTo>
                  <a:pt x="1498231" y="1370330"/>
                </a:lnTo>
                <a:lnTo>
                  <a:pt x="1509658" y="1356995"/>
                </a:lnTo>
                <a:lnTo>
                  <a:pt x="1521402" y="1343660"/>
                </a:lnTo>
                <a:lnTo>
                  <a:pt x="1533146" y="1330642"/>
                </a:lnTo>
                <a:lnTo>
                  <a:pt x="1545208" y="1317625"/>
                </a:lnTo>
                <a:lnTo>
                  <a:pt x="1557587" y="1304925"/>
                </a:lnTo>
                <a:lnTo>
                  <a:pt x="1570283" y="1292542"/>
                </a:lnTo>
                <a:lnTo>
                  <a:pt x="1582662" y="1280160"/>
                </a:lnTo>
                <a:lnTo>
                  <a:pt x="1595676" y="1268095"/>
                </a:lnTo>
                <a:lnTo>
                  <a:pt x="1608690" y="1256347"/>
                </a:lnTo>
                <a:lnTo>
                  <a:pt x="1622021" y="1244600"/>
                </a:lnTo>
                <a:lnTo>
                  <a:pt x="1635670" y="1233170"/>
                </a:lnTo>
                <a:lnTo>
                  <a:pt x="1649319" y="1222057"/>
                </a:lnTo>
                <a:lnTo>
                  <a:pt x="1663602" y="1211262"/>
                </a:lnTo>
                <a:lnTo>
                  <a:pt x="1677568" y="1200467"/>
                </a:lnTo>
                <a:lnTo>
                  <a:pt x="1692169" y="1190307"/>
                </a:lnTo>
                <a:lnTo>
                  <a:pt x="1706770" y="1180147"/>
                </a:lnTo>
                <a:lnTo>
                  <a:pt x="1721371" y="1170622"/>
                </a:lnTo>
                <a:lnTo>
                  <a:pt x="1736924" y="1161097"/>
                </a:lnTo>
                <a:lnTo>
                  <a:pt x="1752160" y="1152207"/>
                </a:lnTo>
                <a:lnTo>
                  <a:pt x="1767396" y="1143317"/>
                </a:lnTo>
                <a:lnTo>
                  <a:pt x="1783266" y="1135062"/>
                </a:lnTo>
                <a:lnTo>
                  <a:pt x="1799137" y="1127125"/>
                </a:lnTo>
                <a:lnTo>
                  <a:pt x="1815325" y="1119505"/>
                </a:lnTo>
                <a:lnTo>
                  <a:pt x="1831830" y="1111885"/>
                </a:lnTo>
                <a:lnTo>
                  <a:pt x="1848335" y="1105217"/>
                </a:lnTo>
                <a:lnTo>
                  <a:pt x="1865158" y="1098550"/>
                </a:lnTo>
                <a:lnTo>
                  <a:pt x="1881663" y="1092835"/>
                </a:lnTo>
                <a:lnTo>
                  <a:pt x="1899121" y="1086802"/>
                </a:lnTo>
                <a:lnTo>
                  <a:pt x="1915944" y="1081722"/>
                </a:lnTo>
                <a:lnTo>
                  <a:pt x="1933719" y="1076642"/>
                </a:lnTo>
                <a:lnTo>
                  <a:pt x="1950859" y="1072197"/>
                </a:lnTo>
                <a:lnTo>
                  <a:pt x="1968634" y="1068387"/>
                </a:lnTo>
                <a:lnTo>
                  <a:pt x="1986092" y="1064577"/>
                </a:lnTo>
                <a:lnTo>
                  <a:pt x="2004184" y="1061402"/>
                </a:lnTo>
                <a:lnTo>
                  <a:pt x="2021959" y="1058545"/>
                </a:lnTo>
                <a:lnTo>
                  <a:pt x="2040051" y="1056322"/>
                </a:lnTo>
                <a:lnTo>
                  <a:pt x="2058144" y="1054100"/>
                </a:lnTo>
                <a:lnTo>
                  <a:pt x="2076554" y="1052830"/>
                </a:lnTo>
                <a:lnTo>
                  <a:pt x="2094329" y="1051560"/>
                </a:lnTo>
                <a:lnTo>
                  <a:pt x="2112738" y="1050925"/>
                </a:lnTo>
                <a:lnTo>
                  <a:pt x="2131148" y="1050925"/>
                </a:lnTo>
                <a:lnTo>
                  <a:pt x="2113056" y="1049020"/>
                </a:lnTo>
                <a:lnTo>
                  <a:pt x="2094646" y="1047432"/>
                </a:lnTo>
                <a:lnTo>
                  <a:pt x="2076236" y="1046480"/>
                </a:lnTo>
                <a:lnTo>
                  <a:pt x="2057826" y="1045845"/>
                </a:lnTo>
                <a:lnTo>
                  <a:pt x="2039417" y="1045527"/>
                </a:lnTo>
                <a:lnTo>
                  <a:pt x="2021007" y="1045845"/>
                </a:lnTo>
                <a:lnTo>
                  <a:pt x="2002280" y="1046480"/>
                </a:lnTo>
                <a:lnTo>
                  <a:pt x="1984187" y="1047432"/>
                </a:lnTo>
                <a:lnTo>
                  <a:pt x="1965460" y="1049020"/>
                </a:lnTo>
                <a:lnTo>
                  <a:pt x="1947050" y="1050925"/>
                </a:lnTo>
                <a:lnTo>
                  <a:pt x="1928640" y="1053147"/>
                </a:lnTo>
                <a:lnTo>
                  <a:pt x="1910230" y="1056322"/>
                </a:lnTo>
                <a:lnTo>
                  <a:pt x="1891821" y="1059497"/>
                </a:lnTo>
                <a:lnTo>
                  <a:pt x="1873411" y="1063307"/>
                </a:lnTo>
                <a:lnTo>
                  <a:pt x="1855318" y="1067752"/>
                </a:lnTo>
                <a:lnTo>
                  <a:pt x="1837226" y="1072515"/>
                </a:lnTo>
                <a:lnTo>
                  <a:pt x="1819133" y="1077277"/>
                </a:lnTo>
                <a:lnTo>
                  <a:pt x="1801041" y="1082992"/>
                </a:lnTo>
                <a:lnTo>
                  <a:pt x="1783583" y="1089025"/>
                </a:lnTo>
                <a:lnTo>
                  <a:pt x="1765808" y="1095375"/>
                </a:lnTo>
                <a:lnTo>
                  <a:pt x="1748351" y="1102042"/>
                </a:lnTo>
                <a:lnTo>
                  <a:pt x="1730893" y="1109345"/>
                </a:lnTo>
                <a:lnTo>
                  <a:pt x="1713753" y="1117282"/>
                </a:lnTo>
                <a:lnTo>
                  <a:pt x="1696295" y="1124902"/>
                </a:lnTo>
                <a:lnTo>
                  <a:pt x="1679473" y="1133475"/>
                </a:lnTo>
                <a:lnTo>
                  <a:pt x="1662650" y="1142365"/>
                </a:lnTo>
                <a:lnTo>
                  <a:pt x="1646145" y="1151255"/>
                </a:lnTo>
                <a:lnTo>
                  <a:pt x="1629957" y="1160462"/>
                </a:lnTo>
                <a:lnTo>
                  <a:pt x="1613451" y="1170305"/>
                </a:lnTo>
                <a:lnTo>
                  <a:pt x="1597581" y="1180465"/>
                </a:lnTo>
                <a:lnTo>
                  <a:pt x="1581710" y="1190942"/>
                </a:lnTo>
                <a:lnTo>
                  <a:pt x="1565840" y="1201737"/>
                </a:lnTo>
                <a:lnTo>
                  <a:pt x="1544891" y="1216660"/>
                </a:lnTo>
                <a:lnTo>
                  <a:pt x="1524576" y="1232217"/>
                </a:lnTo>
                <a:lnTo>
                  <a:pt x="1504262" y="1248092"/>
                </a:lnTo>
                <a:lnTo>
                  <a:pt x="1484265" y="1264602"/>
                </a:lnTo>
                <a:lnTo>
                  <a:pt x="1464903" y="1281430"/>
                </a:lnTo>
                <a:lnTo>
                  <a:pt x="1445541" y="1298575"/>
                </a:lnTo>
                <a:lnTo>
                  <a:pt x="1426496" y="1316672"/>
                </a:lnTo>
                <a:lnTo>
                  <a:pt x="1408404" y="1334452"/>
                </a:lnTo>
                <a:lnTo>
                  <a:pt x="1409991" y="1315085"/>
                </a:lnTo>
                <a:lnTo>
                  <a:pt x="1411578" y="1295400"/>
                </a:lnTo>
                <a:lnTo>
                  <a:pt x="1412530" y="1275715"/>
                </a:lnTo>
                <a:lnTo>
                  <a:pt x="1413482" y="1256347"/>
                </a:lnTo>
                <a:lnTo>
                  <a:pt x="1413800" y="1236980"/>
                </a:lnTo>
                <a:lnTo>
                  <a:pt x="1414117" y="1217612"/>
                </a:lnTo>
                <a:lnTo>
                  <a:pt x="1414435" y="1198880"/>
                </a:lnTo>
                <a:lnTo>
                  <a:pt x="1414117" y="1179512"/>
                </a:lnTo>
                <a:lnTo>
                  <a:pt x="1413482" y="1160462"/>
                </a:lnTo>
                <a:lnTo>
                  <a:pt x="1412847" y="1142047"/>
                </a:lnTo>
                <a:lnTo>
                  <a:pt x="1411578" y="1122997"/>
                </a:lnTo>
                <a:lnTo>
                  <a:pt x="1410308" y="1104582"/>
                </a:lnTo>
                <a:lnTo>
                  <a:pt x="1408721" y="1086167"/>
                </a:lnTo>
                <a:lnTo>
                  <a:pt x="1406817" y="1067752"/>
                </a:lnTo>
                <a:lnTo>
                  <a:pt x="1404912" y="1049655"/>
                </a:lnTo>
                <a:lnTo>
                  <a:pt x="1402056" y="1031240"/>
                </a:lnTo>
                <a:lnTo>
                  <a:pt x="1411895" y="1023302"/>
                </a:lnTo>
                <a:lnTo>
                  <a:pt x="1422052" y="1015365"/>
                </a:lnTo>
                <a:lnTo>
                  <a:pt x="1431892" y="1007427"/>
                </a:lnTo>
                <a:lnTo>
                  <a:pt x="1442049" y="1000442"/>
                </a:lnTo>
                <a:lnTo>
                  <a:pt x="1452206" y="993140"/>
                </a:lnTo>
                <a:lnTo>
                  <a:pt x="1462046" y="986472"/>
                </a:lnTo>
                <a:lnTo>
                  <a:pt x="1472203" y="979487"/>
                </a:lnTo>
                <a:lnTo>
                  <a:pt x="1482678" y="973137"/>
                </a:lnTo>
                <a:lnTo>
                  <a:pt x="1493152" y="967105"/>
                </a:lnTo>
                <a:lnTo>
                  <a:pt x="1503627" y="961072"/>
                </a:lnTo>
                <a:lnTo>
                  <a:pt x="1514102" y="955357"/>
                </a:lnTo>
                <a:lnTo>
                  <a:pt x="1524576" y="949960"/>
                </a:lnTo>
                <a:lnTo>
                  <a:pt x="1535051" y="944562"/>
                </a:lnTo>
                <a:lnTo>
                  <a:pt x="1545843" y="939800"/>
                </a:lnTo>
                <a:lnTo>
                  <a:pt x="1556000" y="935037"/>
                </a:lnTo>
                <a:lnTo>
                  <a:pt x="1566792" y="930592"/>
                </a:lnTo>
                <a:lnTo>
                  <a:pt x="1577584" y="925830"/>
                </a:lnTo>
                <a:lnTo>
                  <a:pt x="1588376" y="922020"/>
                </a:lnTo>
                <a:lnTo>
                  <a:pt x="1599168" y="917892"/>
                </a:lnTo>
                <a:lnTo>
                  <a:pt x="1609960" y="914082"/>
                </a:lnTo>
                <a:lnTo>
                  <a:pt x="1620752" y="910590"/>
                </a:lnTo>
                <a:lnTo>
                  <a:pt x="1631544" y="907415"/>
                </a:lnTo>
                <a:lnTo>
                  <a:pt x="1653445" y="901382"/>
                </a:lnTo>
                <a:lnTo>
                  <a:pt x="1675346" y="895985"/>
                </a:lnTo>
                <a:lnTo>
                  <a:pt x="1697248" y="891222"/>
                </a:lnTo>
                <a:lnTo>
                  <a:pt x="1719149" y="887730"/>
                </a:lnTo>
                <a:lnTo>
                  <a:pt x="1741050" y="884555"/>
                </a:lnTo>
                <a:lnTo>
                  <a:pt x="1763269" y="882015"/>
                </a:lnTo>
                <a:lnTo>
                  <a:pt x="1785171" y="880110"/>
                </a:lnTo>
                <a:lnTo>
                  <a:pt x="1807072" y="878840"/>
                </a:lnTo>
                <a:lnTo>
                  <a:pt x="1828973" y="878205"/>
                </a:lnTo>
                <a:lnTo>
                  <a:pt x="1850557" y="877887"/>
                </a:lnTo>
                <a:close/>
                <a:moveTo>
                  <a:pt x="0" y="0"/>
                </a:moveTo>
                <a:lnTo>
                  <a:pt x="16200" y="2222"/>
                </a:lnTo>
                <a:lnTo>
                  <a:pt x="35895" y="5079"/>
                </a:lnTo>
                <a:lnTo>
                  <a:pt x="62578" y="9841"/>
                </a:lnTo>
                <a:lnTo>
                  <a:pt x="95296" y="16190"/>
                </a:lnTo>
                <a:lnTo>
                  <a:pt x="133732" y="24443"/>
                </a:lnTo>
                <a:lnTo>
                  <a:pt x="155332" y="28888"/>
                </a:lnTo>
                <a:lnTo>
                  <a:pt x="177885" y="34284"/>
                </a:lnTo>
                <a:lnTo>
                  <a:pt x="201391" y="39998"/>
                </a:lnTo>
                <a:lnTo>
                  <a:pt x="226168" y="46665"/>
                </a:lnTo>
                <a:lnTo>
                  <a:pt x="251898" y="53331"/>
                </a:lnTo>
                <a:lnTo>
                  <a:pt x="278899" y="60950"/>
                </a:lnTo>
                <a:lnTo>
                  <a:pt x="306217" y="68886"/>
                </a:lnTo>
                <a:lnTo>
                  <a:pt x="334488" y="77457"/>
                </a:lnTo>
                <a:lnTo>
                  <a:pt x="364029" y="86980"/>
                </a:lnTo>
                <a:lnTo>
                  <a:pt x="393571" y="97138"/>
                </a:lnTo>
                <a:lnTo>
                  <a:pt x="424066" y="107932"/>
                </a:lnTo>
                <a:lnTo>
                  <a:pt x="455195" y="119360"/>
                </a:lnTo>
                <a:lnTo>
                  <a:pt x="486325" y="131422"/>
                </a:lnTo>
                <a:lnTo>
                  <a:pt x="518091" y="144120"/>
                </a:lnTo>
                <a:lnTo>
                  <a:pt x="550491" y="157770"/>
                </a:lnTo>
                <a:lnTo>
                  <a:pt x="582892" y="172055"/>
                </a:lnTo>
                <a:lnTo>
                  <a:pt x="614974" y="187610"/>
                </a:lnTo>
                <a:lnTo>
                  <a:pt x="647693" y="203483"/>
                </a:lnTo>
                <a:lnTo>
                  <a:pt x="680411" y="219990"/>
                </a:lnTo>
                <a:lnTo>
                  <a:pt x="696611" y="228878"/>
                </a:lnTo>
                <a:lnTo>
                  <a:pt x="713129" y="238084"/>
                </a:lnTo>
                <a:lnTo>
                  <a:pt x="729329" y="247290"/>
                </a:lnTo>
                <a:lnTo>
                  <a:pt x="745529" y="256178"/>
                </a:lnTo>
                <a:lnTo>
                  <a:pt x="761730" y="266019"/>
                </a:lnTo>
                <a:lnTo>
                  <a:pt x="777930" y="275860"/>
                </a:lnTo>
                <a:lnTo>
                  <a:pt x="794130" y="286018"/>
                </a:lnTo>
                <a:lnTo>
                  <a:pt x="810013" y="296177"/>
                </a:lnTo>
                <a:lnTo>
                  <a:pt x="825895" y="306970"/>
                </a:lnTo>
                <a:lnTo>
                  <a:pt x="841778" y="317763"/>
                </a:lnTo>
                <a:lnTo>
                  <a:pt x="857343" y="328556"/>
                </a:lnTo>
                <a:lnTo>
                  <a:pt x="872908" y="339984"/>
                </a:lnTo>
                <a:lnTo>
                  <a:pt x="888790" y="351412"/>
                </a:lnTo>
                <a:lnTo>
                  <a:pt x="904038" y="363158"/>
                </a:lnTo>
                <a:lnTo>
                  <a:pt x="919285" y="374903"/>
                </a:lnTo>
                <a:lnTo>
                  <a:pt x="934215" y="387283"/>
                </a:lnTo>
                <a:lnTo>
                  <a:pt x="949462" y="399664"/>
                </a:lnTo>
                <a:lnTo>
                  <a:pt x="964074" y="412362"/>
                </a:lnTo>
                <a:lnTo>
                  <a:pt x="978686" y="425377"/>
                </a:lnTo>
                <a:lnTo>
                  <a:pt x="993298" y="438392"/>
                </a:lnTo>
                <a:lnTo>
                  <a:pt x="1007592" y="452042"/>
                </a:lnTo>
                <a:lnTo>
                  <a:pt x="1021887" y="465692"/>
                </a:lnTo>
                <a:lnTo>
                  <a:pt x="1035546" y="479660"/>
                </a:lnTo>
                <a:lnTo>
                  <a:pt x="1049205" y="493945"/>
                </a:lnTo>
                <a:lnTo>
                  <a:pt x="1062546" y="508548"/>
                </a:lnTo>
                <a:lnTo>
                  <a:pt x="1076205" y="523150"/>
                </a:lnTo>
                <a:lnTo>
                  <a:pt x="1089229" y="538387"/>
                </a:lnTo>
                <a:lnTo>
                  <a:pt x="1101935" y="553942"/>
                </a:lnTo>
                <a:lnTo>
                  <a:pt x="1114323" y="569497"/>
                </a:lnTo>
                <a:lnTo>
                  <a:pt x="1126394" y="585369"/>
                </a:lnTo>
                <a:lnTo>
                  <a:pt x="1138465" y="601559"/>
                </a:lnTo>
                <a:lnTo>
                  <a:pt x="1150218" y="618066"/>
                </a:lnTo>
                <a:lnTo>
                  <a:pt x="1161654" y="634891"/>
                </a:lnTo>
                <a:lnTo>
                  <a:pt x="1172771" y="652033"/>
                </a:lnTo>
                <a:lnTo>
                  <a:pt x="1183571" y="669492"/>
                </a:lnTo>
                <a:lnTo>
                  <a:pt x="1194054" y="686952"/>
                </a:lnTo>
                <a:lnTo>
                  <a:pt x="1203901" y="705046"/>
                </a:lnTo>
                <a:lnTo>
                  <a:pt x="1213748" y="723141"/>
                </a:lnTo>
                <a:lnTo>
                  <a:pt x="1223278" y="741870"/>
                </a:lnTo>
                <a:lnTo>
                  <a:pt x="1232490" y="760599"/>
                </a:lnTo>
                <a:lnTo>
                  <a:pt x="1241066" y="779963"/>
                </a:lnTo>
                <a:lnTo>
                  <a:pt x="1249325" y="799327"/>
                </a:lnTo>
                <a:lnTo>
                  <a:pt x="1257267" y="819009"/>
                </a:lnTo>
                <a:lnTo>
                  <a:pt x="1265208" y="839326"/>
                </a:lnTo>
                <a:lnTo>
                  <a:pt x="1272196" y="859642"/>
                </a:lnTo>
                <a:lnTo>
                  <a:pt x="1279185" y="880593"/>
                </a:lnTo>
                <a:lnTo>
                  <a:pt x="1285220" y="901545"/>
                </a:lnTo>
                <a:lnTo>
                  <a:pt x="1291573" y="922814"/>
                </a:lnTo>
                <a:lnTo>
                  <a:pt x="1296973" y="944717"/>
                </a:lnTo>
                <a:lnTo>
                  <a:pt x="1302056" y="966621"/>
                </a:lnTo>
                <a:lnTo>
                  <a:pt x="1306820" y="989160"/>
                </a:lnTo>
                <a:lnTo>
                  <a:pt x="1310632" y="1012016"/>
                </a:lnTo>
                <a:lnTo>
                  <a:pt x="1314762" y="1034872"/>
                </a:lnTo>
                <a:lnTo>
                  <a:pt x="1317938" y="1058363"/>
                </a:lnTo>
                <a:lnTo>
                  <a:pt x="1320479" y="1082171"/>
                </a:lnTo>
                <a:lnTo>
                  <a:pt x="1323021" y="1106297"/>
                </a:lnTo>
                <a:lnTo>
                  <a:pt x="1324927" y="1130423"/>
                </a:lnTo>
                <a:lnTo>
                  <a:pt x="1326197" y="1155184"/>
                </a:lnTo>
                <a:lnTo>
                  <a:pt x="1326833" y="1180262"/>
                </a:lnTo>
                <a:lnTo>
                  <a:pt x="1327150" y="1205657"/>
                </a:lnTo>
                <a:lnTo>
                  <a:pt x="1326833" y="1232005"/>
                </a:lnTo>
                <a:lnTo>
                  <a:pt x="1325880" y="1258036"/>
                </a:lnTo>
                <a:lnTo>
                  <a:pt x="1324609" y="1284384"/>
                </a:lnTo>
                <a:lnTo>
                  <a:pt x="1322385" y="1311367"/>
                </a:lnTo>
                <a:lnTo>
                  <a:pt x="1319844" y="1338667"/>
                </a:lnTo>
                <a:lnTo>
                  <a:pt x="1316668" y="1366285"/>
                </a:lnTo>
                <a:lnTo>
                  <a:pt x="1313491" y="1390411"/>
                </a:lnTo>
                <a:lnTo>
                  <a:pt x="1309362" y="1413902"/>
                </a:lnTo>
                <a:lnTo>
                  <a:pt x="1304915" y="1436440"/>
                </a:lnTo>
                <a:lnTo>
                  <a:pt x="1299832" y="1458344"/>
                </a:lnTo>
                <a:lnTo>
                  <a:pt x="1294114" y="1479613"/>
                </a:lnTo>
                <a:lnTo>
                  <a:pt x="1288079" y="1499294"/>
                </a:lnTo>
                <a:lnTo>
                  <a:pt x="1281408" y="1518976"/>
                </a:lnTo>
                <a:lnTo>
                  <a:pt x="1274102" y="1537705"/>
                </a:lnTo>
                <a:lnTo>
                  <a:pt x="1266796" y="1555482"/>
                </a:lnTo>
                <a:lnTo>
                  <a:pt x="1258537" y="1572942"/>
                </a:lnTo>
                <a:lnTo>
                  <a:pt x="1250278" y="1589449"/>
                </a:lnTo>
                <a:lnTo>
                  <a:pt x="1241702" y="1605004"/>
                </a:lnTo>
                <a:lnTo>
                  <a:pt x="1232490" y="1620558"/>
                </a:lnTo>
                <a:lnTo>
                  <a:pt x="1222960" y="1634844"/>
                </a:lnTo>
                <a:lnTo>
                  <a:pt x="1212795" y="1648811"/>
                </a:lnTo>
                <a:lnTo>
                  <a:pt x="1202631" y="1661826"/>
                </a:lnTo>
                <a:lnTo>
                  <a:pt x="1192148" y="1674524"/>
                </a:lnTo>
                <a:lnTo>
                  <a:pt x="1181983" y="1686587"/>
                </a:lnTo>
                <a:lnTo>
                  <a:pt x="1170865" y="1698015"/>
                </a:lnTo>
                <a:lnTo>
                  <a:pt x="1159748" y="1708808"/>
                </a:lnTo>
                <a:lnTo>
                  <a:pt x="1148630" y="1718967"/>
                </a:lnTo>
                <a:lnTo>
                  <a:pt x="1137194" y="1728807"/>
                </a:lnTo>
                <a:lnTo>
                  <a:pt x="1125441" y="1738013"/>
                </a:lnTo>
                <a:lnTo>
                  <a:pt x="1113688" y="1746584"/>
                </a:lnTo>
                <a:lnTo>
                  <a:pt x="1101935" y="1754838"/>
                </a:lnTo>
                <a:lnTo>
                  <a:pt x="1089864" y="1762457"/>
                </a:lnTo>
                <a:lnTo>
                  <a:pt x="1078111" y="1769758"/>
                </a:lnTo>
                <a:lnTo>
                  <a:pt x="1066040" y="1776424"/>
                </a:lnTo>
                <a:lnTo>
                  <a:pt x="1053969" y="1782773"/>
                </a:lnTo>
                <a:lnTo>
                  <a:pt x="1041899" y="1788804"/>
                </a:lnTo>
                <a:lnTo>
                  <a:pt x="1029828" y="1793884"/>
                </a:lnTo>
                <a:lnTo>
                  <a:pt x="1018075" y="1799280"/>
                </a:lnTo>
                <a:lnTo>
                  <a:pt x="1019981" y="1770393"/>
                </a:lnTo>
                <a:lnTo>
                  <a:pt x="1021569" y="1741505"/>
                </a:lnTo>
                <a:lnTo>
                  <a:pt x="1022840" y="1711665"/>
                </a:lnTo>
                <a:lnTo>
                  <a:pt x="1023793" y="1682143"/>
                </a:lnTo>
                <a:lnTo>
                  <a:pt x="1024110" y="1652303"/>
                </a:lnTo>
                <a:lnTo>
                  <a:pt x="1024110" y="1622781"/>
                </a:lnTo>
                <a:lnTo>
                  <a:pt x="1024110" y="1592941"/>
                </a:lnTo>
                <a:lnTo>
                  <a:pt x="1023475" y="1563418"/>
                </a:lnTo>
                <a:lnTo>
                  <a:pt x="1022204" y="1533578"/>
                </a:lnTo>
                <a:lnTo>
                  <a:pt x="1020934" y="1504056"/>
                </a:lnTo>
                <a:lnTo>
                  <a:pt x="1019028" y="1474534"/>
                </a:lnTo>
                <a:lnTo>
                  <a:pt x="1016487" y="1445011"/>
                </a:lnTo>
                <a:lnTo>
                  <a:pt x="1013945" y="1415489"/>
                </a:lnTo>
                <a:lnTo>
                  <a:pt x="1011086" y="1385966"/>
                </a:lnTo>
                <a:lnTo>
                  <a:pt x="1007592" y="1356444"/>
                </a:lnTo>
                <a:lnTo>
                  <a:pt x="1003463" y="1327239"/>
                </a:lnTo>
                <a:lnTo>
                  <a:pt x="999016" y="1297717"/>
                </a:lnTo>
                <a:lnTo>
                  <a:pt x="994569" y="1268829"/>
                </a:lnTo>
                <a:lnTo>
                  <a:pt x="989168" y="1239307"/>
                </a:lnTo>
                <a:lnTo>
                  <a:pt x="983451" y="1210419"/>
                </a:lnTo>
                <a:lnTo>
                  <a:pt x="977098" y="1181532"/>
                </a:lnTo>
                <a:lnTo>
                  <a:pt x="970427" y="1152644"/>
                </a:lnTo>
                <a:lnTo>
                  <a:pt x="963439" y="1124074"/>
                </a:lnTo>
                <a:lnTo>
                  <a:pt x="955497" y="1095504"/>
                </a:lnTo>
                <a:lnTo>
                  <a:pt x="947556" y="1067251"/>
                </a:lnTo>
                <a:lnTo>
                  <a:pt x="938979" y="1038681"/>
                </a:lnTo>
                <a:lnTo>
                  <a:pt x="929450" y="1010746"/>
                </a:lnTo>
                <a:lnTo>
                  <a:pt x="919920" y="982811"/>
                </a:lnTo>
                <a:lnTo>
                  <a:pt x="909438" y="955193"/>
                </a:lnTo>
                <a:lnTo>
                  <a:pt x="898638" y="927893"/>
                </a:lnTo>
                <a:lnTo>
                  <a:pt x="887520" y="900275"/>
                </a:lnTo>
                <a:lnTo>
                  <a:pt x="875449" y="873292"/>
                </a:lnTo>
                <a:lnTo>
                  <a:pt x="863061" y="846944"/>
                </a:lnTo>
                <a:lnTo>
                  <a:pt x="850355" y="820279"/>
                </a:lnTo>
                <a:lnTo>
                  <a:pt x="836695" y="793931"/>
                </a:lnTo>
                <a:lnTo>
                  <a:pt x="822719" y="768218"/>
                </a:lnTo>
                <a:lnTo>
                  <a:pt x="808107" y="742822"/>
                </a:lnTo>
                <a:lnTo>
                  <a:pt x="792860" y="717744"/>
                </a:lnTo>
                <a:lnTo>
                  <a:pt x="777295" y="693301"/>
                </a:lnTo>
                <a:lnTo>
                  <a:pt x="761094" y="668857"/>
                </a:lnTo>
                <a:lnTo>
                  <a:pt x="743941" y="645049"/>
                </a:lnTo>
                <a:lnTo>
                  <a:pt x="726788" y="621558"/>
                </a:lnTo>
                <a:lnTo>
                  <a:pt x="708682" y="598385"/>
                </a:lnTo>
                <a:lnTo>
                  <a:pt x="690258" y="575846"/>
                </a:lnTo>
                <a:lnTo>
                  <a:pt x="671199" y="553625"/>
                </a:lnTo>
                <a:lnTo>
                  <a:pt x="651822" y="532038"/>
                </a:lnTo>
                <a:lnTo>
                  <a:pt x="631810" y="510770"/>
                </a:lnTo>
                <a:lnTo>
                  <a:pt x="611480" y="490136"/>
                </a:lnTo>
                <a:lnTo>
                  <a:pt x="590515" y="470454"/>
                </a:lnTo>
                <a:lnTo>
                  <a:pt x="568915" y="450772"/>
                </a:lnTo>
                <a:lnTo>
                  <a:pt x="547632" y="431726"/>
                </a:lnTo>
                <a:lnTo>
                  <a:pt x="525397" y="413631"/>
                </a:lnTo>
                <a:lnTo>
                  <a:pt x="502526" y="395537"/>
                </a:lnTo>
                <a:lnTo>
                  <a:pt x="479655" y="378395"/>
                </a:lnTo>
                <a:lnTo>
                  <a:pt x="456148" y="361570"/>
                </a:lnTo>
                <a:lnTo>
                  <a:pt x="432642" y="345381"/>
                </a:lnTo>
                <a:lnTo>
                  <a:pt x="408501" y="330143"/>
                </a:lnTo>
                <a:lnTo>
                  <a:pt x="384359" y="314906"/>
                </a:lnTo>
                <a:lnTo>
                  <a:pt x="406595" y="332683"/>
                </a:lnTo>
                <a:lnTo>
                  <a:pt x="428513" y="351095"/>
                </a:lnTo>
                <a:lnTo>
                  <a:pt x="449795" y="369506"/>
                </a:lnTo>
                <a:lnTo>
                  <a:pt x="471078" y="388871"/>
                </a:lnTo>
                <a:lnTo>
                  <a:pt x="491725" y="408235"/>
                </a:lnTo>
                <a:lnTo>
                  <a:pt x="511737" y="428551"/>
                </a:lnTo>
                <a:lnTo>
                  <a:pt x="531114" y="448868"/>
                </a:lnTo>
                <a:lnTo>
                  <a:pt x="550173" y="470137"/>
                </a:lnTo>
                <a:lnTo>
                  <a:pt x="568280" y="491088"/>
                </a:lnTo>
                <a:lnTo>
                  <a:pt x="586386" y="512992"/>
                </a:lnTo>
                <a:lnTo>
                  <a:pt x="603539" y="535213"/>
                </a:lnTo>
                <a:lnTo>
                  <a:pt x="620692" y="557752"/>
                </a:lnTo>
                <a:lnTo>
                  <a:pt x="636575" y="580608"/>
                </a:lnTo>
                <a:lnTo>
                  <a:pt x="652140" y="603781"/>
                </a:lnTo>
                <a:lnTo>
                  <a:pt x="667387" y="627272"/>
                </a:lnTo>
                <a:lnTo>
                  <a:pt x="681681" y="651398"/>
                </a:lnTo>
                <a:lnTo>
                  <a:pt x="695658" y="675524"/>
                </a:lnTo>
                <a:lnTo>
                  <a:pt x="708682" y="699967"/>
                </a:lnTo>
                <a:lnTo>
                  <a:pt x="721388" y="724728"/>
                </a:lnTo>
                <a:lnTo>
                  <a:pt x="733459" y="749806"/>
                </a:lnTo>
                <a:lnTo>
                  <a:pt x="744894" y="775519"/>
                </a:lnTo>
                <a:lnTo>
                  <a:pt x="755694" y="800915"/>
                </a:lnTo>
                <a:lnTo>
                  <a:pt x="766177" y="826628"/>
                </a:lnTo>
                <a:lnTo>
                  <a:pt x="776024" y="852341"/>
                </a:lnTo>
                <a:lnTo>
                  <a:pt x="785236" y="878371"/>
                </a:lnTo>
                <a:lnTo>
                  <a:pt x="793495" y="905037"/>
                </a:lnTo>
                <a:lnTo>
                  <a:pt x="801754" y="931385"/>
                </a:lnTo>
                <a:lnTo>
                  <a:pt x="809377" y="957733"/>
                </a:lnTo>
                <a:lnTo>
                  <a:pt x="816048" y="984398"/>
                </a:lnTo>
                <a:lnTo>
                  <a:pt x="822719" y="1011381"/>
                </a:lnTo>
                <a:lnTo>
                  <a:pt x="828437" y="1038364"/>
                </a:lnTo>
                <a:lnTo>
                  <a:pt x="834154" y="1065347"/>
                </a:lnTo>
                <a:lnTo>
                  <a:pt x="838919" y="1092647"/>
                </a:lnTo>
                <a:lnTo>
                  <a:pt x="843366" y="1119630"/>
                </a:lnTo>
                <a:lnTo>
                  <a:pt x="847178" y="1146930"/>
                </a:lnTo>
                <a:lnTo>
                  <a:pt x="850672" y="1174548"/>
                </a:lnTo>
                <a:lnTo>
                  <a:pt x="853849" y="1201848"/>
                </a:lnTo>
                <a:lnTo>
                  <a:pt x="856390" y="1229148"/>
                </a:lnTo>
                <a:lnTo>
                  <a:pt x="858613" y="1256766"/>
                </a:lnTo>
                <a:lnTo>
                  <a:pt x="860202" y="1284066"/>
                </a:lnTo>
                <a:lnTo>
                  <a:pt x="861155" y="1311367"/>
                </a:lnTo>
                <a:lnTo>
                  <a:pt x="862108" y="1338984"/>
                </a:lnTo>
                <a:lnTo>
                  <a:pt x="862425" y="1366602"/>
                </a:lnTo>
                <a:lnTo>
                  <a:pt x="862425" y="1393903"/>
                </a:lnTo>
                <a:lnTo>
                  <a:pt x="862108" y="1421520"/>
                </a:lnTo>
                <a:lnTo>
                  <a:pt x="861472" y="1448821"/>
                </a:lnTo>
                <a:lnTo>
                  <a:pt x="860202" y="1476438"/>
                </a:lnTo>
                <a:lnTo>
                  <a:pt x="858613" y="1504056"/>
                </a:lnTo>
                <a:lnTo>
                  <a:pt x="857025" y="1531356"/>
                </a:lnTo>
                <a:lnTo>
                  <a:pt x="854802" y="1558339"/>
                </a:lnTo>
                <a:lnTo>
                  <a:pt x="851943" y="1585957"/>
                </a:lnTo>
                <a:lnTo>
                  <a:pt x="848766" y="1613257"/>
                </a:lnTo>
                <a:lnTo>
                  <a:pt x="845590" y="1640240"/>
                </a:lnTo>
                <a:lnTo>
                  <a:pt x="842096" y="1667540"/>
                </a:lnTo>
                <a:lnTo>
                  <a:pt x="837648" y="1694523"/>
                </a:lnTo>
                <a:lnTo>
                  <a:pt x="833519" y="1721506"/>
                </a:lnTo>
                <a:lnTo>
                  <a:pt x="828754" y="1748489"/>
                </a:lnTo>
                <a:lnTo>
                  <a:pt x="823672" y="1775472"/>
                </a:lnTo>
                <a:lnTo>
                  <a:pt x="818272" y="1801820"/>
                </a:lnTo>
                <a:lnTo>
                  <a:pt x="812554" y="1828485"/>
                </a:lnTo>
                <a:lnTo>
                  <a:pt x="809695" y="1839913"/>
                </a:lnTo>
                <a:lnTo>
                  <a:pt x="795401" y="1839596"/>
                </a:lnTo>
                <a:lnTo>
                  <a:pt x="790318" y="1839278"/>
                </a:lnTo>
                <a:lnTo>
                  <a:pt x="773800" y="1837056"/>
                </a:lnTo>
                <a:lnTo>
                  <a:pt x="757282" y="1834517"/>
                </a:lnTo>
                <a:lnTo>
                  <a:pt x="741082" y="1831342"/>
                </a:lnTo>
                <a:lnTo>
                  <a:pt x="725200" y="1827533"/>
                </a:lnTo>
                <a:lnTo>
                  <a:pt x="708682" y="1823406"/>
                </a:lnTo>
                <a:lnTo>
                  <a:pt x="693117" y="1819279"/>
                </a:lnTo>
                <a:lnTo>
                  <a:pt x="677234" y="1814200"/>
                </a:lnTo>
                <a:lnTo>
                  <a:pt x="661352" y="1808804"/>
                </a:lnTo>
                <a:lnTo>
                  <a:pt x="646104" y="1803090"/>
                </a:lnTo>
                <a:lnTo>
                  <a:pt x="630857" y="1797058"/>
                </a:lnTo>
                <a:lnTo>
                  <a:pt x="615292" y="1790392"/>
                </a:lnTo>
                <a:lnTo>
                  <a:pt x="600680" y="1783725"/>
                </a:lnTo>
                <a:lnTo>
                  <a:pt x="585750" y="1776107"/>
                </a:lnTo>
                <a:lnTo>
                  <a:pt x="571138" y="1768488"/>
                </a:lnTo>
                <a:lnTo>
                  <a:pt x="556526" y="1760552"/>
                </a:lnTo>
                <a:lnTo>
                  <a:pt x="542232" y="1752298"/>
                </a:lnTo>
                <a:lnTo>
                  <a:pt x="528255" y="1743410"/>
                </a:lnTo>
                <a:lnTo>
                  <a:pt x="514279" y="1734204"/>
                </a:lnTo>
                <a:lnTo>
                  <a:pt x="500620" y="1725315"/>
                </a:lnTo>
                <a:lnTo>
                  <a:pt x="486961" y="1715475"/>
                </a:lnTo>
                <a:lnTo>
                  <a:pt x="473937" y="1705316"/>
                </a:lnTo>
                <a:lnTo>
                  <a:pt x="460913" y="1695158"/>
                </a:lnTo>
                <a:lnTo>
                  <a:pt x="448207" y="1684365"/>
                </a:lnTo>
                <a:lnTo>
                  <a:pt x="435501" y="1673572"/>
                </a:lnTo>
                <a:lnTo>
                  <a:pt x="423113" y="1662144"/>
                </a:lnTo>
                <a:lnTo>
                  <a:pt x="411042" y="1650716"/>
                </a:lnTo>
                <a:lnTo>
                  <a:pt x="399289" y="1638970"/>
                </a:lnTo>
                <a:lnTo>
                  <a:pt x="387853" y="1627225"/>
                </a:lnTo>
                <a:lnTo>
                  <a:pt x="376418" y="1614844"/>
                </a:lnTo>
                <a:lnTo>
                  <a:pt x="365618" y="1602464"/>
                </a:lnTo>
                <a:lnTo>
                  <a:pt x="354817" y="1589766"/>
                </a:lnTo>
                <a:lnTo>
                  <a:pt x="344335" y="1576751"/>
                </a:lnTo>
                <a:lnTo>
                  <a:pt x="334170" y="1563736"/>
                </a:lnTo>
                <a:lnTo>
                  <a:pt x="324323" y="1550403"/>
                </a:lnTo>
                <a:lnTo>
                  <a:pt x="314793" y="1536435"/>
                </a:lnTo>
                <a:lnTo>
                  <a:pt x="305581" y="1522785"/>
                </a:lnTo>
                <a:lnTo>
                  <a:pt x="296369" y="1508818"/>
                </a:lnTo>
                <a:lnTo>
                  <a:pt x="287793" y="1494850"/>
                </a:lnTo>
                <a:lnTo>
                  <a:pt x="279534" y="1480565"/>
                </a:lnTo>
                <a:lnTo>
                  <a:pt x="271593" y="1465963"/>
                </a:lnTo>
                <a:lnTo>
                  <a:pt x="263969" y="1451360"/>
                </a:lnTo>
                <a:lnTo>
                  <a:pt x="256663" y="1436758"/>
                </a:lnTo>
                <a:lnTo>
                  <a:pt x="249675" y="1421838"/>
                </a:lnTo>
                <a:lnTo>
                  <a:pt x="243322" y="1406600"/>
                </a:lnTo>
                <a:lnTo>
                  <a:pt x="236969" y="1391363"/>
                </a:lnTo>
                <a:lnTo>
                  <a:pt x="231251" y="1376126"/>
                </a:lnTo>
                <a:lnTo>
                  <a:pt x="225533" y="1360888"/>
                </a:lnTo>
                <a:lnTo>
                  <a:pt x="220451" y="1345016"/>
                </a:lnTo>
                <a:lnTo>
                  <a:pt x="215686" y="1329461"/>
                </a:lnTo>
                <a:lnTo>
                  <a:pt x="211556" y="1313906"/>
                </a:lnTo>
                <a:lnTo>
                  <a:pt x="207745" y="1298034"/>
                </a:lnTo>
                <a:lnTo>
                  <a:pt x="203933" y="1282162"/>
                </a:lnTo>
                <a:lnTo>
                  <a:pt x="200756" y="1266290"/>
                </a:lnTo>
                <a:lnTo>
                  <a:pt x="198215" y="1250417"/>
                </a:lnTo>
                <a:lnTo>
                  <a:pt x="195991" y="1234545"/>
                </a:lnTo>
                <a:lnTo>
                  <a:pt x="193768" y="1218038"/>
                </a:lnTo>
                <a:lnTo>
                  <a:pt x="192497" y="1202166"/>
                </a:lnTo>
                <a:lnTo>
                  <a:pt x="191544" y="1186293"/>
                </a:lnTo>
                <a:lnTo>
                  <a:pt x="190909" y="1169786"/>
                </a:lnTo>
                <a:lnTo>
                  <a:pt x="190591" y="1153914"/>
                </a:lnTo>
                <a:lnTo>
                  <a:pt x="190909" y="1137724"/>
                </a:lnTo>
                <a:lnTo>
                  <a:pt x="191862" y="1121534"/>
                </a:lnTo>
                <a:lnTo>
                  <a:pt x="193133" y="1105345"/>
                </a:lnTo>
                <a:lnTo>
                  <a:pt x="195038" y="1089155"/>
                </a:lnTo>
                <a:lnTo>
                  <a:pt x="198850" y="1056776"/>
                </a:lnTo>
                <a:lnTo>
                  <a:pt x="202344" y="1023444"/>
                </a:lnTo>
                <a:lnTo>
                  <a:pt x="206156" y="989477"/>
                </a:lnTo>
                <a:lnTo>
                  <a:pt x="209333" y="954876"/>
                </a:lnTo>
                <a:lnTo>
                  <a:pt x="212192" y="919957"/>
                </a:lnTo>
                <a:lnTo>
                  <a:pt x="214415" y="884403"/>
                </a:lnTo>
                <a:lnTo>
                  <a:pt x="216639" y="848531"/>
                </a:lnTo>
                <a:lnTo>
                  <a:pt x="218545" y="812343"/>
                </a:lnTo>
                <a:lnTo>
                  <a:pt x="219498" y="775836"/>
                </a:lnTo>
                <a:lnTo>
                  <a:pt x="220133" y="739013"/>
                </a:lnTo>
                <a:lnTo>
                  <a:pt x="220133" y="701872"/>
                </a:lnTo>
                <a:lnTo>
                  <a:pt x="219498" y="664731"/>
                </a:lnTo>
                <a:lnTo>
                  <a:pt x="217909" y="627907"/>
                </a:lnTo>
                <a:lnTo>
                  <a:pt x="215686" y="590766"/>
                </a:lnTo>
                <a:lnTo>
                  <a:pt x="214415" y="572354"/>
                </a:lnTo>
                <a:lnTo>
                  <a:pt x="212827" y="553942"/>
                </a:lnTo>
                <a:lnTo>
                  <a:pt x="211239" y="535530"/>
                </a:lnTo>
                <a:lnTo>
                  <a:pt x="209333" y="517119"/>
                </a:lnTo>
                <a:lnTo>
                  <a:pt x="207109" y="498707"/>
                </a:lnTo>
                <a:lnTo>
                  <a:pt x="204568" y="480612"/>
                </a:lnTo>
                <a:lnTo>
                  <a:pt x="202027" y="462518"/>
                </a:lnTo>
                <a:lnTo>
                  <a:pt x="199168" y="444106"/>
                </a:lnTo>
                <a:lnTo>
                  <a:pt x="195991" y="426329"/>
                </a:lnTo>
                <a:lnTo>
                  <a:pt x="192497" y="408235"/>
                </a:lnTo>
                <a:lnTo>
                  <a:pt x="189003" y="390458"/>
                </a:lnTo>
                <a:lnTo>
                  <a:pt x="185191" y="372681"/>
                </a:lnTo>
                <a:lnTo>
                  <a:pt x="181062" y="355221"/>
                </a:lnTo>
                <a:lnTo>
                  <a:pt x="176615" y="337445"/>
                </a:lnTo>
                <a:lnTo>
                  <a:pt x="172168" y="320302"/>
                </a:lnTo>
                <a:lnTo>
                  <a:pt x="167085" y="302843"/>
                </a:lnTo>
                <a:lnTo>
                  <a:pt x="162003" y="286018"/>
                </a:lnTo>
                <a:lnTo>
                  <a:pt x="156285" y="269194"/>
                </a:lnTo>
                <a:lnTo>
                  <a:pt x="150567" y="252369"/>
                </a:lnTo>
                <a:lnTo>
                  <a:pt x="144214" y="235862"/>
                </a:lnTo>
                <a:lnTo>
                  <a:pt x="137861" y="219355"/>
                </a:lnTo>
                <a:lnTo>
                  <a:pt x="130873" y="203165"/>
                </a:lnTo>
                <a:lnTo>
                  <a:pt x="124202" y="187293"/>
                </a:lnTo>
                <a:lnTo>
                  <a:pt x="116578" y="171103"/>
                </a:lnTo>
                <a:lnTo>
                  <a:pt x="108637" y="155866"/>
                </a:lnTo>
                <a:lnTo>
                  <a:pt x="100696" y="140311"/>
                </a:lnTo>
                <a:lnTo>
                  <a:pt x="92437" y="125074"/>
                </a:lnTo>
                <a:lnTo>
                  <a:pt x="83543" y="110154"/>
                </a:lnTo>
                <a:lnTo>
                  <a:pt x="74331" y="95551"/>
                </a:lnTo>
                <a:lnTo>
                  <a:pt x="65119" y="81266"/>
                </a:lnTo>
                <a:lnTo>
                  <a:pt x="54954" y="66664"/>
                </a:lnTo>
                <a:lnTo>
                  <a:pt x="44789" y="52696"/>
                </a:lnTo>
                <a:lnTo>
                  <a:pt x="34307" y="39046"/>
                </a:lnTo>
                <a:lnTo>
                  <a:pt x="23189" y="25713"/>
                </a:lnTo>
                <a:lnTo>
                  <a:pt x="11753" y="12698"/>
                </a:lnTo>
                <a:lnTo>
                  <a:pt x="0" y="0"/>
                </a:lnTo>
                <a:close/>
              </a:path>
            </a:pathLst>
          </a:custGeom>
          <a:solidFill>
            <a:srgbClr val="0B6A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89965" y="539750"/>
            <a:ext cx="5017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2800" b="1" dirty="0">
                <a:solidFill>
                  <a:srgbClr val="0B6A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</a:t>
            </a:r>
            <a:r>
              <a:rPr lang="zh-CN" altLang="en-US" sz="2800" b="1" dirty="0">
                <a:solidFill>
                  <a:srgbClr val="0B6A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教学相长与师生相长</a:t>
            </a:r>
          </a:p>
        </p:txBody>
      </p:sp>
      <p:sp>
        <p:nvSpPr>
          <p:cNvPr id="4" name="直接连接符-8"/>
          <p:cNvSpPr>
            <a:spLocks noChangeShapeType="1"/>
          </p:cNvSpPr>
          <p:nvPr/>
        </p:nvSpPr>
        <p:spPr bwMode="auto">
          <a:xfrm flipV="1">
            <a:off x="238125" y="3633470"/>
            <a:ext cx="11716385" cy="635"/>
          </a:xfrm>
          <a:prstGeom prst="line">
            <a:avLst/>
          </a:prstGeom>
          <a:noFill/>
          <a:ln w="12700" cap="flat" cmpd="sng">
            <a:solidFill>
              <a:srgbClr val="F1B5B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椭圆-4"/>
          <p:cNvSpPr>
            <a:spLocks noChangeArrowheads="1"/>
          </p:cNvSpPr>
          <p:nvPr/>
        </p:nvSpPr>
        <p:spPr bwMode="auto">
          <a:xfrm>
            <a:off x="1244600" y="3246560"/>
            <a:ext cx="342900" cy="342900"/>
          </a:xfrm>
          <a:prstGeom prst="ellipse">
            <a:avLst/>
          </a:prstGeom>
          <a:solidFill>
            <a:srgbClr val="F1B5BF"/>
          </a:solidFill>
          <a:ln w="9525">
            <a:noFill/>
            <a:round/>
          </a:ln>
          <a:effectLst/>
        </p:spPr>
        <p:txBody>
          <a:bodyPr anchor="ctr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椭圆-9"/>
          <p:cNvSpPr>
            <a:spLocks noChangeArrowheads="1"/>
          </p:cNvSpPr>
          <p:nvPr/>
        </p:nvSpPr>
        <p:spPr bwMode="auto">
          <a:xfrm>
            <a:off x="6427629" y="3418498"/>
            <a:ext cx="344487" cy="342900"/>
          </a:xfrm>
          <a:prstGeom prst="ellipse">
            <a:avLst/>
          </a:prstGeom>
          <a:solidFill>
            <a:srgbClr val="F1B5BF"/>
          </a:solidFill>
          <a:ln w="9525">
            <a:noFill/>
            <a:round/>
          </a:ln>
          <a:effectLst/>
        </p:spPr>
        <p:txBody>
          <a:bodyPr anchor="ctr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直接连接符-7"/>
          <p:cNvSpPr>
            <a:spLocks noChangeShapeType="1"/>
          </p:cNvSpPr>
          <p:nvPr/>
        </p:nvSpPr>
        <p:spPr bwMode="auto">
          <a:xfrm>
            <a:off x="1402605" y="3000033"/>
            <a:ext cx="12700" cy="761365"/>
          </a:xfrm>
          <a:prstGeom prst="line">
            <a:avLst/>
          </a:prstGeom>
          <a:noFill/>
          <a:ln w="12700" cap="flat" cmpd="sng">
            <a:solidFill>
              <a:srgbClr val="F1B5B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直接连接符-2"/>
          <p:cNvSpPr>
            <a:spLocks noChangeShapeType="1"/>
          </p:cNvSpPr>
          <p:nvPr/>
        </p:nvSpPr>
        <p:spPr bwMode="auto">
          <a:xfrm>
            <a:off x="6603194" y="3610366"/>
            <a:ext cx="19050" cy="469265"/>
          </a:xfrm>
          <a:prstGeom prst="line">
            <a:avLst/>
          </a:prstGeom>
          <a:noFill/>
          <a:ln w="12700" cap="flat" cmpd="sng">
            <a:solidFill>
              <a:srgbClr val="F1B5B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文本框-7"/>
          <p:cNvSpPr txBox="1">
            <a:spLocks noChangeArrowheads="1"/>
          </p:cNvSpPr>
          <p:nvPr/>
        </p:nvSpPr>
        <p:spPr bwMode="auto">
          <a:xfrm>
            <a:off x="450215" y="1378585"/>
            <a:ext cx="9054465" cy="1435735"/>
          </a:xfrm>
          <a:prstGeom prst="rect">
            <a:avLst/>
          </a:prstGeom>
          <a:noFill/>
          <a:ln w="9525">
            <a:solidFill>
              <a:srgbClr val="F1B5BF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56803" tIns="78402" rIns="156803" bIns="78402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由教学相长到师生相长的转变：</a:t>
            </a:r>
          </a:p>
          <a:p>
            <a:pPr algn="l"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）将教学相长聚焦于教师与学生各自发生的动作：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与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中。</a:t>
            </a:r>
          </a:p>
          <a:p>
            <a:pPr algn="l"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）将教学相长集中在教师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的结果和学生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的结果上。</a:t>
            </a:r>
          </a:p>
        </p:txBody>
      </p:sp>
      <p:sp>
        <p:nvSpPr>
          <p:cNvPr id="37" name="文本框-7"/>
          <p:cNvSpPr txBox="1">
            <a:spLocks noChangeArrowheads="1"/>
          </p:cNvSpPr>
          <p:nvPr/>
        </p:nvSpPr>
        <p:spPr bwMode="auto">
          <a:xfrm>
            <a:off x="3753192" y="4079631"/>
            <a:ext cx="7929880" cy="1835785"/>
          </a:xfrm>
          <a:prstGeom prst="rect">
            <a:avLst/>
          </a:prstGeom>
          <a:noFill/>
          <a:ln w="9525">
            <a:solidFill>
              <a:srgbClr val="F1B5BF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56803" tIns="78402" rIns="156803" bIns="78402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教学相长和师生相长的区别与联系：</a:t>
            </a:r>
          </a:p>
          <a:p>
            <a:pPr algn="l">
              <a:lnSpc>
                <a:spcPct val="130000"/>
              </a:lnSpc>
            </a:pPr>
            <a:r>
              <a:rPr lang="zh-CN" altLang="en-US" sz="20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区别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：（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）两种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相长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产生的方向存在差异。</a:t>
            </a:r>
          </a:p>
          <a:p>
            <a:pPr algn="l">
              <a:lnSpc>
                <a:spcPct val="130000"/>
              </a:lnSpc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两种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相长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所产生的时代背景存在差异。</a:t>
            </a:r>
          </a:p>
          <a:p>
            <a:pPr algn="l">
              <a:lnSpc>
                <a:spcPct val="130000"/>
              </a:lnSpc>
            </a:pPr>
            <a:r>
              <a:rPr lang="zh-CN" altLang="en-US" sz="20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联系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：教学相长是师生相长的基本前提，即师生相长包含教学相长。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bldLvl="0" animBg="1"/>
      <p:bldP spid="15" grpId="0" animBg="1"/>
      <p:bldP spid="15" grpId="1" bldLvl="0" animBg="1"/>
      <p:bldP spid="16" grpId="0"/>
      <p:bldP spid="4" grpId="0" bldLvl="0" animBg="1"/>
      <p:bldP spid="5" grpId="0" bldLvl="0" animBg="1"/>
      <p:bldP spid="10" grpId="0" bldLvl="0" animBg="1"/>
      <p:bldP spid="12" grpId="0" bldLvl="0" animBg="1"/>
      <p:bldP spid="19" grpId="0" bldLvl="0" animBg="1"/>
      <p:bldP spid="26" grpId="0" bldLvl="0" animBg="1"/>
      <p:bldP spid="3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125" y="229235"/>
            <a:ext cx="11717020" cy="6400165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叶子"/>
          <p:cNvSpPr/>
          <p:nvPr/>
        </p:nvSpPr>
        <p:spPr bwMode="auto">
          <a:xfrm>
            <a:off x="546100" y="462915"/>
            <a:ext cx="292100" cy="292100"/>
          </a:xfrm>
          <a:custGeom>
            <a:avLst/>
            <a:gdLst>
              <a:gd name="T0" fmla="*/ 2060366 w 2444750"/>
              <a:gd name="T1" fmla="*/ 902017 h 1839913"/>
              <a:gd name="T2" fmla="*/ 2256843 w 2444750"/>
              <a:gd name="T3" fmla="*/ 960437 h 1839913"/>
              <a:gd name="T4" fmla="*/ 2422849 w 2444750"/>
              <a:gd name="T5" fmla="*/ 1051560 h 1839913"/>
              <a:gd name="T6" fmla="*/ 2308264 w 2444750"/>
              <a:gd name="T7" fmla="*/ 1094105 h 1839913"/>
              <a:gd name="T8" fmla="*/ 2187013 w 2444750"/>
              <a:gd name="T9" fmla="*/ 1179512 h 1839913"/>
              <a:gd name="T10" fmla="*/ 2015928 w 2444750"/>
              <a:gd name="T11" fmla="*/ 1375092 h 1839913"/>
              <a:gd name="T12" fmla="*/ 1895629 w 2444750"/>
              <a:gd name="T13" fmla="*/ 1559242 h 1839913"/>
              <a:gd name="T14" fmla="*/ 1814372 w 2444750"/>
              <a:gd name="T15" fmla="*/ 1638935 h 1839913"/>
              <a:gd name="T16" fmla="*/ 1713118 w 2444750"/>
              <a:gd name="T17" fmla="*/ 1694497 h 1839913"/>
              <a:gd name="T18" fmla="*/ 1599803 w 2444750"/>
              <a:gd name="T19" fmla="*/ 1724342 h 1839913"/>
              <a:gd name="T20" fmla="*/ 1482995 w 2444750"/>
              <a:gd name="T21" fmla="*/ 1725930 h 1839913"/>
              <a:gd name="T22" fmla="*/ 1370632 w 2444750"/>
              <a:gd name="T23" fmla="*/ 1696720 h 1839913"/>
              <a:gd name="T24" fmla="*/ 1343652 w 2444750"/>
              <a:gd name="T25" fmla="*/ 1605280 h 1839913"/>
              <a:gd name="T26" fmla="*/ 1444589 w 2444750"/>
              <a:gd name="T27" fmla="*/ 1440180 h 1839913"/>
              <a:gd name="T28" fmla="*/ 1570283 w 2444750"/>
              <a:gd name="T29" fmla="*/ 1292542 h 1839913"/>
              <a:gd name="T30" fmla="*/ 1721371 w 2444750"/>
              <a:gd name="T31" fmla="*/ 1170622 h 1839913"/>
              <a:gd name="T32" fmla="*/ 1899121 w 2444750"/>
              <a:gd name="T33" fmla="*/ 1086802 h 1839913"/>
              <a:gd name="T34" fmla="*/ 2094329 w 2444750"/>
              <a:gd name="T35" fmla="*/ 1051560 h 1839913"/>
              <a:gd name="T36" fmla="*/ 1965460 w 2444750"/>
              <a:gd name="T37" fmla="*/ 1049020 h 1839913"/>
              <a:gd name="T38" fmla="*/ 1765808 w 2444750"/>
              <a:gd name="T39" fmla="*/ 1095375 h 1839913"/>
              <a:gd name="T40" fmla="*/ 1581710 w 2444750"/>
              <a:gd name="T41" fmla="*/ 1190942 h 1839913"/>
              <a:gd name="T42" fmla="*/ 1411578 w 2444750"/>
              <a:gd name="T43" fmla="*/ 1295400 h 1839913"/>
              <a:gd name="T44" fmla="*/ 1408721 w 2444750"/>
              <a:gd name="T45" fmla="*/ 1086167 h 1839913"/>
              <a:gd name="T46" fmla="*/ 1482678 w 2444750"/>
              <a:gd name="T47" fmla="*/ 973137 h 1839913"/>
              <a:gd name="T48" fmla="*/ 1599168 w 2444750"/>
              <a:gd name="T49" fmla="*/ 917892 h 1839913"/>
              <a:gd name="T50" fmla="*/ 1807072 w 2444750"/>
              <a:gd name="T51" fmla="*/ 878840 h 1839913"/>
              <a:gd name="T52" fmla="*/ 201391 w 2444750"/>
              <a:gd name="T53" fmla="*/ 39998 h 1839913"/>
              <a:gd name="T54" fmla="*/ 518091 w 2444750"/>
              <a:gd name="T55" fmla="*/ 144120 h 1839913"/>
              <a:gd name="T56" fmla="*/ 777930 w 2444750"/>
              <a:gd name="T57" fmla="*/ 275860 h 1839913"/>
              <a:gd name="T58" fmla="*/ 949462 w 2444750"/>
              <a:gd name="T59" fmla="*/ 399664 h 1839913"/>
              <a:gd name="T60" fmla="*/ 1101935 w 2444750"/>
              <a:gd name="T61" fmla="*/ 553942 h 1839913"/>
              <a:gd name="T62" fmla="*/ 1223278 w 2444750"/>
              <a:gd name="T63" fmla="*/ 741870 h 1839913"/>
              <a:gd name="T64" fmla="*/ 1302056 w 2444750"/>
              <a:gd name="T65" fmla="*/ 966621 h 1839913"/>
              <a:gd name="T66" fmla="*/ 1326833 w 2444750"/>
              <a:gd name="T67" fmla="*/ 1232005 h 1839913"/>
              <a:gd name="T68" fmla="*/ 1288079 w 2444750"/>
              <a:gd name="T69" fmla="*/ 1499294 h 1839913"/>
              <a:gd name="T70" fmla="*/ 1192148 w 2444750"/>
              <a:gd name="T71" fmla="*/ 1674524 h 1839913"/>
              <a:gd name="T72" fmla="*/ 1066040 w 2444750"/>
              <a:gd name="T73" fmla="*/ 1776424 h 1839913"/>
              <a:gd name="T74" fmla="*/ 1024110 w 2444750"/>
              <a:gd name="T75" fmla="*/ 1592941 h 1839913"/>
              <a:gd name="T76" fmla="*/ 994569 w 2444750"/>
              <a:gd name="T77" fmla="*/ 1268829 h 1839913"/>
              <a:gd name="T78" fmla="*/ 909438 w 2444750"/>
              <a:gd name="T79" fmla="*/ 955193 h 1839913"/>
              <a:gd name="T80" fmla="*/ 761094 w 2444750"/>
              <a:gd name="T81" fmla="*/ 668857 h 1839913"/>
              <a:gd name="T82" fmla="*/ 547632 w 2444750"/>
              <a:gd name="T83" fmla="*/ 431726 h 1839913"/>
              <a:gd name="T84" fmla="*/ 471078 w 2444750"/>
              <a:gd name="T85" fmla="*/ 388871 h 1839913"/>
              <a:gd name="T86" fmla="*/ 667387 w 2444750"/>
              <a:gd name="T87" fmla="*/ 627272 h 1839913"/>
              <a:gd name="T88" fmla="*/ 793495 w 2444750"/>
              <a:gd name="T89" fmla="*/ 905037 h 1839913"/>
              <a:gd name="T90" fmla="*/ 853849 w 2444750"/>
              <a:gd name="T91" fmla="*/ 1201848 h 1839913"/>
              <a:gd name="T92" fmla="*/ 858613 w 2444750"/>
              <a:gd name="T93" fmla="*/ 1504056 h 1839913"/>
              <a:gd name="T94" fmla="*/ 818272 w 2444750"/>
              <a:gd name="T95" fmla="*/ 1801820 h 1839913"/>
              <a:gd name="T96" fmla="*/ 677234 w 2444750"/>
              <a:gd name="T97" fmla="*/ 1814200 h 1839913"/>
              <a:gd name="T98" fmla="*/ 514279 w 2444750"/>
              <a:gd name="T99" fmla="*/ 1734204 h 1839913"/>
              <a:gd name="T100" fmla="*/ 376418 w 2444750"/>
              <a:gd name="T101" fmla="*/ 1614844 h 1839913"/>
              <a:gd name="T102" fmla="*/ 271593 w 2444750"/>
              <a:gd name="T103" fmla="*/ 1465963 h 1839913"/>
              <a:gd name="T104" fmla="*/ 207745 w 2444750"/>
              <a:gd name="T105" fmla="*/ 1298034 h 1839913"/>
              <a:gd name="T106" fmla="*/ 191862 w 2444750"/>
              <a:gd name="T107" fmla="*/ 1121534 h 1839913"/>
              <a:gd name="T108" fmla="*/ 219498 w 2444750"/>
              <a:gd name="T109" fmla="*/ 775836 h 1839913"/>
              <a:gd name="T110" fmla="*/ 204568 w 2444750"/>
              <a:gd name="T111" fmla="*/ 480612 h 1839913"/>
              <a:gd name="T112" fmla="*/ 162003 w 2444750"/>
              <a:gd name="T113" fmla="*/ 286018 h 1839913"/>
              <a:gd name="T114" fmla="*/ 83543 w 2444750"/>
              <a:gd name="T115" fmla="*/ 110154 h 1839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444750" h="1839913">
                <a:moveTo>
                  <a:pt x="1850557" y="877887"/>
                </a:moveTo>
                <a:lnTo>
                  <a:pt x="1872458" y="878522"/>
                </a:lnTo>
                <a:lnTo>
                  <a:pt x="1894042" y="879157"/>
                </a:lnTo>
                <a:lnTo>
                  <a:pt x="1915626" y="881062"/>
                </a:lnTo>
                <a:lnTo>
                  <a:pt x="1936893" y="882650"/>
                </a:lnTo>
                <a:lnTo>
                  <a:pt x="1958159" y="885190"/>
                </a:lnTo>
                <a:lnTo>
                  <a:pt x="1978791" y="887730"/>
                </a:lnTo>
                <a:lnTo>
                  <a:pt x="1999423" y="890587"/>
                </a:lnTo>
                <a:lnTo>
                  <a:pt x="2020055" y="894397"/>
                </a:lnTo>
                <a:lnTo>
                  <a:pt x="2040369" y="898207"/>
                </a:lnTo>
                <a:lnTo>
                  <a:pt x="2060366" y="902017"/>
                </a:lnTo>
                <a:lnTo>
                  <a:pt x="2080045" y="906780"/>
                </a:lnTo>
                <a:lnTo>
                  <a:pt x="2099407" y="911225"/>
                </a:lnTo>
                <a:lnTo>
                  <a:pt x="2118452" y="916305"/>
                </a:lnTo>
                <a:lnTo>
                  <a:pt x="2137179" y="921067"/>
                </a:lnTo>
                <a:lnTo>
                  <a:pt x="2155272" y="926465"/>
                </a:lnTo>
                <a:lnTo>
                  <a:pt x="2173681" y="931862"/>
                </a:lnTo>
                <a:lnTo>
                  <a:pt x="2190822" y="937260"/>
                </a:lnTo>
                <a:lnTo>
                  <a:pt x="2208279" y="943292"/>
                </a:lnTo>
                <a:lnTo>
                  <a:pt x="2224785" y="948690"/>
                </a:lnTo>
                <a:lnTo>
                  <a:pt x="2241290" y="954722"/>
                </a:lnTo>
                <a:lnTo>
                  <a:pt x="2256843" y="960437"/>
                </a:lnTo>
                <a:lnTo>
                  <a:pt x="2287314" y="972185"/>
                </a:lnTo>
                <a:lnTo>
                  <a:pt x="2314929" y="983932"/>
                </a:lnTo>
                <a:lnTo>
                  <a:pt x="2340639" y="995045"/>
                </a:lnTo>
                <a:lnTo>
                  <a:pt x="2363810" y="1005522"/>
                </a:lnTo>
                <a:lnTo>
                  <a:pt x="2384442" y="1015682"/>
                </a:lnTo>
                <a:lnTo>
                  <a:pt x="2401900" y="1024572"/>
                </a:lnTo>
                <a:lnTo>
                  <a:pt x="2417135" y="1031875"/>
                </a:lnTo>
                <a:lnTo>
                  <a:pt x="2437450" y="1043305"/>
                </a:lnTo>
                <a:lnTo>
                  <a:pt x="2444750" y="1047432"/>
                </a:lnTo>
                <a:lnTo>
                  <a:pt x="2433641" y="1049337"/>
                </a:lnTo>
                <a:lnTo>
                  <a:pt x="2422849" y="1051560"/>
                </a:lnTo>
                <a:lnTo>
                  <a:pt x="2412057" y="1053782"/>
                </a:lnTo>
                <a:lnTo>
                  <a:pt x="2401265" y="1056957"/>
                </a:lnTo>
                <a:lnTo>
                  <a:pt x="2390473" y="1059815"/>
                </a:lnTo>
                <a:lnTo>
                  <a:pt x="2379998" y="1063307"/>
                </a:lnTo>
                <a:lnTo>
                  <a:pt x="2369524" y="1066800"/>
                </a:lnTo>
                <a:lnTo>
                  <a:pt x="2359049" y="1070927"/>
                </a:lnTo>
                <a:lnTo>
                  <a:pt x="2348892" y="1074737"/>
                </a:lnTo>
                <a:lnTo>
                  <a:pt x="2338418" y="1079500"/>
                </a:lnTo>
                <a:lnTo>
                  <a:pt x="2328260" y="1083945"/>
                </a:lnTo>
                <a:lnTo>
                  <a:pt x="2318421" y="1088707"/>
                </a:lnTo>
                <a:lnTo>
                  <a:pt x="2308264" y="1094105"/>
                </a:lnTo>
                <a:lnTo>
                  <a:pt x="2298741" y="1099502"/>
                </a:lnTo>
                <a:lnTo>
                  <a:pt x="2288901" y="1105217"/>
                </a:lnTo>
                <a:lnTo>
                  <a:pt x="2279062" y="1110932"/>
                </a:lnTo>
                <a:lnTo>
                  <a:pt x="2269539" y="1116965"/>
                </a:lnTo>
                <a:lnTo>
                  <a:pt x="2259700" y="1122997"/>
                </a:lnTo>
                <a:lnTo>
                  <a:pt x="2250177" y="1129665"/>
                </a:lnTo>
                <a:lnTo>
                  <a:pt x="2241290" y="1136015"/>
                </a:lnTo>
                <a:lnTo>
                  <a:pt x="2231768" y="1143000"/>
                </a:lnTo>
                <a:lnTo>
                  <a:pt x="2222563" y="1149985"/>
                </a:lnTo>
                <a:lnTo>
                  <a:pt x="2204788" y="1164590"/>
                </a:lnTo>
                <a:lnTo>
                  <a:pt x="2187013" y="1179512"/>
                </a:lnTo>
                <a:lnTo>
                  <a:pt x="2169555" y="1195070"/>
                </a:lnTo>
                <a:lnTo>
                  <a:pt x="2152415" y="1211580"/>
                </a:lnTo>
                <a:lnTo>
                  <a:pt x="2135909" y="1228407"/>
                </a:lnTo>
                <a:lnTo>
                  <a:pt x="2119404" y="1245870"/>
                </a:lnTo>
                <a:lnTo>
                  <a:pt x="2103534" y="1263332"/>
                </a:lnTo>
                <a:lnTo>
                  <a:pt x="2088298" y="1281430"/>
                </a:lnTo>
                <a:lnTo>
                  <a:pt x="2072745" y="1299527"/>
                </a:lnTo>
                <a:lnTo>
                  <a:pt x="2058144" y="1318260"/>
                </a:lnTo>
                <a:lnTo>
                  <a:pt x="2043543" y="1336675"/>
                </a:lnTo>
                <a:lnTo>
                  <a:pt x="2029577" y="1355725"/>
                </a:lnTo>
                <a:lnTo>
                  <a:pt x="2015928" y="1375092"/>
                </a:lnTo>
                <a:lnTo>
                  <a:pt x="2002280" y="1393825"/>
                </a:lnTo>
                <a:lnTo>
                  <a:pt x="1989266" y="1412875"/>
                </a:lnTo>
                <a:lnTo>
                  <a:pt x="1976569" y="1432242"/>
                </a:lnTo>
                <a:lnTo>
                  <a:pt x="1964508" y="1450975"/>
                </a:lnTo>
                <a:lnTo>
                  <a:pt x="1952446" y="1469707"/>
                </a:lnTo>
                <a:lnTo>
                  <a:pt x="1941019" y="1488122"/>
                </a:lnTo>
                <a:lnTo>
                  <a:pt x="1918800" y="1524635"/>
                </a:lnTo>
                <a:lnTo>
                  <a:pt x="1913722" y="1533525"/>
                </a:lnTo>
                <a:lnTo>
                  <a:pt x="1907691" y="1542415"/>
                </a:lnTo>
                <a:lnTo>
                  <a:pt x="1901978" y="1550987"/>
                </a:lnTo>
                <a:lnTo>
                  <a:pt x="1895629" y="1559242"/>
                </a:lnTo>
                <a:lnTo>
                  <a:pt x="1889599" y="1567497"/>
                </a:lnTo>
                <a:lnTo>
                  <a:pt x="1882933" y="1575435"/>
                </a:lnTo>
                <a:lnTo>
                  <a:pt x="1876267" y="1583055"/>
                </a:lnTo>
                <a:lnTo>
                  <a:pt x="1868967" y="1590675"/>
                </a:lnTo>
                <a:lnTo>
                  <a:pt x="1861667" y="1598295"/>
                </a:lnTo>
                <a:lnTo>
                  <a:pt x="1854366" y="1605280"/>
                </a:lnTo>
                <a:lnTo>
                  <a:pt x="1846748" y="1612582"/>
                </a:lnTo>
                <a:lnTo>
                  <a:pt x="1838813" y="1619250"/>
                </a:lnTo>
                <a:lnTo>
                  <a:pt x="1830878" y="1625917"/>
                </a:lnTo>
                <a:lnTo>
                  <a:pt x="1822625" y="1632585"/>
                </a:lnTo>
                <a:lnTo>
                  <a:pt x="1814372" y="1638935"/>
                </a:lnTo>
                <a:lnTo>
                  <a:pt x="1805802" y="1644967"/>
                </a:lnTo>
                <a:lnTo>
                  <a:pt x="1797232" y="1650682"/>
                </a:lnTo>
                <a:lnTo>
                  <a:pt x="1788345" y="1656715"/>
                </a:lnTo>
                <a:lnTo>
                  <a:pt x="1779140" y="1662112"/>
                </a:lnTo>
                <a:lnTo>
                  <a:pt x="1770252" y="1667510"/>
                </a:lnTo>
                <a:lnTo>
                  <a:pt x="1761047" y="1672272"/>
                </a:lnTo>
                <a:lnTo>
                  <a:pt x="1751525" y="1677035"/>
                </a:lnTo>
                <a:lnTo>
                  <a:pt x="1742003" y="1682115"/>
                </a:lnTo>
                <a:lnTo>
                  <a:pt x="1732480" y="1686242"/>
                </a:lnTo>
                <a:lnTo>
                  <a:pt x="1722958" y="1690687"/>
                </a:lnTo>
                <a:lnTo>
                  <a:pt x="1713118" y="1694497"/>
                </a:lnTo>
                <a:lnTo>
                  <a:pt x="1702961" y="1698307"/>
                </a:lnTo>
                <a:lnTo>
                  <a:pt x="1693121" y="1702117"/>
                </a:lnTo>
                <a:lnTo>
                  <a:pt x="1682964" y="1705610"/>
                </a:lnTo>
                <a:lnTo>
                  <a:pt x="1672807" y="1708467"/>
                </a:lnTo>
                <a:lnTo>
                  <a:pt x="1662333" y="1711325"/>
                </a:lnTo>
                <a:lnTo>
                  <a:pt x="1652493" y="1714500"/>
                </a:lnTo>
                <a:lnTo>
                  <a:pt x="1642018" y="1716722"/>
                </a:lnTo>
                <a:lnTo>
                  <a:pt x="1631544" y="1718945"/>
                </a:lnTo>
                <a:lnTo>
                  <a:pt x="1621069" y="1720850"/>
                </a:lnTo>
                <a:lnTo>
                  <a:pt x="1610277" y="1722755"/>
                </a:lnTo>
                <a:lnTo>
                  <a:pt x="1599803" y="1724342"/>
                </a:lnTo>
                <a:lnTo>
                  <a:pt x="1589328" y="1725930"/>
                </a:lnTo>
                <a:lnTo>
                  <a:pt x="1578536" y="1726882"/>
                </a:lnTo>
                <a:lnTo>
                  <a:pt x="1567744" y="1727835"/>
                </a:lnTo>
                <a:lnTo>
                  <a:pt x="1557587" y="1728470"/>
                </a:lnTo>
                <a:lnTo>
                  <a:pt x="1546795" y="1728787"/>
                </a:lnTo>
                <a:lnTo>
                  <a:pt x="1536320" y="1728787"/>
                </a:lnTo>
                <a:lnTo>
                  <a:pt x="1525528" y="1728787"/>
                </a:lnTo>
                <a:lnTo>
                  <a:pt x="1514736" y="1728470"/>
                </a:lnTo>
                <a:lnTo>
                  <a:pt x="1504262" y="1727835"/>
                </a:lnTo>
                <a:lnTo>
                  <a:pt x="1493470" y="1726882"/>
                </a:lnTo>
                <a:lnTo>
                  <a:pt x="1482995" y="1725930"/>
                </a:lnTo>
                <a:lnTo>
                  <a:pt x="1472521" y="1724342"/>
                </a:lnTo>
                <a:lnTo>
                  <a:pt x="1461729" y="1722755"/>
                </a:lnTo>
                <a:lnTo>
                  <a:pt x="1451254" y="1720850"/>
                </a:lnTo>
                <a:lnTo>
                  <a:pt x="1441414" y="1718945"/>
                </a:lnTo>
                <a:lnTo>
                  <a:pt x="1430940" y="1716722"/>
                </a:lnTo>
                <a:lnTo>
                  <a:pt x="1420465" y="1714182"/>
                </a:lnTo>
                <a:lnTo>
                  <a:pt x="1410308" y="1711007"/>
                </a:lnTo>
                <a:lnTo>
                  <a:pt x="1400151" y="1707832"/>
                </a:lnTo>
                <a:lnTo>
                  <a:pt x="1389994" y="1704657"/>
                </a:lnTo>
                <a:lnTo>
                  <a:pt x="1380154" y="1700530"/>
                </a:lnTo>
                <a:lnTo>
                  <a:pt x="1370632" y="1696720"/>
                </a:lnTo>
                <a:lnTo>
                  <a:pt x="1360792" y="1692592"/>
                </a:lnTo>
                <a:lnTo>
                  <a:pt x="1350952" y="1688147"/>
                </a:lnTo>
                <a:lnTo>
                  <a:pt x="1341430" y="1683385"/>
                </a:lnTo>
                <a:lnTo>
                  <a:pt x="1331908" y="1678622"/>
                </a:lnTo>
                <a:lnTo>
                  <a:pt x="1323020" y="1672907"/>
                </a:lnTo>
                <a:lnTo>
                  <a:pt x="1320481" y="1671637"/>
                </a:lnTo>
                <a:lnTo>
                  <a:pt x="1314450" y="1667192"/>
                </a:lnTo>
                <a:lnTo>
                  <a:pt x="1320798" y="1652270"/>
                </a:lnTo>
                <a:lnTo>
                  <a:pt x="1328416" y="1636712"/>
                </a:lnTo>
                <a:lnTo>
                  <a:pt x="1336034" y="1621155"/>
                </a:lnTo>
                <a:lnTo>
                  <a:pt x="1343652" y="1605280"/>
                </a:lnTo>
                <a:lnTo>
                  <a:pt x="1351905" y="1589722"/>
                </a:lnTo>
                <a:lnTo>
                  <a:pt x="1360475" y="1574482"/>
                </a:lnTo>
                <a:lnTo>
                  <a:pt x="1368727" y="1558925"/>
                </a:lnTo>
                <a:lnTo>
                  <a:pt x="1377615" y="1543685"/>
                </a:lnTo>
                <a:lnTo>
                  <a:pt x="1386502" y="1528762"/>
                </a:lnTo>
                <a:lnTo>
                  <a:pt x="1396025" y="1513522"/>
                </a:lnTo>
                <a:lnTo>
                  <a:pt x="1405230" y="1498600"/>
                </a:lnTo>
                <a:lnTo>
                  <a:pt x="1414752" y="1483995"/>
                </a:lnTo>
                <a:lnTo>
                  <a:pt x="1424274" y="1469390"/>
                </a:lnTo>
                <a:lnTo>
                  <a:pt x="1434431" y="1454467"/>
                </a:lnTo>
                <a:lnTo>
                  <a:pt x="1444589" y="1440180"/>
                </a:lnTo>
                <a:lnTo>
                  <a:pt x="1455063" y="1425892"/>
                </a:lnTo>
                <a:lnTo>
                  <a:pt x="1465538" y="1411922"/>
                </a:lnTo>
                <a:lnTo>
                  <a:pt x="1476330" y="1397952"/>
                </a:lnTo>
                <a:lnTo>
                  <a:pt x="1487439" y="1383982"/>
                </a:lnTo>
                <a:lnTo>
                  <a:pt x="1498231" y="1370330"/>
                </a:lnTo>
                <a:lnTo>
                  <a:pt x="1509658" y="1356995"/>
                </a:lnTo>
                <a:lnTo>
                  <a:pt x="1521402" y="1343660"/>
                </a:lnTo>
                <a:lnTo>
                  <a:pt x="1533146" y="1330642"/>
                </a:lnTo>
                <a:lnTo>
                  <a:pt x="1545208" y="1317625"/>
                </a:lnTo>
                <a:lnTo>
                  <a:pt x="1557587" y="1304925"/>
                </a:lnTo>
                <a:lnTo>
                  <a:pt x="1570283" y="1292542"/>
                </a:lnTo>
                <a:lnTo>
                  <a:pt x="1582662" y="1280160"/>
                </a:lnTo>
                <a:lnTo>
                  <a:pt x="1595676" y="1268095"/>
                </a:lnTo>
                <a:lnTo>
                  <a:pt x="1608690" y="1256347"/>
                </a:lnTo>
                <a:lnTo>
                  <a:pt x="1622021" y="1244600"/>
                </a:lnTo>
                <a:lnTo>
                  <a:pt x="1635670" y="1233170"/>
                </a:lnTo>
                <a:lnTo>
                  <a:pt x="1649319" y="1222057"/>
                </a:lnTo>
                <a:lnTo>
                  <a:pt x="1663602" y="1211262"/>
                </a:lnTo>
                <a:lnTo>
                  <a:pt x="1677568" y="1200467"/>
                </a:lnTo>
                <a:lnTo>
                  <a:pt x="1692169" y="1190307"/>
                </a:lnTo>
                <a:lnTo>
                  <a:pt x="1706770" y="1180147"/>
                </a:lnTo>
                <a:lnTo>
                  <a:pt x="1721371" y="1170622"/>
                </a:lnTo>
                <a:lnTo>
                  <a:pt x="1736924" y="1161097"/>
                </a:lnTo>
                <a:lnTo>
                  <a:pt x="1752160" y="1152207"/>
                </a:lnTo>
                <a:lnTo>
                  <a:pt x="1767396" y="1143317"/>
                </a:lnTo>
                <a:lnTo>
                  <a:pt x="1783266" y="1135062"/>
                </a:lnTo>
                <a:lnTo>
                  <a:pt x="1799137" y="1127125"/>
                </a:lnTo>
                <a:lnTo>
                  <a:pt x="1815325" y="1119505"/>
                </a:lnTo>
                <a:lnTo>
                  <a:pt x="1831830" y="1111885"/>
                </a:lnTo>
                <a:lnTo>
                  <a:pt x="1848335" y="1105217"/>
                </a:lnTo>
                <a:lnTo>
                  <a:pt x="1865158" y="1098550"/>
                </a:lnTo>
                <a:lnTo>
                  <a:pt x="1881663" y="1092835"/>
                </a:lnTo>
                <a:lnTo>
                  <a:pt x="1899121" y="1086802"/>
                </a:lnTo>
                <a:lnTo>
                  <a:pt x="1915944" y="1081722"/>
                </a:lnTo>
                <a:lnTo>
                  <a:pt x="1933719" y="1076642"/>
                </a:lnTo>
                <a:lnTo>
                  <a:pt x="1950859" y="1072197"/>
                </a:lnTo>
                <a:lnTo>
                  <a:pt x="1968634" y="1068387"/>
                </a:lnTo>
                <a:lnTo>
                  <a:pt x="1986092" y="1064577"/>
                </a:lnTo>
                <a:lnTo>
                  <a:pt x="2004184" y="1061402"/>
                </a:lnTo>
                <a:lnTo>
                  <a:pt x="2021959" y="1058545"/>
                </a:lnTo>
                <a:lnTo>
                  <a:pt x="2040051" y="1056322"/>
                </a:lnTo>
                <a:lnTo>
                  <a:pt x="2058144" y="1054100"/>
                </a:lnTo>
                <a:lnTo>
                  <a:pt x="2076554" y="1052830"/>
                </a:lnTo>
                <a:lnTo>
                  <a:pt x="2094329" y="1051560"/>
                </a:lnTo>
                <a:lnTo>
                  <a:pt x="2112738" y="1050925"/>
                </a:lnTo>
                <a:lnTo>
                  <a:pt x="2131148" y="1050925"/>
                </a:lnTo>
                <a:lnTo>
                  <a:pt x="2113056" y="1049020"/>
                </a:lnTo>
                <a:lnTo>
                  <a:pt x="2094646" y="1047432"/>
                </a:lnTo>
                <a:lnTo>
                  <a:pt x="2076236" y="1046480"/>
                </a:lnTo>
                <a:lnTo>
                  <a:pt x="2057826" y="1045845"/>
                </a:lnTo>
                <a:lnTo>
                  <a:pt x="2039417" y="1045527"/>
                </a:lnTo>
                <a:lnTo>
                  <a:pt x="2021007" y="1045845"/>
                </a:lnTo>
                <a:lnTo>
                  <a:pt x="2002280" y="1046480"/>
                </a:lnTo>
                <a:lnTo>
                  <a:pt x="1984187" y="1047432"/>
                </a:lnTo>
                <a:lnTo>
                  <a:pt x="1965460" y="1049020"/>
                </a:lnTo>
                <a:lnTo>
                  <a:pt x="1947050" y="1050925"/>
                </a:lnTo>
                <a:lnTo>
                  <a:pt x="1928640" y="1053147"/>
                </a:lnTo>
                <a:lnTo>
                  <a:pt x="1910230" y="1056322"/>
                </a:lnTo>
                <a:lnTo>
                  <a:pt x="1891821" y="1059497"/>
                </a:lnTo>
                <a:lnTo>
                  <a:pt x="1873411" y="1063307"/>
                </a:lnTo>
                <a:lnTo>
                  <a:pt x="1855318" y="1067752"/>
                </a:lnTo>
                <a:lnTo>
                  <a:pt x="1837226" y="1072515"/>
                </a:lnTo>
                <a:lnTo>
                  <a:pt x="1819133" y="1077277"/>
                </a:lnTo>
                <a:lnTo>
                  <a:pt x="1801041" y="1082992"/>
                </a:lnTo>
                <a:lnTo>
                  <a:pt x="1783583" y="1089025"/>
                </a:lnTo>
                <a:lnTo>
                  <a:pt x="1765808" y="1095375"/>
                </a:lnTo>
                <a:lnTo>
                  <a:pt x="1748351" y="1102042"/>
                </a:lnTo>
                <a:lnTo>
                  <a:pt x="1730893" y="1109345"/>
                </a:lnTo>
                <a:lnTo>
                  <a:pt x="1713753" y="1117282"/>
                </a:lnTo>
                <a:lnTo>
                  <a:pt x="1696295" y="1124902"/>
                </a:lnTo>
                <a:lnTo>
                  <a:pt x="1679473" y="1133475"/>
                </a:lnTo>
                <a:lnTo>
                  <a:pt x="1662650" y="1142365"/>
                </a:lnTo>
                <a:lnTo>
                  <a:pt x="1646145" y="1151255"/>
                </a:lnTo>
                <a:lnTo>
                  <a:pt x="1629957" y="1160462"/>
                </a:lnTo>
                <a:lnTo>
                  <a:pt x="1613451" y="1170305"/>
                </a:lnTo>
                <a:lnTo>
                  <a:pt x="1597581" y="1180465"/>
                </a:lnTo>
                <a:lnTo>
                  <a:pt x="1581710" y="1190942"/>
                </a:lnTo>
                <a:lnTo>
                  <a:pt x="1565840" y="1201737"/>
                </a:lnTo>
                <a:lnTo>
                  <a:pt x="1544891" y="1216660"/>
                </a:lnTo>
                <a:lnTo>
                  <a:pt x="1524576" y="1232217"/>
                </a:lnTo>
                <a:lnTo>
                  <a:pt x="1504262" y="1248092"/>
                </a:lnTo>
                <a:lnTo>
                  <a:pt x="1484265" y="1264602"/>
                </a:lnTo>
                <a:lnTo>
                  <a:pt x="1464903" y="1281430"/>
                </a:lnTo>
                <a:lnTo>
                  <a:pt x="1445541" y="1298575"/>
                </a:lnTo>
                <a:lnTo>
                  <a:pt x="1426496" y="1316672"/>
                </a:lnTo>
                <a:lnTo>
                  <a:pt x="1408404" y="1334452"/>
                </a:lnTo>
                <a:lnTo>
                  <a:pt x="1409991" y="1315085"/>
                </a:lnTo>
                <a:lnTo>
                  <a:pt x="1411578" y="1295400"/>
                </a:lnTo>
                <a:lnTo>
                  <a:pt x="1412530" y="1275715"/>
                </a:lnTo>
                <a:lnTo>
                  <a:pt x="1413482" y="1256347"/>
                </a:lnTo>
                <a:lnTo>
                  <a:pt x="1413800" y="1236980"/>
                </a:lnTo>
                <a:lnTo>
                  <a:pt x="1414117" y="1217612"/>
                </a:lnTo>
                <a:lnTo>
                  <a:pt x="1414435" y="1198880"/>
                </a:lnTo>
                <a:lnTo>
                  <a:pt x="1414117" y="1179512"/>
                </a:lnTo>
                <a:lnTo>
                  <a:pt x="1413482" y="1160462"/>
                </a:lnTo>
                <a:lnTo>
                  <a:pt x="1412847" y="1142047"/>
                </a:lnTo>
                <a:lnTo>
                  <a:pt x="1411578" y="1122997"/>
                </a:lnTo>
                <a:lnTo>
                  <a:pt x="1410308" y="1104582"/>
                </a:lnTo>
                <a:lnTo>
                  <a:pt x="1408721" y="1086167"/>
                </a:lnTo>
                <a:lnTo>
                  <a:pt x="1406817" y="1067752"/>
                </a:lnTo>
                <a:lnTo>
                  <a:pt x="1404912" y="1049655"/>
                </a:lnTo>
                <a:lnTo>
                  <a:pt x="1402056" y="1031240"/>
                </a:lnTo>
                <a:lnTo>
                  <a:pt x="1411895" y="1023302"/>
                </a:lnTo>
                <a:lnTo>
                  <a:pt x="1422052" y="1015365"/>
                </a:lnTo>
                <a:lnTo>
                  <a:pt x="1431892" y="1007427"/>
                </a:lnTo>
                <a:lnTo>
                  <a:pt x="1442049" y="1000442"/>
                </a:lnTo>
                <a:lnTo>
                  <a:pt x="1452206" y="993140"/>
                </a:lnTo>
                <a:lnTo>
                  <a:pt x="1462046" y="986472"/>
                </a:lnTo>
                <a:lnTo>
                  <a:pt x="1472203" y="979487"/>
                </a:lnTo>
                <a:lnTo>
                  <a:pt x="1482678" y="973137"/>
                </a:lnTo>
                <a:lnTo>
                  <a:pt x="1493152" y="967105"/>
                </a:lnTo>
                <a:lnTo>
                  <a:pt x="1503627" y="961072"/>
                </a:lnTo>
                <a:lnTo>
                  <a:pt x="1514102" y="955357"/>
                </a:lnTo>
                <a:lnTo>
                  <a:pt x="1524576" y="949960"/>
                </a:lnTo>
                <a:lnTo>
                  <a:pt x="1535051" y="944562"/>
                </a:lnTo>
                <a:lnTo>
                  <a:pt x="1545843" y="939800"/>
                </a:lnTo>
                <a:lnTo>
                  <a:pt x="1556000" y="935037"/>
                </a:lnTo>
                <a:lnTo>
                  <a:pt x="1566792" y="930592"/>
                </a:lnTo>
                <a:lnTo>
                  <a:pt x="1577584" y="925830"/>
                </a:lnTo>
                <a:lnTo>
                  <a:pt x="1588376" y="922020"/>
                </a:lnTo>
                <a:lnTo>
                  <a:pt x="1599168" y="917892"/>
                </a:lnTo>
                <a:lnTo>
                  <a:pt x="1609960" y="914082"/>
                </a:lnTo>
                <a:lnTo>
                  <a:pt x="1620752" y="910590"/>
                </a:lnTo>
                <a:lnTo>
                  <a:pt x="1631544" y="907415"/>
                </a:lnTo>
                <a:lnTo>
                  <a:pt x="1653445" y="901382"/>
                </a:lnTo>
                <a:lnTo>
                  <a:pt x="1675346" y="895985"/>
                </a:lnTo>
                <a:lnTo>
                  <a:pt x="1697248" y="891222"/>
                </a:lnTo>
                <a:lnTo>
                  <a:pt x="1719149" y="887730"/>
                </a:lnTo>
                <a:lnTo>
                  <a:pt x="1741050" y="884555"/>
                </a:lnTo>
                <a:lnTo>
                  <a:pt x="1763269" y="882015"/>
                </a:lnTo>
                <a:lnTo>
                  <a:pt x="1785171" y="880110"/>
                </a:lnTo>
                <a:lnTo>
                  <a:pt x="1807072" y="878840"/>
                </a:lnTo>
                <a:lnTo>
                  <a:pt x="1828973" y="878205"/>
                </a:lnTo>
                <a:lnTo>
                  <a:pt x="1850557" y="877887"/>
                </a:lnTo>
                <a:close/>
                <a:moveTo>
                  <a:pt x="0" y="0"/>
                </a:moveTo>
                <a:lnTo>
                  <a:pt x="16200" y="2222"/>
                </a:lnTo>
                <a:lnTo>
                  <a:pt x="35895" y="5079"/>
                </a:lnTo>
                <a:lnTo>
                  <a:pt x="62578" y="9841"/>
                </a:lnTo>
                <a:lnTo>
                  <a:pt x="95296" y="16190"/>
                </a:lnTo>
                <a:lnTo>
                  <a:pt x="133732" y="24443"/>
                </a:lnTo>
                <a:lnTo>
                  <a:pt x="155332" y="28888"/>
                </a:lnTo>
                <a:lnTo>
                  <a:pt x="177885" y="34284"/>
                </a:lnTo>
                <a:lnTo>
                  <a:pt x="201391" y="39998"/>
                </a:lnTo>
                <a:lnTo>
                  <a:pt x="226168" y="46665"/>
                </a:lnTo>
                <a:lnTo>
                  <a:pt x="251898" y="53331"/>
                </a:lnTo>
                <a:lnTo>
                  <a:pt x="278899" y="60950"/>
                </a:lnTo>
                <a:lnTo>
                  <a:pt x="306217" y="68886"/>
                </a:lnTo>
                <a:lnTo>
                  <a:pt x="334488" y="77457"/>
                </a:lnTo>
                <a:lnTo>
                  <a:pt x="364029" y="86980"/>
                </a:lnTo>
                <a:lnTo>
                  <a:pt x="393571" y="97138"/>
                </a:lnTo>
                <a:lnTo>
                  <a:pt x="424066" y="107932"/>
                </a:lnTo>
                <a:lnTo>
                  <a:pt x="455195" y="119360"/>
                </a:lnTo>
                <a:lnTo>
                  <a:pt x="486325" y="131422"/>
                </a:lnTo>
                <a:lnTo>
                  <a:pt x="518091" y="144120"/>
                </a:lnTo>
                <a:lnTo>
                  <a:pt x="550491" y="157770"/>
                </a:lnTo>
                <a:lnTo>
                  <a:pt x="582892" y="172055"/>
                </a:lnTo>
                <a:lnTo>
                  <a:pt x="614974" y="187610"/>
                </a:lnTo>
                <a:lnTo>
                  <a:pt x="647693" y="203483"/>
                </a:lnTo>
                <a:lnTo>
                  <a:pt x="680411" y="219990"/>
                </a:lnTo>
                <a:lnTo>
                  <a:pt x="696611" y="228878"/>
                </a:lnTo>
                <a:lnTo>
                  <a:pt x="713129" y="238084"/>
                </a:lnTo>
                <a:lnTo>
                  <a:pt x="729329" y="247290"/>
                </a:lnTo>
                <a:lnTo>
                  <a:pt x="745529" y="256178"/>
                </a:lnTo>
                <a:lnTo>
                  <a:pt x="761730" y="266019"/>
                </a:lnTo>
                <a:lnTo>
                  <a:pt x="777930" y="275860"/>
                </a:lnTo>
                <a:lnTo>
                  <a:pt x="794130" y="286018"/>
                </a:lnTo>
                <a:lnTo>
                  <a:pt x="810013" y="296177"/>
                </a:lnTo>
                <a:lnTo>
                  <a:pt x="825895" y="306970"/>
                </a:lnTo>
                <a:lnTo>
                  <a:pt x="841778" y="317763"/>
                </a:lnTo>
                <a:lnTo>
                  <a:pt x="857343" y="328556"/>
                </a:lnTo>
                <a:lnTo>
                  <a:pt x="872908" y="339984"/>
                </a:lnTo>
                <a:lnTo>
                  <a:pt x="888790" y="351412"/>
                </a:lnTo>
                <a:lnTo>
                  <a:pt x="904038" y="363158"/>
                </a:lnTo>
                <a:lnTo>
                  <a:pt x="919285" y="374903"/>
                </a:lnTo>
                <a:lnTo>
                  <a:pt x="934215" y="387283"/>
                </a:lnTo>
                <a:lnTo>
                  <a:pt x="949462" y="399664"/>
                </a:lnTo>
                <a:lnTo>
                  <a:pt x="964074" y="412362"/>
                </a:lnTo>
                <a:lnTo>
                  <a:pt x="978686" y="425377"/>
                </a:lnTo>
                <a:lnTo>
                  <a:pt x="993298" y="438392"/>
                </a:lnTo>
                <a:lnTo>
                  <a:pt x="1007592" y="452042"/>
                </a:lnTo>
                <a:lnTo>
                  <a:pt x="1021887" y="465692"/>
                </a:lnTo>
                <a:lnTo>
                  <a:pt x="1035546" y="479660"/>
                </a:lnTo>
                <a:lnTo>
                  <a:pt x="1049205" y="493945"/>
                </a:lnTo>
                <a:lnTo>
                  <a:pt x="1062546" y="508548"/>
                </a:lnTo>
                <a:lnTo>
                  <a:pt x="1076205" y="523150"/>
                </a:lnTo>
                <a:lnTo>
                  <a:pt x="1089229" y="538387"/>
                </a:lnTo>
                <a:lnTo>
                  <a:pt x="1101935" y="553942"/>
                </a:lnTo>
                <a:lnTo>
                  <a:pt x="1114323" y="569497"/>
                </a:lnTo>
                <a:lnTo>
                  <a:pt x="1126394" y="585369"/>
                </a:lnTo>
                <a:lnTo>
                  <a:pt x="1138465" y="601559"/>
                </a:lnTo>
                <a:lnTo>
                  <a:pt x="1150218" y="618066"/>
                </a:lnTo>
                <a:lnTo>
                  <a:pt x="1161654" y="634891"/>
                </a:lnTo>
                <a:lnTo>
                  <a:pt x="1172771" y="652033"/>
                </a:lnTo>
                <a:lnTo>
                  <a:pt x="1183571" y="669492"/>
                </a:lnTo>
                <a:lnTo>
                  <a:pt x="1194054" y="686952"/>
                </a:lnTo>
                <a:lnTo>
                  <a:pt x="1203901" y="705046"/>
                </a:lnTo>
                <a:lnTo>
                  <a:pt x="1213748" y="723141"/>
                </a:lnTo>
                <a:lnTo>
                  <a:pt x="1223278" y="741870"/>
                </a:lnTo>
                <a:lnTo>
                  <a:pt x="1232490" y="760599"/>
                </a:lnTo>
                <a:lnTo>
                  <a:pt x="1241066" y="779963"/>
                </a:lnTo>
                <a:lnTo>
                  <a:pt x="1249325" y="799327"/>
                </a:lnTo>
                <a:lnTo>
                  <a:pt x="1257267" y="819009"/>
                </a:lnTo>
                <a:lnTo>
                  <a:pt x="1265208" y="839326"/>
                </a:lnTo>
                <a:lnTo>
                  <a:pt x="1272196" y="859642"/>
                </a:lnTo>
                <a:lnTo>
                  <a:pt x="1279185" y="880593"/>
                </a:lnTo>
                <a:lnTo>
                  <a:pt x="1285220" y="901545"/>
                </a:lnTo>
                <a:lnTo>
                  <a:pt x="1291573" y="922814"/>
                </a:lnTo>
                <a:lnTo>
                  <a:pt x="1296973" y="944717"/>
                </a:lnTo>
                <a:lnTo>
                  <a:pt x="1302056" y="966621"/>
                </a:lnTo>
                <a:lnTo>
                  <a:pt x="1306820" y="989160"/>
                </a:lnTo>
                <a:lnTo>
                  <a:pt x="1310632" y="1012016"/>
                </a:lnTo>
                <a:lnTo>
                  <a:pt x="1314762" y="1034872"/>
                </a:lnTo>
                <a:lnTo>
                  <a:pt x="1317938" y="1058363"/>
                </a:lnTo>
                <a:lnTo>
                  <a:pt x="1320479" y="1082171"/>
                </a:lnTo>
                <a:lnTo>
                  <a:pt x="1323021" y="1106297"/>
                </a:lnTo>
                <a:lnTo>
                  <a:pt x="1324927" y="1130423"/>
                </a:lnTo>
                <a:lnTo>
                  <a:pt x="1326197" y="1155184"/>
                </a:lnTo>
                <a:lnTo>
                  <a:pt x="1326833" y="1180262"/>
                </a:lnTo>
                <a:lnTo>
                  <a:pt x="1327150" y="1205657"/>
                </a:lnTo>
                <a:lnTo>
                  <a:pt x="1326833" y="1232005"/>
                </a:lnTo>
                <a:lnTo>
                  <a:pt x="1325880" y="1258036"/>
                </a:lnTo>
                <a:lnTo>
                  <a:pt x="1324609" y="1284384"/>
                </a:lnTo>
                <a:lnTo>
                  <a:pt x="1322385" y="1311367"/>
                </a:lnTo>
                <a:lnTo>
                  <a:pt x="1319844" y="1338667"/>
                </a:lnTo>
                <a:lnTo>
                  <a:pt x="1316668" y="1366285"/>
                </a:lnTo>
                <a:lnTo>
                  <a:pt x="1313491" y="1390411"/>
                </a:lnTo>
                <a:lnTo>
                  <a:pt x="1309362" y="1413902"/>
                </a:lnTo>
                <a:lnTo>
                  <a:pt x="1304915" y="1436440"/>
                </a:lnTo>
                <a:lnTo>
                  <a:pt x="1299832" y="1458344"/>
                </a:lnTo>
                <a:lnTo>
                  <a:pt x="1294114" y="1479613"/>
                </a:lnTo>
                <a:lnTo>
                  <a:pt x="1288079" y="1499294"/>
                </a:lnTo>
                <a:lnTo>
                  <a:pt x="1281408" y="1518976"/>
                </a:lnTo>
                <a:lnTo>
                  <a:pt x="1274102" y="1537705"/>
                </a:lnTo>
                <a:lnTo>
                  <a:pt x="1266796" y="1555482"/>
                </a:lnTo>
                <a:lnTo>
                  <a:pt x="1258537" y="1572942"/>
                </a:lnTo>
                <a:lnTo>
                  <a:pt x="1250278" y="1589449"/>
                </a:lnTo>
                <a:lnTo>
                  <a:pt x="1241702" y="1605004"/>
                </a:lnTo>
                <a:lnTo>
                  <a:pt x="1232490" y="1620558"/>
                </a:lnTo>
                <a:lnTo>
                  <a:pt x="1222960" y="1634844"/>
                </a:lnTo>
                <a:lnTo>
                  <a:pt x="1212795" y="1648811"/>
                </a:lnTo>
                <a:lnTo>
                  <a:pt x="1202631" y="1661826"/>
                </a:lnTo>
                <a:lnTo>
                  <a:pt x="1192148" y="1674524"/>
                </a:lnTo>
                <a:lnTo>
                  <a:pt x="1181983" y="1686587"/>
                </a:lnTo>
                <a:lnTo>
                  <a:pt x="1170865" y="1698015"/>
                </a:lnTo>
                <a:lnTo>
                  <a:pt x="1159748" y="1708808"/>
                </a:lnTo>
                <a:lnTo>
                  <a:pt x="1148630" y="1718967"/>
                </a:lnTo>
                <a:lnTo>
                  <a:pt x="1137194" y="1728807"/>
                </a:lnTo>
                <a:lnTo>
                  <a:pt x="1125441" y="1738013"/>
                </a:lnTo>
                <a:lnTo>
                  <a:pt x="1113688" y="1746584"/>
                </a:lnTo>
                <a:lnTo>
                  <a:pt x="1101935" y="1754838"/>
                </a:lnTo>
                <a:lnTo>
                  <a:pt x="1089864" y="1762457"/>
                </a:lnTo>
                <a:lnTo>
                  <a:pt x="1078111" y="1769758"/>
                </a:lnTo>
                <a:lnTo>
                  <a:pt x="1066040" y="1776424"/>
                </a:lnTo>
                <a:lnTo>
                  <a:pt x="1053969" y="1782773"/>
                </a:lnTo>
                <a:lnTo>
                  <a:pt x="1041899" y="1788804"/>
                </a:lnTo>
                <a:lnTo>
                  <a:pt x="1029828" y="1793884"/>
                </a:lnTo>
                <a:lnTo>
                  <a:pt x="1018075" y="1799280"/>
                </a:lnTo>
                <a:lnTo>
                  <a:pt x="1019981" y="1770393"/>
                </a:lnTo>
                <a:lnTo>
                  <a:pt x="1021569" y="1741505"/>
                </a:lnTo>
                <a:lnTo>
                  <a:pt x="1022840" y="1711665"/>
                </a:lnTo>
                <a:lnTo>
                  <a:pt x="1023793" y="1682143"/>
                </a:lnTo>
                <a:lnTo>
                  <a:pt x="1024110" y="1652303"/>
                </a:lnTo>
                <a:lnTo>
                  <a:pt x="1024110" y="1622781"/>
                </a:lnTo>
                <a:lnTo>
                  <a:pt x="1024110" y="1592941"/>
                </a:lnTo>
                <a:lnTo>
                  <a:pt x="1023475" y="1563418"/>
                </a:lnTo>
                <a:lnTo>
                  <a:pt x="1022204" y="1533578"/>
                </a:lnTo>
                <a:lnTo>
                  <a:pt x="1020934" y="1504056"/>
                </a:lnTo>
                <a:lnTo>
                  <a:pt x="1019028" y="1474534"/>
                </a:lnTo>
                <a:lnTo>
                  <a:pt x="1016487" y="1445011"/>
                </a:lnTo>
                <a:lnTo>
                  <a:pt x="1013945" y="1415489"/>
                </a:lnTo>
                <a:lnTo>
                  <a:pt x="1011086" y="1385966"/>
                </a:lnTo>
                <a:lnTo>
                  <a:pt x="1007592" y="1356444"/>
                </a:lnTo>
                <a:lnTo>
                  <a:pt x="1003463" y="1327239"/>
                </a:lnTo>
                <a:lnTo>
                  <a:pt x="999016" y="1297717"/>
                </a:lnTo>
                <a:lnTo>
                  <a:pt x="994569" y="1268829"/>
                </a:lnTo>
                <a:lnTo>
                  <a:pt x="989168" y="1239307"/>
                </a:lnTo>
                <a:lnTo>
                  <a:pt x="983451" y="1210419"/>
                </a:lnTo>
                <a:lnTo>
                  <a:pt x="977098" y="1181532"/>
                </a:lnTo>
                <a:lnTo>
                  <a:pt x="970427" y="1152644"/>
                </a:lnTo>
                <a:lnTo>
                  <a:pt x="963439" y="1124074"/>
                </a:lnTo>
                <a:lnTo>
                  <a:pt x="955497" y="1095504"/>
                </a:lnTo>
                <a:lnTo>
                  <a:pt x="947556" y="1067251"/>
                </a:lnTo>
                <a:lnTo>
                  <a:pt x="938979" y="1038681"/>
                </a:lnTo>
                <a:lnTo>
                  <a:pt x="929450" y="1010746"/>
                </a:lnTo>
                <a:lnTo>
                  <a:pt x="919920" y="982811"/>
                </a:lnTo>
                <a:lnTo>
                  <a:pt x="909438" y="955193"/>
                </a:lnTo>
                <a:lnTo>
                  <a:pt x="898638" y="927893"/>
                </a:lnTo>
                <a:lnTo>
                  <a:pt x="887520" y="900275"/>
                </a:lnTo>
                <a:lnTo>
                  <a:pt x="875449" y="873292"/>
                </a:lnTo>
                <a:lnTo>
                  <a:pt x="863061" y="846944"/>
                </a:lnTo>
                <a:lnTo>
                  <a:pt x="850355" y="820279"/>
                </a:lnTo>
                <a:lnTo>
                  <a:pt x="836695" y="793931"/>
                </a:lnTo>
                <a:lnTo>
                  <a:pt x="822719" y="768218"/>
                </a:lnTo>
                <a:lnTo>
                  <a:pt x="808107" y="742822"/>
                </a:lnTo>
                <a:lnTo>
                  <a:pt x="792860" y="717744"/>
                </a:lnTo>
                <a:lnTo>
                  <a:pt x="777295" y="693301"/>
                </a:lnTo>
                <a:lnTo>
                  <a:pt x="761094" y="668857"/>
                </a:lnTo>
                <a:lnTo>
                  <a:pt x="743941" y="645049"/>
                </a:lnTo>
                <a:lnTo>
                  <a:pt x="726788" y="621558"/>
                </a:lnTo>
                <a:lnTo>
                  <a:pt x="708682" y="598385"/>
                </a:lnTo>
                <a:lnTo>
                  <a:pt x="690258" y="575846"/>
                </a:lnTo>
                <a:lnTo>
                  <a:pt x="671199" y="553625"/>
                </a:lnTo>
                <a:lnTo>
                  <a:pt x="651822" y="532038"/>
                </a:lnTo>
                <a:lnTo>
                  <a:pt x="631810" y="510770"/>
                </a:lnTo>
                <a:lnTo>
                  <a:pt x="611480" y="490136"/>
                </a:lnTo>
                <a:lnTo>
                  <a:pt x="590515" y="470454"/>
                </a:lnTo>
                <a:lnTo>
                  <a:pt x="568915" y="450772"/>
                </a:lnTo>
                <a:lnTo>
                  <a:pt x="547632" y="431726"/>
                </a:lnTo>
                <a:lnTo>
                  <a:pt x="525397" y="413631"/>
                </a:lnTo>
                <a:lnTo>
                  <a:pt x="502526" y="395537"/>
                </a:lnTo>
                <a:lnTo>
                  <a:pt x="479655" y="378395"/>
                </a:lnTo>
                <a:lnTo>
                  <a:pt x="456148" y="361570"/>
                </a:lnTo>
                <a:lnTo>
                  <a:pt x="432642" y="345381"/>
                </a:lnTo>
                <a:lnTo>
                  <a:pt x="408501" y="330143"/>
                </a:lnTo>
                <a:lnTo>
                  <a:pt x="384359" y="314906"/>
                </a:lnTo>
                <a:lnTo>
                  <a:pt x="406595" y="332683"/>
                </a:lnTo>
                <a:lnTo>
                  <a:pt x="428513" y="351095"/>
                </a:lnTo>
                <a:lnTo>
                  <a:pt x="449795" y="369506"/>
                </a:lnTo>
                <a:lnTo>
                  <a:pt x="471078" y="388871"/>
                </a:lnTo>
                <a:lnTo>
                  <a:pt x="491725" y="408235"/>
                </a:lnTo>
                <a:lnTo>
                  <a:pt x="511737" y="428551"/>
                </a:lnTo>
                <a:lnTo>
                  <a:pt x="531114" y="448868"/>
                </a:lnTo>
                <a:lnTo>
                  <a:pt x="550173" y="470137"/>
                </a:lnTo>
                <a:lnTo>
                  <a:pt x="568280" y="491088"/>
                </a:lnTo>
                <a:lnTo>
                  <a:pt x="586386" y="512992"/>
                </a:lnTo>
                <a:lnTo>
                  <a:pt x="603539" y="535213"/>
                </a:lnTo>
                <a:lnTo>
                  <a:pt x="620692" y="557752"/>
                </a:lnTo>
                <a:lnTo>
                  <a:pt x="636575" y="580608"/>
                </a:lnTo>
                <a:lnTo>
                  <a:pt x="652140" y="603781"/>
                </a:lnTo>
                <a:lnTo>
                  <a:pt x="667387" y="627272"/>
                </a:lnTo>
                <a:lnTo>
                  <a:pt x="681681" y="651398"/>
                </a:lnTo>
                <a:lnTo>
                  <a:pt x="695658" y="675524"/>
                </a:lnTo>
                <a:lnTo>
                  <a:pt x="708682" y="699967"/>
                </a:lnTo>
                <a:lnTo>
                  <a:pt x="721388" y="724728"/>
                </a:lnTo>
                <a:lnTo>
                  <a:pt x="733459" y="749806"/>
                </a:lnTo>
                <a:lnTo>
                  <a:pt x="744894" y="775519"/>
                </a:lnTo>
                <a:lnTo>
                  <a:pt x="755694" y="800915"/>
                </a:lnTo>
                <a:lnTo>
                  <a:pt x="766177" y="826628"/>
                </a:lnTo>
                <a:lnTo>
                  <a:pt x="776024" y="852341"/>
                </a:lnTo>
                <a:lnTo>
                  <a:pt x="785236" y="878371"/>
                </a:lnTo>
                <a:lnTo>
                  <a:pt x="793495" y="905037"/>
                </a:lnTo>
                <a:lnTo>
                  <a:pt x="801754" y="931385"/>
                </a:lnTo>
                <a:lnTo>
                  <a:pt x="809377" y="957733"/>
                </a:lnTo>
                <a:lnTo>
                  <a:pt x="816048" y="984398"/>
                </a:lnTo>
                <a:lnTo>
                  <a:pt x="822719" y="1011381"/>
                </a:lnTo>
                <a:lnTo>
                  <a:pt x="828437" y="1038364"/>
                </a:lnTo>
                <a:lnTo>
                  <a:pt x="834154" y="1065347"/>
                </a:lnTo>
                <a:lnTo>
                  <a:pt x="838919" y="1092647"/>
                </a:lnTo>
                <a:lnTo>
                  <a:pt x="843366" y="1119630"/>
                </a:lnTo>
                <a:lnTo>
                  <a:pt x="847178" y="1146930"/>
                </a:lnTo>
                <a:lnTo>
                  <a:pt x="850672" y="1174548"/>
                </a:lnTo>
                <a:lnTo>
                  <a:pt x="853849" y="1201848"/>
                </a:lnTo>
                <a:lnTo>
                  <a:pt x="856390" y="1229148"/>
                </a:lnTo>
                <a:lnTo>
                  <a:pt x="858613" y="1256766"/>
                </a:lnTo>
                <a:lnTo>
                  <a:pt x="860202" y="1284066"/>
                </a:lnTo>
                <a:lnTo>
                  <a:pt x="861155" y="1311367"/>
                </a:lnTo>
                <a:lnTo>
                  <a:pt x="862108" y="1338984"/>
                </a:lnTo>
                <a:lnTo>
                  <a:pt x="862425" y="1366602"/>
                </a:lnTo>
                <a:lnTo>
                  <a:pt x="862425" y="1393903"/>
                </a:lnTo>
                <a:lnTo>
                  <a:pt x="862108" y="1421520"/>
                </a:lnTo>
                <a:lnTo>
                  <a:pt x="861472" y="1448821"/>
                </a:lnTo>
                <a:lnTo>
                  <a:pt x="860202" y="1476438"/>
                </a:lnTo>
                <a:lnTo>
                  <a:pt x="858613" y="1504056"/>
                </a:lnTo>
                <a:lnTo>
                  <a:pt x="857025" y="1531356"/>
                </a:lnTo>
                <a:lnTo>
                  <a:pt x="854802" y="1558339"/>
                </a:lnTo>
                <a:lnTo>
                  <a:pt x="851943" y="1585957"/>
                </a:lnTo>
                <a:lnTo>
                  <a:pt x="848766" y="1613257"/>
                </a:lnTo>
                <a:lnTo>
                  <a:pt x="845590" y="1640240"/>
                </a:lnTo>
                <a:lnTo>
                  <a:pt x="842096" y="1667540"/>
                </a:lnTo>
                <a:lnTo>
                  <a:pt x="837648" y="1694523"/>
                </a:lnTo>
                <a:lnTo>
                  <a:pt x="833519" y="1721506"/>
                </a:lnTo>
                <a:lnTo>
                  <a:pt x="828754" y="1748489"/>
                </a:lnTo>
                <a:lnTo>
                  <a:pt x="823672" y="1775472"/>
                </a:lnTo>
                <a:lnTo>
                  <a:pt x="818272" y="1801820"/>
                </a:lnTo>
                <a:lnTo>
                  <a:pt x="812554" y="1828485"/>
                </a:lnTo>
                <a:lnTo>
                  <a:pt x="809695" y="1839913"/>
                </a:lnTo>
                <a:lnTo>
                  <a:pt x="795401" y="1839596"/>
                </a:lnTo>
                <a:lnTo>
                  <a:pt x="790318" y="1839278"/>
                </a:lnTo>
                <a:lnTo>
                  <a:pt x="773800" y="1837056"/>
                </a:lnTo>
                <a:lnTo>
                  <a:pt x="757282" y="1834517"/>
                </a:lnTo>
                <a:lnTo>
                  <a:pt x="741082" y="1831342"/>
                </a:lnTo>
                <a:lnTo>
                  <a:pt x="725200" y="1827533"/>
                </a:lnTo>
                <a:lnTo>
                  <a:pt x="708682" y="1823406"/>
                </a:lnTo>
                <a:lnTo>
                  <a:pt x="693117" y="1819279"/>
                </a:lnTo>
                <a:lnTo>
                  <a:pt x="677234" y="1814200"/>
                </a:lnTo>
                <a:lnTo>
                  <a:pt x="661352" y="1808804"/>
                </a:lnTo>
                <a:lnTo>
                  <a:pt x="646104" y="1803090"/>
                </a:lnTo>
                <a:lnTo>
                  <a:pt x="630857" y="1797058"/>
                </a:lnTo>
                <a:lnTo>
                  <a:pt x="615292" y="1790392"/>
                </a:lnTo>
                <a:lnTo>
                  <a:pt x="600680" y="1783725"/>
                </a:lnTo>
                <a:lnTo>
                  <a:pt x="585750" y="1776107"/>
                </a:lnTo>
                <a:lnTo>
                  <a:pt x="571138" y="1768488"/>
                </a:lnTo>
                <a:lnTo>
                  <a:pt x="556526" y="1760552"/>
                </a:lnTo>
                <a:lnTo>
                  <a:pt x="542232" y="1752298"/>
                </a:lnTo>
                <a:lnTo>
                  <a:pt x="528255" y="1743410"/>
                </a:lnTo>
                <a:lnTo>
                  <a:pt x="514279" y="1734204"/>
                </a:lnTo>
                <a:lnTo>
                  <a:pt x="500620" y="1725315"/>
                </a:lnTo>
                <a:lnTo>
                  <a:pt x="486961" y="1715475"/>
                </a:lnTo>
                <a:lnTo>
                  <a:pt x="473937" y="1705316"/>
                </a:lnTo>
                <a:lnTo>
                  <a:pt x="460913" y="1695158"/>
                </a:lnTo>
                <a:lnTo>
                  <a:pt x="448207" y="1684365"/>
                </a:lnTo>
                <a:lnTo>
                  <a:pt x="435501" y="1673572"/>
                </a:lnTo>
                <a:lnTo>
                  <a:pt x="423113" y="1662144"/>
                </a:lnTo>
                <a:lnTo>
                  <a:pt x="411042" y="1650716"/>
                </a:lnTo>
                <a:lnTo>
                  <a:pt x="399289" y="1638970"/>
                </a:lnTo>
                <a:lnTo>
                  <a:pt x="387853" y="1627225"/>
                </a:lnTo>
                <a:lnTo>
                  <a:pt x="376418" y="1614844"/>
                </a:lnTo>
                <a:lnTo>
                  <a:pt x="365618" y="1602464"/>
                </a:lnTo>
                <a:lnTo>
                  <a:pt x="354817" y="1589766"/>
                </a:lnTo>
                <a:lnTo>
                  <a:pt x="344335" y="1576751"/>
                </a:lnTo>
                <a:lnTo>
                  <a:pt x="334170" y="1563736"/>
                </a:lnTo>
                <a:lnTo>
                  <a:pt x="324323" y="1550403"/>
                </a:lnTo>
                <a:lnTo>
                  <a:pt x="314793" y="1536435"/>
                </a:lnTo>
                <a:lnTo>
                  <a:pt x="305581" y="1522785"/>
                </a:lnTo>
                <a:lnTo>
                  <a:pt x="296369" y="1508818"/>
                </a:lnTo>
                <a:lnTo>
                  <a:pt x="287793" y="1494850"/>
                </a:lnTo>
                <a:lnTo>
                  <a:pt x="279534" y="1480565"/>
                </a:lnTo>
                <a:lnTo>
                  <a:pt x="271593" y="1465963"/>
                </a:lnTo>
                <a:lnTo>
                  <a:pt x="263969" y="1451360"/>
                </a:lnTo>
                <a:lnTo>
                  <a:pt x="256663" y="1436758"/>
                </a:lnTo>
                <a:lnTo>
                  <a:pt x="249675" y="1421838"/>
                </a:lnTo>
                <a:lnTo>
                  <a:pt x="243322" y="1406600"/>
                </a:lnTo>
                <a:lnTo>
                  <a:pt x="236969" y="1391363"/>
                </a:lnTo>
                <a:lnTo>
                  <a:pt x="231251" y="1376126"/>
                </a:lnTo>
                <a:lnTo>
                  <a:pt x="225533" y="1360888"/>
                </a:lnTo>
                <a:lnTo>
                  <a:pt x="220451" y="1345016"/>
                </a:lnTo>
                <a:lnTo>
                  <a:pt x="215686" y="1329461"/>
                </a:lnTo>
                <a:lnTo>
                  <a:pt x="211556" y="1313906"/>
                </a:lnTo>
                <a:lnTo>
                  <a:pt x="207745" y="1298034"/>
                </a:lnTo>
                <a:lnTo>
                  <a:pt x="203933" y="1282162"/>
                </a:lnTo>
                <a:lnTo>
                  <a:pt x="200756" y="1266290"/>
                </a:lnTo>
                <a:lnTo>
                  <a:pt x="198215" y="1250417"/>
                </a:lnTo>
                <a:lnTo>
                  <a:pt x="195991" y="1234545"/>
                </a:lnTo>
                <a:lnTo>
                  <a:pt x="193768" y="1218038"/>
                </a:lnTo>
                <a:lnTo>
                  <a:pt x="192497" y="1202166"/>
                </a:lnTo>
                <a:lnTo>
                  <a:pt x="191544" y="1186293"/>
                </a:lnTo>
                <a:lnTo>
                  <a:pt x="190909" y="1169786"/>
                </a:lnTo>
                <a:lnTo>
                  <a:pt x="190591" y="1153914"/>
                </a:lnTo>
                <a:lnTo>
                  <a:pt x="190909" y="1137724"/>
                </a:lnTo>
                <a:lnTo>
                  <a:pt x="191862" y="1121534"/>
                </a:lnTo>
                <a:lnTo>
                  <a:pt x="193133" y="1105345"/>
                </a:lnTo>
                <a:lnTo>
                  <a:pt x="195038" y="1089155"/>
                </a:lnTo>
                <a:lnTo>
                  <a:pt x="198850" y="1056776"/>
                </a:lnTo>
                <a:lnTo>
                  <a:pt x="202344" y="1023444"/>
                </a:lnTo>
                <a:lnTo>
                  <a:pt x="206156" y="989477"/>
                </a:lnTo>
                <a:lnTo>
                  <a:pt x="209333" y="954876"/>
                </a:lnTo>
                <a:lnTo>
                  <a:pt x="212192" y="919957"/>
                </a:lnTo>
                <a:lnTo>
                  <a:pt x="214415" y="884403"/>
                </a:lnTo>
                <a:lnTo>
                  <a:pt x="216639" y="848531"/>
                </a:lnTo>
                <a:lnTo>
                  <a:pt x="218545" y="812343"/>
                </a:lnTo>
                <a:lnTo>
                  <a:pt x="219498" y="775836"/>
                </a:lnTo>
                <a:lnTo>
                  <a:pt x="220133" y="739013"/>
                </a:lnTo>
                <a:lnTo>
                  <a:pt x="220133" y="701872"/>
                </a:lnTo>
                <a:lnTo>
                  <a:pt x="219498" y="664731"/>
                </a:lnTo>
                <a:lnTo>
                  <a:pt x="217909" y="627907"/>
                </a:lnTo>
                <a:lnTo>
                  <a:pt x="215686" y="590766"/>
                </a:lnTo>
                <a:lnTo>
                  <a:pt x="214415" y="572354"/>
                </a:lnTo>
                <a:lnTo>
                  <a:pt x="212827" y="553942"/>
                </a:lnTo>
                <a:lnTo>
                  <a:pt x="211239" y="535530"/>
                </a:lnTo>
                <a:lnTo>
                  <a:pt x="209333" y="517119"/>
                </a:lnTo>
                <a:lnTo>
                  <a:pt x="207109" y="498707"/>
                </a:lnTo>
                <a:lnTo>
                  <a:pt x="204568" y="480612"/>
                </a:lnTo>
                <a:lnTo>
                  <a:pt x="202027" y="462518"/>
                </a:lnTo>
                <a:lnTo>
                  <a:pt x="199168" y="444106"/>
                </a:lnTo>
                <a:lnTo>
                  <a:pt x="195991" y="426329"/>
                </a:lnTo>
                <a:lnTo>
                  <a:pt x="192497" y="408235"/>
                </a:lnTo>
                <a:lnTo>
                  <a:pt x="189003" y="390458"/>
                </a:lnTo>
                <a:lnTo>
                  <a:pt x="185191" y="372681"/>
                </a:lnTo>
                <a:lnTo>
                  <a:pt x="181062" y="355221"/>
                </a:lnTo>
                <a:lnTo>
                  <a:pt x="176615" y="337445"/>
                </a:lnTo>
                <a:lnTo>
                  <a:pt x="172168" y="320302"/>
                </a:lnTo>
                <a:lnTo>
                  <a:pt x="167085" y="302843"/>
                </a:lnTo>
                <a:lnTo>
                  <a:pt x="162003" y="286018"/>
                </a:lnTo>
                <a:lnTo>
                  <a:pt x="156285" y="269194"/>
                </a:lnTo>
                <a:lnTo>
                  <a:pt x="150567" y="252369"/>
                </a:lnTo>
                <a:lnTo>
                  <a:pt x="144214" y="235862"/>
                </a:lnTo>
                <a:lnTo>
                  <a:pt x="137861" y="219355"/>
                </a:lnTo>
                <a:lnTo>
                  <a:pt x="130873" y="203165"/>
                </a:lnTo>
                <a:lnTo>
                  <a:pt x="124202" y="187293"/>
                </a:lnTo>
                <a:lnTo>
                  <a:pt x="116578" y="171103"/>
                </a:lnTo>
                <a:lnTo>
                  <a:pt x="108637" y="155866"/>
                </a:lnTo>
                <a:lnTo>
                  <a:pt x="100696" y="140311"/>
                </a:lnTo>
                <a:lnTo>
                  <a:pt x="92437" y="125074"/>
                </a:lnTo>
                <a:lnTo>
                  <a:pt x="83543" y="110154"/>
                </a:lnTo>
                <a:lnTo>
                  <a:pt x="74331" y="95551"/>
                </a:lnTo>
                <a:lnTo>
                  <a:pt x="65119" y="81266"/>
                </a:lnTo>
                <a:lnTo>
                  <a:pt x="54954" y="66664"/>
                </a:lnTo>
                <a:lnTo>
                  <a:pt x="44789" y="52696"/>
                </a:lnTo>
                <a:lnTo>
                  <a:pt x="34307" y="39046"/>
                </a:lnTo>
                <a:lnTo>
                  <a:pt x="23189" y="25713"/>
                </a:lnTo>
                <a:lnTo>
                  <a:pt x="11753" y="12698"/>
                </a:lnTo>
                <a:lnTo>
                  <a:pt x="0" y="0"/>
                </a:lnTo>
                <a:close/>
              </a:path>
            </a:pathLst>
          </a:custGeom>
          <a:solidFill>
            <a:srgbClr val="0B6A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38200" y="462915"/>
            <a:ext cx="7854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平等和谐的师生关系</a:t>
            </a:r>
            <a:endParaRPr lang="zh-CN" altLang="en-US" sz="2800" b="1" dirty="0">
              <a:solidFill>
                <a:srgbClr val="0B6A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94105" y="1524635"/>
            <a:ext cx="4352925" cy="45389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" name="文本框 9"/>
          <p:cNvSpPr txBox="1"/>
          <p:nvPr/>
        </p:nvSpPr>
        <p:spPr>
          <a:xfrm>
            <a:off x="1490346" y="1876425"/>
            <a:ext cx="3851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en-US" altLang="zh-CN" sz="2400" dirty="0" err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师”与“生”本义</a:t>
            </a:r>
            <a:endParaRPr lang="en-US" altLang="zh-CN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47495" y="2476500"/>
            <a:ext cx="344551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教师曾被称为“教习”、“教员”。在中华人民共和国成立之前，学生称呼老师为“先生”。到了现代社会,我们一提到“师”，首先反应的词汇就是“教师”、“老师”。</a:t>
            </a:r>
          </a:p>
          <a:p>
            <a:pPr algn="l" fontAlgn="auto">
              <a:lnSpc>
                <a:spcPct val="150000"/>
              </a:lnSpc>
            </a:pPr>
            <a:r>
              <a:rPr 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“生”的词源学含义具有“生长、长出”的意思</a:t>
            </a:r>
            <a:r>
              <a:rPr 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r>
              <a:rPr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同时“生”有“与热相对(未成熟或未经锻炼的皆日生)”等含义。</a:t>
            </a:r>
          </a:p>
        </p:txBody>
      </p:sp>
      <p:sp>
        <p:nvSpPr>
          <p:cNvPr id="5" name="矩形 4"/>
          <p:cNvSpPr/>
          <p:nvPr/>
        </p:nvSpPr>
        <p:spPr>
          <a:xfrm>
            <a:off x="6348730" y="1524635"/>
            <a:ext cx="4352925" cy="45389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文本框 7"/>
          <p:cNvSpPr txBox="1"/>
          <p:nvPr/>
        </p:nvSpPr>
        <p:spPr>
          <a:xfrm>
            <a:off x="6471139" y="1876425"/>
            <a:ext cx="42298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dirty="0" err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从职业隐喻看师生关系</a:t>
            </a:r>
            <a:endParaRPr lang="en-US" altLang="zh-CN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02755" y="2476500"/>
            <a:ext cx="368490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1)</a:t>
            </a:r>
            <a:r>
              <a:rPr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师生关系具有原初性</a:t>
            </a:r>
            <a:r>
              <a:rPr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、固有性</a:t>
            </a:r>
            <a:r>
              <a:rPr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的特点</a:t>
            </a:r>
            <a:r>
              <a:rPr 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fontAlgn="auto">
              <a:lnSpc>
                <a:spcPct val="150000"/>
              </a:lnSpc>
            </a:pPr>
            <a:r>
              <a:rPr 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(2)</a:t>
            </a:r>
            <a:r>
              <a:rPr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关于教师的职业隐喻有以下几种:“桐子”</a:t>
            </a:r>
            <a:r>
              <a:rPr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“园丁”、“蜡烛”、“灵魂工程师”等。在这些隐喻中,我们最为熟悉的应该是“园丁”、“蜡烛”、“工程师”,这三种隐喻分别歌颂了教师职业的奉献精神、无私精神以及对学生身心发展的重要作用。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bldLvl="0" animBg="1"/>
      <p:bldP spid="15" grpId="0" animBg="1"/>
      <p:bldP spid="15" grpId="1" bldLvl="0" animBg="1"/>
      <p:bldP spid="16" grpId="0"/>
      <p:bldP spid="2" grpId="0" bldLvl="0" animBg="1"/>
      <p:bldP spid="10" grpId="0"/>
      <p:bldP spid="11" grpId="0"/>
      <p:bldP spid="5" grpId="0" bldLvl="0" animBg="1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125" y="229235"/>
            <a:ext cx="11717020" cy="6400165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叶子"/>
          <p:cNvSpPr/>
          <p:nvPr/>
        </p:nvSpPr>
        <p:spPr bwMode="auto">
          <a:xfrm>
            <a:off x="546100" y="530052"/>
            <a:ext cx="292100" cy="292100"/>
          </a:xfrm>
          <a:custGeom>
            <a:avLst/>
            <a:gdLst>
              <a:gd name="T0" fmla="*/ 2060366 w 2444750"/>
              <a:gd name="T1" fmla="*/ 902017 h 1839913"/>
              <a:gd name="T2" fmla="*/ 2256843 w 2444750"/>
              <a:gd name="T3" fmla="*/ 960437 h 1839913"/>
              <a:gd name="T4" fmla="*/ 2422849 w 2444750"/>
              <a:gd name="T5" fmla="*/ 1051560 h 1839913"/>
              <a:gd name="T6" fmla="*/ 2308264 w 2444750"/>
              <a:gd name="T7" fmla="*/ 1094105 h 1839913"/>
              <a:gd name="T8" fmla="*/ 2187013 w 2444750"/>
              <a:gd name="T9" fmla="*/ 1179512 h 1839913"/>
              <a:gd name="T10" fmla="*/ 2015928 w 2444750"/>
              <a:gd name="T11" fmla="*/ 1375092 h 1839913"/>
              <a:gd name="T12" fmla="*/ 1895629 w 2444750"/>
              <a:gd name="T13" fmla="*/ 1559242 h 1839913"/>
              <a:gd name="T14" fmla="*/ 1814372 w 2444750"/>
              <a:gd name="T15" fmla="*/ 1638935 h 1839913"/>
              <a:gd name="T16" fmla="*/ 1713118 w 2444750"/>
              <a:gd name="T17" fmla="*/ 1694497 h 1839913"/>
              <a:gd name="T18" fmla="*/ 1599803 w 2444750"/>
              <a:gd name="T19" fmla="*/ 1724342 h 1839913"/>
              <a:gd name="T20" fmla="*/ 1482995 w 2444750"/>
              <a:gd name="T21" fmla="*/ 1725930 h 1839913"/>
              <a:gd name="T22" fmla="*/ 1370632 w 2444750"/>
              <a:gd name="T23" fmla="*/ 1696720 h 1839913"/>
              <a:gd name="T24" fmla="*/ 1343652 w 2444750"/>
              <a:gd name="T25" fmla="*/ 1605280 h 1839913"/>
              <a:gd name="T26" fmla="*/ 1444589 w 2444750"/>
              <a:gd name="T27" fmla="*/ 1440180 h 1839913"/>
              <a:gd name="T28" fmla="*/ 1570283 w 2444750"/>
              <a:gd name="T29" fmla="*/ 1292542 h 1839913"/>
              <a:gd name="T30" fmla="*/ 1721371 w 2444750"/>
              <a:gd name="T31" fmla="*/ 1170622 h 1839913"/>
              <a:gd name="T32" fmla="*/ 1899121 w 2444750"/>
              <a:gd name="T33" fmla="*/ 1086802 h 1839913"/>
              <a:gd name="T34" fmla="*/ 2094329 w 2444750"/>
              <a:gd name="T35" fmla="*/ 1051560 h 1839913"/>
              <a:gd name="T36" fmla="*/ 1965460 w 2444750"/>
              <a:gd name="T37" fmla="*/ 1049020 h 1839913"/>
              <a:gd name="T38" fmla="*/ 1765808 w 2444750"/>
              <a:gd name="T39" fmla="*/ 1095375 h 1839913"/>
              <a:gd name="T40" fmla="*/ 1581710 w 2444750"/>
              <a:gd name="T41" fmla="*/ 1190942 h 1839913"/>
              <a:gd name="T42" fmla="*/ 1411578 w 2444750"/>
              <a:gd name="T43" fmla="*/ 1295400 h 1839913"/>
              <a:gd name="T44" fmla="*/ 1408721 w 2444750"/>
              <a:gd name="T45" fmla="*/ 1086167 h 1839913"/>
              <a:gd name="T46" fmla="*/ 1482678 w 2444750"/>
              <a:gd name="T47" fmla="*/ 973137 h 1839913"/>
              <a:gd name="T48" fmla="*/ 1599168 w 2444750"/>
              <a:gd name="T49" fmla="*/ 917892 h 1839913"/>
              <a:gd name="T50" fmla="*/ 1807072 w 2444750"/>
              <a:gd name="T51" fmla="*/ 878840 h 1839913"/>
              <a:gd name="T52" fmla="*/ 201391 w 2444750"/>
              <a:gd name="T53" fmla="*/ 39998 h 1839913"/>
              <a:gd name="T54" fmla="*/ 518091 w 2444750"/>
              <a:gd name="T55" fmla="*/ 144120 h 1839913"/>
              <a:gd name="T56" fmla="*/ 777930 w 2444750"/>
              <a:gd name="T57" fmla="*/ 275860 h 1839913"/>
              <a:gd name="T58" fmla="*/ 949462 w 2444750"/>
              <a:gd name="T59" fmla="*/ 399664 h 1839913"/>
              <a:gd name="T60" fmla="*/ 1101935 w 2444750"/>
              <a:gd name="T61" fmla="*/ 553942 h 1839913"/>
              <a:gd name="T62" fmla="*/ 1223278 w 2444750"/>
              <a:gd name="T63" fmla="*/ 741870 h 1839913"/>
              <a:gd name="T64" fmla="*/ 1302056 w 2444750"/>
              <a:gd name="T65" fmla="*/ 966621 h 1839913"/>
              <a:gd name="T66" fmla="*/ 1326833 w 2444750"/>
              <a:gd name="T67" fmla="*/ 1232005 h 1839913"/>
              <a:gd name="T68" fmla="*/ 1288079 w 2444750"/>
              <a:gd name="T69" fmla="*/ 1499294 h 1839913"/>
              <a:gd name="T70" fmla="*/ 1192148 w 2444750"/>
              <a:gd name="T71" fmla="*/ 1674524 h 1839913"/>
              <a:gd name="T72" fmla="*/ 1066040 w 2444750"/>
              <a:gd name="T73" fmla="*/ 1776424 h 1839913"/>
              <a:gd name="T74" fmla="*/ 1024110 w 2444750"/>
              <a:gd name="T75" fmla="*/ 1592941 h 1839913"/>
              <a:gd name="T76" fmla="*/ 994569 w 2444750"/>
              <a:gd name="T77" fmla="*/ 1268829 h 1839913"/>
              <a:gd name="T78" fmla="*/ 909438 w 2444750"/>
              <a:gd name="T79" fmla="*/ 955193 h 1839913"/>
              <a:gd name="T80" fmla="*/ 761094 w 2444750"/>
              <a:gd name="T81" fmla="*/ 668857 h 1839913"/>
              <a:gd name="T82" fmla="*/ 547632 w 2444750"/>
              <a:gd name="T83" fmla="*/ 431726 h 1839913"/>
              <a:gd name="T84" fmla="*/ 471078 w 2444750"/>
              <a:gd name="T85" fmla="*/ 388871 h 1839913"/>
              <a:gd name="T86" fmla="*/ 667387 w 2444750"/>
              <a:gd name="T87" fmla="*/ 627272 h 1839913"/>
              <a:gd name="T88" fmla="*/ 793495 w 2444750"/>
              <a:gd name="T89" fmla="*/ 905037 h 1839913"/>
              <a:gd name="T90" fmla="*/ 853849 w 2444750"/>
              <a:gd name="T91" fmla="*/ 1201848 h 1839913"/>
              <a:gd name="T92" fmla="*/ 858613 w 2444750"/>
              <a:gd name="T93" fmla="*/ 1504056 h 1839913"/>
              <a:gd name="T94" fmla="*/ 818272 w 2444750"/>
              <a:gd name="T95" fmla="*/ 1801820 h 1839913"/>
              <a:gd name="T96" fmla="*/ 677234 w 2444750"/>
              <a:gd name="T97" fmla="*/ 1814200 h 1839913"/>
              <a:gd name="T98" fmla="*/ 514279 w 2444750"/>
              <a:gd name="T99" fmla="*/ 1734204 h 1839913"/>
              <a:gd name="T100" fmla="*/ 376418 w 2444750"/>
              <a:gd name="T101" fmla="*/ 1614844 h 1839913"/>
              <a:gd name="T102" fmla="*/ 271593 w 2444750"/>
              <a:gd name="T103" fmla="*/ 1465963 h 1839913"/>
              <a:gd name="T104" fmla="*/ 207745 w 2444750"/>
              <a:gd name="T105" fmla="*/ 1298034 h 1839913"/>
              <a:gd name="T106" fmla="*/ 191862 w 2444750"/>
              <a:gd name="T107" fmla="*/ 1121534 h 1839913"/>
              <a:gd name="T108" fmla="*/ 219498 w 2444750"/>
              <a:gd name="T109" fmla="*/ 775836 h 1839913"/>
              <a:gd name="T110" fmla="*/ 204568 w 2444750"/>
              <a:gd name="T111" fmla="*/ 480612 h 1839913"/>
              <a:gd name="T112" fmla="*/ 162003 w 2444750"/>
              <a:gd name="T113" fmla="*/ 286018 h 1839913"/>
              <a:gd name="T114" fmla="*/ 83543 w 2444750"/>
              <a:gd name="T115" fmla="*/ 110154 h 1839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444750" h="1839913">
                <a:moveTo>
                  <a:pt x="1850557" y="877887"/>
                </a:moveTo>
                <a:lnTo>
                  <a:pt x="1872458" y="878522"/>
                </a:lnTo>
                <a:lnTo>
                  <a:pt x="1894042" y="879157"/>
                </a:lnTo>
                <a:lnTo>
                  <a:pt x="1915626" y="881062"/>
                </a:lnTo>
                <a:lnTo>
                  <a:pt x="1936893" y="882650"/>
                </a:lnTo>
                <a:lnTo>
                  <a:pt x="1958159" y="885190"/>
                </a:lnTo>
                <a:lnTo>
                  <a:pt x="1978791" y="887730"/>
                </a:lnTo>
                <a:lnTo>
                  <a:pt x="1999423" y="890587"/>
                </a:lnTo>
                <a:lnTo>
                  <a:pt x="2020055" y="894397"/>
                </a:lnTo>
                <a:lnTo>
                  <a:pt x="2040369" y="898207"/>
                </a:lnTo>
                <a:lnTo>
                  <a:pt x="2060366" y="902017"/>
                </a:lnTo>
                <a:lnTo>
                  <a:pt x="2080045" y="906780"/>
                </a:lnTo>
                <a:lnTo>
                  <a:pt x="2099407" y="911225"/>
                </a:lnTo>
                <a:lnTo>
                  <a:pt x="2118452" y="916305"/>
                </a:lnTo>
                <a:lnTo>
                  <a:pt x="2137179" y="921067"/>
                </a:lnTo>
                <a:lnTo>
                  <a:pt x="2155272" y="926465"/>
                </a:lnTo>
                <a:lnTo>
                  <a:pt x="2173681" y="931862"/>
                </a:lnTo>
                <a:lnTo>
                  <a:pt x="2190822" y="937260"/>
                </a:lnTo>
                <a:lnTo>
                  <a:pt x="2208279" y="943292"/>
                </a:lnTo>
                <a:lnTo>
                  <a:pt x="2224785" y="948690"/>
                </a:lnTo>
                <a:lnTo>
                  <a:pt x="2241290" y="954722"/>
                </a:lnTo>
                <a:lnTo>
                  <a:pt x="2256843" y="960437"/>
                </a:lnTo>
                <a:lnTo>
                  <a:pt x="2287314" y="972185"/>
                </a:lnTo>
                <a:lnTo>
                  <a:pt x="2314929" y="983932"/>
                </a:lnTo>
                <a:lnTo>
                  <a:pt x="2340639" y="995045"/>
                </a:lnTo>
                <a:lnTo>
                  <a:pt x="2363810" y="1005522"/>
                </a:lnTo>
                <a:lnTo>
                  <a:pt x="2384442" y="1015682"/>
                </a:lnTo>
                <a:lnTo>
                  <a:pt x="2401900" y="1024572"/>
                </a:lnTo>
                <a:lnTo>
                  <a:pt x="2417135" y="1031875"/>
                </a:lnTo>
                <a:lnTo>
                  <a:pt x="2437450" y="1043305"/>
                </a:lnTo>
                <a:lnTo>
                  <a:pt x="2444750" y="1047432"/>
                </a:lnTo>
                <a:lnTo>
                  <a:pt x="2433641" y="1049337"/>
                </a:lnTo>
                <a:lnTo>
                  <a:pt x="2422849" y="1051560"/>
                </a:lnTo>
                <a:lnTo>
                  <a:pt x="2412057" y="1053782"/>
                </a:lnTo>
                <a:lnTo>
                  <a:pt x="2401265" y="1056957"/>
                </a:lnTo>
                <a:lnTo>
                  <a:pt x="2390473" y="1059815"/>
                </a:lnTo>
                <a:lnTo>
                  <a:pt x="2379998" y="1063307"/>
                </a:lnTo>
                <a:lnTo>
                  <a:pt x="2369524" y="1066800"/>
                </a:lnTo>
                <a:lnTo>
                  <a:pt x="2359049" y="1070927"/>
                </a:lnTo>
                <a:lnTo>
                  <a:pt x="2348892" y="1074737"/>
                </a:lnTo>
                <a:lnTo>
                  <a:pt x="2338418" y="1079500"/>
                </a:lnTo>
                <a:lnTo>
                  <a:pt x="2328260" y="1083945"/>
                </a:lnTo>
                <a:lnTo>
                  <a:pt x="2318421" y="1088707"/>
                </a:lnTo>
                <a:lnTo>
                  <a:pt x="2308264" y="1094105"/>
                </a:lnTo>
                <a:lnTo>
                  <a:pt x="2298741" y="1099502"/>
                </a:lnTo>
                <a:lnTo>
                  <a:pt x="2288901" y="1105217"/>
                </a:lnTo>
                <a:lnTo>
                  <a:pt x="2279062" y="1110932"/>
                </a:lnTo>
                <a:lnTo>
                  <a:pt x="2269539" y="1116965"/>
                </a:lnTo>
                <a:lnTo>
                  <a:pt x="2259700" y="1122997"/>
                </a:lnTo>
                <a:lnTo>
                  <a:pt x="2250177" y="1129665"/>
                </a:lnTo>
                <a:lnTo>
                  <a:pt x="2241290" y="1136015"/>
                </a:lnTo>
                <a:lnTo>
                  <a:pt x="2231768" y="1143000"/>
                </a:lnTo>
                <a:lnTo>
                  <a:pt x="2222563" y="1149985"/>
                </a:lnTo>
                <a:lnTo>
                  <a:pt x="2204788" y="1164590"/>
                </a:lnTo>
                <a:lnTo>
                  <a:pt x="2187013" y="1179512"/>
                </a:lnTo>
                <a:lnTo>
                  <a:pt x="2169555" y="1195070"/>
                </a:lnTo>
                <a:lnTo>
                  <a:pt x="2152415" y="1211580"/>
                </a:lnTo>
                <a:lnTo>
                  <a:pt x="2135909" y="1228407"/>
                </a:lnTo>
                <a:lnTo>
                  <a:pt x="2119404" y="1245870"/>
                </a:lnTo>
                <a:lnTo>
                  <a:pt x="2103534" y="1263332"/>
                </a:lnTo>
                <a:lnTo>
                  <a:pt x="2088298" y="1281430"/>
                </a:lnTo>
                <a:lnTo>
                  <a:pt x="2072745" y="1299527"/>
                </a:lnTo>
                <a:lnTo>
                  <a:pt x="2058144" y="1318260"/>
                </a:lnTo>
                <a:lnTo>
                  <a:pt x="2043543" y="1336675"/>
                </a:lnTo>
                <a:lnTo>
                  <a:pt x="2029577" y="1355725"/>
                </a:lnTo>
                <a:lnTo>
                  <a:pt x="2015928" y="1375092"/>
                </a:lnTo>
                <a:lnTo>
                  <a:pt x="2002280" y="1393825"/>
                </a:lnTo>
                <a:lnTo>
                  <a:pt x="1989266" y="1412875"/>
                </a:lnTo>
                <a:lnTo>
                  <a:pt x="1976569" y="1432242"/>
                </a:lnTo>
                <a:lnTo>
                  <a:pt x="1964508" y="1450975"/>
                </a:lnTo>
                <a:lnTo>
                  <a:pt x="1952446" y="1469707"/>
                </a:lnTo>
                <a:lnTo>
                  <a:pt x="1941019" y="1488122"/>
                </a:lnTo>
                <a:lnTo>
                  <a:pt x="1918800" y="1524635"/>
                </a:lnTo>
                <a:lnTo>
                  <a:pt x="1913722" y="1533525"/>
                </a:lnTo>
                <a:lnTo>
                  <a:pt x="1907691" y="1542415"/>
                </a:lnTo>
                <a:lnTo>
                  <a:pt x="1901978" y="1550987"/>
                </a:lnTo>
                <a:lnTo>
                  <a:pt x="1895629" y="1559242"/>
                </a:lnTo>
                <a:lnTo>
                  <a:pt x="1889599" y="1567497"/>
                </a:lnTo>
                <a:lnTo>
                  <a:pt x="1882933" y="1575435"/>
                </a:lnTo>
                <a:lnTo>
                  <a:pt x="1876267" y="1583055"/>
                </a:lnTo>
                <a:lnTo>
                  <a:pt x="1868967" y="1590675"/>
                </a:lnTo>
                <a:lnTo>
                  <a:pt x="1861667" y="1598295"/>
                </a:lnTo>
                <a:lnTo>
                  <a:pt x="1854366" y="1605280"/>
                </a:lnTo>
                <a:lnTo>
                  <a:pt x="1846748" y="1612582"/>
                </a:lnTo>
                <a:lnTo>
                  <a:pt x="1838813" y="1619250"/>
                </a:lnTo>
                <a:lnTo>
                  <a:pt x="1830878" y="1625917"/>
                </a:lnTo>
                <a:lnTo>
                  <a:pt x="1822625" y="1632585"/>
                </a:lnTo>
                <a:lnTo>
                  <a:pt x="1814372" y="1638935"/>
                </a:lnTo>
                <a:lnTo>
                  <a:pt x="1805802" y="1644967"/>
                </a:lnTo>
                <a:lnTo>
                  <a:pt x="1797232" y="1650682"/>
                </a:lnTo>
                <a:lnTo>
                  <a:pt x="1788345" y="1656715"/>
                </a:lnTo>
                <a:lnTo>
                  <a:pt x="1779140" y="1662112"/>
                </a:lnTo>
                <a:lnTo>
                  <a:pt x="1770252" y="1667510"/>
                </a:lnTo>
                <a:lnTo>
                  <a:pt x="1761047" y="1672272"/>
                </a:lnTo>
                <a:lnTo>
                  <a:pt x="1751525" y="1677035"/>
                </a:lnTo>
                <a:lnTo>
                  <a:pt x="1742003" y="1682115"/>
                </a:lnTo>
                <a:lnTo>
                  <a:pt x="1732480" y="1686242"/>
                </a:lnTo>
                <a:lnTo>
                  <a:pt x="1722958" y="1690687"/>
                </a:lnTo>
                <a:lnTo>
                  <a:pt x="1713118" y="1694497"/>
                </a:lnTo>
                <a:lnTo>
                  <a:pt x="1702961" y="1698307"/>
                </a:lnTo>
                <a:lnTo>
                  <a:pt x="1693121" y="1702117"/>
                </a:lnTo>
                <a:lnTo>
                  <a:pt x="1682964" y="1705610"/>
                </a:lnTo>
                <a:lnTo>
                  <a:pt x="1672807" y="1708467"/>
                </a:lnTo>
                <a:lnTo>
                  <a:pt x="1662333" y="1711325"/>
                </a:lnTo>
                <a:lnTo>
                  <a:pt x="1652493" y="1714500"/>
                </a:lnTo>
                <a:lnTo>
                  <a:pt x="1642018" y="1716722"/>
                </a:lnTo>
                <a:lnTo>
                  <a:pt x="1631544" y="1718945"/>
                </a:lnTo>
                <a:lnTo>
                  <a:pt x="1621069" y="1720850"/>
                </a:lnTo>
                <a:lnTo>
                  <a:pt x="1610277" y="1722755"/>
                </a:lnTo>
                <a:lnTo>
                  <a:pt x="1599803" y="1724342"/>
                </a:lnTo>
                <a:lnTo>
                  <a:pt x="1589328" y="1725930"/>
                </a:lnTo>
                <a:lnTo>
                  <a:pt x="1578536" y="1726882"/>
                </a:lnTo>
                <a:lnTo>
                  <a:pt x="1567744" y="1727835"/>
                </a:lnTo>
                <a:lnTo>
                  <a:pt x="1557587" y="1728470"/>
                </a:lnTo>
                <a:lnTo>
                  <a:pt x="1546795" y="1728787"/>
                </a:lnTo>
                <a:lnTo>
                  <a:pt x="1536320" y="1728787"/>
                </a:lnTo>
                <a:lnTo>
                  <a:pt x="1525528" y="1728787"/>
                </a:lnTo>
                <a:lnTo>
                  <a:pt x="1514736" y="1728470"/>
                </a:lnTo>
                <a:lnTo>
                  <a:pt x="1504262" y="1727835"/>
                </a:lnTo>
                <a:lnTo>
                  <a:pt x="1493470" y="1726882"/>
                </a:lnTo>
                <a:lnTo>
                  <a:pt x="1482995" y="1725930"/>
                </a:lnTo>
                <a:lnTo>
                  <a:pt x="1472521" y="1724342"/>
                </a:lnTo>
                <a:lnTo>
                  <a:pt x="1461729" y="1722755"/>
                </a:lnTo>
                <a:lnTo>
                  <a:pt x="1451254" y="1720850"/>
                </a:lnTo>
                <a:lnTo>
                  <a:pt x="1441414" y="1718945"/>
                </a:lnTo>
                <a:lnTo>
                  <a:pt x="1430940" y="1716722"/>
                </a:lnTo>
                <a:lnTo>
                  <a:pt x="1420465" y="1714182"/>
                </a:lnTo>
                <a:lnTo>
                  <a:pt x="1410308" y="1711007"/>
                </a:lnTo>
                <a:lnTo>
                  <a:pt x="1400151" y="1707832"/>
                </a:lnTo>
                <a:lnTo>
                  <a:pt x="1389994" y="1704657"/>
                </a:lnTo>
                <a:lnTo>
                  <a:pt x="1380154" y="1700530"/>
                </a:lnTo>
                <a:lnTo>
                  <a:pt x="1370632" y="1696720"/>
                </a:lnTo>
                <a:lnTo>
                  <a:pt x="1360792" y="1692592"/>
                </a:lnTo>
                <a:lnTo>
                  <a:pt x="1350952" y="1688147"/>
                </a:lnTo>
                <a:lnTo>
                  <a:pt x="1341430" y="1683385"/>
                </a:lnTo>
                <a:lnTo>
                  <a:pt x="1331908" y="1678622"/>
                </a:lnTo>
                <a:lnTo>
                  <a:pt x="1323020" y="1672907"/>
                </a:lnTo>
                <a:lnTo>
                  <a:pt x="1320481" y="1671637"/>
                </a:lnTo>
                <a:lnTo>
                  <a:pt x="1314450" y="1667192"/>
                </a:lnTo>
                <a:lnTo>
                  <a:pt x="1320798" y="1652270"/>
                </a:lnTo>
                <a:lnTo>
                  <a:pt x="1328416" y="1636712"/>
                </a:lnTo>
                <a:lnTo>
                  <a:pt x="1336034" y="1621155"/>
                </a:lnTo>
                <a:lnTo>
                  <a:pt x="1343652" y="1605280"/>
                </a:lnTo>
                <a:lnTo>
                  <a:pt x="1351905" y="1589722"/>
                </a:lnTo>
                <a:lnTo>
                  <a:pt x="1360475" y="1574482"/>
                </a:lnTo>
                <a:lnTo>
                  <a:pt x="1368727" y="1558925"/>
                </a:lnTo>
                <a:lnTo>
                  <a:pt x="1377615" y="1543685"/>
                </a:lnTo>
                <a:lnTo>
                  <a:pt x="1386502" y="1528762"/>
                </a:lnTo>
                <a:lnTo>
                  <a:pt x="1396025" y="1513522"/>
                </a:lnTo>
                <a:lnTo>
                  <a:pt x="1405230" y="1498600"/>
                </a:lnTo>
                <a:lnTo>
                  <a:pt x="1414752" y="1483995"/>
                </a:lnTo>
                <a:lnTo>
                  <a:pt x="1424274" y="1469390"/>
                </a:lnTo>
                <a:lnTo>
                  <a:pt x="1434431" y="1454467"/>
                </a:lnTo>
                <a:lnTo>
                  <a:pt x="1444589" y="1440180"/>
                </a:lnTo>
                <a:lnTo>
                  <a:pt x="1455063" y="1425892"/>
                </a:lnTo>
                <a:lnTo>
                  <a:pt x="1465538" y="1411922"/>
                </a:lnTo>
                <a:lnTo>
                  <a:pt x="1476330" y="1397952"/>
                </a:lnTo>
                <a:lnTo>
                  <a:pt x="1487439" y="1383982"/>
                </a:lnTo>
                <a:lnTo>
                  <a:pt x="1498231" y="1370330"/>
                </a:lnTo>
                <a:lnTo>
                  <a:pt x="1509658" y="1356995"/>
                </a:lnTo>
                <a:lnTo>
                  <a:pt x="1521402" y="1343660"/>
                </a:lnTo>
                <a:lnTo>
                  <a:pt x="1533146" y="1330642"/>
                </a:lnTo>
                <a:lnTo>
                  <a:pt x="1545208" y="1317625"/>
                </a:lnTo>
                <a:lnTo>
                  <a:pt x="1557587" y="1304925"/>
                </a:lnTo>
                <a:lnTo>
                  <a:pt x="1570283" y="1292542"/>
                </a:lnTo>
                <a:lnTo>
                  <a:pt x="1582662" y="1280160"/>
                </a:lnTo>
                <a:lnTo>
                  <a:pt x="1595676" y="1268095"/>
                </a:lnTo>
                <a:lnTo>
                  <a:pt x="1608690" y="1256347"/>
                </a:lnTo>
                <a:lnTo>
                  <a:pt x="1622021" y="1244600"/>
                </a:lnTo>
                <a:lnTo>
                  <a:pt x="1635670" y="1233170"/>
                </a:lnTo>
                <a:lnTo>
                  <a:pt x="1649319" y="1222057"/>
                </a:lnTo>
                <a:lnTo>
                  <a:pt x="1663602" y="1211262"/>
                </a:lnTo>
                <a:lnTo>
                  <a:pt x="1677568" y="1200467"/>
                </a:lnTo>
                <a:lnTo>
                  <a:pt x="1692169" y="1190307"/>
                </a:lnTo>
                <a:lnTo>
                  <a:pt x="1706770" y="1180147"/>
                </a:lnTo>
                <a:lnTo>
                  <a:pt x="1721371" y="1170622"/>
                </a:lnTo>
                <a:lnTo>
                  <a:pt x="1736924" y="1161097"/>
                </a:lnTo>
                <a:lnTo>
                  <a:pt x="1752160" y="1152207"/>
                </a:lnTo>
                <a:lnTo>
                  <a:pt x="1767396" y="1143317"/>
                </a:lnTo>
                <a:lnTo>
                  <a:pt x="1783266" y="1135062"/>
                </a:lnTo>
                <a:lnTo>
                  <a:pt x="1799137" y="1127125"/>
                </a:lnTo>
                <a:lnTo>
                  <a:pt x="1815325" y="1119505"/>
                </a:lnTo>
                <a:lnTo>
                  <a:pt x="1831830" y="1111885"/>
                </a:lnTo>
                <a:lnTo>
                  <a:pt x="1848335" y="1105217"/>
                </a:lnTo>
                <a:lnTo>
                  <a:pt x="1865158" y="1098550"/>
                </a:lnTo>
                <a:lnTo>
                  <a:pt x="1881663" y="1092835"/>
                </a:lnTo>
                <a:lnTo>
                  <a:pt x="1899121" y="1086802"/>
                </a:lnTo>
                <a:lnTo>
                  <a:pt x="1915944" y="1081722"/>
                </a:lnTo>
                <a:lnTo>
                  <a:pt x="1933719" y="1076642"/>
                </a:lnTo>
                <a:lnTo>
                  <a:pt x="1950859" y="1072197"/>
                </a:lnTo>
                <a:lnTo>
                  <a:pt x="1968634" y="1068387"/>
                </a:lnTo>
                <a:lnTo>
                  <a:pt x="1986092" y="1064577"/>
                </a:lnTo>
                <a:lnTo>
                  <a:pt x="2004184" y="1061402"/>
                </a:lnTo>
                <a:lnTo>
                  <a:pt x="2021959" y="1058545"/>
                </a:lnTo>
                <a:lnTo>
                  <a:pt x="2040051" y="1056322"/>
                </a:lnTo>
                <a:lnTo>
                  <a:pt x="2058144" y="1054100"/>
                </a:lnTo>
                <a:lnTo>
                  <a:pt x="2076554" y="1052830"/>
                </a:lnTo>
                <a:lnTo>
                  <a:pt x="2094329" y="1051560"/>
                </a:lnTo>
                <a:lnTo>
                  <a:pt x="2112738" y="1050925"/>
                </a:lnTo>
                <a:lnTo>
                  <a:pt x="2131148" y="1050925"/>
                </a:lnTo>
                <a:lnTo>
                  <a:pt x="2113056" y="1049020"/>
                </a:lnTo>
                <a:lnTo>
                  <a:pt x="2094646" y="1047432"/>
                </a:lnTo>
                <a:lnTo>
                  <a:pt x="2076236" y="1046480"/>
                </a:lnTo>
                <a:lnTo>
                  <a:pt x="2057826" y="1045845"/>
                </a:lnTo>
                <a:lnTo>
                  <a:pt x="2039417" y="1045527"/>
                </a:lnTo>
                <a:lnTo>
                  <a:pt x="2021007" y="1045845"/>
                </a:lnTo>
                <a:lnTo>
                  <a:pt x="2002280" y="1046480"/>
                </a:lnTo>
                <a:lnTo>
                  <a:pt x="1984187" y="1047432"/>
                </a:lnTo>
                <a:lnTo>
                  <a:pt x="1965460" y="1049020"/>
                </a:lnTo>
                <a:lnTo>
                  <a:pt x="1947050" y="1050925"/>
                </a:lnTo>
                <a:lnTo>
                  <a:pt x="1928640" y="1053147"/>
                </a:lnTo>
                <a:lnTo>
                  <a:pt x="1910230" y="1056322"/>
                </a:lnTo>
                <a:lnTo>
                  <a:pt x="1891821" y="1059497"/>
                </a:lnTo>
                <a:lnTo>
                  <a:pt x="1873411" y="1063307"/>
                </a:lnTo>
                <a:lnTo>
                  <a:pt x="1855318" y="1067752"/>
                </a:lnTo>
                <a:lnTo>
                  <a:pt x="1837226" y="1072515"/>
                </a:lnTo>
                <a:lnTo>
                  <a:pt x="1819133" y="1077277"/>
                </a:lnTo>
                <a:lnTo>
                  <a:pt x="1801041" y="1082992"/>
                </a:lnTo>
                <a:lnTo>
                  <a:pt x="1783583" y="1089025"/>
                </a:lnTo>
                <a:lnTo>
                  <a:pt x="1765808" y="1095375"/>
                </a:lnTo>
                <a:lnTo>
                  <a:pt x="1748351" y="1102042"/>
                </a:lnTo>
                <a:lnTo>
                  <a:pt x="1730893" y="1109345"/>
                </a:lnTo>
                <a:lnTo>
                  <a:pt x="1713753" y="1117282"/>
                </a:lnTo>
                <a:lnTo>
                  <a:pt x="1696295" y="1124902"/>
                </a:lnTo>
                <a:lnTo>
                  <a:pt x="1679473" y="1133475"/>
                </a:lnTo>
                <a:lnTo>
                  <a:pt x="1662650" y="1142365"/>
                </a:lnTo>
                <a:lnTo>
                  <a:pt x="1646145" y="1151255"/>
                </a:lnTo>
                <a:lnTo>
                  <a:pt x="1629957" y="1160462"/>
                </a:lnTo>
                <a:lnTo>
                  <a:pt x="1613451" y="1170305"/>
                </a:lnTo>
                <a:lnTo>
                  <a:pt x="1597581" y="1180465"/>
                </a:lnTo>
                <a:lnTo>
                  <a:pt x="1581710" y="1190942"/>
                </a:lnTo>
                <a:lnTo>
                  <a:pt x="1565840" y="1201737"/>
                </a:lnTo>
                <a:lnTo>
                  <a:pt x="1544891" y="1216660"/>
                </a:lnTo>
                <a:lnTo>
                  <a:pt x="1524576" y="1232217"/>
                </a:lnTo>
                <a:lnTo>
                  <a:pt x="1504262" y="1248092"/>
                </a:lnTo>
                <a:lnTo>
                  <a:pt x="1484265" y="1264602"/>
                </a:lnTo>
                <a:lnTo>
                  <a:pt x="1464903" y="1281430"/>
                </a:lnTo>
                <a:lnTo>
                  <a:pt x="1445541" y="1298575"/>
                </a:lnTo>
                <a:lnTo>
                  <a:pt x="1426496" y="1316672"/>
                </a:lnTo>
                <a:lnTo>
                  <a:pt x="1408404" y="1334452"/>
                </a:lnTo>
                <a:lnTo>
                  <a:pt x="1409991" y="1315085"/>
                </a:lnTo>
                <a:lnTo>
                  <a:pt x="1411578" y="1295400"/>
                </a:lnTo>
                <a:lnTo>
                  <a:pt x="1412530" y="1275715"/>
                </a:lnTo>
                <a:lnTo>
                  <a:pt x="1413482" y="1256347"/>
                </a:lnTo>
                <a:lnTo>
                  <a:pt x="1413800" y="1236980"/>
                </a:lnTo>
                <a:lnTo>
                  <a:pt x="1414117" y="1217612"/>
                </a:lnTo>
                <a:lnTo>
                  <a:pt x="1414435" y="1198880"/>
                </a:lnTo>
                <a:lnTo>
                  <a:pt x="1414117" y="1179512"/>
                </a:lnTo>
                <a:lnTo>
                  <a:pt x="1413482" y="1160462"/>
                </a:lnTo>
                <a:lnTo>
                  <a:pt x="1412847" y="1142047"/>
                </a:lnTo>
                <a:lnTo>
                  <a:pt x="1411578" y="1122997"/>
                </a:lnTo>
                <a:lnTo>
                  <a:pt x="1410308" y="1104582"/>
                </a:lnTo>
                <a:lnTo>
                  <a:pt x="1408721" y="1086167"/>
                </a:lnTo>
                <a:lnTo>
                  <a:pt x="1406817" y="1067752"/>
                </a:lnTo>
                <a:lnTo>
                  <a:pt x="1404912" y="1049655"/>
                </a:lnTo>
                <a:lnTo>
                  <a:pt x="1402056" y="1031240"/>
                </a:lnTo>
                <a:lnTo>
                  <a:pt x="1411895" y="1023302"/>
                </a:lnTo>
                <a:lnTo>
                  <a:pt x="1422052" y="1015365"/>
                </a:lnTo>
                <a:lnTo>
                  <a:pt x="1431892" y="1007427"/>
                </a:lnTo>
                <a:lnTo>
                  <a:pt x="1442049" y="1000442"/>
                </a:lnTo>
                <a:lnTo>
                  <a:pt x="1452206" y="993140"/>
                </a:lnTo>
                <a:lnTo>
                  <a:pt x="1462046" y="986472"/>
                </a:lnTo>
                <a:lnTo>
                  <a:pt x="1472203" y="979487"/>
                </a:lnTo>
                <a:lnTo>
                  <a:pt x="1482678" y="973137"/>
                </a:lnTo>
                <a:lnTo>
                  <a:pt x="1493152" y="967105"/>
                </a:lnTo>
                <a:lnTo>
                  <a:pt x="1503627" y="961072"/>
                </a:lnTo>
                <a:lnTo>
                  <a:pt x="1514102" y="955357"/>
                </a:lnTo>
                <a:lnTo>
                  <a:pt x="1524576" y="949960"/>
                </a:lnTo>
                <a:lnTo>
                  <a:pt x="1535051" y="944562"/>
                </a:lnTo>
                <a:lnTo>
                  <a:pt x="1545843" y="939800"/>
                </a:lnTo>
                <a:lnTo>
                  <a:pt x="1556000" y="935037"/>
                </a:lnTo>
                <a:lnTo>
                  <a:pt x="1566792" y="930592"/>
                </a:lnTo>
                <a:lnTo>
                  <a:pt x="1577584" y="925830"/>
                </a:lnTo>
                <a:lnTo>
                  <a:pt x="1588376" y="922020"/>
                </a:lnTo>
                <a:lnTo>
                  <a:pt x="1599168" y="917892"/>
                </a:lnTo>
                <a:lnTo>
                  <a:pt x="1609960" y="914082"/>
                </a:lnTo>
                <a:lnTo>
                  <a:pt x="1620752" y="910590"/>
                </a:lnTo>
                <a:lnTo>
                  <a:pt x="1631544" y="907415"/>
                </a:lnTo>
                <a:lnTo>
                  <a:pt x="1653445" y="901382"/>
                </a:lnTo>
                <a:lnTo>
                  <a:pt x="1675346" y="895985"/>
                </a:lnTo>
                <a:lnTo>
                  <a:pt x="1697248" y="891222"/>
                </a:lnTo>
                <a:lnTo>
                  <a:pt x="1719149" y="887730"/>
                </a:lnTo>
                <a:lnTo>
                  <a:pt x="1741050" y="884555"/>
                </a:lnTo>
                <a:lnTo>
                  <a:pt x="1763269" y="882015"/>
                </a:lnTo>
                <a:lnTo>
                  <a:pt x="1785171" y="880110"/>
                </a:lnTo>
                <a:lnTo>
                  <a:pt x="1807072" y="878840"/>
                </a:lnTo>
                <a:lnTo>
                  <a:pt x="1828973" y="878205"/>
                </a:lnTo>
                <a:lnTo>
                  <a:pt x="1850557" y="877887"/>
                </a:lnTo>
                <a:close/>
                <a:moveTo>
                  <a:pt x="0" y="0"/>
                </a:moveTo>
                <a:lnTo>
                  <a:pt x="16200" y="2222"/>
                </a:lnTo>
                <a:lnTo>
                  <a:pt x="35895" y="5079"/>
                </a:lnTo>
                <a:lnTo>
                  <a:pt x="62578" y="9841"/>
                </a:lnTo>
                <a:lnTo>
                  <a:pt x="95296" y="16190"/>
                </a:lnTo>
                <a:lnTo>
                  <a:pt x="133732" y="24443"/>
                </a:lnTo>
                <a:lnTo>
                  <a:pt x="155332" y="28888"/>
                </a:lnTo>
                <a:lnTo>
                  <a:pt x="177885" y="34284"/>
                </a:lnTo>
                <a:lnTo>
                  <a:pt x="201391" y="39998"/>
                </a:lnTo>
                <a:lnTo>
                  <a:pt x="226168" y="46665"/>
                </a:lnTo>
                <a:lnTo>
                  <a:pt x="251898" y="53331"/>
                </a:lnTo>
                <a:lnTo>
                  <a:pt x="278899" y="60950"/>
                </a:lnTo>
                <a:lnTo>
                  <a:pt x="306217" y="68886"/>
                </a:lnTo>
                <a:lnTo>
                  <a:pt x="334488" y="77457"/>
                </a:lnTo>
                <a:lnTo>
                  <a:pt x="364029" y="86980"/>
                </a:lnTo>
                <a:lnTo>
                  <a:pt x="393571" y="97138"/>
                </a:lnTo>
                <a:lnTo>
                  <a:pt x="424066" y="107932"/>
                </a:lnTo>
                <a:lnTo>
                  <a:pt x="455195" y="119360"/>
                </a:lnTo>
                <a:lnTo>
                  <a:pt x="486325" y="131422"/>
                </a:lnTo>
                <a:lnTo>
                  <a:pt x="518091" y="144120"/>
                </a:lnTo>
                <a:lnTo>
                  <a:pt x="550491" y="157770"/>
                </a:lnTo>
                <a:lnTo>
                  <a:pt x="582892" y="172055"/>
                </a:lnTo>
                <a:lnTo>
                  <a:pt x="614974" y="187610"/>
                </a:lnTo>
                <a:lnTo>
                  <a:pt x="647693" y="203483"/>
                </a:lnTo>
                <a:lnTo>
                  <a:pt x="680411" y="219990"/>
                </a:lnTo>
                <a:lnTo>
                  <a:pt x="696611" y="228878"/>
                </a:lnTo>
                <a:lnTo>
                  <a:pt x="713129" y="238084"/>
                </a:lnTo>
                <a:lnTo>
                  <a:pt x="729329" y="247290"/>
                </a:lnTo>
                <a:lnTo>
                  <a:pt x="745529" y="256178"/>
                </a:lnTo>
                <a:lnTo>
                  <a:pt x="761730" y="266019"/>
                </a:lnTo>
                <a:lnTo>
                  <a:pt x="777930" y="275860"/>
                </a:lnTo>
                <a:lnTo>
                  <a:pt x="794130" y="286018"/>
                </a:lnTo>
                <a:lnTo>
                  <a:pt x="810013" y="296177"/>
                </a:lnTo>
                <a:lnTo>
                  <a:pt x="825895" y="306970"/>
                </a:lnTo>
                <a:lnTo>
                  <a:pt x="841778" y="317763"/>
                </a:lnTo>
                <a:lnTo>
                  <a:pt x="857343" y="328556"/>
                </a:lnTo>
                <a:lnTo>
                  <a:pt x="872908" y="339984"/>
                </a:lnTo>
                <a:lnTo>
                  <a:pt x="888790" y="351412"/>
                </a:lnTo>
                <a:lnTo>
                  <a:pt x="904038" y="363158"/>
                </a:lnTo>
                <a:lnTo>
                  <a:pt x="919285" y="374903"/>
                </a:lnTo>
                <a:lnTo>
                  <a:pt x="934215" y="387283"/>
                </a:lnTo>
                <a:lnTo>
                  <a:pt x="949462" y="399664"/>
                </a:lnTo>
                <a:lnTo>
                  <a:pt x="964074" y="412362"/>
                </a:lnTo>
                <a:lnTo>
                  <a:pt x="978686" y="425377"/>
                </a:lnTo>
                <a:lnTo>
                  <a:pt x="993298" y="438392"/>
                </a:lnTo>
                <a:lnTo>
                  <a:pt x="1007592" y="452042"/>
                </a:lnTo>
                <a:lnTo>
                  <a:pt x="1021887" y="465692"/>
                </a:lnTo>
                <a:lnTo>
                  <a:pt x="1035546" y="479660"/>
                </a:lnTo>
                <a:lnTo>
                  <a:pt x="1049205" y="493945"/>
                </a:lnTo>
                <a:lnTo>
                  <a:pt x="1062546" y="508548"/>
                </a:lnTo>
                <a:lnTo>
                  <a:pt x="1076205" y="523150"/>
                </a:lnTo>
                <a:lnTo>
                  <a:pt x="1089229" y="538387"/>
                </a:lnTo>
                <a:lnTo>
                  <a:pt x="1101935" y="553942"/>
                </a:lnTo>
                <a:lnTo>
                  <a:pt x="1114323" y="569497"/>
                </a:lnTo>
                <a:lnTo>
                  <a:pt x="1126394" y="585369"/>
                </a:lnTo>
                <a:lnTo>
                  <a:pt x="1138465" y="601559"/>
                </a:lnTo>
                <a:lnTo>
                  <a:pt x="1150218" y="618066"/>
                </a:lnTo>
                <a:lnTo>
                  <a:pt x="1161654" y="634891"/>
                </a:lnTo>
                <a:lnTo>
                  <a:pt x="1172771" y="652033"/>
                </a:lnTo>
                <a:lnTo>
                  <a:pt x="1183571" y="669492"/>
                </a:lnTo>
                <a:lnTo>
                  <a:pt x="1194054" y="686952"/>
                </a:lnTo>
                <a:lnTo>
                  <a:pt x="1203901" y="705046"/>
                </a:lnTo>
                <a:lnTo>
                  <a:pt x="1213748" y="723141"/>
                </a:lnTo>
                <a:lnTo>
                  <a:pt x="1223278" y="741870"/>
                </a:lnTo>
                <a:lnTo>
                  <a:pt x="1232490" y="760599"/>
                </a:lnTo>
                <a:lnTo>
                  <a:pt x="1241066" y="779963"/>
                </a:lnTo>
                <a:lnTo>
                  <a:pt x="1249325" y="799327"/>
                </a:lnTo>
                <a:lnTo>
                  <a:pt x="1257267" y="819009"/>
                </a:lnTo>
                <a:lnTo>
                  <a:pt x="1265208" y="839326"/>
                </a:lnTo>
                <a:lnTo>
                  <a:pt x="1272196" y="859642"/>
                </a:lnTo>
                <a:lnTo>
                  <a:pt x="1279185" y="880593"/>
                </a:lnTo>
                <a:lnTo>
                  <a:pt x="1285220" y="901545"/>
                </a:lnTo>
                <a:lnTo>
                  <a:pt x="1291573" y="922814"/>
                </a:lnTo>
                <a:lnTo>
                  <a:pt x="1296973" y="944717"/>
                </a:lnTo>
                <a:lnTo>
                  <a:pt x="1302056" y="966621"/>
                </a:lnTo>
                <a:lnTo>
                  <a:pt x="1306820" y="989160"/>
                </a:lnTo>
                <a:lnTo>
                  <a:pt x="1310632" y="1012016"/>
                </a:lnTo>
                <a:lnTo>
                  <a:pt x="1314762" y="1034872"/>
                </a:lnTo>
                <a:lnTo>
                  <a:pt x="1317938" y="1058363"/>
                </a:lnTo>
                <a:lnTo>
                  <a:pt x="1320479" y="1082171"/>
                </a:lnTo>
                <a:lnTo>
                  <a:pt x="1323021" y="1106297"/>
                </a:lnTo>
                <a:lnTo>
                  <a:pt x="1324927" y="1130423"/>
                </a:lnTo>
                <a:lnTo>
                  <a:pt x="1326197" y="1155184"/>
                </a:lnTo>
                <a:lnTo>
                  <a:pt x="1326833" y="1180262"/>
                </a:lnTo>
                <a:lnTo>
                  <a:pt x="1327150" y="1205657"/>
                </a:lnTo>
                <a:lnTo>
                  <a:pt x="1326833" y="1232005"/>
                </a:lnTo>
                <a:lnTo>
                  <a:pt x="1325880" y="1258036"/>
                </a:lnTo>
                <a:lnTo>
                  <a:pt x="1324609" y="1284384"/>
                </a:lnTo>
                <a:lnTo>
                  <a:pt x="1322385" y="1311367"/>
                </a:lnTo>
                <a:lnTo>
                  <a:pt x="1319844" y="1338667"/>
                </a:lnTo>
                <a:lnTo>
                  <a:pt x="1316668" y="1366285"/>
                </a:lnTo>
                <a:lnTo>
                  <a:pt x="1313491" y="1390411"/>
                </a:lnTo>
                <a:lnTo>
                  <a:pt x="1309362" y="1413902"/>
                </a:lnTo>
                <a:lnTo>
                  <a:pt x="1304915" y="1436440"/>
                </a:lnTo>
                <a:lnTo>
                  <a:pt x="1299832" y="1458344"/>
                </a:lnTo>
                <a:lnTo>
                  <a:pt x="1294114" y="1479613"/>
                </a:lnTo>
                <a:lnTo>
                  <a:pt x="1288079" y="1499294"/>
                </a:lnTo>
                <a:lnTo>
                  <a:pt x="1281408" y="1518976"/>
                </a:lnTo>
                <a:lnTo>
                  <a:pt x="1274102" y="1537705"/>
                </a:lnTo>
                <a:lnTo>
                  <a:pt x="1266796" y="1555482"/>
                </a:lnTo>
                <a:lnTo>
                  <a:pt x="1258537" y="1572942"/>
                </a:lnTo>
                <a:lnTo>
                  <a:pt x="1250278" y="1589449"/>
                </a:lnTo>
                <a:lnTo>
                  <a:pt x="1241702" y="1605004"/>
                </a:lnTo>
                <a:lnTo>
                  <a:pt x="1232490" y="1620558"/>
                </a:lnTo>
                <a:lnTo>
                  <a:pt x="1222960" y="1634844"/>
                </a:lnTo>
                <a:lnTo>
                  <a:pt x="1212795" y="1648811"/>
                </a:lnTo>
                <a:lnTo>
                  <a:pt x="1202631" y="1661826"/>
                </a:lnTo>
                <a:lnTo>
                  <a:pt x="1192148" y="1674524"/>
                </a:lnTo>
                <a:lnTo>
                  <a:pt x="1181983" y="1686587"/>
                </a:lnTo>
                <a:lnTo>
                  <a:pt x="1170865" y="1698015"/>
                </a:lnTo>
                <a:lnTo>
                  <a:pt x="1159748" y="1708808"/>
                </a:lnTo>
                <a:lnTo>
                  <a:pt x="1148630" y="1718967"/>
                </a:lnTo>
                <a:lnTo>
                  <a:pt x="1137194" y="1728807"/>
                </a:lnTo>
                <a:lnTo>
                  <a:pt x="1125441" y="1738013"/>
                </a:lnTo>
                <a:lnTo>
                  <a:pt x="1113688" y="1746584"/>
                </a:lnTo>
                <a:lnTo>
                  <a:pt x="1101935" y="1754838"/>
                </a:lnTo>
                <a:lnTo>
                  <a:pt x="1089864" y="1762457"/>
                </a:lnTo>
                <a:lnTo>
                  <a:pt x="1078111" y="1769758"/>
                </a:lnTo>
                <a:lnTo>
                  <a:pt x="1066040" y="1776424"/>
                </a:lnTo>
                <a:lnTo>
                  <a:pt x="1053969" y="1782773"/>
                </a:lnTo>
                <a:lnTo>
                  <a:pt x="1041899" y="1788804"/>
                </a:lnTo>
                <a:lnTo>
                  <a:pt x="1029828" y="1793884"/>
                </a:lnTo>
                <a:lnTo>
                  <a:pt x="1018075" y="1799280"/>
                </a:lnTo>
                <a:lnTo>
                  <a:pt x="1019981" y="1770393"/>
                </a:lnTo>
                <a:lnTo>
                  <a:pt x="1021569" y="1741505"/>
                </a:lnTo>
                <a:lnTo>
                  <a:pt x="1022840" y="1711665"/>
                </a:lnTo>
                <a:lnTo>
                  <a:pt x="1023793" y="1682143"/>
                </a:lnTo>
                <a:lnTo>
                  <a:pt x="1024110" y="1652303"/>
                </a:lnTo>
                <a:lnTo>
                  <a:pt x="1024110" y="1622781"/>
                </a:lnTo>
                <a:lnTo>
                  <a:pt x="1024110" y="1592941"/>
                </a:lnTo>
                <a:lnTo>
                  <a:pt x="1023475" y="1563418"/>
                </a:lnTo>
                <a:lnTo>
                  <a:pt x="1022204" y="1533578"/>
                </a:lnTo>
                <a:lnTo>
                  <a:pt x="1020934" y="1504056"/>
                </a:lnTo>
                <a:lnTo>
                  <a:pt x="1019028" y="1474534"/>
                </a:lnTo>
                <a:lnTo>
                  <a:pt x="1016487" y="1445011"/>
                </a:lnTo>
                <a:lnTo>
                  <a:pt x="1013945" y="1415489"/>
                </a:lnTo>
                <a:lnTo>
                  <a:pt x="1011086" y="1385966"/>
                </a:lnTo>
                <a:lnTo>
                  <a:pt x="1007592" y="1356444"/>
                </a:lnTo>
                <a:lnTo>
                  <a:pt x="1003463" y="1327239"/>
                </a:lnTo>
                <a:lnTo>
                  <a:pt x="999016" y="1297717"/>
                </a:lnTo>
                <a:lnTo>
                  <a:pt x="994569" y="1268829"/>
                </a:lnTo>
                <a:lnTo>
                  <a:pt x="989168" y="1239307"/>
                </a:lnTo>
                <a:lnTo>
                  <a:pt x="983451" y="1210419"/>
                </a:lnTo>
                <a:lnTo>
                  <a:pt x="977098" y="1181532"/>
                </a:lnTo>
                <a:lnTo>
                  <a:pt x="970427" y="1152644"/>
                </a:lnTo>
                <a:lnTo>
                  <a:pt x="963439" y="1124074"/>
                </a:lnTo>
                <a:lnTo>
                  <a:pt x="955497" y="1095504"/>
                </a:lnTo>
                <a:lnTo>
                  <a:pt x="947556" y="1067251"/>
                </a:lnTo>
                <a:lnTo>
                  <a:pt x="938979" y="1038681"/>
                </a:lnTo>
                <a:lnTo>
                  <a:pt x="929450" y="1010746"/>
                </a:lnTo>
                <a:lnTo>
                  <a:pt x="919920" y="982811"/>
                </a:lnTo>
                <a:lnTo>
                  <a:pt x="909438" y="955193"/>
                </a:lnTo>
                <a:lnTo>
                  <a:pt x="898638" y="927893"/>
                </a:lnTo>
                <a:lnTo>
                  <a:pt x="887520" y="900275"/>
                </a:lnTo>
                <a:lnTo>
                  <a:pt x="875449" y="873292"/>
                </a:lnTo>
                <a:lnTo>
                  <a:pt x="863061" y="846944"/>
                </a:lnTo>
                <a:lnTo>
                  <a:pt x="850355" y="820279"/>
                </a:lnTo>
                <a:lnTo>
                  <a:pt x="836695" y="793931"/>
                </a:lnTo>
                <a:lnTo>
                  <a:pt x="822719" y="768218"/>
                </a:lnTo>
                <a:lnTo>
                  <a:pt x="808107" y="742822"/>
                </a:lnTo>
                <a:lnTo>
                  <a:pt x="792860" y="717744"/>
                </a:lnTo>
                <a:lnTo>
                  <a:pt x="777295" y="693301"/>
                </a:lnTo>
                <a:lnTo>
                  <a:pt x="761094" y="668857"/>
                </a:lnTo>
                <a:lnTo>
                  <a:pt x="743941" y="645049"/>
                </a:lnTo>
                <a:lnTo>
                  <a:pt x="726788" y="621558"/>
                </a:lnTo>
                <a:lnTo>
                  <a:pt x="708682" y="598385"/>
                </a:lnTo>
                <a:lnTo>
                  <a:pt x="690258" y="575846"/>
                </a:lnTo>
                <a:lnTo>
                  <a:pt x="671199" y="553625"/>
                </a:lnTo>
                <a:lnTo>
                  <a:pt x="651822" y="532038"/>
                </a:lnTo>
                <a:lnTo>
                  <a:pt x="631810" y="510770"/>
                </a:lnTo>
                <a:lnTo>
                  <a:pt x="611480" y="490136"/>
                </a:lnTo>
                <a:lnTo>
                  <a:pt x="590515" y="470454"/>
                </a:lnTo>
                <a:lnTo>
                  <a:pt x="568915" y="450772"/>
                </a:lnTo>
                <a:lnTo>
                  <a:pt x="547632" y="431726"/>
                </a:lnTo>
                <a:lnTo>
                  <a:pt x="525397" y="413631"/>
                </a:lnTo>
                <a:lnTo>
                  <a:pt x="502526" y="395537"/>
                </a:lnTo>
                <a:lnTo>
                  <a:pt x="479655" y="378395"/>
                </a:lnTo>
                <a:lnTo>
                  <a:pt x="456148" y="361570"/>
                </a:lnTo>
                <a:lnTo>
                  <a:pt x="432642" y="345381"/>
                </a:lnTo>
                <a:lnTo>
                  <a:pt x="408501" y="330143"/>
                </a:lnTo>
                <a:lnTo>
                  <a:pt x="384359" y="314906"/>
                </a:lnTo>
                <a:lnTo>
                  <a:pt x="406595" y="332683"/>
                </a:lnTo>
                <a:lnTo>
                  <a:pt x="428513" y="351095"/>
                </a:lnTo>
                <a:lnTo>
                  <a:pt x="449795" y="369506"/>
                </a:lnTo>
                <a:lnTo>
                  <a:pt x="471078" y="388871"/>
                </a:lnTo>
                <a:lnTo>
                  <a:pt x="491725" y="408235"/>
                </a:lnTo>
                <a:lnTo>
                  <a:pt x="511737" y="428551"/>
                </a:lnTo>
                <a:lnTo>
                  <a:pt x="531114" y="448868"/>
                </a:lnTo>
                <a:lnTo>
                  <a:pt x="550173" y="470137"/>
                </a:lnTo>
                <a:lnTo>
                  <a:pt x="568280" y="491088"/>
                </a:lnTo>
                <a:lnTo>
                  <a:pt x="586386" y="512992"/>
                </a:lnTo>
                <a:lnTo>
                  <a:pt x="603539" y="535213"/>
                </a:lnTo>
                <a:lnTo>
                  <a:pt x="620692" y="557752"/>
                </a:lnTo>
                <a:lnTo>
                  <a:pt x="636575" y="580608"/>
                </a:lnTo>
                <a:lnTo>
                  <a:pt x="652140" y="603781"/>
                </a:lnTo>
                <a:lnTo>
                  <a:pt x="667387" y="627272"/>
                </a:lnTo>
                <a:lnTo>
                  <a:pt x="681681" y="651398"/>
                </a:lnTo>
                <a:lnTo>
                  <a:pt x="695658" y="675524"/>
                </a:lnTo>
                <a:lnTo>
                  <a:pt x="708682" y="699967"/>
                </a:lnTo>
                <a:lnTo>
                  <a:pt x="721388" y="724728"/>
                </a:lnTo>
                <a:lnTo>
                  <a:pt x="733459" y="749806"/>
                </a:lnTo>
                <a:lnTo>
                  <a:pt x="744894" y="775519"/>
                </a:lnTo>
                <a:lnTo>
                  <a:pt x="755694" y="800915"/>
                </a:lnTo>
                <a:lnTo>
                  <a:pt x="766177" y="826628"/>
                </a:lnTo>
                <a:lnTo>
                  <a:pt x="776024" y="852341"/>
                </a:lnTo>
                <a:lnTo>
                  <a:pt x="785236" y="878371"/>
                </a:lnTo>
                <a:lnTo>
                  <a:pt x="793495" y="905037"/>
                </a:lnTo>
                <a:lnTo>
                  <a:pt x="801754" y="931385"/>
                </a:lnTo>
                <a:lnTo>
                  <a:pt x="809377" y="957733"/>
                </a:lnTo>
                <a:lnTo>
                  <a:pt x="816048" y="984398"/>
                </a:lnTo>
                <a:lnTo>
                  <a:pt x="822719" y="1011381"/>
                </a:lnTo>
                <a:lnTo>
                  <a:pt x="828437" y="1038364"/>
                </a:lnTo>
                <a:lnTo>
                  <a:pt x="834154" y="1065347"/>
                </a:lnTo>
                <a:lnTo>
                  <a:pt x="838919" y="1092647"/>
                </a:lnTo>
                <a:lnTo>
                  <a:pt x="843366" y="1119630"/>
                </a:lnTo>
                <a:lnTo>
                  <a:pt x="847178" y="1146930"/>
                </a:lnTo>
                <a:lnTo>
                  <a:pt x="850672" y="1174548"/>
                </a:lnTo>
                <a:lnTo>
                  <a:pt x="853849" y="1201848"/>
                </a:lnTo>
                <a:lnTo>
                  <a:pt x="856390" y="1229148"/>
                </a:lnTo>
                <a:lnTo>
                  <a:pt x="858613" y="1256766"/>
                </a:lnTo>
                <a:lnTo>
                  <a:pt x="860202" y="1284066"/>
                </a:lnTo>
                <a:lnTo>
                  <a:pt x="861155" y="1311367"/>
                </a:lnTo>
                <a:lnTo>
                  <a:pt x="862108" y="1338984"/>
                </a:lnTo>
                <a:lnTo>
                  <a:pt x="862425" y="1366602"/>
                </a:lnTo>
                <a:lnTo>
                  <a:pt x="862425" y="1393903"/>
                </a:lnTo>
                <a:lnTo>
                  <a:pt x="862108" y="1421520"/>
                </a:lnTo>
                <a:lnTo>
                  <a:pt x="861472" y="1448821"/>
                </a:lnTo>
                <a:lnTo>
                  <a:pt x="860202" y="1476438"/>
                </a:lnTo>
                <a:lnTo>
                  <a:pt x="858613" y="1504056"/>
                </a:lnTo>
                <a:lnTo>
                  <a:pt x="857025" y="1531356"/>
                </a:lnTo>
                <a:lnTo>
                  <a:pt x="854802" y="1558339"/>
                </a:lnTo>
                <a:lnTo>
                  <a:pt x="851943" y="1585957"/>
                </a:lnTo>
                <a:lnTo>
                  <a:pt x="848766" y="1613257"/>
                </a:lnTo>
                <a:lnTo>
                  <a:pt x="845590" y="1640240"/>
                </a:lnTo>
                <a:lnTo>
                  <a:pt x="842096" y="1667540"/>
                </a:lnTo>
                <a:lnTo>
                  <a:pt x="837648" y="1694523"/>
                </a:lnTo>
                <a:lnTo>
                  <a:pt x="833519" y="1721506"/>
                </a:lnTo>
                <a:lnTo>
                  <a:pt x="828754" y="1748489"/>
                </a:lnTo>
                <a:lnTo>
                  <a:pt x="823672" y="1775472"/>
                </a:lnTo>
                <a:lnTo>
                  <a:pt x="818272" y="1801820"/>
                </a:lnTo>
                <a:lnTo>
                  <a:pt x="812554" y="1828485"/>
                </a:lnTo>
                <a:lnTo>
                  <a:pt x="809695" y="1839913"/>
                </a:lnTo>
                <a:lnTo>
                  <a:pt x="795401" y="1839596"/>
                </a:lnTo>
                <a:lnTo>
                  <a:pt x="790318" y="1839278"/>
                </a:lnTo>
                <a:lnTo>
                  <a:pt x="773800" y="1837056"/>
                </a:lnTo>
                <a:lnTo>
                  <a:pt x="757282" y="1834517"/>
                </a:lnTo>
                <a:lnTo>
                  <a:pt x="741082" y="1831342"/>
                </a:lnTo>
                <a:lnTo>
                  <a:pt x="725200" y="1827533"/>
                </a:lnTo>
                <a:lnTo>
                  <a:pt x="708682" y="1823406"/>
                </a:lnTo>
                <a:lnTo>
                  <a:pt x="693117" y="1819279"/>
                </a:lnTo>
                <a:lnTo>
                  <a:pt x="677234" y="1814200"/>
                </a:lnTo>
                <a:lnTo>
                  <a:pt x="661352" y="1808804"/>
                </a:lnTo>
                <a:lnTo>
                  <a:pt x="646104" y="1803090"/>
                </a:lnTo>
                <a:lnTo>
                  <a:pt x="630857" y="1797058"/>
                </a:lnTo>
                <a:lnTo>
                  <a:pt x="615292" y="1790392"/>
                </a:lnTo>
                <a:lnTo>
                  <a:pt x="600680" y="1783725"/>
                </a:lnTo>
                <a:lnTo>
                  <a:pt x="585750" y="1776107"/>
                </a:lnTo>
                <a:lnTo>
                  <a:pt x="571138" y="1768488"/>
                </a:lnTo>
                <a:lnTo>
                  <a:pt x="556526" y="1760552"/>
                </a:lnTo>
                <a:lnTo>
                  <a:pt x="542232" y="1752298"/>
                </a:lnTo>
                <a:lnTo>
                  <a:pt x="528255" y="1743410"/>
                </a:lnTo>
                <a:lnTo>
                  <a:pt x="514279" y="1734204"/>
                </a:lnTo>
                <a:lnTo>
                  <a:pt x="500620" y="1725315"/>
                </a:lnTo>
                <a:lnTo>
                  <a:pt x="486961" y="1715475"/>
                </a:lnTo>
                <a:lnTo>
                  <a:pt x="473937" y="1705316"/>
                </a:lnTo>
                <a:lnTo>
                  <a:pt x="460913" y="1695158"/>
                </a:lnTo>
                <a:lnTo>
                  <a:pt x="448207" y="1684365"/>
                </a:lnTo>
                <a:lnTo>
                  <a:pt x="435501" y="1673572"/>
                </a:lnTo>
                <a:lnTo>
                  <a:pt x="423113" y="1662144"/>
                </a:lnTo>
                <a:lnTo>
                  <a:pt x="411042" y="1650716"/>
                </a:lnTo>
                <a:lnTo>
                  <a:pt x="399289" y="1638970"/>
                </a:lnTo>
                <a:lnTo>
                  <a:pt x="387853" y="1627225"/>
                </a:lnTo>
                <a:lnTo>
                  <a:pt x="376418" y="1614844"/>
                </a:lnTo>
                <a:lnTo>
                  <a:pt x="365618" y="1602464"/>
                </a:lnTo>
                <a:lnTo>
                  <a:pt x="354817" y="1589766"/>
                </a:lnTo>
                <a:lnTo>
                  <a:pt x="344335" y="1576751"/>
                </a:lnTo>
                <a:lnTo>
                  <a:pt x="334170" y="1563736"/>
                </a:lnTo>
                <a:lnTo>
                  <a:pt x="324323" y="1550403"/>
                </a:lnTo>
                <a:lnTo>
                  <a:pt x="314793" y="1536435"/>
                </a:lnTo>
                <a:lnTo>
                  <a:pt x="305581" y="1522785"/>
                </a:lnTo>
                <a:lnTo>
                  <a:pt x="296369" y="1508818"/>
                </a:lnTo>
                <a:lnTo>
                  <a:pt x="287793" y="1494850"/>
                </a:lnTo>
                <a:lnTo>
                  <a:pt x="279534" y="1480565"/>
                </a:lnTo>
                <a:lnTo>
                  <a:pt x="271593" y="1465963"/>
                </a:lnTo>
                <a:lnTo>
                  <a:pt x="263969" y="1451360"/>
                </a:lnTo>
                <a:lnTo>
                  <a:pt x="256663" y="1436758"/>
                </a:lnTo>
                <a:lnTo>
                  <a:pt x="249675" y="1421838"/>
                </a:lnTo>
                <a:lnTo>
                  <a:pt x="243322" y="1406600"/>
                </a:lnTo>
                <a:lnTo>
                  <a:pt x="236969" y="1391363"/>
                </a:lnTo>
                <a:lnTo>
                  <a:pt x="231251" y="1376126"/>
                </a:lnTo>
                <a:lnTo>
                  <a:pt x="225533" y="1360888"/>
                </a:lnTo>
                <a:lnTo>
                  <a:pt x="220451" y="1345016"/>
                </a:lnTo>
                <a:lnTo>
                  <a:pt x="215686" y="1329461"/>
                </a:lnTo>
                <a:lnTo>
                  <a:pt x="211556" y="1313906"/>
                </a:lnTo>
                <a:lnTo>
                  <a:pt x="207745" y="1298034"/>
                </a:lnTo>
                <a:lnTo>
                  <a:pt x="203933" y="1282162"/>
                </a:lnTo>
                <a:lnTo>
                  <a:pt x="200756" y="1266290"/>
                </a:lnTo>
                <a:lnTo>
                  <a:pt x="198215" y="1250417"/>
                </a:lnTo>
                <a:lnTo>
                  <a:pt x="195991" y="1234545"/>
                </a:lnTo>
                <a:lnTo>
                  <a:pt x="193768" y="1218038"/>
                </a:lnTo>
                <a:lnTo>
                  <a:pt x="192497" y="1202166"/>
                </a:lnTo>
                <a:lnTo>
                  <a:pt x="191544" y="1186293"/>
                </a:lnTo>
                <a:lnTo>
                  <a:pt x="190909" y="1169786"/>
                </a:lnTo>
                <a:lnTo>
                  <a:pt x="190591" y="1153914"/>
                </a:lnTo>
                <a:lnTo>
                  <a:pt x="190909" y="1137724"/>
                </a:lnTo>
                <a:lnTo>
                  <a:pt x="191862" y="1121534"/>
                </a:lnTo>
                <a:lnTo>
                  <a:pt x="193133" y="1105345"/>
                </a:lnTo>
                <a:lnTo>
                  <a:pt x="195038" y="1089155"/>
                </a:lnTo>
                <a:lnTo>
                  <a:pt x="198850" y="1056776"/>
                </a:lnTo>
                <a:lnTo>
                  <a:pt x="202344" y="1023444"/>
                </a:lnTo>
                <a:lnTo>
                  <a:pt x="206156" y="989477"/>
                </a:lnTo>
                <a:lnTo>
                  <a:pt x="209333" y="954876"/>
                </a:lnTo>
                <a:lnTo>
                  <a:pt x="212192" y="919957"/>
                </a:lnTo>
                <a:lnTo>
                  <a:pt x="214415" y="884403"/>
                </a:lnTo>
                <a:lnTo>
                  <a:pt x="216639" y="848531"/>
                </a:lnTo>
                <a:lnTo>
                  <a:pt x="218545" y="812343"/>
                </a:lnTo>
                <a:lnTo>
                  <a:pt x="219498" y="775836"/>
                </a:lnTo>
                <a:lnTo>
                  <a:pt x="220133" y="739013"/>
                </a:lnTo>
                <a:lnTo>
                  <a:pt x="220133" y="701872"/>
                </a:lnTo>
                <a:lnTo>
                  <a:pt x="219498" y="664731"/>
                </a:lnTo>
                <a:lnTo>
                  <a:pt x="217909" y="627907"/>
                </a:lnTo>
                <a:lnTo>
                  <a:pt x="215686" y="590766"/>
                </a:lnTo>
                <a:lnTo>
                  <a:pt x="214415" y="572354"/>
                </a:lnTo>
                <a:lnTo>
                  <a:pt x="212827" y="553942"/>
                </a:lnTo>
                <a:lnTo>
                  <a:pt x="211239" y="535530"/>
                </a:lnTo>
                <a:lnTo>
                  <a:pt x="209333" y="517119"/>
                </a:lnTo>
                <a:lnTo>
                  <a:pt x="207109" y="498707"/>
                </a:lnTo>
                <a:lnTo>
                  <a:pt x="204568" y="480612"/>
                </a:lnTo>
                <a:lnTo>
                  <a:pt x="202027" y="462518"/>
                </a:lnTo>
                <a:lnTo>
                  <a:pt x="199168" y="444106"/>
                </a:lnTo>
                <a:lnTo>
                  <a:pt x="195991" y="426329"/>
                </a:lnTo>
                <a:lnTo>
                  <a:pt x="192497" y="408235"/>
                </a:lnTo>
                <a:lnTo>
                  <a:pt x="189003" y="390458"/>
                </a:lnTo>
                <a:lnTo>
                  <a:pt x="185191" y="372681"/>
                </a:lnTo>
                <a:lnTo>
                  <a:pt x="181062" y="355221"/>
                </a:lnTo>
                <a:lnTo>
                  <a:pt x="176615" y="337445"/>
                </a:lnTo>
                <a:lnTo>
                  <a:pt x="172168" y="320302"/>
                </a:lnTo>
                <a:lnTo>
                  <a:pt x="167085" y="302843"/>
                </a:lnTo>
                <a:lnTo>
                  <a:pt x="162003" y="286018"/>
                </a:lnTo>
                <a:lnTo>
                  <a:pt x="156285" y="269194"/>
                </a:lnTo>
                <a:lnTo>
                  <a:pt x="150567" y="252369"/>
                </a:lnTo>
                <a:lnTo>
                  <a:pt x="144214" y="235862"/>
                </a:lnTo>
                <a:lnTo>
                  <a:pt x="137861" y="219355"/>
                </a:lnTo>
                <a:lnTo>
                  <a:pt x="130873" y="203165"/>
                </a:lnTo>
                <a:lnTo>
                  <a:pt x="124202" y="187293"/>
                </a:lnTo>
                <a:lnTo>
                  <a:pt x="116578" y="171103"/>
                </a:lnTo>
                <a:lnTo>
                  <a:pt x="108637" y="155866"/>
                </a:lnTo>
                <a:lnTo>
                  <a:pt x="100696" y="140311"/>
                </a:lnTo>
                <a:lnTo>
                  <a:pt x="92437" y="125074"/>
                </a:lnTo>
                <a:lnTo>
                  <a:pt x="83543" y="110154"/>
                </a:lnTo>
                <a:lnTo>
                  <a:pt x="74331" y="95551"/>
                </a:lnTo>
                <a:lnTo>
                  <a:pt x="65119" y="81266"/>
                </a:lnTo>
                <a:lnTo>
                  <a:pt x="54954" y="66664"/>
                </a:lnTo>
                <a:lnTo>
                  <a:pt x="44789" y="52696"/>
                </a:lnTo>
                <a:lnTo>
                  <a:pt x="34307" y="39046"/>
                </a:lnTo>
                <a:lnTo>
                  <a:pt x="23189" y="25713"/>
                </a:lnTo>
                <a:lnTo>
                  <a:pt x="11753" y="12698"/>
                </a:lnTo>
                <a:lnTo>
                  <a:pt x="0" y="0"/>
                </a:lnTo>
                <a:close/>
              </a:path>
            </a:pathLst>
          </a:custGeom>
          <a:solidFill>
            <a:srgbClr val="0B6A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67996" y="1662747"/>
            <a:ext cx="47269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dirty="0" err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平等和谐的师生关系实质</a:t>
            </a:r>
            <a:endParaRPr lang="en-US" altLang="zh-CN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47495" y="2476500"/>
            <a:ext cx="863028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首先，平等和谐的师生关系是</a:t>
            </a:r>
            <a:r>
              <a:rPr lang="zh-CN" altLang="en-US" sz="24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多重的人际关系</a:t>
            </a:r>
          </a:p>
          <a:p>
            <a:pPr algn="l" fontAlgn="auto">
              <a:lnSpc>
                <a:spcPct val="150000"/>
              </a:lnSpc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其次，平等和谐的师生关系是师生之间能</a:t>
            </a:r>
            <a:r>
              <a:rPr lang="zh-CN" altLang="en-US" sz="24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达成共识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bldLvl="0" animBg="1"/>
      <p:bldP spid="15" grpId="0" animBg="1"/>
      <p:bldP spid="15" grpId="1" bldLvl="0" animBg="1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25" name="PA_矩形 4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54430" y="2200275"/>
            <a:ext cx="10146665" cy="49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defTabSz="1219200"/>
            <a:r>
              <a:rPr lang="en-US" altLang="zh-CN" sz="20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         </a:t>
            </a:r>
            <a:r>
              <a:rPr lang="zh-CN" altLang="en-US" sz="24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尊生、爱生是教师职业道德的具体体现和具体要求，也是平等和谐师生关系的具体体现和具体要求。</a:t>
            </a:r>
          </a:p>
          <a:p>
            <a:pPr algn="l" defTabSz="1219200"/>
            <a:endParaRPr lang="zh-CN" altLang="en-US" sz="2400" dirty="0">
              <a:solidFill>
                <a:schemeClr val="tx1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algn="l" defTabSz="1219200"/>
            <a:r>
              <a:rPr lang="zh-CN" altLang="en-US" sz="2800" b="1" dirty="0">
                <a:solidFill>
                  <a:schemeClr val="accent4"/>
                </a:solidFill>
                <a:latin typeface="Calibri" panose="020F0502020204030204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chemeClr val="accent4"/>
                </a:solidFill>
                <a:latin typeface="Calibri" panose="020F0502020204030204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chemeClr val="accent4"/>
                </a:solidFill>
                <a:latin typeface="Calibri" panose="020F0502020204030204"/>
                <a:ea typeface="宋体" panose="02010600030101010101" pitchFamily="2" charset="-122"/>
              </a:rPr>
              <a:t>）尊生、爱生：</a:t>
            </a:r>
          </a:p>
          <a:p>
            <a:pPr algn="l" defTabSz="1219200"/>
            <a:endParaRPr lang="zh-CN" altLang="en-US" sz="2400" dirty="0">
              <a:solidFill>
                <a:schemeClr val="accent4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algn="l" defTabSz="1219200"/>
            <a:r>
              <a:rPr lang="zh-CN" altLang="en-US" sz="2400" dirty="0">
                <a:latin typeface="Calibri" panose="020F0502020204030204"/>
                <a:ea typeface="宋体" panose="02010600030101010101" pitchFamily="2" charset="-122"/>
                <a:sym typeface="+mn-ea"/>
              </a:rPr>
              <a:t>一是教师要放下所谓作为教师的那些传统权威。</a:t>
            </a:r>
          </a:p>
          <a:p>
            <a:pPr algn="l" defTabSz="1219200"/>
            <a:endParaRPr lang="zh-CN" altLang="en-US" sz="2400" dirty="0">
              <a:latin typeface="Calibri" panose="020F0502020204030204"/>
              <a:ea typeface="宋体" panose="02010600030101010101" pitchFamily="2" charset="-122"/>
              <a:sym typeface="+mn-ea"/>
            </a:endParaRPr>
          </a:p>
          <a:p>
            <a:pPr algn="l" defTabSz="1219200"/>
            <a:r>
              <a:rPr lang="zh-CN" altLang="en-US" sz="2400" dirty="0">
                <a:latin typeface="Calibri" panose="020F0502020204030204"/>
                <a:ea typeface="宋体" panose="02010600030101010101" pitchFamily="2" charset="-122"/>
                <a:sym typeface="+mn-ea"/>
              </a:rPr>
              <a:t>二是教师要注意保护学生。</a:t>
            </a:r>
            <a:endParaRPr lang="zh-CN" altLang="en-US" sz="2400" dirty="0">
              <a:solidFill>
                <a:schemeClr val="tx1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algn="l" defTabSz="1219200"/>
            <a:endParaRPr lang="zh-CN" altLang="en-US" sz="2400" dirty="0">
              <a:solidFill>
                <a:schemeClr val="accent4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algn="l" defTabSz="1219200"/>
            <a:endParaRPr lang="zh-CN" altLang="en-US" sz="2400" dirty="0">
              <a:solidFill>
                <a:schemeClr val="accent4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algn="l" defTabSz="1219200"/>
            <a:endParaRPr lang="zh-CN" altLang="en-US" sz="2400" dirty="0">
              <a:solidFill>
                <a:schemeClr val="accent4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algn="l" defTabSz="1219200"/>
            <a:endParaRPr lang="zh-CN" altLang="en-US" sz="2400" dirty="0">
              <a:solidFill>
                <a:schemeClr val="tx1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algn="l" defTabSz="1219200"/>
            <a:endParaRPr lang="zh-CN" altLang="en-US" sz="2400" dirty="0">
              <a:solidFill>
                <a:schemeClr val="tx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E966FF3-7A94-8542-85CA-A5EE645DF5E3}"/>
              </a:ext>
            </a:extLst>
          </p:cNvPr>
          <p:cNvSpPr txBox="1"/>
          <p:nvPr/>
        </p:nvSpPr>
        <p:spPr>
          <a:xfrm>
            <a:off x="989253" y="1291736"/>
            <a:ext cx="3672800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 defTabSz="1219200">
              <a:buClrTx/>
              <a:buSzTx/>
              <a:buFontTx/>
            </a:pPr>
            <a:r>
              <a:rPr lang="en-US" altLang="zh-CN" sz="2800" b="1" dirty="0">
                <a:solidFill>
                  <a:srgbClr val="1D69A3"/>
                </a:solidFill>
                <a:latin typeface="Impact" panose="020B0806030902050204" pitchFamily="34" charset="0"/>
                <a:ea typeface="宋体" panose="02010600030101010101" pitchFamily="2" charset="-122"/>
                <a:sym typeface="+mn-ea"/>
              </a:rPr>
              <a:t>3.</a:t>
            </a:r>
            <a:r>
              <a:rPr lang="zh-CN" altLang="en-US" sz="2800" b="1" dirty="0">
                <a:solidFill>
                  <a:srgbClr val="1D69A3"/>
                </a:solidFill>
                <a:latin typeface="Impact" panose="020B0806030902050204" pitchFamily="34" charset="0"/>
                <a:ea typeface="宋体" panose="02010600030101010101" pitchFamily="2" charset="-122"/>
                <a:sym typeface="+mn-ea"/>
              </a:rPr>
              <a:t>基于师爱的有效互动</a:t>
            </a:r>
            <a:endParaRPr lang="en-US" altLang="zh-CN" sz="2800" b="1" dirty="0">
              <a:solidFill>
                <a:srgbClr val="1D69A3"/>
              </a:solidFill>
              <a:latin typeface="Impact" panose="020B0806030902050204" pitchFamily="34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25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16" name="PA_文本框 40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33310" y="1422744"/>
            <a:ext cx="25186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defTabSz="1219200">
              <a:buClrTx/>
              <a:buSzTx/>
              <a:buFontTx/>
            </a:pPr>
            <a:r>
              <a:rPr lang="zh-CN" altLang="en-US" sz="2800" dirty="0">
                <a:solidFill>
                  <a:srgbClr val="FF0000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）</a:t>
            </a:r>
            <a:r>
              <a:rPr lang="en-US" altLang="zh-CN" sz="2800" dirty="0" err="1">
                <a:solidFill>
                  <a:srgbClr val="FF0000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有效互动</a:t>
            </a:r>
            <a:endParaRPr lang="en-US" altLang="zh-CN" sz="2800" dirty="0">
              <a:solidFill>
                <a:srgbClr val="FF0000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24625" name="PA_矩形 4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154430" y="2233930"/>
            <a:ext cx="10012045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defTabSz="1219200"/>
            <a:r>
              <a:rPr lang="en-US" altLang="zh-CN" sz="20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          </a:t>
            </a:r>
            <a:r>
              <a:rPr lang="zh-CN" altLang="en-US" sz="24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 师生之间是一种有效的互动、平等的互动，是教师在充分尊重学生平等、主体地位的互动。</a:t>
            </a:r>
          </a:p>
          <a:p>
            <a:pPr algn="l" defTabSz="1219200"/>
            <a:endParaRPr lang="zh-CN" altLang="en-US" sz="2400" dirty="0">
              <a:solidFill>
                <a:schemeClr val="tx1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algn="l" defTabSz="1219200"/>
            <a:r>
              <a:rPr lang="zh-CN" altLang="en-US" sz="2400" dirty="0">
                <a:solidFill>
                  <a:schemeClr val="accent4"/>
                </a:solidFill>
                <a:latin typeface="Calibri" panose="020F0502020204030204"/>
                <a:ea typeface="宋体" panose="02010600030101010101" pitchFamily="2" charset="-122"/>
              </a:rPr>
              <a:t>如何做到有效互动：</a:t>
            </a:r>
          </a:p>
          <a:p>
            <a:pPr algn="l" defTabSz="1219200"/>
            <a:endParaRPr lang="zh-CN" altLang="en-US" sz="2400" dirty="0">
              <a:solidFill>
                <a:schemeClr val="tx1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algn="l" defTabSz="1219200"/>
            <a:r>
              <a:rPr lang="zh-CN" altLang="en-US" sz="24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一是教师要注意从细节出发主动互动。</a:t>
            </a:r>
          </a:p>
          <a:p>
            <a:pPr algn="l" defTabSz="1219200"/>
            <a:endParaRPr lang="zh-CN" altLang="en-US" sz="2400" dirty="0">
              <a:solidFill>
                <a:schemeClr val="tx1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algn="l" defTabSz="1219200"/>
            <a:r>
              <a:rPr lang="zh-CN" altLang="en-US" sz="2400" dirty="0">
                <a:latin typeface="Calibri" panose="020F0502020204030204"/>
                <a:ea typeface="宋体" panose="02010600030101010101" pitchFamily="2" charset="-122"/>
              </a:rPr>
              <a:t>二是</a:t>
            </a:r>
            <a:r>
              <a:rPr lang="zh-CN" altLang="en-US" sz="2400" dirty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rPr>
              <a:t>教师要关注学生的“在乎”。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16" grpId="0" bldLvl="0"/>
      <p:bldP spid="24625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39">
            <a:extLst>
              <a:ext uri="{FF2B5EF4-FFF2-40B4-BE49-F238E27FC236}">
                <a16:creationId xmlns:a16="http://schemas.microsoft.com/office/drawing/2014/main" id="{1A1F54D7-8B46-9E47-82AA-45AC4D722B58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54877" y="366867"/>
            <a:ext cx="5719314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9170"/>
            <a:r>
              <a:rPr lang="zh-CN" altLang="en-US" sz="2667" dirty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sz="2667" dirty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6-2</a:t>
            </a:r>
            <a:r>
              <a:rPr lang="zh-CN" altLang="en-US" sz="2667" dirty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    在乎学生的</a:t>
            </a:r>
            <a:r>
              <a:rPr lang="zh-CN" altLang="en-US" sz="2667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“在乎”</a:t>
            </a:r>
            <a:endParaRPr lang="en-US" altLang="zh-CN" sz="2667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DD03399-2374-024C-BC34-1B27B1DD9357}"/>
              </a:ext>
            </a:extLst>
          </p:cNvPr>
          <p:cNvSpPr txBox="1"/>
          <p:nvPr/>
        </p:nvSpPr>
        <p:spPr>
          <a:xfrm>
            <a:off x="562708" y="959345"/>
            <a:ext cx="11422966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>
                <a:effectLst/>
                <a:latin typeface="FZFSK--GBK1-0"/>
              </a:rPr>
              <a:t>        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每次的单元考试过后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为了鼓励学生的写作积极性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我总是对学生们说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:“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如果谁对自己 本次习作的成绩不满意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可以重新写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然后两次的作文成绩老师取最高的记上。”因为有分数 的“刺激”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学生们都很受鼓励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大多数同学都会在我讲评了试卷上的习作之后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重新再写 一次。 </a:t>
            </a:r>
            <a:endParaRPr lang="zh-CN" altLang="en-US" sz="2800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   又是一次单元考试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还是依照惯例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很多学生又纷纷重新写了习作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我也赶紧把作文改 好了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分发了下去。可是在登记考试成绩的时候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因为刚好那段时间事情比较多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我便直接 把学生们第一次习作的成绩给记上了。 </a:t>
            </a:r>
            <a:endParaRPr lang="zh-CN" altLang="en-US" sz="2800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宣布成绩的那天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我轻描淡写地把原因向学生们说明了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并公布了考试的成绩。当时只 觉得教室里一阵躁动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因为忙着去开会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我也没有多想就走了。 </a:t>
            </a:r>
            <a:endParaRPr lang="zh-CN" altLang="en-US" sz="2800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    </a:t>
            </a:r>
            <a:endParaRPr lang="zh-CN" altLang="en-US" sz="28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994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EAD92B55-282D-6040-8EFB-CE4296592902}"/>
              </a:ext>
            </a:extLst>
          </p:cNvPr>
          <p:cNvSpPr txBox="1"/>
          <p:nvPr/>
        </p:nvSpPr>
        <p:spPr>
          <a:xfrm>
            <a:off x="407963" y="610136"/>
            <a:ext cx="10930597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   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几天后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我在批阅学生周记的时候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一些同学针对我这一次的“成绩登记”给予了“尖锐” 的批评。周记中诸如“老师说话不算数”、“不是说好了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记作文成绩最好的那一次吗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? 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怎么 又不算了呢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?”......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等类似的话比比皆是。</a:t>
            </a:r>
            <a:endParaRPr lang="en-US" altLang="zh-CN" sz="2800" dirty="0">
              <a:effectLst/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     读着学生们的心声</a:t>
            </a:r>
            <a:r>
              <a:rPr lang="en-US" altLang="zh-CN" sz="2800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我不由得想起了这样一个小故事</a:t>
            </a:r>
            <a:r>
              <a:rPr lang="en-US" altLang="zh-CN" sz="2800" dirty="0">
                <a:latin typeface="KaiTi" panose="02010609060101010101" pitchFamily="49" charset="-122"/>
                <a:ea typeface="KaiTi" panose="02010609060101010101" pitchFamily="49" charset="-122"/>
              </a:rPr>
              <a:t>:</a:t>
            </a:r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暴雨后的一个早晨</a:t>
            </a:r>
            <a:r>
              <a:rPr lang="en-US" altLang="zh-CN" sz="2800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一个男人来 到海边散步。他注意到在沙滩浅水洼里有许多被昨晚的暴风雨卷上岸的小鱼。虽然大海近 在咫尺</a:t>
            </a:r>
            <a:r>
              <a:rPr lang="en-US" altLang="zh-CN" sz="2800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但它们被困在浅水里</a:t>
            </a:r>
            <a:r>
              <a:rPr lang="en-US" altLang="zh-CN" sz="2800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再也游不回去了。这时</a:t>
            </a:r>
            <a:r>
              <a:rPr lang="en-US" altLang="zh-CN" sz="2800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男人看见前面不远处有一个小男孩</a:t>
            </a:r>
            <a:r>
              <a:rPr lang="en-US" altLang="zh-CN" sz="2800" dirty="0">
                <a:latin typeface="KaiTi" panose="02010609060101010101" pitchFamily="49" charset="-122"/>
                <a:ea typeface="KaiTi" panose="02010609060101010101" pitchFamily="49" charset="-122"/>
              </a:rPr>
              <a:t>, </a:t>
            </a:r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他在捡拾水洼里的小鱼并用力把它们扔回大海。看了很久</a:t>
            </a:r>
            <a:r>
              <a:rPr lang="en-US" altLang="zh-CN" sz="2800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男人忍不住走过去说</a:t>
            </a:r>
            <a:r>
              <a:rPr lang="en-US" altLang="zh-CN" sz="2800" dirty="0">
                <a:latin typeface="KaiTi" panose="02010609060101010101" pitchFamily="49" charset="-122"/>
                <a:ea typeface="KaiTi" panose="02010609060101010101" pitchFamily="49" charset="-122"/>
              </a:rPr>
              <a:t>:“</a:t>
            </a:r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孩子</a:t>
            </a:r>
            <a:r>
              <a:rPr lang="en-US" altLang="zh-CN" sz="2800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这么多小鱼</a:t>
            </a:r>
            <a:r>
              <a:rPr lang="en-US" altLang="zh-CN" sz="2800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你救不过来的”“我知 道</a:t>
            </a:r>
            <a:r>
              <a:rPr lang="en-US" altLang="zh-CN" sz="2800" dirty="0">
                <a:latin typeface="KaiTi" panose="02010609060101010101" pitchFamily="49" charset="-122"/>
                <a:ea typeface="KaiTi" panose="02010609060101010101" pitchFamily="49" charset="-122"/>
              </a:rPr>
              <a:t>! ”</a:t>
            </a:r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小男孩头也不抬地回答。 “哦</a:t>
            </a:r>
            <a:r>
              <a:rPr lang="en-US" altLang="zh-CN" sz="2800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那你为什么还在扔</a:t>
            </a:r>
            <a:r>
              <a:rPr lang="en-US" altLang="zh-CN" sz="2800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谁在乎呢</a:t>
            </a:r>
            <a:r>
              <a:rPr lang="en-US" altLang="zh-CN" sz="2800" dirty="0">
                <a:latin typeface="KaiTi" panose="02010609060101010101" pitchFamily="49" charset="-122"/>
                <a:ea typeface="KaiTi" panose="02010609060101010101" pitchFamily="49" charset="-122"/>
              </a:rPr>
              <a:t>?”“</a:t>
            </a:r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这条小鱼在乎</a:t>
            </a:r>
            <a:r>
              <a:rPr lang="en-US" altLang="zh-CN" sz="2800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那条小鱼也在乎</a:t>
            </a:r>
            <a:r>
              <a:rPr lang="en-US" altLang="zh-CN" sz="2800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还有这一条</a:t>
            </a:r>
            <a:r>
              <a:rPr lang="en-US" altLang="zh-CN" sz="2800" dirty="0">
                <a:latin typeface="KaiTi" panose="02010609060101010101" pitchFamily="49" charset="-122"/>
                <a:ea typeface="KaiTi" panose="02010609060101010101" pitchFamily="49" charset="-122"/>
              </a:rPr>
              <a:t>......”</a:t>
            </a:r>
            <a:r>
              <a:rPr lang="zh-CN" altLang="en-US" sz="2800" dirty="0">
                <a:latin typeface="KaiTi" panose="02010609060101010101" pitchFamily="49" charset="-122"/>
                <a:ea typeface="KaiTi" panose="02010609060101010101" pitchFamily="49" charset="-122"/>
              </a:rPr>
              <a:t>男孩指着那些被他扔回大海的小鱼说。 </a:t>
            </a:r>
          </a:p>
          <a:p>
            <a:r>
              <a:rPr lang="zh-CN" altLang="en-US" sz="1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1800" dirty="0">
              <a:effectLst/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1541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PA_组合 20"/>
          <p:cNvGrpSpPr/>
          <p:nvPr>
            <p:custDataLst>
              <p:tags r:id="rId1"/>
            </p:custDataLst>
          </p:nvPr>
        </p:nvGrpSpPr>
        <p:grpSpPr>
          <a:xfrm>
            <a:off x="4392150" y="1269721"/>
            <a:ext cx="3407700" cy="68809"/>
            <a:chOff x="2190216" y="49248"/>
            <a:chExt cx="4752527" cy="117526"/>
          </a:xfrm>
        </p:grpSpPr>
        <p:sp>
          <p:nvSpPr>
            <p:cNvPr id="4" name="矩形 3"/>
            <p:cNvSpPr/>
            <p:nvPr/>
          </p:nvSpPr>
          <p:spPr>
            <a:xfrm>
              <a:off x="2190216" y="49248"/>
              <a:ext cx="1188132" cy="1080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 dirty="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378348" y="54005"/>
              <a:ext cx="1188132" cy="108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566479" y="58762"/>
              <a:ext cx="1188132" cy="1080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754611" y="54003"/>
              <a:ext cx="1188132" cy="1080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36" name="PA_文本框 35"/>
          <p:cNvSpPr txBox="1"/>
          <p:nvPr>
            <p:custDataLst>
              <p:tags r:id="rId2"/>
            </p:custDataLst>
          </p:nvPr>
        </p:nvSpPr>
        <p:spPr>
          <a:xfrm>
            <a:off x="2866577" y="449740"/>
            <a:ext cx="6190615" cy="66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/>
            <a:r>
              <a:rPr lang="zh-CN" altLang="en-US" sz="3735" b="1" dirty="0">
                <a:ln w="6350">
                  <a:noFill/>
                </a:ln>
                <a:solidFill>
                  <a:srgbClr val="1D69A3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内容提要</a:t>
            </a:r>
            <a:endParaRPr lang="en-US" altLang="zh-CN" sz="2135" dirty="0">
              <a:ln w="6350">
                <a:noFill/>
              </a:ln>
              <a:solidFill>
                <a:srgbClr val="333333">
                  <a:lumMod val="50000"/>
                  <a:lumOff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F7D95E45-8BDD-403F-9EF1-4FB7847ED630}"/>
              </a:ext>
            </a:extLst>
          </p:cNvPr>
          <p:cNvSpPr/>
          <p:nvPr/>
        </p:nvSpPr>
        <p:spPr>
          <a:xfrm>
            <a:off x="722567" y="3156952"/>
            <a:ext cx="1247819" cy="58963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连接符: 肘形 16">
            <a:extLst>
              <a:ext uri="{FF2B5EF4-FFF2-40B4-BE49-F238E27FC236}">
                <a16:creationId xmlns:a16="http://schemas.microsoft.com/office/drawing/2014/main" id="{ACD833AA-5F5E-4339-933E-62E97FD036E8}"/>
              </a:ext>
            </a:extLst>
          </p:cNvPr>
          <p:cNvCxnSpPr/>
          <p:nvPr/>
        </p:nvCxnSpPr>
        <p:spPr>
          <a:xfrm flipV="1">
            <a:off x="1981874" y="2482279"/>
            <a:ext cx="1315755" cy="982192"/>
          </a:xfrm>
          <a:prstGeom prst="bentConnector3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连接符: 肘形 21">
            <a:extLst>
              <a:ext uri="{FF2B5EF4-FFF2-40B4-BE49-F238E27FC236}">
                <a16:creationId xmlns:a16="http://schemas.microsoft.com/office/drawing/2014/main" id="{E28A890F-7496-412D-B7F2-BD384A8634B3}"/>
              </a:ext>
            </a:extLst>
          </p:cNvPr>
          <p:cNvCxnSpPr>
            <a:cxnSpLocks/>
          </p:cNvCxnSpPr>
          <p:nvPr/>
        </p:nvCxnSpPr>
        <p:spPr>
          <a:xfrm>
            <a:off x="1980774" y="3468622"/>
            <a:ext cx="1316855" cy="1166226"/>
          </a:xfrm>
          <a:prstGeom prst="bentConnector3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: 圆角 23">
            <a:extLst>
              <a:ext uri="{FF2B5EF4-FFF2-40B4-BE49-F238E27FC236}">
                <a16:creationId xmlns:a16="http://schemas.microsoft.com/office/drawing/2014/main" id="{7C247DFA-86DE-47AF-81F7-786DDE5BBF67}"/>
              </a:ext>
            </a:extLst>
          </p:cNvPr>
          <p:cNvSpPr/>
          <p:nvPr/>
        </p:nvSpPr>
        <p:spPr>
          <a:xfrm>
            <a:off x="3306033" y="4308543"/>
            <a:ext cx="1362814" cy="58963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8F1243FD-C341-4484-8EB3-4B73814EB99A}"/>
              </a:ext>
            </a:extLst>
          </p:cNvPr>
          <p:cNvSpPr/>
          <p:nvPr/>
        </p:nvSpPr>
        <p:spPr>
          <a:xfrm>
            <a:off x="3297629" y="2216633"/>
            <a:ext cx="1315755" cy="58963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左中括号 22">
            <a:extLst>
              <a:ext uri="{FF2B5EF4-FFF2-40B4-BE49-F238E27FC236}">
                <a16:creationId xmlns:a16="http://schemas.microsoft.com/office/drawing/2014/main" id="{DD40C46A-03FE-47BC-AA96-D3B6A50F0826}"/>
              </a:ext>
            </a:extLst>
          </p:cNvPr>
          <p:cNvSpPr/>
          <p:nvPr/>
        </p:nvSpPr>
        <p:spPr>
          <a:xfrm>
            <a:off x="5162806" y="1838694"/>
            <a:ext cx="124780" cy="1249196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E65B0D9A-CD73-4299-BE9D-47471A5B8091}"/>
              </a:ext>
            </a:extLst>
          </p:cNvPr>
          <p:cNvCxnSpPr>
            <a:cxnSpLocks/>
          </p:cNvCxnSpPr>
          <p:nvPr/>
        </p:nvCxnSpPr>
        <p:spPr>
          <a:xfrm flipV="1">
            <a:off x="4599815" y="2528141"/>
            <a:ext cx="52691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左中括号 28">
            <a:extLst>
              <a:ext uri="{FF2B5EF4-FFF2-40B4-BE49-F238E27FC236}">
                <a16:creationId xmlns:a16="http://schemas.microsoft.com/office/drawing/2014/main" id="{95EF2C32-CC1A-4422-BB38-6F93CEAFE1F5}"/>
              </a:ext>
            </a:extLst>
          </p:cNvPr>
          <p:cNvSpPr/>
          <p:nvPr/>
        </p:nvSpPr>
        <p:spPr>
          <a:xfrm>
            <a:off x="5149237" y="4087208"/>
            <a:ext cx="124780" cy="1103587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29E390BA-A85C-4CA4-A2A4-90F9A877A0F2}"/>
              </a:ext>
            </a:extLst>
          </p:cNvPr>
          <p:cNvCxnSpPr>
            <a:cxnSpLocks/>
          </p:cNvCxnSpPr>
          <p:nvPr/>
        </p:nvCxnSpPr>
        <p:spPr>
          <a:xfrm>
            <a:off x="4613384" y="4639002"/>
            <a:ext cx="5242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:a16="http://schemas.microsoft.com/office/drawing/2014/main" id="{5C207772-5787-4FBC-B551-C72FD641DD50}"/>
              </a:ext>
            </a:extLst>
          </p:cNvPr>
          <p:cNvSpPr txBox="1"/>
          <p:nvPr/>
        </p:nvSpPr>
        <p:spPr>
          <a:xfrm>
            <a:off x="806993" y="3267100"/>
            <a:ext cx="117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师生相长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9FB32F4D-14DE-4015-9DA6-FE17161493CE}"/>
              </a:ext>
            </a:extLst>
          </p:cNvPr>
          <p:cNvSpPr txBox="1"/>
          <p:nvPr/>
        </p:nvSpPr>
        <p:spPr>
          <a:xfrm>
            <a:off x="3308017" y="2323178"/>
            <a:ext cx="15182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0" i="0" dirty="0">
                <a:solidFill>
                  <a:srgbClr val="444444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内涵及意义</a:t>
            </a:r>
            <a:endParaRPr lang="zh-CN" altLang="en-US" dirty="0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3702941D-D686-46C0-82F0-1DF116031396}"/>
              </a:ext>
            </a:extLst>
          </p:cNvPr>
          <p:cNvSpPr txBox="1"/>
          <p:nvPr/>
        </p:nvSpPr>
        <p:spPr>
          <a:xfrm>
            <a:off x="3311199" y="4441042"/>
            <a:ext cx="14200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0" i="0" dirty="0">
                <a:solidFill>
                  <a:srgbClr val="444444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基础与前提</a:t>
            </a:r>
            <a:endParaRPr lang="zh-CN" altLang="en-US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74D282D9-41A9-4B2A-8BE4-95A51893AF81}"/>
              </a:ext>
            </a:extLst>
          </p:cNvPr>
          <p:cNvSpPr txBox="1"/>
          <p:nvPr/>
        </p:nvSpPr>
        <p:spPr>
          <a:xfrm>
            <a:off x="5323667" y="1704279"/>
            <a:ext cx="18398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0" i="0" dirty="0">
                <a:solidFill>
                  <a:srgbClr val="444444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师生相长的内涵</a:t>
            </a:r>
            <a:endParaRPr lang="zh-CN" altLang="en-US" dirty="0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6325ABF9-6C75-4E7B-9B8F-018463610FC4}"/>
              </a:ext>
            </a:extLst>
          </p:cNvPr>
          <p:cNvSpPr txBox="1"/>
          <p:nvPr/>
        </p:nvSpPr>
        <p:spPr>
          <a:xfrm>
            <a:off x="5324543" y="2123478"/>
            <a:ext cx="2520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0" i="0" dirty="0">
                <a:solidFill>
                  <a:srgbClr val="444444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教学相长与师生相长</a:t>
            </a:r>
            <a:endParaRPr lang="zh-CN" altLang="en-US" dirty="0"/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52E5D0E2-3ABB-441E-820C-E47771250FA9}"/>
              </a:ext>
            </a:extLst>
          </p:cNvPr>
          <p:cNvSpPr txBox="1"/>
          <p:nvPr/>
        </p:nvSpPr>
        <p:spPr>
          <a:xfrm>
            <a:off x="5336940" y="2504577"/>
            <a:ext cx="23548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0" i="0" dirty="0">
                <a:solidFill>
                  <a:srgbClr val="444444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师生关系与师生相长</a:t>
            </a:r>
            <a:endParaRPr lang="zh-CN" altLang="en-US" dirty="0"/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FDE8C9EB-FE3C-4630-897D-0E59969281FE}"/>
              </a:ext>
            </a:extLst>
          </p:cNvPr>
          <p:cNvSpPr txBox="1"/>
          <p:nvPr/>
        </p:nvSpPr>
        <p:spPr>
          <a:xfrm>
            <a:off x="5354161" y="2873909"/>
            <a:ext cx="2079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师生相长的意义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19BDF530-CD90-4B16-A4CD-F43706F9E6C4}"/>
              </a:ext>
            </a:extLst>
          </p:cNvPr>
          <p:cNvSpPr txBox="1"/>
          <p:nvPr/>
        </p:nvSpPr>
        <p:spPr>
          <a:xfrm>
            <a:off x="5406271" y="3957739"/>
            <a:ext cx="1815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0" i="0" dirty="0">
                <a:solidFill>
                  <a:srgbClr val="444444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师生相长的基础</a:t>
            </a:r>
            <a:endParaRPr lang="zh-CN" altLang="en-US" dirty="0"/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FE123EDA-6854-49DC-9D8F-D11CA84B371A}"/>
              </a:ext>
            </a:extLst>
          </p:cNvPr>
          <p:cNvSpPr txBox="1"/>
          <p:nvPr/>
        </p:nvSpPr>
        <p:spPr>
          <a:xfrm>
            <a:off x="5318937" y="4969055"/>
            <a:ext cx="23548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师生相长的前提条件</a:t>
            </a:r>
          </a:p>
        </p:txBody>
      </p:sp>
      <p:sp>
        <p:nvSpPr>
          <p:cNvPr id="56" name="右中括号 55">
            <a:extLst>
              <a:ext uri="{FF2B5EF4-FFF2-40B4-BE49-F238E27FC236}">
                <a16:creationId xmlns:a16="http://schemas.microsoft.com/office/drawing/2014/main" id="{85246FB3-93C8-4DE2-91D9-8E44CC6FBC25}"/>
              </a:ext>
            </a:extLst>
          </p:cNvPr>
          <p:cNvSpPr/>
          <p:nvPr/>
        </p:nvSpPr>
        <p:spPr>
          <a:xfrm>
            <a:off x="7577337" y="1868187"/>
            <a:ext cx="201799" cy="3285534"/>
          </a:xfrm>
          <a:prstGeom prst="rightBracket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8" name="直接连接符 57">
            <a:extLst>
              <a:ext uri="{FF2B5EF4-FFF2-40B4-BE49-F238E27FC236}">
                <a16:creationId xmlns:a16="http://schemas.microsoft.com/office/drawing/2014/main" id="{D0C6578F-4980-4E99-85CA-C553C4339B35}"/>
              </a:ext>
            </a:extLst>
          </p:cNvPr>
          <p:cNvCxnSpPr>
            <a:cxnSpLocks/>
          </p:cNvCxnSpPr>
          <p:nvPr/>
        </p:nvCxnSpPr>
        <p:spPr>
          <a:xfrm>
            <a:off x="7779136" y="3417016"/>
            <a:ext cx="5038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矩形: 圆角 58">
            <a:extLst>
              <a:ext uri="{FF2B5EF4-FFF2-40B4-BE49-F238E27FC236}">
                <a16:creationId xmlns:a16="http://schemas.microsoft.com/office/drawing/2014/main" id="{FB77E025-52AF-4262-BDC4-9FF81DE3C110}"/>
              </a:ext>
            </a:extLst>
          </p:cNvPr>
          <p:cNvSpPr/>
          <p:nvPr/>
        </p:nvSpPr>
        <p:spPr>
          <a:xfrm>
            <a:off x="8045732" y="3122201"/>
            <a:ext cx="1107996" cy="58963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6568A8D2-77BE-47F5-803D-AE3D0B17272C}"/>
              </a:ext>
            </a:extLst>
          </p:cNvPr>
          <p:cNvSpPr txBox="1"/>
          <p:nvPr/>
        </p:nvSpPr>
        <p:spPr>
          <a:xfrm>
            <a:off x="8045732" y="323991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实现策略</a:t>
            </a:r>
          </a:p>
        </p:txBody>
      </p:sp>
      <p:sp>
        <p:nvSpPr>
          <p:cNvPr id="64" name="左中括号 63">
            <a:extLst>
              <a:ext uri="{FF2B5EF4-FFF2-40B4-BE49-F238E27FC236}">
                <a16:creationId xmlns:a16="http://schemas.microsoft.com/office/drawing/2014/main" id="{B7A23881-F9B9-466E-A68D-4498CCF8B3C4}"/>
              </a:ext>
            </a:extLst>
          </p:cNvPr>
          <p:cNvSpPr/>
          <p:nvPr/>
        </p:nvSpPr>
        <p:spPr>
          <a:xfrm>
            <a:off x="9298590" y="2509085"/>
            <a:ext cx="52259" cy="2110861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id="{1DD6C364-6FD1-4447-92EE-E1DE92637E95}"/>
              </a:ext>
            </a:extLst>
          </p:cNvPr>
          <p:cNvCxnSpPr>
            <a:cxnSpLocks/>
          </p:cNvCxnSpPr>
          <p:nvPr/>
        </p:nvCxnSpPr>
        <p:spPr>
          <a:xfrm>
            <a:off x="9153728" y="3448799"/>
            <a:ext cx="142277" cy="29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70">
            <a:extLst>
              <a:ext uri="{FF2B5EF4-FFF2-40B4-BE49-F238E27FC236}">
                <a16:creationId xmlns:a16="http://schemas.microsoft.com/office/drawing/2014/main" id="{D88F4E4B-3953-432C-81D1-C7C5CAE9C485}"/>
              </a:ext>
            </a:extLst>
          </p:cNvPr>
          <p:cNvSpPr txBox="1"/>
          <p:nvPr/>
        </p:nvSpPr>
        <p:spPr>
          <a:xfrm>
            <a:off x="9304052" y="2599300"/>
            <a:ext cx="26742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b="0" i="0" dirty="0">
                <a:solidFill>
                  <a:srgbClr val="444444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基于学生已有经验开展教学活动</a:t>
            </a:r>
            <a:endParaRPr lang="zh-CN" altLang="en-US" sz="1400" dirty="0"/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F775062B-3147-4D81-BFC7-B4FE6868CF43}"/>
              </a:ext>
            </a:extLst>
          </p:cNvPr>
          <p:cNvSpPr txBox="1"/>
          <p:nvPr/>
        </p:nvSpPr>
        <p:spPr>
          <a:xfrm>
            <a:off x="9304052" y="3006583"/>
            <a:ext cx="25203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b="0" i="0" dirty="0">
                <a:solidFill>
                  <a:srgbClr val="444444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基于学生学情开展教学活动</a:t>
            </a:r>
            <a:endParaRPr lang="zh-CN" altLang="en-US" sz="1400" dirty="0"/>
          </a:p>
        </p:txBody>
      </p:sp>
      <p:sp>
        <p:nvSpPr>
          <p:cNvPr id="78" name="文本框 77">
            <a:extLst>
              <a:ext uri="{FF2B5EF4-FFF2-40B4-BE49-F238E27FC236}">
                <a16:creationId xmlns:a16="http://schemas.microsoft.com/office/drawing/2014/main" id="{80FA7A8C-55FD-48E8-B5AA-231200F82B1E}"/>
              </a:ext>
            </a:extLst>
          </p:cNvPr>
          <p:cNvSpPr txBox="1"/>
          <p:nvPr/>
        </p:nvSpPr>
        <p:spPr>
          <a:xfrm>
            <a:off x="9304052" y="3438805"/>
            <a:ext cx="26742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b="0" i="0" dirty="0">
                <a:solidFill>
                  <a:srgbClr val="444444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基于师生有效互动的课堂提问</a:t>
            </a:r>
            <a:endParaRPr lang="zh-CN" altLang="en-US" sz="1400" dirty="0"/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id="{CE8D366A-43B7-46D9-9E32-70E865FA5764}"/>
              </a:ext>
            </a:extLst>
          </p:cNvPr>
          <p:cNvSpPr txBox="1"/>
          <p:nvPr/>
        </p:nvSpPr>
        <p:spPr>
          <a:xfrm>
            <a:off x="9304052" y="3897846"/>
            <a:ext cx="307922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b="0" i="0" dirty="0">
                <a:solidFill>
                  <a:srgbClr val="444444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基于学生自主学习的教学策略选择</a:t>
            </a:r>
            <a:endParaRPr lang="zh-CN" altLang="en-US" sz="1400" dirty="0"/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id="{1783EBB4-7E3D-459F-B812-2883B993DE88}"/>
              </a:ext>
            </a:extLst>
          </p:cNvPr>
          <p:cNvSpPr txBox="1"/>
          <p:nvPr/>
        </p:nvSpPr>
        <p:spPr>
          <a:xfrm>
            <a:off x="9324719" y="4327071"/>
            <a:ext cx="25697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b="0" i="0" dirty="0">
                <a:solidFill>
                  <a:srgbClr val="444444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基于多维互动的师生关系建构</a:t>
            </a:r>
            <a:endParaRPr lang="zh-CN" altLang="en-US" sz="1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C96E6625-45FA-5B49-B8A1-C52FF352E9B9}"/>
              </a:ext>
            </a:extLst>
          </p:cNvPr>
          <p:cNvSpPr txBox="1"/>
          <p:nvPr/>
        </p:nvSpPr>
        <p:spPr>
          <a:xfrm>
            <a:off x="942534" y="366623"/>
            <a:ext cx="1039602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   读完这则故事我思考良久。沙滩上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被海浪送到沙滩的快干死的小鱼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还有那执著地捡鱼的孩子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......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是的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也许小男孩这样子做改变不了什么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可是一条条重回大海的小鱼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———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那 些被男孩救过的小生命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却在一瞬间获得了生机。作为老师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我的教育教学生涯中已经“见证”了无数次学生的考试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我手中的笔曾经过 无 数次给学生的打分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,“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一分、两分”对于我来说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并没有太多的不一样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可对于孩子们而言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却是他们努力的一分收获</a:t>
            </a:r>
            <a:r>
              <a:rPr lang="en-US" altLang="zh-CN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sz="28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却能让他们获得成 就感。 </a:t>
            </a:r>
            <a:endParaRPr lang="zh-CN" altLang="en-US" sz="28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936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A_矩形 40"/>
          <p:cNvSpPr/>
          <p:nvPr>
            <p:custDataLst>
              <p:tags r:id="rId1"/>
            </p:custDataLst>
          </p:nvPr>
        </p:nvSpPr>
        <p:spPr>
          <a:xfrm>
            <a:off x="1938655" y="2167255"/>
            <a:ext cx="7753350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200"/>
            <a:r>
              <a:rPr lang="zh-CN" altLang="en-US" sz="4000" dirty="0">
                <a:ln w="6350">
                  <a:noFill/>
                </a:ln>
                <a:latin typeface="Impact" panose="020B0806030902050204" pitchFamily="34" charset="0"/>
                <a:ea typeface="微软雅黑" panose="020B0503020204020204" pitchFamily="34" charset="-122"/>
              </a:rPr>
              <a:t>第二节</a:t>
            </a:r>
            <a:r>
              <a:rPr lang="en-US" altLang="zh-CN" sz="4000" dirty="0">
                <a:ln w="6350">
                  <a:noFill/>
                </a:ln>
                <a:latin typeface="Impact" panose="020B0806030902050204" pitchFamily="34" charset="0"/>
                <a:ea typeface="微软雅黑" panose="020B0503020204020204" pitchFamily="34" charset="-122"/>
              </a:rPr>
              <a:t>    </a:t>
            </a:r>
            <a:r>
              <a:rPr lang="zh-CN" altLang="en-US" sz="4000" dirty="0">
                <a:ln w="6350">
                  <a:noFill/>
                </a:ln>
                <a:latin typeface="Impact" panose="020B0806030902050204" pitchFamily="34" charset="0"/>
                <a:ea typeface="微软雅黑" panose="020B0503020204020204" pitchFamily="34" charset="-122"/>
              </a:rPr>
              <a:t>师生相长的实现策略</a:t>
            </a:r>
          </a:p>
        </p:txBody>
      </p:sp>
      <p:grpSp>
        <p:nvGrpSpPr>
          <p:cNvPr id="47" name="PA_组合 46"/>
          <p:cNvGrpSpPr/>
          <p:nvPr>
            <p:custDataLst>
              <p:tags r:id="rId2"/>
            </p:custDataLst>
          </p:nvPr>
        </p:nvGrpSpPr>
        <p:grpSpPr>
          <a:xfrm>
            <a:off x="0" y="3181097"/>
            <a:ext cx="12192000" cy="72008"/>
            <a:chOff x="2190216" y="0"/>
            <a:chExt cx="7128792" cy="108012"/>
          </a:xfrm>
        </p:grpSpPr>
        <p:sp>
          <p:nvSpPr>
            <p:cNvPr id="50" name="矩形 49"/>
            <p:cNvSpPr/>
            <p:nvPr/>
          </p:nvSpPr>
          <p:spPr>
            <a:xfrm>
              <a:off x="2190216" y="0"/>
              <a:ext cx="1188132" cy="1080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3378348" y="0"/>
              <a:ext cx="1188132" cy="108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4566480" y="0"/>
              <a:ext cx="1188132" cy="1080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5754612" y="0"/>
              <a:ext cx="1188132" cy="1080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6942744" y="0"/>
              <a:ext cx="1188132" cy="1080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8130876" y="0"/>
              <a:ext cx="1188132" cy="10801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PA_任意多边形 8"/>
          <p:cNvSpPr/>
          <p:nvPr>
            <p:custDataLst>
              <p:tags r:id="rId1"/>
            </p:custDataLst>
          </p:nvPr>
        </p:nvSpPr>
        <p:spPr bwMode="auto">
          <a:xfrm>
            <a:off x="1960831" y="2421603"/>
            <a:ext cx="720093" cy="726991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9465" name="PA_任意多边形 9"/>
          <p:cNvSpPr/>
          <p:nvPr>
            <p:custDataLst>
              <p:tags r:id="rId2"/>
            </p:custDataLst>
          </p:nvPr>
        </p:nvSpPr>
        <p:spPr bwMode="auto">
          <a:xfrm>
            <a:off x="1960833" y="1468664"/>
            <a:ext cx="720092" cy="781606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9467" name="PA_任意多边形 11"/>
          <p:cNvSpPr/>
          <p:nvPr>
            <p:custDataLst>
              <p:tags r:id="rId3"/>
            </p:custDataLst>
          </p:nvPr>
        </p:nvSpPr>
        <p:spPr bwMode="auto">
          <a:xfrm>
            <a:off x="2019745" y="5482278"/>
            <a:ext cx="612992" cy="706420"/>
          </a:xfrm>
          <a:custGeom>
            <a:avLst/>
            <a:gdLst>
              <a:gd name="T0" fmla="*/ 638 w 638"/>
              <a:gd name="T1" fmla="*/ 552 h 734"/>
              <a:gd name="T2" fmla="*/ 638 w 638"/>
              <a:gd name="T3" fmla="*/ 183 h 734"/>
              <a:gd name="T4" fmla="*/ 319 w 638"/>
              <a:gd name="T5" fmla="*/ 0 h 734"/>
              <a:gd name="T6" fmla="*/ 0 w 638"/>
              <a:gd name="T7" fmla="*/ 183 h 734"/>
              <a:gd name="T8" fmla="*/ 0 w 638"/>
              <a:gd name="T9" fmla="*/ 552 h 734"/>
              <a:gd name="T10" fmla="*/ 319 w 638"/>
              <a:gd name="T11" fmla="*/ 734 h 734"/>
              <a:gd name="T12" fmla="*/ 638 w 638"/>
              <a:gd name="T13" fmla="*/ 55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2"/>
                </a:moveTo>
                <a:lnTo>
                  <a:pt x="638" y="183"/>
                </a:lnTo>
                <a:lnTo>
                  <a:pt x="319" y="0"/>
                </a:lnTo>
                <a:lnTo>
                  <a:pt x="0" y="183"/>
                </a:lnTo>
                <a:lnTo>
                  <a:pt x="0" y="552"/>
                </a:lnTo>
                <a:lnTo>
                  <a:pt x="319" y="734"/>
                </a:lnTo>
                <a:lnTo>
                  <a:pt x="638" y="55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9468" name="PA_任意多边形 12"/>
          <p:cNvSpPr/>
          <p:nvPr>
            <p:custDataLst>
              <p:tags r:id="rId4"/>
            </p:custDataLst>
          </p:nvPr>
        </p:nvSpPr>
        <p:spPr bwMode="auto">
          <a:xfrm>
            <a:off x="1995077" y="3429001"/>
            <a:ext cx="685847" cy="726992"/>
          </a:xfrm>
          <a:custGeom>
            <a:avLst/>
            <a:gdLst>
              <a:gd name="T0" fmla="*/ 319 w 637"/>
              <a:gd name="T1" fmla="*/ 0 h 734"/>
              <a:gd name="T2" fmla="*/ 0 w 637"/>
              <a:gd name="T3" fmla="*/ 182 h 734"/>
              <a:gd name="T4" fmla="*/ 0 w 637"/>
              <a:gd name="T5" fmla="*/ 551 h 734"/>
              <a:gd name="T6" fmla="*/ 319 w 637"/>
              <a:gd name="T7" fmla="*/ 734 h 734"/>
              <a:gd name="T8" fmla="*/ 637 w 637"/>
              <a:gd name="T9" fmla="*/ 551 h 734"/>
              <a:gd name="T10" fmla="*/ 637 w 637"/>
              <a:gd name="T11" fmla="*/ 182 h 734"/>
              <a:gd name="T12" fmla="*/ 319 w 637"/>
              <a:gd name="T13" fmla="*/ 0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7" h="734">
                <a:moveTo>
                  <a:pt x="319" y="0"/>
                </a:move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7" y="551"/>
                </a:lnTo>
                <a:lnTo>
                  <a:pt x="637" y="182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9469" name="PA_任意多边形 13"/>
          <p:cNvSpPr/>
          <p:nvPr>
            <p:custDataLst>
              <p:tags r:id="rId5"/>
            </p:custDataLst>
          </p:nvPr>
        </p:nvSpPr>
        <p:spPr bwMode="auto">
          <a:xfrm>
            <a:off x="2011894" y="4508609"/>
            <a:ext cx="669030" cy="706420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9488" name="PA_矩形 3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125127" y="2579881"/>
            <a:ext cx="720092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9170"/>
            <a:r>
              <a:rPr lang="zh-CN" altLang="en-US" sz="2667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</a:p>
        </p:txBody>
      </p:sp>
      <p:sp>
        <p:nvSpPr>
          <p:cNvPr id="19490" name="PA_矩形 3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138392" y="4608323"/>
            <a:ext cx="550384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9170"/>
            <a:r>
              <a:rPr lang="zh-CN" altLang="en-US" sz="2667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四</a:t>
            </a:r>
          </a:p>
        </p:txBody>
      </p:sp>
      <p:sp>
        <p:nvSpPr>
          <p:cNvPr id="19497" name="PA_矩形 4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960831" y="1626505"/>
            <a:ext cx="524666" cy="57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9170"/>
            <a:r>
              <a:rPr lang="zh-CN" altLang="en-US" sz="2667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</a:p>
          <a:p>
            <a:pPr algn="r" defTabSz="1219170"/>
            <a:r>
              <a:rPr lang="en-US" altLang="zh-CN" sz="1067" dirty="0">
                <a:solidFill>
                  <a:srgbClr val="FFFFFF">
                    <a:lumMod val="50000"/>
                  </a:srgbClr>
                </a:solidFill>
                <a:latin typeface="Calibri"/>
                <a:ea typeface="宋体" panose="02010600030101010101" pitchFamily="2" charset="-122"/>
              </a:rPr>
              <a:t>. </a:t>
            </a:r>
            <a:endParaRPr lang="zh-CN" altLang="en-US" sz="1067" dirty="0">
              <a:solidFill>
                <a:srgbClr val="FFFFFF">
                  <a:lumMod val="50000"/>
                </a:srgb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9498" name="PA_矩形 42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870419" y="3527433"/>
            <a:ext cx="614754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9170"/>
            <a:r>
              <a:rPr lang="zh-CN" altLang="en-US" sz="2667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三</a:t>
            </a:r>
          </a:p>
        </p:txBody>
      </p:sp>
      <p:sp>
        <p:nvSpPr>
          <p:cNvPr id="19499" name="PA_矩形 43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960831" y="5604919"/>
            <a:ext cx="569902" cy="4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9170"/>
            <a:r>
              <a:rPr lang="zh-CN" altLang="en-US" sz="2667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五</a:t>
            </a:r>
            <a:r>
              <a:rPr lang="en-US" altLang="zh-CN" sz="1067" dirty="0">
                <a:solidFill>
                  <a:srgbClr val="FFFFFF">
                    <a:lumMod val="50000"/>
                  </a:srgbClr>
                </a:solidFill>
                <a:latin typeface="Calibri"/>
                <a:ea typeface="宋体" panose="02010600030101010101" pitchFamily="2" charset="-122"/>
              </a:rPr>
              <a:t>. </a:t>
            </a:r>
            <a:endParaRPr lang="zh-CN" altLang="en-US" sz="1067" dirty="0">
              <a:solidFill>
                <a:srgbClr val="FFFFFF">
                  <a:lumMod val="50000"/>
                </a:srgbClr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32" name="PA_组合 31"/>
          <p:cNvGrpSpPr/>
          <p:nvPr>
            <p:custDataLst>
              <p:tags r:id="rId11"/>
            </p:custDataLst>
          </p:nvPr>
        </p:nvGrpSpPr>
        <p:grpSpPr>
          <a:xfrm>
            <a:off x="554877" y="932724"/>
            <a:ext cx="1199456" cy="74689"/>
            <a:chOff x="0" y="2842590"/>
            <a:chExt cx="7054752" cy="89199"/>
          </a:xfrm>
        </p:grpSpPr>
        <p:sp>
          <p:nvSpPr>
            <p:cNvPr id="33" name="矩形 32"/>
            <p:cNvSpPr/>
            <p:nvPr/>
          </p:nvSpPr>
          <p:spPr>
            <a:xfrm>
              <a:off x="0" y="2842590"/>
              <a:ext cx="1763688" cy="89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763688" y="2842590"/>
              <a:ext cx="1763688" cy="891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3527376" y="2842590"/>
              <a:ext cx="1763688" cy="8919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5291064" y="2842590"/>
              <a:ext cx="1763688" cy="891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EE8E4070-1FDE-42B8-BE07-1CFFD3D37F6F}"/>
              </a:ext>
            </a:extLst>
          </p:cNvPr>
          <p:cNvSpPr txBox="1"/>
          <p:nvPr/>
        </p:nvSpPr>
        <p:spPr>
          <a:xfrm>
            <a:off x="3009515" y="3611239"/>
            <a:ext cx="52153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2400" dirty="0"/>
              <a:t>开展基于师生双向交流的课堂提问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197BE84F-0B99-467D-94F7-C6E21E18F6E9}"/>
              </a:ext>
            </a:extLst>
          </p:cNvPr>
          <p:cNvSpPr txBox="1"/>
          <p:nvPr/>
        </p:nvSpPr>
        <p:spPr>
          <a:xfrm>
            <a:off x="3009515" y="2554264"/>
            <a:ext cx="56725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/>
              <a:t>构建能激发学生主动学习的教学设计</a:t>
            </a:r>
            <a:endParaRPr lang="en-US" altLang="zh-CN" sz="2400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72B598A7-14B9-4BDE-B222-11145CF58240}"/>
              </a:ext>
            </a:extLst>
          </p:cNvPr>
          <p:cNvSpPr txBox="1"/>
          <p:nvPr/>
        </p:nvSpPr>
        <p:spPr>
          <a:xfrm>
            <a:off x="3009515" y="5579302"/>
            <a:ext cx="60924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1219170"/>
            <a:r>
              <a:rPr lang="zh-CN" altLang="en-US" sz="2400" dirty="0"/>
              <a:t>鼓励学生对教师的课堂教学进行评价与反馈</a:t>
            </a:r>
            <a:endParaRPr lang="en-US" altLang="zh-CN" sz="2400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423C253D-6399-4835-98BE-39D6C492D575}"/>
              </a:ext>
            </a:extLst>
          </p:cNvPr>
          <p:cNvSpPr txBox="1"/>
          <p:nvPr/>
        </p:nvSpPr>
        <p:spPr>
          <a:xfrm>
            <a:off x="3116781" y="4623113"/>
            <a:ext cx="54580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/>
              <a:t>选择基于学生自主学习的教学策略 </a:t>
            </a:r>
            <a:endParaRPr lang="en-US" altLang="zh-CN" sz="2400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CF9ABE69-C436-4916-B2FC-E274C0C3E3AE}"/>
              </a:ext>
            </a:extLst>
          </p:cNvPr>
          <p:cNvSpPr txBox="1"/>
          <p:nvPr/>
        </p:nvSpPr>
        <p:spPr>
          <a:xfrm>
            <a:off x="2793911" y="1673430"/>
            <a:ext cx="53374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1219170"/>
            <a:r>
              <a:rPr lang="zh-CN" altLang="en-US" sz="2400" dirty="0">
                <a:solidFill>
                  <a:srgbClr val="000000"/>
                </a:solidFill>
                <a:latin typeface="FZXBSK--GBK1-0"/>
              </a:rPr>
              <a:t>树立主动向学生已有经验学习的理念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4812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 animBg="1" autoUpdateAnimBg="0"/>
      <p:bldP spid="19465" grpId="0" animBg="1"/>
      <p:bldP spid="19467" grpId="0" animBg="1"/>
      <p:bldP spid="19468" grpId="0" animBg="1"/>
      <p:bldP spid="19469" grpId="0" animBg="1"/>
      <p:bldP spid="19488" grpId="0"/>
      <p:bldP spid="19490" grpId="0"/>
      <p:bldP spid="19497" grpId="0"/>
      <p:bldP spid="19498" grpId="0"/>
      <p:bldP spid="1949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PA_组合 17"/>
          <p:cNvGrpSpPr/>
          <p:nvPr>
            <p:custDataLst>
              <p:tags r:id="rId1"/>
            </p:custDataLst>
          </p:nvPr>
        </p:nvGrpSpPr>
        <p:grpSpPr>
          <a:xfrm>
            <a:off x="556365" y="1268388"/>
            <a:ext cx="1199456" cy="74689"/>
            <a:chOff x="0" y="2842590"/>
            <a:chExt cx="7054752" cy="89199"/>
          </a:xfrm>
        </p:grpSpPr>
        <p:sp>
          <p:nvSpPr>
            <p:cNvPr id="19" name="矩形 18"/>
            <p:cNvSpPr/>
            <p:nvPr/>
          </p:nvSpPr>
          <p:spPr>
            <a:xfrm>
              <a:off x="0" y="2842590"/>
              <a:ext cx="1763688" cy="89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763688" y="2842590"/>
              <a:ext cx="1763688" cy="891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527376" y="2842590"/>
              <a:ext cx="1763688" cy="8919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291064" y="2842590"/>
              <a:ext cx="1763688" cy="891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id="{BB8F5869-1FF5-471A-B554-4ECF4633CDA8}"/>
              </a:ext>
            </a:extLst>
          </p:cNvPr>
          <p:cNvSpPr txBox="1"/>
          <p:nvPr/>
        </p:nvSpPr>
        <p:spPr>
          <a:xfrm>
            <a:off x="930718" y="535668"/>
            <a:ext cx="59546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1219170"/>
            <a:r>
              <a:rPr lang="zh-CN" altLang="en-US" sz="2800" dirty="0">
                <a:solidFill>
                  <a:srgbClr val="000000"/>
                </a:solidFill>
                <a:latin typeface="FZXBSK--GBK1-0"/>
              </a:rPr>
              <a:t> 树立主动向学生已有经验学习的理念</a:t>
            </a:r>
            <a:endParaRPr lang="zh-CN" altLang="en-US" sz="28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076DFD1-27DC-47D1-8D3E-29ED8975D44D}"/>
              </a:ext>
            </a:extLst>
          </p:cNvPr>
          <p:cNvSpPr txBox="1"/>
          <p:nvPr/>
        </p:nvSpPr>
        <p:spPr>
          <a:xfrm>
            <a:off x="404823" y="53566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一、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3BA65EEC-5F31-46AC-91A5-20A6F8B52C1A}"/>
              </a:ext>
            </a:extLst>
          </p:cNvPr>
          <p:cNvSpPr/>
          <p:nvPr/>
        </p:nvSpPr>
        <p:spPr>
          <a:xfrm>
            <a:off x="856229" y="1877895"/>
            <a:ext cx="4688977" cy="42512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B9A86706-3542-4011-8B84-6E2D1605A40C}"/>
              </a:ext>
            </a:extLst>
          </p:cNvPr>
          <p:cNvSpPr txBox="1"/>
          <p:nvPr/>
        </p:nvSpPr>
        <p:spPr>
          <a:xfrm>
            <a:off x="1115572" y="4769321"/>
            <a:ext cx="417029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effectLst/>
                <a:latin typeface="FZSSK--GBK1-0"/>
              </a:rPr>
              <a:t>小学教师要向小学生已有经验学习</a:t>
            </a:r>
            <a:r>
              <a:rPr lang="zh-CN" altLang="en-US" sz="2800" dirty="0">
                <a:solidFill>
                  <a:srgbClr val="000000"/>
                </a:solidFill>
                <a:latin typeface="E-BZ"/>
              </a:rPr>
              <a:t>，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FZSSK--GBK1-0"/>
              </a:rPr>
              <a:t>不可忽视小学生已有的生活经验。</a:t>
            </a:r>
            <a:endParaRPr lang="zh-CN" altLang="en-US" sz="2800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EF90AD16-7186-4888-B434-F609DF76A18E}"/>
              </a:ext>
            </a:extLst>
          </p:cNvPr>
          <p:cNvSpPr txBox="1"/>
          <p:nvPr/>
        </p:nvSpPr>
        <p:spPr>
          <a:xfrm>
            <a:off x="1156093" y="2182877"/>
            <a:ext cx="417029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作为小学教师在备课时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应该首先了解、学习学生的既有经验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这种经验包括</a:t>
            </a:r>
            <a:r>
              <a:rPr lang="zh-CN" altLang="en-US" sz="28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生活经验</a:t>
            </a:r>
            <a:r>
              <a:rPr lang="en-US" altLang="zh-CN" sz="28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8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更包括学习经验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" name="PA_任意多边形 13">
            <a:extLst>
              <a:ext uri="{FF2B5EF4-FFF2-40B4-BE49-F238E27FC236}">
                <a16:creationId xmlns:a16="http://schemas.microsoft.com/office/drawing/2014/main" id="{EB679445-6324-4C85-84C0-71156DC848D1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7607531" y="2182877"/>
            <a:ext cx="1863395" cy="2356323"/>
          </a:xfrm>
          <a:custGeom>
            <a:avLst/>
            <a:gdLst>
              <a:gd name="T0" fmla="*/ 700 w 952"/>
              <a:gd name="T1" fmla="*/ 1330 h 1386"/>
              <a:gd name="T2" fmla="*/ 760 w 952"/>
              <a:gd name="T3" fmla="*/ 522 h 1386"/>
              <a:gd name="T4" fmla="*/ 138 w 952"/>
              <a:gd name="T5" fmla="*/ 0 h 1386"/>
              <a:gd name="T6" fmla="*/ 122 w 952"/>
              <a:gd name="T7" fmla="*/ 820 h 1386"/>
              <a:gd name="T8" fmla="*/ 590 w 952"/>
              <a:gd name="T9" fmla="*/ 1386 h 1386"/>
              <a:gd name="T10" fmla="*/ 412 w 952"/>
              <a:gd name="T11" fmla="*/ 618 h 1386"/>
              <a:gd name="T12" fmla="*/ 700 w 952"/>
              <a:gd name="T13" fmla="*/ 1330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2" h="1386">
                <a:moveTo>
                  <a:pt x="700" y="1330"/>
                </a:moveTo>
                <a:cubicBezTo>
                  <a:pt x="700" y="1330"/>
                  <a:pt x="952" y="916"/>
                  <a:pt x="760" y="522"/>
                </a:cubicBezTo>
                <a:cubicBezTo>
                  <a:pt x="571" y="134"/>
                  <a:pt x="138" y="0"/>
                  <a:pt x="138" y="0"/>
                </a:cubicBezTo>
                <a:cubicBezTo>
                  <a:pt x="138" y="0"/>
                  <a:pt x="0" y="476"/>
                  <a:pt x="122" y="820"/>
                </a:cubicBezTo>
                <a:cubicBezTo>
                  <a:pt x="241" y="1156"/>
                  <a:pt x="462" y="1316"/>
                  <a:pt x="590" y="1386"/>
                </a:cubicBezTo>
                <a:cubicBezTo>
                  <a:pt x="590" y="1386"/>
                  <a:pt x="422" y="1170"/>
                  <a:pt x="412" y="618"/>
                </a:cubicBezTo>
                <a:cubicBezTo>
                  <a:pt x="412" y="618"/>
                  <a:pt x="548" y="1094"/>
                  <a:pt x="700" y="13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defTabSz="1219170"/>
            <a:endParaRPr lang="zh-CN" altLang="en-US" sz="2400" dirty="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1" name="PA_任意多边形 12">
            <a:extLst>
              <a:ext uri="{FF2B5EF4-FFF2-40B4-BE49-F238E27FC236}">
                <a16:creationId xmlns:a16="http://schemas.microsoft.com/office/drawing/2014/main" id="{61E103D5-2034-48B8-9853-58232163C3B5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9254452" y="2412998"/>
            <a:ext cx="1666062" cy="2356323"/>
          </a:xfrm>
          <a:custGeom>
            <a:avLst/>
            <a:gdLst>
              <a:gd name="T0" fmla="*/ 325 w 849"/>
              <a:gd name="T1" fmla="*/ 1518 h 1518"/>
              <a:gd name="T2" fmla="*/ 817 w 849"/>
              <a:gd name="T3" fmla="*/ 816 h 1518"/>
              <a:gd name="T4" fmla="*/ 539 w 849"/>
              <a:gd name="T5" fmla="*/ 0 h 1518"/>
              <a:gd name="T6" fmla="*/ 98 w 849"/>
              <a:gd name="T7" fmla="*/ 644 h 1518"/>
              <a:gd name="T8" fmla="*/ 189 w 849"/>
              <a:gd name="T9" fmla="*/ 1506 h 1518"/>
              <a:gd name="T10" fmla="*/ 455 w 849"/>
              <a:gd name="T11" fmla="*/ 706 h 1518"/>
              <a:gd name="T12" fmla="*/ 325 w 849"/>
              <a:gd name="T13" fmla="*/ 1518 h 1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49" h="1518">
                <a:moveTo>
                  <a:pt x="325" y="1518"/>
                </a:moveTo>
                <a:cubicBezTo>
                  <a:pt x="325" y="1518"/>
                  <a:pt x="785" y="1276"/>
                  <a:pt x="817" y="816"/>
                </a:cubicBezTo>
                <a:cubicBezTo>
                  <a:pt x="849" y="356"/>
                  <a:pt x="539" y="0"/>
                  <a:pt x="539" y="0"/>
                </a:cubicBezTo>
                <a:cubicBezTo>
                  <a:pt x="539" y="0"/>
                  <a:pt x="209" y="294"/>
                  <a:pt x="98" y="644"/>
                </a:cubicBezTo>
                <a:cubicBezTo>
                  <a:pt x="0" y="951"/>
                  <a:pt x="59" y="1290"/>
                  <a:pt x="189" y="1506"/>
                </a:cubicBezTo>
                <a:cubicBezTo>
                  <a:pt x="189" y="1506"/>
                  <a:pt x="167" y="1158"/>
                  <a:pt x="455" y="706"/>
                </a:cubicBezTo>
                <a:cubicBezTo>
                  <a:pt x="455" y="706"/>
                  <a:pt x="345" y="970"/>
                  <a:pt x="325" y="15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2" name="PA_任意多边形 10">
            <a:extLst>
              <a:ext uri="{FF2B5EF4-FFF2-40B4-BE49-F238E27FC236}">
                <a16:creationId xmlns:a16="http://schemas.microsoft.com/office/drawing/2014/main" id="{976C2AB7-21D5-4599-AB46-A38D8685BB26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8131138" y="4474588"/>
            <a:ext cx="1591753" cy="2016589"/>
          </a:xfrm>
          <a:custGeom>
            <a:avLst/>
            <a:gdLst>
              <a:gd name="T0" fmla="*/ 369 w 889"/>
              <a:gd name="T1" fmla="*/ 1124 h 1124"/>
              <a:gd name="T2" fmla="*/ 713 w 889"/>
              <a:gd name="T3" fmla="*/ 1124 h 1124"/>
              <a:gd name="T4" fmla="*/ 676 w 889"/>
              <a:gd name="T5" fmla="*/ 705 h 1124"/>
              <a:gd name="T6" fmla="*/ 862 w 889"/>
              <a:gd name="T7" fmla="*/ 273 h 1124"/>
              <a:gd name="T8" fmla="*/ 853 w 889"/>
              <a:gd name="T9" fmla="*/ 202 h 1124"/>
              <a:gd name="T10" fmla="*/ 775 w 889"/>
              <a:gd name="T11" fmla="*/ 257 h 1124"/>
              <a:gd name="T12" fmla="*/ 612 w 889"/>
              <a:gd name="T13" fmla="*/ 387 h 1124"/>
              <a:gd name="T14" fmla="*/ 489 w 889"/>
              <a:gd name="T15" fmla="*/ 141 h 1124"/>
              <a:gd name="T16" fmla="*/ 417 w 889"/>
              <a:gd name="T17" fmla="*/ 5 h 1124"/>
              <a:gd name="T18" fmla="*/ 404 w 889"/>
              <a:gd name="T19" fmla="*/ 155 h 1124"/>
              <a:gd name="T20" fmla="*/ 405 w 889"/>
              <a:gd name="T21" fmla="*/ 327 h 1124"/>
              <a:gd name="T22" fmla="*/ 275 w 889"/>
              <a:gd name="T23" fmla="*/ 196 h 1124"/>
              <a:gd name="T24" fmla="*/ 154 w 889"/>
              <a:gd name="T25" fmla="*/ 49 h 1124"/>
              <a:gd name="T26" fmla="*/ 207 w 889"/>
              <a:gd name="T27" fmla="*/ 218 h 1124"/>
              <a:gd name="T28" fmla="*/ 281 w 889"/>
              <a:gd name="T29" fmla="*/ 387 h 1124"/>
              <a:gd name="T30" fmla="*/ 155 w 889"/>
              <a:gd name="T31" fmla="*/ 273 h 1124"/>
              <a:gd name="T32" fmla="*/ 28 w 889"/>
              <a:gd name="T33" fmla="*/ 187 h 1124"/>
              <a:gd name="T34" fmla="*/ 113 w 889"/>
              <a:gd name="T35" fmla="*/ 350 h 1124"/>
              <a:gd name="T36" fmla="*/ 234 w 889"/>
              <a:gd name="T37" fmla="*/ 489 h 1124"/>
              <a:gd name="T38" fmla="*/ 107 w 889"/>
              <a:gd name="T39" fmla="*/ 421 h 1124"/>
              <a:gd name="T40" fmla="*/ 29 w 889"/>
              <a:gd name="T41" fmla="*/ 413 h 1124"/>
              <a:gd name="T42" fmla="*/ 173 w 889"/>
              <a:gd name="T43" fmla="*/ 550 h 1124"/>
              <a:gd name="T44" fmla="*/ 397 w 889"/>
              <a:gd name="T45" fmla="*/ 850 h 1124"/>
              <a:gd name="T46" fmla="*/ 369 w 889"/>
              <a:gd name="T47" fmla="*/ 1124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89" h="1124">
                <a:moveTo>
                  <a:pt x="369" y="1124"/>
                </a:moveTo>
                <a:cubicBezTo>
                  <a:pt x="713" y="1124"/>
                  <a:pt x="713" y="1124"/>
                  <a:pt x="713" y="1124"/>
                </a:cubicBezTo>
                <a:cubicBezTo>
                  <a:pt x="713" y="1124"/>
                  <a:pt x="608" y="991"/>
                  <a:pt x="676" y="705"/>
                </a:cubicBezTo>
                <a:cubicBezTo>
                  <a:pt x="744" y="420"/>
                  <a:pt x="845" y="300"/>
                  <a:pt x="862" y="273"/>
                </a:cubicBezTo>
                <a:cubicBezTo>
                  <a:pt x="880" y="247"/>
                  <a:pt x="889" y="215"/>
                  <a:pt x="853" y="202"/>
                </a:cubicBezTo>
                <a:cubicBezTo>
                  <a:pt x="824" y="191"/>
                  <a:pt x="784" y="242"/>
                  <a:pt x="775" y="257"/>
                </a:cubicBezTo>
                <a:cubicBezTo>
                  <a:pt x="766" y="272"/>
                  <a:pt x="693" y="394"/>
                  <a:pt x="612" y="387"/>
                </a:cubicBezTo>
                <a:cubicBezTo>
                  <a:pt x="531" y="380"/>
                  <a:pt x="510" y="225"/>
                  <a:pt x="489" y="141"/>
                </a:cubicBezTo>
                <a:cubicBezTo>
                  <a:pt x="468" y="57"/>
                  <a:pt x="454" y="0"/>
                  <a:pt x="417" y="5"/>
                </a:cubicBezTo>
                <a:cubicBezTo>
                  <a:pt x="383" y="10"/>
                  <a:pt x="401" y="127"/>
                  <a:pt x="404" y="155"/>
                </a:cubicBezTo>
                <a:cubicBezTo>
                  <a:pt x="407" y="183"/>
                  <a:pt x="438" y="315"/>
                  <a:pt x="405" y="327"/>
                </a:cubicBezTo>
                <a:cubicBezTo>
                  <a:pt x="372" y="339"/>
                  <a:pt x="306" y="258"/>
                  <a:pt x="275" y="196"/>
                </a:cubicBezTo>
                <a:cubicBezTo>
                  <a:pt x="244" y="134"/>
                  <a:pt x="204" y="27"/>
                  <a:pt x="154" y="49"/>
                </a:cubicBezTo>
                <a:cubicBezTo>
                  <a:pt x="113" y="68"/>
                  <a:pt x="193" y="189"/>
                  <a:pt x="207" y="218"/>
                </a:cubicBezTo>
                <a:cubicBezTo>
                  <a:pt x="221" y="247"/>
                  <a:pt x="293" y="374"/>
                  <a:pt x="281" y="387"/>
                </a:cubicBezTo>
                <a:cubicBezTo>
                  <a:pt x="269" y="400"/>
                  <a:pt x="178" y="299"/>
                  <a:pt x="155" y="273"/>
                </a:cubicBezTo>
                <a:cubicBezTo>
                  <a:pt x="132" y="247"/>
                  <a:pt x="56" y="155"/>
                  <a:pt x="28" y="187"/>
                </a:cubicBezTo>
                <a:cubicBezTo>
                  <a:pt x="0" y="219"/>
                  <a:pt x="67" y="306"/>
                  <a:pt x="113" y="350"/>
                </a:cubicBezTo>
                <a:cubicBezTo>
                  <a:pt x="159" y="394"/>
                  <a:pt x="243" y="472"/>
                  <a:pt x="234" y="489"/>
                </a:cubicBezTo>
                <a:cubicBezTo>
                  <a:pt x="225" y="506"/>
                  <a:pt x="133" y="437"/>
                  <a:pt x="107" y="421"/>
                </a:cubicBezTo>
                <a:cubicBezTo>
                  <a:pt x="81" y="405"/>
                  <a:pt x="39" y="384"/>
                  <a:pt x="29" y="413"/>
                </a:cubicBezTo>
                <a:cubicBezTo>
                  <a:pt x="20" y="441"/>
                  <a:pt x="79" y="497"/>
                  <a:pt x="173" y="550"/>
                </a:cubicBezTo>
                <a:cubicBezTo>
                  <a:pt x="267" y="603"/>
                  <a:pt x="394" y="692"/>
                  <a:pt x="397" y="850"/>
                </a:cubicBezTo>
                <a:cubicBezTo>
                  <a:pt x="400" y="1008"/>
                  <a:pt x="375" y="1107"/>
                  <a:pt x="369" y="112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5" name="PA_任意多边形 14">
            <a:extLst>
              <a:ext uri="{FF2B5EF4-FFF2-40B4-BE49-F238E27FC236}">
                <a16:creationId xmlns:a16="http://schemas.microsoft.com/office/drawing/2014/main" id="{AA9680AF-EE74-486B-9822-18D9AF1800AD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6243304" y="3707295"/>
            <a:ext cx="1889849" cy="1292147"/>
          </a:xfrm>
          <a:custGeom>
            <a:avLst/>
            <a:gdLst>
              <a:gd name="T0" fmla="*/ 1056 w 1056"/>
              <a:gd name="T1" fmla="*/ 528 h 720"/>
              <a:gd name="T2" fmla="*/ 616 w 1056"/>
              <a:gd name="T3" fmla="*/ 80 h 720"/>
              <a:gd name="T4" fmla="*/ 0 w 1056"/>
              <a:gd name="T5" fmla="*/ 178 h 720"/>
              <a:gd name="T6" fmla="*/ 446 w 1056"/>
              <a:gd name="T7" fmla="*/ 596 h 720"/>
              <a:gd name="T8" fmla="*/ 1036 w 1056"/>
              <a:gd name="T9" fmla="*/ 622 h 720"/>
              <a:gd name="T10" fmla="*/ 504 w 1056"/>
              <a:gd name="T11" fmla="*/ 334 h 720"/>
              <a:gd name="T12" fmla="*/ 1056 w 1056"/>
              <a:gd name="T13" fmla="*/ 528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6" h="720">
                <a:moveTo>
                  <a:pt x="1056" y="528"/>
                </a:moveTo>
                <a:cubicBezTo>
                  <a:pt x="1056" y="528"/>
                  <a:pt x="950" y="160"/>
                  <a:pt x="616" y="80"/>
                </a:cubicBezTo>
                <a:cubicBezTo>
                  <a:pt x="282" y="0"/>
                  <a:pt x="0" y="178"/>
                  <a:pt x="0" y="178"/>
                </a:cubicBezTo>
                <a:cubicBezTo>
                  <a:pt x="0" y="178"/>
                  <a:pt x="190" y="477"/>
                  <a:pt x="446" y="596"/>
                </a:cubicBezTo>
                <a:cubicBezTo>
                  <a:pt x="712" y="720"/>
                  <a:pt x="952" y="660"/>
                  <a:pt x="1036" y="622"/>
                </a:cubicBezTo>
                <a:cubicBezTo>
                  <a:pt x="1036" y="622"/>
                  <a:pt x="786" y="594"/>
                  <a:pt x="504" y="334"/>
                </a:cubicBezTo>
                <a:cubicBezTo>
                  <a:pt x="504" y="334"/>
                  <a:pt x="824" y="508"/>
                  <a:pt x="1056" y="5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262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 autoUpdateAnimBg="0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_Line 10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H="1" flipV="1">
            <a:off x="3294938" y="2612505"/>
            <a:ext cx="1847152" cy="6504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3" name="PA_Line 13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 flipH="1">
            <a:off x="3511196" y="3590978"/>
            <a:ext cx="1693069" cy="6503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4" name="PA_Line 14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3822789" y="4703443"/>
            <a:ext cx="1381475" cy="0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PA_任意多边形 5"/>
          <p:cNvSpPr/>
          <p:nvPr>
            <p:custDataLst>
              <p:tags r:id="rId4"/>
            </p:custDataLst>
          </p:nvPr>
        </p:nvSpPr>
        <p:spPr bwMode="auto">
          <a:xfrm>
            <a:off x="1532035" y="2287362"/>
            <a:ext cx="1624453" cy="650285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" name="PA_任意多边形 7"/>
          <p:cNvSpPr/>
          <p:nvPr>
            <p:custDataLst>
              <p:tags r:id="rId5"/>
            </p:custDataLst>
          </p:nvPr>
        </p:nvSpPr>
        <p:spPr bwMode="auto">
          <a:xfrm>
            <a:off x="2043146" y="3262735"/>
            <a:ext cx="1394336" cy="650285"/>
          </a:xfrm>
          <a:custGeom>
            <a:avLst/>
            <a:gdLst>
              <a:gd name="T0" fmla="*/ 333 w 434"/>
              <a:gd name="T1" fmla="*/ 0 h 202"/>
              <a:gd name="T2" fmla="*/ 0 w 434"/>
              <a:gd name="T3" fmla="*/ 0 h 202"/>
              <a:gd name="T4" fmla="*/ 60 w 434"/>
              <a:gd name="T5" fmla="*/ 101 h 202"/>
              <a:gd name="T6" fmla="*/ 0 w 434"/>
              <a:gd name="T7" fmla="*/ 202 h 202"/>
              <a:gd name="T8" fmla="*/ 333 w 434"/>
              <a:gd name="T9" fmla="*/ 202 h 202"/>
              <a:gd name="T10" fmla="*/ 434 w 434"/>
              <a:gd name="T11" fmla="*/ 101 h 202"/>
              <a:gd name="T12" fmla="*/ 333 w 434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4" h="202">
                <a:moveTo>
                  <a:pt x="333" y="0"/>
                </a:moveTo>
                <a:cubicBezTo>
                  <a:pt x="0" y="0"/>
                  <a:pt x="0" y="0"/>
                  <a:pt x="0" y="0"/>
                </a:cubicBezTo>
                <a:cubicBezTo>
                  <a:pt x="35" y="20"/>
                  <a:pt x="60" y="58"/>
                  <a:pt x="60" y="101"/>
                </a:cubicBezTo>
                <a:cubicBezTo>
                  <a:pt x="60" y="145"/>
                  <a:pt x="35" y="183"/>
                  <a:pt x="0" y="202"/>
                </a:cubicBezTo>
                <a:cubicBezTo>
                  <a:pt x="333" y="202"/>
                  <a:pt x="333" y="202"/>
                  <a:pt x="333" y="202"/>
                </a:cubicBezTo>
                <a:cubicBezTo>
                  <a:pt x="389" y="202"/>
                  <a:pt x="434" y="157"/>
                  <a:pt x="434" y="101"/>
                </a:cubicBezTo>
                <a:cubicBezTo>
                  <a:pt x="434" y="46"/>
                  <a:pt x="389" y="0"/>
                  <a:pt x="33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" name="PA_任意多边形 9"/>
          <p:cNvSpPr/>
          <p:nvPr>
            <p:custDataLst>
              <p:tags r:id="rId6"/>
            </p:custDataLst>
          </p:nvPr>
        </p:nvSpPr>
        <p:spPr bwMode="auto">
          <a:xfrm>
            <a:off x="2370621" y="4378303"/>
            <a:ext cx="1397957" cy="650285"/>
          </a:xfrm>
          <a:custGeom>
            <a:avLst/>
            <a:gdLst>
              <a:gd name="T0" fmla="*/ 334 w 435"/>
              <a:gd name="T1" fmla="*/ 0 h 202"/>
              <a:gd name="T2" fmla="*/ 0 w 435"/>
              <a:gd name="T3" fmla="*/ 0 h 202"/>
              <a:gd name="T4" fmla="*/ 60 w 435"/>
              <a:gd name="T5" fmla="*/ 101 h 202"/>
              <a:gd name="T6" fmla="*/ 0 w 435"/>
              <a:gd name="T7" fmla="*/ 202 h 202"/>
              <a:gd name="T8" fmla="*/ 334 w 435"/>
              <a:gd name="T9" fmla="*/ 202 h 202"/>
              <a:gd name="T10" fmla="*/ 435 w 435"/>
              <a:gd name="T11" fmla="*/ 101 h 202"/>
              <a:gd name="T12" fmla="*/ 334 w 435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" h="202">
                <a:moveTo>
                  <a:pt x="334" y="0"/>
                </a:moveTo>
                <a:cubicBezTo>
                  <a:pt x="0" y="0"/>
                  <a:pt x="0" y="0"/>
                  <a:pt x="0" y="0"/>
                </a:cubicBezTo>
                <a:cubicBezTo>
                  <a:pt x="36" y="20"/>
                  <a:pt x="60" y="58"/>
                  <a:pt x="60" y="101"/>
                </a:cubicBezTo>
                <a:cubicBezTo>
                  <a:pt x="60" y="145"/>
                  <a:pt x="36" y="183"/>
                  <a:pt x="0" y="202"/>
                </a:cubicBezTo>
                <a:cubicBezTo>
                  <a:pt x="334" y="202"/>
                  <a:pt x="334" y="202"/>
                  <a:pt x="334" y="202"/>
                </a:cubicBezTo>
                <a:cubicBezTo>
                  <a:pt x="389" y="202"/>
                  <a:pt x="435" y="157"/>
                  <a:pt x="435" y="101"/>
                </a:cubicBezTo>
                <a:cubicBezTo>
                  <a:pt x="435" y="46"/>
                  <a:pt x="389" y="0"/>
                  <a:pt x="33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7" name="PA_矩形 2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247662" y="2411182"/>
            <a:ext cx="4620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/>
              <a:t>开展了解学生需要的学情设计</a:t>
            </a:r>
            <a:endParaRPr lang="en-US" altLang="zh-CN" sz="2400" dirty="0"/>
          </a:p>
        </p:txBody>
      </p:sp>
      <p:sp>
        <p:nvSpPr>
          <p:cNvPr id="33" name="PA_矩形 2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789966" y="3342901"/>
            <a:ext cx="5536265" cy="40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9170">
              <a:lnSpc>
                <a:spcPct val="120000"/>
              </a:lnSpc>
              <a:spcBef>
                <a:spcPts val="400"/>
              </a:spcBef>
            </a:pPr>
            <a:r>
              <a:rPr lang="zh-CN" altLang="en-US" sz="2400" dirty="0"/>
              <a:t>进行学生学会学习的教学目标设计</a:t>
            </a:r>
            <a:endParaRPr lang="en-US" altLang="zh-CN" sz="2400" dirty="0">
              <a:solidFill>
                <a:srgbClr val="FFFFFF">
                  <a:lumMod val="50000"/>
                </a:srgb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4" name="PA_矩形 24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267579" y="4477565"/>
            <a:ext cx="5747424" cy="40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9170">
              <a:lnSpc>
                <a:spcPct val="120000"/>
              </a:lnSpc>
              <a:spcBef>
                <a:spcPts val="400"/>
              </a:spcBef>
            </a:pPr>
            <a:r>
              <a:rPr lang="zh-CN" altLang="en-US" sz="2400" dirty="0"/>
              <a:t>基于学科核心素养养成的教学流程设计</a:t>
            </a:r>
            <a:endParaRPr lang="en-US" altLang="zh-CN" sz="2400" dirty="0">
              <a:solidFill>
                <a:srgbClr val="FFFFFF">
                  <a:lumMod val="50000"/>
                </a:srgb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8" name="PA_矩形 24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794495" y="2393417"/>
            <a:ext cx="945819" cy="41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9170">
              <a:lnSpc>
                <a:spcPct val="120000"/>
              </a:lnSpc>
              <a:spcBef>
                <a:spcPts val="400"/>
              </a:spcBef>
            </a:pPr>
            <a:r>
              <a:rPr lang="en-US" altLang="zh-CN" sz="2400" b="1" dirty="0">
                <a:solidFill>
                  <a:srgbClr val="FFFFFF"/>
                </a:solidFill>
                <a:latin typeface="Calibri"/>
                <a:ea typeface="宋体" panose="02010600030101010101" pitchFamily="2" charset="-122"/>
              </a:rPr>
              <a:t>01</a:t>
            </a:r>
            <a:endParaRPr lang="en-US" altLang="zh-CN" sz="2400" dirty="0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9" name="PA_矩形 24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267404" y="3381057"/>
            <a:ext cx="945819" cy="41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9170">
              <a:lnSpc>
                <a:spcPct val="120000"/>
              </a:lnSpc>
              <a:spcBef>
                <a:spcPts val="400"/>
              </a:spcBef>
            </a:pPr>
            <a:r>
              <a:rPr lang="en-US" altLang="zh-CN" sz="2400" b="1" dirty="0">
                <a:solidFill>
                  <a:srgbClr val="FFFFFF"/>
                </a:solidFill>
                <a:latin typeface="Calibri"/>
                <a:ea typeface="宋体" panose="02010600030101010101" pitchFamily="2" charset="-122"/>
              </a:rPr>
              <a:t>02</a:t>
            </a:r>
            <a:endParaRPr lang="en-US" altLang="zh-CN" sz="2400" dirty="0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2" name="PA_矩形 24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600379" y="4496623"/>
            <a:ext cx="945819" cy="41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9170">
              <a:lnSpc>
                <a:spcPct val="120000"/>
              </a:lnSpc>
              <a:spcBef>
                <a:spcPts val="400"/>
              </a:spcBef>
            </a:pPr>
            <a:r>
              <a:rPr lang="en-US" altLang="zh-CN" sz="2400" b="1" dirty="0">
                <a:solidFill>
                  <a:srgbClr val="FFFFFF"/>
                </a:solidFill>
                <a:latin typeface="Calibri"/>
                <a:ea typeface="宋体" panose="02010600030101010101" pitchFamily="2" charset="-122"/>
              </a:rPr>
              <a:t>03</a:t>
            </a:r>
            <a:endParaRPr lang="en-US" altLang="zh-CN" sz="2400" dirty="0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7" name="PA_矩形 39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91456" y="574740"/>
            <a:ext cx="646599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2800" dirty="0"/>
              <a:t>二、构建能激发学生主动学习的教学设计</a:t>
            </a:r>
            <a:endParaRPr lang="en-US" altLang="zh-CN" sz="2800" dirty="0"/>
          </a:p>
        </p:txBody>
      </p:sp>
      <p:grpSp>
        <p:nvGrpSpPr>
          <p:cNvPr id="48" name="PA_组合 47"/>
          <p:cNvGrpSpPr/>
          <p:nvPr>
            <p:custDataLst>
              <p:tags r:id="rId14"/>
            </p:custDataLst>
          </p:nvPr>
        </p:nvGrpSpPr>
        <p:grpSpPr>
          <a:xfrm>
            <a:off x="591456" y="1228619"/>
            <a:ext cx="1199456" cy="74689"/>
            <a:chOff x="0" y="2842590"/>
            <a:chExt cx="7054752" cy="89199"/>
          </a:xfrm>
        </p:grpSpPr>
        <p:sp>
          <p:nvSpPr>
            <p:cNvPr id="49" name="矩形 48"/>
            <p:cNvSpPr/>
            <p:nvPr/>
          </p:nvSpPr>
          <p:spPr>
            <a:xfrm>
              <a:off x="0" y="2842590"/>
              <a:ext cx="1763688" cy="89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1763688" y="2842590"/>
              <a:ext cx="1763688" cy="891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3527376" y="2842590"/>
              <a:ext cx="1763688" cy="8919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5291064" y="2842590"/>
              <a:ext cx="1763688" cy="891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212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3" grpId="0" animBg="1"/>
      <p:bldP spid="14" grpId="0" animBg="1"/>
      <p:bldP spid="5" grpId="0" animBg="1"/>
      <p:bldP spid="7" grpId="0" animBg="1"/>
      <p:bldP spid="9" grpId="0" animBg="1" autoUpdateAnimBg="0"/>
      <p:bldP spid="27" grpId="0"/>
      <p:bldP spid="33" grpId="0"/>
      <p:bldP spid="34" grpId="0"/>
      <p:bldP spid="38" grpId="0"/>
      <p:bldP spid="39" grpId="0"/>
      <p:bldP spid="42" grpId="0"/>
      <p:bldP spid="4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_Line 10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H="1">
            <a:off x="3258700" y="2621861"/>
            <a:ext cx="1899554" cy="6504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3" name="PA_Line 13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 flipH="1" flipV="1">
            <a:off x="3707575" y="4309034"/>
            <a:ext cx="1394335" cy="0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PA_任意多边形 5"/>
          <p:cNvSpPr/>
          <p:nvPr>
            <p:custDataLst>
              <p:tags r:id="rId3"/>
            </p:custDataLst>
          </p:nvPr>
        </p:nvSpPr>
        <p:spPr bwMode="auto">
          <a:xfrm>
            <a:off x="1706062" y="2270705"/>
            <a:ext cx="1483304" cy="650285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" name="PA_任意多边形 7"/>
          <p:cNvSpPr/>
          <p:nvPr>
            <p:custDataLst>
              <p:tags r:id="rId4"/>
            </p:custDataLst>
          </p:nvPr>
        </p:nvSpPr>
        <p:spPr bwMode="auto">
          <a:xfrm>
            <a:off x="2239589" y="3970368"/>
            <a:ext cx="1394336" cy="650285"/>
          </a:xfrm>
          <a:custGeom>
            <a:avLst/>
            <a:gdLst>
              <a:gd name="T0" fmla="*/ 333 w 434"/>
              <a:gd name="T1" fmla="*/ 0 h 202"/>
              <a:gd name="T2" fmla="*/ 0 w 434"/>
              <a:gd name="T3" fmla="*/ 0 h 202"/>
              <a:gd name="T4" fmla="*/ 60 w 434"/>
              <a:gd name="T5" fmla="*/ 101 h 202"/>
              <a:gd name="T6" fmla="*/ 0 w 434"/>
              <a:gd name="T7" fmla="*/ 202 h 202"/>
              <a:gd name="T8" fmla="*/ 333 w 434"/>
              <a:gd name="T9" fmla="*/ 202 h 202"/>
              <a:gd name="T10" fmla="*/ 434 w 434"/>
              <a:gd name="T11" fmla="*/ 101 h 202"/>
              <a:gd name="T12" fmla="*/ 333 w 434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4" h="202">
                <a:moveTo>
                  <a:pt x="333" y="0"/>
                </a:moveTo>
                <a:cubicBezTo>
                  <a:pt x="0" y="0"/>
                  <a:pt x="0" y="0"/>
                  <a:pt x="0" y="0"/>
                </a:cubicBezTo>
                <a:cubicBezTo>
                  <a:pt x="35" y="20"/>
                  <a:pt x="60" y="58"/>
                  <a:pt x="60" y="101"/>
                </a:cubicBezTo>
                <a:cubicBezTo>
                  <a:pt x="60" y="145"/>
                  <a:pt x="35" y="183"/>
                  <a:pt x="0" y="202"/>
                </a:cubicBezTo>
                <a:cubicBezTo>
                  <a:pt x="333" y="202"/>
                  <a:pt x="333" y="202"/>
                  <a:pt x="333" y="202"/>
                </a:cubicBezTo>
                <a:cubicBezTo>
                  <a:pt x="389" y="202"/>
                  <a:pt x="434" y="157"/>
                  <a:pt x="434" y="101"/>
                </a:cubicBezTo>
                <a:cubicBezTo>
                  <a:pt x="434" y="46"/>
                  <a:pt x="389" y="0"/>
                  <a:pt x="33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7" name="PA_矩形 2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247662" y="2411182"/>
            <a:ext cx="4620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/>
              <a:t>精心设计所提问题</a:t>
            </a:r>
            <a:endParaRPr lang="en-US" altLang="zh-CN" sz="2400" dirty="0"/>
          </a:p>
        </p:txBody>
      </p:sp>
      <p:sp>
        <p:nvSpPr>
          <p:cNvPr id="33" name="PA_矩形 2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858846" y="4047224"/>
            <a:ext cx="4815283" cy="40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9170">
              <a:lnSpc>
                <a:spcPct val="120000"/>
              </a:lnSpc>
              <a:spcBef>
                <a:spcPts val="400"/>
              </a:spcBef>
            </a:pPr>
            <a:r>
              <a:rPr lang="zh-CN" altLang="en-US" sz="2400" dirty="0"/>
              <a:t>分层设计所提问题的难易程度</a:t>
            </a:r>
            <a:endParaRPr lang="en-US" altLang="zh-CN" sz="2400" dirty="0">
              <a:solidFill>
                <a:srgbClr val="FFFFFF">
                  <a:lumMod val="50000"/>
                </a:srgb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8" name="PA_矩形 2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990936" y="2347630"/>
            <a:ext cx="945819" cy="41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9170">
              <a:lnSpc>
                <a:spcPct val="120000"/>
              </a:lnSpc>
              <a:spcBef>
                <a:spcPts val="400"/>
              </a:spcBef>
            </a:pPr>
            <a:r>
              <a:rPr lang="en-US" altLang="zh-CN" sz="2400" b="1" dirty="0">
                <a:solidFill>
                  <a:srgbClr val="FFFFFF"/>
                </a:solidFill>
                <a:latin typeface="Calibri"/>
                <a:ea typeface="宋体" panose="02010600030101010101" pitchFamily="2" charset="-122"/>
              </a:rPr>
              <a:t>01</a:t>
            </a:r>
            <a:endParaRPr lang="en-US" altLang="zh-CN" sz="2400" dirty="0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9" name="PA_矩形 2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463845" y="4078776"/>
            <a:ext cx="945819" cy="41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9170">
              <a:lnSpc>
                <a:spcPct val="120000"/>
              </a:lnSpc>
              <a:spcBef>
                <a:spcPts val="400"/>
              </a:spcBef>
            </a:pPr>
            <a:r>
              <a:rPr lang="en-US" altLang="zh-CN" sz="2400" b="1" dirty="0">
                <a:solidFill>
                  <a:srgbClr val="FFFFFF"/>
                </a:solidFill>
                <a:latin typeface="Calibri"/>
                <a:ea typeface="宋体" panose="02010600030101010101" pitchFamily="2" charset="-122"/>
              </a:rPr>
              <a:t>02</a:t>
            </a:r>
            <a:endParaRPr lang="en-US" altLang="zh-CN" sz="2400" dirty="0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7" name="PA_矩形 39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91456" y="574740"/>
            <a:ext cx="646599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2800" dirty="0"/>
              <a:t>三、 开展基于师生双向交流的课堂提问</a:t>
            </a:r>
            <a:endParaRPr lang="en-US" altLang="zh-CN" sz="2800" dirty="0"/>
          </a:p>
        </p:txBody>
      </p:sp>
      <p:grpSp>
        <p:nvGrpSpPr>
          <p:cNvPr id="48" name="PA_组合 47"/>
          <p:cNvGrpSpPr/>
          <p:nvPr>
            <p:custDataLst>
              <p:tags r:id="rId10"/>
            </p:custDataLst>
          </p:nvPr>
        </p:nvGrpSpPr>
        <p:grpSpPr>
          <a:xfrm>
            <a:off x="651097" y="1221327"/>
            <a:ext cx="1199456" cy="74689"/>
            <a:chOff x="0" y="2842590"/>
            <a:chExt cx="7054752" cy="89199"/>
          </a:xfrm>
        </p:grpSpPr>
        <p:sp>
          <p:nvSpPr>
            <p:cNvPr id="49" name="矩形 48"/>
            <p:cNvSpPr/>
            <p:nvPr/>
          </p:nvSpPr>
          <p:spPr>
            <a:xfrm>
              <a:off x="0" y="2842590"/>
              <a:ext cx="1763688" cy="89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1763688" y="2842590"/>
              <a:ext cx="1763688" cy="891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3527376" y="2842590"/>
              <a:ext cx="1763688" cy="8919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5291064" y="2842590"/>
              <a:ext cx="1763688" cy="891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654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3" grpId="0" animBg="1"/>
      <p:bldP spid="5" grpId="0" animBg="1"/>
      <p:bldP spid="7" grpId="0" animBg="1"/>
      <p:bldP spid="27" grpId="0"/>
      <p:bldP spid="33" grpId="0"/>
      <p:bldP spid="38" grpId="0"/>
      <p:bldP spid="39" grpId="0"/>
      <p:bldP spid="4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_Line 10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H="1" flipV="1">
            <a:off x="3294938" y="2612505"/>
            <a:ext cx="1847152" cy="6504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3" name="PA_Line 13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 flipH="1">
            <a:off x="3511196" y="3597480"/>
            <a:ext cx="1552688" cy="1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4" name="PA_Line 14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3822789" y="4703443"/>
            <a:ext cx="1381475" cy="0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PA_任意多边形 5"/>
          <p:cNvSpPr/>
          <p:nvPr>
            <p:custDataLst>
              <p:tags r:id="rId4"/>
            </p:custDataLst>
          </p:nvPr>
        </p:nvSpPr>
        <p:spPr bwMode="auto">
          <a:xfrm>
            <a:off x="1589460" y="2270705"/>
            <a:ext cx="1599906" cy="650285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" name="PA_任意多边形 7"/>
          <p:cNvSpPr/>
          <p:nvPr>
            <p:custDataLst>
              <p:tags r:id="rId5"/>
            </p:custDataLst>
          </p:nvPr>
        </p:nvSpPr>
        <p:spPr bwMode="auto">
          <a:xfrm>
            <a:off x="2049506" y="3277702"/>
            <a:ext cx="1394336" cy="650285"/>
          </a:xfrm>
          <a:custGeom>
            <a:avLst/>
            <a:gdLst>
              <a:gd name="T0" fmla="*/ 333 w 434"/>
              <a:gd name="T1" fmla="*/ 0 h 202"/>
              <a:gd name="T2" fmla="*/ 0 w 434"/>
              <a:gd name="T3" fmla="*/ 0 h 202"/>
              <a:gd name="T4" fmla="*/ 60 w 434"/>
              <a:gd name="T5" fmla="*/ 101 h 202"/>
              <a:gd name="T6" fmla="*/ 0 w 434"/>
              <a:gd name="T7" fmla="*/ 202 h 202"/>
              <a:gd name="T8" fmla="*/ 333 w 434"/>
              <a:gd name="T9" fmla="*/ 202 h 202"/>
              <a:gd name="T10" fmla="*/ 434 w 434"/>
              <a:gd name="T11" fmla="*/ 101 h 202"/>
              <a:gd name="T12" fmla="*/ 333 w 434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4" h="202">
                <a:moveTo>
                  <a:pt x="333" y="0"/>
                </a:moveTo>
                <a:cubicBezTo>
                  <a:pt x="0" y="0"/>
                  <a:pt x="0" y="0"/>
                  <a:pt x="0" y="0"/>
                </a:cubicBezTo>
                <a:cubicBezTo>
                  <a:pt x="35" y="20"/>
                  <a:pt x="60" y="58"/>
                  <a:pt x="60" y="101"/>
                </a:cubicBezTo>
                <a:cubicBezTo>
                  <a:pt x="60" y="145"/>
                  <a:pt x="35" y="183"/>
                  <a:pt x="0" y="202"/>
                </a:cubicBezTo>
                <a:cubicBezTo>
                  <a:pt x="333" y="202"/>
                  <a:pt x="333" y="202"/>
                  <a:pt x="333" y="202"/>
                </a:cubicBezTo>
                <a:cubicBezTo>
                  <a:pt x="389" y="202"/>
                  <a:pt x="434" y="157"/>
                  <a:pt x="434" y="101"/>
                </a:cubicBezTo>
                <a:cubicBezTo>
                  <a:pt x="434" y="46"/>
                  <a:pt x="389" y="0"/>
                  <a:pt x="33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" name="PA_任意多边形 9"/>
          <p:cNvSpPr/>
          <p:nvPr>
            <p:custDataLst>
              <p:tags r:id="rId6"/>
            </p:custDataLst>
          </p:nvPr>
        </p:nvSpPr>
        <p:spPr bwMode="auto">
          <a:xfrm>
            <a:off x="2385843" y="4378300"/>
            <a:ext cx="1397957" cy="650285"/>
          </a:xfrm>
          <a:custGeom>
            <a:avLst/>
            <a:gdLst>
              <a:gd name="T0" fmla="*/ 334 w 435"/>
              <a:gd name="T1" fmla="*/ 0 h 202"/>
              <a:gd name="T2" fmla="*/ 0 w 435"/>
              <a:gd name="T3" fmla="*/ 0 h 202"/>
              <a:gd name="T4" fmla="*/ 60 w 435"/>
              <a:gd name="T5" fmla="*/ 101 h 202"/>
              <a:gd name="T6" fmla="*/ 0 w 435"/>
              <a:gd name="T7" fmla="*/ 202 h 202"/>
              <a:gd name="T8" fmla="*/ 334 w 435"/>
              <a:gd name="T9" fmla="*/ 202 h 202"/>
              <a:gd name="T10" fmla="*/ 435 w 435"/>
              <a:gd name="T11" fmla="*/ 101 h 202"/>
              <a:gd name="T12" fmla="*/ 334 w 435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" h="202">
                <a:moveTo>
                  <a:pt x="334" y="0"/>
                </a:moveTo>
                <a:cubicBezTo>
                  <a:pt x="0" y="0"/>
                  <a:pt x="0" y="0"/>
                  <a:pt x="0" y="0"/>
                </a:cubicBezTo>
                <a:cubicBezTo>
                  <a:pt x="36" y="20"/>
                  <a:pt x="60" y="58"/>
                  <a:pt x="60" y="101"/>
                </a:cubicBezTo>
                <a:cubicBezTo>
                  <a:pt x="60" y="145"/>
                  <a:pt x="36" y="183"/>
                  <a:pt x="0" y="202"/>
                </a:cubicBezTo>
                <a:cubicBezTo>
                  <a:pt x="334" y="202"/>
                  <a:pt x="334" y="202"/>
                  <a:pt x="334" y="202"/>
                </a:cubicBezTo>
                <a:cubicBezTo>
                  <a:pt x="389" y="202"/>
                  <a:pt x="435" y="157"/>
                  <a:pt x="435" y="101"/>
                </a:cubicBezTo>
                <a:cubicBezTo>
                  <a:pt x="435" y="46"/>
                  <a:pt x="389" y="0"/>
                  <a:pt x="33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7" name="PA_矩形 2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247662" y="2411182"/>
            <a:ext cx="4620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/>
              <a:t>精心创建激发学习兴趣的教学氛围</a:t>
            </a:r>
            <a:endParaRPr lang="en-US" altLang="zh-CN" sz="2400" dirty="0"/>
          </a:p>
        </p:txBody>
      </p:sp>
      <p:sp>
        <p:nvSpPr>
          <p:cNvPr id="33" name="PA_矩形 2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895513" y="3365151"/>
            <a:ext cx="5536265" cy="40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9170">
              <a:lnSpc>
                <a:spcPct val="120000"/>
              </a:lnSpc>
              <a:spcBef>
                <a:spcPts val="400"/>
              </a:spcBef>
            </a:pPr>
            <a:r>
              <a:rPr lang="zh-CN" altLang="en-US" sz="2400" dirty="0"/>
              <a:t>教授让学生自己动手动脑的学习方法</a:t>
            </a:r>
            <a:endParaRPr lang="en-US" altLang="zh-CN" sz="2400" dirty="0">
              <a:solidFill>
                <a:srgbClr val="FFFFFF">
                  <a:lumMod val="50000"/>
                </a:srgb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4" name="PA_矩形 24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895513" y="4476038"/>
            <a:ext cx="5623240" cy="40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9170">
              <a:lnSpc>
                <a:spcPct val="120000"/>
              </a:lnSpc>
              <a:spcBef>
                <a:spcPts val="400"/>
              </a:spcBef>
            </a:pPr>
            <a:r>
              <a:rPr lang="zh-CN" altLang="en-US" sz="2400" dirty="0"/>
              <a:t>开展让每个学生参与的多维互动活动</a:t>
            </a:r>
            <a:endParaRPr lang="en-US" altLang="zh-CN" sz="2400" dirty="0">
              <a:solidFill>
                <a:srgbClr val="FFFFFF">
                  <a:lumMod val="50000"/>
                </a:srgb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8" name="PA_矩形 24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912934" y="2351282"/>
            <a:ext cx="945819" cy="41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9170">
              <a:lnSpc>
                <a:spcPct val="120000"/>
              </a:lnSpc>
              <a:spcBef>
                <a:spcPts val="400"/>
              </a:spcBef>
            </a:pPr>
            <a:r>
              <a:rPr lang="en-US" altLang="zh-CN" sz="2400" b="1" dirty="0">
                <a:solidFill>
                  <a:srgbClr val="FFFFFF"/>
                </a:solidFill>
                <a:latin typeface="Calibri"/>
                <a:ea typeface="宋体" panose="02010600030101010101" pitchFamily="2" charset="-122"/>
              </a:rPr>
              <a:t>01</a:t>
            </a:r>
            <a:endParaRPr lang="en-US" altLang="zh-CN" sz="2400" dirty="0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9" name="PA_矩形 24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349119" y="3372863"/>
            <a:ext cx="945819" cy="41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9170">
              <a:lnSpc>
                <a:spcPct val="120000"/>
              </a:lnSpc>
              <a:spcBef>
                <a:spcPts val="400"/>
              </a:spcBef>
            </a:pPr>
            <a:r>
              <a:rPr lang="en-US" altLang="zh-CN" sz="2400" b="1" dirty="0">
                <a:solidFill>
                  <a:srgbClr val="FFFFFF"/>
                </a:solidFill>
                <a:latin typeface="Calibri"/>
                <a:ea typeface="宋体" panose="02010600030101010101" pitchFamily="2" charset="-122"/>
              </a:rPr>
              <a:t>02</a:t>
            </a:r>
            <a:endParaRPr lang="en-US" altLang="zh-CN" sz="2400" dirty="0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2" name="PA_矩形 24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663931" y="4496622"/>
            <a:ext cx="945819" cy="41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9170">
              <a:lnSpc>
                <a:spcPct val="120000"/>
              </a:lnSpc>
              <a:spcBef>
                <a:spcPts val="400"/>
              </a:spcBef>
            </a:pPr>
            <a:r>
              <a:rPr lang="en-US" altLang="zh-CN" sz="2400" b="1" dirty="0">
                <a:solidFill>
                  <a:srgbClr val="FFFFFF"/>
                </a:solidFill>
                <a:latin typeface="Calibri"/>
                <a:ea typeface="宋体" panose="02010600030101010101" pitchFamily="2" charset="-122"/>
              </a:rPr>
              <a:t>03</a:t>
            </a:r>
            <a:endParaRPr lang="en-US" altLang="zh-CN" sz="2400" dirty="0">
              <a:solidFill>
                <a:srgbClr val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7" name="PA_矩形 39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91456" y="574740"/>
            <a:ext cx="646599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2800" dirty="0"/>
              <a:t>四、 选择基于学生自主学习的教学策略 </a:t>
            </a:r>
            <a:endParaRPr lang="en-US" altLang="zh-CN" sz="2800" dirty="0"/>
          </a:p>
        </p:txBody>
      </p:sp>
      <p:grpSp>
        <p:nvGrpSpPr>
          <p:cNvPr id="48" name="PA_组合 47"/>
          <p:cNvGrpSpPr/>
          <p:nvPr>
            <p:custDataLst>
              <p:tags r:id="rId14"/>
            </p:custDataLst>
          </p:nvPr>
        </p:nvGrpSpPr>
        <p:grpSpPr>
          <a:xfrm>
            <a:off x="591456" y="1260150"/>
            <a:ext cx="1199456" cy="74689"/>
            <a:chOff x="0" y="2842590"/>
            <a:chExt cx="7054752" cy="89199"/>
          </a:xfrm>
        </p:grpSpPr>
        <p:sp>
          <p:nvSpPr>
            <p:cNvPr id="49" name="矩形 48"/>
            <p:cNvSpPr/>
            <p:nvPr/>
          </p:nvSpPr>
          <p:spPr>
            <a:xfrm>
              <a:off x="0" y="2842590"/>
              <a:ext cx="1763688" cy="89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1763688" y="2842590"/>
              <a:ext cx="1763688" cy="891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3527376" y="2842590"/>
              <a:ext cx="1763688" cy="8919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5291064" y="2842590"/>
              <a:ext cx="1763688" cy="891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886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3" grpId="0" animBg="1"/>
      <p:bldP spid="14" grpId="0" animBg="1"/>
      <p:bldP spid="5" grpId="0" animBg="1"/>
      <p:bldP spid="7" grpId="0" animBg="1"/>
      <p:bldP spid="9" grpId="0" animBg="1" autoUpdateAnimBg="0"/>
      <p:bldP spid="27" grpId="0"/>
      <p:bldP spid="33" grpId="0"/>
      <p:bldP spid="34" grpId="0"/>
      <p:bldP spid="38" grpId="0"/>
      <p:bldP spid="39" grpId="0"/>
      <p:bldP spid="42" grpId="0"/>
      <p:bldP spid="4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_Line 10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H="1">
            <a:off x="3258700" y="2621861"/>
            <a:ext cx="1899554" cy="6504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3" name="PA_Line 13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 flipH="1">
            <a:off x="3258700" y="4309034"/>
            <a:ext cx="1843210" cy="6504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PA_任意多边形 5"/>
          <p:cNvSpPr/>
          <p:nvPr>
            <p:custDataLst>
              <p:tags r:id="rId3"/>
            </p:custDataLst>
          </p:nvPr>
        </p:nvSpPr>
        <p:spPr bwMode="auto">
          <a:xfrm>
            <a:off x="591456" y="2303222"/>
            <a:ext cx="2620350" cy="650285"/>
          </a:xfrm>
          <a:custGeom>
            <a:avLst/>
            <a:gdLst>
              <a:gd name="T0" fmla="*/ 490 w 591"/>
              <a:gd name="T1" fmla="*/ 0 h 202"/>
              <a:gd name="T2" fmla="*/ 101 w 591"/>
              <a:gd name="T3" fmla="*/ 0 h 202"/>
              <a:gd name="T4" fmla="*/ 0 w 591"/>
              <a:gd name="T5" fmla="*/ 101 h 202"/>
              <a:gd name="T6" fmla="*/ 101 w 591"/>
              <a:gd name="T7" fmla="*/ 202 h 202"/>
              <a:gd name="T8" fmla="*/ 490 w 591"/>
              <a:gd name="T9" fmla="*/ 202 h 202"/>
              <a:gd name="T10" fmla="*/ 591 w 591"/>
              <a:gd name="T11" fmla="*/ 101 h 202"/>
              <a:gd name="T12" fmla="*/ 490 w 591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202">
                <a:moveTo>
                  <a:pt x="4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46" y="0"/>
                  <a:pt x="0" y="46"/>
                  <a:pt x="0" y="101"/>
                </a:cubicBezTo>
                <a:cubicBezTo>
                  <a:pt x="0" y="157"/>
                  <a:pt x="46" y="202"/>
                  <a:pt x="101" y="202"/>
                </a:cubicBezTo>
                <a:cubicBezTo>
                  <a:pt x="490" y="202"/>
                  <a:pt x="490" y="202"/>
                  <a:pt x="490" y="202"/>
                </a:cubicBezTo>
                <a:cubicBezTo>
                  <a:pt x="546" y="202"/>
                  <a:pt x="591" y="157"/>
                  <a:pt x="591" y="101"/>
                </a:cubicBezTo>
                <a:cubicBezTo>
                  <a:pt x="591" y="46"/>
                  <a:pt x="546" y="0"/>
                  <a:pt x="49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240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7" name="PA_矩形 2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42256" y="2420589"/>
            <a:ext cx="45415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/>
              <a:t>定期召开班会讨论、专题讨论等</a:t>
            </a:r>
            <a:endParaRPr lang="en-US" altLang="zh-CN" sz="2400" dirty="0"/>
          </a:p>
        </p:txBody>
      </p:sp>
      <p:sp>
        <p:nvSpPr>
          <p:cNvPr id="33" name="PA_矩形 2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42256" y="4124367"/>
            <a:ext cx="64292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/>
              <a:t>教师观察、方便询问等</a:t>
            </a:r>
            <a:endParaRPr lang="en-US" altLang="zh-CN" sz="2400" dirty="0">
              <a:solidFill>
                <a:srgbClr val="FFFFFF">
                  <a:lumMod val="50000"/>
                </a:srgb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8" name="PA_矩形 2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81388" y="2469384"/>
            <a:ext cx="2140266" cy="339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219170">
              <a:lnSpc>
                <a:spcPct val="120000"/>
              </a:lnSpc>
              <a:spcBef>
                <a:spcPts val="400"/>
              </a:spcBef>
            </a:pPr>
            <a:r>
              <a:rPr lang="zh-CN" altLang="en-US" sz="2000" b="1" dirty="0">
                <a:solidFill>
                  <a:schemeClr val="bg1"/>
                </a:solidFill>
              </a:rPr>
              <a:t>正式的评教活动</a:t>
            </a:r>
            <a:endParaRPr lang="en-US" altLang="zh-CN" sz="2000" b="1" dirty="0">
              <a:solidFill>
                <a:schemeClr val="bg1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7" name="PA_矩形 39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91455" y="574740"/>
            <a:ext cx="772643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2800" dirty="0"/>
              <a:t>五、 鼓励学生对教师的课堂教学进行评价与反馈</a:t>
            </a:r>
            <a:endParaRPr lang="en-US" altLang="zh-CN" sz="2800" dirty="0"/>
          </a:p>
        </p:txBody>
      </p:sp>
      <p:grpSp>
        <p:nvGrpSpPr>
          <p:cNvPr id="48" name="PA_组合 47"/>
          <p:cNvGrpSpPr/>
          <p:nvPr>
            <p:custDataLst>
              <p:tags r:id="rId8"/>
            </p:custDataLst>
          </p:nvPr>
        </p:nvGrpSpPr>
        <p:grpSpPr>
          <a:xfrm>
            <a:off x="651097" y="1221327"/>
            <a:ext cx="1199456" cy="74689"/>
            <a:chOff x="0" y="2842590"/>
            <a:chExt cx="7054752" cy="89199"/>
          </a:xfrm>
        </p:grpSpPr>
        <p:sp>
          <p:nvSpPr>
            <p:cNvPr id="49" name="矩形 48"/>
            <p:cNvSpPr/>
            <p:nvPr/>
          </p:nvSpPr>
          <p:spPr>
            <a:xfrm>
              <a:off x="0" y="2842590"/>
              <a:ext cx="1763688" cy="89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1763688" y="2842590"/>
              <a:ext cx="1763688" cy="891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3527376" y="2842590"/>
              <a:ext cx="1763688" cy="8919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5291064" y="2842590"/>
              <a:ext cx="1763688" cy="891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0" name="PA_任意多边形 7">
            <a:extLst>
              <a:ext uri="{FF2B5EF4-FFF2-40B4-BE49-F238E27FC236}">
                <a16:creationId xmlns:a16="http://schemas.microsoft.com/office/drawing/2014/main" id="{9445621C-EDEF-41CE-8B46-ECDED236FD85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651097" y="3983890"/>
            <a:ext cx="2620351" cy="650285"/>
          </a:xfrm>
          <a:custGeom>
            <a:avLst/>
            <a:gdLst>
              <a:gd name="T0" fmla="*/ 333 w 434"/>
              <a:gd name="T1" fmla="*/ 0 h 202"/>
              <a:gd name="T2" fmla="*/ 0 w 434"/>
              <a:gd name="T3" fmla="*/ 0 h 202"/>
              <a:gd name="T4" fmla="*/ 60 w 434"/>
              <a:gd name="T5" fmla="*/ 101 h 202"/>
              <a:gd name="T6" fmla="*/ 0 w 434"/>
              <a:gd name="T7" fmla="*/ 202 h 202"/>
              <a:gd name="T8" fmla="*/ 333 w 434"/>
              <a:gd name="T9" fmla="*/ 202 h 202"/>
              <a:gd name="T10" fmla="*/ 434 w 434"/>
              <a:gd name="T11" fmla="*/ 101 h 202"/>
              <a:gd name="T12" fmla="*/ 333 w 434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4" h="202">
                <a:moveTo>
                  <a:pt x="333" y="0"/>
                </a:moveTo>
                <a:cubicBezTo>
                  <a:pt x="0" y="0"/>
                  <a:pt x="0" y="0"/>
                  <a:pt x="0" y="0"/>
                </a:cubicBezTo>
                <a:cubicBezTo>
                  <a:pt x="35" y="20"/>
                  <a:pt x="60" y="58"/>
                  <a:pt x="60" y="101"/>
                </a:cubicBezTo>
                <a:cubicBezTo>
                  <a:pt x="60" y="145"/>
                  <a:pt x="35" y="183"/>
                  <a:pt x="0" y="202"/>
                </a:cubicBezTo>
                <a:cubicBezTo>
                  <a:pt x="333" y="202"/>
                  <a:pt x="333" y="202"/>
                  <a:pt x="333" y="202"/>
                </a:cubicBezTo>
                <a:cubicBezTo>
                  <a:pt x="389" y="202"/>
                  <a:pt x="434" y="157"/>
                  <a:pt x="434" y="101"/>
                </a:cubicBezTo>
                <a:cubicBezTo>
                  <a:pt x="434" y="46"/>
                  <a:pt x="389" y="0"/>
                  <a:pt x="33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1600" dirty="0">
              <a:solidFill>
                <a:srgbClr val="333333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160BAC7-2E18-420E-AEC1-0B3F7CE104B2}"/>
              </a:ext>
            </a:extLst>
          </p:cNvPr>
          <p:cNvSpPr txBox="1"/>
          <p:nvPr/>
        </p:nvSpPr>
        <p:spPr>
          <a:xfrm>
            <a:off x="968335" y="4124367"/>
            <a:ext cx="2249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/>
              <a:t>非正式的评教活动</a:t>
            </a:r>
          </a:p>
        </p:txBody>
      </p:sp>
    </p:spTree>
    <p:extLst>
      <p:ext uri="{BB962C8B-B14F-4D97-AF65-F5344CB8AC3E}">
        <p14:creationId xmlns:p14="http://schemas.microsoft.com/office/powerpoint/2010/main" val="3304584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3" grpId="0" animBg="1"/>
      <p:bldP spid="5" grpId="0" animBg="1"/>
      <p:bldP spid="27" grpId="0"/>
      <p:bldP spid="33" grpId="0"/>
      <p:bldP spid="38" grpId="0"/>
      <p:bldP spid="47" grpId="0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PA_组合 20"/>
          <p:cNvGrpSpPr/>
          <p:nvPr>
            <p:custDataLst>
              <p:tags r:id="rId1"/>
            </p:custDataLst>
          </p:nvPr>
        </p:nvGrpSpPr>
        <p:grpSpPr>
          <a:xfrm>
            <a:off x="4392150" y="2089003"/>
            <a:ext cx="3407701" cy="63239"/>
            <a:chOff x="2190216" y="0"/>
            <a:chExt cx="4752528" cy="108012"/>
          </a:xfrm>
        </p:grpSpPr>
        <p:sp>
          <p:nvSpPr>
            <p:cNvPr id="4" name="矩形 3"/>
            <p:cNvSpPr/>
            <p:nvPr/>
          </p:nvSpPr>
          <p:spPr>
            <a:xfrm>
              <a:off x="2190216" y="0"/>
              <a:ext cx="1188132" cy="1080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378348" y="0"/>
              <a:ext cx="1188132" cy="108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566480" y="0"/>
              <a:ext cx="1188132" cy="1080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754612" y="0"/>
              <a:ext cx="1188132" cy="1080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36" name="PA_文本框 35"/>
          <p:cNvSpPr txBox="1"/>
          <p:nvPr>
            <p:custDataLst>
              <p:tags r:id="rId2"/>
            </p:custDataLst>
          </p:nvPr>
        </p:nvSpPr>
        <p:spPr>
          <a:xfrm>
            <a:off x="5061384" y="576216"/>
            <a:ext cx="1971040" cy="995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zh-CN" altLang="en-US" sz="3733" b="1" dirty="0">
                <a:ln w="6350">
                  <a:noFill/>
                </a:ln>
                <a:solidFill>
                  <a:srgbClr val="1D69A3"/>
                </a:solidFill>
                <a:latin typeface="Impact" pitchFamily="34" charset="0"/>
                <a:ea typeface="微软雅黑" pitchFamily="34" charset="-122"/>
              </a:rPr>
              <a:t>目  录</a:t>
            </a:r>
            <a:endParaRPr lang="en-US" altLang="zh-CN" sz="3733" b="1" dirty="0">
              <a:ln w="6350">
                <a:noFill/>
              </a:ln>
              <a:solidFill>
                <a:srgbClr val="1D69A3"/>
              </a:solidFill>
              <a:latin typeface="Impact" pitchFamily="34" charset="0"/>
              <a:ea typeface="微软雅黑" pitchFamily="34" charset="-122"/>
            </a:endParaRPr>
          </a:p>
          <a:p>
            <a:pPr algn="ctr" defTabSz="1219170"/>
            <a:r>
              <a:rPr lang="en-US" altLang="zh-CN" sz="2133" dirty="0">
                <a:ln w="6350">
                  <a:noFill/>
                </a:ln>
                <a:solidFill>
                  <a:srgbClr val="333333">
                    <a:lumMod val="50000"/>
                    <a:lumOff val="50000"/>
                  </a:srgb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CONTENTS</a:t>
            </a:r>
            <a:endParaRPr lang="zh-CN" altLang="en-US" sz="2133" dirty="0">
              <a:ln w="6350">
                <a:noFill/>
              </a:ln>
              <a:solidFill>
                <a:srgbClr val="333333">
                  <a:lumMod val="50000"/>
                  <a:lumOff val="50000"/>
                </a:srgb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2" name="PA_组合 1"/>
          <p:cNvGrpSpPr/>
          <p:nvPr>
            <p:custDataLst>
              <p:tags r:id="rId3"/>
            </p:custDataLst>
          </p:nvPr>
        </p:nvGrpSpPr>
        <p:grpSpPr>
          <a:xfrm>
            <a:off x="1537425" y="3129141"/>
            <a:ext cx="3940629" cy="2791470"/>
            <a:chOff x="522514" y="3027330"/>
            <a:chExt cx="1512542" cy="1440160"/>
          </a:xfrm>
        </p:grpSpPr>
        <p:sp>
          <p:nvSpPr>
            <p:cNvPr id="54" name="矩形 53"/>
            <p:cNvSpPr/>
            <p:nvPr/>
          </p:nvSpPr>
          <p:spPr>
            <a:xfrm>
              <a:off x="522514" y="3027330"/>
              <a:ext cx="1512542" cy="1440160"/>
            </a:xfrm>
            <a:prstGeom prst="rect">
              <a:avLst/>
            </a:pr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522514" y="3393953"/>
              <a:ext cx="1512542" cy="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PA_组合 73"/>
          <p:cNvGrpSpPr/>
          <p:nvPr>
            <p:custDataLst>
              <p:tags r:id="rId4"/>
            </p:custDataLst>
          </p:nvPr>
        </p:nvGrpSpPr>
        <p:grpSpPr>
          <a:xfrm>
            <a:off x="6627663" y="3129141"/>
            <a:ext cx="3493666" cy="2791468"/>
            <a:chOff x="522514" y="3027330"/>
            <a:chExt cx="1512542" cy="1440160"/>
          </a:xfrm>
        </p:grpSpPr>
        <p:sp>
          <p:nvSpPr>
            <p:cNvPr id="75" name="矩形 74"/>
            <p:cNvSpPr/>
            <p:nvPr/>
          </p:nvSpPr>
          <p:spPr>
            <a:xfrm>
              <a:off x="522514" y="3027330"/>
              <a:ext cx="1512542" cy="1440160"/>
            </a:xfrm>
            <a:prstGeom prst="rect">
              <a:avLst/>
            </a:pr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cxnSp>
          <p:nvCxnSpPr>
            <p:cNvPr id="76" name="直接连接符 75"/>
            <p:cNvCxnSpPr/>
            <p:nvPr/>
          </p:nvCxnSpPr>
          <p:spPr>
            <a:xfrm>
              <a:off x="522514" y="3393953"/>
              <a:ext cx="1512542" cy="0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PA_矩形 60"/>
          <p:cNvSpPr/>
          <p:nvPr>
            <p:custDataLst>
              <p:tags r:id="rId5"/>
            </p:custDataLst>
          </p:nvPr>
        </p:nvSpPr>
        <p:spPr>
          <a:xfrm>
            <a:off x="2802245" y="4322105"/>
            <a:ext cx="2646879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>
              <a:lnSpc>
                <a:spcPct val="150000"/>
              </a:lnSpc>
            </a:pPr>
            <a:r>
              <a:rPr lang="zh-CN" altLang="en-US" sz="3200" dirty="0">
                <a:ln w="6350">
                  <a:noFill/>
                </a:ln>
                <a:latin typeface="宋体" panose="02010600030101010101" pitchFamily="2" charset="-122"/>
                <a:ea typeface="宋体" panose="02010600030101010101" pitchFamily="2" charset="-122"/>
              </a:rPr>
              <a:t>师生相长概述</a:t>
            </a:r>
          </a:p>
        </p:txBody>
      </p:sp>
      <p:sp>
        <p:nvSpPr>
          <p:cNvPr id="65" name="PA_矩形 64"/>
          <p:cNvSpPr/>
          <p:nvPr>
            <p:custDataLst>
              <p:tags r:id="rId6"/>
            </p:custDataLst>
          </p:nvPr>
        </p:nvSpPr>
        <p:spPr>
          <a:xfrm>
            <a:off x="6243343" y="4387507"/>
            <a:ext cx="38779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zh-CN" altLang="en-US" sz="3200" dirty="0"/>
              <a:t>师生相长的实现策略</a:t>
            </a:r>
            <a:endParaRPr lang="zh-CN" altLang="en-US" sz="3200" b="1" dirty="0">
              <a:ln w="6350">
                <a:noFill/>
              </a:ln>
              <a:solidFill>
                <a:srgbClr val="FFFFFF">
                  <a:lumMod val="50000"/>
                </a:srgbClr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66" name="PA_矩形 65"/>
          <p:cNvSpPr/>
          <p:nvPr>
            <p:custDataLst>
              <p:tags r:id="rId7"/>
            </p:custDataLst>
          </p:nvPr>
        </p:nvSpPr>
        <p:spPr>
          <a:xfrm>
            <a:off x="2859194" y="3209219"/>
            <a:ext cx="2033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/>
            <a:r>
              <a:rPr lang="zh-CN" altLang="en-US" sz="3600" b="1" dirty="0">
                <a:ln w="6350">
                  <a:noFill/>
                </a:ln>
                <a:solidFill>
                  <a:srgbClr val="92D050"/>
                </a:solidFill>
                <a:latin typeface="Impact" pitchFamily="34" charset="0"/>
                <a:ea typeface="微软雅黑" pitchFamily="34" charset="-122"/>
              </a:rPr>
              <a:t>第一节</a:t>
            </a:r>
          </a:p>
        </p:txBody>
      </p:sp>
      <p:sp>
        <p:nvSpPr>
          <p:cNvPr id="38" name="PA_矩形 65">
            <a:extLst>
              <a:ext uri="{FF2B5EF4-FFF2-40B4-BE49-F238E27FC236}">
                <a16:creationId xmlns:a16="http://schemas.microsoft.com/office/drawing/2014/main" id="{6733A874-9CFA-4448-8799-DA3B5803B570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7032424" y="3144923"/>
            <a:ext cx="20967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/>
            <a:r>
              <a:rPr lang="zh-CN" altLang="en-US" sz="3600" b="1" dirty="0">
                <a:ln w="6350">
                  <a:noFill/>
                </a:ln>
                <a:solidFill>
                  <a:srgbClr val="92D050"/>
                </a:solidFill>
                <a:latin typeface="Impact" pitchFamily="34" charset="0"/>
                <a:ea typeface="微软雅黑" pitchFamily="34" charset="-122"/>
              </a:rPr>
              <a:t>第二节</a:t>
            </a:r>
          </a:p>
        </p:txBody>
      </p:sp>
    </p:spTree>
    <p:extLst>
      <p:ext uri="{BB962C8B-B14F-4D97-AF65-F5344CB8AC3E}">
        <p14:creationId xmlns:p14="http://schemas.microsoft.com/office/powerpoint/2010/main" val="300362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61" grpId="0"/>
      <p:bldP spid="65" grpId="0"/>
      <p:bldP spid="66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A_矩形 37"/>
          <p:cNvSpPr/>
          <p:nvPr>
            <p:custDataLst>
              <p:tags r:id="rId1"/>
            </p:custDataLst>
          </p:nvPr>
        </p:nvSpPr>
        <p:spPr>
          <a:xfrm>
            <a:off x="2199050" y="3429000"/>
            <a:ext cx="5864769" cy="1659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219200">
              <a:lnSpc>
                <a:spcPct val="150000"/>
              </a:lnSpc>
            </a:pPr>
            <a:r>
              <a:rPr kumimoji="1" lang="zh-CN" altLang="en-US" sz="3600" dirty="0">
                <a:sym typeface="+mn-ea"/>
              </a:rPr>
              <a:t>一、师生相长内涵及意义</a:t>
            </a:r>
            <a:endParaRPr kumimoji="1" lang="en-US" altLang="zh-CN" sz="3600" dirty="0">
              <a:sym typeface="+mn-ea"/>
            </a:endParaRPr>
          </a:p>
          <a:p>
            <a:pPr defTabSz="1219200">
              <a:lnSpc>
                <a:spcPct val="150000"/>
              </a:lnSpc>
            </a:pPr>
            <a:r>
              <a:rPr kumimoji="1" lang="zh-CN" altLang="en-US" sz="3600" dirty="0">
                <a:sym typeface="+mn-ea"/>
              </a:rPr>
              <a:t>二、师生相长前提条件</a:t>
            </a:r>
            <a:endParaRPr kumimoji="1" lang="zh-CN" altLang="en-US" sz="3600" dirty="0"/>
          </a:p>
        </p:txBody>
      </p:sp>
      <p:sp>
        <p:nvSpPr>
          <p:cNvPr id="41" name="PA_矩形 40"/>
          <p:cNvSpPr/>
          <p:nvPr>
            <p:custDataLst>
              <p:tags r:id="rId2"/>
            </p:custDataLst>
          </p:nvPr>
        </p:nvSpPr>
        <p:spPr>
          <a:xfrm>
            <a:off x="1229542" y="1363889"/>
            <a:ext cx="8606790" cy="1609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200"/>
            <a:r>
              <a:rPr lang="zh-CN" altLang="en-US" sz="4000" dirty="0">
                <a:ln w="6350">
                  <a:noFill/>
                </a:ln>
                <a:solidFill>
                  <a:schemeClr val="tx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第一节</a:t>
            </a:r>
            <a:r>
              <a:rPr lang="en-US" altLang="zh-CN" sz="4000" dirty="0">
                <a:ln w="6350">
                  <a:noFill/>
                </a:ln>
                <a:solidFill>
                  <a:srgbClr val="FFFFFF">
                    <a:lumMod val="50000"/>
                  </a:srgb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    </a:t>
            </a:r>
            <a:r>
              <a:rPr lang="zh-CN" altLang="en-US" sz="4000" dirty="0">
                <a:ln w="6350">
                  <a:noFill/>
                </a:ln>
                <a:solidFill>
                  <a:schemeClr val="tx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+mn-ea"/>
              </a:rPr>
              <a:t>师生相长概述</a:t>
            </a:r>
            <a:endParaRPr kumimoji="1" lang="zh-CN" altLang="en-US" sz="5865" dirty="0">
              <a:solidFill>
                <a:schemeClr val="tx1"/>
              </a:solidFill>
            </a:endParaRPr>
          </a:p>
          <a:p>
            <a:pPr algn="ctr" defTabSz="1219200"/>
            <a:endParaRPr kumimoji="1" lang="zh-CN" altLang="en-US" sz="5865" dirty="0">
              <a:ln w="6350">
                <a:noFill/>
              </a:ln>
              <a:solidFill>
                <a:schemeClr val="tx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7" name="PA_组合 46"/>
          <p:cNvGrpSpPr/>
          <p:nvPr>
            <p:custDataLst>
              <p:tags r:id="rId3"/>
            </p:custDataLst>
          </p:nvPr>
        </p:nvGrpSpPr>
        <p:grpSpPr>
          <a:xfrm>
            <a:off x="51435" y="3099182"/>
            <a:ext cx="12192000" cy="72008"/>
            <a:chOff x="2190216" y="0"/>
            <a:chExt cx="7128792" cy="108012"/>
          </a:xfrm>
        </p:grpSpPr>
        <p:sp>
          <p:nvSpPr>
            <p:cNvPr id="50" name="矩形 49"/>
            <p:cNvSpPr/>
            <p:nvPr/>
          </p:nvSpPr>
          <p:spPr>
            <a:xfrm>
              <a:off x="2190216" y="0"/>
              <a:ext cx="1188132" cy="1080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3378348" y="0"/>
              <a:ext cx="1188132" cy="108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4566480" y="0"/>
              <a:ext cx="1188132" cy="1080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5754612" y="0"/>
              <a:ext cx="1188132" cy="1080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6942744" y="0"/>
              <a:ext cx="1188132" cy="1080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8130876" y="0"/>
              <a:ext cx="1188132" cy="10801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 autoUpdateAnimBg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A_矩形 2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620" y="1468755"/>
            <a:ext cx="11510010" cy="2704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9200">
              <a:lnSpc>
                <a:spcPct val="120000"/>
              </a:lnSpc>
              <a:spcBef>
                <a:spcPts val="400"/>
              </a:spcBef>
            </a:pPr>
            <a:r>
              <a:rPr kumimoji="1" lang="en-US" altLang="zh-CN" sz="2800" dirty="0">
                <a:sym typeface="+mn-ea"/>
              </a:rPr>
              <a:t>     1.</a:t>
            </a:r>
            <a:r>
              <a:rPr kumimoji="1" lang="zh-CN" altLang="en-US" sz="2800" dirty="0">
                <a:sym typeface="+mn-ea"/>
              </a:rPr>
              <a:t>概念辨析：</a:t>
            </a:r>
            <a:endParaRPr kumimoji="1" lang="en-US" altLang="zh-CN" sz="2800" dirty="0">
              <a:sym typeface="+mn-ea"/>
            </a:endParaRPr>
          </a:p>
          <a:p>
            <a:pPr defTabSz="1219200">
              <a:lnSpc>
                <a:spcPct val="120000"/>
              </a:lnSpc>
              <a:spcBef>
                <a:spcPts val="400"/>
              </a:spcBef>
            </a:pPr>
            <a:r>
              <a:rPr kumimoji="1" lang="zh-CN" altLang="en-US" sz="2800" b="1" dirty="0">
                <a:solidFill>
                  <a:srgbClr val="C00000"/>
                </a:solidFill>
                <a:sym typeface="+mn-ea"/>
              </a:rPr>
              <a:t>     师生相长</a:t>
            </a:r>
            <a:r>
              <a:rPr kumimoji="1" lang="zh-CN" altLang="en-US" sz="2800" dirty="0">
                <a:sym typeface="+mn-ea"/>
              </a:rPr>
              <a:t>：教师与学生在学校任何场域下的</a:t>
            </a:r>
            <a:r>
              <a:rPr kumimoji="1" lang="zh-CN" altLang="en-US" sz="2800" b="1" dirty="0">
                <a:solidFill>
                  <a:srgbClr val="FF0000"/>
                </a:solidFill>
                <a:sym typeface="+mn-ea"/>
              </a:rPr>
              <a:t>交互活动</a:t>
            </a:r>
            <a:r>
              <a:rPr kumimoji="1" lang="zh-CN" altLang="en-US" sz="2800" dirty="0">
                <a:sym typeface="+mn-ea"/>
              </a:rPr>
              <a:t>中共同获得进步与发展。</a:t>
            </a:r>
          </a:p>
          <a:p>
            <a:pPr defTabSz="1219200">
              <a:lnSpc>
                <a:spcPct val="120000"/>
              </a:lnSpc>
              <a:spcBef>
                <a:spcPts val="400"/>
              </a:spcBef>
            </a:pPr>
            <a:r>
              <a:rPr kumimoji="1" lang="en-US" altLang="zh-CN" sz="2800" dirty="0">
                <a:sym typeface="+mn-ea"/>
              </a:rPr>
              <a:t>         </a:t>
            </a:r>
            <a:r>
              <a:rPr kumimoji="1" lang="zh-CN" altLang="en-US" sz="2800" dirty="0">
                <a:sym typeface="+mn-ea"/>
              </a:rPr>
              <a:t>具体含义：</a:t>
            </a:r>
            <a:endParaRPr kumimoji="1" lang="en-US" altLang="zh-CN" sz="2800" dirty="0"/>
          </a:p>
          <a:p>
            <a:pPr defTabSz="1219200">
              <a:lnSpc>
                <a:spcPct val="120000"/>
              </a:lnSpc>
              <a:spcBef>
                <a:spcPts val="400"/>
              </a:spcBef>
            </a:pPr>
            <a:endParaRPr lang="en-US" altLang="zh-CN" sz="2800" dirty="0">
              <a:solidFill>
                <a:srgbClr val="FFFFFF">
                  <a:lumMod val="50000"/>
                </a:srgb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153" name="PA_椭圆 6152"/>
          <p:cNvSpPr/>
          <p:nvPr>
            <p:custDataLst>
              <p:tags r:id="rId2"/>
            </p:custDataLst>
          </p:nvPr>
        </p:nvSpPr>
        <p:spPr>
          <a:xfrm>
            <a:off x="976301" y="3719222"/>
            <a:ext cx="588010" cy="5791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219200"/>
            <a:r>
              <a:rPr lang="en-US" altLang="zh-CN" sz="2400" dirty="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rPr>
              <a:t>01</a:t>
            </a:r>
            <a:endParaRPr lang="zh-CN" altLang="en-US" sz="2400" dirty="0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9" name="PA_矩形 2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754240" y="3289444"/>
            <a:ext cx="9860817" cy="1345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9200">
              <a:lnSpc>
                <a:spcPct val="120000"/>
              </a:lnSpc>
              <a:spcBef>
                <a:spcPts val="400"/>
              </a:spcBef>
            </a:pPr>
            <a:endParaRPr kumimoji="1" lang="en-US" altLang="zh-CN" sz="2400" dirty="0">
              <a:sym typeface="+mn-ea"/>
            </a:endParaRPr>
          </a:p>
          <a:p>
            <a:pPr defTabSz="1219200">
              <a:lnSpc>
                <a:spcPct val="120000"/>
              </a:lnSpc>
              <a:spcBef>
                <a:spcPts val="400"/>
              </a:spcBef>
            </a:pPr>
            <a:r>
              <a:rPr kumimoji="1" lang="zh-CN" altLang="en-US" sz="2400" dirty="0">
                <a:sym typeface="+mn-ea"/>
              </a:rPr>
              <a:t>教师通过与学生之间的交互活动获得发展，学生是教师专业发展的重要原点与源头。</a:t>
            </a:r>
            <a:endParaRPr lang="en-US" altLang="zh-CN" sz="2400" dirty="0">
              <a:solidFill>
                <a:srgbClr val="FFFFFF">
                  <a:lumMod val="50000"/>
                </a:srgb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0" name="PA_椭圆 49"/>
          <p:cNvSpPr/>
          <p:nvPr>
            <p:custDataLst>
              <p:tags r:id="rId4"/>
            </p:custDataLst>
          </p:nvPr>
        </p:nvSpPr>
        <p:spPr>
          <a:xfrm>
            <a:off x="970586" y="4784354"/>
            <a:ext cx="599440" cy="58610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219200"/>
            <a:r>
              <a:rPr lang="en-US" altLang="zh-CN" sz="2400" dirty="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rPr>
              <a:t>02</a:t>
            </a:r>
            <a:endParaRPr lang="zh-CN" altLang="en-US" sz="2400" dirty="0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1" name="PA_矩形 2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54240" y="4946650"/>
            <a:ext cx="8992235" cy="44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9200">
              <a:lnSpc>
                <a:spcPct val="120000"/>
              </a:lnSpc>
              <a:spcBef>
                <a:spcPts val="400"/>
              </a:spcBef>
            </a:pPr>
            <a:r>
              <a:rPr kumimoji="1" lang="zh-CN" altLang="en-US" sz="2400" dirty="0">
                <a:sym typeface="+mn-ea"/>
              </a:rPr>
              <a:t>学校和课堂不仅是学生发展的场所，也是教师发展的场所。</a:t>
            </a:r>
            <a:endParaRPr kumimoji="1" lang="zh-CN" altLang="en-US" sz="2400" dirty="0">
              <a:solidFill>
                <a:srgbClr val="FFFFFF">
                  <a:lumMod val="50000"/>
                </a:srgbClr>
              </a:solidFill>
              <a:latin typeface="Calibri" panose="020F0502020204030204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2" name="PA_椭圆 51"/>
          <p:cNvSpPr/>
          <p:nvPr>
            <p:custDataLst>
              <p:tags r:id="rId6"/>
            </p:custDataLst>
          </p:nvPr>
        </p:nvSpPr>
        <p:spPr>
          <a:xfrm>
            <a:off x="970586" y="5856334"/>
            <a:ext cx="588010" cy="56070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219200"/>
            <a:r>
              <a:rPr lang="en-US" altLang="zh-CN" sz="2400" dirty="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rPr>
              <a:t>03</a:t>
            </a:r>
            <a:endParaRPr lang="zh-CN" altLang="en-US" sz="2400" dirty="0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3" name="PA_矩形 2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754240" y="5925276"/>
            <a:ext cx="3552395" cy="44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9200">
              <a:lnSpc>
                <a:spcPct val="120000"/>
              </a:lnSpc>
              <a:spcBef>
                <a:spcPts val="400"/>
              </a:spcBef>
            </a:pPr>
            <a:r>
              <a:rPr kumimoji="1" lang="zh-CN" altLang="en-US" sz="2400" dirty="0">
                <a:sym typeface="+mn-ea"/>
              </a:rPr>
              <a:t>教师与学生共同成长。</a:t>
            </a:r>
            <a:endParaRPr kumimoji="1" lang="en-US" altLang="zh-CN" sz="2400" dirty="0">
              <a:solidFill>
                <a:srgbClr val="FFFFFF">
                  <a:lumMod val="50000"/>
                </a:srgbClr>
              </a:solidFill>
              <a:latin typeface="Calibri" panose="020F0502020204030204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6" name="PA_矩形 3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93983" y="471382"/>
            <a:ext cx="534543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9200"/>
            <a:r>
              <a:rPr lang="zh-CN" altLang="en-US" sz="3200" b="1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（一）师生相长内涵及意义</a:t>
            </a:r>
            <a:endParaRPr lang="en-US" altLang="zh-CN" sz="3200" b="1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PA_组合 26"/>
          <p:cNvGrpSpPr/>
          <p:nvPr>
            <p:custDataLst>
              <p:tags r:id="rId9"/>
            </p:custDataLst>
          </p:nvPr>
        </p:nvGrpSpPr>
        <p:grpSpPr>
          <a:xfrm>
            <a:off x="446020" y="1188405"/>
            <a:ext cx="3766752" cy="74689"/>
            <a:chOff x="0" y="2842590"/>
            <a:chExt cx="7054752" cy="89199"/>
          </a:xfrm>
        </p:grpSpPr>
        <p:sp>
          <p:nvSpPr>
            <p:cNvPr id="32" name="矩形 31"/>
            <p:cNvSpPr/>
            <p:nvPr/>
          </p:nvSpPr>
          <p:spPr>
            <a:xfrm>
              <a:off x="0" y="2842590"/>
              <a:ext cx="1763688" cy="89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763688" y="2842590"/>
              <a:ext cx="1763688" cy="891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3527376" y="2842590"/>
              <a:ext cx="1763688" cy="8919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5291064" y="2842590"/>
              <a:ext cx="1763688" cy="891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6153" grpId="0" bldLvl="0" animBg="1"/>
      <p:bldP spid="49" grpId="0"/>
      <p:bldP spid="50" grpId="0" bldLvl="0" animBg="1"/>
      <p:bldP spid="51" grpId="0"/>
      <p:bldP spid="52" grpId="0" bldLvl="0" animBg="1" autoUpdateAnimBg="0"/>
      <p:bldP spid="53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37">
            <a:extLst>
              <a:ext uri="{FF2B5EF4-FFF2-40B4-BE49-F238E27FC236}">
                <a16:creationId xmlns:a16="http://schemas.microsoft.com/office/drawing/2014/main" id="{6F77D2E6-D756-AC4A-9BA4-60B8CD8393A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72886" y="1512660"/>
            <a:ext cx="9699172" cy="5373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       苏霍姆林斯基在</a:t>
            </a:r>
            <a:r>
              <a:rPr lang="en-US" altLang="zh-CN" dirty="0"/>
              <a:t>《</a:t>
            </a:r>
            <a:r>
              <a:rPr lang="zh-CN" altLang="en-US" dirty="0"/>
              <a:t>给教师的建议</a:t>
            </a:r>
            <a:r>
              <a:rPr lang="en-US" altLang="zh-CN" dirty="0"/>
              <a:t>》</a:t>
            </a:r>
            <a:r>
              <a:rPr lang="zh-CN" altLang="en-US" dirty="0"/>
              <a:t>中，记叙了一件耐人寻味的事情。</a:t>
            </a:r>
            <a:endParaRPr lang="zh-CN" altLang="en-US" sz="2400" dirty="0"/>
          </a:p>
          <a:p>
            <a:endParaRPr lang="en-US" altLang="zh-CN" dirty="0"/>
          </a:p>
          <a:p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    我曾经教过一个任性的、胡闹的、一点也管束不住自己的男孩子罗曼。他会无缘无故地一会儿打了这个同学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一会儿又把另一个女孩子的连衫裙弄脏。 有一天早晨上课前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小女孩廖霞哭着来找我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罗曼已经把她扎小辫的丝带扯去了。</a:t>
            </a:r>
            <a:endParaRPr lang="en-US" altLang="zh-CN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    我把罗曼找来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对他说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:“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你听着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罗曼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你的 自由是一种野蛮人的行为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它会使你在生活中跌跤的。要是成年人干出这种事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人们就会剥夺他们的自由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把他们关进监牢。我们对你将采取 另一种方法。把你的右手伸出来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......”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他伸出了右手。我从口袋里掏出一根绷带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把他的手掌和手腕缠住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然后把他的手紧紧地捆在衣袋里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使他不能使用这只右手。“罗曼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我们今天就这样生活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不使用右手。为了不使你一个人觉得孤单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让学生们把我的右手用同样的方法扎来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......” 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孩子们照我给罗曼的做法一样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对我的右手做了同样的处置。</a:t>
            </a:r>
            <a:endParaRPr lang="en-US" altLang="zh-CN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    罗曼惊奇地等待着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下面将会发生什么事。我说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:“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好吧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现在我们就准备这样生活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......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让我们试一试。这样生活是不是轻松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......”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一整天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我都跟罗曼在一起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在校园里、在花园里走、在教室里上课、一起吃饭 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......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这孩子能够体会了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: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如果有一天真的失去了自由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生活将是一种什么滋味。后来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我又不得不给 他上了几课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只是比较松一些</a:t>
            </a:r>
            <a:r>
              <a:rPr lang="en-US" altLang="zh-CN" dirty="0">
                <a:latin typeface="KaiTi" panose="02010609060101010101" pitchFamily="49" charset="-122"/>
                <a:ea typeface="KaiTi" panose="02010609060101010101" pitchFamily="49" charset="-122"/>
              </a:rPr>
              <a:t>,</a:t>
            </a: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没有那一次的厉害。罗曼终于学会了约束自己。 </a:t>
            </a:r>
          </a:p>
          <a:p>
            <a:endParaRPr lang="zh-CN" altLang="en-US" sz="2400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pPr indent="0" algn="l" defTabSz="1219200">
              <a:lnSpc>
                <a:spcPct val="150000"/>
              </a:lnSpc>
              <a:buFont typeface="Wingdings" panose="05000000000000000000" pitchFamily="2" charset="2"/>
              <a:buNone/>
            </a:pPr>
            <a:endParaRPr lang="zh-CN" altLang="en-US" sz="2400" dirty="0">
              <a:ln w="6350">
                <a:noFill/>
              </a:ln>
              <a:solidFill>
                <a:srgbClr val="FFFFFF">
                  <a:lumMod val="50000"/>
                </a:srgb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7197B4E-87D2-484C-A9A5-28A513D7E3D7}"/>
              </a:ext>
            </a:extLst>
          </p:cNvPr>
          <p:cNvSpPr txBox="1"/>
          <p:nvPr/>
        </p:nvSpPr>
        <p:spPr>
          <a:xfrm>
            <a:off x="870857" y="819167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/>
              <a:t>案例</a:t>
            </a:r>
            <a:r>
              <a:rPr lang="en-US" altLang="zh-CN" sz="2800" b="1" dirty="0"/>
              <a:t>6-1</a:t>
            </a:r>
            <a:r>
              <a:rPr lang="zh-CN" altLang="en-US" sz="2800" b="1" dirty="0"/>
              <a:t>        教育故事一则</a:t>
            </a:r>
          </a:p>
        </p:txBody>
      </p:sp>
    </p:spTree>
    <p:extLst>
      <p:ext uri="{BB962C8B-B14F-4D97-AF65-F5344CB8AC3E}">
        <p14:creationId xmlns:p14="http://schemas.microsoft.com/office/powerpoint/2010/main" val="390010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23" name="PA_矩形 6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12620" y="1566545"/>
            <a:ext cx="5836285" cy="3446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 defTabSz="1219200"/>
            <a:endParaRPr kumimoji="1" lang="zh-CN" altLang="en-US" sz="2800" dirty="0">
              <a:solidFill>
                <a:srgbClr val="00B050"/>
              </a:solidFill>
              <a:sym typeface="+mn-ea"/>
            </a:endParaRPr>
          </a:p>
          <a:p>
            <a:pPr algn="l" defTabSz="1219200"/>
            <a:endParaRPr kumimoji="1" lang="zh-CN" altLang="en-US" sz="2800" dirty="0">
              <a:solidFill>
                <a:srgbClr val="00B050"/>
              </a:solidFill>
              <a:sym typeface="+mn-ea"/>
            </a:endParaRPr>
          </a:p>
          <a:p>
            <a:pPr algn="l" defTabSz="1219200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师生相长是一种过程。</a:t>
            </a:r>
          </a:p>
          <a:p>
            <a:pPr algn="l" defTabSz="1219200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defTabSz="1219200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defTabSz="1219200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师生相长是一种状态。</a:t>
            </a:r>
          </a:p>
          <a:p>
            <a:pPr algn="l" defTabSz="1219200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defTabSz="1219200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defTabSz="1219200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师生相长是一种良性互动结果。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PA_组合 47"/>
          <p:cNvGrpSpPr/>
          <p:nvPr>
            <p:custDataLst>
              <p:tags r:id="rId2"/>
            </p:custDataLst>
          </p:nvPr>
        </p:nvGrpSpPr>
        <p:grpSpPr>
          <a:xfrm>
            <a:off x="704562" y="1105655"/>
            <a:ext cx="1199456" cy="74689"/>
            <a:chOff x="0" y="2842590"/>
            <a:chExt cx="7054752" cy="89199"/>
          </a:xfrm>
        </p:grpSpPr>
        <p:sp>
          <p:nvSpPr>
            <p:cNvPr id="49" name="矩形 48"/>
            <p:cNvSpPr/>
            <p:nvPr/>
          </p:nvSpPr>
          <p:spPr>
            <a:xfrm>
              <a:off x="0" y="2842590"/>
              <a:ext cx="1763688" cy="891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1763688" y="2842590"/>
              <a:ext cx="1763688" cy="891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3527376" y="2842590"/>
              <a:ext cx="1763688" cy="8919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5291064" y="2842590"/>
              <a:ext cx="1763688" cy="891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54494" y="1251842"/>
            <a:ext cx="2856872" cy="50167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66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266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师生相长的性质</a:t>
            </a:r>
            <a:endParaRPr lang="zh-CN" altLang="en-US" sz="266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3" name="PA_椭圆 6152"/>
          <p:cNvSpPr/>
          <p:nvPr>
            <p:custDataLst>
              <p:tags r:id="rId3"/>
            </p:custDataLst>
          </p:nvPr>
        </p:nvSpPr>
        <p:spPr>
          <a:xfrm>
            <a:off x="1010920" y="2324100"/>
            <a:ext cx="588010" cy="5791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219200"/>
            <a:r>
              <a:rPr lang="en-US" altLang="zh-CN" sz="2400" dirty="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rPr>
              <a:t>01</a:t>
            </a:r>
            <a:endParaRPr lang="zh-CN" altLang="en-US" sz="2400" dirty="0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" name="PA_椭圆 49"/>
          <p:cNvSpPr/>
          <p:nvPr>
            <p:custDataLst>
              <p:tags r:id="rId4"/>
            </p:custDataLst>
          </p:nvPr>
        </p:nvSpPr>
        <p:spPr>
          <a:xfrm>
            <a:off x="1010920" y="3380740"/>
            <a:ext cx="599440" cy="58610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219200"/>
            <a:r>
              <a:rPr lang="en-US" altLang="zh-CN" sz="2400" dirty="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rPr>
              <a:t>02</a:t>
            </a:r>
            <a:endParaRPr lang="zh-CN" altLang="en-US" sz="2400" dirty="0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" name="PA_椭圆 51"/>
          <p:cNvSpPr/>
          <p:nvPr>
            <p:custDataLst>
              <p:tags r:id="rId5"/>
            </p:custDataLst>
          </p:nvPr>
        </p:nvSpPr>
        <p:spPr>
          <a:xfrm>
            <a:off x="1010285" y="4535170"/>
            <a:ext cx="588010" cy="56070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219200"/>
            <a:r>
              <a:rPr lang="en-US" altLang="zh-CN" sz="2400" dirty="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rPr>
              <a:t>03</a:t>
            </a:r>
            <a:endParaRPr lang="zh-CN" altLang="en-US" sz="2400" dirty="0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23" grpId="0"/>
      <p:bldP spid="6153" grpId="0" bldLvl="0" animBg="1"/>
      <p:bldP spid="3" grpId="0" bldLvl="0" animBg="1"/>
      <p:bldP spid="4" grpId="0" bldLvl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五边形 25"/>
          <p:cNvSpPr/>
          <p:nvPr/>
        </p:nvSpPr>
        <p:spPr>
          <a:xfrm>
            <a:off x="1717629" y="3643812"/>
            <a:ext cx="1769745" cy="1769745"/>
          </a:xfrm>
          <a:prstGeom prst="pent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PA_组合 20"/>
          <p:cNvGrpSpPr/>
          <p:nvPr>
            <p:custDataLst>
              <p:tags r:id="rId1"/>
            </p:custDataLst>
          </p:nvPr>
        </p:nvGrpSpPr>
        <p:grpSpPr>
          <a:xfrm>
            <a:off x="756013" y="1827121"/>
            <a:ext cx="3407701" cy="63239"/>
            <a:chOff x="2190216" y="0"/>
            <a:chExt cx="4752528" cy="108012"/>
          </a:xfrm>
        </p:grpSpPr>
        <p:sp>
          <p:nvSpPr>
            <p:cNvPr id="4" name="矩形 3"/>
            <p:cNvSpPr/>
            <p:nvPr/>
          </p:nvSpPr>
          <p:spPr>
            <a:xfrm>
              <a:off x="2190216" y="0"/>
              <a:ext cx="1188132" cy="1080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378348" y="0"/>
              <a:ext cx="1188132" cy="108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566480" y="0"/>
              <a:ext cx="1188132" cy="1080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754612" y="0"/>
              <a:ext cx="1188132" cy="1080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36" name="PA_文本框 35"/>
          <p:cNvSpPr txBox="1"/>
          <p:nvPr>
            <p:custDataLst>
              <p:tags r:id="rId2"/>
            </p:custDataLst>
          </p:nvPr>
        </p:nvSpPr>
        <p:spPr>
          <a:xfrm>
            <a:off x="-449335" y="783760"/>
            <a:ext cx="7777089" cy="66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/>
            <a:r>
              <a:rPr lang="zh-CN" altLang="en-US" sz="3735" b="1" dirty="0">
                <a:ln w="6350">
                  <a:noFill/>
                </a:ln>
                <a:solidFill>
                  <a:srgbClr val="1D69A3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（二）师生相长的特点与意义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13435" y="2642870"/>
            <a:ext cx="2994731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师生相长的特点</a:t>
            </a:r>
          </a:p>
        </p:txBody>
      </p:sp>
      <p:sp>
        <p:nvSpPr>
          <p:cNvPr id="19525" name="PA_矩形 6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864360" y="3977640"/>
            <a:ext cx="148399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9200"/>
            <a:endParaRPr kumimoji="1" lang="zh-CN" altLang="en-US" sz="2800" dirty="0">
              <a:solidFill>
                <a:srgbClr val="00B050"/>
              </a:solidFill>
            </a:endParaRPr>
          </a:p>
          <a:p>
            <a:pPr defTabSz="1219200"/>
            <a:r>
              <a:rPr kumimoji="1" lang="en-US" altLang="zh-CN" sz="2800" dirty="0">
                <a:sym typeface="+mn-ea"/>
              </a:rPr>
              <a:t>1.</a:t>
            </a:r>
            <a:r>
              <a:rPr kumimoji="1" lang="zh-CN" altLang="en-US" sz="2800" dirty="0">
                <a:sym typeface="+mn-ea"/>
              </a:rPr>
              <a:t>民主性</a:t>
            </a:r>
          </a:p>
          <a:p>
            <a:pPr defTabSz="1219200"/>
            <a:endParaRPr lang="zh-CN" altLang="en-US" sz="2800" b="1" dirty="0">
              <a:solidFill>
                <a:srgbClr val="FFFFFF">
                  <a:lumMod val="50000"/>
                </a:srgb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" name="正五边形 9"/>
          <p:cNvSpPr/>
          <p:nvPr/>
        </p:nvSpPr>
        <p:spPr>
          <a:xfrm>
            <a:off x="4359202" y="3702595"/>
            <a:ext cx="1769745" cy="1769745"/>
          </a:xfrm>
          <a:prstGeom prst="pent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正五边形 10"/>
          <p:cNvSpPr/>
          <p:nvPr/>
        </p:nvSpPr>
        <p:spPr>
          <a:xfrm>
            <a:off x="7000775" y="3643812"/>
            <a:ext cx="1769745" cy="1769745"/>
          </a:xfrm>
          <a:prstGeom prst="pent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PA_矩形 6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14545" y="3977640"/>
            <a:ext cx="148399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9200"/>
            <a:endParaRPr kumimoji="1" lang="zh-CN" altLang="en-US" sz="2800" dirty="0">
              <a:solidFill>
                <a:srgbClr val="00B050"/>
              </a:solidFill>
            </a:endParaRPr>
          </a:p>
          <a:p>
            <a:pPr defTabSz="1219200"/>
            <a:r>
              <a:rPr kumimoji="1" lang="en-US" altLang="zh-CN" sz="2800" dirty="0">
                <a:sym typeface="+mn-ea"/>
              </a:rPr>
              <a:t>2.</a:t>
            </a:r>
            <a:r>
              <a:rPr kumimoji="1" lang="zh-CN" altLang="en-US" sz="2800" dirty="0">
                <a:sym typeface="+mn-ea"/>
              </a:rPr>
              <a:t>共生性</a:t>
            </a:r>
          </a:p>
          <a:p>
            <a:pPr defTabSz="1219200"/>
            <a:endParaRPr lang="zh-CN" altLang="en-US" sz="2800" b="1" dirty="0">
              <a:solidFill>
                <a:srgbClr val="FFFFFF">
                  <a:lumMod val="50000"/>
                </a:srgb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3" name="PA_矩形 6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286525" y="3977640"/>
            <a:ext cx="148399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219200"/>
            <a:endParaRPr kumimoji="1" lang="zh-CN" altLang="en-US" sz="2800" dirty="0">
              <a:solidFill>
                <a:srgbClr val="00B050"/>
              </a:solidFill>
            </a:endParaRPr>
          </a:p>
          <a:p>
            <a:pPr defTabSz="1219200"/>
            <a:r>
              <a:rPr kumimoji="1" lang="en-US" altLang="zh-CN" sz="2800" dirty="0">
                <a:sym typeface="+mn-ea"/>
              </a:rPr>
              <a:t>3.</a:t>
            </a:r>
            <a:r>
              <a:rPr kumimoji="1" lang="zh-CN" altLang="en-US" sz="2800" dirty="0">
                <a:sym typeface="+mn-ea"/>
              </a:rPr>
              <a:t>动态性</a:t>
            </a:r>
          </a:p>
          <a:p>
            <a:pPr defTabSz="1219200"/>
            <a:endParaRPr lang="zh-CN" altLang="en-US" sz="2800" b="1" dirty="0">
              <a:solidFill>
                <a:srgbClr val="FFFFFF">
                  <a:lumMod val="50000"/>
                </a:srgb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19525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74733" y="1013460"/>
            <a:ext cx="2856872" cy="50167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66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266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师生相长的理据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54430" y="1864361"/>
            <a:ext cx="9861913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zh-CN" altLang="en-US" sz="2400" b="1" dirty="0">
                <a:solidFill>
                  <a:schemeClr val="accent2">
                    <a:lumMod val="50000"/>
                  </a:schemeClr>
                </a:solidFill>
              </a:rPr>
              <a:t>当小学教师能欣赏、赞赏学生的闪光点时，能给教师带来不一样的专业发展生长点。</a:t>
            </a:r>
            <a:endParaRPr kumimoji="1" lang="en-US" altLang="zh-CN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kumimoji="1" lang="en-US" altLang="zh-CN" sz="2400" dirty="0"/>
          </a:p>
          <a:p>
            <a:pPr marL="0" indent="0">
              <a:buNone/>
            </a:pPr>
            <a:r>
              <a:rPr kumimoji="1" lang="zh-CN" altLang="en-US" sz="2400" dirty="0"/>
              <a:t>（</a:t>
            </a:r>
            <a:r>
              <a:rPr kumimoji="1" lang="en-US" altLang="zh-CN" sz="2400" dirty="0"/>
              <a:t>1</a:t>
            </a:r>
            <a:r>
              <a:rPr kumimoji="1" lang="zh-CN" altLang="en-US" sz="2400" dirty="0"/>
              <a:t>）小学生的</a:t>
            </a:r>
            <a:r>
              <a:rPr kumimoji="1" lang="zh-CN" altLang="en-US" sz="2400" b="1" dirty="0">
                <a:solidFill>
                  <a:srgbClr val="FF0000"/>
                </a:solidFill>
              </a:rPr>
              <a:t>好奇心</a:t>
            </a:r>
            <a:r>
              <a:rPr kumimoji="1" lang="zh-CN" altLang="en-US" sz="2400" dirty="0"/>
              <a:t>会不断给小学教师专业发展提供问题契机。</a:t>
            </a:r>
            <a:endParaRPr kumimoji="1" lang="en-US" altLang="zh-CN" sz="2400" dirty="0"/>
          </a:p>
          <a:p>
            <a:pPr marL="0" indent="0">
              <a:buNone/>
            </a:pPr>
            <a:r>
              <a:rPr kumimoji="1" lang="zh-CN" altLang="en-US" sz="2400" dirty="0"/>
              <a:t>（</a:t>
            </a:r>
            <a:r>
              <a:rPr kumimoji="1" lang="en-US" altLang="zh-CN" sz="2400" dirty="0"/>
              <a:t>2</a:t>
            </a:r>
            <a:r>
              <a:rPr kumimoji="1" lang="zh-CN" altLang="en-US" sz="2400" dirty="0"/>
              <a:t>）小学生的</a:t>
            </a:r>
            <a:r>
              <a:rPr kumimoji="1" lang="zh-CN" altLang="en-US" sz="2400" b="1" dirty="0">
                <a:solidFill>
                  <a:srgbClr val="FF0000"/>
                </a:solidFill>
              </a:rPr>
              <a:t>童真</a:t>
            </a:r>
            <a:r>
              <a:rPr kumimoji="1" lang="zh-CN" altLang="en-US" sz="2400" dirty="0"/>
              <a:t>是小学教师看世界的另一双眼睛。</a:t>
            </a:r>
            <a:endParaRPr kumimoji="1" lang="en-US" altLang="zh-CN" sz="2400" dirty="0"/>
          </a:p>
          <a:p>
            <a:pPr marL="0" indent="0">
              <a:buNone/>
            </a:pPr>
            <a:r>
              <a:rPr kumimoji="1" lang="zh-CN" altLang="en-US" sz="2400" dirty="0"/>
              <a:t>（</a:t>
            </a:r>
            <a:r>
              <a:rPr kumimoji="1" lang="en-US" altLang="zh-CN" sz="2400" dirty="0"/>
              <a:t>3</a:t>
            </a:r>
            <a:r>
              <a:rPr kumimoji="1" lang="zh-CN" altLang="en-US" sz="2400" dirty="0"/>
              <a:t>）小学生的</a:t>
            </a:r>
            <a:r>
              <a:rPr kumimoji="1" lang="zh-CN" altLang="en-US" sz="2400" b="1" dirty="0">
                <a:solidFill>
                  <a:srgbClr val="FF0000"/>
                </a:solidFill>
              </a:rPr>
              <a:t>可塑性</a:t>
            </a:r>
            <a:r>
              <a:rPr kumimoji="1" lang="zh-CN" altLang="en-US" sz="2400" dirty="0"/>
              <a:t>会给小学教师专业发展提供持续动力。</a:t>
            </a:r>
            <a:endParaRPr kumimoji="1" lang="en-US" altLang="zh-CN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1">
      <a:dk1>
        <a:srgbClr val="333333"/>
      </a:dk1>
      <a:lt1>
        <a:srgbClr val="FFFFFF"/>
      </a:lt1>
      <a:dk2>
        <a:srgbClr val="333333"/>
      </a:dk2>
      <a:lt2>
        <a:srgbClr val="FFFFFF"/>
      </a:lt2>
      <a:accent1>
        <a:srgbClr val="1D69A3"/>
      </a:accent1>
      <a:accent2>
        <a:srgbClr val="84CBC3"/>
      </a:accent2>
      <a:accent3>
        <a:srgbClr val="F8D158"/>
      </a:accent3>
      <a:accent4>
        <a:srgbClr val="F57365"/>
      </a:accent4>
      <a:accent5>
        <a:srgbClr val="7FC9EC"/>
      </a:accent5>
      <a:accent6>
        <a:srgbClr val="8689D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1469</TotalTime>
  <Words>2221</Words>
  <Application>Microsoft Macintosh PowerPoint</Application>
  <PresentationFormat>宽屏</PresentationFormat>
  <Paragraphs>177</Paragraphs>
  <Slides>27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3" baseType="lpstr">
      <vt:lpstr>等线</vt:lpstr>
      <vt:lpstr>等线 Light</vt:lpstr>
      <vt:lpstr>KaiTi</vt:lpstr>
      <vt:lpstr>KaiTi</vt:lpstr>
      <vt:lpstr>宋体</vt:lpstr>
      <vt:lpstr>微软雅黑</vt:lpstr>
      <vt:lpstr>E-BZ</vt:lpstr>
      <vt:lpstr>FZFSK--GBK1-0</vt:lpstr>
      <vt:lpstr>FZSSK--GBK1-0</vt:lpstr>
      <vt:lpstr>FZXBSK--GBK1-0</vt:lpstr>
      <vt:lpstr>Arial</vt:lpstr>
      <vt:lpstr>Calibri</vt:lpstr>
      <vt:lpstr>Impact</vt:lpstr>
      <vt:lpstr>Wingdings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keywords>锐旗设计; https:/9ppt.taobao.com</cp:keywords>
  <cp:lastModifiedBy>Microsoft Office User</cp:lastModifiedBy>
  <cp:revision>42</cp:revision>
  <dcterms:created xsi:type="dcterms:W3CDTF">2016-08-30T15:34:00Z</dcterms:created>
  <dcterms:modified xsi:type="dcterms:W3CDTF">2021-12-12T10:30:55Z</dcterms:modified>
  <cp:category>锐旗设计;https://9ppt.taobao.com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E0F4061BA4924C39AFBF66C653D1E06E</vt:lpwstr>
  </property>
  <property fmtid="{D5CDD505-2E9C-101B-9397-08002B2CF9AE}" pid="3" name="KSOProductBuildVer">
    <vt:lpwstr>2052-11.1.0.11035</vt:lpwstr>
  </property>
</Properties>
</file>