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slides/slide9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97.xml" ContentType="application/vnd.openxmlformats-officedocument.presentationml.slide+xml"/>
  <Override PartName="/ppt/slides/slide10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0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89.xml" ContentType="application/vnd.openxmlformats-officedocument.presentationml.slide+xml"/>
  <Override PartName="/ppt/slides/slide98.xml" ContentType="application/vnd.openxmlformats-officedocument.presentationml.slide+xml"/>
  <Override PartName="/ppt/slides/slide108.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slides/slide106.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s/slide79.xml" ContentType="application/vnd.openxmlformats-officedocument.presentationml.slide+xml"/>
  <Override PartName="/ppt/slides/slide109.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11"/>
  </p:notesMasterIdLst>
  <p:sldIdLst>
    <p:sldId id="256" r:id="rId2"/>
    <p:sldId id="277" r:id="rId3"/>
    <p:sldId id="259" r:id="rId4"/>
    <p:sldId id="292" r:id="rId5"/>
    <p:sldId id="293" r:id="rId6"/>
    <p:sldId id="291" r:id="rId7"/>
    <p:sldId id="294" r:id="rId8"/>
    <p:sldId id="288" r:id="rId9"/>
    <p:sldId id="403" r:id="rId10"/>
    <p:sldId id="289" r:id="rId11"/>
    <p:sldId id="290" r:id="rId12"/>
    <p:sldId id="295" r:id="rId13"/>
    <p:sldId id="296" r:id="rId14"/>
    <p:sldId id="297" r:id="rId15"/>
    <p:sldId id="260" r:id="rId16"/>
    <p:sldId id="298" r:id="rId17"/>
    <p:sldId id="299" r:id="rId18"/>
    <p:sldId id="300" r:id="rId19"/>
    <p:sldId id="400" r:id="rId20"/>
    <p:sldId id="401" r:id="rId21"/>
    <p:sldId id="402" r:id="rId22"/>
    <p:sldId id="301" r:id="rId23"/>
    <p:sldId id="302" r:id="rId24"/>
    <p:sldId id="303" r:id="rId25"/>
    <p:sldId id="304" r:id="rId26"/>
    <p:sldId id="305" r:id="rId27"/>
    <p:sldId id="306" r:id="rId28"/>
    <p:sldId id="307" r:id="rId29"/>
    <p:sldId id="308" r:id="rId30"/>
    <p:sldId id="321" r:id="rId31"/>
    <p:sldId id="322" r:id="rId32"/>
    <p:sldId id="323" r:id="rId33"/>
    <p:sldId id="309" r:id="rId34"/>
    <p:sldId id="310" r:id="rId35"/>
    <p:sldId id="325" r:id="rId36"/>
    <p:sldId id="326" r:id="rId37"/>
    <p:sldId id="312" r:id="rId38"/>
    <p:sldId id="327" r:id="rId39"/>
    <p:sldId id="328" r:id="rId40"/>
    <p:sldId id="329" r:id="rId41"/>
    <p:sldId id="330" r:id="rId42"/>
    <p:sldId id="313" r:id="rId43"/>
    <p:sldId id="324" r:id="rId44"/>
    <p:sldId id="314" r:id="rId45"/>
    <p:sldId id="332" r:id="rId46"/>
    <p:sldId id="320" r:id="rId47"/>
    <p:sldId id="335" r:id="rId48"/>
    <p:sldId id="333" r:id="rId49"/>
    <p:sldId id="334" r:id="rId50"/>
    <p:sldId id="336" r:id="rId51"/>
    <p:sldId id="338" r:id="rId52"/>
    <p:sldId id="339" r:id="rId53"/>
    <p:sldId id="340" r:id="rId54"/>
    <p:sldId id="341" r:id="rId55"/>
    <p:sldId id="342" r:id="rId56"/>
    <p:sldId id="343" r:id="rId57"/>
    <p:sldId id="344" r:id="rId58"/>
    <p:sldId id="347" r:id="rId59"/>
    <p:sldId id="348" r:id="rId60"/>
    <p:sldId id="346" r:id="rId61"/>
    <p:sldId id="349" r:id="rId62"/>
    <p:sldId id="319" r:id="rId63"/>
    <p:sldId id="366" r:id="rId64"/>
    <p:sldId id="316" r:id="rId65"/>
    <p:sldId id="317" r:id="rId66"/>
    <p:sldId id="350" r:id="rId67"/>
    <p:sldId id="351" r:id="rId68"/>
    <p:sldId id="352" r:id="rId69"/>
    <p:sldId id="353" r:id="rId70"/>
    <p:sldId id="354" r:id="rId71"/>
    <p:sldId id="357" r:id="rId72"/>
    <p:sldId id="358" r:id="rId73"/>
    <p:sldId id="355" r:id="rId74"/>
    <p:sldId id="356" r:id="rId75"/>
    <p:sldId id="359" r:id="rId76"/>
    <p:sldId id="360" r:id="rId77"/>
    <p:sldId id="361" r:id="rId78"/>
    <p:sldId id="362" r:id="rId79"/>
    <p:sldId id="367" r:id="rId80"/>
    <p:sldId id="365" r:id="rId81"/>
    <p:sldId id="368" r:id="rId82"/>
    <p:sldId id="318" r:id="rId83"/>
    <p:sldId id="369" r:id="rId84"/>
    <p:sldId id="374" r:id="rId85"/>
    <p:sldId id="375" r:id="rId86"/>
    <p:sldId id="376" r:id="rId87"/>
    <p:sldId id="377" r:id="rId88"/>
    <p:sldId id="381" r:id="rId89"/>
    <p:sldId id="378" r:id="rId90"/>
    <p:sldId id="382" r:id="rId91"/>
    <p:sldId id="383" r:id="rId92"/>
    <p:sldId id="370" r:id="rId93"/>
    <p:sldId id="384" r:id="rId94"/>
    <p:sldId id="385" r:id="rId95"/>
    <p:sldId id="371" r:id="rId96"/>
    <p:sldId id="386" r:id="rId97"/>
    <p:sldId id="388" r:id="rId98"/>
    <p:sldId id="389" r:id="rId99"/>
    <p:sldId id="372" r:id="rId100"/>
    <p:sldId id="390" r:id="rId101"/>
    <p:sldId id="393" r:id="rId102"/>
    <p:sldId id="394" r:id="rId103"/>
    <p:sldId id="395" r:id="rId104"/>
    <p:sldId id="391" r:id="rId105"/>
    <p:sldId id="396" r:id="rId106"/>
    <p:sldId id="397" r:id="rId107"/>
    <p:sldId id="398" r:id="rId108"/>
    <p:sldId id="399" r:id="rId109"/>
    <p:sldId id="276" r:id="rId11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0000"/>
    <a:srgbClr val="FF9933"/>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40" autoAdjust="0"/>
    <p:restoredTop sz="94660" autoAdjust="0"/>
  </p:normalViewPr>
  <p:slideViewPr>
    <p:cSldViewPr>
      <p:cViewPr varScale="1">
        <p:scale>
          <a:sx n="66" d="100"/>
          <a:sy n="66" d="100"/>
        </p:scale>
        <p:origin x="-1500" y="-114"/>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presProps" Target="presProps.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slide" Target="slides/slide109.xml"/><Relationship Id="rId115"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DC4E431-5749-45F0-88FD-49C9EA1000A6}" type="datetimeFigureOut">
              <a:rPr lang="zh-CN" altLang="en-US" smtClean="0"/>
              <a:pPr/>
              <a:t>2019/4/20</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DF087FD-F36F-4073-BCCA-221D5B86F4D3}"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DF087FD-F36F-4073-BCCA-221D5B86F4D3}" type="slidenum">
              <a:rPr lang="zh-CN" altLang="en-US" smtClean="0"/>
              <a:pPr/>
              <a:t>65</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3090" name="Rectangle 18"/>
          <p:cNvSpPr>
            <a:spLocks noChangeArrowheads="1"/>
          </p:cNvSpPr>
          <p:nvPr/>
        </p:nvSpPr>
        <p:spPr bwMode="ltGray">
          <a:xfrm>
            <a:off x="0" y="6611938"/>
            <a:ext cx="9144000" cy="260350"/>
          </a:xfrm>
          <a:prstGeom prst="rect">
            <a:avLst/>
          </a:prstGeom>
          <a:solidFill>
            <a:schemeClr val="accent2"/>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pic>
        <p:nvPicPr>
          <p:cNvPr id="3092" name="Picture 20"/>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0" y="0"/>
            <a:ext cx="9144000" cy="5373688"/>
          </a:xfrm>
          <a:prstGeom prst="rect">
            <a:avLst/>
          </a:prstGeom>
          <a:noFill/>
          <a:extLst>
            <a:ext uri="{909E8E84-426E-40DD-AFC4-6F175D3DCCD1}">
              <a14:hiddenFill xmlns="" xmlns:a14="http://schemas.microsoft.com/office/drawing/2010/main">
                <a:solidFill>
                  <a:srgbClr val="FFFFFF"/>
                </a:solidFill>
              </a14:hiddenFill>
            </a:ext>
          </a:extLst>
        </p:spPr>
      </p:pic>
      <p:sp>
        <p:nvSpPr>
          <p:cNvPr id="3075" name="Rectangle 3"/>
          <p:cNvSpPr>
            <a:spLocks noGrp="1" noChangeArrowheads="1"/>
          </p:cNvSpPr>
          <p:nvPr>
            <p:ph type="subTitle" idx="1"/>
          </p:nvPr>
        </p:nvSpPr>
        <p:spPr bwMode="gray">
          <a:xfrm>
            <a:off x="1371600" y="5867400"/>
            <a:ext cx="6553200" cy="533400"/>
          </a:xfrm>
        </p:spPr>
        <p:txBody>
          <a:bodyPr/>
          <a:lstStyle>
            <a:lvl1pPr marL="0" indent="0" algn="ctr">
              <a:buFont typeface="Wingdings" panose="05000000000000000000" pitchFamily="2" charset="2"/>
              <a:buNone/>
              <a:defRPr sz="1800" b="1">
                <a:solidFill>
                  <a:schemeClr val="tx2"/>
                </a:solidFill>
                <a:latin typeface="Verdana" panose="020B0604030504040204" pitchFamily="34" charset="0"/>
              </a:defRPr>
            </a:lvl1pPr>
          </a:lstStyle>
          <a:p>
            <a:pPr lvl="0"/>
            <a:r>
              <a:rPr lang="zh-CN" altLang="en-US" noProof="0" smtClean="0"/>
              <a:t>单击此处编辑母版副标题样式</a:t>
            </a:r>
            <a:endParaRPr lang="en-US" altLang="zh-CN" noProof="0" smtClean="0"/>
          </a:p>
        </p:txBody>
      </p:sp>
      <p:sp>
        <p:nvSpPr>
          <p:cNvPr id="3086" name="Text Box 14"/>
          <p:cNvSpPr txBox="1">
            <a:spLocks noChangeArrowheads="1"/>
          </p:cNvSpPr>
          <p:nvPr/>
        </p:nvSpPr>
        <p:spPr bwMode="auto">
          <a:xfrm>
            <a:off x="376238" y="228600"/>
            <a:ext cx="1147762" cy="7016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r>
              <a:rPr lang="en-US" altLang="zh-CN" sz="1600" b="1">
                <a:solidFill>
                  <a:schemeClr val="tx2"/>
                </a:solidFill>
                <a:ea typeface="宋体" panose="02010600030101010101" pitchFamily="2" charset="-122"/>
              </a:rPr>
              <a:t>Company</a:t>
            </a:r>
          </a:p>
          <a:p>
            <a:r>
              <a:rPr lang="en-US" altLang="zh-CN" sz="2400" b="1">
                <a:ea typeface="宋体" panose="02010600030101010101" pitchFamily="2" charset="-122"/>
              </a:rPr>
              <a:t>LOGO</a:t>
            </a:r>
          </a:p>
        </p:txBody>
      </p:sp>
      <p:sp>
        <p:nvSpPr>
          <p:cNvPr id="3093" name="Rectangle 21"/>
          <p:cNvSpPr>
            <a:spLocks noGrp="1" noChangeArrowheads="1"/>
          </p:cNvSpPr>
          <p:nvPr>
            <p:ph type="ctrTitle" sz="quarter"/>
          </p:nvPr>
        </p:nvSpPr>
        <p:spPr bwMode="gray">
          <a:xfrm>
            <a:off x="0" y="4868863"/>
            <a:ext cx="9144000" cy="720725"/>
          </a:xfrm>
          <a:gradFill rotWithShape="1">
            <a:gsLst>
              <a:gs pos="0">
                <a:schemeClr val="tx1">
                  <a:gamma/>
                  <a:shade val="46275"/>
                  <a:invGamma/>
                </a:schemeClr>
              </a:gs>
              <a:gs pos="50000">
                <a:schemeClr val="tx1"/>
              </a:gs>
              <a:gs pos="100000">
                <a:schemeClr val="tx1">
                  <a:gamma/>
                  <a:shade val="46275"/>
                  <a:invGamma/>
                </a:schemeClr>
              </a:gs>
            </a:gsLst>
            <a:lin ang="0" scaled="1"/>
          </a:gradFill>
          <a:extLst>
            <a:ext uri="{AF507438-7753-43E0-B8FC-AC1667EBCBE1}">
              <a14:hiddenEffects xmlns="" xmlns:a14="http://schemas.microsoft.com/office/drawing/2010/main">
                <a:effectLst>
                  <a:outerShdw dist="81320" dir="3080412" algn="ctr" rotWithShape="0">
                    <a:schemeClr val="tx2">
                      <a:alpha val="50000"/>
                    </a:schemeClr>
                  </a:outerShdw>
                </a:effectLst>
              </a14:hiddenEffects>
            </a:ext>
          </a:extLst>
        </p:spPr>
        <p:txBody>
          <a:bodyPr/>
          <a:lstStyle>
            <a:lvl1pPr>
              <a:defRPr sz="4000"/>
            </a:lvl1pPr>
          </a:lstStyle>
          <a:p>
            <a:pPr lvl="0"/>
            <a:r>
              <a:rPr lang="zh-CN" altLang="en-US" noProof="0" smtClean="0"/>
              <a:t>单击此处编辑母版标题样式</a:t>
            </a:r>
            <a:endParaRPr lang="en-US" altLang="ko-KR" noProof="0" smtClean="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页脚占位符 3"/>
          <p:cNvSpPr>
            <a:spLocks noGrp="1"/>
          </p:cNvSpPr>
          <p:nvPr>
            <p:ph type="ftr" sz="quarter" idx="10"/>
          </p:nvPr>
        </p:nvSpPr>
        <p:spPr/>
        <p:txBody>
          <a:bodyPr/>
          <a:lstStyle>
            <a:lvl1pPr>
              <a:defRPr/>
            </a:lvl1pPr>
          </a:lstStyle>
          <a:p>
            <a:r>
              <a:rPr lang="en-US" altLang="zh-CN"/>
              <a:t>Company Logo</a:t>
            </a:r>
          </a:p>
        </p:txBody>
      </p:sp>
      <p:sp>
        <p:nvSpPr>
          <p:cNvPr id="5" name="灯片编号占位符 4"/>
          <p:cNvSpPr>
            <a:spLocks noGrp="1"/>
          </p:cNvSpPr>
          <p:nvPr>
            <p:ph type="sldNum" sz="quarter" idx="11"/>
          </p:nvPr>
        </p:nvSpPr>
        <p:spPr/>
        <p:txBody>
          <a:bodyPr/>
          <a:lstStyle>
            <a:lvl1pPr>
              <a:defRPr/>
            </a:lvl1pPr>
          </a:lstStyle>
          <a:p>
            <a:fld id="{33617988-8B43-4488-BA27-596CB8C4CD65}" type="slidenum">
              <a:rPr lang="en-US" altLang="zh-CN"/>
              <a:pPr/>
              <a:t>‹#›</a:t>
            </a:fld>
            <a:endParaRPr lang="en-US" altLang="zh-CN"/>
          </a:p>
        </p:txBody>
      </p:sp>
      <p:sp>
        <p:nvSpPr>
          <p:cNvPr id="6" name="日期占位符 5"/>
          <p:cNvSpPr>
            <a:spLocks noGrp="1"/>
          </p:cNvSpPr>
          <p:nvPr>
            <p:ph type="dt" sz="half" idx="12"/>
          </p:nvPr>
        </p:nvSpPr>
        <p:spPr/>
        <p:txBody>
          <a:bodyPr/>
          <a:lstStyle>
            <a:lvl1pPr>
              <a:defRPr/>
            </a:lvl1pPr>
          </a:lstStyle>
          <a:p>
            <a:r>
              <a:rPr lang="en-US" altLang="zh-CN"/>
              <a:t>www.themegallery.com</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48450" y="152400"/>
            <a:ext cx="2114550" cy="62484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304800" y="152400"/>
            <a:ext cx="6191250" cy="62484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页脚占位符 3"/>
          <p:cNvSpPr>
            <a:spLocks noGrp="1"/>
          </p:cNvSpPr>
          <p:nvPr>
            <p:ph type="ftr" sz="quarter" idx="10"/>
          </p:nvPr>
        </p:nvSpPr>
        <p:spPr/>
        <p:txBody>
          <a:bodyPr/>
          <a:lstStyle>
            <a:lvl1pPr>
              <a:defRPr/>
            </a:lvl1pPr>
          </a:lstStyle>
          <a:p>
            <a:r>
              <a:rPr lang="en-US" altLang="zh-CN"/>
              <a:t>Company Logo</a:t>
            </a:r>
          </a:p>
        </p:txBody>
      </p:sp>
      <p:sp>
        <p:nvSpPr>
          <p:cNvPr id="5" name="灯片编号占位符 4"/>
          <p:cNvSpPr>
            <a:spLocks noGrp="1"/>
          </p:cNvSpPr>
          <p:nvPr>
            <p:ph type="sldNum" sz="quarter" idx="11"/>
          </p:nvPr>
        </p:nvSpPr>
        <p:spPr/>
        <p:txBody>
          <a:bodyPr/>
          <a:lstStyle>
            <a:lvl1pPr>
              <a:defRPr/>
            </a:lvl1pPr>
          </a:lstStyle>
          <a:p>
            <a:fld id="{DBB999DE-6295-47EF-9F5C-2EE3B2AA8441}" type="slidenum">
              <a:rPr lang="en-US" altLang="zh-CN"/>
              <a:pPr/>
              <a:t>‹#›</a:t>
            </a:fld>
            <a:endParaRPr lang="en-US" altLang="zh-CN"/>
          </a:p>
        </p:txBody>
      </p:sp>
      <p:sp>
        <p:nvSpPr>
          <p:cNvPr id="6" name="日期占位符 5"/>
          <p:cNvSpPr>
            <a:spLocks noGrp="1"/>
          </p:cNvSpPr>
          <p:nvPr>
            <p:ph type="dt" sz="half" idx="12"/>
          </p:nvPr>
        </p:nvSpPr>
        <p:spPr/>
        <p:txBody>
          <a:bodyPr/>
          <a:lstStyle>
            <a:lvl1pPr>
              <a:defRPr/>
            </a:lvl1pPr>
          </a:lstStyle>
          <a:p>
            <a:r>
              <a:rPr lang="en-US" altLang="zh-CN"/>
              <a:t>www.themegallery.com</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304800" y="152400"/>
            <a:ext cx="8458200" cy="563563"/>
          </a:xfrm>
        </p:spPr>
        <p:txBody>
          <a:bodyPr/>
          <a:lstStyle/>
          <a:p>
            <a:r>
              <a:rPr lang="zh-CN" altLang="en-US" smtClean="0"/>
              <a:t>单击此处编辑母版标题样式</a:t>
            </a:r>
            <a:endParaRPr lang="zh-CN" altLang="en-US"/>
          </a:p>
        </p:txBody>
      </p:sp>
      <p:sp>
        <p:nvSpPr>
          <p:cNvPr id="3" name="表格占位符 2"/>
          <p:cNvSpPr>
            <a:spLocks noGrp="1"/>
          </p:cNvSpPr>
          <p:nvPr>
            <p:ph type="tbl" idx="1" hasCustomPrompt="1"/>
          </p:nvPr>
        </p:nvSpPr>
        <p:spPr>
          <a:xfrm>
            <a:off x="457200" y="1152525"/>
            <a:ext cx="8229600" cy="5248275"/>
          </a:xfrm>
        </p:spPr>
        <p:txBody>
          <a:bodyPr/>
          <a:lstStyle/>
          <a:p>
            <a:r>
              <a:rPr lang="zh-CN" altLang="en-US" smtClean="0"/>
              <a:t>单击图标添加表格</a:t>
            </a:r>
            <a:endParaRPr lang="zh-CN" altLang="en-US"/>
          </a:p>
        </p:txBody>
      </p:sp>
      <p:sp>
        <p:nvSpPr>
          <p:cNvPr id="4" name="页脚占位符 3"/>
          <p:cNvSpPr>
            <a:spLocks noGrp="1"/>
          </p:cNvSpPr>
          <p:nvPr>
            <p:ph type="ftr" sz="quarter" idx="10"/>
          </p:nvPr>
        </p:nvSpPr>
        <p:spPr>
          <a:xfrm>
            <a:off x="5867400" y="6461125"/>
            <a:ext cx="2895600" cy="320675"/>
          </a:xfrm>
        </p:spPr>
        <p:txBody>
          <a:bodyPr/>
          <a:lstStyle>
            <a:lvl1pPr>
              <a:defRPr/>
            </a:lvl1pPr>
          </a:lstStyle>
          <a:p>
            <a:r>
              <a:rPr lang="en-US" altLang="zh-CN"/>
              <a:t>Company Logo</a:t>
            </a:r>
          </a:p>
        </p:txBody>
      </p:sp>
      <p:sp>
        <p:nvSpPr>
          <p:cNvPr id="5" name="灯片编号占位符 4"/>
          <p:cNvSpPr>
            <a:spLocks noGrp="1"/>
          </p:cNvSpPr>
          <p:nvPr>
            <p:ph type="sldNum" sz="quarter" idx="11"/>
          </p:nvPr>
        </p:nvSpPr>
        <p:spPr>
          <a:xfrm>
            <a:off x="3505200" y="6461125"/>
            <a:ext cx="2133600" cy="320675"/>
          </a:xfrm>
        </p:spPr>
        <p:txBody>
          <a:bodyPr/>
          <a:lstStyle>
            <a:lvl1pPr>
              <a:defRPr/>
            </a:lvl1pPr>
          </a:lstStyle>
          <a:p>
            <a:fld id="{0225A138-34D8-4952-AABE-B015FA4EA035}" type="slidenum">
              <a:rPr lang="en-US" altLang="zh-CN"/>
              <a:pPr/>
              <a:t>‹#›</a:t>
            </a:fld>
            <a:endParaRPr lang="en-US" altLang="zh-CN"/>
          </a:p>
        </p:txBody>
      </p:sp>
      <p:sp>
        <p:nvSpPr>
          <p:cNvPr id="6" name="日期占位符 5"/>
          <p:cNvSpPr>
            <a:spLocks noGrp="1"/>
          </p:cNvSpPr>
          <p:nvPr>
            <p:ph type="dt" sz="half" idx="12"/>
          </p:nvPr>
        </p:nvSpPr>
        <p:spPr>
          <a:xfrm>
            <a:off x="14288" y="838200"/>
            <a:ext cx="8458200" cy="228600"/>
          </a:xfrm>
        </p:spPr>
        <p:txBody>
          <a:bodyPr/>
          <a:lstStyle>
            <a:lvl1pPr>
              <a:defRPr/>
            </a:lvl1pPr>
          </a:lstStyle>
          <a:p>
            <a:r>
              <a:rPr lang="en-US" altLang="zh-CN"/>
              <a:t>www.themegallery.com</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页脚占位符 3"/>
          <p:cNvSpPr>
            <a:spLocks noGrp="1"/>
          </p:cNvSpPr>
          <p:nvPr>
            <p:ph type="ftr" sz="quarter" idx="10"/>
          </p:nvPr>
        </p:nvSpPr>
        <p:spPr/>
        <p:txBody>
          <a:bodyPr/>
          <a:lstStyle>
            <a:lvl1pPr>
              <a:defRPr/>
            </a:lvl1pPr>
          </a:lstStyle>
          <a:p>
            <a:r>
              <a:rPr lang="en-US" altLang="zh-CN"/>
              <a:t>Company Logo</a:t>
            </a:r>
          </a:p>
        </p:txBody>
      </p:sp>
      <p:sp>
        <p:nvSpPr>
          <p:cNvPr id="5" name="灯片编号占位符 4"/>
          <p:cNvSpPr>
            <a:spLocks noGrp="1"/>
          </p:cNvSpPr>
          <p:nvPr>
            <p:ph type="sldNum" sz="quarter" idx="11"/>
          </p:nvPr>
        </p:nvSpPr>
        <p:spPr/>
        <p:txBody>
          <a:bodyPr/>
          <a:lstStyle>
            <a:lvl1pPr>
              <a:defRPr/>
            </a:lvl1pPr>
          </a:lstStyle>
          <a:p>
            <a:fld id="{48CD0BC5-592D-4DA0-83AC-A5CD858C8C25}" type="slidenum">
              <a:rPr lang="en-US" altLang="zh-CN"/>
              <a:pPr/>
              <a:t>‹#›</a:t>
            </a:fld>
            <a:endParaRPr lang="en-US" altLang="zh-CN"/>
          </a:p>
        </p:txBody>
      </p:sp>
      <p:sp>
        <p:nvSpPr>
          <p:cNvPr id="6" name="日期占位符 5"/>
          <p:cNvSpPr>
            <a:spLocks noGrp="1"/>
          </p:cNvSpPr>
          <p:nvPr>
            <p:ph type="dt" sz="half" idx="12"/>
          </p:nvPr>
        </p:nvSpPr>
        <p:spPr/>
        <p:txBody>
          <a:bodyPr/>
          <a:lstStyle>
            <a:lvl1pPr>
              <a:defRPr/>
            </a:lvl1pPr>
          </a:lstStyle>
          <a:p>
            <a:r>
              <a:rPr lang="en-US" altLang="zh-CN"/>
              <a:t>www.themegallery.com</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页脚占位符 3"/>
          <p:cNvSpPr>
            <a:spLocks noGrp="1"/>
          </p:cNvSpPr>
          <p:nvPr>
            <p:ph type="ftr" sz="quarter" idx="10"/>
          </p:nvPr>
        </p:nvSpPr>
        <p:spPr/>
        <p:txBody>
          <a:bodyPr/>
          <a:lstStyle>
            <a:lvl1pPr>
              <a:defRPr/>
            </a:lvl1pPr>
          </a:lstStyle>
          <a:p>
            <a:r>
              <a:rPr lang="en-US" altLang="zh-CN"/>
              <a:t>Company Logo</a:t>
            </a:r>
          </a:p>
        </p:txBody>
      </p:sp>
      <p:sp>
        <p:nvSpPr>
          <p:cNvPr id="5" name="灯片编号占位符 4"/>
          <p:cNvSpPr>
            <a:spLocks noGrp="1"/>
          </p:cNvSpPr>
          <p:nvPr>
            <p:ph type="sldNum" sz="quarter" idx="11"/>
          </p:nvPr>
        </p:nvSpPr>
        <p:spPr/>
        <p:txBody>
          <a:bodyPr/>
          <a:lstStyle>
            <a:lvl1pPr>
              <a:defRPr/>
            </a:lvl1pPr>
          </a:lstStyle>
          <a:p>
            <a:fld id="{6E916556-A15D-41CA-8657-CFA5D90D956A}" type="slidenum">
              <a:rPr lang="en-US" altLang="zh-CN"/>
              <a:pPr/>
              <a:t>‹#›</a:t>
            </a:fld>
            <a:endParaRPr lang="en-US" altLang="zh-CN"/>
          </a:p>
        </p:txBody>
      </p:sp>
      <p:sp>
        <p:nvSpPr>
          <p:cNvPr id="6" name="日期占位符 5"/>
          <p:cNvSpPr>
            <a:spLocks noGrp="1"/>
          </p:cNvSpPr>
          <p:nvPr>
            <p:ph type="dt" sz="half" idx="12"/>
          </p:nvPr>
        </p:nvSpPr>
        <p:spPr/>
        <p:txBody>
          <a:bodyPr/>
          <a:lstStyle>
            <a:lvl1pPr>
              <a:defRPr/>
            </a:lvl1pPr>
          </a:lstStyle>
          <a:p>
            <a:r>
              <a:rPr lang="en-US" altLang="zh-CN"/>
              <a:t>www.themegallery.com</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152525"/>
            <a:ext cx="4038600" cy="5248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152525"/>
            <a:ext cx="4038600" cy="5248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页脚占位符 4"/>
          <p:cNvSpPr>
            <a:spLocks noGrp="1"/>
          </p:cNvSpPr>
          <p:nvPr>
            <p:ph type="ftr" sz="quarter" idx="10"/>
          </p:nvPr>
        </p:nvSpPr>
        <p:spPr/>
        <p:txBody>
          <a:bodyPr/>
          <a:lstStyle>
            <a:lvl1pPr>
              <a:defRPr/>
            </a:lvl1pPr>
          </a:lstStyle>
          <a:p>
            <a:r>
              <a:rPr lang="en-US" altLang="zh-CN"/>
              <a:t>Company Logo</a:t>
            </a:r>
          </a:p>
        </p:txBody>
      </p:sp>
      <p:sp>
        <p:nvSpPr>
          <p:cNvPr id="6" name="灯片编号占位符 5"/>
          <p:cNvSpPr>
            <a:spLocks noGrp="1"/>
          </p:cNvSpPr>
          <p:nvPr>
            <p:ph type="sldNum" sz="quarter" idx="11"/>
          </p:nvPr>
        </p:nvSpPr>
        <p:spPr/>
        <p:txBody>
          <a:bodyPr/>
          <a:lstStyle>
            <a:lvl1pPr>
              <a:defRPr/>
            </a:lvl1pPr>
          </a:lstStyle>
          <a:p>
            <a:fld id="{A38A57DE-91FF-4207-A086-0CADCB84F4A2}" type="slidenum">
              <a:rPr lang="en-US" altLang="zh-CN"/>
              <a:pPr/>
              <a:t>‹#›</a:t>
            </a:fld>
            <a:endParaRPr lang="en-US" altLang="zh-CN"/>
          </a:p>
        </p:txBody>
      </p:sp>
      <p:sp>
        <p:nvSpPr>
          <p:cNvPr id="7" name="日期占位符 6"/>
          <p:cNvSpPr>
            <a:spLocks noGrp="1"/>
          </p:cNvSpPr>
          <p:nvPr>
            <p:ph type="dt" sz="half" idx="12"/>
          </p:nvPr>
        </p:nvSpPr>
        <p:spPr/>
        <p:txBody>
          <a:bodyPr/>
          <a:lstStyle>
            <a:lvl1pPr>
              <a:defRPr/>
            </a:lvl1pPr>
          </a:lstStyle>
          <a:p>
            <a:r>
              <a:rPr lang="en-US" altLang="zh-CN"/>
              <a:t>www.themegallery.com</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页脚占位符 6"/>
          <p:cNvSpPr>
            <a:spLocks noGrp="1"/>
          </p:cNvSpPr>
          <p:nvPr>
            <p:ph type="ftr" sz="quarter" idx="10"/>
          </p:nvPr>
        </p:nvSpPr>
        <p:spPr/>
        <p:txBody>
          <a:bodyPr/>
          <a:lstStyle>
            <a:lvl1pPr>
              <a:defRPr/>
            </a:lvl1pPr>
          </a:lstStyle>
          <a:p>
            <a:r>
              <a:rPr lang="en-US" altLang="zh-CN"/>
              <a:t>Company Logo</a:t>
            </a:r>
          </a:p>
        </p:txBody>
      </p:sp>
      <p:sp>
        <p:nvSpPr>
          <p:cNvPr id="8" name="灯片编号占位符 7"/>
          <p:cNvSpPr>
            <a:spLocks noGrp="1"/>
          </p:cNvSpPr>
          <p:nvPr>
            <p:ph type="sldNum" sz="quarter" idx="11"/>
          </p:nvPr>
        </p:nvSpPr>
        <p:spPr/>
        <p:txBody>
          <a:bodyPr/>
          <a:lstStyle>
            <a:lvl1pPr>
              <a:defRPr/>
            </a:lvl1pPr>
          </a:lstStyle>
          <a:p>
            <a:fld id="{3D446454-5ABF-4D30-8BE4-349FE45D1C7E}" type="slidenum">
              <a:rPr lang="en-US" altLang="zh-CN"/>
              <a:pPr/>
              <a:t>‹#›</a:t>
            </a:fld>
            <a:endParaRPr lang="en-US" altLang="zh-CN"/>
          </a:p>
        </p:txBody>
      </p:sp>
      <p:sp>
        <p:nvSpPr>
          <p:cNvPr id="9" name="日期占位符 8"/>
          <p:cNvSpPr>
            <a:spLocks noGrp="1"/>
          </p:cNvSpPr>
          <p:nvPr>
            <p:ph type="dt" sz="half" idx="12"/>
          </p:nvPr>
        </p:nvSpPr>
        <p:spPr/>
        <p:txBody>
          <a:bodyPr/>
          <a:lstStyle>
            <a:lvl1pPr>
              <a:defRPr/>
            </a:lvl1pPr>
          </a:lstStyle>
          <a:p>
            <a:r>
              <a:rPr lang="en-US" altLang="zh-CN"/>
              <a:t>www.themegallery.com</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页脚占位符 2"/>
          <p:cNvSpPr>
            <a:spLocks noGrp="1"/>
          </p:cNvSpPr>
          <p:nvPr>
            <p:ph type="ftr" sz="quarter" idx="10"/>
          </p:nvPr>
        </p:nvSpPr>
        <p:spPr/>
        <p:txBody>
          <a:bodyPr/>
          <a:lstStyle>
            <a:lvl1pPr>
              <a:defRPr/>
            </a:lvl1pPr>
          </a:lstStyle>
          <a:p>
            <a:r>
              <a:rPr lang="en-US" altLang="zh-CN"/>
              <a:t>Company Logo</a:t>
            </a:r>
          </a:p>
        </p:txBody>
      </p:sp>
      <p:sp>
        <p:nvSpPr>
          <p:cNvPr id="4" name="灯片编号占位符 3"/>
          <p:cNvSpPr>
            <a:spLocks noGrp="1"/>
          </p:cNvSpPr>
          <p:nvPr>
            <p:ph type="sldNum" sz="quarter" idx="11"/>
          </p:nvPr>
        </p:nvSpPr>
        <p:spPr/>
        <p:txBody>
          <a:bodyPr/>
          <a:lstStyle>
            <a:lvl1pPr>
              <a:defRPr/>
            </a:lvl1pPr>
          </a:lstStyle>
          <a:p>
            <a:fld id="{3509B8D0-09E3-4A81-AD4E-4226F3020F1E}" type="slidenum">
              <a:rPr lang="en-US" altLang="zh-CN"/>
              <a:pPr/>
              <a:t>‹#›</a:t>
            </a:fld>
            <a:endParaRPr lang="en-US" altLang="zh-CN"/>
          </a:p>
        </p:txBody>
      </p:sp>
      <p:sp>
        <p:nvSpPr>
          <p:cNvPr id="5" name="日期占位符 4"/>
          <p:cNvSpPr>
            <a:spLocks noGrp="1"/>
          </p:cNvSpPr>
          <p:nvPr>
            <p:ph type="dt" sz="half" idx="12"/>
          </p:nvPr>
        </p:nvSpPr>
        <p:spPr/>
        <p:txBody>
          <a:bodyPr/>
          <a:lstStyle>
            <a:lvl1pPr>
              <a:defRPr/>
            </a:lvl1pPr>
          </a:lstStyle>
          <a:p>
            <a:r>
              <a:rPr lang="en-US" altLang="zh-CN"/>
              <a:t>www.themegallery.com</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页脚占位符 1"/>
          <p:cNvSpPr>
            <a:spLocks noGrp="1"/>
          </p:cNvSpPr>
          <p:nvPr>
            <p:ph type="ftr" sz="quarter" idx="10"/>
          </p:nvPr>
        </p:nvSpPr>
        <p:spPr/>
        <p:txBody>
          <a:bodyPr/>
          <a:lstStyle>
            <a:lvl1pPr>
              <a:defRPr/>
            </a:lvl1pPr>
          </a:lstStyle>
          <a:p>
            <a:r>
              <a:rPr lang="en-US" altLang="zh-CN"/>
              <a:t>Company Logo</a:t>
            </a:r>
          </a:p>
        </p:txBody>
      </p:sp>
      <p:sp>
        <p:nvSpPr>
          <p:cNvPr id="3" name="灯片编号占位符 2"/>
          <p:cNvSpPr>
            <a:spLocks noGrp="1"/>
          </p:cNvSpPr>
          <p:nvPr>
            <p:ph type="sldNum" sz="quarter" idx="11"/>
          </p:nvPr>
        </p:nvSpPr>
        <p:spPr/>
        <p:txBody>
          <a:bodyPr/>
          <a:lstStyle>
            <a:lvl1pPr>
              <a:defRPr/>
            </a:lvl1pPr>
          </a:lstStyle>
          <a:p>
            <a:fld id="{D5EA1D4B-2CB4-4B2E-B968-51A615BB233F}" type="slidenum">
              <a:rPr lang="en-US" altLang="zh-CN"/>
              <a:pPr/>
              <a:t>‹#›</a:t>
            </a:fld>
            <a:endParaRPr lang="en-US" altLang="zh-CN"/>
          </a:p>
        </p:txBody>
      </p:sp>
      <p:sp>
        <p:nvSpPr>
          <p:cNvPr id="4" name="日期占位符 3"/>
          <p:cNvSpPr>
            <a:spLocks noGrp="1"/>
          </p:cNvSpPr>
          <p:nvPr>
            <p:ph type="dt" sz="half" idx="12"/>
          </p:nvPr>
        </p:nvSpPr>
        <p:spPr/>
        <p:txBody>
          <a:bodyPr/>
          <a:lstStyle>
            <a:lvl1pPr>
              <a:defRPr/>
            </a:lvl1pPr>
          </a:lstStyle>
          <a:p>
            <a:r>
              <a:rPr lang="en-US" altLang="zh-CN"/>
              <a:t>www.themegallery.com</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页脚占位符 4"/>
          <p:cNvSpPr>
            <a:spLocks noGrp="1"/>
          </p:cNvSpPr>
          <p:nvPr>
            <p:ph type="ftr" sz="quarter" idx="10"/>
          </p:nvPr>
        </p:nvSpPr>
        <p:spPr/>
        <p:txBody>
          <a:bodyPr/>
          <a:lstStyle>
            <a:lvl1pPr>
              <a:defRPr/>
            </a:lvl1pPr>
          </a:lstStyle>
          <a:p>
            <a:r>
              <a:rPr lang="en-US" altLang="zh-CN"/>
              <a:t>Company Logo</a:t>
            </a:r>
          </a:p>
        </p:txBody>
      </p:sp>
      <p:sp>
        <p:nvSpPr>
          <p:cNvPr id="6" name="灯片编号占位符 5"/>
          <p:cNvSpPr>
            <a:spLocks noGrp="1"/>
          </p:cNvSpPr>
          <p:nvPr>
            <p:ph type="sldNum" sz="quarter" idx="11"/>
          </p:nvPr>
        </p:nvSpPr>
        <p:spPr/>
        <p:txBody>
          <a:bodyPr/>
          <a:lstStyle>
            <a:lvl1pPr>
              <a:defRPr/>
            </a:lvl1pPr>
          </a:lstStyle>
          <a:p>
            <a:fld id="{38AF7623-24E3-4DD4-8029-BD0D08A0FD8D}" type="slidenum">
              <a:rPr lang="en-US" altLang="zh-CN"/>
              <a:pPr/>
              <a:t>‹#›</a:t>
            </a:fld>
            <a:endParaRPr lang="en-US" altLang="zh-CN"/>
          </a:p>
        </p:txBody>
      </p:sp>
      <p:sp>
        <p:nvSpPr>
          <p:cNvPr id="7" name="日期占位符 6"/>
          <p:cNvSpPr>
            <a:spLocks noGrp="1"/>
          </p:cNvSpPr>
          <p:nvPr>
            <p:ph type="dt" sz="half" idx="12"/>
          </p:nvPr>
        </p:nvSpPr>
        <p:spPr/>
        <p:txBody>
          <a:bodyPr/>
          <a:lstStyle>
            <a:lvl1pPr>
              <a:defRPr/>
            </a:lvl1pPr>
          </a:lstStyle>
          <a:p>
            <a:r>
              <a:rPr lang="en-US" altLang="zh-CN"/>
              <a:t>www.themegallery.com</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页脚占位符 4"/>
          <p:cNvSpPr>
            <a:spLocks noGrp="1"/>
          </p:cNvSpPr>
          <p:nvPr>
            <p:ph type="ftr" sz="quarter" idx="10"/>
          </p:nvPr>
        </p:nvSpPr>
        <p:spPr/>
        <p:txBody>
          <a:bodyPr/>
          <a:lstStyle>
            <a:lvl1pPr>
              <a:defRPr/>
            </a:lvl1pPr>
          </a:lstStyle>
          <a:p>
            <a:r>
              <a:rPr lang="en-US" altLang="zh-CN"/>
              <a:t>Company Logo</a:t>
            </a:r>
          </a:p>
        </p:txBody>
      </p:sp>
      <p:sp>
        <p:nvSpPr>
          <p:cNvPr id="6" name="灯片编号占位符 5"/>
          <p:cNvSpPr>
            <a:spLocks noGrp="1"/>
          </p:cNvSpPr>
          <p:nvPr>
            <p:ph type="sldNum" sz="quarter" idx="11"/>
          </p:nvPr>
        </p:nvSpPr>
        <p:spPr/>
        <p:txBody>
          <a:bodyPr/>
          <a:lstStyle>
            <a:lvl1pPr>
              <a:defRPr/>
            </a:lvl1pPr>
          </a:lstStyle>
          <a:p>
            <a:fld id="{B0A3C70F-5695-46C9-9757-D2A4605DEF09}" type="slidenum">
              <a:rPr lang="en-US" altLang="zh-CN"/>
              <a:pPr/>
              <a:t>‹#›</a:t>
            </a:fld>
            <a:endParaRPr lang="en-US" altLang="zh-CN"/>
          </a:p>
        </p:txBody>
      </p:sp>
      <p:sp>
        <p:nvSpPr>
          <p:cNvPr id="7" name="日期占位符 6"/>
          <p:cNvSpPr>
            <a:spLocks noGrp="1"/>
          </p:cNvSpPr>
          <p:nvPr>
            <p:ph type="dt" sz="half" idx="12"/>
          </p:nvPr>
        </p:nvSpPr>
        <p:spPr/>
        <p:txBody>
          <a:bodyPr/>
          <a:lstStyle>
            <a:lvl1pPr>
              <a:defRPr/>
            </a:lvl1pPr>
          </a:lstStyle>
          <a:p>
            <a:r>
              <a:rPr lang="en-US" altLang="zh-CN"/>
              <a:t>www.themegallery.com</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9" name="Rectangle 15"/>
          <p:cNvSpPr>
            <a:spLocks noChangeArrowheads="1"/>
          </p:cNvSpPr>
          <p:nvPr/>
        </p:nvSpPr>
        <p:spPr bwMode="ltGray">
          <a:xfrm>
            <a:off x="0" y="0"/>
            <a:ext cx="9144000" cy="836613"/>
          </a:xfrm>
          <a:prstGeom prst="rect">
            <a:avLst/>
          </a:prstGeom>
          <a:gradFill rotWithShape="1">
            <a:gsLst>
              <a:gs pos="0">
                <a:schemeClr val="tx1">
                  <a:gamma/>
                  <a:shade val="46275"/>
                  <a:invGamma/>
                </a:schemeClr>
              </a:gs>
              <a:gs pos="50000">
                <a:schemeClr val="tx1"/>
              </a:gs>
              <a:gs pos="100000">
                <a:schemeClr val="tx1">
                  <a:gamma/>
                  <a:shade val="46275"/>
                  <a:invGamma/>
                </a:schemeClr>
              </a:gs>
            </a:gsLst>
            <a:lin ang="0" scaled="1"/>
          </a:gra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27" name="Rectangle 3"/>
          <p:cNvSpPr>
            <a:spLocks noGrp="1" noChangeArrowheads="1"/>
          </p:cNvSpPr>
          <p:nvPr>
            <p:ph type="body" idx="1"/>
          </p:nvPr>
        </p:nvSpPr>
        <p:spPr bwMode="auto">
          <a:xfrm>
            <a:off x="457200" y="1152525"/>
            <a:ext cx="8229600" cy="52482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ltLang="zh-CN" smtClean="0"/>
          </a:p>
        </p:txBody>
      </p:sp>
      <p:sp>
        <p:nvSpPr>
          <p:cNvPr id="1029" name="Rectangle 5"/>
          <p:cNvSpPr>
            <a:spLocks noGrp="1" noChangeArrowheads="1"/>
          </p:cNvSpPr>
          <p:nvPr>
            <p:ph type="ftr" sz="quarter" idx="3"/>
          </p:nvPr>
        </p:nvSpPr>
        <p:spPr bwMode="auto">
          <a:xfrm>
            <a:off x="5867400" y="6461125"/>
            <a:ext cx="2895600" cy="3206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a:defRPr sz="1200" b="1">
                <a:latin typeface="+mj-lt"/>
                <a:ea typeface="宋体" panose="02010600030101010101" pitchFamily="2" charset="-122"/>
              </a:defRPr>
            </a:lvl1pPr>
          </a:lstStyle>
          <a:p>
            <a:r>
              <a:rPr lang="en-US" altLang="zh-CN"/>
              <a:t>Company Logo</a:t>
            </a:r>
          </a:p>
        </p:txBody>
      </p:sp>
      <p:sp>
        <p:nvSpPr>
          <p:cNvPr id="1030" name="Rectangle 6"/>
          <p:cNvSpPr>
            <a:spLocks noGrp="1" noChangeArrowheads="1"/>
          </p:cNvSpPr>
          <p:nvPr>
            <p:ph type="sldNum" sz="quarter" idx="4"/>
          </p:nvPr>
        </p:nvSpPr>
        <p:spPr bwMode="auto">
          <a:xfrm>
            <a:off x="3505200" y="6461125"/>
            <a:ext cx="2133600" cy="3206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a:defRPr sz="1200">
                <a:latin typeface="+mj-lt"/>
                <a:ea typeface="宋体" panose="02010600030101010101" pitchFamily="2" charset="-122"/>
              </a:defRPr>
            </a:lvl1pPr>
          </a:lstStyle>
          <a:p>
            <a:fld id="{B11E7BA6-A818-4C65-9607-24C7D6F506D4}" type="slidenum">
              <a:rPr lang="en-US" altLang="zh-CN"/>
              <a:pPr/>
              <a:t>‹#›</a:t>
            </a:fld>
            <a:endParaRPr lang="en-US" altLang="zh-CN"/>
          </a:p>
        </p:txBody>
      </p:sp>
      <p:sp>
        <p:nvSpPr>
          <p:cNvPr id="1026" name="Rectangle 2"/>
          <p:cNvSpPr>
            <a:spLocks noGrp="1" noChangeArrowheads="1"/>
          </p:cNvSpPr>
          <p:nvPr>
            <p:ph type="title"/>
          </p:nvPr>
        </p:nvSpPr>
        <p:spPr bwMode="white">
          <a:xfrm>
            <a:off x="304800" y="152400"/>
            <a:ext cx="8458200" cy="56356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en-US" smtClean="0"/>
              <a:t>单击此处编辑母版标题样式</a:t>
            </a:r>
            <a:endParaRPr lang="en-US" altLang="zh-CN" smtClean="0"/>
          </a:p>
        </p:txBody>
      </p:sp>
      <p:sp>
        <p:nvSpPr>
          <p:cNvPr id="1040" name="Text Box 16"/>
          <p:cNvSpPr txBox="1">
            <a:spLocks noChangeArrowheads="1"/>
          </p:cNvSpPr>
          <p:nvPr/>
        </p:nvSpPr>
        <p:spPr bwMode="gray">
          <a:xfrm>
            <a:off x="0" y="838200"/>
            <a:ext cx="9144000" cy="244475"/>
          </a:xfrm>
          <a:prstGeom prst="rect">
            <a:avLst/>
          </a:prstGeom>
          <a:solidFill>
            <a:schemeClr val="accent2"/>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zh-CN" altLang="zh-CN" sz="1000" b="1">
              <a:solidFill>
                <a:schemeClr val="bg1"/>
              </a:solidFill>
              <a:latin typeface="Verdana" panose="020B0604030504040204" pitchFamily="34" charset="0"/>
            </a:endParaRPr>
          </a:p>
        </p:txBody>
      </p:sp>
      <p:sp>
        <p:nvSpPr>
          <p:cNvPr id="1028" name="Rectangle 4"/>
          <p:cNvSpPr>
            <a:spLocks noGrp="1" noChangeArrowheads="1"/>
          </p:cNvSpPr>
          <p:nvPr>
            <p:ph type="dt" sz="half" idx="2"/>
          </p:nvPr>
        </p:nvSpPr>
        <p:spPr bwMode="gray">
          <a:xfrm>
            <a:off x="14288" y="838200"/>
            <a:ext cx="8458200" cy="228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sz="1000" b="1">
                <a:solidFill>
                  <a:schemeClr val="bg1"/>
                </a:solidFill>
                <a:latin typeface="+mj-lt"/>
                <a:ea typeface="宋体" panose="02010600030101010101" pitchFamily="2" charset="-122"/>
              </a:defRPr>
            </a:lvl1pPr>
          </a:lstStyle>
          <a:p>
            <a:r>
              <a:rPr lang="en-US" altLang="zh-CN"/>
              <a:t>www.themegallery.com</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p:txStyles>
    <p:titleStyle>
      <a:lvl1pPr algn="ctr" rtl="0" eaLnBrk="1" fontAlgn="base" hangingPunct="1">
        <a:spcBef>
          <a:spcPct val="0"/>
        </a:spcBef>
        <a:spcAft>
          <a:spcPct val="0"/>
        </a:spcAft>
        <a:defRPr sz="3200" b="1">
          <a:solidFill>
            <a:schemeClr val="bg1"/>
          </a:solidFill>
          <a:latin typeface="+mj-lt"/>
          <a:ea typeface="+mj-ea"/>
          <a:cs typeface="+mj-cs"/>
        </a:defRPr>
      </a:lvl1pPr>
      <a:lvl2pPr algn="ctr" rtl="0" eaLnBrk="1" fontAlgn="base" hangingPunct="1">
        <a:spcBef>
          <a:spcPct val="0"/>
        </a:spcBef>
        <a:spcAft>
          <a:spcPct val="0"/>
        </a:spcAft>
        <a:defRPr sz="3200" b="1">
          <a:solidFill>
            <a:schemeClr val="bg1"/>
          </a:solidFill>
          <a:latin typeface="Verdana" panose="020B0604030504040204" pitchFamily="34" charset="0"/>
        </a:defRPr>
      </a:lvl2pPr>
      <a:lvl3pPr algn="ctr" rtl="0" eaLnBrk="1" fontAlgn="base" hangingPunct="1">
        <a:spcBef>
          <a:spcPct val="0"/>
        </a:spcBef>
        <a:spcAft>
          <a:spcPct val="0"/>
        </a:spcAft>
        <a:defRPr sz="3200" b="1">
          <a:solidFill>
            <a:schemeClr val="bg1"/>
          </a:solidFill>
          <a:latin typeface="Verdana" panose="020B0604030504040204" pitchFamily="34" charset="0"/>
        </a:defRPr>
      </a:lvl3pPr>
      <a:lvl4pPr algn="ctr" rtl="0" eaLnBrk="1" fontAlgn="base" hangingPunct="1">
        <a:spcBef>
          <a:spcPct val="0"/>
        </a:spcBef>
        <a:spcAft>
          <a:spcPct val="0"/>
        </a:spcAft>
        <a:defRPr sz="3200" b="1">
          <a:solidFill>
            <a:schemeClr val="bg1"/>
          </a:solidFill>
          <a:latin typeface="Verdana" panose="020B0604030504040204" pitchFamily="34" charset="0"/>
        </a:defRPr>
      </a:lvl4pPr>
      <a:lvl5pPr algn="ctr" rtl="0" eaLnBrk="1" fontAlgn="base" hangingPunct="1">
        <a:spcBef>
          <a:spcPct val="0"/>
        </a:spcBef>
        <a:spcAft>
          <a:spcPct val="0"/>
        </a:spcAft>
        <a:defRPr sz="3200" b="1">
          <a:solidFill>
            <a:schemeClr val="bg1"/>
          </a:solidFill>
          <a:latin typeface="Verdana" panose="020B0604030504040204" pitchFamily="34" charset="0"/>
        </a:defRPr>
      </a:lvl5pPr>
      <a:lvl6pPr marL="457200" algn="ctr" rtl="0" eaLnBrk="1" fontAlgn="base" hangingPunct="1">
        <a:spcBef>
          <a:spcPct val="0"/>
        </a:spcBef>
        <a:spcAft>
          <a:spcPct val="0"/>
        </a:spcAft>
        <a:defRPr sz="3200" b="1">
          <a:solidFill>
            <a:schemeClr val="bg1"/>
          </a:solidFill>
          <a:latin typeface="Verdana" panose="020B0604030504040204" pitchFamily="34" charset="0"/>
        </a:defRPr>
      </a:lvl6pPr>
      <a:lvl7pPr marL="914400" algn="ctr" rtl="0" eaLnBrk="1" fontAlgn="base" hangingPunct="1">
        <a:spcBef>
          <a:spcPct val="0"/>
        </a:spcBef>
        <a:spcAft>
          <a:spcPct val="0"/>
        </a:spcAft>
        <a:defRPr sz="3200" b="1">
          <a:solidFill>
            <a:schemeClr val="bg1"/>
          </a:solidFill>
          <a:latin typeface="Verdana" panose="020B0604030504040204" pitchFamily="34" charset="0"/>
        </a:defRPr>
      </a:lvl7pPr>
      <a:lvl8pPr marL="1371600" algn="ctr" rtl="0" eaLnBrk="1" fontAlgn="base" hangingPunct="1">
        <a:spcBef>
          <a:spcPct val="0"/>
        </a:spcBef>
        <a:spcAft>
          <a:spcPct val="0"/>
        </a:spcAft>
        <a:defRPr sz="3200" b="1">
          <a:solidFill>
            <a:schemeClr val="bg1"/>
          </a:solidFill>
          <a:latin typeface="Verdana" panose="020B0604030504040204" pitchFamily="34" charset="0"/>
        </a:defRPr>
      </a:lvl8pPr>
      <a:lvl9pPr marL="1828800" algn="ctr" rtl="0" eaLnBrk="1" fontAlgn="base" hangingPunct="1">
        <a:spcBef>
          <a:spcPct val="0"/>
        </a:spcBef>
        <a:spcAft>
          <a:spcPct val="0"/>
        </a:spcAft>
        <a:defRPr sz="3200" b="1">
          <a:solidFill>
            <a:schemeClr val="bg1"/>
          </a:solidFill>
          <a:latin typeface="Verdana" panose="020B0604030504040204" pitchFamily="34" charset="0"/>
        </a:defRPr>
      </a:lvl9pPr>
    </p:titleStyle>
    <p:bodyStyle>
      <a:lvl1pPr marL="342900" indent="-342900" algn="l" rtl="0" eaLnBrk="1" fontAlgn="base" hangingPunct="1">
        <a:spcBef>
          <a:spcPct val="20000"/>
        </a:spcBef>
        <a:spcAft>
          <a:spcPct val="0"/>
        </a:spcAft>
        <a:buClr>
          <a:schemeClr val="hlink"/>
        </a:buClr>
        <a:buFont typeface="Wingdings" panose="05000000000000000000" pitchFamily="2" charset="2"/>
        <a:buChar char="v"/>
        <a:defRPr sz="32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anose="05000000000000000000" pitchFamily="2" charset="2"/>
        <a:buChar char="§"/>
        <a:defRPr sz="2800">
          <a:solidFill>
            <a:schemeClr val="tx1"/>
          </a:solidFill>
          <a:latin typeface="+mn-lt"/>
        </a:defRPr>
      </a:lvl2pPr>
      <a:lvl3pPr marL="1143000" indent="-228600" algn="l" rtl="0" eaLnBrk="1" fontAlgn="base" hangingPunct="1">
        <a:spcBef>
          <a:spcPct val="20000"/>
        </a:spcBef>
        <a:spcAft>
          <a:spcPct val="0"/>
        </a:spcAft>
        <a:buClr>
          <a:schemeClr val="tx1"/>
        </a:buClr>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31750" y="4648200"/>
            <a:ext cx="9175750" cy="1012825"/>
          </a:xfrm>
        </p:spPr>
        <p:txBody>
          <a:bodyPr/>
          <a:lstStyle/>
          <a:p>
            <a:r>
              <a:rPr lang="zh-CN" altLang="en-US" sz="4800" dirty="0" smtClean="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专题二  做什么样的教师</a:t>
            </a:r>
            <a:endParaRPr lang="en-US" altLang="zh-CN" sz="48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页脚占位符 3"/>
          <p:cNvSpPr>
            <a:spLocks noGrp="1"/>
          </p:cNvSpPr>
          <p:nvPr>
            <p:ph type="ftr" sz="quarter" idx="10"/>
          </p:nvPr>
        </p:nvSpPr>
        <p:spPr/>
        <p:txBody>
          <a:bodyPr/>
          <a:lstStyle/>
          <a:p>
            <a:r>
              <a:rPr lang="en-US" altLang="zh-CN"/>
              <a:t>Company Logo</a:t>
            </a:r>
          </a:p>
        </p:txBody>
      </p:sp>
      <p:sp>
        <p:nvSpPr>
          <p:cNvPr id="70658" name="Rectangle 2"/>
          <p:cNvSpPr>
            <a:spLocks noGrp="1" noChangeArrowheads="1"/>
          </p:cNvSpPr>
          <p:nvPr>
            <p:ph type="title"/>
          </p:nvPr>
        </p:nvSpPr>
        <p:spPr/>
        <p:txBody>
          <a:bodyPr/>
          <a:lstStyle/>
          <a:p>
            <a:r>
              <a:rPr lang="zh-CN" altLang="en-US"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悲情奉献者的含义</a:t>
            </a:r>
            <a:endParaRPr lang="en-US" altLang="zh-CN" dirty="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endParaRPr>
          </a:p>
        </p:txBody>
      </p:sp>
      <p:sp>
        <p:nvSpPr>
          <p:cNvPr id="70659" name="Rectangle 3"/>
          <p:cNvSpPr>
            <a:spLocks noGrp="1" noChangeArrowheads="1"/>
          </p:cNvSpPr>
          <p:nvPr>
            <p:ph type="body" idx="1"/>
          </p:nvPr>
        </p:nvSpPr>
        <p:spPr>
          <a:xfrm>
            <a:off x="619125" y="1468438"/>
            <a:ext cx="7824788" cy="4852987"/>
          </a:xfrm>
        </p:spPr>
        <p:txBody>
          <a:bodyPr/>
          <a:lstStyle/>
          <a:p>
            <a:pPr>
              <a:lnSpc>
                <a:spcPct val="150000"/>
              </a:lnSpc>
              <a:spcBef>
                <a:spcPts val="0"/>
              </a:spcBef>
              <a:buClr>
                <a:schemeClr val="accent6"/>
              </a:buClr>
              <a:buFont typeface="Wingdings" panose="05000000000000000000" pitchFamily="2" charset="2"/>
              <a:buChar char="u"/>
            </a:pPr>
            <a:r>
              <a:rPr lang="zh-CN" altLang="en-US" b="1" dirty="0" smtClean="0">
                <a:solidFill>
                  <a:schemeClr val="accent2"/>
                </a:solidFill>
                <a:latin typeface="黑体" panose="02010600030101010101" pitchFamily="2" charset="-122"/>
                <a:ea typeface="黑体" panose="02010600030101010101" pitchFamily="2" charset="-122"/>
              </a:rPr>
              <a:t>奉献：</a:t>
            </a:r>
            <a:r>
              <a:rPr lang="zh-CN" altLang="zh-CN" b="1" dirty="0" smtClean="0">
                <a:solidFill>
                  <a:schemeClr val="tx2"/>
                </a:solidFill>
                <a:latin typeface="楷体_GB2312" panose="02010609030101010101" pitchFamily="49" charset="-122"/>
                <a:ea typeface="楷体_GB2312" panose="02010609030101010101" pitchFamily="49" charset="-122"/>
              </a:rPr>
              <a:t>教师要淡泊明志</a:t>
            </a:r>
            <a:r>
              <a:rPr lang="zh-CN" altLang="zh-CN" b="1" dirty="0">
                <a:solidFill>
                  <a:schemeClr val="tx2"/>
                </a:solidFill>
                <a:latin typeface="楷体_GB2312" panose="02010609030101010101" pitchFamily="49" charset="-122"/>
                <a:ea typeface="楷体_GB2312" panose="02010609030101010101" pitchFamily="49" charset="-122"/>
              </a:rPr>
              <a:t>、宁静致远、修身明</a:t>
            </a:r>
            <a:r>
              <a:rPr lang="zh-CN" altLang="zh-CN" b="1" dirty="0" smtClean="0">
                <a:solidFill>
                  <a:schemeClr val="tx2"/>
                </a:solidFill>
                <a:latin typeface="楷体_GB2312" panose="02010609030101010101" pitchFamily="49" charset="-122"/>
                <a:ea typeface="楷体_GB2312" panose="02010609030101010101" pitchFamily="49" charset="-122"/>
              </a:rPr>
              <a:t>德。</a:t>
            </a:r>
            <a:endParaRPr lang="en-US" altLang="zh-CN" b="1" dirty="0">
              <a:solidFill>
                <a:schemeClr val="tx2"/>
              </a:solidFill>
              <a:latin typeface="楷体_GB2312" panose="02010609030101010101" pitchFamily="49" charset="-122"/>
              <a:ea typeface="楷体_GB2312" panose="02010609030101010101" pitchFamily="49" charset="-122"/>
            </a:endParaRPr>
          </a:p>
          <a:p>
            <a:pPr>
              <a:lnSpc>
                <a:spcPct val="150000"/>
              </a:lnSpc>
              <a:spcBef>
                <a:spcPts val="0"/>
              </a:spcBef>
              <a:buClr>
                <a:schemeClr val="accent6"/>
              </a:buClr>
              <a:buFont typeface="Wingdings" panose="05000000000000000000" pitchFamily="2" charset="2"/>
              <a:buChar char="u"/>
            </a:pPr>
            <a:r>
              <a:rPr lang="zh-CN" altLang="en-US" b="1" dirty="0">
                <a:solidFill>
                  <a:schemeClr val="accent2"/>
                </a:solidFill>
                <a:latin typeface="黑体" panose="02010600030101010101" pitchFamily="2" charset="-122"/>
                <a:ea typeface="黑体" panose="02010600030101010101" pitchFamily="2" charset="-122"/>
              </a:rPr>
              <a:t>悲情：</a:t>
            </a:r>
            <a:r>
              <a:rPr lang="zh-CN" altLang="zh-CN" b="1" dirty="0" smtClean="0">
                <a:solidFill>
                  <a:schemeClr val="tx2"/>
                </a:solidFill>
                <a:latin typeface="楷体_GB2312" panose="02010609030101010101" pitchFamily="49" charset="-122"/>
                <a:ea typeface="楷体_GB2312" panose="02010609030101010101" pitchFamily="49" charset="-122"/>
              </a:rPr>
              <a:t>“蜡烛”</a:t>
            </a:r>
            <a:r>
              <a:rPr lang="zh-CN" altLang="zh-CN" b="1" dirty="0">
                <a:solidFill>
                  <a:schemeClr val="tx2"/>
                </a:solidFill>
                <a:latin typeface="楷体_GB2312" panose="02010609030101010101" pitchFamily="49" charset="-122"/>
                <a:ea typeface="楷体_GB2312" panose="02010609030101010101" pitchFamily="49" charset="-122"/>
              </a:rPr>
              <a:t>还隐喻了一种牺牲的形象，象征着教师倾尽全部精力和心血，倾尽健康和生命，以毁灭自己的方式换来对他人的</a:t>
            </a:r>
            <a:r>
              <a:rPr lang="zh-CN" altLang="zh-CN" b="1" dirty="0" smtClean="0">
                <a:solidFill>
                  <a:schemeClr val="tx2"/>
                </a:solidFill>
                <a:latin typeface="楷体_GB2312" panose="02010609030101010101" pitchFamily="49" charset="-122"/>
                <a:ea typeface="楷体_GB2312" panose="02010609030101010101" pitchFamily="49" charset="-122"/>
              </a:rPr>
              <a:t>帮助。</a:t>
            </a:r>
            <a:endParaRPr lang="en-US" altLang="zh-CN" b="1" dirty="0">
              <a:solidFill>
                <a:schemeClr val="tx2"/>
              </a:solidFill>
              <a:latin typeface="楷体_GB2312" panose="02010609030101010101" pitchFamily="49" charset="-122"/>
              <a:ea typeface="楷体_GB2312" panose="02010609030101010101" pitchFamily="49" charset="-122"/>
            </a:endParaRPr>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3042" y="0"/>
            <a:ext cx="9252520" cy="1196752"/>
          </a:xfrm>
        </p:spPr>
        <p:txBody>
          <a:bodyPr/>
          <a:lstStyle/>
          <a:p>
            <a:r>
              <a:rPr lang="zh-CN" altLang="en-US"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（三）课程的设计者、开发者</a:t>
            </a:r>
            <a:r>
              <a:rPr lang="zh-CN" altLang="en-US" sz="3600" dirty="0" smtClean="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及</a:t>
            </a:r>
            <a:r>
              <a:rPr lang="en-US" altLang="zh-CN" sz="3600" dirty="0" smtClean="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
            </a:r>
            <a:br>
              <a:rPr lang="en-US" altLang="zh-CN" sz="3600" dirty="0" smtClean="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br>
            <a:r>
              <a:rPr lang="zh-CN" altLang="en-US" sz="3600" dirty="0" smtClean="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课程</a:t>
            </a:r>
            <a:r>
              <a:rPr lang="zh-CN" altLang="en-US"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意义的创生者</a:t>
            </a:r>
          </a:p>
        </p:txBody>
      </p:sp>
      <p:sp>
        <p:nvSpPr>
          <p:cNvPr id="70659" name="Rectangle 3"/>
          <p:cNvSpPr>
            <a:spLocks noGrp="1" noChangeArrowheads="1"/>
          </p:cNvSpPr>
          <p:nvPr>
            <p:ph type="body" idx="1"/>
          </p:nvPr>
        </p:nvSpPr>
        <p:spPr>
          <a:xfrm>
            <a:off x="467544" y="1268760"/>
            <a:ext cx="8424936" cy="5472608"/>
          </a:xfrm>
        </p:spPr>
        <p:txBody>
          <a:bodyPr/>
          <a:lstStyle/>
          <a:p>
            <a:pPr marL="0" indent="0">
              <a:buNone/>
            </a:pPr>
            <a:r>
              <a:rPr lang="en-US" altLang="zh-CN" sz="2800" dirty="0" smtClean="0">
                <a:solidFill>
                  <a:schemeClr val="tx2"/>
                </a:solidFill>
                <a:latin typeface="楷体_GB2312" panose="02010609030101010101" pitchFamily="49" charset="-122"/>
                <a:ea typeface="楷体_GB2312" panose="02010609030101010101" pitchFamily="49" charset="-122"/>
              </a:rPr>
              <a:t>    </a:t>
            </a:r>
            <a:r>
              <a:rPr lang="zh-CN" altLang="zh-CN" sz="2800" b="1" dirty="0" smtClean="0">
                <a:solidFill>
                  <a:schemeClr val="tx2"/>
                </a:solidFill>
                <a:latin typeface="楷体_GB2312" panose="02010609030101010101" pitchFamily="49" charset="-122"/>
                <a:ea typeface="楷体_GB2312" panose="02010609030101010101" pitchFamily="49" charset="-122"/>
              </a:rPr>
              <a:t>第二</a:t>
            </a:r>
            <a:r>
              <a:rPr lang="zh-CN" altLang="zh-CN" sz="2800" b="1" dirty="0">
                <a:solidFill>
                  <a:schemeClr val="tx2"/>
                </a:solidFill>
                <a:latin typeface="楷体_GB2312" panose="02010609030101010101" pitchFamily="49" charset="-122"/>
                <a:ea typeface="楷体_GB2312" panose="02010609030101010101" pitchFamily="49" charset="-122"/>
              </a:rPr>
              <a:t>次设计时，</a:t>
            </a:r>
            <a:r>
              <a:rPr lang="zh-CN" altLang="zh-CN" sz="2800" b="1" dirty="0" smtClean="0">
                <a:solidFill>
                  <a:schemeClr val="tx2"/>
                </a:solidFill>
                <a:latin typeface="楷体_GB2312" panose="02010609030101010101" pitchFamily="49" charset="-122"/>
                <a:ea typeface="楷体_GB2312" panose="02010609030101010101" pitchFamily="49" charset="-122"/>
              </a:rPr>
              <a:t>我引入一位叫游珍的儿童写</a:t>
            </a:r>
            <a:r>
              <a:rPr lang="zh-CN" altLang="zh-CN" sz="2800" b="1" dirty="0">
                <a:solidFill>
                  <a:schemeClr val="tx2"/>
                </a:solidFill>
                <a:latin typeface="楷体_GB2312" panose="02010609030101010101" pitchFamily="49" charset="-122"/>
                <a:ea typeface="楷体_GB2312" panose="02010609030101010101" pitchFamily="49" charset="-122"/>
              </a:rPr>
              <a:t>的一首诗</a:t>
            </a:r>
            <a:r>
              <a:rPr lang="zh-CN" altLang="zh-CN" sz="2800" b="1" dirty="0" smtClean="0">
                <a:solidFill>
                  <a:schemeClr val="tx2"/>
                </a:solidFill>
                <a:latin typeface="楷体_GB2312" panose="02010609030101010101" pitchFamily="49" charset="-122"/>
                <a:ea typeface="楷体_GB2312" panose="02010609030101010101" pitchFamily="49" charset="-122"/>
              </a:rPr>
              <a:t>：</a:t>
            </a:r>
            <a:r>
              <a:rPr lang="en-US" altLang="zh-CN" sz="2400" b="1" dirty="0" smtClean="0">
                <a:solidFill>
                  <a:schemeClr val="tx2"/>
                </a:solidFill>
                <a:latin typeface="楷体_GB2312" panose="02010609030101010101" pitchFamily="49" charset="-122"/>
                <a:ea typeface="楷体_GB2312" panose="02010609030101010101" pitchFamily="49" charset="-122"/>
              </a:rPr>
              <a:t> </a:t>
            </a:r>
          </a:p>
          <a:p>
            <a:pPr marL="0" indent="0">
              <a:buNone/>
            </a:pPr>
            <a:r>
              <a:rPr lang="en-US" altLang="zh-CN" sz="2400" b="1" dirty="0">
                <a:solidFill>
                  <a:schemeClr val="tx2"/>
                </a:solidFill>
                <a:latin typeface="楷体_GB2312" panose="02010609030101010101" pitchFamily="49" charset="-122"/>
                <a:ea typeface="楷体_GB2312" panose="02010609030101010101" pitchFamily="49" charset="-122"/>
              </a:rPr>
              <a:t> </a:t>
            </a:r>
            <a:r>
              <a:rPr lang="en-US" altLang="zh-CN" sz="2400" b="1" dirty="0" smtClean="0">
                <a:solidFill>
                  <a:schemeClr val="tx2"/>
                </a:solidFill>
                <a:latin typeface="楷体_GB2312" panose="02010609030101010101" pitchFamily="49" charset="-122"/>
                <a:ea typeface="楷体_GB2312" panose="02010609030101010101" pitchFamily="49" charset="-122"/>
              </a:rPr>
              <a:t>   </a:t>
            </a:r>
            <a:r>
              <a:rPr lang="zh-CN" altLang="zh-CN" sz="2400" b="1" dirty="0" smtClean="0">
                <a:solidFill>
                  <a:schemeClr val="tx2"/>
                </a:solidFill>
                <a:latin typeface="楷体_GB2312" panose="02010609030101010101" pitchFamily="49" charset="-122"/>
                <a:ea typeface="楷体_GB2312" panose="02010609030101010101" pitchFamily="49" charset="-122"/>
              </a:rPr>
              <a:t>“</a:t>
            </a:r>
            <a:r>
              <a:rPr lang="zh-CN" altLang="zh-CN" sz="2400" b="1" dirty="0">
                <a:solidFill>
                  <a:schemeClr val="tx2"/>
                </a:solidFill>
                <a:latin typeface="楷体_GB2312" panose="02010609030101010101" pitchFamily="49" charset="-122"/>
                <a:ea typeface="楷体_GB2312" panose="02010609030101010101" pitchFamily="49" charset="-122"/>
              </a:rPr>
              <a:t>我不</a:t>
            </a:r>
            <a:r>
              <a:rPr lang="zh-CN" altLang="zh-CN" sz="2400" b="1" dirty="0" smtClean="0">
                <a:solidFill>
                  <a:schemeClr val="tx2"/>
                </a:solidFill>
                <a:latin typeface="楷体_GB2312" panose="02010609030101010101" pitchFamily="49" charset="-122"/>
                <a:ea typeface="楷体_GB2312" panose="02010609030101010101" pitchFamily="49" charset="-122"/>
              </a:rPr>
              <a:t>喜欢这个</a:t>
            </a:r>
            <a:r>
              <a:rPr lang="zh-CN" altLang="zh-CN" sz="2400" b="1" dirty="0">
                <a:solidFill>
                  <a:schemeClr val="tx2"/>
                </a:solidFill>
                <a:latin typeface="楷体_GB2312" panose="02010609030101010101" pitchFamily="49" charset="-122"/>
                <a:ea typeface="楷体_GB2312" panose="02010609030101010101" pitchFamily="49" charset="-122"/>
              </a:rPr>
              <a:t>日子，</a:t>
            </a:r>
          </a:p>
          <a:p>
            <a:pPr marL="0" indent="0">
              <a:buNone/>
            </a:pPr>
            <a:r>
              <a:rPr lang="en-US" altLang="zh-CN" sz="2400" b="1" dirty="0" smtClean="0">
                <a:solidFill>
                  <a:schemeClr val="tx2"/>
                </a:solidFill>
                <a:latin typeface="楷体_GB2312" panose="02010609030101010101" pitchFamily="49" charset="-122"/>
                <a:ea typeface="楷体_GB2312" panose="02010609030101010101" pitchFamily="49" charset="-122"/>
              </a:rPr>
              <a:t>    </a:t>
            </a:r>
            <a:r>
              <a:rPr lang="zh-CN" altLang="zh-CN" sz="2400" b="1" dirty="0" smtClean="0">
                <a:solidFill>
                  <a:schemeClr val="tx2"/>
                </a:solidFill>
                <a:latin typeface="楷体_GB2312" panose="02010609030101010101" pitchFamily="49" charset="-122"/>
                <a:ea typeface="楷体_GB2312" panose="02010609030101010101" pitchFamily="49" charset="-122"/>
              </a:rPr>
              <a:t>真的</a:t>
            </a:r>
            <a:r>
              <a:rPr lang="zh-CN" altLang="zh-CN" sz="2400" b="1" dirty="0">
                <a:solidFill>
                  <a:schemeClr val="tx2"/>
                </a:solidFill>
                <a:latin typeface="楷体_GB2312" panose="02010609030101010101" pitchFamily="49" charset="-122"/>
                <a:ea typeface="楷体_GB2312" panose="02010609030101010101" pitchFamily="49" charset="-122"/>
              </a:rPr>
              <a:t>，</a:t>
            </a:r>
          </a:p>
          <a:p>
            <a:pPr marL="0" indent="0">
              <a:buNone/>
            </a:pPr>
            <a:r>
              <a:rPr lang="en-US" altLang="zh-CN" sz="2400" b="1" dirty="0" smtClean="0">
                <a:solidFill>
                  <a:schemeClr val="tx2"/>
                </a:solidFill>
                <a:latin typeface="楷体_GB2312" panose="02010609030101010101" pitchFamily="49" charset="-122"/>
                <a:ea typeface="楷体_GB2312" panose="02010609030101010101" pitchFamily="49" charset="-122"/>
              </a:rPr>
              <a:t>    </a:t>
            </a:r>
            <a:r>
              <a:rPr lang="zh-CN" altLang="zh-CN" sz="2400" b="1" dirty="0" smtClean="0">
                <a:solidFill>
                  <a:schemeClr val="tx2"/>
                </a:solidFill>
                <a:latin typeface="楷体_GB2312" panose="02010609030101010101" pitchFamily="49" charset="-122"/>
                <a:ea typeface="楷体_GB2312" panose="02010609030101010101" pitchFamily="49" charset="-122"/>
              </a:rPr>
              <a:t>每逢</a:t>
            </a:r>
            <a:r>
              <a:rPr lang="zh-CN" altLang="zh-CN" sz="2400" b="1" dirty="0">
                <a:solidFill>
                  <a:schemeClr val="tx2"/>
                </a:solidFill>
                <a:latin typeface="楷体_GB2312" panose="02010609030101010101" pitchFamily="49" charset="-122"/>
                <a:ea typeface="楷体_GB2312" panose="02010609030101010101" pitchFamily="49" charset="-122"/>
              </a:rPr>
              <a:t>这个日子，</a:t>
            </a:r>
          </a:p>
          <a:p>
            <a:pPr marL="0" indent="0">
              <a:buNone/>
            </a:pPr>
            <a:r>
              <a:rPr lang="en-US" altLang="zh-CN" sz="2400" b="1" dirty="0" smtClean="0">
                <a:solidFill>
                  <a:schemeClr val="tx2"/>
                </a:solidFill>
                <a:latin typeface="楷体_GB2312" panose="02010609030101010101" pitchFamily="49" charset="-122"/>
                <a:ea typeface="楷体_GB2312" panose="02010609030101010101" pitchFamily="49" charset="-122"/>
              </a:rPr>
              <a:t>    </a:t>
            </a:r>
            <a:r>
              <a:rPr lang="zh-CN" altLang="zh-CN" sz="2400" b="1" dirty="0" smtClean="0">
                <a:solidFill>
                  <a:schemeClr val="tx2"/>
                </a:solidFill>
                <a:latin typeface="楷体_GB2312" panose="02010609030101010101" pitchFamily="49" charset="-122"/>
                <a:ea typeface="楷体_GB2312" panose="02010609030101010101" pitchFamily="49" charset="-122"/>
              </a:rPr>
              <a:t>我</a:t>
            </a:r>
            <a:r>
              <a:rPr lang="zh-CN" altLang="zh-CN" sz="2400" b="1" dirty="0">
                <a:solidFill>
                  <a:schemeClr val="tx2"/>
                </a:solidFill>
                <a:latin typeface="楷体_GB2312" panose="02010609030101010101" pitchFamily="49" charset="-122"/>
                <a:ea typeface="楷体_GB2312" panose="02010609030101010101" pitchFamily="49" charset="-122"/>
              </a:rPr>
              <a:t>的眼泪就不听话，</a:t>
            </a:r>
          </a:p>
          <a:p>
            <a:pPr marL="0" indent="0">
              <a:buNone/>
            </a:pPr>
            <a:r>
              <a:rPr lang="en-US" altLang="zh-CN" sz="2400" b="1" dirty="0" smtClean="0">
                <a:solidFill>
                  <a:schemeClr val="tx2"/>
                </a:solidFill>
                <a:latin typeface="楷体_GB2312" panose="02010609030101010101" pitchFamily="49" charset="-122"/>
                <a:ea typeface="楷体_GB2312" panose="02010609030101010101" pitchFamily="49" charset="-122"/>
              </a:rPr>
              <a:t>    </a:t>
            </a:r>
            <a:r>
              <a:rPr lang="zh-CN" altLang="zh-CN" sz="2400" b="1" dirty="0" smtClean="0">
                <a:solidFill>
                  <a:schemeClr val="tx2"/>
                </a:solidFill>
                <a:latin typeface="楷体_GB2312" panose="02010609030101010101" pitchFamily="49" charset="-122"/>
                <a:ea typeface="楷体_GB2312" panose="02010609030101010101" pitchFamily="49" charset="-122"/>
              </a:rPr>
              <a:t>每逢</a:t>
            </a:r>
            <a:r>
              <a:rPr lang="zh-CN" altLang="zh-CN" sz="2400" b="1" dirty="0">
                <a:solidFill>
                  <a:schemeClr val="tx2"/>
                </a:solidFill>
                <a:latin typeface="楷体_GB2312" panose="02010609030101010101" pitchFamily="49" charset="-122"/>
                <a:ea typeface="楷体_GB2312" panose="02010609030101010101" pitchFamily="49" charset="-122"/>
              </a:rPr>
              <a:t>这个日子，</a:t>
            </a:r>
          </a:p>
          <a:p>
            <a:pPr marL="0" indent="0">
              <a:buNone/>
            </a:pPr>
            <a:r>
              <a:rPr lang="en-US" altLang="zh-CN" sz="2400" b="1" dirty="0" smtClean="0">
                <a:solidFill>
                  <a:schemeClr val="tx2"/>
                </a:solidFill>
                <a:latin typeface="楷体_GB2312" panose="02010609030101010101" pitchFamily="49" charset="-122"/>
                <a:ea typeface="楷体_GB2312" panose="02010609030101010101" pitchFamily="49" charset="-122"/>
              </a:rPr>
              <a:t>    </a:t>
            </a:r>
            <a:r>
              <a:rPr lang="zh-CN" altLang="zh-CN" sz="2400" b="1" dirty="0" smtClean="0">
                <a:solidFill>
                  <a:schemeClr val="tx2"/>
                </a:solidFill>
                <a:latin typeface="楷体_GB2312" panose="02010609030101010101" pitchFamily="49" charset="-122"/>
                <a:ea typeface="楷体_GB2312" panose="02010609030101010101" pitchFamily="49" charset="-122"/>
              </a:rPr>
              <a:t>老师</a:t>
            </a:r>
            <a:r>
              <a:rPr lang="zh-CN" altLang="zh-CN" sz="2400" b="1" dirty="0">
                <a:solidFill>
                  <a:schemeClr val="tx2"/>
                </a:solidFill>
                <a:latin typeface="楷体_GB2312" panose="02010609030101010101" pitchFamily="49" charset="-122"/>
                <a:ea typeface="楷体_GB2312" panose="02010609030101010101" pitchFamily="49" charset="-122"/>
              </a:rPr>
              <a:t>就要我们画妈妈，</a:t>
            </a:r>
          </a:p>
          <a:p>
            <a:pPr marL="0" indent="0">
              <a:buNone/>
            </a:pPr>
            <a:r>
              <a:rPr lang="en-US" altLang="zh-CN" sz="2400" b="1" dirty="0" smtClean="0">
                <a:solidFill>
                  <a:schemeClr val="tx2"/>
                </a:solidFill>
                <a:latin typeface="楷体_GB2312" panose="02010609030101010101" pitchFamily="49" charset="-122"/>
                <a:ea typeface="楷体_GB2312" panose="02010609030101010101" pitchFamily="49" charset="-122"/>
              </a:rPr>
              <a:t>    </a:t>
            </a:r>
            <a:r>
              <a:rPr lang="zh-CN" altLang="zh-CN" sz="2400" b="1" dirty="0" smtClean="0">
                <a:solidFill>
                  <a:schemeClr val="tx2"/>
                </a:solidFill>
                <a:latin typeface="楷体_GB2312" panose="02010609030101010101" pitchFamily="49" charset="-122"/>
                <a:ea typeface="楷体_GB2312" panose="02010609030101010101" pitchFamily="49" charset="-122"/>
              </a:rPr>
              <a:t>……</a:t>
            </a:r>
            <a:endParaRPr lang="zh-CN" altLang="zh-CN" sz="2400" b="1" dirty="0">
              <a:solidFill>
                <a:schemeClr val="tx2"/>
              </a:solidFill>
              <a:latin typeface="楷体_GB2312" panose="02010609030101010101" pitchFamily="49" charset="-122"/>
              <a:ea typeface="楷体_GB2312" panose="02010609030101010101" pitchFamily="49" charset="-122"/>
            </a:endParaRPr>
          </a:p>
          <a:p>
            <a:pPr marL="0" indent="0">
              <a:buNone/>
            </a:pPr>
            <a:r>
              <a:rPr lang="en-US" altLang="zh-CN" sz="2400" b="1" dirty="0" smtClean="0">
                <a:solidFill>
                  <a:schemeClr val="tx2"/>
                </a:solidFill>
                <a:latin typeface="楷体_GB2312" panose="02010609030101010101" pitchFamily="49" charset="-122"/>
                <a:ea typeface="楷体_GB2312" panose="02010609030101010101" pitchFamily="49" charset="-122"/>
              </a:rPr>
              <a:t>    </a:t>
            </a:r>
            <a:r>
              <a:rPr lang="zh-CN" altLang="zh-CN" sz="2400" b="1" dirty="0" smtClean="0">
                <a:solidFill>
                  <a:schemeClr val="tx2"/>
                </a:solidFill>
                <a:latin typeface="楷体_GB2312" panose="02010609030101010101" pitchFamily="49" charset="-122"/>
                <a:ea typeface="楷体_GB2312" panose="02010609030101010101" pitchFamily="49" charset="-122"/>
              </a:rPr>
              <a:t>每逢</a:t>
            </a:r>
            <a:r>
              <a:rPr lang="zh-CN" altLang="zh-CN" sz="2400" b="1" dirty="0">
                <a:solidFill>
                  <a:schemeClr val="tx2"/>
                </a:solidFill>
                <a:latin typeface="楷体_GB2312" panose="02010609030101010101" pitchFamily="49" charset="-122"/>
                <a:ea typeface="楷体_GB2312" panose="02010609030101010101" pitchFamily="49" charset="-122"/>
              </a:rPr>
              <a:t>这个日子，</a:t>
            </a:r>
          </a:p>
          <a:p>
            <a:pPr marL="0" indent="0">
              <a:buNone/>
            </a:pPr>
            <a:r>
              <a:rPr lang="en-US" altLang="zh-CN" sz="2400" b="1" dirty="0" smtClean="0">
                <a:solidFill>
                  <a:schemeClr val="tx2"/>
                </a:solidFill>
                <a:latin typeface="楷体_GB2312" panose="02010609030101010101" pitchFamily="49" charset="-122"/>
                <a:ea typeface="楷体_GB2312" panose="02010609030101010101" pitchFamily="49" charset="-122"/>
              </a:rPr>
              <a:t>    </a:t>
            </a:r>
            <a:r>
              <a:rPr lang="zh-CN" altLang="zh-CN" sz="2400" b="1" dirty="0" smtClean="0">
                <a:solidFill>
                  <a:schemeClr val="tx2"/>
                </a:solidFill>
                <a:latin typeface="楷体_GB2312" panose="02010609030101010101" pitchFamily="49" charset="-122"/>
                <a:ea typeface="楷体_GB2312" panose="02010609030101010101" pitchFamily="49" charset="-122"/>
              </a:rPr>
              <a:t>我</a:t>
            </a:r>
            <a:r>
              <a:rPr lang="zh-CN" altLang="zh-CN" sz="2400" b="1" dirty="0">
                <a:solidFill>
                  <a:schemeClr val="tx2"/>
                </a:solidFill>
                <a:latin typeface="楷体_GB2312" panose="02010609030101010101" pitchFamily="49" charset="-122"/>
                <a:ea typeface="楷体_GB2312" panose="02010609030101010101" pitchFamily="49" charset="-122"/>
              </a:rPr>
              <a:t>就更想念，</a:t>
            </a:r>
          </a:p>
          <a:p>
            <a:pPr marL="0" indent="0">
              <a:buNone/>
            </a:pPr>
            <a:r>
              <a:rPr lang="en-US" altLang="zh-CN" sz="2400" b="1" dirty="0" smtClean="0">
                <a:solidFill>
                  <a:schemeClr val="tx2"/>
                </a:solidFill>
                <a:latin typeface="楷体_GB2312" panose="02010609030101010101" pitchFamily="49" charset="-122"/>
                <a:ea typeface="楷体_GB2312" panose="02010609030101010101" pitchFamily="49" charset="-122"/>
              </a:rPr>
              <a:t>    </a:t>
            </a:r>
            <a:r>
              <a:rPr lang="zh-CN" altLang="zh-CN" sz="2400" b="1" dirty="0" smtClean="0">
                <a:solidFill>
                  <a:schemeClr val="tx2"/>
                </a:solidFill>
                <a:latin typeface="楷体_GB2312" panose="02010609030101010101" pitchFamily="49" charset="-122"/>
                <a:ea typeface="楷体_GB2312" panose="02010609030101010101" pitchFamily="49" charset="-122"/>
              </a:rPr>
              <a:t>睡</a:t>
            </a:r>
            <a:r>
              <a:rPr lang="zh-CN" altLang="zh-CN" sz="2400" b="1" dirty="0">
                <a:solidFill>
                  <a:schemeClr val="tx2"/>
                </a:solidFill>
                <a:latin typeface="楷体_GB2312" panose="02010609030101010101" pitchFamily="49" charset="-122"/>
                <a:ea typeface="楷体_GB2312" panose="02010609030101010101" pitchFamily="49" charset="-122"/>
              </a:rPr>
              <a:t>在荒野中的妈妈。</a:t>
            </a:r>
            <a:r>
              <a:rPr lang="zh-CN" altLang="zh-CN" sz="2400" b="1" dirty="0" smtClean="0">
                <a:solidFill>
                  <a:schemeClr val="tx2"/>
                </a:solidFill>
                <a:latin typeface="楷体_GB2312" panose="02010609030101010101" pitchFamily="49" charset="-122"/>
                <a:ea typeface="楷体_GB2312" panose="02010609030101010101" pitchFamily="49" charset="-122"/>
              </a:rPr>
              <a:t>”</a:t>
            </a:r>
            <a:endParaRPr lang="zh-CN" altLang="zh-CN" sz="2400" b="1" dirty="0">
              <a:solidFill>
                <a:schemeClr val="tx2"/>
              </a:solidFill>
              <a:latin typeface="楷体_GB2312" panose="02010609030101010101" pitchFamily="49" charset="-122"/>
              <a:ea typeface="楷体_GB2312" panose="02010609030101010101" pitchFamily="49" charset="-122"/>
            </a:endParaRPr>
          </a:p>
        </p:txBody>
      </p:sp>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3042" y="0"/>
            <a:ext cx="9252520" cy="1196752"/>
          </a:xfrm>
        </p:spPr>
        <p:txBody>
          <a:bodyPr/>
          <a:lstStyle/>
          <a:p>
            <a:r>
              <a:rPr lang="zh-CN" altLang="en-US"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（三）课程的设计者、开发者</a:t>
            </a:r>
            <a:r>
              <a:rPr lang="zh-CN" altLang="en-US" sz="3600" dirty="0" smtClean="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及</a:t>
            </a:r>
            <a:r>
              <a:rPr lang="en-US" altLang="zh-CN" sz="3600" dirty="0" smtClean="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
            </a:r>
            <a:br>
              <a:rPr lang="en-US" altLang="zh-CN" sz="3600" dirty="0" smtClean="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br>
            <a:r>
              <a:rPr lang="zh-CN" altLang="en-US" sz="3600" dirty="0" smtClean="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课程</a:t>
            </a:r>
            <a:r>
              <a:rPr lang="zh-CN" altLang="en-US"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意义的创生者</a:t>
            </a:r>
          </a:p>
        </p:txBody>
      </p:sp>
      <p:sp>
        <p:nvSpPr>
          <p:cNvPr id="70659" name="Rectangle 3"/>
          <p:cNvSpPr>
            <a:spLocks noGrp="1" noChangeArrowheads="1"/>
          </p:cNvSpPr>
          <p:nvPr>
            <p:ph type="body" idx="1"/>
          </p:nvPr>
        </p:nvSpPr>
        <p:spPr>
          <a:xfrm>
            <a:off x="683568" y="1484784"/>
            <a:ext cx="7848872" cy="4392488"/>
          </a:xfrm>
        </p:spPr>
        <p:txBody>
          <a:bodyPr/>
          <a:lstStyle/>
          <a:p>
            <a:pPr marL="0" indent="0">
              <a:lnSpc>
                <a:spcPct val="150000"/>
              </a:lnSpc>
              <a:spcBef>
                <a:spcPts val="0"/>
              </a:spcBef>
              <a:buNone/>
            </a:pPr>
            <a:r>
              <a:rPr lang="en-US" altLang="zh-CN" sz="2800" dirty="0" smtClean="0">
                <a:solidFill>
                  <a:schemeClr val="tx2"/>
                </a:solidFill>
                <a:latin typeface="楷体_GB2312" panose="02010609030101010101" pitchFamily="49" charset="-122"/>
                <a:ea typeface="楷体_GB2312" panose="02010609030101010101" pitchFamily="49" charset="-122"/>
              </a:rPr>
              <a:t>    </a:t>
            </a:r>
            <a:r>
              <a:rPr lang="zh-CN" altLang="zh-CN" sz="2800" b="1" dirty="0" smtClean="0">
                <a:solidFill>
                  <a:schemeClr val="tx2"/>
                </a:solidFill>
                <a:latin typeface="楷体_GB2312" panose="02010609030101010101" pitchFamily="49" charset="-122"/>
                <a:ea typeface="楷体_GB2312" panose="02010609030101010101" pitchFamily="49" charset="-122"/>
              </a:rPr>
              <a:t>这样</a:t>
            </a:r>
            <a:r>
              <a:rPr lang="zh-CN" altLang="zh-CN" sz="2800" b="1" dirty="0">
                <a:solidFill>
                  <a:schemeClr val="tx2"/>
                </a:solidFill>
                <a:latin typeface="楷体_GB2312" panose="02010609030101010101" pitchFamily="49" charset="-122"/>
                <a:ea typeface="楷体_GB2312" panose="02010609030101010101" pitchFamily="49" charset="-122"/>
              </a:rPr>
              <a:t>做，目的是让学生从生活入手，感觉到儿童对妈妈的怀念与中年人对母亲的怀念内容不同但情感相同。教后我仍觉得这样还是有些生硬且不自然。</a:t>
            </a:r>
          </a:p>
          <a:p>
            <a:pPr marL="0" indent="0">
              <a:lnSpc>
                <a:spcPct val="150000"/>
              </a:lnSpc>
              <a:spcBef>
                <a:spcPts val="0"/>
              </a:spcBef>
              <a:buNone/>
            </a:pPr>
            <a:r>
              <a:rPr lang="en-US" altLang="zh-CN" sz="2800" b="1" dirty="0" smtClean="0">
                <a:solidFill>
                  <a:schemeClr val="tx2"/>
                </a:solidFill>
                <a:latin typeface="楷体_GB2312" panose="02010609030101010101" pitchFamily="49" charset="-122"/>
                <a:ea typeface="楷体_GB2312" panose="02010609030101010101" pitchFamily="49" charset="-122"/>
              </a:rPr>
              <a:t>    </a:t>
            </a:r>
            <a:r>
              <a:rPr lang="zh-CN" altLang="zh-CN" sz="2800" b="1" dirty="0" smtClean="0">
                <a:solidFill>
                  <a:schemeClr val="tx2"/>
                </a:solidFill>
                <a:latin typeface="楷体_GB2312" panose="02010609030101010101" pitchFamily="49" charset="-122"/>
                <a:ea typeface="楷体_GB2312" panose="02010609030101010101" pitchFamily="49" charset="-122"/>
              </a:rPr>
              <a:t>到</a:t>
            </a:r>
            <a:r>
              <a:rPr lang="zh-CN" altLang="zh-CN" sz="2800" b="1" dirty="0">
                <a:solidFill>
                  <a:schemeClr val="tx2"/>
                </a:solidFill>
                <a:latin typeface="楷体_GB2312" panose="02010609030101010101" pitchFamily="49" charset="-122"/>
                <a:ea typeface="楷体_GB2312" panose="02010609030101010101" pitchFamily="49" charset="-122"/>
              </a:rPr>
              <a:t>第七稿时，开场白已经修改为：</a:t>
            </a:r>
          </a:p>
          <a:p>
            <a:pPr marL="0" indent="0">
              <a:lnSpc>
                <a:spcPct val="150000"/>
              </a:lnSpc>
              <a:spcBef>
                <a:spcPts val="0"/>
              </a:spcBef>
              <a:buNone/>
            </a:pPr>
            <a:r>
              <a:rPr lang="en-US" altLang="zh-CN" sz="2800" b="1" dirty="0" smtClean="0">
                <a:solidFill>
                  <a:schemeClr val="tx2"/>
                </a:solidFill>
                <a:latin typeface="楷体_GB2312" panose="02010609030101010101" pitchFamily="49" charset="-122"/>
                <a:ea typeface="楷体_GB2312" panose="02010609030101010101" pitchFamily="49" charset="-122"/>
              </a:rPr>
              <a:t>    </a:t>
            </a:r>
            <a:r>
              <a:rPr lang="zh-CN" altLang="zh-CN" sz="2800" b="1" dirty="0" smtClean="0">
                <a:solidFill>
                  <a:schemeClr val="tx2"/>
                </a:solidFill>
                <a:latin typeface="楷体_GB2312" panose="02010609030101010101" pitchFamily="49" charset="-122"/>
                <a:ea typeface="楷体_GB2312" panose="02010609030101010101" pitchFamily="49" charset="-122"/>
              </a:rPr>
              <a:t>清华附小</a:t>
            </a:r>
            <a:r>
              <a:rPr lang="zh-CN" altLang="zh-CN" sz="2800" b="1" dirty="0">
                <a:solidFill>
                  <a:schemeClr val="tx2"/>
                </a:solidFill>
                <a:latin typeface="楷体_GB2312" panose="02010609030101010101" pitchFamily="49" charset="-122"/>
                <a:ea typeface="楷体_GB2312" panose="02010609030101010101" pitchFamily="49" charset="-122"/>
              </a:rPr>
              <a:t>有一位校友叫史铁生，现在已经</a:t>
            </a:r>
            <a:r>
              <a:rPr lang="en-US" altLang="zh-CN" sz="2800" b="1" dirty="0">
                <a:solidFill>
                  <a:schemeClr val="tx2"/>
                </a:solidFill>
                <a:latin typeface="楷体_GB2312" panose="02010609030101010101" pitchFamily="49" charset="-122"/>
                <a:ea typeface="楷体_GB2312" panose="02010609030101010101" pitchFamily="49" charset="-122"/>
              </a:rPr>
              <a:t>54</a:t>
            </a:r>
            <a:r>
              <a:rPr lang="zh-CN" altLang="zh-CN" sz="2800" b="1" dirty="0">
                <a:solidFill>
                  <a:schemeClr val="tx2"/>
                </a:solidFill>
                <a:latin typeface="楷体_GB2312" panose="02010609030101010101" pitchFamily="49" charset="-122"/>
                <a:ea typeface="楷体_GB2312" panose="02010609030101010101" pitchFamily="49" charset="-122"/>
              </a:rPr>
              <a:t>岁了。在他二十多岁的时候母亲就离开了他</a:t>
            </a:r>
            <a:r>
              <a:rPr lang="zh-CN" altLang="zh-CN" sz="2800" b="1" dirty="0" smtClean="0">
                <a:solidFill>
                  <a:schemeClr val="tx2"/>
                </a:solidFill>
                <a:latin typeface="楷体_GB2312" panose="02010609030101010101" pitchFamily="49" charset="-122"/>
                <a:ea typeface="楷体_GB2312" panose="02010609030101010101" pitchFamily="49" charset="-122"/>
              </a:rPr>
              <a:t>。</a:t>
            </a:r>
            <a:endParaRPr lang="zh-CN" altLang="zh-CN" sz="2800" b="1" dirty="0">
              <a:solidFill>
                <a:schemeClr val="tx2"/>
              </a:solidFill>
              <a:latin typeface="楷体_GB2312" panose="02010609030101010101" pitchFamily="49" charset="-122"/>
              <a:ea typeface="楷体_GB2312" panose="02010609030101010101" pitchFamily="49" charset="-122"/>
            </a:endParaRPr>
          </a:p>
        </p:txBody>
      </p:sp>
    </p:spTree>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3042" y="0"/>
            <a:ext cx="9252520" cy="1196752"/>
          </a:xfrm>
        </p:spPr>
        <p:txBody>
          <a:bodyPr/>
          <a:lstStyle/>
          <a:p>
            <a:r>
              <a:rPr lang="zh-CN" altLang="en-US"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（三）课程的设计者、开发者</a:t>
            </a:r>
            <a:r>
              <a:rPr lang="zh-CN" altLang="en-US" sz="3600" dirty="0" smtClean="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及</a:t>
            </a:r>
            <a:r>
              <a:rPr lang="en-US" altLang="zh-CN" sz="3600" dirty="0" smtClean="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
            </a:r>
            <a:br>
              <a:rPr lang="en-US" altLang="zh-CN" sz="3600" dirty="0" smtClean="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br>
            <a:r>
              <a:rPr lang="zh-CN" altLang="en-US" sz="3600" dirty="0" smtClean="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课程</a:t>
            </a:r>
            <a:r>
              <a:rPr lang="zh-CN" altLang="en-US"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意义的创生者</a:t>
            </a:r>
          </a:p>
        </p:txBody>
      </p:sp>
      <p:sp>
        <p:nvSpPr>
          <p:cNvPr id="70659" name="Rectangle 3"/>
          <p:cNvSpPr>
            <a:spLocks noGrp="1" noChangeArrowheads="1"/>
          </p:cNvSpPr>
          <p:nvPr>
            <p:ph type="body" idx="1"/>
          </p:nvPr>
        </p:nvSpPr>
        <p:spPr>
          <a:xfrm>
            <a:off x="467544" y="1628800"/>
            <a:ext cx="8208912" cy="4680520"/>
          </a:xfrm>
        </p:spPr>
        <p:txBody>
          <a:bodyPr/>
          <a:lstStyle/>
          <a:p>
            <a:pPr marL="0" indent="0">
              <a:lnSpc>
                <a:spcPct val="150000"/>
              </a:lnSpc>
              <a:spcBef>
                <a:spcPts val="0"/>
              </a:spcBef>
              <a:buNone/>
            </a:pPr>
            <a:r>
              <a:rPr lang="en-US" altLang="zh-CN" b="1" dirty="0" smtClean="0">
                <a:solidFill>
                  <a:schemeClr val="tx2"/>
                </a:solidFill>
                <a:latin typeface="楷体_GB2312" panose="02010609030101010101" pitchFamily="49" charset="-122"/>
                <a:ea typeface="楷体_GB2312" panose="02010609030101010101" pitchFamily="49" charset="-122"/>
              </a:rPr>
              <a:t>    </a:t>
            </a:r>
            <a:r>
              <a:rPr lang="zh-CN" altLang="zh-CN" b="1" dirty="0" smtClean="0">
                <a:solidFill>
                  <a:schemeClr val="tx2"/>
                </a:solidFill>
                <a:latin typeface="楷体_GB2312" panose="02010609030101010101" pitchFamily="49" charset="-122"/>
                <a:ea typeface="楷体_GB2312" panose="02010609030101010101" pitchFamily="49" charset="-122"/>
              </a:rPr>
              <a:t>随后</a:t>
            </a:r>
            <a:r>
              <a:rPr lang="zh-CN" altLang="zh-CN" b="1" dirty="0">
                <a:solidFill>
                  <a:schemeClr val="tx2"/>
                </a:solidFill>
                <a:latin typeface="楷体_GB2312" panose="02010609030101010101" pitchFamily="49" charset="-122"/>
                <a:ea typeface="楷体_GB2312" panose="02010609030101010101" pitchFamily="49" charset="-122"/>
              </a:rPr>
              <a:t>引入史铁生在另一篇文章中的一段话：“我坐在小公园安静的树林里，闭上眼睛，想，上帝为什么早早地召母亲回去呢？很久很久，迷迷糊糊的我听见了回答：她心里太苦了，上帝看她忍受不住，就召她回去了。睁开眼睛，看见风正从树林里穿过。</a:t>
            </a:r>
            <a:r>
              <a:rPr lang="zh-CN" altLang="zh-CN" b="1" dirty="0" smtClean="0">
                <a:solidFill>
                  <a:schemeClr val="tx2"/>
                </a:solidFill>
                <a:latin typeface="楷体_GB2312" panose="02010609030101010101" pitchFamily="49" charset="-122"/>
                <a:ea typeface="楷体_GB2312" panose="02010609030101010101" pitchFamily="49" charset="-122"/>
              </a:rPr>
              <a:t>”</a:t>
            </a:r>
            <a:endParaRPr lang="zh-CN" altLang="zh-CN" b="1" dirty="0">
              <a:solidFill>
                <a:schemeClr val="tx2"/>
              </a:solidFill>
              <a:latin typeface="楷体_GB2312" panose="02010609030101010101" pitchFamily="49" charset="-122"/>
              <a:ea typeface="楷体_GB2312" panose="02010609030101010101" pitchFamily="49" charset="-122"/>
            </a:endParaRPr>
          </a:p>
        </p:txBody>
      </p:sp>
    </p:spTree>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3042" y="0"/>
            <a:ext cx="9252520" cy="1196752"/>
          </a:xfrm>
        </p:spPr>
        <p:txBody>
          <a:bodyPr/>
          <a:lstStyle/>
          <a:p>
            <a:r>
              <a:rPr lang="zh-CN" altLang="en-US"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（三）课程的设计者、开发者</a:t>
            </a:r>
            <a:r>
              <a:rPr lang="zh-CN" altLang="en-US" sz="3600" dirty="0" smtClean="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及</a:t>
            </a:r>
            <a:r>
              <a:rPr lang="en-US" altLang="zh-CN" sz="3600" dirty="0" smtClean="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
            </a:r>
            <a:br>
              <a:rPr lang="en-US" altLang="zh-CN" sz="3600" dirty="0" smtClean="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br>
            <a:r>
              <a:rPr lang="zh-CN" altLang="en-US" sz="3600" dirty="0" smtClean="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课程</a:t>
            </a:r>
            <a:r>
              <a:rPr lang="zh-CN" altLang="en-US"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意义的创生者</a:t>
            </a:r>
          </a:p>
        </p:txBody>
      </p:sp>
      <p:sp>
        <p:nvSpPr>
          <p:cNvPr id="70659" name="Rectangle 3"/>
          <p:cNvSpPr>
            <a:spLocks noGrp="1" noChangeArrowheads="1"/>
          </p:cNvSpPr>
          <p:nvPr>
            <p:ph type="body" idx="1"/>
          </p:nvPr>
        </p:nvSpPr>
        <p:spPr>
          <a:xfrm>
            <a:off x="755576" y="1484784"/>
            <a:ext cx="7560840" cy="4608512"/>
          </a:xfrm>
        </p:spPr>
        <p:txBody>
          <a:bodyPr/>
          <a:lstStyle/>
          <a:p>
            <a:pPr marL="0" indent="0">
              <a:lnSpc>
                <a:spcPct val="150000"/>
              </a:lnSpc>
              <a:spcBef>
                <a:spcPts val="0"/>
              </a:spcBef>
              <a:buNone/>
            </a:pPr>
            <a:r>
              <a:rPr lang="en-US" altLang="zh-CN" b="1" dirty="0" smtClean="0">
                <a:solidFill>
                  <a:schemeClr val="tx2"/>
                </a:solidFill>
                <a:latin typeface="楷体_GB2312" panose="02010609030101010101" pitchFamily="49" charset="-122"/>
                <a:ea typeface="楷体_GB2312" panose="02010609030101010101" pitchFamily="49" charset="-122"/>
              </a:rPr>
              <a:t>    </a:t>
            </a:r>
            <a:r>
              <a:rPr lang="zh-CN" altLang="zh-CN" b="1" dirty="0" smtClean="0">
                <a:solidFill>
                  <a:schemeClr val="tx2"/>
                </a:solidFill>
                <a:latin typeface="楷体_GB2312" panose="02010609030101010101" pitchFamily="49" charset="-122"/>
                <a:ea typeface="楷体_GB2312" panose="02010609030101010101" pitchFamily="49" charset="-122"/>
              </a:rPr>
              <a:t>课</a:t>
            </a:r>
            <a:r>
              <a:rPr lang="zh-CN" altLang="zh-CN" b="1" dirty="0">
                <a:solidFill>
                  <a:schemeClr val="tx2"/>
                </a:solidFill>
                <a:latin typeface="楷体_GB2312" panose="02010609030101010101" pitchFamily="49" charset="-122"/>
                <a:ea typeface="楷体_GB2312" panose="02010609030101010101" pitchFamily="49" charset="-122"/>
              </a:rPr>
              <a:t>的开头就这样定了。课上得很成功，教师评价很高。我心中明白——其实，我的整个两节课的过程环节设计，也都是像开头这样“精雕细刻”而成的。正如有的老师评价的那样——哪怕一个环节都经得起推敲</a:t>
            </a:r>
            <a:r>
              <a:rPr lang="zh-CN" altLang="zh-CN" b="1" dirty="0" smtClean="0">
                <a:solidFill>
                  <a:schemeClr val="tx2"/>
                </a:solidFill>
                <a:latin typeface="楷体_GB2312" panose="02010609030101010101" pitchFamily="49" charset="-122"/>
                <a:ea typeface="楷体_GB2312" panose="02010609030101010101" pitchFamily="49" charset="-122"/>
              </a:rPr>
              <a:t>。</a:t>
            </a:r>
            <a:endParaRPr lang="zh-CN" altLang="zh-CN" b="1" dirty="0">
              <a:solidFill>
                <a:schemeClr val="tx2"/>
              </a:solidFill>
              <a:latin typeface="楷体_GB2312" panose="02010609030101010101" pitchFamily="49" charset="-122"/>
              <a:ea typeface="楷体_GB2312" panose="02010609030101010101" pitchFamily="49" charset="-122"/>
            </a:endParaRPr>
          </a:p>
        </p:txBody>
      </p:sp>
    </p:spTree>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3042" y="0"/>
            <a:ext cx="9252520" cy="1196752"/>
          </a:xfrm>
        </p:spPr>
        <p:txBody>
          <a:bodyPr/>
          <a:lstStyle/>
          <a:p>
            <a:r>
              <a:rPr lang="zh-CN" altLang="en-US"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（三）课程的设计者、开发者</a:t>
            </a:r>
            <a:r>
              <a:rPr lang="zh-CN" altLang="en-US" sz="3600" dirty="0" smtClean="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及</a:t>
            </a:r>
            <a:r>
              <a:rPr lang="en-US" altLang="zh-CN" sz="3600" dirty="0" smtClean="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
            </a:r>
            <a:br>
              <a:rPr lang="en-US" altLang="zh-CN" sz="3600" dirty="0" smtClean="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br>
            <a:r>
              <a:rPr lang="zh-CN" altLang="en-US" sz="3600" dirty="0" smtClean="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课程</a:t>
            </a:r>
            <a:r>
              <a:rPr lang="zh-CN" altLang="en-US"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意义的创生者</a:t>
            </a:r>
          </a:p>
        </p:txBody>
      </p:sp>
      <p:sp>
        <p:nvSpPr>
          <p:cNvPr id="70659" name="Rectangle 3"/>
          <p:cNvSpPr>
            <a:spLocks noGrp="1" noChangeArrowheads="1"/>
          </p:cNvSpPr>
          <p:nvPr>
            <p:ph type="body" idx="1"/>
          </p:nvPr>
        </p:nvSpPr>
        <p:spPr>
          <a:xfrm>
            <a:off x="539552" y="1268760"/>
            <a:ext cx="8352928" cy="5040560"/>
          </a:xfrm>
        </p:spPr>
        <p:txBody>
          <a:bodyPr/>
          <a:lstStyle/>
          <a:p>
            <a:pPr marL="0" indent="0">
              <a:lnSpc>
                <a:spcPct val="125000"/>
              </a:lnSpc>
              <a:spcBef>
                <a:spcPts val="0"/>
              </a:spcBef>
              <a:buNone/>
            </a:pPr>
            <a:r>
              <a:rPr lang="en-US" altLang="zh-CN" dirty="0" smtClean="0">
                <a:solidFill>
                  <a:schemeClr val="tx2"/>
                </a:solidFill>
                <a:latin typeface="楷体_GB2312" panose="02010609030101010101" pitchFamily="49" charset="-122"/>
                <a:ea typeface="楷体_GB2312" panose="02010609030101010101" pitchFamily="49" charset="-122"/>
              </a:rPr>
              <a:t>    </a:t>
            </a:r>
            <a:r>
              <a:rPr lang="zh-CN" altLang="zh-CN" sz="2800" b="1" dirty="0" smtClean="0">
                <a:solidFill>
                  <a:schemeClr val="tx2"/>
                </a:solidFill>
                <a:latin typeface="楷体_GB2312" panose="02010609030101010101" pitchFamily="49" charset="-122"/>
                <a:ea typeface="楷体_GB2312" panose="02010609030101010101" pitchFamily="49" charset="-122"/>
              </a:rPr>
              <a:t>课堂</a:t>
            </a:r>
            <a:r>
              <a:rPr lang="zh-CN" altLang="zh-CN" sz="2800" b="1" dirty="0">
                <a:solidFill>
                  <a:schemeClr val="tx2"/>
                </a:solidFill>
                <a:latin typeface="楷体_GB2312" panose="02010609030101010101" pitchFamily="49" charset="-122"/>
                <a:ea typeface="楷体_GB2312" panose="02010609030101010101" pitchFamily="49" charset="-122"/>
              </a:rPr>
              <a:t>围绕“好好活”展开。先体会母亲的“咱娘俩在一起要好好活”；再探究“我俩在一块要好好活”。为了更好体会“好好”这个字眼——我设计了一条暗线：“苦”。母亲活得辛苦，自己的病让自己痛苦，儿子的病让她“苦上加苦”，可母亲告诉儿子的是要“好好活”——接受、承受人生之苦。于是，字里行间体现母亲的“苦口婆心”、“用心良苦”。以致史铁生终于懂得人生“苦”的韵味——人生不是一个“苦”字了得</a:t>
            </a:r>
            <a:r>
              <a:rPr lang="zh-CN" altLang="zh-CN" sz="2800" b="1" dirty="0" smtClean="0">
                <a:solidFill>
                  <a:schemeClr val="tx2"/>
                </a:solidFill>
                <a:latin typeface="楷体_GB2312" panose="02010609030101010101" pitchFamily="49" charset="-122"/>
                <a:ea typeface="楷体_GB2312" panose="02010609030101010101" pitchFamily="49" charset="-122"/>
              </a:rPr>
              <a:t>。</a:t>
            </a:r>
          </a:p>
        </p:txBody>
      </p:sp>
    </p:spTree>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3042" y="0"/>
            <a:ext cx="9252520" cy="1196752"/>
          </a:xfrm>
        </p:spPr>
        <p:txBody>
          <a:bodyPr/>
          <a:lstStyle/>
          <a:p>
            <a:r>
              <a:rPr lang="zh-CN" altLang="en-US"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（三）课程的设计者、开发者</a:t>
            </a:r>
            <a:r>
              <a:rPr lang="zh-CN" altLang="en-US" sz="3600" dirty="0" smtClean="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及</a:t>
            </a:r>
            <a:r>
              <a:rPr lang="en-US" altLang="zh-CN" sz="3600" dirty="0" smtClean="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
            </a:r>
            <a:br>
              <a:rPr lang="en-US" altLang="zh-CN" sz="3600" dirty="0" smtClean="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br>
            <a:r>
              <a:rPr lang="zh-CN" altLang="en-US" sz="3600" dirty="0" smtClean="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课程</a:t>
            </a:r>
            <a:r>
              <a:rPr lang="zh-CN" altLang="en-US"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意义的创生者</a:t>
            </a:r>
          </a:p>
        </p:txBody>
      </p:sp>
      <p:sp>
        <p:nvSpPr>
          <p:cNvPr id="70659" name="Rectangle 3"/>
          <p:cNvSpPr>
            <a:spLocks noGrp="1" noChangeArrowheads="1"/>
          </p:cNvSpPr>
          <p:nvPr>
            <p:ph type="body" idx="1"/>
          </p:nvPr>
        </p:nvSpPr>
        <p:spPr>
          <a:xfrm>
            <a:off x="683568" y="1556792"/>
            <a:ext cx="7848872" cy="4608512"/>
          </a:xfrm>
        </p:spPr>
        <p:txBody>
          <a:bodyPr/>
          <a:lstStyle/>
          <a:p>
            <a:pPr marL="0" indent="0">
              <a:lnSpc>
                <a:spcPct val="125000"/>
              </a:lnSpc>
              <a:spcBef>
                <a:spcPts val="0"/>
              </a:spcBef>
              <a:buNone/>
            </a:pPr>
            <a:r>
              <a:rPr lang="en-US" altLang="zh-CN" dirty="0" smtClean="0"/>
              <a:t>      </a:t>
            </a:r>
            <a:r>
              <a:rPr lang="zh-CN" altLang="zh-CN" sz="2800" b="1" dirty="0" smtClean="0">
                <a:solidFill>
                  <a:schemeClr val="tx2"/>
                </a:solidFill>
                <a:latin typeface="楷体_GB2312" panose="02010609030101010101" pitchFamily="49" charset="-122"/>
                <a:ea typeface="楷体_GB2312" panose="02010609030101010101" pitchFamily="49" charset="-122"/>
              </a:rPr>
              <a:t>有一次在课堂上，和孩子读开头《合欢树》中的一段时，忽然“发现”这一句：“母亲活得太苦了”。于是我灵机一动，让学生谈感受，而我则顺势板书“苦”，然后下面的暗线就以“苦”展开。</a:t>
            </a:r>
          </a:p>
          <a:p>
            <a:pPr marL="0" indent="0">
              <a:lnSpc>
                <a:spcPct val="125000"/>
              </a:lnSpc>
              <a:spcBef>
                <a:spcPts val="0"/>
              </a:spcBef>
              <a:buNone/>
            </a:pPr>
            <a:r>
              <a:rPr lang="en-US" altLang="zh-CN" sz="2800" b="1" dirty="0" smtClean="0">
                <a:solidFill>
                  <a:schemeClr val="tx2"/>
                </a:solidFill>
                <a:latin typeface="楷体_GB2312" panose="02010609030101010101" pitchFamily="49" charset="-122"/>
                <a:ea typeface="楷体_GB2312" panose="02010609030101010101" pitchFamily="49" charset="-122"/>
              </a:rPr>
              <a:t>    </a:t>
            </a:r>
            <a:r>
              <a:rPr lang="zh-CN" altLang="zh-CN" sz="2800" b="1" dirty="0" smtClean="0">
                <a:solidFill>
                  <a:schemeClr val="tx2"/>
                </a:solidFill>
                <a:latin typeface="楷体_GB2312" panose="02010609030101010101" pitchFamily="49" charset="-122"/>
                <a:ea typeface="楷体_GB2312" panose="02010609030101010101" pitchFamily="49" charset="-122"/>
              </a:rPr>
              <a:t>终于，有了第九稿：把开头的出现的“苦”，加粗、图黑，并注明——（当学生读到此处时，教师板书）。</a:t>
            </a:r>
          </a:p>
        </p:txBody>
      </p:sp>
    </p:spTree>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3042" y="116632"/>
            <a:ext cx="9252520" cy="648072"/>
          </a:xfrm>
        </p:spPr>
        <p:txBody>
          <a:bodyPr/>
          <a:lstStyle/>
          <a:p>
            <a:pPr algn="l"/>
            <a:r>
              <a:rPr lang="zh-CN" altLang="en-US"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（三）课程的设计者、开发者</a:t>
            </a:r>
            <a:r>
              <a:rPr lang="zh-CN" altLang="en-US" dirty="0" smtClean="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及课程</a:t>
            </a:r>
            <a:r>
              <a:rPr lang="zh-CN" altLang="en-US"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意义的创生者</a:t>
            </a:r>
          </a:p>
        </p:txBody>
      </p:sp>
      <p:sp>
        <p:nvSpPr>
          <p:cNvPr id="70659" name="Rectangle 3"/>
          <p:cNvSpPr>
            <a:spLocks noGrp="1" noChangeArrowheads="1"/>
          </p:cNvSpPr>
          <p:nvPr>
            <p:ph type="body" idx="1"/>
          </p:nvPr>
        </p:nvSpPr>
        <p:spPr>
          <a:xfrm>
            <a:off x="395536" y="1340768"/>
            <a:ext cx="8352928" cy="5400600"/>
          </a:xfrm>
        </p:spPr>
        <p:txBody>
          <a:bodyPr/>
          <a:lstStyle/>
          <a:p>
            <a:pPr marL="0" indent="0">
              <a:lnSpc>
                <a:spcPct val="125000"/>
              </a:lnSpc>
              <a:spcBef>
                <a:spcPts val="0"/>
              </a:spcBef>
              <a:buNone/>
            </a:pPr>
            <a:r>
              <a:rPr lang="en-US" altLang="zh-CN" b="1" dirty="0" smtClean="0">
                <a:solidFill>
                  <a:schemeClr val="tx2"/>
                </a:solidFill>
                <a:latin typeface="楷体_GB2312" panose="02010609030101010101" pitchFamily="49" charset="-122"/>
                <a:ea typeface="楷体_GB2312" panose="02010609030101010101" pitchFamily="49" charset="-122"/>
              </a:rPr>
              <a:t>    </a:t>
            </a:r>
            <a:r>
              <a:rPr lang="zh-CN" altLang="zh-CN" sz="2800" b="1" dirty="0" smtClean="0">
                <a:solidFill>
                  <a:schemeClr val="tx2"/>
                </a:solidFill>
                <a:latin typeface="楷体_GB2312" panose="02010609030101010101" pitchFamily="49" charset="-122"/>
                <a:ea typeface="楷体_GB2312" panose="02010609030101010101" pitchFamily="49" charset="-122"/>
              </a:rPr>
              <a:t>九次思考、梳理的过程是颇费心思和功夫的，要付出很多艰辛的劳动。但这些都是一个教师必须经历的。每一次研究教材、设计教学思路，每一次授课后，都会有一些新的问题、新的收获，就应该用教案的形式记录下来，留待以后进一步地思考、完善，这将是一件非常有益于终生教学的事。所有的这一切累加起来——我们不就是在设计自己的人生吗</a:t>
            </a:r>
            <a:r>
              <a:rPr lang="zh-CN" altLang="en-US" sz="2800" b="1" dirty="0" smtClean="0">
                <a:solidFill>
                  <a:schemeClr val="tx2"/>
                </a:solidFill>
                <a:latin typeface="楷体_GB2312" panose="02010609030101010101" pitchFamily="49" charset="-122"/>
                <a:ea typeface="楷体_GB2312" panose="02010609030101010101" pitchFamily="49" charset="-122"/>
              </a:rPr>
              <a:t>？</a:t>
            </a:r>
            <a:endParaRPr lang="en-US" altLang="zh-CN" sz="2800" b="1" dirty="0" smtClean="0">
              <a:solidFill>
                <a:schemeClr val="tx2"/>
              </a:solidFill>
              <a:latin typeface="楷体_GB2312" panose="02010609030101010101" pitchFamily="49" charset="-122"/>
              <a:ea typeface="楷体_GB2312" panose="02010609030101010101" pitchFamily="49" charset="-122"/>
            </a:endParaRPr>
          </a:p>
        </p:txBody>
      </p:sp>
    </p:spTree>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251520" y="116632"/>
            <a:ext cx="8458200" cy="563563"/>
          </a:xfrm>
        </p:spPr>
        <p:txBody>
          <a:bodyPr/>
          <a:lstStyle/>
          <a:p>
            <a:r>
              <a:rPr lang="zh-CN" altLang="en-US" sz="3600" dirty="0" smtClean="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（四）教育</a:t>
            </a:r>
            <a:r>
              <a:rPr lang="zh-CN" altLang="en-US"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实践的研究者、反思者</a:t>
            </a:r>
          </a:p>
        </p:txBody>
      </p:sp>
      <p:graphicFrame>
        <p:nvGraphicFramePr>
          <p:cNvPr id="2" name="表格 1"/>
          <p:cNvGraphicFramePr>
            <a:graphicFrameLocks noGrp="1"/>
          </p:cNvGraphicFramePr>
          <p:nvPr/>
        </p:nvGraphicFramePr>
        <p:xfrm>
          <a:off x="755576" y="1124744"/>
          <a:ext cx="7848872" cy="5606145"/>
        </p:xfrm>
        <a:graphic>
          <a:graphicData uri="http://schemas.openxmlformats.org/drawingml/2006/table">
            <a:tbl>
              <a:tblPr firstRow="1" firstCol="1" bandRow="1">
                <a:tableStyleId>{5C22544A-7EE6-4342-B048-85BDC9FD1C3A}</a:tableStyleId>
              </a:tblPr>
              <a:tblGrid>
                <a:gridCol w="858333"/>
                <a:gridCol w="2160329"/>
                <a:gridCol w="1489125"/>
                <a:gridCol w="1743021"/>
                <a:gridCol w="1598064"/>
              </a:tblGrid>
              <a:tr h="591962">
                <a:tc>
                  <a:txBody>
                    <a:bodyPr/>
                    <a:lstStyle/>
                    <a:p>
                      <a:pPr algn="ctr">
                        <a:lnSpc>
                          <a:spcPct val="125000"/>
                        </a:lnSpc>
                        <a:spcAft>
                          <a:spcPts val="0"/>
                        </a:spcAft>
                      </a:pPr>
                      <a:r>
                        <a:rPr lang="en-US" sz="1050" kern="100" dirty="0">
                          <a:effectLst/>
                        </a:rPr>
                        <a:t> </a:t>
                      </a:r>
                      <a:endParaRPr lang="zh-CN" sz="1050" kern="100" dirty="0">
                        <a:effectLst/>
                        <a:latin typeface="Calibri" panose="020F0502020204030204"/>
                        <a:ea typeface="宋体" panose="02010600030101010101" pitchFamily="2" charset="-122"/>
                        <a:cs typeface="Times New Roman" panose="02020603050405020304"/>
                      </a:endParaRPr>
                    </a:p>
                  </a:txBody>
                  <a:tcPr marL="68580" marR="68580" marT="0" marB="0" anchor="ctr"/>
                </a:tc>
                <a:tc>
                  <a:txBody>
                    <a:bodyPr/>
                    <a:lstStyle/>
                    <a:p>
                      <a:pPr algn="ctr">
                        <a:lnSpc>
                          <a:spcPct val="125000"/>
                        </a:lnSpc>
                        <a:spcAft>
                          <a:spcPts val="0"/>
                        </a:spcAft>
                      </a:pPr>
                      <a:r>
                        <a:rPr lang="zh-CN" sz="2000" kern="100" dirty="0">
                          <a:effectLst/>
                          <a:latin typeface="黑体" panose="02010600030101010101" pitchFamily="2" charset="-122"/>
                          <a:ea typeface="黑体" panose="02010600030101010101" pitchFamily="2" charset="-122"/>
                        </a:rPr>
                        <a:t>为何研究</a:t>
                      </a:r>
                      <a:endParaRPr lang="zh-CN" sz="2000" kern="100" dirty="0">
                        <a:effectLst/>
                        <a:latin typeface="黑体" panose="02010600030101010101" pitchFamily="2" charset="-122"/>
                        <a:ea typeface="黑体" panose="02010600030101010101" pitchFamily="2" charset="-122"/>
                        <a:cs typeface="Times New Roman" panose="02020603050405020304"/>
                      </a:endParaRPr>
                    </a:p>
                  </a:txBody>
                  <a:tcPr marL="68580" marR="68580" marT="0" marB="0" anchor="ctr"/>
                </a:tc>
                <a:tc>
                  <a:txBody>
                    <a:bodyPr/>
                    <a:lstStyle/>
                    <a:p>
                      <a:pPr algn="ctr">
                        <a:lnSpc>
                          <a:spcPct val="125000"/>
                        </a:lnSpc>
                        <a:spcAft>
                          <a:spcPts val="0"/>
                        </a:spcAft>
                      </a:pPr>
                      <a:r>
                        <a:rPr lang="zh-CN" sz="2000" kern="100" dirty="0">
                          <a:effectLst/>
                          <a:latin typeface="黑体" panose="02010600030101010101" pitchFamily="2" charset="-122"/>
                          <a:ea typeface="黑体" panose="02010600030101010101" pitchFamily="2" charset="-122"/>
                        </a:rPr>
                        <a:t>研究什么</a:t>
                      </a:r>
                      <a:endParaRPr lang="zh-CN" sz="2000" kern="100" dirty="0">
                        <a:effectLst/>
                        <a:latin typeface="黑体" panose="02010600030101010101" pitchFamily="2" charset="-122"/>
                        <a:ea typeface="黑体" panose="02010600030101010101" pitchFamily="2" charset="-122"/>
                        <a:cs typeface="Times New Roman" panose="02020603050405020304"/>
                      </a:endParaRPr>
                    </a:p>
                  </a:txBody>
                  <a:tcPr marL="68580" marR="68580" marT="0" marB="0" anchor="ctr"/>
                </a:tc>
                <a:tc>
                  <a:txBody>
                    <a:bodyPr/>
                    <a:lstStyle/>
                    <a:p>
                      <a:pPr algn="ctr">
                        <a:lnSpc>
                          <a:spcPct val="125000"/>
                        </a:lnSpc>
                        <a:spcAft>
                          <a:spcPts val="0"/>
                        </a:spcAft>
                      </a:pPr>
                      <a:r>
                        <a:rPr lang="zh-CN" sz="2000" kern="100" dirty="0">
                          <a:effectLst/>
                          <a:latin typeface="黑体" panose="02010600030101010101" pitchFamily="2" charset="-122"/>
                          <a:ea typeface="黑体" panose="02010600030101010101" pitchFamily="2" charset="-122"/>
                        </a:rPr>
                        <a:t>怎样研究</a:t>
                      </a:r>
                      <a:endParaRPr lang="zh-CN" sz="2000" kern="100" dirty="0">
                        <a:effectLst/>
                        <a:latin typeface="黑体" panose="02010600030101010101" pitchFamily="2" charset="-122"/>
                        <a:ea typeface="黑体" panose="02010600030101010101" pitchFamily="2" charset="-122"/>
                        <a:cs typeface="Times New Roman" panose="02020603050405020304"/>
                      </a:endParaRPr>
                    </a:p>
                  </a:txBody>
                  <a:tcPr marL="68580" marR="68580" marT="0" marB="0" anchor="ctr"/>
                </a:tc>
                <a:tc>
                  <a:txBody>
                    <a:bodyPr/>
                    <a:lstStyle/>
                    <a:p>
                      <a:pPr algn="ctr">
                        <a:lnSpc>
                          <a:spcPct val="125000"/>
                        </a:lnSpc>
                        <a:spcAft>
                          <a:spcPts val="0"/>
                        </a:spcAft>
                      </a:pPr>
                      <a:r>
                        <a:rPr lang="zh-CN" sz="2000" kern="100" dirty="0">
                          <a:effectLst/>
                          <a:latin typeface="黑体" panose="02010600030101010101" pitchFamily="2" charset="-122"/>
                          <a:ea typeface="黑体" panose="02010600030101010101" pitchFamily="2" charset="-122"/>
                        </a:rPr>
                        <a:t>如何评价</a:t>
                      </a:r>
                      <a:endParaRPr lang="zh-CN" sz="2000" kern="100" dirty="0">
                        <a:effectLst/>
                        <a:latin typeface="黑体" panose="02010600030101010101" pitchFamily="2" charset="-122"/>
                        <a:ea typeface="黑体" panose="02010600030101010101" pitchFamily="2" charset="-122"/>
                        <a:cs typeface="Times New Roman" panose="02020603050405020304"/>
                      </a:endParaRPr>
                    </a:p>
                  </a:txBody>
                  <a:tcPr marL="68580" marR="68580" marT="0" marB="0" anchor="ctr"/>
                </a:tc>
              </a:tr>
              <a:tr h="1661383">
                <a:tc>
                  <a:txBody>
                    <a:bodyPr/>
                    <a:lstStyle/>
                    <a:p>
                      <a:pPr algn="ctr">
                        <a:lnSpc>
                          <a:spcPct val="125000"/>
                        </a:lnSpc>
                        <a:spcAft>
                          <a:spcPts val="0"/>
                        </a:spcAft>
                      </a:pPr>
                      <a:r>
                        <a:rPr lang="zh-CN" sz="1600" kern="100" dirty="0">
                          <a:effectLst/>
                          <a:latin typeface="黑体" panose="02010600030101010101" pitchFamily="2" charset="-122"/>
                          <a:ea typeface="黑体" panose="02010600030101010101" pitchFamily="2" charset="-122"/>
                        </a:rPr>
                        <a:t>教师作为行动研究者</a:t>
                      </a:r>
                      <a:endParaRPr lang="zh-CN" sz="1600" kern="100" dirty="0">
                        <a:effectLst/>
                        <a:latin typeface="黑体" panose="02010600030101010101" pitchFamily="2" charset="-122"/>
                        <a:ea typeface="黑体" panose="02010600030101010101" pitchFamily="2" charset="-122"/>
                        <a:cs typeface="Times New Roman" panose="02020603050405020304"/>
                      </a:endParaRPr>
                    </a:p>
                  </a:txBody>
                  <a:tcPr marL="68580" marR="68580" marT="0" marB="0" anchor="ctr"/>
                </a:tc>
                <a:tc>
                  <a:txBody>
                    <a:bodyPr/>
                    <a:lstStyle/>
                    <a:p>
                      <a:pPr algn="l">
                        <a:lnSpc>
                          <a:spcPct val="125000"/>
                        </a:lnSpc>
                        <a:spcAft>
                          <a:spcPts val="0"/>
                        </a:spcAft>
                      </a:pPr>
                      <a:r>
                        <a:rPr lang="en-US" altLang="zh-CN" sz="1600" b="1" kern="100" dirty="0" smtClean="0">
                          <a:solidFill>
                            <a:schemeClr val="tx2"/>
                          </a:solidFill>
                          <a:effectLst/>
                          <a:latin typeface="楷体_GB2312" panose="02010609030101010101" pitchFamily="49" charset="-122"/>
                          <a:ea typeface="楷体_GB2312" panose="02010609030101010101" pitchFamily="49" charset="-122"/>
                        </a:rPr>
                        <a:t>    </a:t>
                      </a:r>
                      <a:r>
                        <a:rPr lang="zh-CN" sz="1600" b="1" kern="100" dirty="0" smtClean="0">
                          <a:solidFill>
                            <a:schemeClr val="tx2"/>
                          </a:solidFill>
                          <a:effectLst/>
                          <a:latin typeface="楷体_GB2312" panose="02010609030101010101" pitchFamily="49" charset="-122"/>
                          <a:ea typeface="楷体_GB2312" panose="02010609030101010101" pitchFamily="49" charset="-122"/>
                        </a:rPr>
                        <a:t>教师</a:t>
                      </a:r>
                      <a:r>
                        <a:rPr lang="zh-CN" sz="1600" b="1" kern="100" dirty="0">
                          <a:solidFill>
                            <a:schemeClr val="tx2"/>
                          </a:solidFill>
                          <a:effectLst/>
                          <a:latin typeface="楷体_GB2312" panose="02010609030101010101" pitchFamily="49" charset="-122"/>
                          <a:ea typeface="楷体_GB2312" panose="02010609030101010101" pitchFamily="49" charset="-122"/>
                        </a:rPr>
                        <a:t>所面临的日常工作是复杂的、基于情境的，教学过程中出现的意外、插曲是理论难以预测的。</a:t>
                      </a:r>
                      <a:endParaRPr lang="zh-CN" sz="1600" b="1" kern="100" dirty="0">
                        <a:solidFill>
                          <a:schemeClr val="tx2"/>
                        </a:solidFill>
                        <a:effectLst/>
                        <a:latin typeface="楷体_GB2312" panose="02010609030101010101" pitchFamily="49" charset="-122"/>
                        <a:ea typeface="楷体_GB2312" panose="02010609030101010101" pitchFamily="49" charset="-122"/>
                        <a:cs typeface="Times New Roman" panose="02020603050405020304"/>
                      </a:endParaRPr>
                    </a:p>
                  </a:txBody>
                  <a:tcPr marL="68580" marR="68580" marT="0" marB="0" anchor="ctr"/>
                </a:tc>
                <a:tc>
                  <a:txBody>
                    <a:bodyPr/>
                    <a:lstStyle/>
                    <a:p>
                      <a:pPr algn="l">
                        <a:lnSpc>
                          <a:spcPct val="125000"/>
                        </a:lnSpc>
                        <a:spcAft>
                          <a:spcPts val="0"/>
                        </a:spcAft>
                      </a:pPr>
                      <a:r>
                        <a:rPr lang="en-US" altLang="zh-CN" sz="1600" b="1" kern="100" dirty="0" smtClean="0">
                          <a:solidFill>
                            <a:schemeClr val="tx2"/>
                          </a:solidFill>
                          <a:effectLst/>
                          <a:latin typeface="楷体_GB2312" panose="02010609030101010101" pitchFamily="49" charset="-122"/>
                          <a:ea typeface="楷体_GB2312" panose="02010609030101010101" pitchFamily="49" charset="-122"/>
                        </a:rPr>
                        <a:t>    </a:t>
                      </a:r>
                      <a:r>
                        <a:rPr lang="zh-CN" sz="1600" b="1" kern="100" dirty="0" smtClean="0">
                          <a:solidFill>
                            <a:schemeClr val="tx2"/>
                          </a:solidFill>
                          <a:effectLst/>
                          <a:latin typeface="楷体_GB2312" panose="02010609030101010101" pitchFamily="49" charset="-122"/>
                          <a:ea typeface="楷体_GB2312" panose="02010609030101010101" pitchFamily="49" charset="-122"/>
                        </a:rPr>
                        <a:t>自己</a:t>
                      </a:r>
                      <a:r>
                        <a:rPr lang="zh-CN" sz="1600" b="1" kern="100" dirty="0">
                          <a:solidFill>
                            <a:schemeClr val="tx2"/>
                          </a:solidFill>
                          <a:effectLst/>
                          <a:latin typeface="楷体_GB2312" panose="02010609030101010101" pitchFamily="49" charset="-122"/>
                          <a:ea typeface="楷体_GB2312" panose="02010609030101010101" pitchFamily="49" charset="-122"/>
                        </a:rPr>
                        <a:t>课堂实践中出现的问题，自己的教学。</a:t>
                      </a:r>
                      <a:endParaRPr lang="zh-CN" sz="1600" b="1" kern="100" dirty="0">
                        <a:solidFill>
                          <a:schemeClr val="tx2"/>
                        </a:solidFill>
                        <a:effectLst/>
                        <a:latin typeface="楷体_GB2312" panose="02010609030101010101" pitchFamily="49" charset="-122"/>
                        <a:ea typeface="楷体_GB2312" panose="02010609030101010101" pitchFamily="49" charset="-122"/>
                        <a:cs typeface="Times New Roman" panose="02020603050405020304"/>
                      </a:endParaRPr>
                    </a:p>
                  </a:txBody>
                  <a:tcPr marL="68580" marR="68580" marT="0" marB="0" anchor="ctr"/>
                </a:tc>
                <a:tc>
                  <a:txBody>
                    <a:bodyPr/>
                    <a:lstStyle/>
                    <a:p>
                      <a:pPr algn="l">
                        <a:lnSpc>
                          <a:spcPct val="125000"/>
                        </a:lnSpc>
                        <a:spcAft>
                          <a:spcPts val="0"/>
                        </a:spcAft>
                      </a:pPr>
                      <a:r>
                        <a:rPr lang="en-US" altLang="zh-CN" sz="1600" b="1" kern="100" dirty="0" smtClean="0">
                          <a:solidFill>
                            <a:schemeClr val="tx2"/>
                          </a:solidFill>
                          <a:effectLst/>
                          <a:latin typeface="楷体_GB2312" panose="02010609030101010101" pitchFamily="49" charset="-122"/>
                          <a:ea typeface="楷体_GB2312" panose="02010609030101010101" pitchFamily="49" charset="-122"/>
                        </a:rPr>
                        <a:t>    </a:t>
                      </a:r>
                      <a:r>
                        <a:rPr lang="zh-CN" sz="1600" b="1" kern="100" dirty="0" smtClean="0">
                          <a:solidFill>
                            <a:schemeClr val="tx2"/>
                          </a:solidFill>
                          <a:effectLst/>
                          <a:latin typeface="楷体_GB2312" panose="02010609030101010101" pitchFamily="49" charset="-122"/>
                          <a:ea typeface="楷体_GB2312" panose="02010609030101010101" pitchFamily="49" charset="-122"/>
                        </a:rPr>
                        <a:t>在</a:t>
                      </a:r>
                      <a:r>
                        <a:rPr lang="zh-CN" sz="1600" b="1" kern="100" dirty="0">
                          <a:solidFill>
                            <a:schemeClr val="tx2"/>
                          </a:solidFill>
                          <a:effectLst/>
                          <a:latin typeface="楷体_GB2312" panose="02010609030101010101" pitchFamily="49" charset="-122"/>
                          <a:ea typeface="楷体_GB2312" panose="02010609030101010101" pitchFamily="49" charset="-122"/>
                        </a:rPr>
                        <a:t>教学过程中发现问题，收集</a:t>
                      </a:r>
                      <a:r>
                        <a:rPr lang="en-US" sz="1600" b="1" kern="100" dirty="0">
                          <a:solidFill>
                            <a:schemeClr val="tx2"/>
                          </a:solidFill>
                          <a:effectLst/>
                          <a:latin typeface="楷体_GB2312" panose="02010609030101010101" pitchFamily="49" charset="-122"/>
                          <a:ea typeface="楷体_GB2312" panose="02010609030101010101" pitchFamily="49" charset="-122"/>
                        </a:rPr>
                        <a:t>/</a:t>
                      </a:r>
                      <a:r>
                        <a:rPr lang="zh-CN" sz="1600" b="1" kern="100" dirty="0">
                          <a:solidFill>
                            <a:schemeClr val="tx2"/>
                          </a:solidFill>
                          <a:effectLst/>
                          <a:latin typeface="楷体_GB2312" panose="02010609030101010101" pitchFamily="49" charset="-122"/>
                          <a:ea typeface="楷体_GB2312" panose="02010609030101010101" pitchFamily="49" charset="-122"/>
                        </a:rPr>
                        <a:t>分析信息，改变教学行为。</a:t>
                      </a:r>
                      <a:endParaRPr lang="zh-CN" sz="1600" b="1" kern="100" dirty="0">
                        <a:solidFill>
                          <a:schemeClr val="tx2"/>
                        </a:solidFill>
                        <a:effectLst/>
                        <a:latin typeface="楷体_GB2312" panose="02010609030101010101" pitchFamily="49" charset="-122"/>
                        <a:ea typeface="楷体_GB2312" panose="02010609030101010101" pitchFamily="49" charset="-122"/>
                        <a:cs typeface="Times New Roman" panose="02020603050405020304"/>
                      </a:endParaRPr>
                    </a:p>
                  </a:txBody>
                  <a:tcPr marL="68580" marR="68580" marT="0" marB="0" anchor="ctr"/>
                </a:tc>
                <a:tc>
                  <a:txBody>
                    <a:bodyPr/>
                    <a:lstStyle/>
                    <a:p>
                      <a:pPr algn="l">
                        <a:lnSpc>
                          <a:spcPct val="125000"/>
                        </a:lnSpc>
                        <a:spcAft>
                          <a:spcPts val="0"/>
                        </a:spcAft>
                      </a:pPr>
                      <a:r>
                        <a:rPr lang="en-US" altLang="zh-CN" sz="1600" b="1" kern="100" dirty="0" smtClean="0">
                          <a:solidFill>
                            <a:schemeClr val="tx2"/>
                          </a:solidFill>
                          <a:effectLst/>
                          <a:latin typeface="楷体_GB2312" panose="02010609030101010101" pitchFamily="49" charset="-122"/>
                          <a:ea typeface="楷体_GB2312" panose="02010609030101010101" pitchFamily="49" charset="-122"/>
                        </a:rPr>
                        <a:t>    </a:t>
                      </a:r>
                      <a:r>
                        <a:rPr lang="zh-CN" sz="1600" b="1" kern="100" dirty="0" smtClean="0">
                          <a:solidFill>
                            <a:schemeClr val="tx2"/>
                          </a:solidFill>
                          <a:effectLst/>
                          <a:latin typeface="楷体_GB2312" panose="02010609030101010101" pitchFamily="49" charset="-122"/>
                          <a:ea typeface="楷体_GB2312" panose="02010609030101010101" pitchFamily="49" charset="-122"/>
                        </a:rPr>
                        <a:t>教学</a:t>
                      </a:r>
                      <a:r>
                        <a:rPr lang="zh-CN" sz="1600" b="1" kern="100" dirty="0">
                          <a:solidFill>
                            <a:schemeClr val="tx2"/>
                          </a:solidFill>
                          <a:effectLst/>
                          <a:latin typeface="楷体_GB2312" panose="02010609030101010101" pitchFamily="49" charset="-122"/>
                          <a:ea typeface="楷体_GB2312" panose="02010609030101010101" pitchFamily="49" charset="-122"/>
                        </a:rPr>
                        <a:t>行为的改善；学生学习与发展；发现问题与反思能力的提高。</a:t>
                      </a:r>
                      <a:endParaRPr lang="zh-CN" sz="1600" b="1" kern="100" dirty="0">
                        <a:solidFill>
                          <a:schemeClr val="tx2"/>
                        </a:solidFill>
                        <a:effectLst/>
                        <a:latin typeface="楷体_GB2312" panose="02010609030101010101" pitchFamily="49" charset="-122"/>
                        <a:ea typeface="楷体_GB2312" panose="02010609030101010101" pitchFamily="49" charset="-122"/>
                        <a:cs typeface="Times New Roman" panose="02020603050405020304"/>
                      </a:endParaRPr>
                    </a:p>
                  </a:txBody>
                  <a:tcPr marL="68580" marR="68580" marT="0" marB="0" anchor="ctr"/>
                </a:tc>
              </a:tr>
              <a:tr h="1331484">
                <a:tc>
                  <a:txBody>
                    <a:bodyPr/>
                    <a:lstStyle/>
                    <a:p>
                      <a:pPr algn="ctr">
                        <a:lnSpc>
                          <a:spcPct val="125000"/>
                        </a:lnSpc>
                        <a:spcAft>
                          <a:spcPts val="0"/>
                        </a:spcAft>
                      </a:pPr>
                      <a:r>
                        <a:rPr lang="zh-CN" sz="1600" kern="100" dirty="0">
                          <a:effectLst/>
                          <a:latin typeface="黑体" panose="02010600030101010101" pitchFamily="2" charset="-122"/>
                          <a:ea typeface="黑体" panose="02010600030101010101" pitchFamily="2" charset="-122"/>
                        </a:rPr>
                        <a:t>教师作为学生研究者</a:t>
                      </a:r>
                      <a:endParaRPr lang="zh-CN" sz="1600" kern="100" dirty="0">
                        <a:effectLst/>
                        <a:latin typeface="黑体" panose="02010600030101010101" pitchFamily="2" charset="-122"/>
                        <a:ea typeface="黑体" panose="02010600030101010101" pitchFamily="2" charset="-122"/>
                        <a:cs typeface="Times New Roman" panose="02020603050405020304"/>
                      </a:endParaRPr>
                    </a:p>
                  </a:txBody>
                  <a:tcPr marL="68580" marR="68580" marT="0" marB="0" anchor="ctr"/>
                </a:tc>
                <a:tc>
                  <a:txBody>
                    <a:bodyPr/>
                    <a:lstStyle/>
                    <a:p>
                      <a:pPr algn="l">
                        <a:lnSpc>
                          <a:spcPct val="125000"/>
                        </a:lnSpc>
                        <a:spcAft>
                          <a:spcPts val="0"/>
                        </a:spcAft>
                      </a:pPr>
                      <a:r>
                        <a:rPr lang="en-US" altLang="zh-CN" sz="1600" b="1" kern="100" dirty="0" smtClean="0">
                          <a:solidFill>
                            <a:schemeClr val="tx2"/>
                          </a:solidFill>
                          <a:effectLst/>
                          <a:latin typeface="楷体_GB2312" panose="02010609030101010101" pitchFamily="49" charset="-122"/>
                          <a:ea typeface="楷体_GB2312" panose="02010609030101010101" pitchFamily="49" charset="-122"/>
                        </a:rPr>
                        <a:t>    </a:t>
                      </a:r>
                      <a:r>
                        <a:rPr lang="zh-CN" sz="1600" b="1" kern="100" dirty="0" smtClean="0">
                          <a:solidFill>
                            <a:schemeClr val="tx2"/>
                          </a:solidFill>
                          <a:effectLst/>
                          <a:latin typeface="楷体_GB2312" panose="02010609030101010101" pitchFamily="49" charset="-122"/>
                          <a:ea typeface="楷体_GB2312" panose="02010609030101010101" pitchFamily="49" charset="-122"/>
                        </a:rPr>
                        <a:t>学生</a:t>
                      </a:r>
                      <a:r>
                        <a:rPr lang="zh-CN" sz="1600" b="1" kern="100" dirty="0">
                          <a:solidFill>
                            <a:schemeClr val="tx2"/>
                          </a:solidFill>
                          <a:effectLst/>
                          <a:latin typeface="楷体_GB2312" panose="02010609030101010101" pitchFamily="49" charset="-122"/>
                          <a:ea typeface="楷体_GB2312" panose="02010609030101010101" pitchFamily="49" charset="-122"/>
                        </a:rPr>
                        <a:t>如何思维和学习是教学的依据，了解学生能够使教学更加有效，教学应以“学习为中心”。</a:t>
                      </a:r>
                      <a:endParaRPr lang="zh-CN" sz="1600" b="1" kern="100" dirty="0">
                        <a:solidFill>
                          <a:schemeClr val="tx2"/>
                        </a:solidFill>
                        <a:effectLst/>
                        <a:latin typeface="楷体_GB2312" panose="02010609030101010101" pitchFamily="49" charset="-122"/>
                        <a:ea typeface="楷体_GB2312" panose="02010609030101010101" pitchFamily="49" charset="-122"/>
                        <a:cs typeface="Times New Roman" panose="02020603050405020304"/>
                      </a:endParaRPr>
                    </a:p>
                  </a:txBody>
                  <a:tcPr marL="68580" marR="68580" marT="0" marB="0" anchor="ctr"/>
                </a:tc>
                <a:tc>
                  <a:txBody>
                    <a:bodyPr/>
                    <a:lstStyle/>
                    <a:p>
                      <a:pPr algn="l">
                        <a:lnSpc>
                          <a:spcPct val="125000"/>
                        </a:lnSpc>
                        <a:spcAft>
                          <a:spcPts val="0"/>
                        </a:spcAft>
                      </a:pPr>
                      <a:r>
                        <a:rPr lang="en-US" altLang="zh-CN" sz="1600" b="1" kern="100" dirty="0" smtClean="0">
                          <a:solidFill>
                            <a:schemeClr val="tx2"/>
                          </a:solidFill>
                          <a:effectLst/>
                          <a:latin typeface="楷体_GB2312" panose="02010609030101010101" pitchFamily="49" charset="-122"/>
                          <a:ea typeface="楷体_GB2312" panose="02010609030101010101" pitchFamily="49" charset="-122"/>
                        </a:rPr>
                        <a:t>    </a:t>
                      </a:r>
                      <a:r>
                        <a:rPr lang="zh-CN" sz="1600" b="1" kern="100" dirty="0" smtClean="0">
                          <a:solidFill>
                            <a:schemeClr val="tx2"/>
                          </a:solidFill>
                          <a:effectLst/>
                          <a:latin typeface="楷体_GB2312" panose="02010609030101010101" pitchFamily="49" charset="-122"/>
                          <a:ea typeface="楷体_GB2312" panose="02010609030101010101" pitchFamily="49" charset="-122"/>
                        </a:rPr>
                        <a:t>学生</a:t>
                      </a:r>
                      <a:r>
                        <a:rPr lang="zh-CN" sz="1600" b="1" kern="100" dirty="0">
                          <a:solidFill>
                            <a:schemeClr val="tx2"/>
                          </a:solidFill>
                          <a:effectLst/>
                          <a:latin typeface="楷体_GB2312" panose="02010609030101010101" pitchFamily="49" charset="-122"/>
                          <a:ea typeface="楷体_GB2312" panose="02010609030101010101" pitchFamily="49" charset="-122"/>
                        </a:rPr>
                        <a:t>在想什么，如何通过教学使学生的想法变得有意义。</a:t>
                      </a:r>
                      <a:endParaRPr lang="zh-CN" sz="1600" b="1" kern="100" dirty="0">
                        <a:solidFill>
                          <a:schemeClr val="tx2"/>
                        </a:solidFill>
                        <a:effectLst/>
                        <a:latin typeface="楷体_GB2312" panose="02010609030101010101" pitchFamily="49" charset="-122"/>
                        <a:ea typeface="楷体_GB2312" panose="02010609030101010101" pitchFamily="49" charset="-122"/>
                        <a:cs typeface="Times New Roman" panose="02020603050405020304"/>
                      </a:endParaRPr>
                    </a:p>
                  </a:txBody>
                  <a:tcPr marL="68580" marR="68580" marT="0" marB="0" anchor="ctr"/>
                </a:tc>
                <a:tc>
                  <a:txBody>
                    <a:bodyPr/>
                    <a:lstStyle/>
                    <a:p>
                      <a:pPr algn="l">
                        <a:lnSpc>
                          <a:spcPct val="125000"/>
                        </a:lnSpc>
                        <a:spcAft>
                          <a:spcPts val="0"/>
                        </a:spcAft>
                      </a:pPr>
                      <a:r>
                        <a:rPr lang="en-US" altLang="zh-CN" sz="1600" b="1" kern="100" dirty="0" smtClean="0">
                          <a:solidFill>
                            <a:schemeClr val="tx2"/>
                          </a:solidFill>
                          <a:effectLst/>
                          <a:latin typeface="楷体_GB2312" panose="02010609030101010101" pitchFamily="49" charset="-122"/>
                          <a:ea typeface="楷体_GB2312" panose="02010609030101010101" pitchFamily="49" charset="-122"/>
                        </a:rPr>
                        <a:t>    </a:t>
                      </a:r>
                      <a:r>
                        <a:rPr lang="zh-CN" sz="1600" b="1" kern="100" dirty="0" smtClean="0">
                          <a:solidFill>
                            <a:schemeClr val="tx2"/>
                          </a:solidFill>
                          <a:effectLst/>
                          <a:latin typeface="楷体_GB2312" panose="02010609030101010101" pitchFamily="49" charset="-122"/>
                          <a:ea typeface="楷体_GB2312" panose="02010609030101010101" pitchFamily="49" charset="-122"/>
                        </a:rPr>
                        <a:t>通过</a:t>
                      </a:r>
                      <a:r>
                        <a:rPr lang="zh-CN" sz="1600" b="1" kern="100" dirty="0">
                          <a:solidFill>
                            <a:schemeClr val="tx2"/>
                          </a:solidFill>
                          <a:effectLst/>
                          <a:latin typeface="楷体_GB2312" panose="02010609030101010101" pitchFamily="49" charset="-122"/>
                          <a:ea typeface="楷体_GB2312" panose="02010609030101010101" pitchFamily="49" charset="-122"/>
                        </a:rPr>
                        <a:t>访谈或学生自我陈述了解学生想法，向学生学习，与学生一起学习。</a:t>
                      </a:r>
                      <a:endParaRPr lang="zh-CN" sz="1600" b="1" kern="100" dirty="0">
                        <a:solidFill>
                          <a:schemeClr val="tx2"/>
                        </a:solidFill>
                        <a:effectLst/>
                        <a:latin typeface="楷体_GB2312" panose="02010609030101010101" pitchFamily="49" charset="-122"/>
                        <a:ea typeface="楷体_GB2312" panose="02010609030101010101" pitchFamily="49" charset="-122"/>
                        <a:cs typeface="Times New Roman" panose="02020603050405020304"/>
                      </a:endParaRPr>
                    </a:p>
                  </a:txBody>
                  <a:tcPr marL="68580" marR="68580" marT="0" marB="0" anchor="ctr"/>
                </a:tc>
                <a:tc>
                  <a:txBody>
                    <a:bodyPr/>
                    <a:lstStyle/>
                    <a:p>
                      <a:pPr algn="l">
                        <a:lnSpc>
                          <a:spcPct val="125000"/>
                        </a:lnSpc>
                        <a:spcAft>
                          <a:spcPts val="0"/>
                        </a:spcAft>
                      </a:pPr>
                      <a:r>
                        <a:rPr lang="zh-CN" sz="1600" b="1" kern="100" dirty="0">
                          <a:solidFill>
                            <a:schemeClr val="tx2"/>
                          </a:solidFill>
                          <a:effectLst/>
                          <a:latin typeface="楷体_GB2312" panose="02010609030101010101" pitchFamily="49" charset="-122"/>
                          <a:ea typeface="楷体_GB2312" panose="02010609030101010101" pitchFamily="49" charset="-122"/>
                        </a:rPr>
                        <a:t>学生学习与发展</a:t>
                      </a:r>
                    </a:p>
                    <a:p>
                      <a:pPr algn="l">
                        <a:lnSpc>
                          <a:spcPct val="125000"/>
                        </a:lnSpc>
                        <a:spcAft>
                          <a:spcPts val="0"/>
                        </a:spcAft>
                      </a:pPr>
                      <a:r>
                        <a:rPr lang="en-US" sz="1600" b="1" kern="100" dirty="0">
                          <a:solidFill>
                            <a:schemeClr val="tx2"/>
                          </a:solidFill>
                          <a:effectLst/>
                          <a:latin typeface="楷体_GB2312" panose="02010609030101010101" pitchFamily="49" charset="-122"/>
                          <a:ea typeface="楷体_GB2312" panose="02010609030101010101" pitchFamily="49" charset="-122"/>
                        </a:rPr>
                        <a:t> </a:t>
                      </a:r>
                      <a:endParaRPr lang="zh-CN" sz="1600" b="1" kern="100" dirty="0">
                        <a:solidFill>
                          <a:schemeClr val="tx2"/>
                        </a:solidFill>
                        <a:effectLst/>
                        <a:latin typeface="楷体_GB2312" panose="02010609030101010101" pitchFamily="49" charset="-122"/>
                        <a:ea typeface="楷体_GB2312" panose="02010609030101010101" pitchFamily="49" charset="-122"/>
                        <a:cs typeface="Times New Roman" panose="02020603050405020304"/>
                      </a:endParaRPr>
                    </a:p>
                  </a:txBody>
                  <a:tcPr marL="68580" marR="68580" marT="0" marB="0" anchor="ctr"/>
                </a:tc>
              </a:tr>
              <a:tr h="1671755">
                <a:tc>
                  <a:txBody>
                    <a:bodyPr/>
                    <a:lstStyle/>
                    <a:p>
                      <a:pPr algn="ctr">
                        <a:lnSpc>
                          <a:spcPct val="125000"/>
                        </a:lnSpc>
                        <a:spcAft>
                          <a:spcPts val="0"/>
                        </a:spcAft>
                      </a:pPr>
                      <a:r>
                        <a:rPr lang="zh-CN" sz="1600" kern="100" dirty="0">
                          <a:effectLst/>
                          <a:latin typeface="黑体" panose="02010600030101010101" pitchFamily="2" charset="-122"/>
                          <a:ea typeface="黑体" panose="02010600030101010101" pitchFamily="2" charset="-122"/>
                        </a:rPr>
                        <a:t>教师作为正式研究者</a:t>
                      </a:r>
                      <a:endParaRPr lang="zh-CN" sz="1600" kern="100" dirty="0">
                        <a:effectLst/>
                        <a:latin typeface="黑体" panose="02010600030101010101" pitchFamily="2" charset="-122"/>
                        <a:ea typeface="黑体" panose="02010600030101010101" pitchFamily="2" charset="-122"/>
                        <a:cs typeface="Times New Roman" panose="02020603050405020304"/>
                      </a:endParaRPr>
                    </a:p>
                  </a:txBody>
                  <a:tcPr marL="68580" marR="68580" marT="0" marB="0" anchor="ctr"/>
                </a:tc>
                <a:tc>
                  <a:txBody>
                    <a:bodyPr/>
                    <a:lstStyle/>
                    <a:p>
                      <a:pPr algn="l">
                        <a:lnSpc>
                          <a:spcPct val="125000"/>
                        </a:lnSpc>
                        <a:spcAft>
                          <a:spcPts val="0"/>
                        </a:spcAft>
                      </a:pPr>
                      <a:r>
                        <a:rPr lang="en-US" altLang="zh-CN" sz="1600" b="1" kern="100" dirty="0" smtClean="0">
                          <a:solidFill>
                            <a:schemeClr val="tx2"/>
                          </a:solidFill>
                          <a:effectLst/>
                          <a:latin typeface="楷体_GB2312" panose="02010609030101010101" pitchFamily="49" charset="-122"/>
                          <a:ea typeface="楷体_GB2312" panose="02010609030101010101" pitchFamily="49" charset="-122"/>
                        </a:rPr>
                        <a:t>    </a:t>
                      </a:r>
                      <a:r>
                        <a:rPr lang="zh-CN" sz="1600" b="1" kern="100" dirty="0" smtClean="0">
                          <a:solidFill>
                            <a:schemeClr val="tx2"/>
                          </a:solidFill>
                          <a:effectLst/>
                          <a:latin typeface="楷体_GB2312" panose="02010609030101010101" pitchFamily="49" charset="-122"/>
                          <a:ea typeface="楷体_GB2312" panose="02010609030101010101" pitchFamily="49" charset="-122"/>
                        </a:rPr>
                        <a:t>承担</a:t>
                      </a:r>
                      <a:r>
                        <a:rPr lang="zh-CN" sz="1600" b="1" kern="100" dirty="0">
                          <a:solidFill>
                            <a:schemeClr val="tx2"/>
                          </a:solidFill>
                          <a:effectLst/>
                          <a:latin typeface="楷体_GB2312" panose="02010609030101010101" pitchFamily="49" charset="-122"/>
                          <a:ea typeface="楷体_GB2312" panose="02010609030101010101" pitchFamily="49" charset="-122"/>
                        </a:rPr>
                        <a:t>像专业研究者一样的责任和义务，发现普遍性的规律、为已建立的知识基础做出贡献。</a:t>
                      </a:r>
                      <a:endParaRPr lang="zh-CN" sz="1600" b="1" kern="100" dirty="0">
                        <a:solidFill>
                          <a:schemeClr val="tx2"/>
                        </a:solidFill>
                        <a:effectLst/>
                        <a:latin typeface="楷体_GB2312" panose="02010609030101010101" pitchFamily="49" charset="-122"/>
                        <a:ea typeface="楷体_GB2312" panose="02010609030101010101" pitchFamily="49" charset="-122"/>
                        <a:cs typeface="Times New Roman" panose="02020603050405020304"/>
                      </a:endParaRPr>
                    </a:p>
                  </a:txBody>
                  <a:tcPr marL="68580" marR="68580" marT="0" marB="0" anchor="ctr"/>
                </a:tc>
                <a:tc>
                  <a:txBody>
                    <a:bodyPr/>
                    <a:lstStyle/>
                    <a:p>
                      <a:pPr algn="l">
                        <a:lnSpc>
                          <a:spcPct val="125000"/>
                        </a:lnSpc>
                        <a:spcAft>
                          <a:spcPts val="0"/>
                        </a:spcAft>
                      </a:pPr>
                      <a:r>
                        <a:rPr lang="en-US" altLang="zh-CN" sz="1600" b="1" kern="100" dirty="0" smtClean="0">
                          <a:solidFill>
                            <a:schemeClr val="tx2"/>
                          </a:solidFill>
                          <a:effectLst/>
                          <a:latin typeface="楷体_GB2312" panose="02010609030101010101" pitchFamily="49" charset="-122"/>
                          <a:ea typeface="楷体_GB2312" panose="02010609030101010101" pitchFamily="49" charset="-122"/>
                        </a:rPr>
                        <a:t>    </a:t>
                      </a:r>
                      <a:r>
                        <a:rPr lang="zh-CN" sz="1600" b="1" kern="100" dirty="0" smtClean="0">
                          <a:solidFill>
                            <a:schemeClr val="tx2"/>
                          </a:solidFill>
                          <a:effectLst/>
                          <a:latin typeface="楷体_GB2312" panose="02010609030101010101" pitchFamily="49" charset="-122"/>
                          <a:ea typeface="楷体_GB2312" panose="02010609030101010101" pitchFamily="49" charset="-122"/>
                        </a:rPr>
                        <a:t>脱离</a:t>
                      </a:r>
                      <a:r>
                        <a:rPr lang="zh-CN" sz="1600" b="1" kern="100" dirty="0">
                          <a:solidFill>
                            <a:schemeClr val="tx2"/>
                          </a:solidFill>
                          <a:effectLst/>
                          <a:latin typeface="楷体_GB2312" panose="02010609030101010101" pitchFamily="49" charset="-122"/>
                          <a:ea typeface="楷体_GB2312" panose="02010609030101010101" pitchFamily="49" charset="-122"/>
                        </a:rPr>
                        <a:t>特定情境的、普遍的、理论的问题。</a:t>
                      </a:r>
                      <a:endParaRPr lang="zh-CN" sz="1600" b="1" kern="100" dirty="0">
                        <a:solidFill>
                          <a:schemeClr val="tx2"/>
                        </a:solidFill>
                        <a:effectLst/>
                        <a:latin typeface="楷体_GB2312" panose="02010609030101010101" pitchFamily="49" charset="-122"/>
                        <a:ea typeface="楷体_GB2312" panose="02010609030101010101" pitchFamily="49" charset="-122"/>
                        <a:cs typeface="Times New Roman" panose="02020603050405020304"/>
                      </a:endParaRPr>
                    </a:p>
                  </a:txBody>
                  <a:tcPr marL="68580" marR="68580" marT="0" marB="0" anchor="ctr"/>
                </a:tc>
                <a:tc>
                  <a:txBody>
                    <a:bodyPr/>
                    <a:lstStyle/>
                    <a:p>
                      <a:pPr algn="l">
                        <a:lnSpc>
                          <a:spcPct val="125000"/>
                        </a:lnSpc>
                        <a:spcAft>
                          <a:spcPts val="0"/>
                        </a:spcAft>
                      </a:pPr>
                      <a:r>
                        <a:rPr lang="en-US" altLang="zh-CN" sz="1600" b="1" kern="100" dirty="0" smtClean="0">
                          <a:solidFill>
                            <a:schemeClr val="tx2"/>
                          </a:solidFill>
                          <a:effectLst/>
                          <a:latin typeface="楷体_GB2312" panose="02010609030101010101" pitchFamily="49" charset="-122"/>
                          <a:ea typeface="楷体_GB2312" panose="02010609030101010101" pitchFamily="49" charset="-122"/>
                        </a:rPr>
                        <a:t>    </a:t>
                      </a:r>
                      <a:r>
                        <a:rPr lang="zh-CN" sz="1600" b="1" kern="100" dirty="0" smtClean="0">
                          <a:solidFill>
                            <a:schemeClr val="tx2"/>
                          </a:solidFill>
                          <a:effectLst/>
                          <a:latin typeface="楷体_GB2312" panose="02010609030101010101" pitchFamily="49" charset="-122"/>
                          <a:ea typeface="楷体_GB2312" panose="02010609030101010101" pitchFamily="49" charset="-122"/>
                        </a:rPr>
                        <a:t>与</a:t>
                      </a:r>
                      <a:r>
                        <a:rPr lang="zh-CN" sz="1600" b="1" kern="100" dirty="0">
                          <a:solidFill>
                            <a:schemeClr val="tx2"/>
                          </a:solidFill>
                          <a:effectLst/>
                          <a:latin typeface="楷体_GB2312" panose="02010609030101010101" pitchFamily="49" charset="-122"/>
                          <a:ea typeface="楷体_GB2312" panose="02010609030101010101" pitchFamily="49" charset="-122"/>
                        </a:rPr>
                        <a:t>大学研究者合作，采用科学研究方法，规范操作流程，定期参加学术会议并报告成果。</a:t>
                      </a:r>
                      <a:endParaRPr lang="zh-CN" sz="1600" b="1" kern="100" dirty="0">
                        <a:solidFill>
                          <a:schemeClr val="tx2"/>
                        </a:solidFill>
                        <a:effectLst/>
                        <a:latin typeface="楷体_GB2312" panose="02010609030101010101" pitchFamily="49" charset="-122"/>
                        <a:ea typeface="楷体_GB2312" panose="02010609030101010101" pitchFamily="49" charset="-122"/>
                        <a:cs typeface="Times New Roman" panose="02020603050405020304"/>
                      </a:endParaRPr>
                    </a:p>
                  </a:txBody>
                  <a:tcPr marL="68580" marR="68580" marT="0" marB="0" anchor="ctr"/>
                </a:tc>
                <a:tc>
                  <a:txBody>
                    <a:bodyPr/>
                    <a:lstStyle/>
                    <a:p>
                      <a:pPr algn="l">
                        <a:lnSpc>
                          <a:spcPct val="125000"/>
                        </a:lnSpc>
                        <a:spcAft>
                          <a:spcPts val="0"/>
                        </a:spcAft>
                      </a:pPr>
                      <a:r>
                        <a:rPr lang="en-US" altLang="zh-CN" sz="1600" b="1" kern="100" dirty="0" smtClean="0">
                          <a:solidFill>
                            <a:schemeClr val="tx2"/>
                          </a:solidFill>
                          <a:effectLst/>
                          <a:latin typeface="楷体_GB2312" panose="02010609030101010101" pitchFamily="49" charset="-122"/>
                          <a:ea typeface="楷体_GB2312" panose="02010609030101010101" pitchFamily="49" charset="-122"/>
                        </a:rPr>
                        <a:t>    </a:t>
                      </a:r>
                      <a:r>
                        <a:rPr lang="zh-CN" sz="1600" b="1" kern="100" dirty="0" smtClean="0">
                          <a:solidFill>
                            <a:schemeClr val="tx2"/>
                          </a:solidFill>
                          <a:effectLst/>
                          <a:latin typeface="楷体_GB2312" panose="02010609030101010101" pitchFamily="49" charset="-122"/>
                          <a:ea typeface="楷体_GB2312" panose="02010609030101010101" pitchFamily="49" charset="-122"/>
                        </a:rPr>
                        <a:t>以</a:t>
                      </a:r>
                      <a:r>
                        <a:rPr lang="zh-CN" sz="1600" b="1" kern="100" dirty="0">
                          <a:solidFill>
                            <a:schemeClr val="tx2"/>
                          </a:solidFill>
                          <a:effectLst/>
                          <a:latin typeface="楷体_GB2312" panose="02010609030101010101" pitchFamily="49" charset="-122"/>
                          <a:ea typeface="楷体_GB2312" panose="02010609030101010101" pitchFamily="49" charset="-122"/>
                        </a:rPr>
                        <a:t>严格的科学研究标准，衡量研究过程；研究成果的发表。</a:t>
                      </a:r>
                      <a:endParaRPr lang="zh-CN" sz="1600" b="1" kern="100" dirty="0">
                        <a:solidFill>
                          <a:schemeClr val="tx2"/>
                        </a:solidFill>
                        <a:effectLst/>
                        <a:latin typeface="楷体_GB2312" panose="02010609030101010101" pitchFamily="49" charset="-122"/>
                        <a:ea typeface="楷体_GB2312" panose="02010609030101010101" pitchFamily="49" charset="-122"/>
                        <a:cs typeface="Times New Roman" panose="02020603050405020304"/>
                      </a:endParaRPr>
                    </a:p>
                  </a:txBody>
                  <a:tcPr marL="68580" marR="68580" marT="0" marB="0" anchor="ctr"/>
                </a:tc>
              </a:tr>
            </a:tbl>
          </a:graphicData>
        </a:graphic>
      </p:graphicFrame>
    </p:spTree>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251520" y="116632"/>
            <a:ext cx="8458200" cy="563563"/>
          </a:xfrm>
        </p:spPr>
        <p:txBody>
          <a:bodyPr/>
          <a:lstStyle/>
          <a:p>
            <a:r>
              <a:rPr lang="zh-CN" altLang="en-US"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（五）自身专业发展的设计者和规划者</a:t>
            </a:r>
          </a:p>
        </p:txBody>
      </p:sp>
      <p:sp>
        <p:nvSpPr>
          <p:cNvPr id="70659" name="Rectangle 3"/>
          <p:cNvSpPr>
            <a:spLocks noGrp="1" noChangeArrowheads="1"/>
          </p:cNvSpPr>
          <p:nvPr>
            <p:ph type="body" idx="1"/>
          </p:nvPr>
        </p:nvSpPr>
        <p:spPr>
          <a:xfrm>
            <a:off x="1187624" y="1844824"/>
            <a:ext cx="7200800" cy="3528392"/>
          </a:xfrm>
        </p:spPr>
        <p:txBody>
          <a:bodyPr/>
          <a:lstStyle/>
          <a:p>
            <a:pPr marL="0" indent="0">
              <a:lnSpc>
                <a:spcPct val="125000"/>
              </a:lnSpc>
              <a:spcBef>
                <a:spcPts val="0"/>
              </a:spcBef>
              <a:buNone/>
            </a:pPr>
            <a:r>
              <a:rPr lang="zh-CN" altLang="en-US" sz="3600" b="1" dirty="0" smtClean="0">
                <a:solidFill>
                  <a:schemeClr val="tx2"/>
                </a:solidFill>
                <a:latin typeface="楷体_GB2312" panose="02010609030101010101" pitchFamily="49" charset="-122"/>
                <a:ea typeface="楷体_GB2312" panose="02010609030101010101" pitchFamily="49" charset="-122"/>
              </a:rPr>
              <a:t>    教师</a:t>
            </a:r>
            <a:r>
              <a:rPr lang="zh-CN" altLang="en-US" sz="3600" b="1" dirty="0">
                <a:solidFill>
                  <a:schemeClr val="tx2"/>
                </a:solidFill>
                <a:latin typeface="楷体_GB2312" panose="02010609030101010101" pitchFamily="49" charset="-122"/>
                <a:ea typeface="楷体_GB2312" panose="02010609030101010101" pitchFamily="49" charset="-122"/>
              </a:rPr>
              <a:t>是自我导向、自我驱动的学习者，是专业发展的主体。教师要实现专业发展，必须学会设计规划自己的发展</a:t>
            </a:r>
            <a:r>
              <a:rPr lang="zh-CN" altLang="en-US" sz="3600" b="1" dirty="0" smtClean="0">
                <a:solidFill>
                  <a:schemeClr val="tx2"/>
                </a:solidFill>
                <a:latin typeface="楷体_GB2312" panose="02010609030101010101" pitchFamily="49" charset="-122"/>
                <a:ea typeface="楷体_GB2312" panose="02010609030101010101" pitchFamily="49" charset="-122"/>
              </a:rPr>
              <a:t>。</a:t>
            </a:r>
            <a:endParaRPr lang="en-US" altLang="zh-CN" sz="3600" b="1" dirty="0" smtClean="0">
              <a:solidFill>
                <a:schemeClr val="tx2"/>
              </a:solidFill>
              <a:latin typeface="楷体_GB2312" panose="02010609030101010101" pitchFamily="49" charset="-122"/>
              <a:ea typeface="楷体_GB2312" panose="02010609030101010101" pitchFamily="49" charset="-122"/>
            </a:endParaRPr>
          </a:p>
          <a:p>
            <a:pPr marL="0" indent="0" algn="ctr">
              <a:lnSpc>
                <a:spcPct val="80000"/>
              </a:lnSpc>
              <a:buNone/>
            </a:pPr>
            <a:endParaRPr lang="en-US" altLang="zh-CN" b="1" dirty="0">
              <a:solidFill>
                <a:schemeClr val="tx2"/>
              </a:solidFill>
              <a:latin typeface="楷体_GB2312" panose="02010609030101010101" pitchFamily="49" charset="-122"/>
              <a:ea typeface="楷体_GB2312" panose="02010609030101010101" pitchFamily="49" charset="-122"/>
            </a:endParaRPr>
          </a:p>
        </p:txBody>
      </p:sp>
    </p:spTree>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9" name="WordArt 5"/>
          <p:cNvSpPr>
            <a:spLocks noChangeArrowheads="1" noChangeShapeType="1" noTextEdit="1"/>
          </p:cNvSpPr>
          <p:nvPr/>
        </p:nvSpPr>
        <p:spPr bwMode="gray">
          <a:xfrm>
            <a:off x="1676400" y="3810000"/>
            <a:ext cx="5759450" cy="863600"/>
          </a:xfrm>
          <a:prstGeom prst="rect">
            <a:avLst/>
          </a:prstGeom>
        </p:spPr>
        <p:txBody>
          <a:bodyPr wrap="none" fromWordArt="1">
            <a:prstTxWarp prst="textDeflate">
              <a:avLst>
                <a:gd name="adj" fmla="val 0"/>
              </a:avLst>
            </a:prstTxWarp>
          </a:bodyPr>
          <a:lstStyle/>
          <a:p>
            <a:pPr algn="ctr"/>
            <a:r>
              <a:rPr lang="en-US" altLang="zh-CN" sz="3600" b="1" kern="10">
                <a:ln w="19050">
                  <a:solidFill>
                    <a:schemeClr val="bg1"/>
                  </a:solidFill>
                  <a:round/>
                </a:ln>
                <a:gradFill rotWithShape="1">
                  <a:gsLst>
                    <a:gs pos="0">
                      <a:schemeClr val="tx1"/>
                    </a:gs>
                    <a:gs pos="100000">
                      <a:schemeClr val="accent1"/>
                    </a:gs>
                  </a:gsLst>
                  <a:lin ang="0" scaled="1"/>
                </a:gradFill>
                <a:effectLst>
                  <a:outerShdw dist="63500" dir="2212194" algn="ctr" rotWithShape="0">
                    <a:srgbClr val="868686">
                      <a:alpha val="50000"/>
                    </a:srgbClr>
                  </a:outerShdw>
                </a:effectLst>
                <a:latin typeface="Arial" panose="020B0604020202020204"/>
                <a:cs typeface="Arial" panose="020B0604020202020204"/>
              </a:rPr>
              <a:t>Thank You !</a:t>
            </a:r>
            <a:endParaRPr lang="zh-CN" altLang="en-US" sz="3600" b="1" kern="10">
              <a:ln w="19050">
                <a:solidFill>
                  <a:schemeClr val="bg1"/>
                </a:solidFill>
                <a:round/>
              </a:ln>
              <a:gradFill rotWithShape="1">
                <a:gsLst>
                  <a:gs pos="0">
                    <a:schemeClr val="tx1"/>
                  </a:gs>
                  <a:gs pos="100000">
                    <a:schemeClr val="accent1"/>
                  </a:gs>
                </a:gsLst>
                <a:lin ang="0" scaled="1"/>
              </a:gradFill>
              <a:effectLst>
                <a:outerShdw dist="63500" dir="2212194" algn="ctr" rotWithShape="0">
                  <a:srgbClr val="868686">
                    <a:alpha val="50000"/>
                  </a:srgbClr>
                </a:outerShdw>
              </a:effectLst>
              <a:latin typeface="Arial" panose="020B0604020202020204"/>
              <a:cs typeface="Arial" panose="020B0604020202020204"/>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88069"/>
                                        </p:tgtEl>
                                        <p:attrNameLst>
                                          <p:attrName>style.visibility</p:attrName>
                                        </p:attrNameLst>
                                      </p:cBhvr>
                                      <p:to>
                                        <p:strVal val="visible"/>
                                      </p:to>
                                    </p:set>
                                    <p:anim calcmode="lin" valueType="num">
                                      <p:cBhvr>
                                        <p:cTn id="7" dur="500" fill="hold"/>
                                        <p:tgtEl>
                                          <p:spTgt spid="88069"/>
                                        </p:tgtEl>
                                        <p:attrNameLst>
                                          <p:attrName>ppt_w</p:attrName>
                                        </p:attrNameLst>
                                      </p:cBhvr>
                                      <p:tavLst>
                                        <p:tav tm="0">
                                          <p:val>
                                            <p:fltVal val="0"/>
                                          </p:val>
                                        </p:tav>
                                        <p:tav tm="100000">
                                          <p:val>
                                            <p:strVal val="#ppt_w"/>
                                          </p:val>
                                        </p:tav>
                                      </p:tavLst>
                                    </p:anim>
                                    <p:anim calcmode="lin" valueType="num">
                                      <p:cBhvr>
                                        <p:cTn id="8" dur="500" fill="hold"/>
                                        <p:tgtEl>
                                          <p:spTgt spid="88069"/>
                                        </p:tgtEl>
                                        <p:attrNameLst>
                                          <p:attrName>ppt_h</p:attrName>
                                        </p:attrNameLst>
                                      </p:cBhvr>
                                      <p:tavLst>
                                        <p:tav tm="0">
                                          <p:val>
                                            <p:fltVal val="0"/>
                                          </p:val>
                                        </p:tav>
                                        <p:tav tm="100000">
                                          <p:val>
                                            <p:strVal val="#ppt_h"/>
                                          </p:val>
                                        </p:tav>
                                      </p:tavLst>
                                    </p:anim>
                                    <p:animEffect transition="in" filter="fade">
                                      <p:cBhvr>
                                        <p:cTn id="9" dur="500"/>
                                        <p:tgtEl>
                                          <p:spTgt spid="880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06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251520" y="116632"/>
            <a:ext cx="8458200" cy="563563"/>
          </a:xfrm>
        </p:spPr>
        <p:txBody>
          <a:bodyPr/>
          <a:lstStyle/>
          <a:p>
            <a:r>
              <a:rPr lang="zh-CN" altLang="en-US"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“技术熟练者”</a:t>
            </a:r>
            <a:endParaRPr lang="en-US" altLang="zh-CN" dirty="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endParaRPr>
          </a:p>
        </p:txBody>
      </p:sp>
      <p:sp>
        <p:nvSpPr>
          <p:cNvPr id="70659" name="Rectangle 3"/>
          <p:cNvSpPr>
            <a:spLocks noGrp="1" noChangeArrowheads="1"/>
          </p:cNvSpPr>
          <p:nvPr>
            <p:ph type="body" idx="1"/>
          </p:nvPr>
        </p:nvSpPr>
        <p:spPr>
          <a:xfrm>
            <a:off x="755576" y="1196752"/>
            <a:ext cx="7848872" cy="5256584"/>
          </a:xfrm>
        </p:spPr>
        <p:txBody>
          <a:bodyPr/>
          <a:lstStyle/>
          <a:p>
            <a:pPr>
              <a:lnSpc>
                <a:spcPct val="150000"/>
              </a:lnSpc>
              <a:spcBef>
                <a:spcPts val="0"/>
              </a:spcBef>
              <a:buClr>
                <a:schemeClr val="accent6"/>
              </a:buClr>
              <a:buFont typeface="Wingdings" panose="05000000000000000000" pitchFamily="2" charset="2"/>
              <a:buChar char="u"/>
            </a:pPr>
            <a:r>
              <a:rPr lang="zh-CN" altLang="zh-CN" b="1" dirty="0">
                <a:solidFill>
                  <a:schemeClr val="accent2"/>
                </a:solidFill>
                <a:latin typeface="黑体" panose="02010600030101010101" pitchFamily="2" charset="-122"/>
                <a:ea typeface="黑体" panose="02010600030101010101" pitchFamily="2" charset="-122"/>
              </a:rPr>
              <a:t>积极意义</a:t>
            </a:r>
            <a:r>
              <a:rPr lang="zh-CN" altLang="en-US" b="1" dirty="0">
                <a:solidFill>
                  <a:schemeClr val="accent2"/>
                </a:solidFill>
                <a:latin typeface="黑体" panose="02010600030101010101" pitchFamily="2" charset="-122"/>
                <a:ea typeface="黑体" panose="02010600030101010101" pitchFamily="2" charset="-122"/>
              </a:rPr>
              <a:t>：</a:t>
            </a:r>
            <a:r>
              <a:rPr lang="zh-CN" altLang="zh-CN" sz="2800" b="1" dirty="0" smtClean="0">
                <a:solidFill>
                  <a:schemeClr val="tx2"/>
                </a:solidFill>
                <a:latin typeface="楷体_GB2312" panose="02010609030101010101" pitchFamily="49" charset="-122"/>
                <a:ea typeface="楷体_GB2312" panose="02010609030101010101" pitchFamily="49" charset="-122"/>
              </a:rPr>
              <a:t>舍己为人</a:t>
            </a:r>
            <a:r>
              <a:rPr lang="zh-CN" altLang="zh-CN" sz="2800" b="1" dirty="0">
                <a:solidFill>
                  <a:schemeClr val="tx2"/>
                </a:solidFill>
                <a:latin typeface="楷体_GB2312" panose="02010609030101010101" pitchFamily="49" charset="-122"/>
                <a:ea typeface="楷体_GB2312" panose="02010609030101010101" pitchFamily="49" charset="-122"/>
              </a:rPr>
              <a:t>、无私奉献的道德精神，使人们对教师能够产生敬佩之情，有利于提高教师的社会地位，促进“尊师重道”的传统社会风气。</a:t>
            </a:r>
            <a:endParaRPr lang="en-US" altLang="zh-CN" sz="2800" b="1" dirty="0">
              <a:solidFill>
                <a:schemeClr val="tx2"/>
              </a:solidFill>
              <a:latin typeface="楷体_GB2312" panose="02010609030101010101" pitchFamily="49" charset="-122"/>
              <a:ea typeface="楷体_GB2312" panose="02010609030101010101" pitchFamily="49" charset="-122"/>
            </a:endParaRPr>
          </a:p>
          <a:p>
            <a:pPr>
              <a:lnSpc>
                <a:spcPct val="150000"/>
              </a:lnSpc>
              <a:spcBef>
                <a:spcPts val="0"/>
              </a:spcBef>
              <a:buClr>
                <a:schemeClr val="accent6"/>
              </a:buClr>
              <a:buFont typeface="Wingdings" panose="05000000000000000000" pitchFamily="2" charset="2"/>
              <a:buChar char="u"/>
            </a:pPr>
            <a:r>
              <a:rPr lang="zh-CN" altLang="zh-CN" b="1" dirty="0">
                <a:solidFill>
                  <a:schemeClr val="accent2"/>
                </a:solidFill>
                <a:latin typeface="黑体" panose="02010600030101010101" pitchFamily="2" charset="-122"/>
                <a:ea typeface="黑体" panose="02010600030101010101" pitchFamily="2" charset="-122"/>
              </a:rPr>
              <a:t>不合理之处：</a:t>
            </a:r>
            <a:r>
              <a:rPr lang="zh-CN" altLang="zh-CN" sz="2800" b="1" dirty="0">
                <a:solidFill>
                  <a:schemeClr val="tx2"/>
                </a:solidFill>
                <a:latin typeface="楷体_GB2312" panose="02010609030101010101" pitchFamily="49" charset="-122"/>
                <a:ea typeface="楷体_GB2312" panose="02010609030101010101" pitchFamily="49" charset="-122"/>
              </a:rPr>
              <a:t>这种比喻容易将教师的地位无限拔高，抽象为“圣人”的形象，从而一味地强调奉献，忽视教师的物质生活、经济地位以及生命追求。</a:t>
            </a:r>
            <a:endParaRPr lang="en-US" altLang="zh-CN" sz="2800" b="1" dirty="0">
              <a:solidFill>
                <a:schemeClr val="tx2"/>
              </a:solidFill>
              <a:latin typeface="楷体_GB2312" panose="02010609030101010101" pitchFamily="49" charset="-122"/>
              <a:ea typeface="楷体_GB2312" panose="02010609030101010101" pitchFamily="49" charset="-122"/>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251520" y="116632"/>
            <a:ext cx="8458200" cy="563563"/>
          </a:xfrm>
        </p:spPr>
        <p:txBody>
          <a:bodyPr/>
          <a:lstStyle/>
          <a:p>
            <a:r>
              <a:rPr lang="zh-CN" altLang="en-US"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“悲情奉献者”形象评价</a:t>
            </a:r>
            <a:endParaRPr lang="en-US" altLang="zh-CN" dirty="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endParaRPr>
          </a:p>
        </p:txBody>
      </p:sp>
      <p:sp>
        <p:nvSpPr>
          <p:cNvPr id="70659" name="Rectangle 3"/>
          <p:cNvSpPr>
            <a:spLocks noGrp="1" noChangeArrowheads="1"/>
          </p:cNvSpPr>
          <p:nvPr>
            <p:ph type="body" idx="1"/>
          </p:nvPr>
        </p:nvSpPr>
        <p:spPr>
          <a:xfrm>
            <a:off x="755576" y="1196752"/>
            <a:ext cx="7848872" cy="5256584"/>
          </a:xfrm>
        </p:spPr>
        <p:txBody>
          <a:bodyPr/>
          <a:lstStyle/>
          <a:p>
            <a:pPr>
              <a:lnSpc>
                <a:spcPct val="150000"/>
              </a:lnSpc>
              <a:spcBef>
                <a:spcPts val="0"/>
              </a:spcBef>
              <a:buClr>
                <a:schemeClr val="accent6"/>
              </a:buClr>
              <a:buFont typeface="Wingdings" panose="05000000000000000000" pitchFamily="2" charset="2"/>
              <a:buChar char="u"/>
            </a:pPr>
            <a:r>
              <a:rPr lang="zh-CN" altLang="zh-CN" b="1" dirty="0">
                <a:solidFill>
                  <a:schemeClr val="accent2"/>
                </a:solidFill>
                <a:latin typeface="黑体" panose="02010600030101010101" pitchFamily="2" charset="-122"/>
                <a:ea typeface="黑体" panose="02010600030101010101" pitchFamily="2" charset="-122"/>
              </a:rPr>
              <a:t>积极意义</a:t>
            </a:r>
            <a:r>
              <a:rPr lang="zh-CN" altLang="en-US" b="1" dirty="0">
                <a:solidFill>
                  <a:schemeClr val="accent2"/>
                </a:solidFill>
                <a:latin typeface="黑体" panose="02010600030101010101" pitchFamily="2" charset="-122"/>
                <a:ea typeface="黑体" panose="02010600030101010101" pitchFamily="2" charset="-122"/>
              </a:rPr>
              <a:t>：</a:t>
            </a:r>
            <a:r>
              <a:rPr lang="zh-CN" altLang="zh-CN" sz="2800" b="1" dirty="0" smtClean="0">
                <a:solidFill>
                  <a:schemeClr val="tx2"/>
                </a:solidFill>
                <a:latin typeface="楷体_GB2312" panose="02010609030101010101" pitchFamily="49" charset="-122"/>
                <a:ea typeface="楷体_GB2312" panose="02010609030101010101" pitchFamily="49" charset="-122"/>
              </a:rPr>
              <a:t>舍己为人</a:t>
            </a:r>
            <a:r>
              <a:rPr lang="zh-CN" altLang="zh-CN" sz="2800" b="1" dirty="0">
                <a:solidFill>
                  <a:schemeClr val="tx2"/>
                </a:solidFill>
                <a:latin typeface="楷体_GB2312" panose="02010609030101010101" pitchFamily="49" charset="-122"/>
                <a:ea typeface="楷体_GB2312" panose="02010609030101010101" pitchFamily="49" charset="-122"/>
              </a:rPr>
              <a:t>、无私奉献的道德精神，使人们对教师能够产生敬佩之情，有利于提高教师的社会地位，促进“尊师重道”的传统社会风气。</a:t>
            </a:r>
            <a:endParaRPr lang="en-US" altLang="zh-CN" sz="2800" b="1" dirty="0">
              <a:solidFill>
                <a:schemeClr val="tx2"/>
              </a:solidFill>
              <a:latin typeface="楷体_GB2312" panose="02010609030101010101" pitchFamily="49" charset="-122"/>
              <a:ea typeface="楷体_GB2312" panose="02010609030101010101" pitchFamily="49" charset="-122"/>
            </a:endParaRPr>
          </a:p>
          <a:p>
            <a:pPr>
              <a:lnSpc>
                <a:spcPct val="150000"/>
              </a:lnSpc>
              <a:spcBef>
                <a:spcPts val="0"/>
              </a:spcBef>
              <a:buClr>
                <a:schemeClr val="accent6"/>
              </a:buClr>
              <a:buFont typeface="Wingdings" panose="05000000000000000000" pitchFamily="2" charset="2"/>
              <a:buChar char="u"/>
            </a:pPr>
            <a:r>
              <a:rPr lang="zh-CN" altLang="zh-CN" b="1" dirty="0">
                <a:solidFill>
                  <a:schemeClr val="accent2"/>
                </a:solidFill>
                <a:latin typeface="黑体" panose="02010600030101010101" pitchFamily="2" charset="-122"/>
                <a:ea typeface="黑体" panose="02010600030101010101" pitchFamily="2" charset="-122"/>
              </a:rPr>
              <a:t>不合理之处：</a:t>
            </a:r>
            <a:r>
              <a:rPr lang="zh-CN" altLang="zh-CN" sz="2800" b="1" dirty="0">
                <a:solidFill>
                  <a:schemeClr val="tx2"/>
                </a:solidFill>
                <a:latin typeface="楷体_GB2312" panose="02010609030101010101" pitchFamily="49" charset="-122"/>
                <a:ea typeface="楷体_GB2312" panose="02010609030101010101" pitchFamily="49" charset="-122"/>
              </a:rPr>
              <a:t>这种比喻容易将教师的地位无限拔高，抽象为“圣人”的形象，从而一味地强调奉献，忽视教师的物质生活、经济地位以及生命追求。</a:t>
            </a:r>
            <a:endParaRPr lang="en-US" altLang="zh-CN" sz="2800" b="1" dirty="0">
              <a:solidFill>
                <a:schemeClr val="tx2"/>
              </a:solidFill>
              <a:latin typeface="楷体_GB2312" panose="02010609030101010101" pitchFamily="49" charset="-122"/>
              <a:ea typeface="楷体_GB2312" panose="02010609030101010101" pitchFamily="49" charset="-122"/>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r>
              <a:rPr lang="zh-CN" altLang="en-US"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问题一：几种典型的教师形象</a:t>
            </a:r>
            <a:endParaRPr lang="en-US" altLang="zh-CN" dirty="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endParaRPr>
          </a:p>
        </p:txBody>
      </p:sp>
      <p:sp>
        <p:nvSpPr>
          <p:cNvPr id="70659" name="Rectangle 3"/>
          <p:cNvSpPr>
            <a:spLocks noGrp="1" noChangeArrowheads="1"/>
          </p:cNvSpPr>
          <p:nvPr>
            <p:ph type="body" idx="1"/>
          </p:nvPr>
        </p:nvSpPr>
        <p:spPr>
          <a:xfrm>
            <a:off x="971600" y="2996952"/>
            <a:ext cx="7200800" cy="1008112"/>
          </a:xfrm>
        </p:spPr>
        <p:txBody>
          <a:bodyPr/>
          <a:lstStyle/>
          <a:p>
            <a:pPr marL="0" indent="0">
              <a:lnSpc>
                <a:spcPct val="80000"/>
              </a:lnSpc>
              <a:buNone/>
            </a:pPr>
            <a:r>
              <a:rPr lang="zh-CN" altLang="en-US" sz="6000" b="1" dirty="0" smtClean="0">
                <a:solidFill>
                  <a:schemeClr val="accent6"/>
                </a:solidFill>
                <a:latin typeface="黑体" panose="02010600030101010101" pitchFamily="2" charset="-122"/>
                <a:ea typeface="黑体" panose="02010600030101010101" pitchFamily="2" charset="-122"/>
              </a:rPr>
              <a:t>第三种：熟练技术者</a:t>
            </a:r>
            <a:endParaRPr lang="en-US" altLang="zh-CN" b="1" dirty="0" smtClean="0">
              <a:latin typeface="楷体_GB2312" panose="02010609030101010101" pitchFamily="49" charset="-122"/>
              <a:ea typeface="楷体_GB2312" panose="02010609030101010101" pitchFamily="49" charset="-122"/>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r>
              <a:rPr lang="zh-CN" altLang="en-US" sz="4000" dirty="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熟练技术</a:t>
            </a:r>
            <a:r>
              <a:rPr lang="zh-CN" altLang="en-US" sz="4000"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者的隐喻</a:t>
            </a:r>
            <a:endParaRPr lang="en-US" altLang="zh-CN" sz="4000" dirty="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endParaRPr>
          </a:p>
        </p:txBody>
      </p:sp>
      <p:sp>
        <p:nvSpPr>
          <p:cNvPr id="70659" name="Rectangle 3"/>
          <p:cNvSpPr>
            <a:spLocks noGrp="1" noChangeArrowheads="1"/>
          </p:cNvSpPr>
          <p:nvPr>
            <p:ph type="body" idx="1"/>
          </p:nvPr>
        </p:nvSpPr>
        <p:spPr>
          <a:xfrm>
            <a:off x="1547664" y="1988840"/>
            <a:ext cx="6120680" cy="2232248"/>
          </a:xfrm>
        </p:spPr>
        <p:txBody>
          <a:bodyPr/>
          <a:lstStyle/>
          <a:p>
            <a:pPr marL="0" indent="0">
              <a:lnSpc>
                <a:spcPct val="200000"/>
              </a:lnSpc>
              <a:spcBef>
                <a:spcPts val="0"/>
              </a:spcBef>
              <a:buNone/>
            </a:pPr>
            <a:r>
              <a:rPr lang="zh-CN" altLang="en-US" sz="3600" b="1" dirty="0" smtClean="0">
                <a:solidFill>
                  <a:srgbClr val="C00000"/>
                </a:solidFill>
                <a:latin typeface="楷体_GB2312" panose="02010609030101010101" pitchFamily="49" charset="-122"/>
                <a:ea typeface="楷体_GB2312" panose="02010609030101010101" pitchFamily="49" charset="-122"/>
              </a:rPr>
              <a:t>“人类灵魂的工程师”、</a:t>
            </a:r>
            <a:endParaRPr lang="en-US" altLang="zh-CN" sz="3600" b="1" dirty="0" smtClean="0">
              <a:solidFill>
                <a:srgbClr val="C00000"/>
              </a:solidFill>
              <a:latin typeface="楷体_GB2312" panose="02010609030101010101" pitchFamily="49" charset="-122"/>
              <a:ea typeface="楷体_GB2312" panose="02010609030101010101" pitchFamily="49" charset="-122"/>
            </a:endParaRPr>
          </a:p>
          <a:p>
            <a:pPr marL="0" indent="0">
              <a:lnSpc>
                <a:spcPct val="200000"/>
              </a:lnSpc>
              <a:spcBef>
                <a:spcPts val="0"/>
              </a:spcBef>
              <a:buNone/>
            </a:pPr>
            <a:r>
              <a:rPr lang="zh-CN" altLang="en-US" sz="3600" b="1" dirty="0" smtClean="0">
                <a:latin typeface="楷体_GB2312" panose="02010609030101010101" pitchFamily="49" charset="-122"/>
                <a:ea typeface="楷体_GB2312" panose="02010609030101010101" pitchFamily="49" charset="-122"/>
              </a:rPr>
              <a:t>“园丁”</a:t>
            </a:r>
            <a:r>
              <a:rPr lang="zh-CN" altLang="en-US" sz="3600" b="1" dirty="0">
                <a:latin typeface="楷体_GB2312" panose="02010609030101010101" pitchFamily="49" charset="-122"/>
                <a:ea typeface="楷体_GB2312" panose="02010609030101010101" pitchFamily="49" charset="-122"/>
              </a:rPr>
              <a:t>、</a:t>
            </a:r>
            <a:r>
              <a:rPr lang="zh-CN" altLang="en-US" sz="3600" b="1" dirty="0" smtClean="0">
                <a:solidFill>
                  <a:srgbClr val="7030A0"/>
                </a:solidFill>
                <a:latin typeface="楷体_GB2312" panose="02010609030101010101" pitchFamily="49" charset="-122"/>
                <a:ea typeface="楷体_GB2312" panose="02010609030101010101" pitchFamily="49" charset="-122"/>
              </a:rPr>
              <a:t>“教书匠”</a:t>
            </a:r>
            <a:endParaRPr lang="en-US" altLang="zh-CN" sz="3600" b="1" dirty="0">
              <a:solidFill>
                <a:schemeClr val="tx2"/>
              </a:solidFill>
              <a:latin typeface="楷体_GB2312" panose="02010609030101010101" pitchFamily="49" charset="-122"/>
              <a:ea typeface="楷体_GB2312" panose="02010609030101010101" pitchFamily="49" charset="-122"/>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r>
              <a:rPr lang="zh-CN" altLang="en-US" sz="3600" dirty="0" smtClean="0">
                <a:latin typeface="黑体" panose="02010600030101010101" pitchFamily="2" charset="-122"/>
                <a:ea typeface="黑体" panose="02010600030101010101" pitchFamily="2" charset="-122"/>
              </a:rPr>
              <a:t>重点解析：“人类灵魂的工程师”</a:t>
            </a:r>
            <a:endParaRPr lang="en-US" altLang="zh-CN" sz="3600" dirty="0">
              <a:latin typeface="黑体" panose="02010600030101010101" pitchFamily="2" charset="-122"/>
              <a:ea typeface="黑体" panose="02010600030101010101" pitchFamily="2" charset="-122"/>
            </a:endParaRPr>
          </a:p>
        </p:txBody>
      </p:sp>
      <p:sp>
        <p:nvSpPr>
          <p:cNvPr id="71688" name="AutoShape 8"/>
          <p:cNvSpPr>
            <a:spLocks noChangeAspect="1" noChangeArrowheads="1" noTextEdit="1"/>
          </p:cNvSpPr>
          <p:nvPr/>
        </p:nvSpPr>
        <p:spPr bwMode="gray">
          <a:xfrm flipH="1">
            <a:off x="4868863" y="3252788"/>
            <a:ext cx="909637" cy="1244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zh-CN" altLang="en-US"/>
          </a:p>
        </p:txBody>
      </p:sp>
      <p:sp>
        <p:nvSpPr>
          <p:cNvPr id="21" name="Rectangle 3"/>
          <p:cNvSpPr txBox="1">
            <a:spLocks noChangeArrowheads="1"/>
          </p:cNvSpPr>
          <p:nvPr/>
        </p:nvSpPr>
        <p:spPr bwMode="auto">
          <a:xfrm>
            <a:off x="539552" y="1484784"/>
            <a:ext cx="7992888" cy="468052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marL="342900" indent="-342900" algn="l" rtl="0" eaLnBrk="1" fontAlgn="base" hangingPunct="1">
              <a:spcBef>
                <a:spcPct val="20000"/>
              </a:spcBef>
              <a:spcAft>
                <a:spcPct val="0"/>
              </a:spcAft>
              <a:buClr>
                <a:schemeClr val="hlink"/>
              </a:buClr>
              <a:buFont typeface="Wingdings" panose="05000000000000000000" pitchFamily="2" charset="2"/>
              <a:buChar char="v"/>
              <a:defRPr sz="32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anose="05000000000000000000" pitchFamily="2" charset="2"/>
              <a:buChar char="§"/>
              <a:defRPr sz="2800">
                <a:solidFill>
                  <a:schemeClr val="tx1"/>
                </a:solidFill>
                <a:latin typeface="+mn-lt"/>
              </a:defRPr>
            </a:lvl2pPr>
            <a:lvl3pPr marL="1143000" indent="-228600" algn="l" rtl="0" eaLnBrk="1" fontAlgn="base" hangingPunct="1">
              <a:spcBef>
                <a:spcPct val="20000"/>
              </a:spcBef>
              <a:spcAft>
                <a:spcPct val="0"/>
              </a:spcAft>
              <a:buClr>
                <a:schemeClr val="tx1"/>
              </a:buClr>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a:lnSpc>
                <a:spcPct val="125000"/>
              </a:lnSpc>
              <a:spcBef>
                <a:spcPts val="0"/>
              </a:spcBef>
              <a:buClr>
                <a:schemeClr val="accent6"/>
              </a:buClr>
              <a:buFont typeface="Wingdings" panose="05000000000000000000" pitchFamily="2" charset="2"/>
              <a:buChar char="u"/>
            </a:pPr>
            <a:r>
              <a:rPr lang="zh-CN" altLang="en-US" sz="2800" b="1" dirty="0">
                <a:solidFill>
                  <a:schemeClr val="accent2"/>
                </a:solidFill>
                <a:latin typeface="黑体" panose="02010600030101010101" pitchFamily="2" charset="-122"/>
                <a:ea typeface="黑体" panose="02010600030101010101" pitchFamily="2" charset="-122"/>
              </a:rPr>
              <a:t>兴起背景</a:t>
            </a:r>
            <a:r>
              <a:rPr lang="zh-CN" altLang="en-US" sz="2800" b="1" dirty="0" smtClean="0">
                <a:solidFill>
                  <a:schemeClr val="accent2"/>
                </a:solidFill>
                <a:latin typeface="黑体" panose="02010600030101010101" pitchFamily="2" charset="-122"/>
                <a:ea typeface="黑体" panose="02010600030101010101" pitchFamily="2" charset="-122"/>
              </a:rPr>
              <a:t>：</a:t>
            </a:r>
            <a:r>
              <a:rPr lang="zh-CN" altLang="zh-CN" sz="2800" b="1" dirty="0" smtClean="0">
                <a:solidFill>
                  <a:schemeClr val="accent2"/>
                </a:solidFill>
                <a:latin typeface="楷体_GB2312" panose="02010609030101010101" pitchFamily="49" charset="-122"/>
                <a:ea typeface="楷体_GB2312" panose="02010609030101010101" pitchFamily="49" charset="-122"/>
              </a:rPr>
              <a:t>西方</a:t>
            </a:r>
            <a:r>
              <a:rPr lang="zh-CN" altLang="zh-CN" sz="2800" b="1" dirty="0">
                <a:solidFill>
                  <a:schemeClr val="accent2"/>
                </a:solidFill>
                <a:latin typeface="楷体_GB2312" panose="02010609030101010101" pitchFamily="49" charset="-122"/>
                <a:ea typeface="楷体_GB2312" panose="02010609030101010101" pitchFamily="49" charset="-122"/>
              </a:rPr>
              <a:t>工业革命的</a:t>
            </a:r>
            <a:r>
              <a:rPr lang="zh-CN" altLang="zh-CN" sz="2800" b="1" dirty="0" smtClean="0">
                <a:solidFill>
                  <a:schemeClr val="accent2"/>
                </a:solidFill>
                <a:latin typeface="楷体_GB2312" panose="02010609030101010101" pitchFamily="49" charset="-122"/>
                <a:ea typeface="楷体_GB2312" panose="02010609030101010101" pitchFamily="49" charset="-122"/>
              </a:rPr>
              <a:t>兴起</a:t>
            </a:r>
            <a:endParaRPr lang="en-US" altLang="zh-CN" sz="2800" b="1" dirty="0" smtClean="0">
              <a:solidFill>
                <a:schemeClr val="accent2"/>
              </a:solidFill>
              <a:latin typeface="楷体_GB2312" panose="02010609030101010101" pitchFamily="49" charset="-122"/>
              <a:ea typeface="楷体_GB2312" panose="02010609030101010101" pitchFamily="49" charset="-122"/>
            </a:endParaRPr>
          </a:p>
          <a:p>
            <a:pPr marL="0" indent="0">
              <a:lnSpc>
                <a:spcPct val="125000"/>
              </a:lnSpc>
              <a:spcBef>
                <a:spcPts val="0"/>
              </a:spcBef>
              <a:buClr>
                <a:schemeClr val="accent6"/>
              </a:buClr>
              <a:buNone/>
            </a:pPr>
            <a:r>
              <a:rPr lang="en-US" altLang="zh-CN" sz="2800" b="1" dirty="0">
                <a:solidFill>
                  <a:schemeClr val="tx2"/>
                </a:solidFill>
                <a:latin typeface="楷体_GB2312" panose="02010609030101010101" pitchFamily="49" charset="-122"/>
                <a:ea typeface="楷体_GB2312" panose="02010609030101010101" pitchFamily="49" charset="-122"/>
              </a:rPr>
              <a:t> </a:t>
            </a:r>
            <a:r>
              <a:rPr lang="en-US" altLang="zh-CN" sz="2800" b="1" dirty="0" smtClean="0">
                <a:solidFill>
                  <a:schemeClr val="tx2"/>
                </a:solidFill>
                <a:latin typeface="楷体_GB2312" panose="02010609030101010101" pitchFamily="49" charset="-122"/>
                <a:ea typeface="楷体_GB2312" panose="02010609030101010101" pitchFamily="49" charset="-122"/>
              </a:rPr>
              <a:t>   </a:t>
            </a:r>
            <a:r>
              <a:rPr lang="zh-CN" altLang="zh-CN" sz="2400" b="1" dirty="0" smtClean="0">
                <a:solidFill>
                  <a:schemeClr val="tx2"/>
                </a:solidFill>
                <a:latin typeface="楷体_GB2312" panose="02010609030101010101" pitchFamily="49" charset="-122"/>
                <a:ea typeface="楷体_GB2312" panose="02010609030101010101" pitchFamily="49" charset="-122"/>
              </a:rPr>
              <a:t>工业革命</a:t>
            </a:r>
            <a:r>
              <a:rPr lang="zh-CN" altLang="zh-CN" sz="2400" b="1" dirty="0">
                <a:solidFill>
                  <a:schemeClr val="tx2"/>
                </a:solidFill>
                <a:latin typeface="楷体_GB2312" panose="02010609030101010101" pitchFamily="49" charset="-122"/>
                <a:ea typeface="楷体_GB2312" panose="02010609030101010101" pitchFamily="49" charset="-122"/>
              </a:rPr>
              <a:t>的兴起要求大量具有简单知识技能的劳动者，相应地学校像教育工厂那样批量地生产人才。班级授课制的出现，使得学校成为生产人才的工厂，教师像工程师设计生产人才</a:t>
            </a:r>
            <a:r>
              <a:rPr lang="zh-CN" altLang="zh-CN" sz="2400" b="1" dirty="0" smtClean="0">
                <a:solidFill>
                  <a:schemeClr val="tx2"/>
                </a:solidFill>
                <a:latin typeface="楷体_GB2312" panose="02010609030101010101" pitchFamily="49" charset="-122"/>
                <a:ea typeface="楷体_GB2312" panose="02010609030101010101" pitchFamily="49" charset="-122"/>
              </a:rPr>
              <a:t>。</a:t>
            </a:r>
            <a:endParaRPr lang="en-US" altLang="zh-CN" sz="2400" b="1" dirty="0" smtClean="0">
              <a:solidFill>
                <a:schemeClr val="tx2"/>
              </a:solidFill>
              <a:latin typeface="楷体_GB2312" panose="02010609030101010101" pitchFamily="49" charset="-122"/>
              <a:ea typeface="楷体_GB2312" panose="02010609030101010101" pitchFamily="49" charset="-122"/>
            </a:endParaRPr>
          </a:p>
          <a:p>
            <a:pPr marL="0" indent="0">
              <a:lnSpc>
                <a:spcPct val="125000"/>
              </a:lnSpc>
              <a:spcBef>
                <a:spcPts val="0"/>
              </a:spcBef>
              <a:buClr>
                <a:schemeClr val="accent6"/>
              </a:buClr>
              <a:buNone/>
            </a:pPr>
            <a:r>
              <a:rPr lang="en-US" altLang="zh-CN" sz="2400" b="1" dirty="0" smtClean="0">
                <a:solidFill>
                  <a:schemeClr val="tx2"/>
                </a:solidFill>
                <a:latin typeface="楷体_GB2312" panose="02010609030101010101" pitchFamily="49" charset="-122"/>
                <a:ea typeface="楷体_GB2312" panose="02010609030101010101" pitchFamily="49" charset="-122"/>
              </a:rPr>
              <a:t>    </a:t>
            </a:r>
            <a:r>
              <a:rPr lang="zh-CN" altLang="zh-CN" sz="2400" b="1" dirty="0" smtClean="0">
                <a:solidFill>
                  <a:schemeClr val="tx2"/>
                </a:solidFill>
                <a:latin typeface="楷体_GB2312" panose="02010609030101010101" pitchFamily="49" charset="-122"/>
                <a:ea typeface="楷体_GB2312" panose="02010609030101010101" pitchFamily="49" charset="-122"/>
              </a:rPr>
              <a:t>我国</a:t>
            </a:r>
            <a:r>
              <a:rPr lang="zh-CN" altLang="zh-CN" sz="2400" b="1" dirty="0">
                <a:solidFill>
                  <a:schemeClr val="tx2"/>
                </a:solidFill>
                <a:latin typeface="楷体_GB2312" panose="02010609030101010101" pitchFamily="49" charset="-122"/>
                <a:ea typeface="楷体_GB2312" panose="02010609030101010101" pitchFamily="49" charset="-122"/>
              </a:rPr>
              <a:t>解放后崇尚重工业的发展，受苏联影响，教育按国家工程规划，自上而下建立蓝图</a:t>
            </a:r>
            <a:r>
              <a:rPr lang="zh-CN" altLang="en-US" sz="2400" b="1" dirty="0" smtClean="0">
                <a:solidFill>
                  <a:schemeClr val="tx2"/>
                </a:solidFill>
                <a:latin typeface="楷体_GB2312" panose="02010609030101010101" pitchFamily="49" charset="-122"/>
                <a:ea typeface="楷体_GB2312" panose="02010609030101010101" pitchFamily="49" charset="-122"/>
              </a:rPr>
              <a:t>。</a:t>
            </a:r>
            <a:r>
              <a:rPr lang="zh-CN" altLang="zh-CN" sz="2400" b="1" dirty="0" smtClean="0">
                <a:solidFill>
                  <a:schemeClr val="tx2"/>
                </a:solidFill>
                <a:latin typeface="楷体_GB2312" panose="02010609030101010101" pitchFamily="49" charset="-122"/>
                <a:ea typeface="楷体_GB2312" panose="02010609030101010101" pitchFamily="49" charset="-122"/>
              </a:rPr>
              <a:t>“工程师”</a:t>
            </a:r>
            <a:r>
              <a:rPr lang="zh-CN" altLang="en-US" sz="2400" b="1" dirty="0">
                <a:solidFill>
                  <a:schemeClr val="tx2"/>
                </a:solidFill>
                <a:latin typeface="楷体_GB2312" panose="02010609030101010101" pitchFamily="49" charset="-122"/>
                <a:ea typeface="楷体_GB2312" panose="02010609030101010101" pitchFamily="49" charset="-122"/>
              </a:rPr>
              <a:t>是</a:t>
            </a:r>
            <a:r>
              <a:rPr lang="zh-CN" altLang="zh-CN" sz="2400" b="1" dirty="0">
                <a:solidFill>
                  <a:schemeClr val="tx2"/>
                </a:solidFill>
                <a:latin typeface="楷体_GB2312" panose="02010609030101010101" pitchFamily="49" charset="-122"/>
                <a:ea typeface="楷体_GB2312" panose="02010609030101010101" pitchFamily="49" charset="-122"/>
              </a:rPr>
              <a:t>解放后我国教师形象价值追求</a:t>
            </a:r>
            <a:r>
              <a:rPr lang="zh-CN" altLang="en-US" sz="2400" b="1" dirty="0">
                <a:solidFill>
                  <a:schemeClr val="tx2"/>
                </a:solidFill>
                <a:latin typeface="楷体_GB2312" panose="02010609030101010101" pitchFamily="49" charset="-122"/>
                <a:ea typeface="楷体_GB2312" panose="02010609030101010101" pitchFamily="49" charset="-122"/>
              </a:rPr>
              <a:t>最贴切的体现</a:t>
            </a:r>
            <a:r>
              <a:rPr lang="zh-CN" altLang="zh-CN" sz="2400" b="1" dirty="0">
                <a:solidFill>
                  <a:schemeClr val="tx2"/>
                </a:solidFill>
                <a:latin typeface="楷体_GB2312" panose="02010609030101010101" pitchFamily="49" charset="-122"/>
                <a:ea typeface="楷体_GB2312" panose="02010609030101010101" pitchFamily="49" charset="-122"/>
              </a:rPr>
              <a:t>。</a:t>
            </a:r>
            <a:endParaRPr lang="en-US" altLang="zh-CN" sz="2400" b="1" dirty="0">
              <a:solidFill>
                <a:schemeClr val="tx2"/>
              </a:solidFill>
              <a:latin typeface="楷体_GB2312" panose="02010609030101010101" pitchFamily="49" charset="-122"/>
              <a:ea typeface="楷体_GB2312" panose="02010609030101010101" pitchFamily="49" charset="-122"/>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r>
              <a:rPr lang="zh-CN" altLang="en-US" sz="3600" dirty="0" smtClean="0">
                <a:latin typeface="黑体" panose="02010600030101010101" pitchFamily="2" charset="-122"/>
                <a:ea typeface="黑体" panose="02010600030101010101" pitchFamily="2" charset="-122"/>
              </a:rPr>
              <a:t>重点解析：“人类灵魂的工程师”</a:t>
            </a:r>
            <a:endParaRPr lang="en-US" altLang="zh-CN" sz="3600" dirty="0">
              <a:latin typeface="黑体" panose="02010600030101010101" pitchFamily="2" charset="-122"/>
              <a:ea typeface="黑体" panose="02010600030101010101" pitchFamily="2" charset="-122"/>
            </a:endParaRPr>
          </a:p>
        </p:txBody>
      </p:sp>
      <p:sp>
        <p:nvSpPr>
          <p:cNvPr id="71688" name="AutoShape 8"/>
          <p:cNvSpPr>
            <a:spLocks noChangeAspect="1" noChangeArrowheads="1" noTextEdit="1"/>
          </p:cNvSpPr>
          <p:nvPr/>
        </p:nvSpPr>
        <p:spPr bwMode="gray">
          <a:xfrm flipH="1">
            <a:off x="4868863" y="3252788"/>
            <a:ext cx="909637" cy="1244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zh-CN" altLang="en-US"/>
          </a:p>
        </p:txBody>
      </p:sp>
      <p:sp>
        <p:nvSpPr>
          <p:cNvPr id="21" name="Rectangle 3"/>
          <p:cNvSpPr txBox="1">
            <a:spLocks noChangeArrowheads="1"/>
          </p:cNvSpPr>
          <p:nvPr/>
        </p:nvSpPr>
        <p:spPr bwMode="auto">
          <a:xfrm>
            <a:off x="539552" y="1196752"/>
            <a:ext cx="7992888" cy="468052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marL="342900" indent="-342900" algn="l" rtl="0" eaLnBrk="1" fontAlgn="base" hangingPunct="1">
              <a:spcBef>
                <a:spcPct val="20000"/>
              </a:spcBef>
              <a:spcAft>
                <a:spcPct val="0"/>
              </a:spcAft>
              <a:buClr>
                <a:schemeClr val="hlink"/>
              </a:buClr>
              <a:buFont typeface="Wingdings" panose="05000000000000000000" pitchFamily="2" charset="2"/>
              <a:buChar char="v"/>
              <a:defRPr sz="32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anose="05000000000000000000" pitchFamily="2" charset="2"/>
              <a:buChar char="§"/>
              <a:defRPr sz="2800">
                <a:solidFill>
                  <a:schemeClr val="tx1"/>
                </a:solidFill>
                <a:latin typeface="+mn-lt"/>
              </a:defRPr>
            </a:lvl2pPr>
            <a:lvl3pPr marL="1143000" indent="-228600" algn="l" rtl="0" eaLnBrk="1" fontAlgn="base" hangingPunct="1">
              <a:spcBef>
                <a:spcPct val="20000"/>
              </a:spcBef>
              <a:spcAft>
                <a:spcPct val="0"/>
              </a:spcAft>
              <a:buClr>
                <a:schemeClr val="tx1"/>
              </a:buClr>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a:lnSpc>
                <a:spcPct val="125000"/>
              </a:lnSpc>
              <a:spcBef>
                <a:spcPts val="0"/>
              </a:spcBef>
              <a:buClr>
                <a:schemeClr val="accent6"/>
              </a:buClr>
              <a:buFont typeface="Wingdings" panose="05000000000000000000" pitchFamily="2" charset="2"/>
              <a:buChar char="u"/>
            </a:pPr>
            <a:r>
              <a:rPr lang="zh-CN" altLang="zh-CN" sz="2800" b="1" dirty="0">
                <a:solidFill>
                  <a:schemeClr val="accent2"/>
                </a:solidFill>
                <a:latin typeface="黑体" panose="02010600030101010101" pitchFamily="2" charset="-122"/>
                <a:ea typeface="黑体" panose="02010600030101010101" pitchFamily="2" charset="-122"/>
              </a:rPr>
              <a:t>合理之</a:t>
            </a:r>
            <a:r>
              <a:rPr lang="zh-CN" altLang="zh-CN" sz="2800" b="1" dirty="0" smtClean="0">
                <a:solidFill>
                  <a:schemeClr val="accent2"/>
                </a:solidFill>
                <a:latin typeface="黑体" panose="02010600030101010101" pitchFamily="2" charset="-122"/>
                <a:ea typeface="黑体" panose="02010600030101010101" pitchFamily="2" charset="-122"/>
              </a:rPr>
              <a:t>处</a:t>
            </a:r>
            <a:endParaRPr lang="en-US" altLang="zh-CN" sz="2800" b="1" dirty="0" smtClean="0">
              <a:solidFill>
                <a:schemeClr val="accent2"/>
              </a:solidFill>
              <a:latin typeface="黑体" panose="02010600030101010101" pitchFamily="2" charset="-122"/>
              <a:ea typeface="黑体" panose="02010600030101010101" pitchFamily="2" charset="-122"/>
            </a:endParaRPr>
          </a:p>
          <a:p>
            <a:pPr marL="0" indent="0">
              <a:lnSpc>
                <a:spcPct val="125000"/>
              </a:lnSpc>
              <a:spcBef>
                <a:spcPts val="0"/>
              </a:spcBef>
              <a:buClr>
                <a:schemeClr val="accent6"/>
              </a:buClr>
              <a:buNone/>
            </a:pPr>
            <a:endParaRPr lang="en-US" altLang="zh-CN" sz="2400" b="1" dirty="0" smtClean="0">
              <a:solidFill>
                <a:schemeClr val="tx2"/>
              </a:solidFill>
              <a:latin typeface="楷体_GB2312" panose="02010609030101010101" pitchFamily="49" charset="-122"/>
              <a:ea typeface="楷体_GB2312" panose="02010609030101010101" pitchFamily="49" charset="-122"/>
            </a:endParaRPr>
          </a:p>
          <a:p>
            <a:pPr marL="0" indent="0">
              <a:lnSpc>
                <a:spcPct val="125000"/>
              </a:lnSpc>
              <a:spcBef>
                <a:spcPts val="0"/>
              </a:spcBef>
              <a:buClr>
                <a:schemeClr val="accent6"/>
              </a:buClr>
              <a:buNone/>
            </a:pPr>
            <a:r>
              <a:rPr lang="en-US" altLang="zh-CN" sz="2400" b="1" dirty="0">
                <a:solidFill>
                  <a:schemeClr val="tx2"/>
                </a:solidFill>
                <a:latin typeface="楷体_GB2312" panose="02010609030101010101" pitchFamily="49" charset="-122"/>
                <a:ea typeface="楷体_GB2312" panose="02010609030101010101" pitchFamily="49" charset="-122"/>
              </a:rPr>
              <a:t> </a:t>
            </a:r>
            <a:r>
              <a:rPr lang="en-US" altLang="zh-CN" sz="2400" b="1" dirty="0" smtClean="0">
                <a:solidFill>
                  <a:schemeClr val="tx2"/>
                </a:solidFill>
                <a:latin typeface="楷体_GB2312" panose="02010609030101010101" pitchFamily="49" charset="-122"/>
                <a:ea typeface="楷体_GB2312" panose="02010609030101010101" pitchFamily="49" charset="-122"/>
              </a:rPr>
              <a:t>   </a:t>
            </a:r>
            <a:r>
              <a:rPr lang="zh-CN" altLang="zh-CN" sz="2400" b="1" dirty="0" smtClean="0">
                <a:solidFill>
                  <a:schemeClr val="tx2"/>
                </a:solidFill>
                <a:latin typeface="楷体_GB2312" panose="02010609030101010101" pitchFamily="49" charset="-122"/>
                <a:ea typeface="楷体_GB2312" panose="02010609030101010101" pitchFamily="49" charset="-122"/>
              </a:rPr>
              <a:t>工程师</a:t>
            </a:r>
            <a:r>
              <a:rPr lang="zh-CN" altLang="zh-CN" sz="2400" b="1" dirty="0">
                <a:solidFill>
                  <a:schemeClr val="tx2"/>
                </a:solidFill>
                <a:latin typeface="楷体_GB2312" panose="02010609030101010101" pitchFamily="49" charset="-122"/>
                <a:ea typeface="楷体_GB2312" panose="02010609030101010101" pitchFamily="49" charset="-122"/>
              </a:rPr>
              <a:t>一般都具备较高的专业知识和专业技能，所以以“工程师”比喻教师，是对教师专业技能和职业独有特点的赞美，在一定程度上能够提升教师的专业地位和社会地位；而从“灵魂”工程师的角度来看，对教师工作内容的要求有所扩展，教师不仅仅向学生输送知识和能力，还要对其人格的发展进行影响，发展学生的心灵。</a:t>
            </a:r>
            <a:endParaRPr lang="en-US" altLang="zh-CN" sz="2400" b="1" dirty="0">
              <a:solidFill>
                <a:schemeClr val="tx2"/>
              </a:solidFill>
              <a:latin typeface="楷体_GB2312" panose="02010609030101010101" pitchFamily="49" charset="-122"/>
              <a:ea typeface="楷体_GB2312" panose="02010609030101010101" pitchFamily="49" charset="-122"/>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r>
              <a:rPr lang="zh-CN" altLang="en-US" sz="3600" dirty="0" smtClean="0">
                <a:latin typeface="黑体" panose="02010600030101010101" pitchFamily="2" charset="-122"/>
                <a:ea typeface="黑体" panose="02010600030101010101" pitchFamily="2" charset="-122"/>
              </a:rPr>
              <a:t>重点解析：“人类灵魂的工程师”</a:t>
            </a:r>
            <a:endParaRPr lang="en-US" altLang="zh-CN" sz="3600" dirty="0">
              <a:latin typeface="黑体" panose="02010600030101010101" pitchFamily="2" charset="-122"/>
              <a:ea typeface="黑体" panose="02010600030101010101" pitchFamily="2" charset="-122"/>
            </a:endParaRPr>
          </a:p>
        </p:txBody>
      </p:sp>
      <p:sp>
        <p:nvSpPr>
          <p:cNvPr id="71688" name="AutoShape 8"/>
          <p:cNvSpPr>
            <a:spLocks noChangeAspect="1" noChangeArrowheads="1" noTextEdit="1"/>
          </p:cNvSpPr>
          <p:nvPr/>
        </p:nvSpPr>
        <p:spPr bwMode="gray">
          <a:xfrm flipH="1">
            <a:off x="4868863" y="3252788"/>
            <a:ext cx="909637" cy="1244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zh-CN" altLang="en-US"/>
          </a:p>
        </p:txBody>
      </p:sp>
      <p:sp>
        <p:nvSpPr>
          <p:cNvPr id="21" name="Rectangle 3"/>
          <p:cNvSpPr txBox="1">
            <a:spLocks noChangeArrowheads="1"/>
          </p:cNvSpPr>
          <p:nvPr/>
        </p:nvSpPr>
        <p:spPr bwMode="auto">
          <a:xfrm>
            <a:off x="755576" y="1485325"/>
            <a:ext cx="7704856" cy="417646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marL="342900" indent="-342900" algn="l" rtl="0" eaLnBrk="1" fontAlgn="base" hangingPunct="1">
              <a:spcBef>
                <a:spcPct val="20000"/>
              </a:spcBef>
              <a:spcAft>
                <a:spcPct val="0"/>
              </a:spcAft>
              <a:buClr>
                <a:schemeClr val="hlink"/>
              </a:buClr>
              <a:buFont typeface="Wingdings" panose="05000000000000000000" pitchFamily="2" charset="2"/>
              <a:buChar char="v"/>
              <a:defRPr sz="32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anose="05000000000000000000" pitchFamily="2" charset="2"/>
              <a:buChar char="§"/>
              <a:defRPr sz="2800">
                <a:solidFill>
                  <a:schemeClr val="tx1"/>
                </a:solidFill>
                <a:latin typeface="+mn-lt"/>
              </a:defRPr>
            </a:lvl2pPr>
            <a:lvl3pPr marL="1143000" indent="-228600" algn="l" rtl="0" eaLnBrk="1" fontAlgn="base" hangingPunct="1">
              <a:spcBef>
                <a:spcPct val="20000"/>
              </a:spcBef>
              <a:spcAft>
                <a:spcPct val="0"/>
              </a:spcAft>
              <a:buClr>
                <a:schemeClr val="tx1"/>
              </a:buClr>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a:lnSpc>
                <a:spcPct val="125000"/>
              </a:lnSpc>
              <a:spcBef>
                <a:spcPts val="0"/>
              </a:spcBef>
              <a:buClr>
                <a:schemeClr val="accent6"/>
              </a:buClr>
              <a:buFont typeface="Wingdings" panose="05000000000000000000" pitchFamily="2" charset="2"/>
              <a:buChar char="u"/>
            </a:pPr>
            <a:r>
              <a:rPr lang="zh-CN" altLang="zh-CN" sz="2800" b="1" dirty="0">
                <a:solidFill>
                  <a:schemeClr val="accent2"/>
                </a:solidFill>
                <a:latin typeface="黑体" panose="02010600030101010101" pitchFamily="2" charset="-122"/>
                <a:ea typeface="黑体" panose="02010600030101010101" pitchFamily="2" charset="-122"/>
              </a:rPr>
              <a:t>不合理之处</a:t>
            </a:r>
            <a:r>
              <a:rPr lang="zh-CN" altLang="en-US" sz="2800" b="1" dirty="0">
                <a:solidFill>
                  <a:schemeClr val="accent2"/>
                </a:solidFill>
                <a:latin typeface="黑体" panose="02010600030101010101" pitchFamily="2" charset="-122"/>
                <a:ea typeface="黑体" panose="02010600030101010101" pitchFamily="2" charset="-122"/>
              </a:rPr>
              <a:t>：人类灵魂</a:t>
            </a:r>
            <a:r>
              <a:rPr lang="zh-CN" altLang="en-US" sz="2800" b="1" dirty="0" smtClean="0">
                <a:solidFill>
                  <a:schemeClr val="accent2"/>
                </a:solidFill>
                <a:latin typeface="黑体" panose="02010600030101010101" pitchFamily="2" charset="-122"/>
                <a:ea typeface="黑体" panose="02010600030101010101" pitchFamily="2" charset="-122"/>
              </a:rPr>
              <a:t>不能“塑造”</a:t>
            </a:r>
            <a:endParaRPr lang="en-US" altLang="zh-CN" sz="2800" b="1" dirty="0">
              <a:solidFill>
                <a:schemeClr val="accent2"/>
              </a:solidFill>
              <a:latin typeface="黑体" panose="02010600030101010101" pitchFamily="2" charset="-122"/>
              <a:ea typeface="黑体" panose="02010600030101010101" pitchFamily="2" charset="-122"/>
            </a:endParaRPr>
          </a:p>
          <a:p>
            <a:pPr marL="0" indent="0">
              <a:lnSpc>
                <a:spcPct val="125000"/>
              </a:lnSpc>
              <a:spcBef>
                <a:spcPts val="0"/>
              </a:spcBef>
              <a:buNone/>
            </a:pPr>
            <a:r>
              <a:rPr lang="en-US" altLang="zh-CN" sz="2800" dirty="0" smtClean="0">
                <a:solidFill>
                  <a:schemeClr val="tx2"/>
                </a:solidFill>
                <a:latin typeface="楷体_GB2312" panose="02010609030101010101" pitchFamily="49" charset="-122"/>
                <a:ea typeface="楷体_GB2312" panose="02010609030101010101" pitchFamily="49" charset="-122"/>
              </a:rPr>
              <a:t>    </a:t>
            </a:r>
            <a:r>
              <a:rPr lang="zh-CN" altLang="zh-CN" sz="2400" b="1" dirty="0" smtClean="0">
                <a:solidFill>
                  <a:schemeClr val="tx2"/>
                </a:solidFill>
                <a:latin typeface="楷体_GB2312" panose="02010609030101010101" pitchFamily="49" charset="-122"/>
                <a:ea typeface="楷体_GB2312" panose="02010609030101010101" pitchFamily="49" charset="-122"/>
              </a:rPr>
              <a:t>过分</a:t>
            </a:r>
            <a:r>
              <a:rPr lang="zh-CN" altLang="zh-CN" sz="2400" b="1" dirty="0">
                <a:solidFill>
                  <a:schemeClr val="tx2"/>
                </a:solidFill>
                <a:latin typeface="楷体_GB2312" panose="02010609030101010101" pitchFamily="49" charset="-122"/>
                <a:ea typeface="楷体_GB2312" panose="02010609030101010101" pitchFamily="49" charset="-122"/>
              </a:rPr>
              <a:t>夸大了教师在教育活动中的作用，将教师似乎看成了万能的上帝，可以按照一定的方案来塑造学生的精神，教师其实只是一种职业，并非人们想象般神圣而权威，也没有人赋予教师权利去建构学生的人格，规划学生的品性，更何况教师自身人格完善与否并无考察，只能引导人的知识、培养人的能力，并不能生产人、创造人和制造人的发展</a:t>
            </a:r>
            <a:r>
              <a:rPr lang="zh-CN" altLang="zh-CN" sz="2400" b="1" dirty="0" smtClean="0">
                <a:solidFill>
                  <a:schemeClr val="tx2"/>
                </a:solidFill>
                <a:latin typeface="楷体_GB2312" panose="02010609030101010101" pitchFamily="49" charset="-122"/>
                <a:ea typeface="楷体_GB2312" panose="02010609030101010101" pitchFamily="49" charset="-122"/>
              </a:rPr>
              <a:t>。</a:t>
            </a:r>
            <a:endParaRPr lang="en-US" altLang="zh-CN" sz="2400" b="1" dirty="0">
              <a:solidFill>
                <a:schemeClr val="tx2"/>
              </a:solidFill>
              <a:latin typeface="楷体_GB2312" panose="02010609030101010101" pitchFamily="49" charset="-122"/>
              <a:ea typeface="楷体_GB2312" panose="02010609030101010101" pitchFamily="49" charset="-122"/>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r>
              <a:rPr lang="zh-CN" altLang="en-US" sz="3600" dirty="0" smtClean="0">
                <a:latin typeface="黑体" panose="02010600030101010101" pitchFamily="2" charset="-122"/>
                <a:ea typeface="黑体" panose="02010600030101010101" pitchFamily="2" charset="-122"/>
              </a:rPr>
              <a:t>重点解析：“人类灵魂的工程师”</a:t>
            </a:r>
            <a:endParaRPr lang="en-US" altLang="zh-CN" sz="3600" dirty="0">
              <a:latin typeface="黑体" panose="02010600030101010101" pitchFamily="2" charset="-122"/>
              <a:ea typeface="黑体" panose="02010600030101010101" pitchFamily="2" charset="-122"/>
            </a:endParaRPr>
          </a:p>
        </p:txBody>
      </p:sp>
      <p:sp>
        <p:nvSpPr>
          <p:cNvPr id="71688" name="AutoShape 8"/>
          <p:cNvSpPr>
            <a:spLocks noChangeAspect="1" noChangeArrowheads="1" noTextEdit="1"/>
          </p:cNvSpPr>
          <p:nvPr/>
        </p:nvSpPr>
        <p:spPr bwMode="gray">
          <a:xfrm flipH="1">
            <a:off x="4868863" y="3252788"/>
            <a:ext cx="909637" cy="1244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zh-CN" altLang="en-US"/>
          </a:p>
        </p:txBody>
      </p:sp>
      <p:sp>
        <p:nvSpPr>
          <p:cNvPr id="21" name="Rectangle 3"/>
          <p:cNvSpPr txBox="1">
            <a:spLocks noChangeArrowheads="1"/>
          </p:cNvSpPr>
          <p:nvPr/>
        </p:nvSpPr>
        <p:spPr bwMode="auto">
          <a:xfrm>
            <a:off x="539552" y="1196752"/>
            <a:ext cx="7704856" cy="482453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marL="342900" indent="-342900" algn="l" rtl="0" eaLnBrk="1" fontAlgn="base" hangingPunct="1">
              <a:spcBef>
                <a:spcPct val="20000"/>
              </a:spcBef>
              <a:spcAft>
                <a:spcPct val="0"/>
              </a:spcAft>
              <a:buClr>
                <a:schemeClr val="hlink"/>
              </a:buClr>
              <a:buFont typeface="Wingdings" panose="05000000000000000000" pitchFamily="2" charset="2"/>
              <a:buChar char="v"/>
              <a:defRPr sz="32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anose="05000000000000000000" pitchFamily="2" charset="2"/>
              <a:buChar char="§"/>
              <a:defRPr sz="2800">
                <a:solidFill>
                  <a:schemeClr val="tx1"/>
                </a:solidFill>
                <a:latin typeface="+mn-lt"/>
              </a:defRPr>
            </a:lvl2pPr>
            <a:lvl3pPr marL="1143000" indent="-228600" algn="l" rtl="0" eaLnBrk="1" fontAlgn="base" hangingPunct="1">
              <a:spcBef>
                <a:spcPct val="20000"/>
              </a:spcBef>
              <a:spcAft>
                <a:spcPct val="0"/>
              </a:spcAft>
              <a:buClr>
                <a:schemeClr val="tx1"/>
              </a:buClr>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a:lnSpc>
                <a:spcPct val="125000"/>
              </a:lnSpc>
              <a:spcBef>
                <a:spcPts val="0"/>
              </a:spcBef>
              <a:buClr>
                <a:schemeClr val="accent6"/>
              </a:buClr>
              <a:buFont typeface="Wingdings" panose="05000000000000000000" pitchFamily="2" charset="2"/>
              <a:buChar char="u"/>
            </a:pPr>
            <a:r>
              <a:rPr lang="zh-CN" altLang="zh-CN" sz="2800" b="1" dirty="0">
                <a:solidFill>
                  <a:schemeClr val="accent2"/>
                </a:solidFill>
                <a:latin typeface="黑体" panose="02010600030101010101" pitchFamily="2" charset="-122"/>
                <a:ea typeface="黑体" panose="02010600030101010101" pitchFamily="2" charset="-122"/>
              </a:rPr>
              <a:t>不合理之处</a:t>
            </a:r>
            <a:r>
              <a:rPr lang="zh-CN" altLang="en-US" sz="2800" b="1" dirty="0">
                <a:solidFill>
                  <a:schemeClr val="accent2"/>
                </a:solidFill>
                <a:latin typeface="黑体" panose="02010600030101010101" pitchFamily="2" charset="-122"/>
                <a:ea typeface="黑体" panose="02010600030101010101" pitchFamily="2" charset="-122"/>
              </a:rPr>
              <a:t>：人类灵魂</a:t>
            </a:r>
            <a:r>
              <a:rPr lang="zh-CN" altLang="en-US" sz="2800" b="1" dirty="0" smtClean="0">
                <a:solidFill>
                  <a:schemeClr val="accent2"/>
                </a:solidFill>
                <a:latin typeface="黑体" panose="02010600030101010101" pitchFamily="2" charset="-122"/>
                <a:ea typeface="黑体" panose="02010600030101010101" pitchFamily="2" charset="-122"/>
              </a:rPr>
              <a:t>不能“塑造”</a:t>
            </a:r>
            <a:endParaRPr lang="en-US" altLang="zh-CN" sz="2800" b="1" dirty="0">
              <a:solidFill>
                <a:schemeClr val="accent2"/>
              </a:solidFill>
              <a:latin typeface="黑体" panose="02010600030101010101" pitchFamily="2" charset="-122"/>
              <a:ea typeface="黑体" panose="02010600030101010101" pitchFamily="2" charset="-122"/>
            </a:endParaRPr>
          </a:p>
          <a:p>
            <a:pPr marL="0" indent="0">
              <a:lnSpc>
                <a:spcPct val="125000"/>
              </a:lnSpc>
              <a:spcBef>
                <a:spcPts val="0"/>
              </a:spcBef>
              <a:buNone/>
            </a:pPr>
            <a:r>
              <a:rPr lang="en-US" altLang="zh-CN" sz="2800" dirty="0" smtClean="0">
                <a:solidFill>
                  <a:schemeClr val="tx2"/>
                </a:solidFill>
                <a:latin typeface="楷体_GB2312" panose="02010609030101010101" pitchFamily="49" charset="-122"/>
                <a:ea typeface="楷体_GB2312" panose="02010609030101010101" pitchFamily="49" charset="-122"/>
              </a:rPr>
              <a:t>    </a:t>
            </a:r>
            <a:r>
              <a:rPr lang="zh-CN" altLang="zh-CN" sz="2400" b="1" dirty="0" smtClean="0">
                <a:solidFill>
                  <a:schemeClr val="tx2"/>
                </a:solidFill>
                <a:latin typeface="楷体_GB2312" panose="02010609030101010101" pitchFamily="49" charset="-122"/>
                <a:ea typeface="楷体_GB2312" panose="02010609030101010101" pitchFamily="49" charset="-122"/>
              </a:rPr>
              <a:t>工程师</a:t>
            </a:r>
            <a:r>
              <a:rPr lang="zh-CN" altLang="zh-CN" sz="2400" b="1" dirty="0">
                <a:solidFill>
                  <a:schemeClr val="tx2"/>
                </a:solidFill>
                <a:latin typeface="楷体_GB2312" panose="02010609030101010101" pitchFamily="49" charset="-122"/>
                <a:ea typeface="楷体_GB2312" panose="02010609030101010101" pitchFamily="49" charset="-122"/>
              </a:rPr>
              <a:t>是按照自己的设计蓝图制造成产品。工业化的模式完全丧失了人才成长的自主性，产品是按工程师的意志塑造出来的。按照这样的模式培养出的人才，标准单一、规格整齐划一，思想空洞无内涵，缺乏创造性和自身的灵魂。</a:t>
            </a:r>
            <a:endParaRPr lang="en-US" altLang="zh-CN" sz="2400" b="1" dirty="0">
              <a:solidFill>
                <a:schemeClr val="tx2"/>
              </a:solidFill>
              <a:latin typeface="楷体_GB2312" panose="02010609030101010101" pitchFamily="49" charset="-122"/>
              <a:ea typeface="楷体_GB2312" panose="02010609030101010101" pitchFamily="49" charset="-122"/>
            </a:endParaRPr>
          </a:p>
          <a:p>
            <a:pPr marL="0" indent="0">
              <a:lnSpc>
                <a:spcPct val="125000"/>
              </a:lnSpc>
              <a:spcBef>
                <a:spcPts val="0"/>
              </a:spcBef>
              <a:buNone/>
            </a:pPr>
            <a:r>
              <a:rPr lang="en-US" altLang="zh-CN" sz="2400" b="1" dirty="0" smtClean="0">
                <a:solidFill>
                  <a:schemeClr val="tx2"/>
                </a:solidFill>
                <a:latin typeface="楷体_GB2312" panose="02010609030101010101" pitchFamily="49" charset="-122"/>
                <a:ea typeface="楷体_GB2312" panose="02010609030101010101" pitchFamily="49" charset="-122"/>
              </a:rPr>
              <a:t>    </a:t>
            </a:r>
            <a:r>
              <a:rPr lang="zh-CN" altLang="zh-CN" sz="2400" b="1" dirty="0" smtClean="0">
                <a:solidFill>
                  <a:schemeClr val="tx2"/>
                </a:solidFill>
                <a:latin typeface="楷体_GB2312" panose="02010609030101010101" pitchFamily="49" charset="-122"/>
                <a:ea typeface="楷体_GB2312" panose="02010609030101010101" pitchFamily="49" charset="-122"/>
              </a:rPr>
              <a:t>因此</a:t>
            </a:r>
            <a:r>
              <a:rPr lang="zh-CN" altLang="zh-CN" sz="2400" b="1" dirty="0">
                <a:solidFill>
                  <a:schemeClr val="tx2"/>
                </a:solidFill>
                <a:latin typeface="楷体_GB2312" panose="02010609030101010101" pitchFamily="49" charset="-122"/>
                <a:ea typeface="楷体_GB2312" panose="02010609030101010101" pitchFamily="49" charset="-122"/>
              </a:rPr>
              <a:t>，把教师比喻成人类灵魂的工程师，是一种技术取向，教育不应是一门技术，而应是一门艺术，这种隐喻在根本上缺乏对人自身灵魂的唤醒、激发和升华</a:t>
            </a:r>
            <a:r>
              <a:rPr lang="zh-CN" altLang="en-US" sz="2400" b="1" dirty="0">
                <a:solidFill>
                  <a:schemeClr val="tx2"/>
                </a:solidFill>
                <a:latin typeface="楷体_GB2312" panose="02010609030101010101" pitchFamily="49" charset="-122"/>
                <a:ea typeface="楷体_GB2312" panose="02010609030101010101" pitchFamily="49" charset="-122"/>
              </a:rPr>
              <a:t>。</a:t>
            </a:r>
            <a:endParaRPr lang="zh-CN" altLang="zh-CN" sz="2400" b="1" dirty="0">
              <a:solidFill>
                <a:schemeClr val="tx2"/>
              </a:solidFill>
              <a:latin typeface="楷体_GB2312" panose="02010609030101010101" pitchFamily="49" charset="-122"/>
              <a:ea typeface="楷体_GB2312" panose="02010609030101010101" pitchFamily="49" charset="-122"/>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r>
              <a:rPr lang="zh-CN" altLang="en-US" sz="3600" dirty="0" smtClean="0">
                <a:latin typeface="黑体" panose="02010600030101010101" pitchFamily="2" charset="-122"/>
                <a:ea typeface="黑体" panose="02010600030101010101" pitchFamily="2" charset="-122"/>
              </a:rPr>
              <a:t>纪伯伦</a:t>
            </a:r>
            <a:r>
              <a:rPr lang="en-US" altLang="zh-CN" sz="3600" dirty="0" smtClean="0">
                <a:latin typeface="黑体" panose="02010600030101010101" pitchFamily="2" charset="-122"/>
                <a:ea typeface="黑体" panose="02010600030101010101" pitchFamily="2" charset="-122"/>
              </a:rPr>
              <a:t>《</a:t>
            </a:r>
            <a:r>
              <a:rPr lang="zh-CN" altLang="en-US" sz="3600" dirty="0" smtClean="0">
                <a:latin typeface="黑体" panose="02010600030101010101" pitchFamily="2" charset="-122"/>
                <a:ea typeface="黑体" panose="02010600030101010101" pitchFamily="2" charset="-122"/>
              </a:rPr>
              <a:t>你的孩子其实不是你的孩子</a:t>
            </a:r>
            <a:r>
              <a:rPr lang="en-US" altLang="zh-CN" sz="3600" dirty="0" smtClean="0">
                <a:latin typeface="黑体" panose="02010600030101010101" pitchFamily="2" charset="-122"/>
                <a:ea typeface="黑体" panose="02010600030101010101" pitchFamily="2" charset="-122"/>
              </a:rPr>
              <a:t>》</a:t>
            </a:r>
            <a:endParaRPr lang="en-US" altLang="zh-CN" sz="3600" dirty="0">
              <a:latin typeface="黑体" panose="02010600030101010101" pitchFamily="2" charset="-122"/>
              <a:ea typeface="黑体" panose="02010600030101010101" pitchFamily="2" charset="-122"/>
            </a:endParaRPr>
          </a:p>
        </p:txBody>
      </p:sp>
      <p:sp>
        <p:nvSpPr>
          <p:cNvPr id="71688" name="AutoShape 8"/>
          <p:cNvSpPr>
            <a:spLocks noChangeAspect="1" noChangeArrowheads="1" noTextEdit="1"/>
          </p:cNvSpPr>
          <p:nvPr/>
        </p:nvSpPr>
        <p:spPr bwMode="gray">
          <a:xfrm flipH="1">
            <a:off x="4868863" y="3252788"/>
            <a:ext cx="909637" cy="1244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zh-CN" altLang="en-US"/>
          </a:p>
        </p:txBody>
      </p:sp>
      <p:sp>
        <p:nvSpPr>
          <p:cNvPr id="21" name="Rectangle 3"/>
          <p:cNvSpPr txBox="1">
            <a:spLocks noChangeArrowheads="1"/>
          </p:cNvSpPr>
          <p:nvPr/>
        </p:nvSpPr>
        <p:spPr bwMode="auto">
          <a:xfrm>
            <a:off x="467544" y="1124744"/>
            <a:ext cx="7704856" cy="5400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marL="342900" indent="-342900" algn="l" rtl="0" eaLnBrk="1" fontAlgn="base" hangingPunct="1">
              <a:spcBef>
                <a:spcPct val="20000"/>
              </a:spcBef>
              <a:spcAft>
                <a:spcPct val="0"/>
              </a:spcAft>
              <a:buClr>
                <a:schemeClr val="hlink"/>
              </a:buClr>
              <a:buFont typeface="Wingdings" panose="05000000000000000000" pitchFamily="2" charset="2"/>
              <a:buChar char="v"/>
              <a:defRPr sz="32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anose="05000000000000000000" pitchFamily="2" charset="2"/>
              <a:buChar char="§"/>
              <a:defRPr sz="2800">
                <a:solidFill>
                  <a:schemeClr val="tx1"/>
                </a:solidFill>
                <a:latin typeface="+mn-lt"/>
              </a:defRPr>
            </a:lvl2pPr>
            <a:lvl3pPr marL="1143000" indent="-228600" algn="l" rtl="0" eaLnBrk="1" fontAlgn="base" hangingPunct="1">
              <a:spcBef>
                <a:spcPct val="20000"/>
              </a:spcBef>
              <a:spcAft>
                <a:spcPct val="0"/>
              </a:spcAft>
              <a:buClr>
                <a:schemeClr val="tx1"/>
              </a:buClr>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a:lnSpc>
                <a:spcPct val="150000"/>
              </a:lnSpc>
              <a:spcBef>
                <a:spcPts val="0"/>
              </a:spcBef>
              <a:buClr>
                <a:schemeClr val="accent6"/>
              </a:buClr>
              <a:buNone/>
            </a:pPr>
            <a:r>
              <a:rPr lang="zh-CN" altLang="en-US" sz="2400" b="1" dirty="0" smtClean="0">
                <a:solidFill>
                  <a:schemeClr val="tx2"/>
                </a:solidFill>
                <a:latin typeface="楷体_GB2312" panose="02010609030101010101" pitchFamily="49" charset="-122"/>
                <a:ea typeface="楷体_GB2312" panose="02010609030101010101" pitchFamily="49" charset="-122"/>
              </a:rPr>
              <a:t>  </a:t>
            </a:r>
            <a:r>
              <a:rPr lang="zh-CN" altLang="en-US" sz="2800" b="1" dirty="0" smtClean="0">
                <a:solidFill>
                  <a:schemeClr val="tx2"/>
                </a:solidFill>
                <a:latin typeface="楷体_GB2312" panose="02010609030101010101" pitchFamily="49" charset="-122"/>
                <a:ea typeface="楷体_GB2312" panose="02010609030101010101" pitchFamily="49" charset="-122"/>
              </a:rPr>
              <a:t>    你的孩子，其实不是你的孩子，</a:t>
            </a:r>
            <a:br>
              <a:rPr lang="zh-CN" altLang="en-US" sz="2800" b="1" dirty="0" smtClean="0">
                <a:solidFill>
                  <a:schemeClr val="tx2"/>
                </a:solidFill>
                <a:latin typeface="楷体_GB2312" panose="02010609030101010101" pitchFamily="49" charset="-122"/>
                <a:ea typeface="楷体_GB2312" panose="02010609030101010101" pitchFamily="49" charset="-122"/>
              </a:rPr>
            </a:br>
            <a:r>
              <a:rPr lang="zh-CN" altLang="en-US" sz="2800" b="1" dirty="0" smtClean="0">
                <a:solidFill>
                  <a:schemeClr val="tx2"/>
                </a:solidFill>
                <a:latin typeface="楷体_GB2312" panose="02010609030101010101" pitchFamily="49" charset="-122"/>
                <a:ea typeface="楷体_GB2312" panose="02010609030101010101" pitchFamily="49" charset="-122"/>
              </a:rPr>
              <a:t>　　他们是生命对于自身渴望而诞生的孩子。</a:t>
            </a:r>
            <a:br>
              <a:rPr lang="zh-CN" altLang="en-US" sz="2800" b="1" dirty="0" smtClean="0">
                <a:solidFill>
                  <a:schemeClr val="tx2"/>
                </a:solidFill>
                <a:latin typeface="楷体_GB2312" panose="02010609030101010101" pitchFamily="49" charset="-122"/>
                <a:ea typeface="楷体_GB2312" panose="02010609030101010101" pitchFamily="49" charset="-122"/>
              </a:rPr>
            </a:br>
            <a:r>
              <a:rPr lang="zh-CN" altLang="en-US" sz="2800" b="1" dirty="0" smtClean="0">
                <a:solidFill>
                  <a:schemeClr val="tx2"/>
                </a:solidFill>
                <a:latin typeface="楷体_GB2312" panose="02010609030101010101" pitchFamily="49" charset="-122"/>
                <a:ea typeface="楷体_GB2312" panose="02010609030101010101" pitchFamily="49" charset="-122"/>
              </a:rPr>
              <a:t>　　他们通过你来到这世界，</a:t>
            </a:r>
            <a:br>
              <a:rPr lang="zh-CN" altLang="en-US" sz="2800" b="1" dirty="0" smtClean="0">
                <a:solidFill>
                  <a:schemeClr val="tx2"/>
                </a:solidFill>
                <a:latin typeface="楷体_GB2312" panose="02010609030101010101" pitchFamily="49" charset="-122"/>
                <a:ea typeface="楷体_GB2312" panose="02010609030101010101" pitchFamily="49" charset="-122"/>
              </a:rPr>
            </a:br>
            <a:r>
              <a:rPr lang="zh-CN" altLang="en-US" sz="2800" b="1" dirty="0" smtClean="0">
                <a:solidFill>
                  <a:schemeClr val="tx2"/>
                </a:solidFill>
                <a:latin typeface="楷体_GB2312" panose="02010609030101010101" pitchFamily="49" charset="-122"/>
                <a:ea typeface="楷体_GB2312" panose="02010609030101010101" pitchFamily="49" charset="-122"/>
              </a:rPr>
              <a:t>　　却非因你而来，</a:t>
            </a:r>
            <a:br>
              <a:rPr lang="zh-CN" altLang="en-US" sz="2800" b="1" dirty="0" smtClean="0">
                <a:solidFill>
                  <a:schemeClr val="tx2"/>
                </a:solidFill>
                <a:latin typeface="楷体_GB2312" panose="02010609030101010101" pitchFamily="49" charset="-122"/>
                <a:ea typeface="楷体_GB2312" panose="02010609030101010101" pitchFamily="49" charset="-122"/>
              </a:rPr>
            </a:br>
            <a:r>
              <a:rPr lang="zh-CN" altLang="en-US" sz="2800" b="1" dirty="0" smtClean="0">
                <a:solidFill>
                  <a:schemeClr val="tx2"/>
                </a:solidFill>
                <a:latin typeface="楷体_GB2312" panose="02010609030101010101" pitchFamily="49" charset="-122"/>
                <a:ea typeface="楷体_GB2312" panose="02010609030101010101" pitchFamily="49" charset="-122"/>
              </a:rPr>
              <a:t>　　他们在你身边，却并不属于你。</a:t>
            </a:r>
            <a:br>
              <a:rPr lang="zh-CN" altLang="en-US" sz="2800" b="1" dirty="0" smtClean="0">
                <a:solidFill>
                  <a:schemeClr val="tx2"/>
                </a:solidFill>
                <a:latin typeface="楷体_GB2312" panose="02010609030101010101" pitchFamily="49" charset="-122"/>
                <a:ea typeface="楷体_GB2312" panose="02010609030101010101" pitchFamily="49" charset="-122"/>
              </a:rPr>
            </a:br>
            <a:r>
              <a:rPr lang="zh-CN" altLang="en-US" sz="2800" b="1" dirty="0" smtClean="0">
                <a:solidFill>
                  <a:schemeClr val="tx2"/>
                </a:solidFill>
                <a:latin typeface="楷体_GB2312" panose="02010609030101010101" pitchFamily="49" charset="-122"/>
                <a:ea typeface="楷体_GB2312" panose="02010609030101010101" pitchFamily="49" charset="-122"/>
              </a:rPr>
              <a:t>　　你可以给予他们的是你的爱，</a:t>
            </a:r>
            <a:br>
              <a:rPr lang="zh-CN" altLang="en-US" sz="2800" b="1" dirty="0" smtClean="0">
                <a:solidFill>
                  <a:schemeClr val="tx2"/>
                </a:solidFill>
                <a:latin typeface="楷体_GB2312" panose="02010609030101010101" pitchFamily="49" charset="-122"/>
                <a:ea typeface="楷体_GB2312" panose="02010609030101010101" pitchFamily="49" charset="-122"/>
              </a:rPr>
            </a:br>
            <a:r>
              <a:rPr lang="zh-CN" altLang="en-US" sz="2800" b="1" dirty="0" smtClean="0">
                <a:solidFill>
                  <a:schemeClr val="tx2"/>
                </a:solidFill>
                <a:latin typeface="楷体_GB2312" panose="02010609030101010101" pitchFamily="49" charset="-122"/>
                <a:ea typeface="楷体_GB2312" panose="02010609030101010101" pitchFamily="49" charset="-122"/>
              </a:rPr>
              <a:t>　　却不是你的想法，</a:t>
            </a:r>
            <a:br>
              <a:rPr lang="zh-CN" altLang="en-US" sz="2800" b="1" dirty="0" smtClean="0">
                <a:solidFill>
                  <a:schemeClr val="tx2"/>
                </a:solidFill>
                <a:latin typeface="楷体_GB2312" panose="02010609030101010101" pitchFamily="49" charset="-122"/>
                <a:ea typeface="楷体_GB2312" panose="02010609030101010101" pitchFamily="49" charset="-122"/>
              </a:rPr>
            </a:br>
            <a:r>
              <a:rPr lang="zh-CN" altLang="en-US" sz="2800" b="1" dirty="0" smtClean="0">
                <a:solidFill>
                  <a:schemeClr val="tx2"/>
                </a:solidFill>
                <a:latin typeface="楷体_GB2312" panose="02010609030101010101" pitchFamily="49" charset="-122"/>
                <a:ea typeface="楷体_GB2312" panose="02010609030101010101" pitchFamily="49" charset="-122"/>
              </a:rPr>
              <a:t>　　因为他们自己有自己的思想。</a:t>
            </a:r>
            <a:r>
              <a:rPr lang="zh-CN" altLang="en-US" sz="2800" dirty="0" smtClean="0"/>
              <a:t/>
            </a:r>
            <a:br>
              <a:rPr lang="zh-CN" altLang="en-US" sz="2800" dirty="0" smtClean="0"/>
            </a:br>
            <a:r>
              <a:rPr lang="zh-CN" altLang="en-US" sz="2800" dirty="0" smtClean="0"/>
              <a:t>　　</a:t>
            </a:r>
            <a:endParaRPr lang="zh-CN" altLang="zh-CN" sz="2400" b="1" dirty="0">
              <a:solidFill>
                <a:schemeClr val="tx2"/>
              </a:solidFill>
              <a:latin typeface="楷体_GB2312" panose="02010609030101010101" pitchFamily="49" charset="-122"/>
              <a:ea typeface="楷体_GB2312" panose="02010609030101010101" pitchFamily="49"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页脚占位符 3"/>
          <p:cNvSpPr>
            <a:spLocks noGrp="1"/>
          </p:cNvSpPr>
          <p:nvPr>
            <p:ph type="ftr" sz="quarter" idx="10"/>
          </p:nvPr>
        </p:nvSpPr>
        <p:spPr/>
        <p:txBody>
          <a:bodyPr/>
          <a:lstStyle/>
          <a:p>
            <a:r>
              <a:rPr lang="en-US" altLang="zh-CN"/>
              <a:t>Company Logo</a:t>
            </a:r>
          </a:p>
        </p:txBody>
      </p:sp>
      <p:sp>
        <p:nvSpPr>
          <p:cNvPr id="89090" name="Rectangle 2"/>
          <p:cNvSpPr>
            <a:spLocks noGrp="1" noChangeArrowheads="1"/>
          </p:cNvSpPr>
          <p:nvPr>
            <p:ph type="title"/>
          </p:nvPr>
        </p:nvSpPr>
        <p:spPr/>
        <p:txBody>
          <a:bodyPr/>
          <a:lstStyle/>
          <a:p>
            <a:r>
              <a:rPr lang="zh-CN" altLang="en-US" sz="4400" dirty="0" smtClean="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主要内容</a:t>
            </a:r>
            <a:endParaRPr lang="en-US" altLang="zh-CN" sz="44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endParaRPr>
          </a:p>
        </p:txBody>
      </p:sp>
      <p:sp>
        <p:nvSpPr>
          <p:cNvPr id="89134" name="AutoShape 46"/>
          <p:cNvSpPr>
            <a:spLocks noChangeArrowheads="1"/>
          </p:cNvSpPr>
          <p:nvPr/>
        </p:nvSpPr>
        <p:spPr bwMode="ltGray">
          <a:xfrm rot="5400000">
            <a:off x="-2422526" y="1474788"/>
            <a:ext cx="4824413" cy="4770438"/>
          </a:xfrm>
          <a:custGeom>
            <a:avLst/>
            <a:gdLst>
              <a:gd name="G0" fmla="+- 10478 0 0"/>
              <a:gd name="G1" fmla="+- -11739500 0 0"/>
              <a:gd name="G2" fmla="+- 0 0 -11739500"/>
              <a:gd name="T0" fmla="*/ 0 256 1"/>
              <a:gd name="T1" fmla="*/ 180 256 1"/>
              <a:gd name="G3" fmla="+- -11739500 T0 T1"/>
              <a:gd name="T2" fmla="*/ 0 256 1"/>
              <a:gd name="T3" fmla="*/ 90 256 1"/>
              <a:gd name="G4" fmla="+- -11739500 T2 T3"/>
              <a:gd name="G5" fmla="*/ G4 2 1"/>
              <a:gd name="T4" fmla="*/ 90 256 1"/>
              <a:gd name="T5" fmla="*/ 0 256 1"/>
              <a:gd name="G6" fmla="+- -11739500 T4 T5"/>
              <a:gd name="G7" fmla="*/ G6 2 1"/>
              <a:gd name="G8" fmla="abs -1173950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478"/>
              <a:gd name="G18" fmla="*/ 10478 1 2"/>
              <a:gd name="G19" fmla="+- G18 5400 0"/>
              <a:gd name="G20" fmla="cos G19 -11739500"/>
              <a:gd name="G21" fmla="sin G19 -11739500"/>
              <a:gd name="G22" fmla="+- G20 10800 0"/>
              <a:gd name="G23" fmla="+- G21 10800 0"/>
              <a:gd name="G24" fmla="+- 10800 0 G20"/>
              <a:gd name="G25" fmla="+- 10478 10800 0"/>
              <a:gd name="G26" fmla="?: G9 G17 G25"/>
              <a:gd name="G27" fmla="?: G9 0 21600"/>
              <a:gd name="G28" fmla="cos 10800 -11739500"/>
              <a:gd name="G29" fmla="sin 10800 -11739500"/>
              <a:gd name="G30" fmla="sin 10478 -11739500"/>
              <a:gd name="G31" fmla="+- G28 10800 0"/>
              <a:gd name="G32" fmla="+- G29 10800 0"/>
              <a:gd name="G33" fmla="+- G30 10800 0"/>
              <a:gd name="G34" fmla="?: G4 0 G31"/>
              <a:gd name="G35" fmla="?: -11739500 G34 0"/>
              <a:gd name="G36" fmla="?: G6 G35 G31"/>
              <a:gd name="G37" fmla="+- 21600 0 G36"/>
              <a:gd name="G38" fmla="?: G4 0 G33"/>
              <a:gd name="G39" fmla="?: -11739500 G38 G32"/>
              <a:gd name="G40" fmla="?: G6 G39 0"/>
              <a:gd name="G41" fmla="?: G4 G32 21600"/>
              <a:gd name="G42" fmla="?: G6 G41 G33"/>
              <a:gd name="T12" fmla="*/ 10800 w 21600"/>
              <a:gd name="T13" fmla="*/ 0 h 21600"/>
              <a:gd name="T14" fmla="*/ 162 w 21600"/>
              <a:gd name="T15" fmla="*/ 10638 h 21600"/>
              <a:gd name="T16" fmla="*/ 10800 w 21600"/>
              <a:gd name="T17" fmla="*/ 322 h 21600"/>
              <a:gd name="T18" fmla="*/ 21438 w 21600"/>
              <a:gd name="T19" fmla="*/ 10638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323" y="10641"/>
                </a:moveTo>
                <a:cubicBezTo>
                  <a:pt x="410" y="4916"/>
                  <a:pt x="5075" y="321"/>
                  <a:pt x="10800" y="322"/>
                </a:cubicBezTo>
                <a:cubicBezTo>
                  <a:pt x="16524" y="322"/>
                  <a:pt x="21189" y="4916"/>
                  <a:pt x="21276" y="10641"/>
                </a:cubicBezTo>
                <a:lnTo>
                  <a:pt x="21598" y="10636"/>
                </a:lnTo>
                <a:cubicBezTo>
                  <a:pt x="21509" y="4736"/>
                  <a:pt x="16700" y="-1"/>
                  <a:pt x="10799" y="0"/>
                </a:cubicBezTo>
                <a:cubicBezTo>
                  <a:pt x="4899" y="0"/>
                  <a:pt x="90" y="4736"/>
                  <a:pt x="1" y="10636"/>
                </a:cubicBezTo>
                <a:close/>
              </a:path>
            </a:pathLst>
          </a:custGeom>
          <a:gradFill rotWithShape="1">
            <a:gsLst>
              <a:gs pos="0">
                <a:schemeClr val="bg2">
                  <a:gamma/>
                  <a:tint val="45490"/>
                  <a:invGamma/>
                </a:schemeClr>
              </a:gs>
              <a:gs pos="50000">
                <a:schemeClr val="bg2"/>
              </a:gs>
              <a:gs pos="100000">
                <a:schemeClr val="bg2">
                  <a:gamma/>
                  <a:tint val="45490"/>
                  <a:invGamma/>
                </a:schemeClr>
              </a:gs>
            </a:gsLst>
            <a:lin ang="0" scaled="1"/>
          </a:gra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76200" dir="10800000" kx="-3284103" algn="br" rotWithShape="0">
                    <a:schemeClr val="bg2">
                      <a:alpha val="50000"/>
                    </a:schemeClr>
                  </a:outerShdw>
                </a:effectLst>
              </a14:hiddenEffects>
            </a:ext>
          </a:extLst>
        </p:spPr>
        <p:txBody>
          <a:bodyPr wrap="none" anchor="ctr"/>
          <a:lstStyle/>
          <a:p>
            <a:endParaRPr lang="zh-CN" altLang="en-US"/>
          </a:p>
        </p:txBody>
      </p:sp>
      <p:sp>
        <p:nvSpPr>
          <p:cNvPr id="89135" name="AutoShape 47"/>
          <p:cNvSpPr>
            <a:spLocks noChangeArrowheads="1"/>
          </p:cNvSpPr>
          <p:nvPr/>
        </p:nvSpPr>
        <p:spPr bwMode="ltGray">
          <a:xfrm rot="5400000" flipH="1">
            <a:off x="-2016918" y="1910556"/>
            <a:ext cx="4032250" cy="3929063"/>
          </a:xfrm>
          <a:custGeom>
            <a:avLst/>
            <a:gdLst>
              <a:gd name="G0" fmla="+- 56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56"/>
              <a:gd name="G18" fmla="*/ 56 1 2"/>
              <a:gd name="G19" fmla="+- G18 5400 0"/>
              <a:gd name="G20" fmla="cos G19 11796480"/>
              <a:gd name="G21" fmla="sin G19 11796480"/>
              <a:gd name="G22" fmla="+- G20 10800 0"/>
              <a:gd name="G23" fmla="+- G21 10800 0"/>
              <a:gd name="G24" fmla="+- 10800 0 G20"/>
              <a:gd name="G25" fmla="+- 56 10800 0"/>
              <a:gd name="G26" fmla="?: G9 G17 G25"/>
              <a:gd name="G27" fmla="?: G9 0 21600"/>
              <a:gd name="G28" fmla="cos 10800 11796480"/>
              <a:gd name="G29" fmla="sin 10800 11796480"/>
              <a:gd name="G30" fmla="sin 56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5372 w 21600"/>
              <a:gd name="T15" fmla="*/ 10800 h 21600"/>
              <a:gd name="T16" fmla="*/ 10800 w 21600"/>
              <a:gd name="T17" fmla="*/ 10744 h 21600"/>
              <a:gd name="T18" fmla="*/ 16228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0744" y="10800"/>
                </a:moveTo>
                <a:cubicBezTo>
                  <a:pt x="10744" y="10769"/>
                  <a:pt x="10769" y="10744"/>
                  <a:pt x="10800" y="10744"/>
                </a:cubicBezTo>
                <a:cubicBezTo>
                  <a:pt x="10830" y="10743"/>
                  <a:pt x="10855" y="10769"/>
                  <a:pt x="10856" y="10799"/>
                </a:cubicBezTo>
                <a:lnTo>
                  <a:pt x="21600" y="10800"/>
                </a:lnTo>
                <a:cubicBezTo>
                  <a:pt x="21600" y="4835"/>
                  <a:pt x="16764" y="0"/>
                  <a:pt x="10800" y="0"/>
                </a:cubicBezTo>
                <a:cubicBezTo>
                  <a:pt x="4835" y="0"/>
                  <a:pt x="0" y="4835"/>
                  <a:pt x="0" y="10800"/>
                </a:cubicBezTo>
                <a:close/>
              </a:path>
            </a:pathLst>
          </a:custGeom>
          <a:gradFill rotWithShape="1">
            <a:gsLst>
              <a:gs pos="0">
                <a:schemeClr val="hlink">
                  <a:alpha val="56000"/>
                </a:schemeClr>
              </a:gs>
              <a:gs pos="100000">
                <a:schemeClr val="hlink">
                  <a:gamma/>
                  <a:tint val="0"/>
                  <a:invGamma/>
                  <a:alpha val="48000"/>
                </a:schemeClr>
              </a:gs>
            </a:gsLst>
            <a:lin ang="5400000" scaled="1"/>
          </a:gradFill>
          <a:ln>
            <a:noFill/>
          </a:ln>
          <a:effectLst/>
          <a:extLst>
            <a:ext uri="{91240B29-F687-4F45-9708-019B960494DF}">
              <a14:hiddenLine xmlns="" xmlns:a14="http://schemas.microsoft.com/office/drawing/2010/main" w="0">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wrap="none" anchor="ctr"/>
          <a:lstStyle/>
          <a:p>
            <a:endParaRPr lang="zh-CN" altLang="en-US"/>
          </a:p>
        </p:txBody>
      </p:sp>
      <p:sp>
        <p:nvSpPr>
          <p:cNvPr id="89137" name="AutoShape 49"/>
          <p:cNvSpPr>
            <a:spLocks noChangeArrowheads="1"/>
          </p:cNvSpPr>
          <p:nvPr/>
        </p:nvSpPr>
        <p:spPr bwMode="gray">
          <a:xfrm>
            <a:off x="3072386" y="4700454"/>
            <a:ext cx="4419600" cy="800107"/>
          </a:xfrm>
          <a:prstGeom prst="roundRect">
            <a:avLst>
              <a:gd name="adj" fmla="val 50000"/>
            </a:avLst>
          </a:prstGeom>
          <a:noFill/>
          <a:ln w="28575" algn="ctr">
            <a:solidFill>
              <a:schemeClr val="accent6"/>
            </a:solidFill>
            <a:round/>
          </a:ln>
          <a:effectLst/>
          <a:extLst>
            <a:ext uri="{909E8E84-426E-40DD-AFC4-6F175D3DCCD1}">
              <a14:hiddenFill xmlns="" xmlns:a14="http://schemas.microsoft.com/office/drawing/2010/main">
                <a:gradFill rotWithShape="1">
                  <a:gsLst>
                    <a:gs pos="0">
                      <a:schemeClr val="hlink">
                        <a:gamma/>
                        <a:tint val="0"/>
                        <a:invGamma/>
                      </a:schemeClr>
                    </a:gs>
                    <a:gs pos="100000">
                      <a:schemeClr val="hlink"/>
                    </a:gs>
                  </a:gsLst>
                  <a:lin ang="0" scaled="1"/>
                </a:gradFill>
              </a14:hiddenFill>
            </a:ext>
            <a:ext uri="{AF507438-7753-43E0-B8FC-AC1667EBCBE1}">
              <a14:hiddenEffects xmlns="" xmlns:a14="http://schemas.microsoft.com/office/drawing/2010/main">
                <a:effectLst>
                  <a:outerShdw dist="76200" dir="10800000" kx="-3284103" algn="br" rotWithShape="0">
                    <a:schemeClr val="bg2">
                      <a:alpha val="50000"/>
                    </a:schemeClr>
                  </a:outerShdw>
                </a:effectLst>
              </a14:hiddenEffects>
            </a:ext>
          </a:extLst>
        </p:spPr>
        <p:txBody>
          <a:bodyPr wrap="none" anchor="ctr"/>
          <a:lstStyle/>
          <a:p>
            <a:pPr eaLnBrk="0" hangingPunct="0"/>
            <a:r>
              <a:rPr lang="zh-CN" altLang="en-US" sz="2400" b="1" dirty="0">
                <a:solidFill>
                  <a:schemeClr val="tx2"/>
                </a:solidFill>
                <a:latin typeface="黑体" panose="02010600030101010101" pitchFamily="2" charset="-122"/>
                <a:ea typeface="黑体" panose="02010600030101010101" pitchFamily="2" charset="-122"/>
              </a:rPr>
              <a:t>问题三：</a:t>
            </a:r>
            <a:r>
              <a:rPr lang="zh-CN" altLang="en-US" sz="2400" b="1" dirty="0" smtClean="0">
                <a:solidFill>
                  <a:schemeClr val="tx2"/>
                </a:solidFill>
                <a:latin typeface="楷体_GB2312" panose="02010609030101010101" pitchFamily="49" charset="-122"/>
                <a:ea typeface="楷体_GB2312" panose="02010609030101010101" pitchFamily="49" charset="-122"/>
              </a:rPr>
              <a:t>做专业的教师</a:t>
            </a:r>
            <a:endParaRPr lang="en-US" altLang="zh-CN" sz="2400" b="1" dirty="0">
              <a:solidFill>
                <a:schemeClr val="tx2"/>
              </a:solidFill>
              <a:latin typeface="楷体_GB2312" panose="02010609030101010101" pitchFamily="49" charset="-122"/>
              <a:ea typeface="楷体_GB2312" panose="02010609030101010101" pitchFamily="49" charset="-122"/>
            </a:endParaRPr>
          </a:p>
        </p:txBody>
      </p:sp>
      <p:sp>
        <p:nvSpPr>
          <p:cNvPr id="89138" name="AutoShape 50"/>
          <p:cNvSpPr>
            <a:spLocks noChangeArrowheads="1"/>
          </p:cNvSpPr>
          <p:nvPr/>
        </p:nvSpPr>
        <p:spPr bwMode="gray">
          <a:xfrm>
            <a:off x="3167591" y="3428939"/>
            <a:ext cx="4419600" cy="820335"/>
          </a:xfrm>
          <a:prstGeom prst="roundRect">
            <a:avLst>
              <a:gd name="adj" fmla="val 50000"/>
            </a:avLst>
          </a:prstGeom>
          <a:noFill/>
          <a:ln w="28575" algn="ctr">
            <a:solidFill>
              <a:schemeClr val="accent1">
                <a:lumMod val="60000"/>
                <a:lumOff val="40000"/>
              </a:schemeClr>
            </a:solidFill>
            <a:round/>
          </a:ln>
          <a:effectLst/>
          <a:extLst>
            <a:ext uri="{909E8E84-426E-40DD-AFC4-6F175D3DCCD1}">
              <a14:hiddenFill xmlns="" xmlns:a14="http://schemas.microsoft.com/office/drawing/2010/main">
                <a:gradFill rotWithShape="1">
                  <a:gsLst>
                    <a:gs pos="0">
                      <a:schemeClr val="accent1">
                        <a:gamma/>
                        <a:tint val="0"/>
                        <a:invGamma/>
                      </a:schemeClr>
                    </a:gs>
                    <a:gs pos="100000">
                      <a:schemeClr val="accent1"/>
                    </a:gs>
                  </a:gsLst>
                  <a:lin ang="0" scaled="1"/>
                </a:gradFill>
              </a14:hiddenFill>
            </a:ext>
            <a:ext uri="{AF507438-7753-43E0-B8FC-AC1667EBCBE1}">
              <a14:hiddenEffects xmlns="" xmlns:a14="http://schemas.microsoft.com/office/drawing/2010/main">
                <a:effectLst>
                  <a:outerShdw dist="76200" dir="10800000" kx="-3284103" algn="br" rotWithShape="0">
                    <a:schemeClr val="bg2">
                      <a:alpha val="50000"/>
                    </a:schemeClr>
                  </a:outerShdw>
                </a:effectLst>
              </a14:hiddenEffects>
            </a:ext>
          </a:extLst>
        </p:spPr>
        <p:txBody>
          <a:bodyPr wrap="none" anchor="ctr"/>
          <a:lstStyle/>
          <a:p>
            <a:pPr eaLnBrk="0" hangingPunct="0"/>
            <a:r>
              <a:rPr lang="zh-CN" altLang="en-US" sz="2400" b="1" dirty="0">
                <a:solidFill>
                  <a:schemeClr val="tx2"/>
                </a:solidFill>
                <a:latin typeface="黑体" panose="02010600030101010101" pitchFamily="2" charset="-122"/>
                <a:ea typeface="黑体" panose="02010600030101010101" pitchFamily="2" charset="-122"/>
              </a:rPr>
              <a:t>问题二：</a:t>
            </a:r>
            <a:r>
              <a:rPr lang="zh-CN" altLang="en-US" sz="2400" b="1" dirty="0" smtClean="0">
                <a:solidFill>
                  <a:schemeClr val="tx2"/>
                </a:solidFill>
                <a:latin typeface="楷体_GB2312" panose="02010609030101010101" pitchFamily="49" charset="-122"/>
                <a:ea typeface="楷体_GB2312" panose="02010609030101010101" pitchFamily="49" charset="-122"/>
              </a:rPr>
              <a:t>教学作为一种专业</a:t>
            </a:r>
            <a:endParaRPr lang="en-US" altLang="zh-CN" sz="2400" b="1" dirty="0">
              <a:solidFill>
                <a:schemeClr val="tx2"/>
              </a:solidFill>
              <a:latin typeface="楷体_GB2312" panose="02010609030101010101" pitchFamily="49" charset="-122"/>
              <a:ea typeface="楷体_GB2312" panose="02010609030101010101" pitchFamily="49" charset="-122"/>
            </a:endParaRPr>
          </a:p>
        </p:txBody>
      </p:sp>
      <p:sp>
        <p:nvSpPr>
          <p:cNvPr id="89139" name="AutoShape 51"/>
          <p:cNvSpPr>
            <a:spLocks noChangeArrowheads="1"/>
          </p:cNvSpPr>
          <p:nvPr/>
        </p:nvSpPr>
        <p:spPr bwMode="gray">
          <a:xfrm>
            <a:off x="2879080" y="2127416"/>
            <a:ext cx="4608512" cy="815407"/>
          </a:xfrm>
          <a:prstGeom prst="roundRect">
            <a:avLst>
              <a:gd name="adj" fmla="val 50000"/>
            </a:avLst>
          </a:prstGeom>
          <a:noFill/>
          <a:ln w="28575" algn="ctr">
            <a:solidFill>
              <a:schemeClr val="tx1"/>
            </a:solidFill>
            <a:round/>
          </a:ln>
          <a:effectLst/>
          <a:extLst>
            <a:ext uri="{909E8E84-426E-40DD-AFC4-6F175D3DCCD1}">
              <a14:hiddenFill xmlns="" xmlns:a14="http://schemas.microsoft.com/office/drawing/2010/main">
                <a:gradFill rotWithShape="1">
                  <a:gsLst>
                    <a:gs pos="0">
                      <a:schemeClr val="hlink">
                        <a:gamma/>
                        <a:tint val="0"/>
                        <a:invGamma/>
                      </a:schemeClr>
                    </a:gs>
                    <a:gs pos="100000">
                      <a:schemeClr val="hlink"/>
                    </a:gs>
                  </a:gsLst>
                  <a:lin ang="0" scaled="1"/>
                </a:gradFill>
              </a14:hiddenFill>
            </a:ext>
            <a:ext uri="{AF507438-7753-43E0-B8FC-AC1667EBCBE1}">
              <a14:hiddenEffects xmlns="" xmlns:a14="http://schemas.microsoft.com/office/drawing/2010/main">
                <a:effectLst>
                  <a:outerShdw dist="76200" dir="10800000" kx="-3284103" algn="br" rotWithShape="0">
                    <a:schemeClr val="bg2">
                      <a:alpha val="50000"/>
                    </a:schemeClr>
                  </a:outerShdw>
                </a:effectLst>
              </a14:hiddenEffects>
            </a:ext>
          </a:extLst>
        </p:spPr>
        <p:txBody>
          <a:bodyPr wrap="none" anchor="ctr"/>
          <a:lstStyle/>
          <a:p>
            <a:pPr eaLnBrk="0" hangingPunct="0"/>
            <a:r>
              <a:rPr lang="zh-CN" altLang="en-US" sz="2400" b="1" dirty="0" smtClean="0">
                <a:solidFill>
                  <a:schemeClr val="tx2"/>
                </a:solidFill>
                <a:latin typeface="黑体" panose="02010600030101010101" pitchFamily="2" charset="-122"/>
                <a:ea typeface="黑体" panose="02010600030101010101" pitchFamily="2" charset="-122"/>
              </a:rPr>
              <a:t>问题一：</a:t>
            </a:r>
            <a:r>
              <a:rPr lang="zh-CN" altLang="en-US" sz="2400" b="1" dirty="0" smtClean="0">
                <a:solidFill>
                  <a:schemeClr val="tx2"/>
                </a:solidFill>
                <a:latin typeface="楷体_GB2312" panose="02010609030101010101" pitchFamily="49" charset="-122"/>
                <a:ea typeface="楷体_GB2312" panose="02010609030101010101" pitchFamily="49" charset="-122"/>
              </a:rPr>
              <a:t>几种典型的教师形象</a:t>
            </a:r>
            <a:endParaRPr lang="en-US" altLang="zh-CN" sz="2400" b="1" dirty="0">
              <a:solidFill>
                <a:schemeClr val="tx2"/>
              </a:solidFill>
              <a:latin typeface="楷体_GB2312" panose="02010609030101010101" pitchFamily="49" charset="-122"/>
              <a:ea typeface="楷体_GB2312" panose="02010609030101010101" pitchFamily="49" charset="-122"/>
            </a:endParaRPr>
          </a:p>
        </p:txBody>
      </p:sp>
      <p:grpSp>
        <p:nvGrpSpPr>
          <p:cNvPr id="89148" name="Group 60"/>
          <p:cNvGrpSpPr/>
          <p:nvPr/>
        </p:nvGrpSpPr>
        <p:grpSpPr bwMode="auto">
          <a:xfrm>
            <a:off x="1948809" y="2127416"/>
            <a:ext cx="862608" cy="864096"/>
            <a:chOff x="2078" y="1680"/>
            <a:chExt cx="1615" cy="1615"/>
          </a:xfrm>
        </p:grpSpPr>
        <p:sp>
          <p:nvSpPr>
            <p:cNvPr id="89149" name="Oval 61"/>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a:noFill/>
            </a:ln>
            <a:effectLst/>
            <a:extLst>
              <a:ext uri="{91240B29-F687-4F45-9708-019B960494DF}">
                <a14:hiddenLine xmlns="" xmlns:a14="http://schemas.microsoft.com/office/drawing/2010/main" w="57150">
                  <a:solidFill>
                    <a:schemeClr val="bg1"/>
                  </a:solidFill>
                  <a:round/>
                </a14:hiddenLine>
              </a:ext>
              <a:ext uri="{AF507438-7753-43E0-B8FC-AC1667EBCBE1}">
                <a14:hiddenEffects xmlns="" xmlns:a14="http://schemas.microsoft.com/office/drawing/2010/main">
                  <a:effectLst>
                    <a:outerShdw dist="76200" dir="10800000" kx="-3284103" algn="br" rotWithShape="0">
                      <a:schemeClr val="bg2">
                        <a:alpha val="50000"/>
                      </a:schemeClr>
                    </a:outerShdw>
                  </a:effectLst>
                </a14:hiddenEffects>
              </a:ext>
            </a:extLst>
          </p:spPr>
          <p:txBody>
            <a:bodyPr wrap="none" anchor="ctr"/>
            <a:lstStyle/>
            <a:p>
              <a:endParaRPr lang="zh-CN" altLang="en-US"/>
            </a:p>
          </p:txBody>
        </p:sp>
        <p:sp>
          <p:nvSpPr>
            <p:cNvPr id="89150" name="Oval 62"/>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a:noFill/>
            </a:ln>
            <a:effectLst/>
            <a:extLst>
              <a:ext uri="{91240B29-F687-4F45-9708-019B960494DF}">
                <a14:hiddenLine xmlns="" xmlns:a14="http://schemas.microsoft.com/office/drawing/2010/main" w="9525">
                  <a:solidFill>
                    <a:schemeClr val="tx1"/>
                  </a:solidFill>
                  <a:round/>
                </a14:hiddenLine>
              </a:ext>
              <a:ext uri="{AF507438-7753-43E0-B8FC-AC1667EBCBE1}">
                <a14:hiddenEffects xmlns="" xmlns:a14="http://schemas.microsoft.com/office/drawing/2010/main">
                  <a:effectLst>
                    <a:outerShdw dist="76200" dir="10800000" kx="-3284103" algn="br" rotWithShape="0">
                      <a:schemeClr val="bg2">
                        <a:alpha val="50000"/>
                      </a:schemeClr>
                    </a:outerShdw>
                  </a:effectLst>
                </a14:hiddenEffects>
              </a:ext>
            </a:extLst>
          </p:spPr>
          <p:txBody>
            <a:bodyPr wrap="none" anchor="ctr"/>
            <a:lstStyle/>
            <a:p>
              <a:endParaRPr lang="zh-CN" altLang="en-US"/>
            </a:p>
          </p:txBody>
        </p:sp>
        <p:sp>
          <p:nvSpPr>
            <p:cNvPr id="89151" name="Oval 63"/>
            <p:cNvSpPr>
              <a:spLocks noChangeArrowheads="1"/>
            </p:cNvSpPr>
            <p:nvPr/>
          </p:nvSpPr>
          <p:spPr bwMode="gray">
            <a:xfrm>
              <a:off x="2254" y="1856"/>
              <a:ext cx="1262" cy="1264"/>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a:noFill/>
            </a:ln>
            <a:effectLst/>
            <a:extLst>
              <a:ext uri="{91240B29-F687-4F45-9708-019B960494DF}">
                <a14:hiddenLine xmlns="" xmlns:a14="http://schemas.microsoft.com/office/drawing/2010/main" w="38100">
                  <a:solidFill>
                    <a:schemeClr val="bg1"/>
                  </a:solidFill>
                  <a:round/>
                </a14:hiddenLine>
              </a:ext>
              <a:ext uri="{AF507438-7753-43E0-B8FC-AC1667EBCBE1}">
                <a14:hiddenEffects xmlns="" xmlns:a14="http://schemas.microsoft.com/office/drawing/2010/main">
                  <a:effectLst>
                    <a:outerShdw dist="109250" dir="3267739" algn="ctr" rotWithShape="0">
                      <a:srgbClr val="808080">
                        <a:alpha val="50000"/>
                      </a:srgbClr>
                    </a:outerShdw>
                  </a:effectLst>
                </a14:hiddenEffects>
              </a:ext>
            </a:extLst>
          </p:spPr>
          <p:txBody>
            <a:bodyPr wrap="none" anchor="ctr">
              <a:spAutoFit/>
            </a:bodyPr>
            <a:lstStyle/>
            <a:p>
              <a:endParaRPr lang="zh-CN" altLang="en-US"/>
            </a:p>
          </p:txBody>
        </p:sp>
        <p:sp>
          <p:nvSpPr>
            <p:cNvPr id="89152" name="Oval 64"/>
            <p:cNvSpPr>
              <a:spLocks noChangeArrowheads="1"/>
            </p:cNvSpPr>
            <p:nvPr/>
          </p:nvSpPr>
          <p:spPr bwMode="gray">
            <a:xfrm>
              <a:off x="2254" y="1856"/>
              <a:ext cx="1262" cy="1264"/>
            </a:xfrm>
            <a:prstGeom prst="ellipse">
              <a:avLst/>
            </a:prstGeom>
            <a:gradFill rotWithShape="1">
              <a:gsLst>
                <a:gs pos="0">
                  <a:srgbClr val="48BE67">
                    <a:gamma/>
                    <a:shade val="0"/>
                    <a:invGamma/>
                  </a:srgbClr>
                </a:gs>
                <a:gs pos="100000">
                  <a:srgbClr val="48BE67"/>
                </a:gs>
              </a:gsLst>
              <a:lin ang="2700000" scaled="1"/>
            </a:gradFill>
            <a:ln>
              <a:noFill/>
            </a:ln>
            <a:effectLst/>
            <a:extLst>
              <a:ext uri="{91240B29-F687-4F45-9708-019B960494DF}">
                <a14:hiddenLine xmlns="" xmlns:a14="http://schemas.microsoft.com/office/drawing/2010/main" w="38100">
                  <a:solidFill>
                    <a:schemeClr val="bg1"/>
                  </a:solidFill>
                  <a:round/>
                </a14:hiddenLine>
              </a:ext>
              <a:ext uri="{AF507438-7753-43E0-B8FC-AC1667EBCBE1}">
                <a14:hiddenEffects xmlns="" xmlns:a14="http://schemas.microsoft.com/office/drawing/2010/main">
                  <a:effectLst>
                    <a:outerShdw dist="109250" dir="3267739" algn="ctr" rotWithShape="0">
                      <a:srgbClr val="808080">
                        <a:alpha val="50000"/>
                      </a:srgbClr>
                    </a:outerShdw>
                  </a:effectLst>
                </a14:hiddenEffects>
              </a:ext>
            </a:extLst>
          </p:spPr>
          <p:txBody>
            <a:bodyPr wrap="none" anchor="ctr">
              <a:spAutoFit/>
            </a:bodyPr>
            <a:lstStyle/>
            <a:p>
              <a:endParaRPr lang="zh-CN" altLang="en-US"/>
            </a:p>
          </p:txBody>
        </p:sp>
        <p:sp>
          <p:nvSpPr>
            <p:cNvPr id="89153" name="Oval 65"/>
            <p:cNvSpPr>
              <a:spLocks noChangeArrowheads="1"/>
            </p:cNvSpPr>
            <p:nvPr/>
          </p:nvSpPr>
          <p:spPr bwMode="gray">
            <a:xfrm>
              <a:off x="2337" y="1939"/>
              <a:ext cx="1096" cy="1098"/>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a:noFill/>
            </a:ln>
            <a:effectLst/>
            <a:extLst>
              <a:ext uri="{91240B29-F687-4F45-9708-019B960494DF}">
                <a14:hiddenLine xmlns="" xmlns:a14="http://schemas.microsoft.com/office/drawing/2010/main" w="38100">
                  <a:solidFill>
                    <a:schemeClr val="bg1"/>
                  </a:solidFill>
                  <a:round/>
                </a14:hiddenLine>
              </a:ext>
              <a:ext uri="{AF507438-7753-43E0-B8FC-AC1667EBCBE1}">
                <a14:hiddenEffects xmln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zh-CN" altLang="en-US"/>
            </a:p>
          </p:txBody>
        </p:sp>
        <p:sp>
          <p:nvSpPr>
            <p:cNvPr id="89154" name="Oval 66"/>
            <p:cNvSpPr>
              <a:spLocks noChangeArrowheads="1"/>
            </p:cNvSpPr>
            <p:nvPr/>
          </p:nvSpPr>
          <p:spPr bwMode="gray">
            <a:xfrm>
              <a:off x="2337" y="1939"/>
              <a:ext cx="1096" cy="1098"/>
            </a:xfrm>
            <a:prstGeom prst="ellipse">
              <a:avLst/>
            </a:prstGeom>
            <a:gradFill rotWithShape="1">
              <a:gsLst>
                <a:gs pos="0">
                  <a:srgbClr val="48BE67"/>
                </a:gs>
                <a:gs pos="100000">
                  <a:srgbClr val="48BE67">
                    <a:gamma/>
                    <a:shade val="48627"/>
                    <a:invGamma/>
                  </a:srgbClr>
                </a:gs>
              </a:gsLst>
              <a:lin ang="2700000" scaled="1"/>
            </a:gradFill>
            <a:ln>
              <a:noFill/>
            </a:ln>
            <a:effectLst/>
            <a:extLst>
              <a:ext uri="{91240B29-F687-4F45-9708-019B960494DF}">
                <a14:hiddenLine xmlns="" xmlns:a14="http://schemas.microsoft.com/office/drawing/2010/main" w="38100">
                  <a:solidFill>
                    <a:schemeClr val="bg1"/>
                  </a:solidFill>
                  <a:round/>
                </a14:hiddenLine>
              </a:ext>
              <a:ext uri="{AF507438-7753-43E0-B8FC-AC1667EBCBE1}">
                <a14:hiddenEffects xmln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zh-CN" altLang="en-US"/>
            </a:p>
          </p:txBody>
        </p:sp>
      </p:grpSp>
      <p:grpSp>
        <p:nvGrpSpPr>
          <p:cNvPr id="89155" name="Group 67"/>
          <p:cNvGrpSpPr/>
          <p:nvPr/>
        </p:nvGrpSpPr>
        <p:grpSpPr bwMode="auto">
          <a:xfrm>
            <a:off x="2298912" y="3399661"/>
            <a:ext cx="868679" cy="863893"/>
            <a:chOff x="2078" y="1680"/>
            <a:chExt cx="1615" cy="1615"/>
          </a:xfrm>
        </p:grpSpPr>
        <p:sp>
          <p:nvSpPr>
            <p:cNvPr id="89156" name="Oval 68"/>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a:noFill/>
            </a:ln>
            <a:effectLst/>
            <a:extLst>
              <a:ext uri="{91240B29-F687-4F45-9708-019B960494DF}">
                <a14:hiddenLine xmlns="" xmlns:a14="http://schemas.microsoft.com/office/drawing/2010/main" w="57150">
                  <a:solidFill>
                    <a:schemeClr val="bg1"/>
                  </a:solidFill>
                  <a:round/>
                </a14:hiddenLine>
              </a:ext>
              <a:ext uri="{AF507438-7753-43E0-B8FC-AC1667EBCBE1}">
                <a14:hiddenEffects xmlns="" xmlns:a14="http://schemas.microsoft.com/office/drawing/2010/main">
                  <a:effectLst>
                    <a:outerShdw dist="76200" dir="10800000" kx="-3284103" algn="br" rotWithShape="0">
                      <a:schemeClr val="bg2">
                        <a:alpha val="50000"/>
                      </a:schemeClr>
                    </a:outerShdw>
                  </a:effectLst>
                </a14:hiddenEffects>
              </a:ext>
            </a:extLst>
          </p:spPr>
          <p:txBody>
            <a:bodyPr wrap="none" anchor="ctr"/>
            <a:lstStyle/>
            <a:p>
              <a:endParaRPr lang="zh-CN" altLang="en-US"/>
            </a:p>
          </p:txBody>
        </p:sp>
        <p:sp>
          <p:nvSpPr>
            <p:cNvPr id="89157" name="Oval 69"/>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a:noFill/>
            </a:ln>
            <a:effectLst/>
            <a:extLst>
              <a:ext uri="{91240B29-F687-4F45-9708-019B960494DF}">
                <a14:hiddenLine xmlns="" xmlns:a14="http://schemas.microsoft.com/office/drawing/2010/main" w="9525">
                  <a:solidFill>
                    <a:schemeClr val="tx1"/>
                  </a:solidFill>
                  <a:round/>
                </a14:hiddenLine>
              </a:ext>
              <a:ext uri="{AF507438-7753-43E0-B8FC-AC1667EBCBE1}">
                <a14:hiddenEffects xmlns="" xmlns:a14="http://schemas.microsoft.com/office/drawing/2010/main">
                  <a:effectLst>
                    <a:outerShdw dist="76200" dir="10800000" kx="-3284103" algn="br" rotWithShape="0">
                      <a:schemeClr val="bg2">
                        <a:alpha val="50000"/>
                      </a:schemeClr>
                    </a:outerShdw>
                  </a:effectLst>
                </a14:hiddenEffects>
              </a:ext>
            </a:extLst>
          </p:spPr>
          <p:txBody>
            <a:bodyPr wrap="none" anchor="ctr"/>
            <a:lstStyle/>
            <a:p>
              <a:endParaRPr lang="zh-CN" altLang="en-US"/>
            </a:p>
          </p:txBody>
        </p:sp>
        <p:sp>
          <p:nvSpPr>
            <p:cNvPr id="89158" name="Oval 70"/>
            <p:cNvSpPr>
              <a:spLocks noChangeArrowheads="1"/>
            </p:cNvSpPr>
            <p:nvPr/>
          </p:nvSpPr>
          <p:spPr bwMode="gray">
            <a:xfrm>
              <a:off x="2254" y="1856"/>
              <a:ext cx="1262" cy="1264"/>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a:noFill/>
            </a:ln>
            <a:effectLst/>
            <a:extLst>
              <a:ext uri="{91240B29-F687-4F45-9708-019B960494DF}">
                <a14:hiddenLine xmlns="" xmlns:a14="http://schemas.microsoft.com/office/drawing/2010/main" w="38100">
                  <a:solidFill>
                    <a:schemeClr val="bg1"/>
                  </a:solidFill>
                  <a:round/>
                </a14:hiddenLine>
              </a:ext>
              <a:ext uri="{AF507438-7753-43E0-B8FC-AC1667EBCBE1}">
                <a14:hiddenEffects xmlns="" xmlns:a14="http://schemas.microsoft.com/office/drawing/2010/main">
                  <a:effectLst>
                    <a:outerShdw dist="109250" dir="3267739" algn="ctr" rotWithShape="0">
                      <a:srgbClr val="808080">
                        <a:alpha val="50000"/>
                      </a:srgbClr>
                    </a:outerShdw>
                  </a:effectLst>
                </a14:hiddenEffects>
              </a:ext>
            </a:extLst>
          </p:spPr>
          <p:txBody>
            <a:bodyPr wrap="none" anchor="ctr">
              <a:spAutoFit/>
            </a:bodyPr>
            <a:lstStyle/>
            <a:p>
              <a:endParaRPr lang="zh-CN" altLang="en-US"/>
            </a:p>
          </p:txBody>
        </p:sp>
        <p:sp>
          <p:nvSpPr>
            <p:cNvPr id="89159" name="Oval 71"/>
            <p:cNvSpPr>
              <a:spLocks noChangeArrowheads="1"/>
            </p:cNvSpPr>
            <p:nvPr/>
          </p:nvSpPr>
          <p:spPr bwMode="gray">
            <a:xfrm>
              <a:off x="2254" y="1856"/>
              <a:ext cx="1262" cy="1264"/>
            </a:xfrm>
            <a:prstGeom prst="ellipse">
              <a:avLst/>
            </a:prstGeom>
            <a:gradFill rotWithShape="1">
              <a:gsLst>
                <a:gs pos="0">
                  <a:srgbClr val="21B3E1"/>
                </a:gs>
                <a:gs pos="100000">
                  <a:srgbClr val="21B3E1">
                    <a:gamma/>
                    <a:shade val="46275"/>
                    <a:invGamma/>
                  </a:srgbClr>
                </a:gs>
              </a:gsLst>
              <a:lin ang="5400000" scaled="1"/>
            </a:gradFill>
            <a:ln>
              <a:noFill/>
            </a:ln>
            <a:effectLst/>
            <a:extLst>
              <a:ext uri="{91240B29-F687-4F45-9708-019B960494DF}">
                <a14:hiddenLine xmlns="" xmlns:a14="http://schemas.microsoft.com/office/drawing/2010/main" w="38100">
                  <a:solidFill>
                    <a:schemeClr val="bg1"/>
                  </a:solidFill>
                  <a:round/>
                </a14:hiddenLine>
              </a:ext>
              <a:ext uri="{AF507438-7753-43E0-B8FC-AC1667EBCBE1}">
                <a14:hiddenEffects xmlns="" xmlns:a14="http://schemas.microsoft.com/office/drawing/2010/main">
                  <a:effectLst>
                    <a:outerShdw dist="109250" dir="3267739" algn="ctr" rotWithShape="0">
                      <a:srgbClr val="808080">
                        <a:alpha val="50000"/>
                      </a:srgbClr>
                    </a:outerShdw>
                  </a:effectLst>
                </a14:hiddenEffects>
              </a:ext>
            </a:extLst>
          </p:spPr>
          <p:txBody>
            <a:bodyPr wrap="none" anchor="ctr">
              <a:spAutoFit/>
            </a:bodyPr>
            <a:lstStyle/>
            <a:p>
              <a:endParaRPr lang="zh-CN" altLang="en-US"/>
            </a:p>
          </p:txBody>
        </p:sp>
        <p:sp>
          <p:nvSpPr>
            <p:cNvPr id="89160" name="Oval 72"/>
            <p:cNvSpPr>
              <a:spLocks noChangeArrowheads="1"/>
            </p:cNvSpPr>
            <p:nvPr/>
          </p:nvSpPr>
          <p:spPr bwMode="gray">
            <a:xfrm>
              <a:off x="2337" y="1939"/>
              <a:ext cx="1096" cy="1098"/>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a:noFill/>
            </a:ln>
            <a:effectLst/>
            <a:extLst>
              <a:ext uri="{91240B29-F687-4F45-9708-019B960494DF}">
                <a14:hiddenLine xmlns="" xmlns:a14="http://schemas.microsoft.com/office/drawing/2010/main" w="38100">
                  <a:solidFill>
                    <a:schemeClr val="bg1"/>
                  </a:solidFill>
                  <a:round/>
                </a14:hiddenLine>
              </a:ext>
              <a:ext uri="{AF507438-7753-43E0-B8FC-AC1667EBCBE1}">
                <a14:hiddenEffects xmln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zh-CN" altLang="en-US"/>
            </a:p>
          </p:txBody>
        </p:sp>
        <p:sp>
          <p:nvSpPr>
            <p:cNvPr id="89161" name="Oval 73"/>
            <p:cNvSpPr>
              <a:spLocks noChangeArrowheads="1"/>
            </p:cNvSpPr>
            <p:nvPr/>
          </p:nvSpPr>
          <p:spPr bwMode="gray">
            <a:xfrm>
              <a:off x="2337" y="1939"/>
              <a:ext cx="1096" cy="1098"/>
            </a:xfrm>
            <a:prstGeom prst="ellipse">
              <a:avLst/>
            </a:prstGeom>
            <a:gradFill rotWithShape="1">
              <a:gsLst>
                <a:gs pos="0">
                  <a:srgbClr val="21B3E1"/>
                </a:gs>
                <a:gs pos="100000">
                  <a:srgbClr val="21B3E1">
                    <a:gamma/>
                    <a:shade val="48627"/>
                    <a:invGamma/>
                  </a:srgbClr>
                </a:gs>
              </a:gsLst>
              <a:lin ang="2700000" scaled="1"/>
            </a:gradFill>
            <a:ln>
              <a:noFill/>
            </a:ln>
            <a:effectLst/>
            <a:extLst>
              <a:ext uri="{91240B29-F687-4F45-9708-019B960494DF}">
                <a14:hiddenLine xmlns="" xmlns:a14="http://schemas.microsoft.com/office/drawing/2010/main" w="38100">
                  <a:solidFill>
                    <a:schemeClr val="bg1"/>
                  </a:solidFill>
                  <a:round/>
                </a14:hiddenLine>
              </a:ext>
              <a:ext uri="{AF507438-7753-43E0-B8FC-AC1667EBCBE1}">
                <a14:hiddenEffects xmln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zh-CN" altLang="en-US"/>
            </a:p>
          </p:txBody>
        </p:sp>
      </p:grpSp>
      <p:grpSp>
        <p:nvGrpSpPr>
          <p:cNvPr id="89162" name="Group 74"/>
          <p:cNvGrpSpPr/>
          <p:nvPr/>
        </p:nvGrpSpPr>
        <p:grpSpPr bwMode="auto">
          <a:xfrm>
            <a:off x="2003605" y="4652278"/>
            <a:ext cx="1043462" cy="847882"/>
            <a:chOff x="2078" y="1680"/>
            <a:chExt cx="1615" cy="1615"/>
          </a:xfrm>
        </p:grpSpPr>
        <p:sp>
          <p:nvSpPr>
            <p:cNvPr id="89163" name="Oval 75"/>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a:noFill/>
            </a:ln>
            <a:effectLst/>
            <a:extLst>
              <a:ext uri="{91240B29-F687-4F45-9708-019B960494DF}">
                <a14:hiddenLine xmlns="" xmlns:a14="http://schemas.microsoft.com/office/drawing/2010/main" w="57150">
                  <a:solidFill>
                    <a:schemeClr val="bg1"/>
                  </a:solidFill>
                  <a:round/>
                </a14:hiddenLine>
              </a:ext>
              <a:ext uri="{AF507438-7753-43E0-B8FC-AC1667EBCBE1}">
                <a14:hiddenEffects xmlns="" xmlns:a14="http://schemas.microsoft.com/office/drawing/2010/main">
                  <a:effectLst>
                    <a:outerShdw dist="76200" dir="10800000" kx="-3284103" algn="br" rotWithShape="0">
                      <a:schemeClr val="bg2">
                        <a:alpha val="50000"/>
                      </a:schemeClr>
                    </a:outerShdw>
                  </a:effectLst>
                </a14:hiddenEffects>
              </a:ext>
            </a:extLst>
          </p:spPr>
          <p:txBody>
            <a:bodyPr wrap="none" anchor="ctr"/>
            <a:lstStyle/>
            <a:p>
              <a:endParaRPr lang="zh-CN" altLang="en-US"/>
            </a:p>
          </p:txBody>
        </p:sp>
        <p:sp>
          <p:nvSpPr>
            <p:cNvPr id="89164" name="Oval 76"/>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a:noFill/>
            </a:ln>
            <a:effectLst/>
            <a:extLst>
              <a:ext uri="{91240B29-F687-4F45-9708-019B960494DF}">
                <a14:hiddenLine xmlns="" xmlns:a14="http://schemas.microsoft.com/office/drawing/2010/main" w="9525">
                  <a:solidFill>
                    <a:schemeClr val="tx1"/>
                  </a:solidFill>
                  <a:round/>
                </a14:hiddenLine>
              </a:ext>
              <a:ext uri="{AF507438-7753-43E0-B8FC-AC1667EBCBE1}">
                <a14:hiddenEffects xmlns="" xmlns:a14="http://schemas.microsoft.com/office/drawing/2010/main">
                  <a:effectLst>
                    <a:outerShdw dist="76200" dir="10800000" kx="-3284103" algn="br" rotWithShape="0">
                      <a:schemeClr val="bg2">
                        <a:alpha val="50000"/>
                      </a:schemeClr>
                    </a:outerShdw>
                  </a:effectLst>
                </a14:hiddenEffects>
              </a:ext>
            </a:extLst>
          </p:spPr>
          <p:txBody>
            <a:bodyPr wrap="none" anchor="ctr"/>
            <a:lstStyle/>
            <a:p>
              <a:endParaRPr lang="zh-CN" altLang="en-US"/>
            </a:p>
          </p:txBody>
        </p:sp>
        <p:sp>
          <p:nvSpPr>
            <p:cNvPr id="89165" name="Oval 77"/>
            <p:cNvSpPr>
              <a:spLocks noChangeArrowheads="1"/>
            </p:cNvSpPr>
            <p:nvPr/>
          </p:nvSpPr>
          <p:spPr bwMode="gray">
            <a:xfrm>
              <a:off x="2254" y="1856"/>
              <a:ext cx="1262" cy="1264"/>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a:noFill/>
            </a:ln>
            <a:effectLst/>
            <a:extLst>
              <a:ext uri="{91240B29-F687-4F45-9708-019B960494DF}">
                <a14:hiddenLine xmlns="" xmlns:a14="http://schemas.microsoft.com/office/drawing/2010/main" w="38100">
                  <a:solidFill>
                    <a:schemeClr val="bg1"/>
                  </a:solidFill>
                  <a:round/>
                </a14:hiddenLine>
              </a:ext>
              <a:ext uri="{AF507438-7753-43E0-B8FC-AC1667EBCBE1}">
                <a14:hiddenEffects xmlns="" xmlns:a14="http://schemas.microsoft.com/office/drawing/2010/main">
                  <a:effectLst>
                    <a:outerShdw dist="109250" dir="3267739" algn="ctr" rotWithShape="0">
                      <a:srgbClr val="808080">
                        <a:alpha val="50000"/>
                      </a:srgbClr>
                    </a:outerShdw>
                  </a:effectLst>
                </a14:hiddenEffects>
              </a:ext>
            </a:extLst>
          </p:spPr>
          <p:txBody>
            <a:bodyPr wrap="none" anchor="ctr">
              <a:spAutoFit/>
            </a:bodyPr>
            <a:lstStyle/>
            <a:p>
              <a:endParaRPr lang="zh-CN" altLang="en-US"/>
            </a:p>
          </p:txBody>
        </p:sp>
        <p:sp>
          <p:nvSpPr>
            <p:cNvPr id="89166" name="Oval 78"/>
            <p:cNvSpPr>
              <a:spLocks noChangeArrowheads="1"/>
            </p:cNvSpPr>
            <p:nvPr/>
          </p:nvSpPr>
          <p:spPr bwMode="gray">
            <a:xfrm>
              <a:off x="2254" y="1856"/>
              <a:ext cx="1262" cy="1264"/>
            </a:xfrm>
            <a:prstGeom prst="ellipse">
              <a:avLst/>
            </a:prstGeom>
            <a:gradFill rotWithShape="1">
              <a:gsLst>
                <a:gs pos="0">
                  <a:srgbClr val="8D67E1">
                    <a:gamma/>
                    <a:shade val="0"/>
                    <a:invGamma/>
                  </a:srgbClr>
                </a:gs>
                <a:gs pos="100000">
                  <a:srgbClr val="8D67E1"/>
                </a:gs>
              </a:gsLst>
              <a:lin ang="2700000" scaled="1"/>
            </a:gradFill>
            <a:ln>
              <a:noFill/>
            </a:ln>
            <a:effectLst/>
            <a:extLst>
              <a:ext uri="{91240B29-F687-4F45-9708-019B960494DF}">
                <a14:hiddenLine xmlns="" xmlns:a14="http://schemas.microsoft.com/office/drawing/2010/main" w="38100">
                  <a:solidFill>
                    <a:schemeClr val="bg1"/>
                  </a:solidFill>
                  <a:round/>
                </a14:hiddenLine>
              </a:ext>
              <a:ext uri="{AF507438-7753-43E0-B8FC-AC1667EBCBE1}">
                <a14:hiddenEffects xmlns="" xmlns:a14="http://schemas.microsoft.com/office/drawing/2010/main">
                  <a:effectLst>
                    <a:outerShdw dist="109250" dir="3267739" algn="ctr" rotWithShape="0">
                      <a:srgbClr val="808080">
                        <a:alpha val="50000"/>
                      </a:srgbClr>
                    </a:outerShdw>
                  </a:effectLst>
                </a14:hiddenEffects>
              </a:ext>
            </a:extLst>
          </p:spPr>
          <p:txBody>
            <a:bodyPr wrap="none" anchor="ctr">
              <a:spAutoFit/>
            </a:bodyPr>
            <a:lstStyle/>
            <a:p>
              <a:endParaRPr lang="zh-CN" altLang="en-US"/>
            </a:p>
          </p:txBody>
        </p:sp>
        <p:sp>
          <p:nvSpPr>
            <p:cNvPr id="89167" name="Oval 79"/>
            <p:cNvSpPr>
              <a:spLocks noChangeArrowheads="1"/>
            </p:cNvSpPr>
            <p:nvPr/>
          </p:nvSpPr>
          <p:spPr bwMode="gray">
            <a:xfrm>
              <a:off x="2337" y="1939"/>
              <a:ext cx="1096" cy="1098"/>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a:noFill/>
            </a:ln>
            <a:effectLst/>
            <a:extLst>
              <a:ext uri="{91240B29-F687-4F45-9708-019B960494DF}">
                <a14:hiddenLine xmlns="" xmlns:a14="http://schemas.microsoft.com/office/drawing/2010/main" w="38100">
                  <a:solidFill>
                    <a:schemeClr val="bg1"/>
                  </a:solidFill>
                  <a:round/>
                </a14:hiddenLine>
              </a:ext>
              <a:ext uri="{AF507438-7753-43E0-B8FC-AC1667EBCBE1}">
                <a14:hiddenEffects xmln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zh-CN" altLang="en-US"/>
            </a:p>
          </p:txBody>
        </p:sp>
        <p:sp>
          <p:nvSpPr>
            <p:cNvPr id="89168" name="Oval 80"/>
            <p:cNvSpPr>
              <a:spLocks noChangeArrowheads="1"/>
            </p:cNvSpPr>
            <p:nvPr/>
          </p:nvSpPr>
          <p:spPr bwMode="gray">
            <a:xfrm>
              <a:off x="2337" y="1939"/>
              <a:ext cx="1096" cy="1098"/>
            </a:xfrm>
            <a:prstGeom prst="ellipse">
              <a:avLst/>
            </a:prstGeom>
            <a:gradFill rotWithShape="1">
              <a:gsLst>
                <a:gs pos="0">
                  <a:srgbClr val="8D67E1"/>
                </a:gs>
                <a:gs pos="100000">
                  <a:srgbClr val="8D67E1">
                    <a:gamma/>
                    <a:shade val="48627"/>
                    <a:invGamma/>
                  </a:srgbClr>
                </a:gs>
              </a:gsLst>
              <a:lin ang="2700000" scaled="1"/>
            </a:gradFill>
            <a:ln>
              <a:noFill/>
            </a:ln>
            <a:effectLst/>
            <a:extLst>
              <a:ext uri="{91240B29-F687-4F45-9708-019B960494DF}">
                <a14:hiddenLine xmlns="" xmlns:a14="http://schemas.microsoft.com/office/drawing/2010/main" w="38100">
                  <a:solidFill>
                    <a:schemeClr val="bg1"/>
                  </a:solidFill>
                  <a:round/>
                </a14:hiddenLine>
              </a:ext>
              <a:ext uri="{AF507438-7753-43E0-B8FC-AC1667EBCBE1}">
                <a14:hiddenEffects xmln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zh-CN" altLang="en-US"/>
            </a:p>
          </p:txBody>
        </p:sp>
      </p:gr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r>
              <a:rPr lang="zh-CN" altLang="en-US" sz="3600" dirty="0" smtClean="0">
                <a:latin typeface="黑体" panose="02010600030101010101" pitchFamily="2" charset="-122"/>
                <a:ea typeface="黑体" panose="02010600030101010101" pitchFamily="2" charset="-122"/>
              </a:rPr>
              <a:t>纪伯伦</a:t>
            </a:r>
            <a:r>
              <a:rPr lang="en-US" altLang="zh-CN" sz="3600" dirty="0" smtClean="0">
                <a:latin typeface="黑体" panose="02010600030101010101" pitchFamily="2" charset="-122"/>
                <a:ea typeface="黑体" panose="02010600030101010101" pitchFamily="2" charset="-122"/>
              </a:rPr>
              <a:t>《</a:t>
            </a:r>
            <a:r>
              <a:rPr lang="zh-CN" altLang="en-US" sz="3600" dirty="0" smtClean="0">
                <a:latin typeface="黑体" panose="02010600030101010101" pitchFamily="2" charset="-122"/>
                <a:ea typeface="黑体" panose="02010600030101010101" pitchFamily="2" charset="-122"/>
              </a:rPr>
              <a:t>你的孩子其实不是你的孩子</a:t>
            </a:r>
            <a:r>
              <a:rPr lang="en-US" altLang="zh-CN" sz="3600" dirty="0" smtClean="0">
                <a:latin typeface="黑体" panose="02010600030101010101" pitchFamily="2" charset="-122"/>
                <a:ea typeface="黑体" panose="02010600030101010101" pitchFamily="2" charset="-122"/>
              </a:rPr>
              <a:t>》</a:t>
            </a:r>
            <a:endParaRPr lang="en-US" altLang="zh-CN" sz="3600" dirty="0">
              <a:latin typeface="黑体" panose="02010600030101010101" pitchFamily="2" charset="-122"/>
              <a:ea typeface="黑体" panose="02010600030101010101" pitchFamily="2" charset="-122"/>
            </a:endParaRPr>
          </a:p>
        </p:txBody>
      </p:sp>
      <p:sp>
        <p:nvSpPr>
          <p:cNvPr id="71688" name="AutoShape 8"/>
          <p:cNvSpPr>
            <a:spLocks noChangeAspect="1" noChangeArrowheads="1" noTextEdit="1"/>
          </p:cNvSpPr>
          <p:nvPr/>
        </p:nvSpPr>
        <p:spPr bwMode="gray">
          <a:xfrm flipH="1">
            <a:off x="4868863" y="3252788"/>
            <a:ext cx="909637" cy="1244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zh-CN" altLang="en-US"/>
          </a:p>
        </p:txBody>
      </p:sp>
      <p:sp>
        <p:nvSpPr>
          <p:cNvPr id="21" name="Rectangle 3"/>
          <p:cNvSpPr txBox="1">
            <a:spLocks noChangeArrowheads="1"/>
          </p:cNvSpPr>
          <p:nvPr/>
        </p:nvSpPr>
        <p:spPr bwMode="auto">
          <a:xfrm>
            <a:off x="683568" y="1484784"/>
            <a:ext cx="7704856" cy="453650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marL="342900" indent="-342900" algn="l" rtl="0" eaLnBrk="1" fontAlgn="base" hangingPunct="1">
              <a:spcBef>
                <a:spcPct val="20000"/>
              </a:spcBef>
              <a:spcAft>
                <a:spcPct val="0"/>
              </a:spcAft>
              <a:buClr>
                <a:schemeClr val="hlink"/>
              </a:buClr>
              <a:buFont typeface="Wingdings" panose="05000000000000000000" pitchFamily="2" charset="2"/>
              <a:buChar char="v"/>
              <a:defRPr sz="32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anose="05000000000000000000" pitchFamily="2" charset="2"/>
              <a:buChar char="§"/>
              <a:defRPr sz="2800">
                <a:solidFill>
                  <a:schemeClr val="tx1"/>
                </a:solidFill>
                <a:latin typeface="+mn-lt"/>
              </a:defRPr>
            </a:lvl2pPr>
            <a:lvl3pPr marL="1143000" indent="-228600" algn="l" rtl="0" eaLnBrk="1" fontAlgn="base" hangingPunct="1">
              <a:spcBef>
                <a:spcPct val="20000"/>
              </a:spcBef>
              <a:spcAft>
                <a:spcPct val="0"/>
              </a:spcAft>
              <a:buClr>
                <a:schemeClr val="tx1"/>
              </a:buClr>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a:lnSpc>
                <a:spcPct val="125000"/>
              </a:lnSpc>
              <a:spcBef>
                <a:spcPts val="0"/>
              </a:spcBef>
              <a:buClr>
                <a:schemeClr val="accent6"/>
              </a:buClr>
              <a:buNone/>
            </a:pPr>
            <a:r>
              <a:rPr lang="zh-CN" altLang="en-US" sz="2800" b="1" dirty="0" smtClean="0">
                <a:solidFill>
                  <a:schemeClr val="tx2"/>
                </a:solidFill>
                <a:latin typeface="楷体_GB2312" panose="02010609030101010101" pitchFamily="49" charset="-122"/>
                <a:ea typeface="楷体_GB2312" panose="02010609030101010101" pitchFamily="49" charset="-122"/>
              </a:rPr>
              <a:t>  </a:t>
            </a:r>
            <a:r>
              <a:rPr lang="zh-CN" altLang="en-US" sz="2800" b="1" dirty="0" smtClean="0">
                <a:solidFill>
                  <a:srgbClr val="FF0000"/>
                </a:solidFill>
                <a:latin typeface="楷体_GB2312" panose="02010609030101010101" pitchFamily="49" charset="-122"/>
                <a:ea typeface="楷体_GB2312" panose="02010609030101010101" pitchFamily="49" charset="-122"/>
              </a:rPr>
              <a:t>    你可以庇护的是他们的身体，</a:t>
            </a:r>
            <a:br>
              <a:rPr lang="zh-CN" altLang="en-US" sz="2800" b="1" dirty="0" smtClean="0">
                <a:solidFill>
                  <a:srgbClr val="FF0000"/>
                </a:solidFill>
                <a:latin typeface="楷体_GB2312" panose="02010609030101010101" pitchFamily="49" charset="-122"/>
                <a:ea typeface="楷体_GB2312" panose="02010609030101010101" pitchFamily="49" charset="-122"/>
              </a:rPr>
            </a:br>
            <a:r>
              <a:rPr lang="zh-CN" altLang="en-US" sz="2800" b="1" dirty="0" smtClean="0">
                <a:solidFill>
                  <a:srgbClr val="FF0000"/>
                </a:solidFill>
                <a:latin typeface="楷体_GB2312" panose="02010609030101010101" pitchFamily="49" charset="-122"/>
                <a:ea typeface="楷体_GB2312" panose="02010609030101010101" pitchFamily="49" charset="-122"/>
              </a:rPr>
              <a:t>　　却不是他们的灵魂，</a:t>
            </a:r>
            <a:br>
              <a:rPr lang="zh-CN" altLang="en-US" sz="2800" b="1" dirty="0" smtClean="0">
                <a:solidFill>
                  <a:srgbClr val="FF0000"/>
                </a:solidFill>
                <a:latin typeface="楷体_GB2312" panose="02010609030101010101" pitchFamily="49" charset="-122"/>
                <a:ea typeface="楷体_GB2312" panose="02010609030101010101" pitchFamily="49" charset="-122"/>
              </a:rPr>
            </a:br>
            <a:r>
              <a:rPr lang="zh-CN" altLang="en-US" sz="2800" b="1" dirty="0" smtClean="0">
                <a:solidFill>
                  <a:srgbClr val="FF0000"/>
                </a:solidFill>
                <a:latin typeface="楷体_GB2312" panose="02010609030101010101" pitchFamily="49" charset="-122"/>
                <a:ea typeface="楷体_GB2312" panose="02010609030101010101" pitchFamily="49" charset="-122"/>
              </a:rPr>
              <a:t>　　因为他们的灵魂属于明天，</a:t>
            </a:r>
            <a:br>
              <a:rPr lang="zh-CN" altLang="en-US" sz="2800" b="1" dirty="0" smtClean="0">
                <a:solidFill>
                  <a:srgbClr val="FF0000"/>
                </a:solidFill>
                <a:latin typeface="楷体_GB2312" panose="02010609030101010101" pitchFamily="49" charset="-122"/>
                <a:ea typeface="楷体_GB2312" panose="02010609030101010101" pitchFamily="49" charset="-122"/>
              </a:rPr>
            </a:br>
            <a:r>
              <a:rPr lang="zh-CN" altLang="en-US" sz="2800" b="1" dirty="0" smtClean="0">
                <a:solidFill>
                  <a:srgbClr val="FF0000"/>
                </a:solidFill>
                <a:latin typeface="楷体_GB2312" panose="02010609030101010101" pitchFamily="49" charset="-122"/>
                <a:ea typeface="楷体_GB2312" panose="02010609030101010101" pitchFamily="49" charset="-122"/>
              </a:rPr>
              <a:t>　　属于你做梦也无法达到的明天。</a:t>
            </a:r>
            <a:r>
              <a:rPr lang="zh-CN" altLang="en-US" sz="2800" b="1" dirty="0" smtClean="0">
                <a:solidFill>
                  <a:schemeClr val="tx2"/>
                </a:solidFill>
                <a:latin typeface="楷体_GB2312" panose="02010609030101010101" pitchFamily="49" charset="-122"/>
                <a:ea typeface="楷体_GB2312" panose="02010609030101010101" pitchFamily="49" charset="-122"/>
              </a:rPr>
              <a:t/>
            </a:r>
            <a:br>
              <a:rPr lang="zh-CN" altLang="en-US" sz="2800" b="1" dirty="0" smtClean="0">
                <a:solidFill>
                  <a:schemeClr val="tx2"/>
                </a:solidFill>
                <a:latin typeface="楷体_GB2312" panose="02010609030101010101" pitchFamily="49" charset="-122"/>
                <a:ea typeface="楷体_GB2312" panose="02010609030101010101" pitchFamily="49" charset="-122"/>
              </a:rPr>
            </a:br>
            <a:r>
              <a:rPr lang="zh-CN" altLang="en-US" sz="2800" b="1" dirty="0" smtClean="0">
                <a:solidFill>
                  <a:schemeClr val="tx2"/>
                </a:solidFill>
                <a:latin typeface="楷体_GB2312" panose="02010609030101010101" pitchFamily="49" charset="-122"/>
                <a:ea typeface="楷体_GB2312" panose="02010609030101010101" pitchFamily="49" charset="-122"/>
              </a:rPr>
              <a:t>　　你可以拼尽全力，变得象他们一样，</a:t>
            </a:r>
            <a:br>
              <a:rPr lang="zh-CN" altLang="en-US" sz="2800" b="1" dirty="0" smtClean="0">
                <a:solidFill>
                  <a:schemeClr val="tx2"/>
                </a:solidFill>
                <a:latin typeface="楷体_GB2312" panose="02010609030101010101" pitchFamily="49" charset="-122"/>
                <a:ea typeface="楷体_GB2312" panose="02010609030101010101" pitchFamily="49" charset="-122"/>
              </a:rPr>
            </a:br>
            <a:r>
              <a:rPr lang="zh-CN" altLang="en-US" sz="2800" b="1" dirty="0" smtClean="0">
                <a:solidFill>
                  <a:schemeClr val="tx2"/>
                </a:solidFill>
                <a:latin typeface="楷体_GB2312" panose="02010609030101010101" pitchFamily="49" charset="-122"/>
                <a:ea typeface="楷体_GB2312" panose="02010609030101010101" pitchFamily="49" charset="-122"/>
              </a:rPr>
              <a:t>　　却不要让他们变得和你一样，</a:t>
            </a:r>
            <a:br>
              <a:rPr lang="zh-CN" altLang="en-US" sz="2800" b="1" dirty="0" smtClean="0">
                <a:solidFill>
                  <a:schemeClr val="tx2"/>
                </a:solidFill>
                <a:latin typeface="楷体_GB2312" panose="02010609030101010101" pitchFamily="49" charset="-122"/>
                <a:ea typeface="楷体_GB2312" panose="02010609030101010101" pitchFamily="49" charset="-122"/>
              </a:rPr>
            </a:br>
            <a:r>
              <a:rPr lang="zh-CN" altLang="en-US" sz="2800" b="1" dirty="0" smtClean="0">
                <a:solidFill>
                  <a:schemeClr val="tx2"/>
                </a:solidFill>
                <a:latin typeface="楷体_GB2312" panose="02010609030101010101" pitchFamily="49" charset="-122"/>
                <a:ea typeface="楷体_GB2312" panose="02010609030101010101" pitchFamily="49" charset="-122"/>
              </a:rPr>
              <a:t>　　因为生命不会后退，也不在过去停留。</a:t>
            </a:r>
            <a:br>
              <a:rPr lang="zh-CN" altLang="en-US" sz="2800" b="1" dirty="0" smtClean="0">
                <a:solidFill>
                  <a:schemeClr val="tx2"/>
                </a:solidFill>
                <a:latin typeface="楷体_GB2312" panose="02010609030101010101" pitchFamily="49" charset="-122"/>
                <a:ea typeface="楷体_GB2312" panose="02010609030101010101" pitchFamily="49" charset="-122"/>
              </a:rPr>
            </a:br>
            <a:r>
              <a:rPr lang="zh-CN" altLang="en-US" sz="2800" b="1" dirty="0" smtClean="0">
                <a:solidFill>
                  <a:schemeClr val="tx2"/>
                </a:solidFill>
                <a:latin typeface="楷体_GB2312" panose="02010609030101010101" pitchFamily="49" charset="-122"/>
                <a:ea typeface="楷体_GB2312" panose="02010609030101010101" pitchFamily="49" charset="-122"/>
              </a:rPr>
              <a:t>　　你是弓，儿女是从你那里射出的箭。</a:t>
            </a:r>
            <a:endParaRPr lang="zh-CN" altLang="zh-CN" sz="2800" b="1" dirty="0">
              <a:solidFill>
                <a:schemeClr val="tx2"/>
              </a:solidFill>
              <a:latin typeface="楷体_GB2312" panose="02010609030101010101" pitchFamily="49" charset="-122"/>
              <a:ea typeface="楷体_GB2312" panose="02010609030101010101" pitchFamily="49" charset="-122"/>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r>
              <a:rPr lang="zh-CN" altLang="en-US" sz="3600" dirty="0" smtClean="0">
                <a:latin typeface="黑体" panose="02010600030101010101" pitchFamily="2" charset="-122"/>
                <a:ea typeface="黑体" panose="02010600030101010101" pitchFamily="2" charset="-122"/>
              </a:rPr>
              <a:t>纪伯伦</a:t>
            </a:r>
            <a:r>
              <a:rPr lang="en-US" altLang="zh-CN" sz="3600" dirty="0" smtClean="0">
                <a:latin typeface="黑体" panose="02010600030101010101" pitchFamily="2" charset="-122"/>
                <a:ea typeface="黑体" panose="02010600030101010101" pitchFamily="2" charset="-122"/>
              </a:rPr>
              <a:t>《</a:t>
            </a:r>
            <a:r>
              <a:rPr lang="zh-CN" altLang="en-US" sz="3600" dirty="0" smtClean="0">
                <a:latin typeface="黑体" panose="02010600030101010101" pitchFamily="2" charset="-122"/>
                <a:ea typeface="黑体" panose="02010600030101010101" pitchFamily="2" charset="-122"/>
              </a:rPr>
              <a:t>你的孩子其实不是你的孩子</a:t>
            </a:r>
            <a:r>
              <a:rPr lang="en-US" altLang="zh-CN" sz="3600" dirty="0" smtClean="0">
                <a:latin typeface="黑体" panose="02010600030101010101" pitchFamily="2" charset="-122"/>
                <a:ea typeface="黑体" panose="02010600030101010101" pitchFamily="2" charset="-122"/>
              </a:rPr>
              <a:t>》</a:t>
            </a:r>
            <a:endParaRPr lang="en-US" altLang="zh-CN" sz="3600" dirty="0">
              <a:latin typeface="黑体" panose="02010600030101010101" pitchFamily="2" charset="-122"/>
              <a:ea typeface="黑体" panose="02010600030101010101" pitchFamily="2" charset="-122"/>
            </a:endParaRPr>
          </a:p>
        </p:txBody>
      </p:sp>
      <p:sp>
        <p:nvSpPr>
          <p:cNvPr id="71688" name="AutoShape 8"/>
          <p:cNvSpPr>
            <a:spLocks noChangeAspect="1" noChangeArrowheads="1" noTextEdit="1"/>
          </p:cNvSpPr>
          <p:nvPr/>
        </p:nvSpPr>
        <p:spPr bwMode="gray">
          <a:xfrm flipH="1">
            <a:off x="4868863" y="3252788"/>
            <a:ext cx="909637" cy="1244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zh-CN" altLang="en-US"/>
          </a:p>
        </p:txBody>
      </p:sp>
      <p:sp>
        <p:nvSpPr>
          <p:cNvPr id="21" name="Rectangle 3"/>
          <p:cNvSpPr txBox="1">
            <a:spLocks noChangeArrowheads="1"/>
          </p:cNvSpPr>
          <p:nvPr/>
        </p:nvSpPr>
        <p:spPr bwMode="auto">
          <a:xfrm>
            <a:off x="755576" y="908720"/>
            <a:ext cx="7704856" cy="525658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marL="342900" indent="-342900" algn="l" rtl="0" eaLnBrk="1" fontAlgn="base" hangingPunct="1">
              <a:spcBef>
                <a:spcPct val="20000"/>
              </a:spcBef>
              <a:spcAft>
                <a:spcPct val="0"/>
              </a:spcAft>
              <a:buClr>
                <a:schemeClr val="hlink"/>
              </a:buClr>
              <a:buFont typeface="Wingdings" panose="05000000000000000000" pitchFamily="2" charset="2"/>
              <a:buChar char="v"/>
              <a:defRPr sz="32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anose="05000000000000000000" pitchFamily="2" charset="2"/>
              <a:buChar char="§"/>
              <a:defRPr sz="2800">
                <a:solidFill>
                  <a:schemeClr val="tx1"/>
                </a:solidFill>
                <a:latin typeface="+mn-lt"/>
              </a:defRPr>
            </a:lvl2pPr>
            <a:lvl3pPr marL="1143000" indent="-228600" algn="l" rtl="0" eaLnBrk="1" fontAlgn="base" hangingPunct="1">
              <a:spcBef>
                <a:spcPct val="20000"/>
              </a:spcBef>
              <a:spcAft>
                <a:spcPct val="0"/>
              </a:spcAft>
              <a:buClr>
                <a:schemeClr val="tx1"/>
              </a:buClr>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a:lnSpc>
                <a:spcPct val="150000"/>
              </a:lnSpc>
              <a:spcBef>
                <a:spcPts val="0"/>
              </a:spcBef>
              <a:buClr>
                <a:schemeClr val="accent6"/>
              </a:buClr>
              <a:buNone/>
            </a:pPr>
            <a:r>
              <a:rPr lang="zh-CN" altLang="en-US" sz="2800" dirty="0" smtClean="0"/>
              <a:t/>
            </a:r>
            <a:br>
              <a:rPr lang="zh-CN" altLang="en-US" sz="2800" dirty="0" smtClean="0"/>
            </a:br>
            <a:r>
              <a:rPr lang="zh-CN" altLang="en-US" sz="2800" dirty="0" smtClean="0"/>
              <a:t>　　</a:t>
            </a:r>
            <a:r>
              <a:rPr lang="zh-CN" altLang="en-US" sz="2800" b="1" dirty="0" smtClean="0">
                <a:solidFill>
                  <a:schemeClr val="tx2"/>
                </a:solidFill>
                <a:latin typeface="楷体_GB2312" panose="02010609030101010101" pitchFamily="49" charset="-122"/>
                <a:ea typeface="楷体_GB2312" panose="02010609030101010101" pitchFamily="49" charset="-122"/>
              </a:rPr>
              <a:t>弓箭手望着未来之路上的箭靶，</a:t>
            </a:r>
            <a:br>
              <a:rPr lang="zh-CN" altLang="en-US" sz="2800" b="1" dirty="0" smtClean="0">
                <a:solidFill>
                  <a:schemeClr val="tx2"/>
                </a:solidFill>
                <a:latin typeface="楷体_GB2312" panose="02010609030101010101" pitchFamily="49" charset="-122"/>
                <a:ea typeface="楷体_GB2312" panose="02010609030101010101" pitchFamily="49" charset="-122"/>
              </a:rPr>
            </a:br>
            <a:r>
              <a:rPr lang="zh-CN" altLang="en-US" sz="2800" b="1" dirty="0" smtClean="0">
                <a:solidFill>
                  <a:schemeClr val="tx2"/>
                </a:solidFill>
                <a:latin typeface="楷体_GB2312" panose="02010609030101010101" pitchFamily="49" charset="-122"/>
                <a:ea typeface="楷体_GB2312" panose="02010609030101010101" pitchFamily="49" charset="-122"/>
              </a:rPr>
              <a:t>　　他用尽力气将你拉开，</a:t>
            </a:r>
            <a:br>
              <a:rPr lang="zh-CN" altLang="en-US" sz="2800" b="1" dirty="0" smtClean="0">
                <a:solidFill>
                  <a:schemeClr val="tx2"/>
                </a:solidFill>
                <a:latin typeface="楷体_GB2312" panose="02010609030101010101" pitchFamily="49" charset="-122"/>
                <a:ea typeface="楷体_GB2312" panose="02010609030101010101" pitchFamily="49" charset="-122"/>
              </a:rPr>
            </a:br>
            <a:r>
              <a:rPr lang="zh-CN" altLang="en-US" sz="2800" b="1" dirty="0" smtClean="0">
                <a:solidFill>
                  <a:schemeClr val="tx2"/>
                </a:solidFill>
                <a:latin typeface="楷体_GB2312" panose="02010609030101010101" pitchFamily="49" charset="-122"/>
                <a:ea typeface="楷体_GB2312" panose="02010609030101010101" pitchFamily="49" charset="-122"/>
              </a:rPr>
              <a:t>　　使他的箭射得又快又远。</a:t>
            </a:r>
            <a:br>
              <a:rPr lang="zh-CN" altLang="en-US" sz="2800" b="1" dirty="0" smtClean="0">
                <a:solidFill>
                  <a:schemeClr val="tx2"/>
                </a:solidFill>
                <a:latin typeface="楷体_GB2312" panose="02010609030101010101" pitchFamily="49" charset="-122"/>
                <a:ea typeface="楷体_GB2312" panose="02010609030101010101" pitchFamily="49" charset="-122"/>
              </a:rPr>
            </a:br>
            <a:r>
              <a:rPr lang="zh-CN" altLang="en-US" sz="2800" b="1" dirty="0" smtClean="0">
                <a:solidFill>
                  <a:schemeClr val="tx2"/>
                </a:solidFill>
                <a:latin typeface="楷体_GB2312" panose="02010609030101010101" pitchFamily="49" charset="-122"/>
                <a:ea typeface="楷体_GB2312" panose="02010609030101010101" pitchFamily="49" charset="-122"/>
              </a:rPr>
              <a:t>　　怀着快乐的心情，</a:t>
            </a:r>
            <a:br>
              <a:rPr lang="zh-CN" altLang="en-US" sz="2800" b="1" dirty="0" smtClean="0">
                <a:solidFill>
                  <a:schemeClr val="tx2"/>
                </a:solidFill>
                <a:latin typeface="楷体_GB2312" panose="02010609030101010101" pitchFamily="49" charset="-122"/>
                <a:ea typeface="楷体_GB2312" panose="02010609030101010101" pitchFamily="49" charset="-122"/>
              </a:rPr>
            </a:br>
            <a:r>
              <a:rPr lang="zh-CN" altLang="en-US" sz="2800" b="1" dirty="0" smtClean="0">
                <a:solidFill>
                  <a:schemeClr val="tx2"/>
                </a:solidFill>
                <a:latin typeface="楷体_GB2312" panose="02010609030101010101" pitchFamily="49" charset="-122"/>
                <a:ea typeface="楷体_GB2312" panose="02010609030101010101" pitchFamily="49" charset="-122"/>
              </a:rPr>
              <a:t>　　在弓箭手的手里弯曲吧，</a:t>
            </a:r>
            <a:br>
              <a:rPr lang="zh-CN" altLang="en-US" sz="2800" b="1" dirty="0" smtClean="0">
                <a:solidFill>
                  <a:schemeClr val="tx2"/>
                </a:solidFill>
                <a:latin typeface="楷体_GB2312" panose="02010609030101010101" pitchFamily="49" charset="-122"/>
                <a:ea typeface="楷体_GB2312" panose="02010609030101010101" pitchFamily="49" charset="-122"/>
              </a:rPr>
            </a:br>
            <a:r>
              <a:rPr lang="zh-CN" altLang="en-US" sz="2800" b="1" dirty="0" smtClean="0">
                <a:solidFill>
                  <a:schemeClr val="tx2"/>
                </a:solidFill>
                <a:latin typeface="楷体_GB2312" panose="02010609030101010101" pitchFamily="49" charset="-122"/>
                <a:ea typeface="楷体_GB2312" panose="02010609030101010101" pitchFamily="49" charset="-122"/>
              </a:rPr>
              <a:t>　　因为他爱一路飞翔的箭，</a:t>
            </a:r>
            <a:br>
              <a:rPr lang="zh-CN" altLang="en-US" sz="2800" b="1" dirty="0" smtClean="0">
                <a:solidFill>
                  <a:schemeClr val="tx2"/>
                </a:solidFill>
                <a:latin typeface="楷体_GB2312" panose="02010609030101010101" pitchFamily="49" charset="-122"/>
                <a:ea typeface="楷体_GB2312" panose="02010609030101010101" pitchFamily="49" charset="-122"/>
              </a:rPr>
            </a:br>
            <a:r>
              <a:rPr lang="zh-CN" altLang="en-US" sz="2800" b="1" dirty="0" smtClean="0">
                <a:solidFill>
                  <a:schemeClr val="tx2"/>
                </a:solidFill>
                <a:latin typeface="楷体_GB2312" panose="02010609030101010101" pitchFamily="49" charset="-122"/>
                <a:ea typeface="楷体_GB2312" panose="02010609030101010101" pitchFamily="49" charset="-122"/>
              </a:rPr>
              <a:t>　　也爱无比稳定的弓。</a:t>
            </a:r>
            <a:endParaRPr lang="zh-CN" altLang="zh-CN" sz="2800" b="1" dirty="0">
              <a:solidFill>
                <a:schemeClr val="tx2"/>
              </a:solidFill>
              <a:latin typeface="楷体_GB2312" panose="02010609030101010101" pitchFamily="49" charset="-122"/>
              <a:ea typeface="楷体_GB2312" panose="02010609030101010101" pitchFamily="49" charset="-122"/>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r>
              <a:rPr lang="zh-CN" altLang="en-US" sz="3600" dirty="0" smtClean="0">
                <a:latin typeface="黑体" panose="02010600030101010101" pitchFamily="2" charset="-122"/>
                <a:ea typeface="黑体" panose="02010600030101010101" pitchFamily="2" charset="-122"/>
              </a:rPr>
              <a:t>重点解析：“园丁”</a:t>
            </a:r>
            <a:endParaRPr lang="en-US" altLang="zh-CN" sz="3600" dirty="0">
              <a:latin typeface="黑体" panose="02010600030101010101" pitchFamily="2" charset="-122"/>
              <a:ea typeface="黑体" panose="02010600030101010101" pitchFamily="2" charset="-122"/>
            </a:endParaRPr>
          </a:p>
        </p:txBody>
      </p:sp>
      <p:sp>
        <p:nvSpPr>
          <p:cNvPr id="71688" name="AutoShape 8"/>
          <p:cNvSpPr>
            <a:spLocks noChangeAspect="1" noChangeArrowheads="1" noTextEdit="1"/>
          </p:cNvSpPr>
          <p:nvPr/>
        </p:nvSpPr>
        <p:spPr bwMode="gray">
          <a:xfrm flipH="1">
            <a:off x="4868863" y="3252788"/>
            <a:ext cx="909637" cy="1244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zh-CN" altLang="en-US"/>
          </a:p>
        </p:txBody>
      </p:sp>
      <p:sp>
        <p:nvSpPr>
          <p:cNvPr id="21" name="Rectangle 3"/>
          <p:cNvSpPr txBox="1">
            <a:spLocks noChangeArrowheads="1"/>
          </p:cNvSpPr>
          <p:nvPr/>
        </p:nvSpPr>
        <p:spPr bwMode="auto">
          <a:xfrm>
            <a:off x="683568" y="1340768"/>
            <a:ext cx="7704856" cy="482453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marL="342900" indent="-342900" algn="l" rtl="0" eaLnBrk="1" fontAlgn="base" hangingPunct="1">
              <a:spcBef>
                <a:spcPct val="20000"/>
              </a:spcBef>
              <a:spcAft>
                <a:spcPct val="0"/>
              </a:spcAft>
              <a:buClr>
                <a:schemeClr val="hlink"/>
              </a:buClr>
              <a:buFont typeface="Wingdings" panose="05000000000000000000" pitchFamily="2" charset="2"/>
              <a:buChar char="v"/>
              <a:defRPr sz="32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anose="05000000000000000000" pitchFamily="2" charset="2"/>
              <a:buChar char="§"/>
              <a:defRPr sz="2800">
                <a:solidFill>
                  <a:schemeClr val="tx1"/>
                </a:solidFill>
                <a:latin typeface="+mn-lt"/>
              </a:defRPr>
            </a:lvl2pPr>
            <a:lvl3pPr marL="1143000" indent="-228600" algn="l" rtl="0" eaLnBrk="1" fontAlgn="base" hangingPunct="1">
              <a:spcBef>
                <a:spcPct val="20000"/>
              </a:spcBef>
              <a:spcAft>
                <a:spcPct val="0"/>
              </a:spcAft>
              <a:buClr>
                <a:schemeClr val="tx1"/>
              </a:buClr>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a:lnSpc>
                <a:spcPct val="125000"/>
              </a:lnSpc>
              <a:spcBef>
                <a:spcPts val="0"/>
              </a:spcBef>
              <a:buClr>
                <a:schemeClr val="accent6"/>
              </a:buClr>
              <a:buFont typeface="Wingdings" panose="05000000000000000000" pitchFamily="2" charset="2"/>
              <a:buChar char="u"/>
            </a:pPr>
            <a:r>
              <a:rPr lang="zh-CN" altLang="en-US" sz="2800" b="1" dirty="0">
                <a:solidFill>
                  <a:schemeClr val="accent2"/>
                </a:solidFill>
                <a:latin typeface="黑体" panose="02010600030101010101" pitchFamily="2" charset="-122"/>
                <a:ea typeface="黑体" panose="02010600030101010101" pitchFamily="2" charset="-122"/>
              </a:rPr>
              <a:t>背景知识</a:t>
            </a:r>
            <a:endParaRPr lang="en-US" altLang="zh-CN" sz="2800" b="1" dirty="0">
              <a:solidFill>
                <a:schemeClr val="accent2"/>
              </a:solidFill>
              <a:latin typeface="黑体" panose="02010600030101010101" pitchFamily="2" charset="-122"/>
              <a:ea typeface="黑体" panose="02010600030101010101" pitchFamily="2" charset="-122"/>
            </a:endParaRPr>
          </a:p>
          <a:p>
            <a:pPr marL="0" indent="0">
              <a:lnSpc>
                <a:spcPct val="125000"/>
              </a:lnSpc>
              <a:buNone/>
            </a:pPr>
            <a:r>
              <a:rPr lang="en-US" altLang="zh-CN" sz="2800" dirty="0" smtClean="0">
                <a:solidFill>
                  <a:schemeClr val="tx2"/>
                </a:solidFill>
                <a:latin typeface="楷体_GB2312" panose="02010609030101010101" pitchFamily="49" charset="-122"/>
                <a:ea typeface="楷体_GB2312" panose="02010609030101010101" pitchFamily="49" charset="-122"/>
              </a:rPr>
              <a:t>    </a:t>
            </a:r>
            <a:r>
              <a:rPr lang="zh-CN" altLang="zh-CN" sz="2800" b="1" dirty="0">
                <a:solidFill>
                  <a:schemeClr val="tx2"/>
                </a:solidFill>
                <a:latin typeface="楷体_GB2312" panose="02010609030101010101" pitchFamily="49" charset="-122"/>
                <a:ea typeface="楷体_GB2312" panose="02010609030101010101" pitchFamily="49" charset="-122"/>
              </a:rPr>
              <a:t>“教师是园丁”这个隐喻反映的是一种农业社会思维</a:t>
            </a:r>
            <a:r>
              <a:rPr lang="zh-CN" altLang="zh-CN" sz="2800" b="1" dirty="0" smtClean="0">
                <a:solidFill>
                  <a:schemeClr val="tx2"/>
                </a:solidFill>
                <a:latin typeface="楷体_GB2312" panose="02010609030101010101" pitchFamily="49" charset="-122"/>
                <a:ea typeface="楷体_GB2312" panose="02010609030101010101" pitchFamily="49" charset="-122"/>
              </a:rPr>
              <a:t>。</a:t>
            </a:r>
            <a:endParaRPr lang="en-US" altLang="zh-CN" sz="2800" b="1" dirty="0" smtClean="0">
              <a:solidFill>
                <a:schemeClr val="tx2"/>
              </a:solidFill>
              <a:latin typeface="楷体_GB2312" panose="02010609030101010101" pitchFamily="49" charset="-122"/>
              <a:ea typeface="楷体_GB2312" panose="02010609030101010101" pitchFamily="49" charset="-122"/>
            </a:endParaRPr>
          </a:p>
          <a:p>
            <a:pPr marL="0" indent="0">
              <a:lnSpc>
                <a:spcPct val="125000"/>
              </a:lnSpc>
              <a:buNone/>
            </a:pPr>
            <a:r>
              <a:rPr lang="en-US" altLang="zh-CN" sz="2400" b="1" dirty="0" smtClean="0">
                <a:solidFill>
                  <a:schemeClr val="tx2"/>
                </a:solidFill>
                <a:latin typeface="楷体_GB2312" panose="02010609030101010101" pitchFamily="49" charset="-122"/>
                <a:ea typeface="楷体_GB2312" panose="02010609030101010101" pitchFamily="49" charset="-122"/>
              </a:rPr>
              <a:t>    </a:t>
            </a:r>
            <a:r>
              <a:rPr lang="zh-CN" altLang="zh-CN" sz="2400" b="1" dirty="0" smtClean="0">
                <a:solidFill>
                  <a:schemeClr val="tx2"/>
                </a:solidFill>
                <a:latin typeface="楷体_GB2312" panose="02010609030101010101" pitchFamily="49" charset="-122"/>
                <a:ea typeface="楷体_GB2312" panose="02010609030101010101" pitchFamily="49" charset="-122"/>
              </a:rPr>
              <a:t>捧</a:t>
            </a:r>
            <a:r>
              <a:rPr lang="zh-CN" altLang="zh-CN" sz="2400" b="1" dirty="0">
                <a:solidFill>
                  <a:schemeClr val="tx2"/>
                </a:solidFill>
                <a:latin typeface="楷体_GB2312" panose="02010609030101010101" pitchFamily="49" charset="-122"/>
                <a:ea typeface="楷体_GB2312" panose="02010609030101010101" pitchFamily="49" charset="-122"/>
              </a:rPr>
              <a:t>着一颗心来，不带半根草</a:t>
            </a:r>
            <a:r>
              <a:rPr lang="zh-CN" altLang="zh-CN" sz="2400" b="1" dirty="0" smtClean="0">
                <a:solidFill>
                  <a:schemeClr val="tx2"/>
                </a:solidFill>
                <a:latin typeface="楷体_GB2312" panose="02010609030101010101" pitchFamily="49" charset="-122"/>
                <a:ea typeface="楷体_GB2312" panose="02010609030101010101" pitchFamily="49" charset="-122"/>
              </a:rPr>
              <a:t>去。</a:t>
            </a:r>
            <a:r>
              <a:rPr lang="en-US" altLang="zh-CN" sz="2400" b="1" dirty="0" smtClean="0">
                <a:solidFill>
                  <a:schemeClr val="tx2"/>
                </a:solidFill>
                <a:latin typeface="楷体_GB2312" panose="02010609030101010101" pitchFamily="49" charset="-122"/>
                <a:ea typeface="楷体_GB2312" panose="02010609030101010101" pitchFamily="49" charset="-122"/>
              </a:rPr>
              <a:t>——</a:t>
            </a:r>
            <a:r>
              <a:rPr lang="zh-CN" altLang="en-US" sz="2400" b="1" dirty="0" smtClean="0">
                <a:solidFill>
                  <a:schemeClr val="tx2"/>
                </a:solidFill>
                <a:latin typeface="楷体_GB2312" panose="02010609030101010101" pitchFamily="49" charset="-122"/>
                <a:ea typeface="楷体_GB2312" panose="02010609030101010101" pitchFamily="49" charset="-122"/>
              </a:rPr>
              <a:t>陶行知</a:t>
            </a:r>
            <a:endParaRPr lang="en-US" altLang="zh-CN" sz="2400" b="1" dirty="0" smtClean="0">
              <a:solidFill>
                <a:schemeClr val="tx2"/>
              </a:solidFill>
              <a:latin typeface="楷体_GB2312" panose="02010609030101010101" pitchFamily="49" charset="-122"/>
              <a:ea typeface="楷体_GB2312" panose="02010609030101010101" pitchFamily="49" charset="-122"/>
            </a:endParaRPr>
          </a:p>
          <a:p>
            <a:pPr marL="0" indent="0">
              <a:lnSpc>
                <a:spcPct val="125000"/>
              </a:lnSpc>
              <a:buNone/>
            </a:pPr>
            <a:r>
              <a:rPr lang="en-US" altLang="zh-CN" sz="2400" b="1" dirty="0" smtClean="0">
                <a:solidFill>
                  <a:schemeClr val="tx2"/>
                </a:solidFill>
                <a:latin typeface="楷体_GB2312" panose="02010609030101010101" pitchFamily="49" charset="-122"/>
                <a:ea typeface="楷体_GB2312" panose="02010609030101010101" pitchFamily="49" charset="-122"/>
              </a:rPr>
              <a:t>    </a:t>
            </a:r>
            <a:r>
              <a:rPr lang="zh-CN" altLang="zh-CN" sz="2400" b="1" dirty="0" smtClean="0">
                <a:solidFill>
                  <a:schemeClr val="tx2"/>
                </a:solidFill>
                <a:latin typeface="楷体_GB2312" panose="02010609030101010101" pitchFamily="49" charset="-122"/>
                <a:ea typeface="楷体_GB2312" panose="02010609030101010101" pitchFamily="49" charset="-122"/>
              </a:rPr>
              <a:t>教育</a:t>
            </a:r>
            <a:r>
              <a:rPr lang="zh-CN" altLang="zh-CN" sz="2400" b="1" dirty="0">
                <a:solidFill>
                  <a:schemeClr val="tx2"/>
                </a:solidFill>
                <a:latin typeface="楷体_GB2312" panose="02010609030101010101" pitchFamily="49" charset="-122"/>
                <a:ea typeface="楷体_GB2312" panose="02010609030101010101" pitchFamily="49" charset="-122"/>
              </a:rPr>
              <a:t>是农业而不是</a:t>
            </a:r>
            <a:r>
              <a:rPr lang="zh-CN" altLang="zh-CN" sz="2400" b="1" dirty="0" smtClean="0">
                <a:solidFill>
                  <a:schemeClr val="tx2"/>
                </a:solidFill>
                <a:latin typeface="楷体_GB2312" panose="02010609030101010101" pitchFamily="49" charset="-122"/>
                <a:ea typeface="楷体_GB2312" panose="02010609030101010101" pitchFamily="49" charset="-122"/>
              </a:rPr>
              <a:t>工业。</a:t>
            </a:r>
            <a:r>
              <a:rPr lang="en-US" altLang="zh-CN" sz="2400" b="1" dirty="0" smtClean="0">
                <a:solidFill>
                  <a:schemeClr val="tx2"/>
                </a:solidFill>
                <a:latin typeface="楷体_GB2312" panose="02010609030101010101" pitchFamily="49" charset="-122"/>
                <a:ea typeface="楷体_GB2312" panose="02010609030101010101" pitchFamily="49" charset="-122"/>
              </a:rPr>
              <a:t>——</a:t>
            </a:r>
            <a:r>
              <a:rPr lang="zh-CN" altLang="en-US" sz="2400" b="1" dirty="0" smtClean="0">
                <a:solidFill>
                  <a:schemeClr val="tx2"/>
                </a:solidFill>
                <a:latin typeface="楷体_GB2312" panose="02010609030101010101" pitchFamily="49" charset="-122"/>
                <a:ea typeface="楷体_GB2312" panose="02010609030101010101" pitchFamily="49" charset="-122"/>
              </a:rPr>
              <a:t>叶圣陶</a:t>
            </a:r>
            <a:endParaRPr lang="en-US" altLang="zh-CN" sz="2400" b="1" dirty="0" smtClean="0">
              <a:solidFill>
                <a:schemeClr val="tx2"/>
              </a:solidFill>
              <a:latin typeface="楷体_GB2312" panose="02010609030101010101" pitchFamily="49" charset="-122"/>
              <a:ea typeface="楷体_GB2312" panose="02010609030101010101" pitchFamily="49" charset="-122"/>
            </a:endParaRPr>
          </a:p>
          <a:p>
            <a:pPr marL="0" indent="0">
              <a:lnSpc>
                <a:spcPct val="125000"/>
              </a:lnSpc>
              <a:buNone/>
            </a:pPr>
            <a:r>
              <a:rPr lang="en-US" altLang="zh-CN" sz="2400" b="1" dirty="0" smtClean="0">
                <a:solidFill>
                  <a:schemeClr val="tx2"/>
                </a:solidFill>
                <a:latin typeface="楷体_GB2312" panose="02010609030101010101" pitchFamily="49" charset="-122"/>
                <a:ea typeface="楷体_GB2312" panose="02010609030101010101" pitchFamily="49" charset="-122"/>
              </a:rPr>
              <a:t>    </a:t>
            </a:r>
            <a:r>
              <a:rPr lang="zh-CN" altLang="zh-CN" sz="2400" b="1" dirty="0" smtClean="0">
                <a:solidFill>
                  <a:schemeClr val="tx2"/>
                </a:solidFill>
                <a:latin typeface="楷体_GB2312" panose="02010609030101010101" pitchFamily="49" charset="-122"/>
                <a:ea typeface="楷体_GB2312" panose="02010609030101010101" pitchFamily="49" charset="-122"/>
              </a:rPr>
              <a:t>十年树木，百年树人</a:t>
            </a:r>
            <a:r>
              <a:rPr lang="zh-CN" altLang="en-US" sz="2400" b="1" dirty="0" smtClean="0">
                <a:solidFill>
                  <a:schemeClr val="tx2"/>
                </a:solidFill>
                <a:latin typeface="楷体_GB2312" panose="02010609030101010101" pitchFamily="49" charset="-122"/>
                <a:ea typeface="楷体_GB2312" panose="02010609030101010101" pitchFamily="49" charset="-122"/>
              </a:rPr>
              <a:t>。</a:t>
            </a:r>
            <a:endParaRPr lang="en-US" altLang="zh-CN" sz="2400" b="1" dirty="0" smtClean="0">
              <a:solidFill>
                <a:schemeClr val="tx2"/>
              </a:solidFill>
              <a:latin typeface="楷体_GB2312" panose="02010609030101010101" pitchFamily="49" charset="-122"/>
              <a:ea typeface="楷体_GB2312" panose="02010609030101010101" pitchFamily="49" charset="-122"/>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r>
              <a:rPr lang="zh-CN" altLang="en-US" sz="3600" dirty="0" smtClean="0">
                <a:latin typeface="黑体" panose="02010600030101010101" pitchFamily="2" charset="-122"/>
                <a:ea typeface="黑体" panose="02010600030101010101" pitchFamily="2" charset="-122"/>
              </a:rPr>
              <a:t>重点解析：“园丁”</a:t>
            </a:r>
            <a:endParaRPr lang="en-US" altLang="zh-CN" sz="3600" dirty="0">
              <a:latin typeface="黑体" panose="02010600030101010101" pitchFamily="2" charset="-122"/>
              <a:ea typeface="黑体" panose="02010600030101010101" pitchFamily="2" charset="-122"/>
            </a:endParaRPr>
          </a:p>
        </p:txBody>
      </p:sp>
      <p:sp>
        <p:nvSpPr>
          <p:cNvPr id="71688" name="AutoShape 8"/>
          <p:cNvSpPr>
            <a:spLocks noChangeAspect="1" noChangeArrowheads="1" noTextEdit="1"/>
          </p:cNvSpPr>
          <p:nvPr/>
        </p:nvSpPr>
        <p:spPr bwMode="gray">
          <a:xfrm flipH="1">
            <a:off x="4868863" y="3252788"/>
            <a:ext cx="909637" cy="1244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zh-CN" altLang="en-US"/>
          </a:p>
        </p:txBody>
      </p:sp>
      <p:sp>
        <p:nvSpPr>
          <p:cNvPr id="21" name="Rectangle 3"/>
          <p:cNvSpPr txBox="1">
            <a:spLocks noChangeArrowheads="1"/>
          </p:cNvSpPr>
          <p:nvPr/>
        </p:nvSpPr>
        <p:spPr bwMode="auto">
          <a:xfrm>
            <a:off x="971600" y="1484784"/>
            <a:ext cx="6984776" cy="396044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marL="342900" indent="-342900" algn="l" rtl="0" eaLnBrk="1" fontAlgn="base" hangingPunct="1">
              <a:spcBef>
                <a:spcPct val="20000"/>
              </a:spcBef>
              <a:spcAft>
                <a:spcPct val="0"/>
              </a:spcAft>
              <a:buClr>
                <a:schemeClr val="hlink"/>
              </a:buClr>
              <a:buFont typeface="Wingdings" panose="05000000000000000000" pitchFamily="2" charset="2"/>
              <a:buChar char="v"/>
              <a:defRPr sz="32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anose="05000000000000000000" pitchFamily="2" charset="2"/>
              <a:buChar char="§"/>
              <a:defRPr sz="2800">
                <a:solidFill>
                  <a:schemeClr val="tx1"/>
                </a:solidFill>
                <a:latin typeface="+mn-lt"/>
              </a:defRPr>
            </a:lvl2pPr>
            <a:lvl3pPr marL="1143000" indent="-228600" algn="l" rtl="0" eaLnBrk="1" fontAlgn="base" hangingPunct="1">
              <a:spcBef>
                <a:spcPct val="20000"/>
              </a:spcBef>
              <a:spcAft>
                <a:spcPct val="0"/>
              </a:spcAft>
              <a:buClr>
                <a:schemeClr val="tx1"/>
              </a:buClr>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a:lnSpc>
                <a:spcPct val="125000"/>
              </a:lnSpc>
              <a:spcBef>
                <a:spcPts val="0"/>
              </a:spcBef>
              <a:buClr>
                <a:schemeClr val="accent6"/>
              </a:buClr>
              <a:buFont typeface="Wingdings" panose="05000000000000000000" pitchFamily="2" charset="2"/>
              <a:buChar char="u"/>
            </a:pPr>
            <a:r>
              <a:rPr lang="zh-CN" altLang="en-US" sz="2800" b="1" dirty="0">
                <a:solidFill>
                  <a:schemeClr val="accent2"/>
                </a:solidFill>
                <a:latin typeface="黑体" panose="02010600030101010101" pitchFamily="2" charset="-122"/>
                <a:ea typeface="黑体" panose="02010600030101010101" pitchFamily="2" charset="-122"/>
              </a:rPr>
              <a:t>评价</a:t>
            </a:r>
            <a:endParaRPr lang="en-US" altLang="zh-CN" sz="2800" b="1" dirty="0" smtClean="0">
              <a:solidFill>
                <a:schemeClr val="accent2"/>
              </a:solidFill>
              <a:latin typeface="黑体" panose="02010600030101010101" pitchFamily="2" charset="-122"/>
              <a:ea typeface="黑体" panose="02010600030101010101" pitchFamily="2" charset="-122"/>
            </a:endParaRPr>
          </a:p>
          <a:p>
            <a:pPr marL="0" indent="0">
              <a:lnSpc>
                <a:spcPct val="150000"/>
              </a:lnSpc>
              <a:buNone/>
            </a:pPr>
            <a:r>
              <a:rPr lang="zh-CN" altLang="en-US" sz="2800" dirty="0" smtClean="0">
                <a:solidFill>
                  <a:schemeClr val="tx2"/>
                </a:solidFill>
                <a:latin typeface="楷体_GB2312" panose="02010609030101010101" pitchFamily="49" charset="-122"/>
                <a:ea typeface="楷体_GB2312" panose="02010609030101010101" pitchFamily="49" charset="-122"/>
              </a:rPr>
              <a:t>    </a:t>
            </a:r>
            <a:r>
              <a:rPr lang="zh-CN" altLang="en-US" sz="2800" b="1" dirty="0" smtClean="0">
                <a:solidFill>
                  <a:schemeClr val="tx2"/>
                </a:solidFill>
                <a:latin typeface="楷体_GB2312" panose="02010609030101010101" pitchFamily="49" charset="-122"/>
                <a:ea typeface="楷体_GB2312" panose="02010609030101010101" pitchFamily="49" charset="-122"/>
              </a:rPr>
              <a:t>我希望老师像导游，带领我们去游览各种美好的风景，而不像园丁，修剪掉我们不听话的枝丫，最终让我们长成了只会听话的植物。</a:t>
            </a:r>
            <a:endParaRPr lang="en-US" altLang="zh-CN" sz="2400" b="1" dirty="0" smtClean="0">
              <a:solidFill>
                <a:schemeClr val="tx2"/>
              </a:solidFill>
              <a:latin typeface="楷体_GB2312" panose="02010609030101010101" pitchFamily="49" charset="-122"/>
              <a:ea typeface="楷体_GB2312" panose="02010609030101010101" pitchFamily="49" charset="-122"/>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r>
              <a:rPr lang="zh-CN" altLang="en-US"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问题一：几种典型的教师形象</a:t>
            </a:r>
            <a:endParaRPr lang="en-US" altLang="zh-CN" dirty="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endParaRPr>
          </a:p>
        </p:txBody>
      </p:sp>
      <p:sp>
        <p:nvSpPr>
          <p:cNvPr id="70659" name="Rectangle 3"/>
          <p:cNvSpPr>
            <a:spLocks noGrp="1" noChangeArrowheads="1"/>
          </p:cNvSpPr>
          <p:nvPr>
            <p:ph type="body" idx="1"/>
          </p:nvPr>
        </p:nvSpPr>
        <p:spPr>
          <a:xfrm>
            <a:off x="971600" y="2996952"/>
            <a:ext cx="7200800" cy="1008112"/>
          </a:xfrm>
        </p:spPr>
        <p:txBody>
          <a:bodyPr/>
          <a:lstStyle/>
          <a:p>
            <a:pPr marL="0" indent="0">
              <a:lnSpc>
                <a:spcPct val="80000"/>
              </a:lnSpc>
              <a:buNone/>
            </a:pPr>
            <a:r>
              <a:rPr lang="zh-CN" altLang="en-US" sz="6000" b="1" dirty="0" smtClean="0">
                <a:solidFill>
                  <a:schemeClr val="accent6"/>
                </a:solidFill>
                <a:latin typeface="黑体" panose="02010600030101010101" pitchFamily="2" charset="-122"/>
                <a:ea typeface="黑体" panose="02010600030101010101" pitchFamily="2" charset="-122"/>
              </a:rPr>
              <a:t>第四种：知识传递者</a:t>
            </a:r>
            <a:endParaRPr lang="en-US" altLang="zh-CN" b="1" dirty="0" smtClean="0">
              <a:latin typeface="楷体_GB2312" panose="02010609030101010101" pitchFamily="49" charset="-122"/>
              <a:ea typeface="楷体_GB2312" panose="02010609030101010101" pitchFamily="49" charset="-122"/>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r>
              <a:rPr lang="zh-CN" altLang="en-US" sz="4000"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知识传递者的隐喻</a:t>
            </a:r>
            <a:endParaRPr lang="en-US" altLang="zh-CN" sz="4000" dirty="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endParaRPr>
          </a:p>
        </p:txBody>
      </p:sp>
      <p:sp>
        <p:nvSpPr>
          <p:cNvPr id="70659" name="Rectangle 3"/>
          <p:cNvSpPr>
            <a:spLocks noGrp="1" noChangeArrowheads="1"/>
          </p:cNvSpPr>
          <p:nvPr>
            <p:ph type="body" idx="1"/>
          </p:nvPr>
        </p:nvSpPr>
        <p:spPr>
          <a:xfrm>
            <a:off x="1547495" y="2505710"/>
            <a:ext cx="6120765" cy="1715135"/>
          </a:xfrm>
        </p:spPr>
        <p:txBody>
          <a:bodyPr/>
          <a:lstStyle/>
          <a:p>
            <a:pPr marL="0" indent="0">
              <a:lnSpc>
                <a:spcPct val="200000"/>
              </a:lnSpc>
              <a:spcBef>
                <a:spcPts val="0"/>
              </a:spcBef>
              <a:buNone/>
            </a:pPr>
            <a:r>
              <a:rPr lang="zh-CN" altLang="en-US" sz="4400" b="1" dirty="0" smtClean="0">
                <a:solidFill>
                  <a:srgbClr val="C00000"/>
                </a:solidFill>
                <a:latin typeface="楷体_GB2312" panose="02010609030101010101" pitchFamily="49" charset="-122"/>
                <a:ea typeface="楷体_GB2312" panose="02010609030101010101" pitchFamily="49" charset="-122"/>
              </a:rPr>
              <a:t>“一杯水”和“一桶水”</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r>
              <a:rPr lang="zh-CN" altLang="en-US" sz="4000"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“一杯水”和“一桶水”的评价</a:t>
            </a:r>
            <a:endParaRPr lang="en-US" altLang="zh-CN" sz="4000" dirty="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endParaRPr>
          </a:p>
        </p:txBody>
      </p:sp>
      <p:sp>
        <p:nvSpPr>
          <p:cNvPr id="70659" name="Rectangle 3"/>
          <p:cNvSpPr>
            <a:spLocks noGrp="1" noChangeArrowheads="1"/>
          </p:cNvSpPr>
          <p:nvPr>
            <p:ph type="body" idx="1"/>
          </p:nvPr>
        </p:nvSpPr>
        <p:spPr>
          <a:xfrm>
            <a:off x="683568" y="1124744"/>
            <a:ext cx="7776864" cy="5184576"/>
          </a:xfrm>
        </p:spPr>
        <p:txBody>
          <a:bodyPr/>
          <a:lstStyle/>
          <a:p>
            <a:pPr>
              <a:lnSpc>
                <a:spcPct val="125000"/>
              </a:lnSpc>
              <a:spcBef>
                <a:spcPts val="0"/>
              </a:spcBef>
              <a:buClr>
                <a:schemeClr val="accent6"/>
              </a:buClr>
              <a:buFont typeface="Wingdings" panose="05000000000000000000" pitchFamily="2" charset="2"/>
              <a:buChar char="u"/>
            </a:pPr>
            <a:r>
              <a:rPr lang="zh-CN" altLang="zh-CN" sz="2800" b="1" kern="1200" dirty="0">
                <a:solidFill>
                  <a:schemeClr val="accent2"/>
                </a:solidFill>
                <a:latin typeface="黑体" panose="02010600030101010101" pitchFamily="2" charset="-122"/>
                <a:ea typeface="黑体" panose="02010600030101010101" pitchFamily="2" charset="-122"/>
              </a:rPr>
              <a:t>合理之</a:t>
            </a:r>
            <a:r>
              <a:rPr lang="zh-CN" altLang="zh-CN" sz="2800" b="1" kern="1200" dirty="0" smtClean="0">
                <a:solidFill>
                  <a:schemeClr val="accent2"/>
                </a:solidFill>
                <a:latin typeface="黑体" panose="02010600030101010101" pitchFamily="2" charset="-122"/>
                <a:ea typeface="黑体" panose="02010600030101010101" pitchFamily="2" charset="-122"/>
              </a:rPr>
              <a:t>处</a:t>
            </a:r>
            <a:endParaRPr lang="en-US" altLang="zh-CN" sz="2800" b="1" kern="1200" dirty="0">
              <a:solidFill>
                <a:schemeClr val="accent2"/>
              </a:solidFill>
              <a:latin typeface="黑体" panose="02010600030101010101" pitchFamily="2" charset="-122"/>
              <a:ea typeface="黑体" panose="02010600030101010101" pitchFamily="2" charset="-122"/>
            </a:endParaRPr>
          </a:p>
          <a:p>
            <a:pPr marL="0" indent="0">
              <a:lnSpc>
                <a:spcPct val="125000"/>
              </a:lnSpc>
              <a:buNone/>
            </a:pPr>
            <a:r>
              <a:rPr lang="en-US" altLang="zh-CN" sz="2800" dirty="0" smtClean="0">
                <a:solidFill>
                  <a:schemeClr val="tx2"/>
                </a:solidFill>
                <a:latin typeface="楷体_GB2312" panose="02010609030101010101" pitchFamily="49" charset="-122"/>
                <a:ea typeface="楷体_GB2312" panose="02010609030101010101" pitchFamily="49" charset="-122"/>
              </a:rPr>
              <a:t>    </a:t>
            </a:r>
            <a:r>
              <a:rPr lang="zh-CN" altLang="zh-CN" sz="2400" b="1" dirty="0" smtClean="0">
                <a:solidFill>
                  <a:schemeClr val="tx2"/>
                </a:solidFill>
                <a:latin typeface="楷体_GB2312" panose="02010609030101010101" pitchFamily="49" charset="-122"/>
                <a:ea typeface="楷体_GB2312" panose="02010609030101010101" pitchFamily="49" charset="-122"/>
              </a:rPr>
              <a:t>作为</a:t>
            </a:r>
            <a:r>
              <a:rPr lang="zh-CN" altLang="zh-CN" sz="2400" b="1" dirty="0">
                <a:solidFill>
                  <a:schemeClr val="tx2"/>
                </a:solidFill>
                <a:latin typeface="楷体_GB2312" panose="02010609030101010101" pitchFamily="49" charset="-122"/>
                <a:ea typeface="楷体_GB2312" panose="02010609030101010101" pitchFamily="49" charset="-122"/>
              </a:rPr>
              <a:t>教师需要具备一定的知识储备，需要充分的</a:t>
            </a:r>
            <a:r>
              <a:rPr lang="zh-CN" altLang="zh-CN" sz="2400" b="1" dirty="0" smtClean="0">
                <a:solidFill>
                  <a:schemeClr val="tx2"/>
                </a:solidFill>
                <a:latin typeface="楷体_GB2312" panose="02010609030101010101" pitchFamily="49" charset="-122"/>
                <a:ea typeface="楷体_GB2312" panose="02010609030101010101" pitchFamily="49" charset="-122"/>
              </a:rPr>
              <a:t>专业知识</a:t>
            </a:r>
            <a:r>
              <a:rPr lang="zh-CN" altLang="en-US" sz="2400" b="1" dirty="0">
                <a:solidFill>
                  <a:schemeClr val="tx2"/>
                </a:solidFill>
                <a:latin typeface="楷体_GB2312" panose="02010609030101010101" pitchFamily="49" charset="-122"/>
                <a:ea typeface="楷体_GB2312" panose="02010609030101010101" pitchFamily="49" charset="-122"/>
              </a:rPr>
              <a:t>。</a:t>
            </a:r>
            <a:endParaRPr lang="en-US" altLang="zh-CN" sz="2400" b="1" dirty="0" smtClean="0">
              <a:solidFill>
                <a:schemeClr val="tx2"/>
              </a:solidFill>
              <a:latin typeface="楷体_GB2312" panose="02010609030101010101" pitchFamily="49" charset="-122"/>
              <a:ea typeface="楷体_GB2312" panose="02010609030101010101" pitchFamily="49" charset="-122"/>
            </a:endParaRPr>
          </a:p>
          <a:p>
            <a:pPr>
              <a:lnSpc>
                <a:spcPct val="125000"/>
              </a:lnSpc>
              <a:spcBef>
                <a:spcPts val="0"/>
              </a:spcBef>
              <a:buClr>
                <a:schemeClr val="accent6"/>
              </a:buClr>
              <a:buFont typeface="Wingdings" panose="05000000000000000000" pitchFamily="2" charset="2"/>
              <a:buChar char="u"/>
            </a:pPr>
            <a:r>
              <a:rPr lang="zh-CN" altLang="zh-CN" sz="2800" b="1" kern="1200" dirty="0">
                <a:solidFill>
                  <a:schemeClr val="accent2"/>
                </a:solidFill>
                <a:latin typeface="黑体" panose="02010600030101010101" pitchFamily="2" charset="-122"/>
                <a:ea typeface="黑体" panose="02010600030101010101" pitchFamily="2" charset="-122"/>
              </a:rPr>
              <a:t>不合理之处</a:t>
            </a:r>
            <a:endParaRPr lang="en-US" altLang="zh-CN" sz="2800" b="1" kern="1200" dirty="0">
              <a:solidFill>
                <a:schemeClr val="accent2"/>
              </a:solidFill>
              <a:latin typeface="黑体" panose="02010600030101010101" pitchFamily="2" charset="-122"/>
              <a:ea typeface="黑体" panose="02010600030101010101" pitchFamily="2" charset="-122"/>
            </a:endParaRPr>
          </a:p>
          <a:p>
            <a:pPr marL="0" indent="0">
              <a:lnSpc>
                <a:spcPct val="125000"/>
              </a:lnSpc>
              <a:buNone/>
            </a:pPr>
            <a:r>
              <a:rPr lang="en-US" altLang="zh-CN" sz="2400" dirty="0" smtClean="0">
                <a:solidFill>
                  <a:schemeClr val="tx1"/>
                </a:solidFill>
                <a:latin typeface="楷体_GB2312" panose="02010609030101010101" pitchFamily="49" charset="-122"/>
                <a:ea typeface="楷体_GB2312" panose="02010609030101010101" pitchFamily="49" charset="-122"/>
              </a:rPr>
              <a:t>    </a:t>
            </a:r>
            <a:r>
              <a:rPr lang="zh-CN" altLang="zh-CN" sz="2400" b="1" dirty="0">
                <a:solidFill>
                  <a:schemeClr val="tx2"/>
                </a:solidFill>
                <a:latin typeface="楷体_GB2312" panose="02010609030101010101" pitchFamily="49" charset="-122"/>
                <a:ea typeface="楷体_GB2312" panose="02010609030101010101" pitchFamily="49" charset="-122"/>
              </a:rPr>
              <a:t>首先，它将学习的观念变得十分狭窄，认为学生所学的知识主要来自于学校内、课堂上、书本上和教师拥有的知识，而没有看到学习内涵的丰富性。学习的内容完全可以超越书本、课堂和教师，延伸到更为广阔的生活世界。</a:t>
            </a:r>
            <a:endParaRPr lang="en-US" altLang="zh-CN" sz="2400" b="1" dirty="0">
              <a:solidFill>
                <a:schemeClr val="tx2"/>
              </a:solidFill>
              <a:latin typeface="楷体_GB2312" panose="02010609030101010101" pitchFamily="49" charset="-122"/>
              <a:ea typeface="楷体_GB2312" panose="02010609030101010101" pitchFamily="49" charset="-122"/>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r>
              <a:rPr lang="zh-CN" altLang="en-US" sz="4000"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“一杯水”和“一桶水”的评价</a:t>
            </a:r>
            <a:endParaRPr lang="en-US" altLang="zh-CN" sz="4000" dirty="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endParaRPr>
          </a:p>
        </p:txBody>
      </p:sp>
      <p:sp>
        <p:nvSpPr>
          <p:cNvPr id="70659" name="Rectangle 3"/>
          <p:cNvSpPr>
            <a:spLocks noGrp="1" noChangeArrowheads="1"/>
          </p:cNvSpPr>
          <p:nvPr>
            <p:ph type="body" idx="1"/>
          </p:nvPr>
        </p:nvSpPr>
        <p:spPr>
          <a:xfrm>
            <a:off x="683568" y="1124744"/>
            <a:ext cx="7776864" cy="5184576"/>
          </a:xfrm>
        </p:spPr>
        <p:txBody>
          <a:bodyPr/>
          <a:lstStyle/>
          <a:p>
            <a:pPr>
              <a:lnSpc>
                <a:spcPct val="125000"/>
              </a:lnSpc>
              <a:spcBef>
                <a:spcPts val="0"/>
              </a:spcBef>
              <a:buClr>
                <a:schemeClr val="accent6"/>
              </a:buClr>
              <a:buFont typeface="Wingdings" panose="05000000000000000000" pitchFamily="2" charset="2"/>
              <a:buChar char="u"/>
            </a:pPr>
            <a:r>
              <a:rPr lang="zh-CN" altLang="zh-CN" sz="2800" b="1" kern="1200" dirty="0" smtClean="0">
                <a:solidFill>
                  <a:schemeClr val="accent2"/>
                </a:solidFill>
                <a:latin typeface="黑体" panose="02010600030101010101" pitchFamily="2" charset="-122"/>
                <a:ea typeface="黑体" panose="02010600030101010101" pitchFamily="2" charset="-122"/>
              </a:rPr>
              <a:t>不</a:t>
            </a:r>
            <a:r>
              <a:rPr lang="zh-CN" altLang="zh-CN" sz="2800" b="1" kern="1200" dirty="0">
                <a:solidFill>
                  <a:schemeClr val="accent2"/>
                </a:solidFill>
                <a:latin typeface="黑体" panose="02010600030101010101" pitchFamily="2" charset="-122"/>
                <a:ea typeface="黑体" panose="02010600030101010101" pitchFamily="2" charset="-122"/>
              </a:rPr>
              <a:t>合理之处</a:t>
            </a:r>
            <a:endParaRPr lang="en-US" altLang="zh-CN" sz="2800" b="1" kern="1200" dirty="0">
              <a:solidFill>
                <a:schemeClr val="accent2"/>
              </a:solidFill>
              <a:latin typeface="黑体" panose="02010600030101010101" pitchFamily="2" charset="-122"/>
              <a:ea typeface="黑体" panose="02010600030101010101" pitchFamily="2" charset="-122"/>
            </a:endParaRPr>
          </a:p>
          <a:p>
            <a:pPr marL="0" indent="0">
              <a:lnSpc>
                <a:spcPct val="125000"/>
              </a:lnSpc>
              <a:buNone/>
            </a:pPr>
            <a:r>
              <a:rPr lang="zh-CN" altLang="en-US" sz="2400" dirty="0" smtClean="0">
                <a:solidFill>
                  <a:schemeClr val="tx1"/>
                </a:solidFill>
                <a:latin typeface="楷体_GB2312" panose="02010609030101010101" pitchFamily="49" charset="-122"/>
                <a:ea typeface="楷体_GB2312" panose="02010609030101010101" pitchFamily="49" charset="-122"/>
              </a:rPr>
              <a:t>    </a:t>
            </a:r>
            <a:r>
              <a:rPr lang="zh-CN" altLang="en-US" sz="2400" b="1" dirty="0" smtClean="0">
                <a:solidFill>
                  <a:schemeClr val="tx2"/>
                </a:solidFill>
                <a:latin typeface="楷体_GB2312" panose="02010609030101010101" pitchFamily="49" charset="-122"/>
                <a:ea typeface="楷体_GB2312" panose="02010609030101010101" pitchFamily="49" charset="-122"/>
              </a:rPr>
              <a:t>其次，从师生关系来看，将教师和学生分别看成“倒水者”和“容器”，学生在学习中完全处于被动地位，学生没有任何选择权，完全依赖教师知识的灌输。</a:t>
            </a:r>
            <a:endParaRPr lang="en-US" altLang="zh-CN" sz="2400" b="1" dirty="0" smtClean="0">
              <a:solidFill>
                <a:schemeClr val="tx2"/>
              </a:solidFill>
              <a:latin typeface="楷体_GB2312" panose="02010609030101010101" pitchFamily="49" charset="-122"/>
              <a:ea typeface="楷体_GB2312" panose="02010609030101010101" pitchFamily="49" charset="-122"/>
            </a:endParaRPr>
          </a:p>
          <a:p>
            <a:pPr marL="0" indent="0">
              <a:lnSpc>
                <a:spcPct val="125000"/>
              </a:lnSpc>
              <a:buNone/>
            </a:pPr>
            <a:r>
              <a:rPr lang="en-US" altLang="zh-CN" sz="2400" b="1" dirty="0">
                <a:solidFill>
                  <a:schemeClr val="tx2"/>
                </a:solidFill>
                <a:latin typeface="楷体_GB2312" panose="02010609030101010101" pitchFamily="49" charset="-122"/>
                <a:ea typeface="楷体_GB2312" panose="02010609030101010101" pitchFamily="49" charset="-122"/>
              </a:rPr>
              <a:t> </a:t>
            </a:r>
            <a:r>
              <a:rPr lang="en-US" altLang="zh-CN" sz="2400" b="1" dirty="0" smtClean="0">
                <a:solidFill>
                  <a:schemeClr val="tx2"/>
                </a:solidFill>
                <a:latin typeface="楷体_GB2312" panose="02010609030101010101" pitchFamily="49" charset="-122"/>
                <a:ea typeface="楷体_GB2312" panose="02010609030101010101" pitchFamily="49" charset="-122"/>
              </a:rPr>
              <a:t>   </a:t>
            </a:r>
            <a:r>
              <a:rPr lang="zh-CN" altLang="en-US" sz="2400" b="1" dirty="0" smtClean="0">
                <a:solidFill>
                  <a:schemeClr val="tx2"/>
                </a:solidFill>
                <a:latin typeface="楷体_GB2312" panose="02010609030101010101" pitchFamily="49" charset="-122"/>
                <a:ea typeface="楷体_GB2312" panose="02010609030101010101" pitchFamily="49" charset="-122"/>
              </a:rPr>
              <a:t>再次，忽视了学生作为独立学习者和终身学习者的能动性和实际需求，认为学生在学校教育阶段从教师那里所获取的固定知识就终生够用了，实际上，现代社会是需要终身学习的社会，终身教育理念强调教师应该教授学生在未来如何获取知识的方法，因此，现代社会的教师应该从“倒水者”转变为“挖泉人”。</a:t>
            </a:r>
            <a:endParaRPr lang="en-US" altLang="zh-CN" sz="2800" b="1" dirty="0">
              <a:solidFill>
                <a:schemeClr val="tx2"/>
              </a:solidFill>
              <a:latin typeface="楷体_GB2312" panose="02010609030101010101" pitchFamily="49" charset="-122"/>
              <a:ea typeface="楷体_GB2312" panose="02010609030101010101" pitchFamily="49" charset="-122"/>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r>
              <a:rPr lang="zh-CN" altLang="en-US"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问题二：教学作为一种专业</a:t>
            </a:r>
            <a:endParaRPr lang="en-US" altLang="zh-CN" dirty="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endParaRPr>
          </a:p>
        </p:txBody>
      </p:sp>
      <p:sp>
        <p:nvSpPr>
          <p:cNvPr id="70659" name="Rectangle 3"/>
          <p:cNvSpPr>
            <a:spLocks noGrp="1" noChangeArrowheads="1"/>
          </p:cNvSpPr>
          <p:nvPr>
            <p:ph type="body" idx="1"/>
          </p:nvPr>
        </p:nvSpPr>
        <p:spPr>
          <a:xfrm>
            <a:off x="1846306" y="2348880"/>
            <a:ext cx="5184576" cy="864096"/>
          </a:xfrm>
        </p:spPr>
        <p:txBody>
          <a:bodyPr/>
          <a:lstStyle/>
          <a:p>
            <a:pPr marL="0" indent="0" algn="ctr">
              <a:lnSpc>
                <a:spcPct val="80000"/>
              </a:lnSpc>
              <a:buNone/>
            </a:pPr>
            <a:r>
              <a:rPr lang="zh-CN" altLang="en-US" sz="4800" b="1" dirty="0" smtClean="0">
                <a:solidFill>
                  <a:schemeClr val="accent6"/>
                </a:solidFill>
                <a:latin typeface="黑体" panose="02010600030101010101" pitchFamily="2" charset="-122"/>
                <a:ea typeface="黑体" panose="02010600030101010101" pitchFamily="2" charset="-122"/>
              </a:rPr>
              <a:t>何谓“专业”？</a:t>
            </a:r>
            <a:endParaRPr lang="en-US" altLang="zh-CN" sz="4800" b="1" dirty="0" smtClean="0">
              <a:solidFill>
                <a:schemeClr val="accent6"/>
              </a:solidFill>
              <a:latin typeface="黑体" panose="02010600030101010101" pitchFamily="2" charset="-122"/>
              <a:ea typeface="黑体" panose="02010600030101010101" pitchFamily="2" charset="-122"/>
            </a:endParaRPr>
          </a:p>
        </p:txBody>
      </p:sp>
      <p:sp>
        <p:nvSpPr>
          <p:cNvPr id="2" name="矩形 1"/>
          <p:cNvSpPr/>
          <p:nvPr/>
        </p:nvSpPr>
        <p:spPr>
          <a:xfrm>
            <a:off x="1833527" y="3825333"/>
            <a:ext cx="1895071" cy="584775"/>
          </a:xfrm>
          <a:prstGeom prst="rect">
            <a:avLst/>
          </a:prstGeom>
        </p:spPr>
        <p:txBody>
          <a:bodyPr wrap="none">
            <a:spAutoFit/>
          </a:bodyPr>
          <a:lstStyle/>
          <a:p>
            <a:r>
              <a:rPr lang="en-US" altLang="zh-CN" sz="3200" dirty="0">
                <a:solidFill>
                  <a:schemeClr val="tx2"/>
                </a:solidFill>
                <a:latin typeface="Times New Roman" panose="02020603050405020304" pitchFamily="18" charset="0"/>
                <a:cs typeface="Times New Roman" panose="02020603050405020304" pitchFamily="18" charset="0"/>
              </a:rPr>
              <a:t>profession</a:t>
            </a:r>
            <a:endParaRPr lang="zh-CN" altLang="en-US" sz="3200" dirty="0">
              <a:solidFill>
                <a:schemeClr val="tx2"/>
              </a:solidFill>
              <a:latin typeface="Times New Roman" panose="02020603050405020304" pitchFamily="18" charset="0"/>
              <a:cs typeface="Times New Roman" panose="02020603050405020304" pitchFamily="18" charset="0"/>
            </a:endParaRPr>
          </a:p>
        </p:txBody>
      </p:sp>
      <p:sp>
        <p:nvSpPr>
          <p:cNvPr id="3" name="矩形 2"/>
          <p:cNvSpPr/>
          <p:nvPr/>
        </p:nvSpPr>
        <p:spPr>
          <a:xfrm>
            <a:off x="5796136" y="4725144"/>
            <a:ext cx="1512168" cy="584775"/>
          </a:xfrm>
          <a:prstGeom prst="rect">
            <a:avLst/>
          </a:prstGeom>
        </p:spPr>
        <p:txBody>
          <a:bodyPr wrap="square">
            <a:spAutoFit/>
          </a:bodyPr>
          <a:lstStyle/>
          <a:p>
            <a:r>
              <a:rPr lang="en-US" altLang="zh-CN" sz="3200" dirty="0">
                <a:solidFill>
                  <a:schemeClr val="tx2"/>
                </a:solidFill>
                <a:latin typeface="Times New Roman" panose="02020603050405020304" pitchFamily="18" charset="0"/>
                <a:cs typeface="Times New Roman" panose="02020603050405020304" pitchFamily="18" charset="0"/>
              </a:rPr>
              <a:t>amateur</a:t>
            </a:r>
            <a:endParaRPr lang="zh-CN" altLang="en-US" sz="3200" dirty="0">
              <a:solidFill>
                <a:schemeClr val="tx2"/>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251520" y="188640"/>
            <a:ext cx="8458200" cy="455315"/>
          </a:xfrm>
        </p:spPr>
        <p:txBody>
          <a:bodyPr/>
          <a:lstStyle/>
          <a:p>
            <a:r>
              <a:rPr lang="en-US" altLang="zh-CN" sz="3600" dirty="0" smtClean="0">
                <a:latin typeface="黑体" panose="02010600030101010101" pitchFamily="2" charset="-122"/>
                <a:ea typeface="黑体" panose="02010600030101010101" pitchFamily="2" charset="-122"/>
              </a:rPr>
              <a:t>1948</a:t>
            </a:r>
            <a:r>
              <a:rPr lang="zh-CN" altLang="zh-CN" sz="3600" dirty="0" smtClean="0">
                <a:latin typeface="黑体" panose="02010600030101010101" pitchFamily="2" charset="-122"/>
                <a:ea typeface="黑体" panose="02010600030101010101" pitchFamily="2" charset="-122"/>
              </a:rPr>
              <a:t>年美国教育协会</a:t>
            </a:r>
            <a:r>
              <a:rPr lang="zh-CN" altLang="en-US" sz="3600" dirty="0" smtClean="0">
                <a:latin typeface="黑体" panose="02010600030101010101" pitchFamily="2" charset="-122"/>
                <a:ea typeface="黑体" panose="02010600030101010101" pitchFamily="2" charset="-122"/>
              </a:rPr>
              <a:t>的</a:t>
            </a:r>
            <a:r>
              <a:rPr lang="zh-CN" altLang="zh-CN" sz="3600" dirty="0" smtClean="0">
                <a:latin typeface="黑体" panose="02010600030101010101" pitchFamily="2" charset="-122"/>
                <a:ea typeface="黑体" panose="02010600030101010101" pitchFamily="2" charset="-122"/>
              </a:rPr>
              <a:t>八条标准</a:t>
            </a:r>
            <a:endParaRPr lang="en-US" altLang="zh-CN"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endParaRPr>
          </a:p>
        </p:txBody>
      </p:sp>
      <p:sp>
        <p:nvSpPr>
          <p:cNvPr id="70659" name="Rectangle 3"/>
          <p:cNvSpPr>
            <a:spLocks noGrp="1" noChangeArrowheads="1"/>
          </p:cNvSpPr>
          <p:nvPr>
            <p:ph type="body" idx="1"/>
          </p:nvPr>
        </p:nvSpPr>
        <p:spPr>
          <a:xfrm>
            <a:off x="827584" y="1556792"/>
            <a:ext cx="7704856" cy="4320480"/>
          </a:xfrm>
        </p:spPr>
        <p:txBody>
          <a:bodyPr/>
          <a:lstStyle/>
          <a:p>
            <a:pPr marL="0" indent="0">
              <a:buNone/>
            </a:pPr>
            <a:r>
              <a:rPr lang="en-US" altLang="zh-CN" sz="2800" b="1" dirty="0" smtClean="0">
                <a:solidFill>
                  <a:schemeClr val="tx2"/>
                </a:solidFill>
                <a:latin typeface="楷体_GB2312" panose="02010609030101010101" pitchFamily="49" charset="-122"/>
                <a:ea typeface="楷体_GB2312" panose="02010609030101010101" pitchFamily="49" charset="-122"/>
              </a:rPr>
              <a:t>1</a:t>
            </a:r>
            <a:r>
              <a:rPr lang="en-US" altLang="zh-CN" sz="2800" b="1" dirty="0">
                <a:solidFill>
                  <a:schemeClr val="tx2"/>
                </a:solidFill>
                <a:latin typeface="楷体_GB2312" panose="02010609030101010101" pitchFamily="49" charset="-122"/>
                <a:ea typeface="楷体_GB2312" panose="02010609030101010101" pitchFamily="49" charset="-122"/>
              </a:rPr>
              <a:t>.</a:t>
            </a:r>
            <a:r>
              <a:rPr lang="zh-CN" altLang="zh-CN" sz="2800" b="1" dirty="0">
                <a:solidFill>
                  <a:schemeClr val="tx2"/>
                </a:solidFill>
                <a:latin typeface="楷体_GB2312" panose="02010609030101010101" pitchFamily="49" charset="-122"/>
                <a:ea typeface="楷体_GB2312" panose="02010609030101010101" pitchFamily="49" charset="-122"/>
              </a:rPr>
              <a:t>含有基本的</a:t>
            </a:r>
            <a:r>
              <a:rPr lang="zh-CN" altLang="zh-CN" sz="2800" b="1" u="sng" dirty="0">
                <a:solidFill>
                  <a:srgbClr val="FF0000"/>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心智活动</a:t>
            </a:r>
            <a:r>
              <a:rPr lang="zh-CN" altLang="zh-CN" sz="2800" b="1" dirty="0">
                <a:solidFill>
                  <a:schemeClr val="tx2"/>
                </a:solidFill>
                <a:latin typeface="楷体_GB2312" panose="02010609030101010101" pitchFamily="49" charset="-122"/>
                <a:ea typeface="楷体_GB2312" panose="02010609030101010101" pitchFamily="49" charset="-122"/>
              </a:rPr>
              <a:t>；</a:t>
            </a:r>
          </a:p>
          <a:p>
            <a:pPr marL="0" indent="0">
              <a:buNone/>
            </a:pPr>
            <a:r>
              <a:rPr lang="en-US" altLang="zh-CN" sz="2800" b="1" dirty="0">
                <a:solidFill>
                  <a:schemeClr val="tx2"/>
                </a:solidFill>
                <a:latin typeface="楷体_GB2312" panose="02010609030101010101" pitchFamily="49" charset="-122"/>
                <a:ea typeface="楷体_GB2312" panose="02010609030101010101" pitchFamily="49" charset="-122"/>
              </a:rPr>
              <a:t>2.</a:t>
            </a:r>
            <a:r>
              <a:rPr lang="zh-CN" altLang="zh-CN" sz="2800" b="1" dirty="0">
                <a:solidFill>
                  <a:schemeClr val="tx2"/>
                </a:solidFill>
                <a:latin typeface="楷体_GB2312" panose="02010609030101010101" pitchFamily="49" charset="-122"/>
                <a:ea typeface="楷体_GB2312" panose="02010609030101010101" pitchFamily="49" charset="-122"/>
              </a:rPr>
              <a:t>拥有一套专门化的</a:t>
            </a:r>
            <a:r>
              <a:rPr lang="zh-CN" altLang="zh-CN" sz="2800" b="1" u="sng" dirty="0">
                <a:solidFill>
                  <a:srgbClr val="FF0000"/>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知识体系</a:t>
            </a:r>
            <a:r>
              <a:rPr lang="zh-CN" altLang="zh-CN" sz="2800" b="1" dirty="0">
                <a:solidFill>
                  <a:schemeClr val="tx2"/>
                </a:solidFill>
                <a:latin typeface="楷体_GB2312" panose="02010609030101010101" pitchFamily="49" charset="-122"/>
                <a:ea typeface="楷体_GB2312" panose="02010609030101010101" pitchFamily="49" charset="-122"/>
              </a:rPr>
              <a:t>；</a:t>
            </a:r>
          </a:p>
          <a:p>
            <a:pPr marL="0" indent="0">
              <a:buNone/>
            </a:pPr>
            <a:r>
              <a:rPr lang="en-US" altLang="zh-CN" sz="2800" b="1" dirty="0">
                <a:solidFill>
                  <a:schemeClr val="tx2"/>
                </a:solidFill>
                <a:latin typeface="楷体_GB2312" panose="02010609030101010101" pitchFamily="49" charset="-122"/>
                <a:ea typeface="楷体_GB2312" panose="02010609030101010101" pitchFamily="49" charset="-122"/>
              </a:rPr>
              <a:t>3.</a:t>
            </a:r>
            <a:r>
              <a:rPr lang="zh-CN" altLang="zh-CN" sz="2800" b="1" dirty="0">
                <a:solidFill>
                  <a:schemeClr val="tx2"/>
                </a:solidFill>
                <a:latin typeface="楷体_GB2312" panose="02010609030101010101" pitchFamily="49" charset="-122"/>
                <a:ea typeface="楷体_GB2312" panose="02010609030101010101" pitchFamily="49" charset="-122"/>
              </a:rPr>
              <a:t>需要长时间的专门训练；</a:t>
            </a:r>
          </a:p>
          <a:p>
            <a:pPr marL="0" indent="0">
              <a:buNone/>
            </a:pPr>
            <a:r>
              <a:rPr lang="en-US" altLang="zh-CN" sz="2800" b="1" dirty="0">
                <a:solidFill>
                  <a:schemeClr val="tx2"/>
                </a:solidFill>
                <a:latin typeface="楷体_GB2312" panose="02010609030101010101" pitchFamily="49" charset="-122"/>
                <a:ea typeface="楷体_GB2312" panose="02010609030101010101" pitchFamily="49" charset="-122"/>
              </a:rPr>
              <a:t>4.</a:t>
            </a:r>
            <a:r>
              <a:rPr lang="zh-CN" altLang="zh-CN" sz="2800" b="1" dirty="0">
                <a:solidFill>
                  <a:schemeClr val="tx2"/>
                </a:solidFill>
                <a:latin typeface="楷体_GB2312" panose="02010609030101010101" pitchFamily="49" charset="-122"/>
                <a:ea typeface="楷体_GB2312" panose="02010609030101010101" pitchFamily="49" charset="-122"/>
              </a:rPr>
              <a:t>需要持续的在职成长；</a:t>
            </a:r>
          </a:p>
          <a:p>
            <a:pPr marL="0" indent="0">
              <a:buNone/>
            </a:pPr>
            <a:r>
              <a:rPr lang="en-US" altLang="zh-CN" sz="2800" b="1" dirty="0">
                <a:solidFill>
                  <a:schemeClr val="tx2"/>
                </a:solidFill>
                <a:latin typeface="楷体_GB2312" panose="02010609030101010101" pitchFamily="49" charset="-122"/>
                <a:ea typeface="楷体_GB2312" panose="02010609030101010101" pitchFamily="49" charset="-122"/>
              </a:rPr>
              <a:t>5.</a:t>
            </a:r>
            <a:r>
              <a:rPr lang="zh-CN" altLang="zh-CN" sz="2800" b="1" dirty="0">
                <a:solidFill>
                  <a:schemeClr val="tx2"/>
                </a:solidFill>
                <a:latin typeface="楷体_GB2312" panose="02010609030101010101" pitchFamily="49" charset="-122"/>
                <a:ea typeface="楷体_GB2312" panose="02010609030101010101" pitchFamily="49" charset="-122"/>
              </a:rPr>
              <a:t>提供</a:t>
            </a:r>
            <a:r>
              <a:rPr lang="zh-CN" altLang="zh-CN" sz="2800" b="1" u="sng" dirty="0">
                <a:solidFill>
                  <a:srgbClr val="FF0000"/>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终身从事的职业生涯</a:t>
            </a:r>
            <a:r>
              <a:rPr lang="zh-CN" altLang="zh-CN" sz="2800" b="1" dirty="0">
                <a:solidFill>
                  <a:schemeClr val="tx2"/>
                </a:solidFill>
                <a:latin typeface="楷体_GB2312" panose="02010609030101010101" pitchFamily="49" charset="-122"/>
                <a:ea typeface="楷体_GB2312" panose="02010609030101010101" pitchFamily="49" charset="-122"/>
              </a:rPr>
              <a:t>和</a:t>
            </a:r>
            <a:r>
              <a:rPr lang="zh-CN" altLang="zh-CN" sz="2800" b="1" u="sng" dirty="0">
                <a:solidFill>
                  <a:srgbClr val="FF0000"/>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永久的成员资格</a:t>
            </a:r>
            <a:r>
              <a:rPr lang="zh-CN" altLang="zh-CN" sz="2800" b="1" dirty="0">
                <a:solidFill>
                  <a:schemeClr val="tx2"/>
                </a:solidFill>
                <a:latin typeface="楷体_GB2312" panose="02010609030101010101" pitchFamily="49" charset="-122"/>
                <a:ea typeface="楷体_GB2312" panose="02010609030101010101" pitchFamily="49" charset="-122"/>
              </a:rPr>
              <a:t>；</a:t>
            </a:r>
          </a:p>
          <a:p>
            <a:pPr marL="0" indent="0">
              <a:buNone/>
            </a:pPr>
            <a:r>
              <a:rPr lang="en-US" altLang="zh-CN" sz="2800" b="1" dirty="0" smtClean="0">
                <a:solidFill>
                  <a:schemeClr val="tx2"/>
                </a:solidFill>
                <a:latin typeface="楷体_GB2312" panose="02010609030101010101" pitchFamily="49" charset="-122"/>
                <a:ea typeface="楷体_GB2312" panose="02010609030101010101" pitchFamily="49" charset="-122"/>
              </a:rPr>
              <a:t>6.</a:t>
            </a:r>
            <a:r>
              <a:rPr lang="zh-CN" altLang="zh-CN" sz="2800" b="1" dirty="0" smtClean="0">
                <a:solidFill>
                  <a:schemeClr val="tx2"/>
                </a:solidFill>
                <a:latin typeface="楷体_GB2312" panose="02010609030101010101" pitchFamily="49" charset="-122"/>
                <a:ea typeface="楷体_GB2312" panose="02010609030101010101" pitchFamily="49" charset="-122"/>
              </a:rPr>
              <a:t>建立自身的</a:t>
            </a:r>
            <a:r>
              <a:rPr lang="zh-CN" altLang="zh-CN" sz="2800" b="1" u="sng" dirty="0" smtClean="0">
                <a:solidFill>
                  <a:srgbClr val="FF0000"/>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专业标准</a:t>
            </a:r>
            <a:r>
              <a:rPr lang="zh-CN" altLang="zh-CN" sz="2800" b="1" dirty="0" smtClean="0">
                <a:solidFill>
                  <a:schemeClr val="tx2"/>
                </a:solidFill>
                <a:latin typeface="楷体_GB2312" panose="02010609030101010101" pitchFamily="49" charset="-122"/>
                <a:ea typeface="楷体_GB2312" panose="02010609030101010101" pitchFamily="49" charset="-122"/>
              </a:rPr>
              <a:t>；</a:t>
            </a:r>
          </a:p>
          <a:p>
            <a:pPr marL="0" indent="0">
              <a:buNone/>
            </a:pPr>
            <a:r>
              <a:rPr lang="en-US" altLang="zh-CN" sz="2800" b="1" dirty="0" smtClean="0">
                <a:solidFill>
                  <a:schemeClr val="tx2"/>
                </a:solidFill>
                <a:latin typeface="楷体_GB2312" panose="02010609030101010101" pitchFamily="49" charset="-122"/>
                <a:ea typeface="楷体_GB2312" panose="02010609030101010101" pitchFamily="49" charset="-122"/>
              </a:rPr>
              <a:t>7</a:t>
            </a:r>
            <a:r>
              <a:rPr lang="en-US" altLang="zh-CN" sz="2800" b="1" dirty="0">
                <a:solidFill>
                  <a:schemeClr val="tx2"/>
                </a:solidFill>
                <a:latin typeface="楷体_GB2312" panose="02010609030101010101" pitchFamily="49" charset="-122"/>
                <a:ea typeface="楷体_GB2312" panose="02010609030101010101" pitchFamily="49" charset="-122"/>
              </a:rPr>
              <a:t>.</a:t>
            </a:r>
            <a:r>
              <a:rPr lang="zh-CN" altLang="zh-CN" sz="2800" b="1" dirty="0">
                <a:solidFill>
                  <a:schemeClr val="tx2"/>
                </a:solidFill>
                <a:latin typeface="楷体_GB2312" panose="02010609030101010101" pitchFamily="49" charset="-122"/>
                <a:ea typeface="楷体_GB2312" panose="02010609030101010101" pitchFamily="49" charset="-122"/>
              </a:rPr>
              <a:t>置</a:t>
            </a:r>
            <a:r>
              <a:rPr lang="zh-CN" altLang="zh-CN" sz="2800" b="1" u="sng" dirty="0">
                <a:solidFill>
                  <a:srgbClr val="FF0000"/>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服务于个人利益</a:t>
            </a:r>
            <a:r>
              <a:rPr lang="zh-CN" altLang="zh-CN" sz="2800" b="1" dirty="0">
                <a:solidFill>
                  <a:schemeClr val="tx2"/>
                </a:solidFill>
                <a:latin typeface="楷体_GB2312" panose="02010609030101010101" pitchFamily="49" charset="-122"/>
                <a:ea typeface="楷体_GB2312" panose="02010609030101010101" pitchFamily="49" charset="-122"/>
              </a:rPr>
              <a:t>之上</a:t>
            </a:r>
            <a:r>
              <a:rPr lang="zh-CN" altLang="zh-CN" sz="2800" b="1" dirty="0" smtClean="0">
                <a:solidFill>
                  <a:schemeClr val="tx2"/>
                </a:solidFill>
                <a:latin typeface="楷体_GB2312" panose="02010609030101010101" pitchFamily="49" charset="-122"/>
                <a:ea typeface="楷体_GB2312" panose="02010609030101010101" pitchFamily="49" charset="-122"/>
              </a:rPr>
              <a:t>；</a:t>
            </a:r>
            <a:r>
              <a:rPr lang="zh-CN" altLang="en-US" sz="2800" b="1" u="sng" dirty="0" smtClean="0">
                <a:solidFill>
                  <a:schemeClr val="tx2"/>
                </a:solidFill>
                <a:latin typeface="楷体_GB2312" panose="02010609030101010101" pitchFamily="49" charset="-122"/>
                <a:ea typeface="楷体_GB2312" panose="02010609030101010101" pitchFamily="49" charset="-122"/>
              </a:rPr>
              <a:t>（下页链接）</a:t>
            </a:r>
            <a:endParaRPr lang="en-US" altLang="zh-CN" sz="2800" b="1" u="sng" dirty="0" smtClean="0">
              <a:solidFill>
                <a:schemeClr val="tx2"/>
              </a:solidFill>
              <a:latin typeface="楷体_GB2312" panose="02010609030101010101" pitchFamily="49" charset="-122"/>
              <a:ea typeface="楷体_GB2312" panose="02010609030101010101" pitchFamily="49" charset="-122"/>
            </a:endParaRPr>
          </a:p>
          <a:p>
            <a:pPr marL="0" indent="0">
              <a:buNone/>
            </a:pPr>
            <a:r>
              <a:rPr lang="en-US" altLang="zh-CN" sz="2800" b="1" dirty="0" smtClean="0">
                <a:solidFill>
                  <a:schemeClr val="tx2"/>
                </a:solidFill>
                <a:latin typeface="楷体_GB2312" panose="02010609030101010101" pitchFamily="49" charset="-122"/>
                <a:ea typeface="楷体_GB2312" panose="02010609030101010101" pitchFamily="49" charset="-122"/>
              </a:rPr>
              <a:t>8</a:t>
            </a:r>
            <a:r>
              <a:rPr lang="en-US" altLang="zh-CN" sz="2800" b="1" dirty="0">
                <a:solidFill>
                  <a:schemeClr val="tx2"/>
                </a:solidFill>
                <a:latin typeface="楷体_GB2312" panose="02010609030101010101" pitchFamily="49" charset="-122"/>
                <a:ea typeface="楷体_GB2312" panose="02010609030101010101" pitchFamily="49" charset="-122"/>
              </a:rPr>
              <a:t>.</a:t>
            </a:r>
            <a:r>
              <a:rPr lang="zh-CN" altLang="zh-CN" sz="2800" b="1" dirty="0">
                <a:solidFill>
                  <a:schemeClr val="tx2"/>
                </a:solidFill>
                <a:latin typeface="楷体_GB2312" panose="02010609030101010101" pitchFamily="49" charset="-122"/>
                <a:ea typeface="楷体_GB2312" panose="02010609030101010101" pitchFamily="49" charset="-122"/>
              </a:rPr>
              <a:t>拥有强大的、严密的</a:t>
            </a:r>
            <a:r>
              <a:rPr lang="zh-CN" altLang="zh-CN" sz="2800" b="1" u="sng" dirty="0">
                <a:solidFill>
                  <a:srgbClr val="FF0000"/>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专业团体</a:t>
            </a:r>
            <a:r>
              <a:rPr lang="zh-CN" altLang="zh-CN" sz="2800" b="1" dirty="0" smtClean="0">
                <a:solidFill>
                  <a:schemeClr val="tx2"/>
                </a:solidFill>
                <a:latin typeface="楷体_GB2312" panose="02010609030101010101" pitchFamily="49" charset="-122"/>
                <a:ea typeface="楷体_GB2312" panose="02010609030101010101" pitchFamily="49" charset="-122"/>
              </a:rPr>
              <a:t>；</a:t>
            </a:r>
            <a:endParaRPr lang="zh-CN" altLang="zh-CN" sz="2800" b="1" dirty="0">
              <a:solidFill>
                <a:schemeClr val="tx2"/>
              </a:solidFill>
              <a:latin typeface="楷体_GB2312" panose="02010609030101010101" pitchFamily="49" charset="-122"/>
              <a:ea typeface="楷体_GB2312" panose="02010609030101010101" pitchFamily="49" charset="-122"/>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r>
              <a:rPr lang="zh-CN" altLang="en-US"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问题一：几种典型的教师形象</a:t>
            </a:r>
            <a:endParaRPr lang="en-US" altLang="zh-CN" dirty="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endParaRPr>
          </a:p>
        </p:txBody>
      </p:sp>
      <p:sp>
        <p:nvSpPr>
          <p:cNvPr id="70659" name="Rectangle 3"/>
          <p:cNvSpPr>
            <a:spLocks noGrp="1" noChangeArrowheads="1"/>
          </p:cNvSpPr>
          <p:nvPr>
            <p:ph type="body" idx="1"/>
          </p:nvPr>
        </p:nvSpPr>
        <p:spPr>
          <a:xfrm>
            <a:off x="1691680" y="2924944"/>
            <a:ext cx="5688632" cy="1008112"/>
          </a:xfrm>
        </p:spPr>
        <p:txBody>
          <a:bodyPr/>
          <a:lstStyle/>
          <a:p>
            <a:pPr marL="0" indent="0">
              <a:lnSpc>
                <a:spcPct val="80000"/>
              </a:lnSpc>
              <a:buNone/>
            </a:pPr>
            <a:r>
              <a:rPr lang="zh-CN" altLang="en-US" sz="6000" b="1" dirty="0" smtClean="0">
                <a:solidFill>
                  <a:schemeClr val="accent6"/>
                </a:solidFill>
                <a:latin typeface="黑体" panose="02010600030101010101" pitchFamily="2" charset="-122"/>
                <a:ea typeface="黑体" panose="02010600030101010101" pitchFamily="2" charset="-122"/>
              </a:rPr>
              <a:t>第一种：圣贤者</a:t>
            </a:r>
            <a:endParaRPr lang="en-US" altLang="zh-CN" sz="6000" b="1" dirty="0" smtClean="0">
              <a:solidFill>
                <a:schemeClr val="accent6"/>
              </a:solidFill>
              <a:latin typeface="黑体" panose="02010600030101010101" pitchFamily="2" charset="-122"/>
              <a:ea typeface="黑体" panose="02010600030101010101" pitchFamily="2" charset="-122"/>
            </a:endParaRPr>
          </a:p>
          <a:p>
            <a:pPr marL="0" indent="0">
              <a:lnSpc>
                <a:spcPct val="80000"/>
              </a:lnSpc>
              <a:buNone/>
            </a:pPr>
            <a:endParaRPr lang="en-US" altLang="zh-CN" b="1" dirty="0" smtClean="0">
              <a:latin typeface="楷体_GB2312" panose="02010609030101010101" pitchFamily="49" charset="-122"/>
              <a:ea typeface="楷体_GB2312" panose="02010609030101010101" pitchFamily="49" charset="-122"/>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323528" y="116632"/>
            <a:ext cx="8458200" cy="1008112"/>
          </a:xfrm>
        </p:spPr>
        <p:txBody>
          <a:bodyPr/>
          <a:lstStyle/>
          <a:p>
            <a:r>
              <a:rPr lang="zh-CN" altLang="en-US" sz="3600" dirty="0">
                <a:latin typeface="黑体" panose="02010600030101010101" pitchFamily="2" charset="-122"/>
                <a:ea typeface="黑体" panose="02010600030101010101" pitchFamily="2" charset="-122"/>
              </a:rPr>
              <a:t>杀死一</a:t>
            </a:r>
            <a:r>
              <a:rPr lang="zh-CN" altLang="en-US" sz="3600" dirty="0" smtClean="0">
                <a:latin typeface="黑体" panose="02010600030101010101" pitchFamily="2" charset="-122"/>
                <a:ea typeface="黑体" panose="02010600030101010101" pitchFamily="2" charset="-122"/>
              </a:rPr>
              <a:t>只知更鸟</a:t>
            </a:r>
            <a:r>
              <a:rPr lang="en-US" altLang="zh-CN" sz="3600" dirty="0" smtClean="0">
                <a:latin typeface="黑体" panose="02010600030101010101" pitchFamily="2" charset="-122"/>
                <a:ea typeface="黑体" panose="02010600030101010101" pitchFamily="2" charset="-122"/>
              </a:rPr>
              <a:t/>
            </a:r>
            <a:br>
              <a:rPr lang="en-US" altLang="zh-CN" sz="3600" dirty="0" smtClean="0">
                <a:latin typeface="黑体" panose="02010600030101010101" pitchFamily="2" charset="-122"/>
                <a:ea typeface="黑体" panose="02010600030101010101" pitchFamily="2" charset="-122"/>
              </a:rPr>
            </a:br>
            <a:r>
              <a:rPr lang="zh-CN" altLang="en-US" sz="3600" b="0" dirty="0" smtClean="0">
                <a:latin typeface="Times New Roman" panose="02020603050405020304" pitchFamily="18" charset="0"/>
                <a:ea typeface="黑体" panose="02010600030101010101" pitchFamily="2" charset="-122"/>
                <a:cs typeface="Times New Roman" panose="02020603050405020304" pitchFamily="18" charset="0"/>
              </a:rPr>
              <a:t>（</a:t>
            </a:r>
            <a:r>
              <a:rPr lang="en-US" altLang="zh-CN" sz="3600" b="0" dirty="0" smtClean="0">
                <a:latin typeface="Times New Roman" panose="02020603050405020304" pitchFamily="18" charset="0"/>
                <a:ea typeface="黑体" panose="02010600030101010101" pitchFamily="2" charset="-122"/>
                <a:cs typeface="Times New Roman" panose="02020603050405020304" pitchFamily="18" charset="0"/>
              </a:rPr>
              <a:t>To Kill a Mockingbird</a:t>
            </a:r>
            <a:r>
              <a:rPr lang="zh-CN" altLang="en-US" sz="3600" b="0" dirty="0" smtClean="0">
                <a:latin typeface="Times New Roman" panose="02020603050405020304" pitchFamily="18" charset="0"/>
                <a:ea typeface="黑体" panose="02010600030101010101" pitchFamily="2" charset="-122"/>
                <a:cs typeface="Times New Roman" panose="02020603050405020304" pitchFamily="18" charset="0"/>
              </a:rPr>
              <a:t>）</a:t>
            </a:r>
            <a:endParaRPr lang="en-US" altLang="zh-CN" sz="3600" b="0" dirty="0">
              <a:effectLst>
                <a:outerShdw blurRad="38100" dist="38100" dir="2700000" algn="tl">
                  <a:srgbClr val="000000">
                    <a:alpha val="43137"/>
                  </a:srgbClr>
                </a:outerShdw>
              </a:effectLst>
              <a:latin typeface="Times New Roman" panose="02020603050405020304" pitchFamily="18" charset="0"/>
              <a:ea typeface="黑体" panose="02010600030101010101" pitchFamily="2" charset="-122"/>
              <a:cs typeface="Times New Roman" panose="02020603050405020304" pitchFamily="18" charset="0"/>
            </a:endParaRPr>
          </a:p>
        </p:txBody>
      </p:sp>
      <p:sp>
        <p:nvSpPr>
          <p:cNvPr id="70659" name="Rectangle 3"/>
          <p:cNvSpPr>
            <a:spLocks noGrp="1" noChangeArrowheads="1"/>
          </p:cNvSpPr>
          <p:nvPr>
            <p:ph type="body" idx="1"/>
          </p:nvPr>
        </p:nvSpPr>
        <p:spPr>
          <a:xfrm>
            <a:off x="827584" y="1844824"/>
            <a:ext cx="7632848" cy="4032448"/>
          </a:xfrm>
        </p:spPr>
        <p:txBody>
          <a:bodyPr/>
          <a:lstStyle/>
          <a:p>
            <a:pPr marL="0" indent="0">
              <a:lnSpc>
                <a:spcPct val="150000"/>
              </a:lnSpc>
              <a:spcBef>
                <a:spcPts val="600"/>
              </a:spcBef>
              <a:buNone/>
            </a:pPr>
            <a:r>
              <a:rPr lang="en-US" altLang="zh-CN" sz="2800" b="1" dirty="0" smtClean="0">
                <a:solidFill>
                  <a:schemeClr val="tx2"/>
                </a:solidFill>
                <a:latin typeface="楷体_GB2312" panose="02010609030101010101" pitchFamily="49" charset="-122"/>
                <a:ea typeface="楷体_GB2312" panose="02010609030101010101" pitchFamily="49" charset="-122"/>
              </a:rPr>
              <a:t>    </a:t>
            </a:r>
            <a:r>
              <a:rPr lang="zh-CN" altLang="en-US" sz="2800" b="1" dirty="0" smtClean="0">
                <a:solidFill>
                  <a:schemeClr val="tx2"/>
                </a:solidFill>
                <a:latin typeface="楷体_GB2312" panose="02010609030101010101" pitchFamily="49" charset="-122"/>
                <a:ea typeface="楷体_GB2312" panose="02010609030101010101" pitchFamily="49" charset="-122"/>
              </a:rPr>
              <a:t>芬奇是美国</a:t>
            </a:r>
            <a:r>
              <a:rPr lang="zh-CN" altLang="en-US" sz="2800" b="1" dirty="0" smtClean="0">
                <a:solidFill>
                  <a:srgbClr val="FF0000"/>
                </a:solidFill>
                <a:latin typeface="楷体_GB2312" panose="02010609030101010101" pitchFamily="49" charset="-122"/>
                <a:ea typeface="楷体_GB2312" panose="02010609030101010101" pitchFamily="49" charset="-122"/>
              </a:rPr>
              <a:t>南方</a:t>
            </a:r>
            <a:r>
              <a:rPr lang="zh-CN" altLang="en-US" sz="2800" b="1" dirty="0" smtClean="0">
                <a:solidFill>
                  <a:schemeClr val="tx2"/>
                </a:solidFill>
                <a:latin typeface="楷体_GB2312" panose="02010609030101010101" pitchFamily="49" charset="-122"/>
                <a:ea typeface="楷体_GB2312" panose="02010609030101010101" pitchFamily="49" charset="-122"/>
              </a:rPr>
              <a:t>小镇梅岗城的一名律师，为人正直沉稳，常常不计报酬地为穷人们伸张正义。妻子去世后，他独自照顾着女儿和儿子。在一次谈起打鸟时，他一再嘱咐孩子不要去伤害知更鸟，因为它们只为人类唱歌，从来不做危害人类的事情。</a:t>
            </a:r>
            <a:endParaRPr lang="en-US" altLang="zh-CN" sz="2800" b="1" dirty="0" smtClean="0">
              <a:solidFill>
                <a:schemeClr val="tx2"/>
              </a:solidFill>
              <a:latin typeface="楷体_GB2312" panose="02010609030101010101" pitchFamily="49" charset="-122"/>
              <a:ea typeface="楷体_GB2312" panose="02010609030101010101" pitchFamily="49" charset="-122"/>
            </a:endParaRPr>
          </a:p>
          <a:p>
            <a:pPr marL="0" indent="0">
              <a:buNone/>
            </a:pPr>
            <a:endParaRPr lang="zh-CN" altLang="zh-CN" sz="2800" b="1" dirty="0">
              <a:solidFill>
                <a:schemeClr val="tx2"/>
              </a:solidFill>
              <a:latin typeface="楷体_GB2312" panose="02010609030101010101" pitchFamily="49" charset="-122"/>
              <a:ea typeface="楷体_GB2312" panose="02010609030101010101" pitchFamily="49" charset="-122"/>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323528" y="116632"/>
            <a:ext cx="8458200" cy="1008112"/>
          </a:xfrm>
        </p:spPr>
        <p:txBody>
          <a:bodyPr/>
          <a:lstStyle/>
          <a:p>
            <a:r>
              <a:rPr lang="zh-CN" altLang="en-US" sz="3600" dirty="0">
                <a:latin typeface="黑体" panose="02010600030101010101" pitchFamily="2" charset="-122"/>
                <a:ea typeface="黑体" panose="02010600030101010101" pitchFamily="2" charset="-122"/>
              </a:rPr>
              <a:t>杀死一</a:t>
            </a:r>
            <a:r>
              <a:rPr lang="zh-CN" altLang="en-US" sz="3600" dirty="0" smtClean="0">
                <a:latin typeface="黑体" panose="02010600030101010101" pitchFamily="2" charset="-122"/>
                <a:ea typeface="黑体" panose="02010600030101010101" pitchFamily="2" charset="-122"/>
              </a:rPr>
              <a:t>只知更鸟</a:t>
            </a:r>
            <a:r>
              <a:rPr lang="en-US" altLang="zh-CN" sz="3600" dirty="0" smtClean="0">
                <a:latin typeface="黑体" panose="02010600030101010101" pitchFamily="2" charset="-122"/>
                <a:ea typeface="黑体" panose="02010600030101010101" pitchFamily="2" charset="-122"/>
              </a:rPr>
              <a:t/>
            </a:r>
            <a:br>
              <a:rPr lang="en-US" altLang="zh-CN" sz="3600" dirty="0" smtClean="0">
                <a:latin typeface="黑体" panose="02010600030101010101" pitchFamily="2" charset="-122"/>
                <a:ea typeface="黑体" panose="02010600030101010101" pitchFamily="2" charset="-122"/>
              </a:rPr>
            </a:br>
            <a:r>
              <a:rPr lang="zh-CN" altLang="en-US" sz="3600" b="0" dirty="0" smtClean="0">
                <a:latin typeface="Times New Roman" panose="02020603050405020304" pitchFamily="18" charset="0"/>
                <a:ea typeface="黑体" panose="02010600030101010101" pitchFamily="2" charset="-122"/>
                <a:cs typeface="Times New Roman" panose="02020603050405020304" pitchFamily="18" charset="0"/>
              </a:rPr>
              <a:t>（</a:t>
            </a:r>
            <a:r>
              <a:rPr lang="en-US" altLang="zh-CN" sz="3600" b="0" dirty="0" smtClean="0">
                <a:latin typeface="Times New Roman" panose="02020603050405020304" pitchFamily="18" charset="0"/>
                <a:ea typeface="黑体" panose="02010600030101010101" pitchFamily="2" charset="-122"/>
                <a:cs typeface="Times New Roman" panose="02020603050405020304" pitchFamily="18" charset="0"/>
              </a:rPr>
              <a:t>To Kill a Mockingbird</a:t>
            </a:r>
            <a:r>
              <a:rPr lang="zh-CN" altLang="en-US" sz="3600" b="0" dirty="0" smtClean="0">
                <a:latin typeface="Times New Roman" panose="02020603050405020304" pitchFamily="18" charset="0"/>
                <a:ea typeface="黑体" panose="02010600030101010101" pitchFamily="2" charset="-122"/>
                <a:cs typeface="Times New Roman" panose="02020603050405020304" pitchFamily="18" charset="0"/>
              </a:rPr>
              <a:t>）</a:t>
            </a:r>
            <a:endParaRPr lang="en-US" altLang="zh-CN" sz="3600" b="0" dirty="0">
              <a:effectLst>
                <a:outerShdw blurRad="38100" dist="38100" dir="2700000" algn="tl">
                  <a:srgbClr val="000000">
                    <a:alpha val="43137"/>
                  </a:srgbClr>
                </a:outerShdw>
              </a:effectLst>
              <a:latin typeface="Times New Roman" panose="02020603050405020304" pitchFamily="18" charset="0"/>
              <a:ea typeface="黑体" panose="02010600030101010101" pitchFamily="2" charset="-122"/>
              <a:cs typeface="Times New Roman" panose="02020603050405020304" pitchFamily="18" charset="0"/>
            </a:endParaRPr>
          </a:p>
        </p:txBody>
      </p:sp>
      <p:sp>
        <p:nvSpPr>
          <p:cNvPr id="70659" name="Rectangle 3"/>
          <p:cNvSpPr>
            <a:spLocks noGrp="1" noChangeArrowheads="1"/>
          </p:cNvSpPr>
          <p:nvPr>
            <p:ph type="body" idx="1"/>
          </p:nvPr>
        </p:nvSpPr>
        <p:spPr>
          <a:xfrm>
            <a:off x="755576" y="1556792"/>
            <a:ext cx="7704856" cy="4464496"/>
          </a:xfrm>
        </p:spPr>
        <p:txBody>
          <a:bodyPr/>
          <a:lstStyle/>
          <a:p>
            <a:pPr marL="0" indent="0">
              <a:lnSpc>
                <a:spcPct val="125000"/>
              </a:lnSpc>
              <a:spcBef>
                <a:spcPts val="0"/>
              </a:spcBef>
              <a:buNone/>
            </a:pPr>
            <a:r>
              <a:rPr lang="zh-CN" altLang="en-US" sz="2800" b="1" dirty="0" smtClean="0">
                <a:solidFill>
                  <a:schemeClr val="tx2"/>
                </a:solidFill>
                <a:latin typeface="楷体_GB2312" panose="02010609030101010101" pitchFamily="49" charset="-122"/>
                <a:ea typeface="楷体_GB2312" panose="02010609030101010101" pitchFamily="49" charset="-122"/>
              </a:rPr>
              <a:t>    一天</a:t>
            </a:r>
            <a:r>
              <a:rPr lang="zh-CN" altLang="en-US" sz="2800" b="1" dirty="0">
                <a:solidFill>
                  <a:schemeClr val="tx2"/>
                </a:solidFill>
                <a:latin typeface="楷体_GB2312" panose="02010609030101010101" pitchFamily="49" charset="-122"/>
                <a:ea typeface="楷体_GB2312" panose="02010609030101010101" pitchFamily="49" charset="-122"/>
              </a:rPr>
              <a:t>，小镇上发生了一起强奸案，芬奇受地方法院的委托，为那名被控强暴白人女子的黑人罗宾逊辩护。在当地，歧视黑人的现象十分严重，芬奇的行为自然引起了小镇上许多存有种族歧视观念的人的不满，他们极力地阻挠芬奇的工作。但芬奇并不在意人们的抗议，继续仔细地对案情进行深入的调查。为了使罗宾逊远离不必要的伤害，他还和女儿彻夜留守在拘留所保护他。</a:t>
            </a:r>
            <a:endParaRPr lang="en-US" altLang="zh-CN" sz="2800" b="1" dirty="0">
              <a:solidFill>
                <a:schemeClr val="tx2"/>
              </a:solidFill>
              <a:latin typeface="楷体_GB2312" panose="02010609030101010101" pitchFamily="49" charset="-122"/>
              <a:ea typeface="楷体_GB2312" panose="02010609030101010101" pitchFamily="49" charset="-122"/>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323528" y="116632"/>
            <a:ext cx="8458200" cy="1008112"/>
          </a:xfrm>
        </p:spPr>
        <p:txBody>
          <a:bodyPr/>
          <a:lstStyle/>
          <a:p>
            <a:r>
              <a:rPr lang="zh-CN" altLang="en-US" sz="3600" dirty="0">
                <a:latin typeface="黑体" panose="02010600030101010101" pitchFamily="2" charset="-122"/>
                <a:ea typeface="黑体" panose="02010600030101010101" pitchFamily="2" charset="-122"/>
              </a:rPr>
              <a:t>杀死一</a:t>
            </a:r>
            <a:r>
              <a:rPr lang="zh-CN" altLang="en-US" sz="3600" dirty="0" smtClean="0">
                <a:latin typeface="黑体" panose="02010600030101010101" pitchFamily="2" charset="-122"/>
                <a:ea typeface="黑体" panose="02010600030101010101" pitchFamily="2" charset="-122"/>
              </a:rPr>
              <a:t>只知更鸟</a:t>
            </a:r>
            <a:r>
              <a:rPr lang="en-US" altLang="zh-CN" sz="3600" dirty="0" smtClean="0">
                <a:latin typeface="黑体" panose="02010600030101010101" pitchFamily="2" charset="-122"/>
                <a:ea typeface="黑体" panose="02010600030101010101" pitchFamily="2" charset="-122"/>
              </a:rPr>
              <a:t/>
            </a:r>
            <a:br>
              <a:rPr lang="en-US" altLang="zh-CN" sz="3600" dirty="0" smtClean="0">
                <a:latin typeface="黑体" panose="02010600030101010101" pitchFamily="2" charset="-122"/>
                <a:ea typeface="黑体" panose="02010600030101010101" pitchFamily="2" charset="-122"/>
              </a:rPr>
            </a:br>
            <a:r>
              <a:rPr lang="zh-CN" altLang="en-US" sz="3600" b="0" dirty="0" smtClean="0">
                <a:latin typeface="Times New Roman" panose="02020603050405020304" pitchFamily="18" charset="0"/>
                <a:ea typeface="黑体" panose="02010600030101010101" pitchFamily="2" charset="-122"/>
                <a:cs typeface="Times New Roman" panose="02020603050405020304" pitchFamily="18" charset="0"/>
              </a:rPr>
              <a:t>（</a:t>
            </a:r>
            <a:r>
              <a:rPr lang="en-US" altLang="zh-CN" sz="3600" b="0" dirty="0" smtClean="0">
                <a:latin typeface="Times New Roman" panose="02020603050405020304" pitchFamily="18" charset="0"/>
                <a:ea typeface="黑体" panose="02010600030101010101" pitchFamily="2" charset="-122"/>
                <a:cs typeface="Times New Roman" panose="02020603050405020304" pitchFamily="18" charset="0"/>
              </a:rPr>
              <a:t>To Kill a Mockingbird</a:t>
            </a:r>
            <a:r>
              <a:rPr lang="zh-CN" altLang="en-US" sz="3600" b="0" dirty="0" smtClean="0">
                <a:latin typeface="Times New Roman" panose="02020603050405020304" pitchFamily="18" charset="0"/>
                <a:ea typeface="黑体" panose="02010600030101010101" pitchFamily="2" charset="-122"/>
                <a:cs typeface="Times New Roman" panose="02020603050405020304" pitchFamily="18" charset="0"/>
              </a:rPr>
              <a:t>）</a:t>
            </a:r>
            <a:endParaRPr lang="en-US" altLang="zh-CN" sz="3600" b="0" dirty="0">
              <a:effectLst>
                <a:outerShdw blurRad="38100" dist="38100" dir="2700000" algn="tl">
                  <a:srgbClr val="000000">
                    <a:alpha val="43137"/>
                  </a:srgbClr>
                </a:outerShdw>
              </a:effectLst>
              <a:latin typeface="Times New Roman" panose="02020603050405020304" pitchFamily="18" charset="0"/>
              <a:ea typeface="黑体" panose="02010600030101010101" pitchFamily="2" charset="-122"/>
              <a:cs typeface="Times New Roman" panose="02020603050405020304" pitchFamily="18" charset="0"/>
            </a:endParaRPr>
          </a:p>
        </p:txBody>
      </p:sp>
      <p:sp>
        <p:nvSpPr>
          <p:cNvPr id="70659" name="Rectangle 3"/>
          <p:cNvSpPr>
            <a:spLocks noGrp="1" noChangeArrowheads="1"/>
          </p:cNvSpPr>
          <p:nvPr>
            <p:ph type="body" idx="1"/>
          </p:nvPr>
        </p:nvSpPr>
        <p:spPr>
          <a:xfrm>
            <a:off x="755576" y="1412776"/>
            <a:ext cx="7776864" cy="4824536"/>
          </a:xfrm>
        </p:spPr>
        <p:txBody>
          <a:bodyPr/>
          <a:lstStyle/>
          <a:p>
            <a:pPr marL="0" indent="0">
              <a:lnSpc>
                <a:spcPct val="125000"/>
              </a:lnSpc>
              <a:spcBef>
                <a:spcPts val="0"/>
              </a:spcBef>
              <a:buNone/>
            </a:pPr>
            <a:r>
              <a:rPr lang="zh-CN" altLang="en-US" sz="2800" b="1" dirty="0">
                <a:solidFill>
                  <a:schemeClr val="tx2"/>
                </a:solidFill>
                <a:latin typeface="楷体_GB2312" panose="02010609030101010101" pitchFamily="49" charset="-122"/>
                <a:ea typeface="楷体_GB2312" panose="02010609030101010101" pitchFamily="49" charset="-122"/>
              </a:rPr>
              <a:t> </a:t>
            </a:r>
            <a:r>
              <a:rPr lang="zh-CN" altLang="en-US" sz="2800" b="1" dirty="0" smtClean="0">
                <a:solidFill>
                  <a:schemeClr val="tx2"/>
                </a:solidFill>
                <a:latin typeface="楷体_GB2312" panose="02010609030101010101" pitchFamily="49" charset="-122"/>
                <a:ea typeface="楷体_GB2312" panose="02010609030101010101" pitchFamily="49" charset="-122"/>
              </a:rPr>
              <a:t>   </a:t>
            </a:r>
            <a:r>
              <a:rPr lang="zh-CN" altLang="en-US" sz="2800" b="1" dirty="0">
                <a:solidFill>
                  <a:schemeClr val="tx2"/>
                </a:solidFill>
                <a:latin typeface="楷体_GB2312" panose="02010609030101010101" pitchFamily="49" charset="-122"/>
                <a:ea typeface="楷体_GB2312" panose="02010609030101010101" pitchFamily="49" charset="-122"/>
              </a:rPr>
              <a:t>法庭上，芬奇证明罗宾逊的左手自小伤残，根本没有能力对他人施暴，要求法庭判他无罪，并且</a:t>
            </a:r>
            <a:r>
              <a:rPr lang="zh-CN" altLang="en-US" sz="2800" b="1" dirty="0" smtClean="0">
                <a:solidFill>
                  <a:schemeClr val="tx2"/>
                </a:solidFill>
                <a:latin typeface="楷体_GB2312" panose="02010609030101010101" pitchFamily="49" charset="-122"/>
                <a:ea typeface="楷体_GB2312" panose="02010609030101010101" pitchFamily="49" charset="-122"/>
              </a:rPr>
              <a:t>义正辞严</a:t>
            </a:r>
            <a:r>
              <a:rPr lang="zh-CN" altLang="en-US" sz="2800" b="1" dirty="0">
                <a:solidFill>
                  <a:schemeClr val="tx2"/>
                </a:solidFill>
                <a:latin typeface="楷体_GB2312" panose="02010609030101010101" pitchFamily="49" charset="-122"/>
                <a:ea typeface="楷体_GB2312" panose="02010609030101010101" pitchFamily="49" charset="-122"/>
              </a:rPr>
              <a:t>地呼吁人们要尊重事实、维护人类的尊严与平等。然而在一系列的事实面前，种族偏见极深的检察官和陪审团仍然偏信原告，执意要判罗宾逊有罪。事情并没有结束，持种族偏见的一些白人进而对芬奇一家进行挑衅和恐吓。面对强恶势力，芬奇毫不退缩，他仍然准备继续为罗宾逊申诉。</a:t>
            </a:r>
            <a:endParaRPr lang="zh-CN" altLang="zh-CN" sz="2800" b="1" dirty="0">
              <a:solidFill>
                <a:schemeClr val="tx2"/>
              </a:solidFill>
              <a:latin typeface="楷体_GB2312" panose="02010609030101010101" pitchFamily="49" charset="-122"/>
              <a:ea typeface="楷体_GB2312" panose="02010609030101010101" pitchFamily="49" charset="-122"/>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251520" y="188640"/>
            <a:ext cx="8458200" cy="455315"/>
          </a:xfrm>
        </p:spPr>
        <p:txBody>
          <a:bodyPr/>
          <a:lstStyle/>
          <a:p>
            <a:r>
              <a:rPr lang="en-US" altLang="zh-CN" sz="3600" dirty="0">
                <a:latin typeface="黑体" panose="02010600030101010101" pitchFamily="2" charset="-122"/>
                <a:ea typeface="黑体" panose="02010600030101010101" pitchFamily="2" charset="-122"/>
              </a:rPr>
              <a:t>1984</a:t>
            </a:r>
            <a:r>
              <a:rPr lang="zh-CN" altLang="zh-CN" sz="3600" dirty="0">
                <a:latin typeface="黑体" panose="02010600030101010101" pitchFamily="2" charset="-122"/>
                <a:ea typeface="黑体" panose="02010600030101010101" pitchFamily="2" charset="-122"/>
              </a:rPr>
              <a:t>年曾荣光</a:t>
            </a:r>
            <a:r>
              <a:rPr lang="zh-CN" altLang="zh-CN" sz="3600" dirty="0" smtClean="0">
                <a:latin typeface="黑体" panose="02010600030101010101" pitchFamily="2" charset="-122"/>
                <a:ea typeface="黑体" panose="02010600030101010101" pitchFamily="2" charset="-122"/>
              </a:rPr>
              <a:t>概括的</a:t>
            </a:r>
            <a:r>
              <a:rPr lang="zh-CN" altLang="zh-CN" sz="3600" dirty="0">
                <a:latin typeface="黑体" panose="02010600030101010101" pitchFamily="2" charset="-122"/>
                <a:ea typeface="黑体" panose="02010600030101010101" pitchFamily="2" charset="-122"/>
              </a:rPr>
              <a:t>七条核心特质</a:t>
            </a:r>
            <a:endParaRPr lang="en-US" altLang="zh-CN"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endParaRPr>
          </a:p>
        </p:txBody>
      </p:sp>
      <p:sp>
        <p:nvSpPr>
          <p:cNvPr id="70659" name="Rectangle 3"/>
          <p:cNvSpPr>
            <a:spLocks noGrp="1" noChangeArrowheads="1"/>
          </p:cNvSpPr>
          <p:nvPr>
            <p:ph type="body" idx="1"/>
          </p:nvPr>
        </p:nvSpPr>
        <p:spPr>
          <a:xfrm>
            <a:off x="1403648" y="1556792"/>
            <a:ext cx="6336704" cy="4392488"/>
          </a:xfrm>
        </p:spPr>
        <p:txBody>
          <a:bodyPr/>
          <a:lstStyle/>
          <a:p>
            <a:pPr marL="0" indent="0">
              <a:lnSpc>
                <a:spcPct val="125000"/>
              </a:lnSpc>
              <a:buNone/>
            </a:pPr>
            <a:r>
              <a:rPr lang="en-US" altLang="zh-CN" sz="2800" b="1" dirty="0" smtClean="0">
                <a:solidFill>
                  <a:schemeClr val="tx2"/>
                </a:solidFill>
                <a:latin typeface="楷体_GB2312" panose="02010609030101010101" pitchFamily="49" charset="-122"/>
                <a:ea typeface="楷体_GB2312" panose="02010609030101010101" pitchFamily="49" charset="-122"/>
              </a:rPr>
              <a:t>1.</a:t>
            </a:r>
            <a:r>
              <a:rPr lang="zh-CN" altLang="en-US" sz="2800" b="1" dirty="0" smtClean="0">
                <a:solidFill>
                  <a:schemeClr val="tx2"/>
                </a:solidFill>
                <a:latin typeface="楷体_GB2312" panose="02010609030101010101" pitchFamily="49" charset="-122"/>
                <a:ea typeface="楷体_GB2312" panose="02010609030101010101" pitchFamily="49" charset="-122"/>
              </a:rPr>
              <a:t>一套有学术地位的</a:t>
            </a:r>
            <a:r>
              <a:rPr lang="zh-CN" altLang="en-US" sz="2800" b="1" u="sng" dirty="0" smtClean="0">
                <a:solidFill>
                  <a:srgbClr val="FF0000"/>
                </a:solidFill>
                <a:latin typeface="楷体_GB2312" panose="02010609030101010101" pitchFamily="49" charset="-122"/>
                <a:ea typeface="楷体_GB2312" panose="02010609030101010101" pitchFamily="49" charset="-122"/>
              </a:rPr>
              <a:t>理论系统</a:t>
            </a:r>
            <a:r>
              <a:rPr lang="zh-CN" altLang="en-US" sz="2800" b="1" dirty="0" smtClean="0">
                <a:solidFill>
                  <a:schemeClr val="tx2"/>
                </a:solidFill>
                <a:latin typeface="楷体_GB2312" panose="02010609030101010101" pitchFamily="49" charset="-122"/>
                <a:ea typeface="楷体_GB2312" panose="02010609030101010101" pitchFamily="49" charset="-122"/>
              </a:rPr>
              <a:t>；</a:t>
            </a:r>
          </a:p>
          <a:p>
            <a:pPr marL="0" indent="0">
              <a:lnSpc>
                <a:spcPct val="125000"/>
              </a:lnSpc>
              <a:buNone/>
            </a:pPr>
            <a:r>
              <a:rPr lang="en-US" altLang="zh-CN" sz="2800" b="1" dirty="0" smtClean="0">
                <a:solidFill>
                  <a:schemeClr val="tx2"/>
                </a:solidFill>
                <a:latin typeface="楷体_GB2312" panose="02010609030101010101" pitchFamily="49" charset="-122"/>
                <a:ea typeface="楷体_GB2312" panose="02010609030101010101" pitchFamily="49" charset="-122"/>
              </a:rPr>
              <a:t>2.</a:t>
            </a:r>
            <a:r>
              <a:rPr lang="zh-CN" altLang="en-US" sz="2800" b="1" dirty="0" smtClean="0">
                <a:solidFill>
                  <a:schemeClr val="tx2"/>
                </a:solidFill>
                <a:latin typeface="楷体_GB2312" panose="02010609030101010101" pitchFamily="49" charset="-122"/>
                <a:ea typeface="楷体_GB2312" panose="02010609030101010101" pitchFamily="49" charset="-122"/>
              </a:rPr>
              <a:t>一套与理论系统相适应的</a:t>
            </a:r>
            <a:r>
              <a:rPr lang="zh-CN" altLang="en-US" sz="2800" b="1" u="sng" dirty="0">
                <a:solidFill>
                  <a:srgbClr val="FF0000"/>
                </a:solidFill>
                <a:latin typeface="楷体_GB2312" panose="02010609030101010101" pitchFamily="49" charset="-122"/>
                <a:ea typeface="楷体_GB2312" panose="02010609030101010101" pitchFamily="49" charset="-122"/>
              </a:rPr>
              <a:t>专业技术</a:t>
            </a:r>
            <a:r>
              <a:rPr lang="zh-CN" altLang="en-US" sz="2800" b="1" dirty="0" smtClean="0">
                <a:solidFill>
                  <a:schemeClr val="tx2"/>
                </a:solidFill>
                <a:latin typeface="楷体_GB2312" panose="02010609030101010101" pitchFamily="49" charset="-122"/>
                <a:ea typeface="楷体_GB2312" panose="02010609030101010101" pitchFamily="49" charset="-122"/>
              </a:rPr>
              <a:t>；</a:t>
            </a:r>
          </a:p>
          <a:p>
            <a:pPr marL="0" indent="0">
              <a:lnSpc>
                <a:spcPct val="125000"/>
              </a:lnSpc>
              <a:buNone/>
            </a:pPr>
            <a:r>
              <a:rPr lang="en-US" altLang="zh-CN" sz="2800" b="1" dirty="0" smtClean="0">
                <a:solidFill>
                  <a:schemeClr val="tx2"/>
                </a:solidFill>
                <a:latin typeface="楷体_GB2312" panose="02010609030101010101" pitchFamily="49" charset="-122"/>
                <a:ea typeface="楷体_GB2312" panose="02010609030101010101" pitchFamily="49" charset="-122"/>
              </a:rPr>
              <a:t>3.</a:t>
            </a:r>
            <a:r>
              <a:rPr lang="zh-CN" altLang="en-US" sz="2800" b="1" dirty="0" smtClean="0">
                <a:solidFill>
                  <a:schemeClr val="tx2"/>
                </a:solidFill>
                <a:latin typeface="楷体_GB2312" panose="02010609030101010101" pitchFamily="49" charset="-122"/>
                <a:ea typeface="楷体_GB2312" panose="02010609030101010101" pitchFamily="49" charset="-122"/>
              </a:rPr>
              <a:t>理论与技术的</a:t>
            </a:r>
            <a:r>
              <a:rPr lang="zh-CN" altLang="en-US" sz="2800" b="1" u="sng" dirty="0" smtClean="0">
                <a:solidFill>
                  <a:srgbClr val="FF0000"/>
                </a:solidFill>
                <a:latin typeface="楷体_GB2312" panose="02010609030101010101" pitchFamily="49" charset="-122"/>
                <a:ea typeface="楷体_GB2312" panose="02010609030101010101" pitchFamily="49" charset="-122"/>
              </a:rPr>
              <a:t>效能</a:t>
            </a:r>
            <a:r>
              <a:rPr lang="zh-CN" altLang="en-US" sz="2800" b="1" dirty="0" smtClean="0">
                <a:solidFill>
                  <a:schemeClr val="tx2"/>
                </a:solidFill>
                <a:latin typeface="楷体_GB2312" panose="02010609030101010101" pitchFamily="49" charset="-122"/>
                <a:ea typeface="楷体_GB2312" panose="02010609030101010101" pitchFamily="49" charset="-122"/>
              </a:rPr>
              <a:t>获得证实与认可；</a:t>
            </a:r>
          </a:p>
          <a:p>
            <a:pPr marL="0" indent="0">
              <a:lnSpc>
                <a:spcPct val="125000"/>
              </a:lnSpc>
              <a:buNone/>
            </a:pPr>
            <a:r>
              <a:rPr lang="en-US" altLang="zh-CN" sz="2800" b="1" dirty="0" smtClean="0">
                <a:solidFill>
                  <a:schemeClr val="tx2"/>
                </a:solidFill>
                <a:latin typeface="楷体_GB2312" panose="02010609030101010101" pitchFamily="49" charset="-122"/>
                <a:ea typeface="楷体_GB2312" panose="02010609030101010101" pitchFamily="49" charset="-122"/>
              </a:rPr>
              <a:t>4.</a:t>
            </a:r>
            <a:r>
              <a:rPr lang="zh-CN" altLang="en-US" sz="2800" b="1" dirty="0" smtClean="0">
                <a:solidFill>
                  <a:schemeClr val="tx2"/>
                </a:solidFill>
                <a:latin typeface="楷体_GB2312" panose="02010609030101010101" pitchFamily="49" charset="-122"/>
                <a:ea typeface="楷体_GB2312" panose="02010609030101010101" pitchFamily="49" charset="-122"/>
              </a:rPr>
              <a:t>专业知识具有</a:t>
            </a:r>
            <a:r>
              <a:rPr lang="zh-CN" altLang="en-US" sz="2800" b="1" u="sng" dirty="0" smtClean="0">
                <a:solidFill>
                  <a:srgbClr val="FF0000"/>
                </a:solidFill>
                <a:latin typeface="楷体_GB2312" panose="02010609030101010101" pitchFamily="49" charset="-122"/>
                <a:ea typeface="楷体_GB2312" panose="02010609030101010101" pitchFamily="49" charset="-122"/>
              </a:rPr>
              <a:t>不可或缺的社会功能</a:t>
            </a:r>
            <a:r>
              <a:rPr lang="zh-CN" altLang="en-US" sz="2800" b="1" dirty="0" smtClean="0">
                <a:solidFill>
                  <a:schemeClr val="tx2"/>
                </a:solidFill>
                <a:latin typeface="楷体_GB2312" panose="02010609030101010101" pitchFamily="49" charset="-122"/>
                <a:ea typeface="楷体_GB2312" panose="02010609030101010101" pitchFamily="49" charset="-122"/>
              </a:rPr>
              <a:t>；</a:t>
            </a:r>
          </a:p>
          <a:p>
            <a:pPr marL="0" indent="0">
              <a:lnSpc>
                <a:spcPct val="125000"/>
              </a:lnSpc>
              <a:buNone/>
            </a:pPr>
            <a:r>
              <a:rPr lang="en-US" altLang="zh-CN" sz="2800" b="1" dirty="0" smtClean="0">
                <a:solidFill>
                  <a:schemeClr val="tx2"/>
                </a:solidFill>
                <a:latin typeface="楷体_GB2312" panose="02010609030101010101" pitchFamily="49" charset="-122"/>
                <a:ea typeface="楷体_GB2312" panose="02010609030101010101" pitchFamily="49" charset="-122"/>
              </a:rPr>
              <a:t>5.</a:t>
            </a:r>
            <a:r>
              <a:rPr lang="zh-CN" altLang="en-US" sz="2800" b="1" dirty="0" smtClean="0">
                <a:solidFill>
                  <a:schemeClr val="tx2"/>
                </a:solidFill>
                <a:latin typeface="楷体_GB2312" panose="02010609030101010101" pitchFamily="49" charset="-122"/>
                <a:ea typeface="楷体_GB2312" panose="02010609030101010101" pitchFamily="49" charset="-122"/>
              </a:rPr>
              <a:t>专业人员服务具有</a:t>
            </a:r>
            <a:r>
              <a:rPr lang="zh-CN" altLang="en-US" sz="2800" b="1" u="sng" dirty="0" smtClean="0">
                <a:solidFill>
                  <a:srgbClr val="FF0000"/>
                </a:solidFill>
                <a:latin typeface="楷体_GB2312" panose="02010609030101010101" pitchFamily="49" charset="-122"/>
                <a:ea typeface="楷体_GB2312" panose="02010609030101010101" pitchFamily="49" charset="-122"/>
              </a:rPr>
              <a:t>忘我主义</a:t>
            </a:r>
            <a:r>
              <a:rPr lang="zh-CN" altLang="en-US" sz="2800" b="1" dirty="0" smtClean="0">
                <a:solidFill>
                  <a:schemeClr val="tx2"/>
                </a:solidFill>
                <a:latin typeface="楷体_GB2312" panose="02010609030101010101" pitchFamily="49" charset="-122"/>
                <a:ea typeface="楷体_GB2312" panose="02010609030101010101" pitchFamily="49" charset="-122"/>
              </a:rPr>
              <a:t>；</a:t>
            </a:r>
          </a:p>
          <a:p>
            <a:pPr marL="0" indent="0">
              <a:lnSpc>
                <a:spcPct val="125000"/>
              </a:lnSpc>
              <a:buNone/>
            </a:pPr>
            <a:r>
              <a:rPr lang="en-US" altLang="zh-CN" sz="2800" b="1" dirty="0" smtClean="0">
                <a:solidFill>
                  <a:schemeClr val="tx2"/>
                </a:solidFill>
                <a:latin typeface="楷体_GB2312" panose="02010609030101010101" pitchFamily="49" charset="-122"/>
                <a:ea typeface="楷体_GB2312" panose="02010609030101010101" pitchFamily="49" charset="-122"/>
              </a:rPr>
              <a:t>6.</a:t>
            </a:r>
            <a:r>
              <a:rPr lang="zh-CN" altLang="en-US" sz="2800" b="1" dirty="0" smtClean="0">
                <a:solidFill>
                  <a:schemeClr val="tx2"/>
                </a:solidFill>
                <a:latin typeface="楷体_GB2312" panose="02010609030101010101" pitchFamily="49" charset="-122"/>
                <a:ea typeface="楷体_GB2312" panose="02010609030101010101" pitchFamily="49" charset="-122"/>
              </a:rPr>
              <a:t>专业人员具备</a:t>
            </a:r>
            <a:r>
              <a:rPr lang="zh-CN" altLang="en-US" sz="2800" b="1" u="sng" dirty="0" smtClean="0">
                <a:solidFill>
                  <a:srgbClr val="FF0000"/>
                </a:solidFill>
                <a:latin typeface="楷体_GB2312" panose="02010609030101010101" pitchFamily="49" charset="-122"/>
                <a:ea typeface="楷体_GB2312" panose="02010609030101010101" pitchFamily="49" charset="-122"/>
              </a:rPr>
              <a:t>客观的服务态度</a:t>
            </a:r>
            <a:r>
              <a:rPr lang="zh-CN" altLang="en-US" sz="2800" b="1" dirty="0" smtClean="0">
                <a:solidFill>
                  <a:schemeClr val="tx2"/>
                </a:solidFill>
                <a:latin typeface="楷体_GB2312" panose="02010609030101010101" pitchFamily="49" charset="-122"/>
                <a:ea typeface="楷体_GB2312" panose="02010609030101010101" pitchFamily="49" charset="-122"/>
              </a:rPr>
              <a:t>；</a:t>
            </a:r>
          </a:p>
          <a:p>
            <a:pPr marL="0" indent="0">
              <a:lnSpc>
                <a:spcPct val="125000"/>
              </a:lnSpc>
              <a:buNone/>
            </a:pPr>
            <a:r>
              <a:rPr lang="en-US" altLang="zh-CN" sz="2800" b="1" dirty="0" smtClean="0">
                <a:solidFill>
                  <a:schemeClr val="tx2"/>
                </a:solidFill>
                <a:latin typeface="楷体_GB2312" panose="02010609030101010101" pitchFamily="49" charset="-122"/>
                <a:ea typeface="楷体_GB2312" panose="02010609030101010101" pitchFamily="49" charset="-122"/>
              </a:rPr>
              <a:t>7.</a:t>
            </a:r>
            <a:r>
              <a:rPr lang="zh-CN" altLang="en-US" sz="2800" b="1" dirty="0" smtClean="0">
                <a:solidFill>
                  <a:schemeClr val="tx2"/>
                </a:solidFill>
                <a:latin typeface="楷体_GB2312" panose="02010609030101010101" pitchFamily="49" charset="-122"/>
                <a:ea typeface="楷体_GB2312" panose="02010609030101010101" pitchFamily="49" charset="-122"/>
              </a:rPr>
              <a:t>专业人员的服务</a:t>
            </a:r>
            <a:r>
              <a:rPr lang="zh-CN" altLang="en-US" sz="2800" b="1" u="sng" dirty="0" smtClean="0">
                <a:solidFill>
                  <a:srgbClr val="FF0000"/>
                </a:solidFill>
                <a:latin typeface="楷体_GB2312" panose="02010609030101010101" pitchFamily="49" charset="-122"/>
                <a:ea typeface="楷体_GB2312" panose="02010609030101010101" pitchFamily="49" charset="-122"/>
              </a:rPr>
              <a:t>公正不偏</a:t>
            </a:r>
            <a:r>
              <a:rPr lang="zh-CN" altLang="en-US" sz="2800" b="1" dirty="0" smtClean="0">
                <a:solidFill>
                  <a:schemeClr val="tx2"/>
                </a:solidFill>
                <a:latin typeface="楷体_GB2312" panose="02010609030101010101" pitchFamily="49" charset="-122"/>
                <a:ea typeface="楷体_GB2312" panose="02010609030101010101" pitchFamily="49" charset="-122"/>
              </a:rPr>
              <a:t>。</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251520" y="188640"/>
            <a:ext cx="8458200" cy="455315"/>
          </a:xfrm>
        </p:spPr>
        <p:txBody>
          <a:bodyPr/>
          <a:lstStyle/>
          <a:p>
            <a:r>
              <a:rPr lang="zh-CN" altLang="en-US" sz="3600" dirty="0" smtClean="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“专业”的三项基本特征</a:t>
            </a:r>
            <a:endParaRPr lang="en-US" altLang="zh-CN"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endParaRPr>
          </a:p>
        </p:txBody>
      </p:sp>
      <p:sp>
        <p:nvSpPr>
          <p:cNvPr id="70659" name="Rectangle 3"/>
          <p:cNvSpPr>
            <a:spLocks noGrp="1" noChangeArrowheads="1"/>
          </p:cNvSpPr>
          <p:nvPr>
            <p:ph type="body" idx="1"/>
          </p:nvPr>
        </p:nvSpPr>
        <p:spPr>
          <a:xfrm>
            <a:off x="1619672" y="1412776"/>
            <a:ext cx="5976664" cy="4464496"/>
          </a:xfrm>
        </p:spPr>
        <p:txBody>
          <a:bodyPr/>
          <a:lstStyle/>
          <a:p>
            <a:pPr>
              <a:lnSpc>
                <a:spcPct val="150000"/>
              </a:lnSpc>
              <a:spcBef>
                <a:spcPts val="0"/>
              </a:spcBef>
              <a:buClr>
                <a:schemeClr val="accent2"/>
              </a:buClr>
              <a:buFont typeface="Wingdings" panose="05000000000000000000" pitchFamily="2" charset="2"/>
              <a:buChar char="u"/>
            </a:pPr>
            <a:r>
              <a:rPr lang="zh-CN" altLang="en-US" b="1" dirty="0" smtClean="0">
                <a:solidFill>
                  <a:schemeClr val="tx2"/>
                </a:solidFill>
                <a:latin typeface="楷体_GB2312" panose="02010609030101010101" pitchFamily="49" charset="-122"/>
                <a:ea typeface="楷体_GB2312" panose="02010609030101010101" pitchFamily="49" charset="-122"/>
              </a:rPr>
              <a:t> 专业知识</a:t>
            </a:r>
            <a:endParaRPr lang="en-US" altLang="zh-CN" b="1" dirty="0" smtClean="0">
              <a:solidFill>
                <a:schemeClr val="tx2"/>
              </a:solidFill>
              <a:latin typeface="楷体_GB2312" panose="02010609030101010101" pitchFamily="49" charset="-122"/>
              <a:ea typeface="楷体_GB2312" panose="02010609030101010101" pitchFamily="49" charset="-122"/>
            </a:endParaRPr>
          </a:p>
          <a:p>
            <a:pPr marL="0" indent="0">
              <a:lnSpc>
                <a:spcPct val="150000"/>
              </a:lnSpc>
              <a:spcBef>
                <a:spcPts val="0"/>
              </a:spcBef>
              <a:buNone/>
            </a:pPr>
            <a:r>
              <a:rPr lang="zh-CN" altLang="en-US" sz="2800" b="1" dirty="0" smtClean="0">
                <a:solidFill>
                  <a:schemeClr val="accent6"/>
                </a:solidFill>
                <a:latin typeface="楷体_GB2312" panose="02010609030101010101" pitchFamily="49" charset="-122"/>
                <a:ea typeface="楷体_GB2312" panose="02010609030101010101" pitchFamily="49" charset="-122"/>
              </a:rPr>
              <a:t>（</a:t>
            </a:r>
            <a:r>
              <a:rPr lang="en-US" altLang="zh-CN" sz="2800" b="1" dirty="0" smtClean="0">
                <a:solidFill>
                  <a:schemeClr val="accent6"/>
                </a:solidFill>
                <a:latin typeface="楷体_GB2312" panose="02010609030101010101" pitchFamily="49" charset="-122"/>
                <a:ea typeface="楷体_GB2312" panose="02010609030101010101" pitchFamily="49" charset="-122"/>
              </a:rPr>
              <a:t>professional knowledge</a:t>
            </a:r>
            <a:r>
              <a:rPr lang="zh-CN" altLang="en-US" sz="2800" b="1" dirty="0" smtClean="0">
                <a:solidFill>
                  <a:schemeClr val="accent6"/>
                </a:solidFill>
                <a:latin typeface="楷体_GB2312" panose="02010609030101010101" pitchFamily="49" charset="-122"/>
                <a:ea typeface="楷体_GB2312" panose="02010609030101010101" pitchFamily="49" charset="-122"/>
              </a:rPr>
              <a:t>）</a:t>
            </a:r>
            <a:r>
              <a:rPr lang="zh-CN" altLang="zh-CN" sz="2800" b="1" dirty="0" smtClean="0">
                <a:solidFill>
                  <a:schemeClr val="accent6"/>
                </a:solidFill>
                <a:latin typeface="楷体_GB2312" panose="02010609030101010101" pitchFamily="49" charset="-122"/>
                <a:ea typeface="楷体_GB2312" panose="02010609030101010101" pitchFamily="49" charset="-122"/>
              </a:rPr>
              <a:t> </a:t>
            </a:r>
            <a:endParaRPr lang="en-US" altLang="zh-CN" sz="2800" b="1" dirty="0">
              <a:solidFill>
                <a:schemeClr val="accent6"/>
              </a:solidFill>
              <a:latin typeface="楷体_GB2312" panose="02010609030101010101" pitchFamily="49" charset="-122"/>
              <a:ea typeface="楷体_GB2312" panose="02010609030101010101" pitchFamily="49" charset="-122"/>
            </a:endParaRPr>
          </a:p>
          <a:p>
            <a:pPr>
              <a:lnSpc>
                <a:spcPct val="150000"/>
              </a:lnSpc>
              <a:spcBef>
                <a:spcPts val="0"/>
              </a:spcBef>
              <a:buClr>
                <a:schemeClr val="accent6"/>
              </a:buClr>
              <a:buFont typeface="Wingdings" panose="05000000000000000000" pitchFamily="2" charset="2"/>
              <a:buChar char="u"/>
            </a:pPr>
            <a:r>
              <a:rPr lang="zh-CN" altLang="en-US" b="1" dirty="0" smtClean="0">
                <a:solidFill>
                  <a:schemeClr val="tx2"/>
                </a:solidFill>
                <a:latin typeface="楷体_GB2312" panose="02010609030101010101" pitchFamily="49" charset="-122"/>
                <a:ea typeface="楷体_GB2312" panose="02010609030101010101" pitchFamily="49" charset="-122"/>
              </a:rPr>
              <a:t> 专业自主权</a:t>
            </a:r>
            <a:endParaRPr lang="en-US" altLang="zh-CN" b="1" dirty="0" smtClean="0">
              <a:solidFill>
                <a:schemeClr val="tx2"/>
              </a:solidFill>
              <a:latin typeface="楷体_GB2312" panose="02010609030101010101" pitchFamily="49" charset="-122"/>
              <a:ea typeface="楷体_GB2312" panose="02010609030101010101" pitchFamily="49" charset="-122"/>
            </a:endParaRPr>
          </a:p>
          <a:p>
            <a:pPr marL="0" indent="0">
              <a:lnSpc>
                <a:spcPct val="150000"/>
              </a:lnSpc>
              <a:spcBef>
                <a:spcPts val="0"/>
              </a:spcBef>
              <a:buNone/>
            </a:pPr>
            <a:r>
              <a:rPr lang="zh-CN" altLang="en-US" sz="2800" b="1" dirty="0">
                <a:solidFill>
                  <a:schemeClr val="accent6"/>
                </a:solidFill>
                <a:latin typeface="楷体_GB2312" panose="02010609030101010101" pitchFamily="49" charset="-122"/>
                <a:ea typeface="楷体_GB2312" panose="02010609030101010101" pitchFamily="49" charset="-122"/>
              </a:rPr>
              <a:t>（</a:t>
            </a:r>
            <a:r>
              <a:rPr lang="en-US" altLang="zh-CN" sz="2800" b="1" dirty="0">
                <a:solidFill>
                  <a:schemeClr val="accent6"/>
                </a:solidFill>
                <a:latin typeface="楷体_GB2312" panose="02010609030101010101" pitchFamily="49" charset="-122"/>
                <a:ea typeface="楷体_GB2312" panose="02010609030101010101" pitchFamily="49" charset="-122"/>
              </a:rPr>
              <a:t>professional autonomy</a:t>
            </a:r>
            <a:r>
              <a:rPr lang="zh-CN" altLang="en-US" sz="2800" b="1" dirty="0">
                <a:solidFill>
                  <a:schemeClr val="accent6"/>
                </a:solidFill>
                <a:latin typeface="楷体_GB2312" panose="02010609030101010101" pitchFamily="49" charset="-122"/>
                <a:ea typeface="楷体_GB2312" panose="02010609030101010101" pitchFamily="49" charset="-122"/>
              </a:rPr>
              <a:t>）</a:t>
            </a:r>
            <a:endParaRPr lang="en-US" altLang="zh-CN" sz="2800" b="1" dirty="0">
              <a:solidFill>
                <a:schemeClr val="accent6"/>
              </a:solidFill>
              <a:latin typeface="楷体_GB2312" panose="02010609030101010101" pitchFamily="49" charset="-122"/>
              <a:ea typeface="楷体_GB2312" panose="02010609030101010101" pitchFamily="49" charset="-122"/>
            </a:endParaRPr>
          </a:p>
          <a:p>
            <a:pPr>
              <a:lnSpc>
                <a:spcPct val="150000"/>
              </a:lnSpc>
              <a:spcBef>
                <a:spcPts val="0"/>
              </a:spcBef>
              <a:buClr>
                <a:schemeClr val="accent6"/>
              </a:buClr>
              <a:buFont typeface="Wingdings" panose="05000000000000000000" pitchFamily="2" charset="2"/>
              <a:buChar char="u"/>
            </a:pPr>
            <a:r>
              <a:rPr lang="en-US" altLang="zh-CN" b="1" dirty="0">
                <a:solidFill>
                  <a:schemeClr val="tx2"/>
                </a:solidFill>
                <a:latin typeface="楷体_GB2312" panose="02010609030101010101" pitchFamily="49" charset="-122"/>
                <a:ea typeface="楷体_GB2312" panose="02010609030101010101" pitchFamily="49" charset="-122"/>
              </a:rPr>
              <a:t> </a:t>
            </a:r>
            <a:r>
              <a:rPr lang="zh-CN" altLang="en-US" b="1" dirty="0" smtClean="0">
                <a:solidFill>
                  <a:schemeClr val="tx2"/>
                </a:solidFill>
                <a:latin typeface="楷体_GB2312" panose="02010609030101010101" pitchFamily="49" charset="-122"/>
                <a:ea typeface="楷体_GB2312" panose="02010609030101010101" pitchFamily="49" charset="-122"/>
              </a:rPr>
              <a:t>专业服务理想</a:t>
            </a:r>
            <a:endParaRPr lang="en-US" altLang="zh-CN" b="1" dirty="0" smtClean="0">
              <a:solidFill>
                <a:schemeClr val="tx2"/>
              </a:solidFill>
              <a:latin typeface="楷体_GB2312" panose="02010609030101010101" pitchFamily="49" charset="-122"/>
              <a:ea typeface="楷体_GB2312" panose="02010609030101010101" pitchFamily="49" charset="-122"/>
            </a:endParaRPr>
          </a:p>
          <a:p>
            <a:pPr marL="0" indent="0">
              <a:lnSpc>
                <a:spcPct val="150000"/>
              </a:lnSpc>
              <a:spcBef>
                <a:spcPts val="0"/>
              </a:spcBef>
              <a:buNone/>
            </a:pPr>
            <a:r>
              <a:rPr lang="zh-CN" altLang="en-US" sz="2800" b="1" dirty="0">
                <a:solidFill>
                  <a:schemeClr val="accent6"/>
                </a:solidFill>
                <a:latin typeface="楷体_GB2312" panose="02010609030101010101" pitchFamily="49" charset="-122"/>
                <a:ea typeface="楷体_GB2312" panose="02010609030101010101" pitchFamily="49" charset="-122"/>
              </a:rPr>
              <a:t>（</a:t>
            </a:r>
            <a:r>
              <a:rPr lang="en-US" altLang="zh-CN" sz="2800" b="1" dirty="0">
                <a:solidFill>
                  <a:schemeClr val="accent6"/>
                </a:solidFill>
                <a:latin typeface="楷体_GB2312" panose="02010609030101010101" pitchFamily="49" charset="-122"/>
                <a:ea typeface="楷体_GB2312" panose="02010609030101010101" pitchFamily="49" charset="-122"/>
              </a:rPr>
              <a:t>professional service ideal</a:t>
            </a:r>
            <a:r>
              <a:rPr lang="zh-CN" altLang="en-US" sz="2800" b="1" dirty="0">
                <a:solidFill>
                  <a:schemeClr val="accent6"/>
                </a:solidFill>
                <a:latin typeface="楷体_GB2312" panose="02010609030101010101" pitchFamily="49" charset="-122"/>
                <a:ea typeface="楷体_GB2312" panose="02010609030101010101" pitchFamily="49" charset="-122"/>
              </a:rPr>
              <a:t>）</a:t>
            </a:r>
            <a:endParaRPr lang="zh-CN" altLang="zh-CN" sz="2800" b="1" dirty="0">
              <a:solidFill>
                <a:schemeClr val="accent6"/>
              </a:solidFill>
              <a:latin typeface="楷体_GB2312" panose="02010609030101010101" pitchFamily="49" charset="-122"/>
              <a:ea typeface="楷体_GB2312" panose="02010609030101010101" pitchFamily="49" charset="-122"/>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251520" y="188640"/>
            <a:ext cx="8458200" cy="455315"/>
          </a:xfrm>
        </p:spPr>
        <p:txBody>
          <a:bodyPr/>
          <a:lstStyle/>
          <a:p>
            <a:r>
              <a:rPr lang="en-US" altLang="zh-CN" sz="3600" dirty="0" smtClean="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1.</a:t>
            </a:r>
            <a:r>
              <a:rPr lang="zh-CN" altLang="en-US" sz="3600" dirty="0" smtClean="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专业知识</a:t>
            </a:r>
            <a:endParaRPr lang="en-US" altLang="zh-CN"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endParaRPr>
          </a:p>
        </p:txBody>
      </p:sp>
      <p:sp>
        <p:nvSpPr>
          <p:cNvPr id="70659" name="Rectangle 3"/>
          <p:cNvSpPr>
            <a:spLocks noGrp="1" noChangeArrowheads="1"/>
          </p:cNvSpPr>
          <p:nvPr>
            <p:ph type="body" idx="1"/>
          </p:nvPr>
        </p:nvSpPr>
        <p:spPr>
          <a:xfrm>
            <a:off x="611560" y="1556792"/>
            <a:ext cx="7848872" cy="4248472"/>
          </a:xfrm>
        </p:spPr>
        <p:txBody>
          <a:bodyPr/>
          <a:lstStyle/>
          <a:p>
            <a:pPr marL="0" indent="0">
              <a:lnSpc>
                <a:spcPct val="150000"/>
              </a:lnSpc>
              <a:spcBef>
                <a:spcPts val="0"/>
              </a:spcBef>
              <a:buNone/>
            </a:pPr>
            <a:r>
              <a:rPr lang="zh-CN" altLang="en-US" sz="2400" b="1" dirty="0" smtClean="0">
                <a:solidFill>
                  <a:schemeClr val="tx2"/>
                </a:solidFill>
                <a:latin typeface="楷体_GB2312" panose="02010609030101010101" pitchFamily="49" charset="-122"/>
                <a:ea typeface="楷体_GB2312" panose="02010609030101010101" pitchFamily="49" charset="-122"/>
              </a:rPr>
              <a:t>    所谓专业知识是指具有以下特点的一套知识系统：</a:t>
            </a:r>
            <a:endParaRPr lang="en-US" altLang="zh-CN" sz="2400" b="1" dirty="0" smtClean="0">
              <a:solidFill>
                <a:schemeClr val="tx2"/>
              </a:solidFill>
              <a:latin typeface="楷体_GB2312" panose="02010609030101010101" pitchFamily="49" charset="-122"/>
              <a:ea typeface="楷体_GB2312" panose="02010609030101010101" pitchFamily="49" charset="-122"/>
            </a:endParaRPr>
          </a:p>
          <a:p>
            <a:pPr marL="0" indent="0">
              <a:lnSpc>
                <a:spcPct val="150000"/>
              </a:lnSpc>
              <a:spcBef>
                <a:spcPts val="0"/>
              </a:spcBef>
              <a:buNone/>
            </a:pPr>
            <a:r>
              <a:rPr lang="en-US" altLang="zh-CN" sz="2400" b="1" dirty="0" smtClean="0">
                <a:solidFill>
                  <a:schemeClr val="tx2"/>
                </a:solidFill>
                <a:latin typeface="楷体_GB2312" panose="02010609030101010101" pitchFamily="49" charset="-122"/>
                <a:ea typeface="楷体_GB2312" panose="02010609030101010101" pitchFamily="49" charset="-122"/>
              </a:rPr>
              <a:t>    </a:t>
            </a:r>
            <a:r>
              <a:rPr lang="zh-CN" altLang="zh-CN" sz="2400" b="1" dirty="0" smtClean="0">
                <a:solidFill>
                  <a:schemeClr val="tx2"/>
                </a:solidFill>
                <a:latin typeface="楷体_GB2312" panose="02010609030101010101" pitchFamily="49" charset="-122"/>
                <a:ea typeface="楷体_GB2312" panose="02010609030101010101" pitchFamily="49" charset="-122"/>
              </a:rPr>
              <a:t>①</a:t>
            </a:r>
            <a:r>
              <a:rPr lang="zh-CN" altLang="en-US" sz="2400" b="1" dirty="0" smtClean="0">
                <a:solidFill>
                  <a:schemeClr val="tx2"/>
                </a:solidFill>
                <a:latin typeface="楷体_GB2312" panose="02010609030101010101" pitchFamily="49" charset="-122"/>
                <a:ea typeface="楷体_GB2312" panose="02010609030101010101" pitchFamily="49" charset="-122"/>
              </a:rPr>
              <a:t>一套系统的、具有普遍性、可记录及传递，甚至具有一定学术地位的理论系统；</a:t>
            </a:r>
            <a:endParaRPr lang="en-US" altLang="zh-CN" sz="2400" b="1" dirty="0" smtClean="0">
              <a:solidFill>
                <a:schemeClr val="tx2"/>
              </a:solidFill>
              <a:latin typeface="楷体_GB2312" panose="02010609030101010101" pitchFamily="49" charset="-122"/>
              <a:ea typeface="楷体_GB2312" panose="02010609030101010101" pitchFamily="49" charset="-122"/>
            </a:endParaRPr>
          </a:p>
          <a:p>
            <a:pPr marL="0" indent="0">
              <a:lnSpc>
                <a:spcPct val="150000"/>
              </a:lnSpc>
              <a:spcBef>
                <a:spcPts val="0"/>
              </a:spcBef>
              <a:buNone/>
            </a:pPr>
            <a:r>
              <a:rPr lang="zh-CN" altLang="en-US" sz="2400" b="1" dirty="0" smtClean="0">
                <a:solidFill>
                  <a:schemeClr val="tx2"/>
                </a:solidFill>
                <a:latin typeface="楷体_GB2312" panose="02010609030101010101" pitchFamily="49" charset="-122"/>
                <a:ea typeface="楷体_GB2312" panose="02010609030101010101" pitchFamily="49" charset="-122"/>
              </a:rPr>
              <a:t>    ②</a:t>
            </a:r>
            <a:r>
              <a:rPr lang="zh-CN" altLang="en-US" sz="2400" b="1" u="sng" dirty="0" smtClean="0">
                <a:solidFill>
                  <a:schemeClr val="accent2"/>
                </a:solidFill>
                <a:latin typeface="楷体_GB2312" panose="02010609030101010101" pitchFamily="49" charset="-122"/>
                <a:ea typeface="楷体_GB2312" panose="02010609030101010101" pitchFamily="49" charset="-122"/>
              </a:rPr>
              <a:t>这套理论系统能落实为可实践的原则</a:t>
            </a:r>
            <a:r>
              <a:rPr lang="zh-CN" altLang="en-US" sz="2400" b="1" dirty="0" smtClean="0">
                <a:solidFill>
                  <a:schemeClr val="tx2"/>
                </a:solidFill>
                <a:latin typeface="楷体_GB2312" panose="02010609030101010101" pitchFamily="49" charset="-122"/>
                <a:ea typeface="楷体_GB2312" panose="02010609030101010101" pitchFamily="49" charset="-122"/>
              </a:rPr>
              <a:t>；（下页解析）</a:t>
            </a:r>
            <a:endParaRPr lang="en-US" altLang="zh-CN" sz="2400" b="1" dirty="0" smtClean="0">
              <a:solidFill>
                <a:schemeClr val="tx2"/>
              </a:solidFill>
              <a:latin typeface="楷体_GB2312" panose="02010609030101010101" pitchFamily="49" charset="-122"/>
              <a:ea typeface="楷体_GB2312" panose="02010609030101010101" pitchFamily="49" charset="-122"/>
            </a:endParaRPr>
          </a:p>
          <a:p>
            <a:pPr marL="0" indent="0">
              <a:lnSpc>
                <a:spcPct val="150000"/>
              </a:lnSpc>
              <a:spcBef>
                <a:spcPts val="0"/>
              </a:spcBef>
              <a:buNone/>
            </a:pPr>
            <a:r>
              <a:rPr lang="zh-CN" altLang="en-US" sz="2400" b="1" dirty="0" smtClean="0">
                <a:solidFill>
                  <a:schemeClr val="tx2"/>
                </a:solidFill>
                <a:latin typeface="楷体_GB2312" panose="02010609030101010101" pitchFamily="49" charset="-122"/>
                <a:ea typeface="楷体_GB2312" panose="02010609030101010101" pitchFamily="49" charset="-122"/>
              </a:rPr>
              <a:t>    ③这套专业知识须获得证实与大众信任；</a:t>
            </a:r>
            <a:endParaRPr lang="en-US" altLang="zh-CN" sz="2400" b="1" dirty="0" smtClean="0">
              <a:solidFill>
                <a:schemeClr val="tx2"/>
              </a:solidFill>
              <a:latin typeface="楷体_GB2312" panose="02010609030101010101" pitchFamily="49" charset="-122"/>
              <a:ea typeface="楷体_GB2312" panose="02010609030101010101" pitchFamily="49" charset="-122"/>
            </a:endParaRPr>
          </a:p>
          <a:p>
            <a:pPr marL="0" indent="0">
              <a:lnSpc>
                <a:spcPct val="150000"/>
              </a:lnSpc>
              <a:spcBef>
                <a:spcPts val="0"/>
              </a:spcBef>
              <a:buNone/>
            </a:pPr>
            <a:r>
              <a:rPr lang="zh-CN" altLang="en-US" sz="2400" b="1" dirty="0" smtClean="0">
                <a:solidFill>
                  <a:schemeClr val="tx2"/>
                </a:solidFill>
                <a:latin typeface="楷体_GB2312" panose="02010609030101010101" pitchFamily="49" charset="-122"/>
                <a:ea typeface="楷体_GB2312" panose="02010609030101010101" pitchFamily="49" charset="-122"/>
              </a:rPr>
              <a:t>    ④掌握并运用这套专业知识不单对社会有贡献，而且这种贡献对社会存在及运动是不可缺少的。</a:t>
            </a:r>
            <a:endParaRPr lang="en-US" altLang="zh-CN" sz="2400" b="1" dirty="0" smtClean="0">
              <a:solidFill>
                <a:schemeClr val="tx2"/>
              </a:solidFill>
              <a:latin typeface="楷体_GB2312" panose="02010609030101010101" pitchFamily="49" charset="-122"/>
              <a:ea typeface="楷体_GB2312" panose="02010609030101010101" pitchFamily="49" charset="-122"/>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395536" y="260648"/>
            <a:ext cx="8458200" cy="455315"/>
          </a:xfrm>
        </p:spPr>
        <p:txBody>
          <a:bodyPr/>
          <a:lstStyle/>
          <a:p>
            <a:r>
              <a:rPr lang="zh-CN" altLang="en-US"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这套理论系统能落实为可实践的原则</a:t>
            </a:r>
            <a:endParaRPr lang="en-US" altLang="zh-CN"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endParaRPr>
          </a:p>
        </p:txBody>
      </p:sp>
      <p:sp>
        <p:nvSpPr>
          <p:cNvPr id="70659" name="Rectangle 3"/>
          <p:cNvSpPr>
            <a:spLocks noGrp="1" noChangeArrowheads="1"/>
          </p:cNvSpPr>
          <p:nvPr>
            <p:ph type="body" idx="1"/>
          </p:nvPr>
        </p:nvSpPr>
        <p:spPr>
          <a:xfrm>
            <a:off x="827584" y="1556792"/>
            <a:ext cx="7704856" cy="4248472"/>
          </a:xfrm>
        </p:spPr>
        <p:txBody>
          <a:bodyPr/>
          <a:lstStyle/>
          <a:p>
            <a:pPr marL="0" indent="0">
              <a:lnSpc>
                <a:spcPct val="150000"/>
              </a:lnSpc>
              <a:spcBef>
                <a:spcPts val="0"/>
              </a:spcBef>
              <a:buNone/>
            </a:pPr>
            <a:r>
              <a:rPr lang="en-US" altLang="zh-CN" sz="2400" b="1" dirty="0" smtClean="0">
                <a:solidFill>
                  <a:schemeClr val="tx2"/>
                </a:solidFill>
                <a:latin typeface="楷体_GB2312" panose="02010609030101010101" pitchFamily="49" charset="-122"/>
                <a:ea typeface="楷体_GB2312" panose="02010609030101010101" pitchFamily="49" charset="-122"/>
              </a:rPr>
              <a:t>    </a:t>
            </a:r>
            <a:r>
              <a:rPr lang="zh-CN" altLang="en-US" sz="2800" b="1" dirty="0" smtClean="0">
                <a:solidFill>
                  <a:schemeClr val="tx2"/>
                </a:solidFill>
                <a:latin typeface="楷体_GB2312" panose="02010609030101010101" pitchFamily="49" charset="-122"/>
                <a:ea typeface="楷体_GB2312" panose="02010609030101010101" pitchFamily="49" charset="-122"/>
              </a:rPr>
              <a:t>阿伯特（</a:t>
            </a:r>
            <a:r>
              <a:rPr lang="en-US" altLang="zh-CN" sz="2800" b="1" dirty="0" smtClean="0">
                <a:solidFill>
                  <a:schemeClr val="tx2"/>
                </a:solidFill>
                <a:latin typeface="楷体_GB2312" panose="02010609030101010101" pitchFamily="49" charset="-122"/>
                <a:ea typeface="楷体_GB2312" panose="02010609030101010101" pitchFamily="49" charset="-122"/>
              </a:rPr>
              <a:t>Abbot</a:t>
            </a:r>
            <a:r>
              <a:rPr lang="zh-CN" altLang="en-US" sz="2800" b="1" dirty="0" smtClean="0">
                <a:solidFill>
                  <a:schemeClr val="tx2"/>
                </a:solidFill>
                <a:latin typeface="楷体_GB2312" panose="02010609030101010101" pitchFamily="49" charset="-122"/>
                <a:ea typeface="楷体_GB2312" panose="02010609030101010101" pitchFamily="49" charset="-122"/>
              </a:rPr>
              <a:t>）曾言：“专业是将较为抽象的知识应用到特定情境下的特殊职业群体。”  </a:t>
            </a:r>
            <a:endParaRPr lang="en-US" altLang="zh-CN" sz="2800" b="1" dirty="0">
              <a:solidFill>
                <a:schemeClr val="tx2"/>
              </a:solidFill>
              <a:latin typeface="楷体_GB2312" panose="02010609030101010101" pitchFamily="49" charset="-122"/>
              <a:ea typeface="楷体_GB2312" panose="02010609030101010101" pitchFamily="49" charset="-122"/>
            </a:endParaRPr>
          </a:p>
          <a:p>
            <a:pPr marL="0" indent="0">
              <a:lnSpc>
                <a:spcPct val="150000"/>
              </a:lnSpc>
              <a:spcBef>
                <a:spcPts val="0"/>
              </a:spcBef>
              <a:buNone/>
            </a:pPr>
            <a:r>
              <a:rPr lang="zh-CN" altLang="en-US" sz="2800" b="1" dirty="0" smtClean="0">
                <a:solidFill>
                  <a:schemeClr val="tx2"/>
                </a:solidFill>
                <a:latin typeface="楷体_GB2312" panose="02010609030101010101" pitchFamily="49" charset="-122"/>
                <a:ea typeface="楷体_GB2312" panose="02010609030101010101" pitchFamily="49" charset="-122"/>
              </a:rPr>
              <a:t>   </a:t>
            </a:r>
            <a:r>
              <a:rPr lang="zh-CN" altLang="en-US" sz="2800" b="1" u="sng" dirty="0" smtClean="0">
                <a:solidFill>
                  <a:srgbClr val="C00000"/>
                </a:solidFill>
                <a:latin typeface="黑体" panose="02010600030101010101" pitchFamily="2" charset="-122"/>
                <a:ea typeface="黑体" panose="02010600030101010101" pitchFamily="2" charset="-122"/>
              </a:rPr>
              <a:t>“将抽象的知识应用到特定情境”</a:t>
            </a:r>
            <a:r>
              <a:rPr lang="zh-CN" altLang="en-US" sz="2800" b="1" dirty="0" smtClean="0">
                <a:solidFill>
                  <a:schemeClr val="tx2"/>
                </a:solidFill>
                <a:latin typeface="楷体_GB2312" panose="02010609030101010101" pitchFamily="49" charset="-122"/>
                <a:ea typeface="楷体_GB2312" panose="02010609030101010101" pitchFamily="49" charset="-122"/>
              </a:rPr>
              <a:t>，说明专业是有结果要求的，如果有一堆知识而不能解决特定的问题，类似于“茶壶里的饺子”，也不能被称为专业。</a:t>
            </a:r>
            <a:endParaRPr lang="en-US" altLang="zh-CN" sz="2800" b="1" dirty="0" smtClean="0">
              <a:solidFill>
                <a:schemeClr val="tx2"/>
              </a:solidFill>
              <a:latin typeface="楷体_GB2312" panose="02010609030101010101" pitchFamily="49" charset="-122"/>
              <a:ea typeface="楷体_GB2312" panose="02010609030101010101" pitchFamily="49" charset="-122"/>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251520" y="0"/>
            <a:ext cx="8458200" cy="764704"/>
          </a:xfrm>
        </p:spPr>
        <p:txBody>
          <a:bodyPr/>
          <a:lstStyle/>
          <a:p>
            <a:r>
              <a:rPr lang="en-US" altLang="zh-CN" sz="4000" dirty="0" smtClean="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2.</a:t>
            </a:r>
            <a:r>
              <a:rPr lang="zh-CN" altLang="en-US" sz="4000" dirty="0" smtClean="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专业自主权</a:t>
            </a:r>
            <a:endParaRPr lang="en-US" altLang="zh-CN" sz="40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endParaRPr>
          </a:p>
        </p:txBody>
      </p:sp>
      <p:sp>
        <p:nvSpPr>
          <p:cNvPr id="70659" name="Rectangle 3"/>
          <p:cNvSpPr>
            <a:spLocks noGrp="1" noChangeArrowheads="1"/>
          </p:cNvSpPr>
          <p:nvPr>
            <p:ph type="body" idx="1"/>
          </p:nvPr>
        </p:nvSpPr>
        <p:spPr>
          <a:xfrm>
            <a:off x="827584" y="1700808"/>
            <a:ext cx="7632848" cy="4464496"/>
          </a:xfrm>
        </p:spPr>
        <p:txBody>
          <a:bodyPr/>
          <a:lstStyle/>
          <a:p>
            <a:pPr marL="0" indent="0">
              <a:lnSpc>
                <a:spcPct val="150000"/>
              </a:lnSpc>
              <a:spcBef>
                <a:spcPts val="0"/>
              </a:spcBef>
              <a:buNone/>
            </a:pPr>
            <a:r>
              <a:rPr lang="zh-CN" altLang="en-US" sz="2400" b="1" dirty="0">
                <a:solidFill>
                  <a:schemeClr val="tx2"/>
                </a:solidFill>
                <a:latin typeface="楷体_GB2312" panose="02010609030101010101" pitchFamily="49" charset="-122"/>
                <a:ea typeface="楷体_GB2312" panose="02010609030101010101" pitchFamily="49" charset="-122"/>
              </a:rPr>
              <a:t> </a:t>
            </a:r>
            <a:r>
              <a:rPr lang="zh-CN" altLang="en-US" sz="2400" b="1" dirty="0" smtClean="0">
                <a:solidFill>
                  <a:schemeClr val="tx2"/>
                </a:solidFill>
                <a:latin typeface="楷体_GB2312" panose="02010609030101010101" pitchFamily="49" charset="-122"/>
                <a:ea typeface="楷体_GB2312" panose="02010609030101010101" pitchFamily="49" charset="-122"/>
              </a:rPr>
              <a:t>   </a:t>
            </a:r>
            <a:r>
              <a:rPr lang="zh-CN" altLang="en-US" sz="2800" b="1" dirty="0" smtClean="0">
                <a:solidFill>
                  <a:schemeClr val="tx2"/>
                </a:solidFill>
                <a:latin typeface="楷体_GB2312" panose="02010609030101010101" pitchFamily="49" charset="-122"/>
                <a:ea typeface="楷体_GB2312" panose="02010609030101010101" pitchFamily="49" charset="-122"/>
              </a:rPr>
              <a:t>所谓专业自主权是指专业成员不受专业外势力的控制与限定，有权做出“自主的”职业判断。这种自主权既是个人的，也是集体的。前者表现为在特定的情境中，可以自主选择特定的行动，后者表现为有权从整体上决定各种政策、组织和实施程序。</a:t>
            </a:r>
            <a:endParaRPr lang="en-US" altLang="zh-CN" sz="2800" b="1" dirty="0" smtClean="0">
              <a:solidFill>
                <a:schemeClr val="tx2"/>
              </a:solidFill>
              <a:latin typeface="楷体_GB2312" panose="02010609030101010101" pitchFamily="49" charset="-122"/>
              <a:ea typeface="楷体_GB2312" panose="02010609030101010101" pitchFamily="49" charset="-122"/>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251520" y="0"/>
            <a:ext cx="8458200" cy="764704"/>
          </a:xfrm>
        </p:spPr>
        <p:txBody>
          <a:bodyPr/>
          <a:lstStyle/>
          <a:p>
            <a:r>
              <a:rPr lang="zh-CN" altLang="en-US" sz="4000" dirty="0" smtClean="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案例：“专业自主权”的争论</a:t>
            </a:r>
            <a:endParaRPr lang="en-US" altLang="zh-CN" sz="40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endParaRPr>
          </a:p>
        </p:txBody>
      </p:sp>
      <p:sp>
        <p:nvSpPr>
          <p:cNvPr id="70659" name="Rectangle 3"/>
          <p:cNvSpPr>
            <a:spLocks noGrp="1" noChangeArrowheads="1"/>
          </p:cNvSpPr>
          <p:nvPr>
            <p:ph type="body" idx="1"/>
          </p:nvPr>
        </p:nvSpPr>
        <p:spPr>
          <a:xfrm>
            <a:off x="755576" y="1412776"/>
            <a:ext cx="7632848" cy="4464496"/>
          </a:xfrm>
        </p:spPr>
        <p:txBody>
          <a:bodyPr/>
          <a:lstStyle/>
          <a:p>
            <a:pPr marL="0" indent="0">
              <a:lnSpc>
                <a:spcPct val="150000"/>
              </a:lnSpc>
              <a:spcBef>
                <a:spcPts val="600"/>
              </a:spcBef>
              <a:buNone/>
            </a:pPr>
            <a:r>
              <a:rPr lang="en-US" altLang="zh-CN" sz="2400" b="1" dirty="0" smtClean="0">
                <a:solidFill>
                  <a:schemeClr val="tx2"/>
                </a:solidFill>
                <a:latin typeface="楷体_GB2312" panose="02010609030101010101" pitchFamily="49" charset="-122"/>
                <a:ea typeface="楷体_GB2312" panose="02010609030101010101" pitchFamily="49" charset="-122"/>
              </a:rPr>
              <a:t>    2017</a:t>
            </a:r>
            <a:r>
              <a:rPr lang="zh-CN" altLang="en-US" sz="2400" b="1" dirty="0" smtClean="0">
                <a:solidFill>
                  <a:schemeClr val="tx2"/>
                </a:solidFill>
                <a:latin typeface="楷体_GB2312" panose="02010609030101010101" pitchFamily="49" charset="-122"/>
                <a:ea typeface="楷体_GB2312" panose="02010609030101010101" pitchFamily="49" charset="-122"/>
              </a:rPr>
              <a:t>年</a:t>
            </a:r>
            <a:r>
              <a:rPr lang="zh-CN" altLang="en-US" sz="2400" b="1" dirty="0" smtClean="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医疗</a:t>
            </a:r>
            <a:r>
              <a:rPr lang="zh-CN" altLang="en-US" sz="2400" b="1" dirty="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大剧</a:t>
            </a:r>
            <a:r>
              <a:rPr lang="en-US" altLang="zh-CN" sz="2400" b="1" dirty="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a:t>
            </a:r>
            <a:r>
              <a:rPr lang="zh-CN" altLang="en-US" sz="2400" b="1" dirty="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心术</a:t>
            </a:r>
            <a:r>
              <a:rPr lang="en-US" altLang="zh-CN" sz="2400" b="1" dirty="0" smtClean="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a:t>
            </a:r>
            <a:r>
              <a:rPr lang="zh-CN" altLang="en-US" sz="2400" b="1" dirty="0" smtClean="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中有这样一个情境，首集中，谷超华医生为了及时抢救车祸伤者，在病人家属尚未到场、无人签字的情况下，将伤者推上了手术台。虽然手术成功，但是伤者却因为潜在急性心脏病发作而死在手术台上。死者家属紧盯着“家属没签字”这一点，将谷超华和医院告上了法庭。</a:t>
            </a:r>
            <a:r>
              <a:rPr lang="zh-CN" altLang="en-US" sz="2400" b="1" dirty="0" smtClean="0">
                <a:solidFill>
                  <a:schemeClr val="tx2"/>
                </a:solidFill>
                <a:latin typeface="楷体_GB2312" panose="02010609030101010101" pitchFamily="49" charset="-122"/>
                <a:ea typeface="楷体_GB2312" panose="02010609030101010101" pitchFamily="49" charset="-122"/>
              </a:rPr>
              <a:t>  </a:t>
            </a:r>
            <a:endParaRPr lang="en-US" altLang="zh-CN" sz="2400" b="1" dirty="0" smtClean="0">
              <a:solidFill>
                <a:schemeClr val="tx2"/>
              </a:solidFill>
              <a:latin typeface="楷体_GB2312" panose="02010609030101010101" pitchFamily="49" charset="-122"/>
              <a:ea typeface="楷体_GB2312" panose="02010609030101010101" pitchFamily="49" charset="-122"/>
            </a:endParaRPr>
          </a:p>
          <a:p>
            <a:pPr marL="0" indent="0">
              <a:lnSpc>
                <a:spcPct val="150000"/>
              </a:lnSpc>
              <a:spcBef>
                <a:spcPts val="600"/>
              </a:spcBef>
              <a:buNone/>
            </a:pPr>
            <a:r>
              <a:rPr lang="zh-CN" altLang="en-US" sz="2400" b="1" dirty="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    </a:t>
            </a:r>
            <a:r>
              <a:rPr lang="zh-CN" altLang="en-US" sz="2800" b="1" dirty="0">
                <a:solidFill>
                  <a:srgbClr val="C00000"/>
                </a:solidFill>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医生不等家属签字先行手术救人该不该？</a:t>
            </a:r>
            <a:endParaRPr lang="en-US" altLang="zh-CN" sz="2800" b="1" dirty="0">
              <a:solidFill>
                <a:srgbClr val="C00000"/>
              </a:solidFill>
              <a:effectLst>
                <a:outerShdw blurRad="38100" dist="38100" dir="2700000" algn="tl">
                  <a:srgbClr val="000000">
                    <a:alpha val="43137"/>
                  </a:srgbClr>
                </a:outerShdw>
              </a:effectLst>
              <a:latin typeface="黑体" panose="02010600030101010101" pitchFamily="2" charset="-122"/>
              <a:ea typeface="黑体" panose="02010600030101010101" pitchFamily="2" charset="-122"/>
            </a:endParaRPr>
          </a:p>
          <a:p>
            <a:pPr marL="0" indent="0">
              <a:lnSpc>
                <a:spcPct val="150000"/>
              </a:lnSpc>
              <a:spcBef>
                <a:spcPts val="0"/>
              </a:spcBef>
              <a:buNone/>
            </a:pPr>
            <a:r>
              <a:rPr lang="en-US" altLang="zh-CN" sz="2400" b="1" dirty="0">
                <a:solidFill>
                  <a:schemeClr val="tx2"/>
                </a:solidFill>
                <a:latin typeface="楷体_GB2312" panose="02010609030101010101" pitchFamily="49" charset="-122"/>
                <a:ea typeface="楷体_GB2312" panose="02010609030101010101" pitchFamily="49" charset="-122"/>
              </a:rPr>
              <a:t> </a:t>
            </a:r>
            <a:r>
              <a:rPr lang="en-US" altLang="zh-CN" sz="2400" b="1" dirty="0" smtClean="0">
                <a:solidFill>
                  <a:schemeClr val="tx2"/>
                </a:solidFill>
                <a:latin typeface="楷体_GB2312" panose="02010609030101010101" pitchFamily="49" charset="-122"/>
                <a:ea typeface="楷体_GB2312" panose="02010609030101010101" pitchFamily="49" charset="-122"/>
              </a:rPr>
              <a:t>   </a:t>
            </a:r>
            <a:endParaRPr lang="en-US" altLang="zh-CN" sz="2800" b="1" dirty="0" smtClean="0">
              <a:solidFill>
                <a:schemeClr val="tx2"/>
              </a:solidFill>
              <a:latin typeface="楷体_GB2312" panose="02010609030101010101" pitchFamily="49" charset="-122"/>
              <a:ea typeface="楷体_GB2312" panose="02010609030101010101" pitchFamily="49" charset="-122"/>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251520" y="0"/>
            <a:ext cx="8458200" cy="764704"/>
          </a:xfrm>
        </p:spPr>
        <p:txBody>
          <a:bodyPr/>
          <a:lstStyle/>
          <a:p>
            <a:r>
              <a:rPr lang="zh-CN" altLang="en-US" sz="4000" dirty="0" smtClean="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解读</a:t>
            </a:r>
            <a:endParaRPr lang="en-US" altLang="zh-CN" sz="40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endParaRPr>
          </a:p>
        </p:txBody>
      </p:sp>
      <p:sp>
        <p:nvSpPr>
          <p:cNvPr id="70659" name="Rectangle 3"/>
          <p:cNvSpPr>
            <a:spLocks noGrp="1" noChangeArrowheads="1"/>
          </p:cNvSpPr>
          <p:nvPr>
            <p:ph type="body" idx="1"/>
          </p:nvPr>
        </p:nvSpPr>
        <p:spPr>
          <a:xfrm>
            <a:off x="755576" y="1412776"/>
            <a:ext cx="7632848" cy="4464496"/>
          </a:xfrm>
        </p:spPr>
        <p:txBody>
          <a:bodyPr/>
          <a:lstStyle/>
          <a:p>
            <a:pPr marL="0" indent="0">
              <a:lnSpc>
                <a:spcPct val="150000"/>
              </a:lnSpc>
              <a:spcBef>
                <a:spcPts val="600"/>
              </a:spcBef>
              <a:buNone/>
            </a:pPr>
            <a:r>
              <a:rPr lang="en-US" altLang="zh-CN" sz="2400" b="1" dirty="0" smtClean="0">
                <a:solidFill>
                  <a:schemeClr val="tx2"/>
                </a:solidFill>
                <a:latin typeface="楷体_GB2312" panose="02010609030101010101" pitchFamily="49" charset="-122"/>
                <a:ea typeface="楷体_GB2312" panose="02010609030101010101" pitchFamily="49" charset="-122"/>
              </a:rPr>
              <a:t>    </a:t>
            </a:r>
            <a:r>
              <a:rPr lang="zh-CN" altLang="en-US" sz="2400" b="1" dirty="0" smtClean="0">
                <a:solidFill>
                  <a:schemeClr val="tx2"/>
                </a:solidFill>
                <a:latin typeface="楷体_GB2312" panose="02010609030101010101" pitchFamily="49" charset="-122"/>
                <a:ea typeface="楷体_GB2312" panose="02010609030101010101" pitchFamily="49" charset="-122"/>
              </a:rPr>
              <a:t>法律规定，对病人进行手术救治，必须有病人或家属签字，而且不是签字后医生和医院就没有责任了，万一出现问题，是用医疗鉴定去判断你的操作是否适宜。从医学角度来讲，抢救生命是第一，但是一个关键问题就是医生的专业自主权。在中国当下医疗环境下，法律法规不完整，虽然医生有这个决定权，但不敢用。所以当没有人签字的情况下，哪怕进行手术是正确的，医生被告后都会败诉。</a:t>
            </a:r>
            <a:r>
              <a:rPr lang="en-US" altLang="zh-CN" sz="2400" b="1" dirty="0" smtClean="0">
                <a:solidFill>
                  <a:schemeClr val="tx2"/>
                </a:solidFill>
                <a:latin typeface="楷体_GB2312" panose="02010609030101010101" pitchFamily="49" charset="-122"/>
                <a:ea typeface="楷体_GB2312" panose="02010609030101010101" pitchFamily="49" charset="-122"/>
              </a:rPr>
              <a:t>    </a:t>
            </a:r>
            <a:endParaRPr lang="en-US" altLang="zh-CN" sz="2800" b="1" dirty="0" smtClean="0">
              <a:solidFill>
                <a:schemeClr val="tx2"/>
              </a:solidFill>
              <a:latin typeface="楷体_GB2312" panose="02010609030101010101" pitchFamily="49" charset="-122"/>
              <a:ea typeface="楷体_GB2312" panose="02010609030101010101" pitchFamily="49" charset="-122"/>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页脚占位符 3"/>
          <p:cNvSpPr>
            <a:spLocks noGrp="1"/>
          </p:cNvSpPr>
          <p:nvPr>
            <p:ph type="ftr" sz="quarter" idx="10"/>
          </p:nvPr>
        </p:nvSpPr>
        <p:spPr/>
        <p:txBody>
          <a:bodyPr/>
          <a:lstStyle/>
          <a:p>
            <a:r>
              <a:rPr lang="en-US" altLang="zh-CN"/>
              <a:t>Company Logo</a:t>
            </a:r>
          </a:p>
        </p:txBody>
      </p:sp>
      <p:sp>
        <p:nvSpPr>
          <p:cNvPr id="70658" name="Rectangle 2"/>
          <p:cNvSpPr>
            <a:spLocks noGrp="1" noChangeArrowheads="1"/>
          </p:cNvSpPr>
          <p:nvPr>
            <p:ph type="title"/>
          </p:nvPr>
        </p:nvSpPr>
        <p:spPr>
          <a:xfrm>
            <a:off x="323528" y="188640"/>
            <a:ext cx="8458200" cy="563563"/>
          </a:xfrm>
        </p:spPr>
        <p:txBody>
          <a:bodyPr/>
          <a:lstStyle/>
          <a:p>
            <a:pPr marL="0" indent="0">
              <a:lnSpc>
                <a:spcPct val="80000"/>
              </a:lnSpc>
            </a:pPr>
            <a:r>
              <a:rPr lang="zh-CN" altLang="en-US" sz="4400" dirty="0" smtClean="0">
                <a:latin typeface="黑体" panose="02010600030101010101" pitchFamily="2" charset="-122"/>
                <a:ea typeface="黑体" panose="02010600030101010101" pitchFamily="2" charset="-122"/>
              </a:rPr>
              <a:t>何谓“圣贤者</a:t>
            </a:r>
            <a:r>
              <a:rPr lang="en-US" altLang="zh-CN" sz="4400" dirty="0" smtClean="0">
                <a:latin typeface="黑体" panose="02010600030101010101" pitchFamily="2" charset="-122"/>
                <a:ea typeface="黑体" panose="02010600030101010101" pitchFamily="2" charset="-122"/>
              </a:rPr>
              <a:t>”</a:t>
            </a:r>
            <a:endParaRPr lang="en-US" altLang="zh-CN" sz="4400" dirty="0">
              <a:latin typeface="黑体" panose="02010600030101010101" pitchFamily="2" charset="-122"/>
              <a:ea typeface="黑体" panose="02010600030101010101" pitchFamily="2" charset="-122"/>
            </a:endParaRPr>
          </a:p>
        </p:txBody>
      </p:sp>
      <p:sp>
        <p:nvSpPr>
          <p:cNvPr id="70659" name="Rectangle 3"/>
          <p:cNvSpPr>
            <a:spLocks noGrp="1" noChangeArrowheads="1"/>
          </p:cNvSpPr>
          <p:nvPr>
            <p:ph type="body" idx="1"/>
          </p:nvPr>
        </p:nvSpPr>
        <p:spPr>
          <a:xfrm>
            <a:off x="611560" y="1124744"/>
            <a:ext cx="7824788" cy="4680520"/>
          </a:xfrm>
        </p:spPr>
        <p:txBody>
          <a:bodyPr/>
          <a:lstStyle/>
          <a:p>
            <a:pPr marL="0" indent="0">
              <a:lnSpc>
                <a:spcPct val="150000"/>
              </a:lnSpc>
              <a:buNone/>
            </a:pPr>
            <a:endParaRPr lang="en-US" altLang="zh-CN" sz="2800" b="1" dirty="0" smtClean="0">
              <a:latin typeface="楷体_GB2312" panose="02010609030101010101" pitchFamily="49" charset="-122"/>
              <a:ea typeface="楷体_GB2312" panose="02010609030101010101" pitchFamily="49" charset="-122"/>
            </a:endParaRPr>
          </a:p>
          <a:p>
            <a:pPr>
              <a:lnSpc>
                <a:spcPct val="150000"/>
              </a:lnSpc>
              <a:spcBef>
                <a:spcPts val="0"/>
              </a:spcBef>
              <a:buClr>
                <a:schemeClr val="accent6"/>
              </a:buClr>
              <a:buFont typeface="Wingdings" panose="05000000000000000000" pitchFamily="2" charset="2"/>
              <a:buChar char="u"/>
            </a:pPr>
            <a:r>
              <a:rPr lang="zh-CN" altLang="en-US" b="1" dirty="0" smtClean="0">
                <a:solidFill>
                  <a:schemeClr val="tx2"/>
                </a:solidFill>
                <a:latin typeface="楷体_GB2312" panose="02010609030101010101" pitchFamily="49" charset="-122"/>
                <a:ea typeface="楷体_GB2312" panose="02010609030101010101" pitchFamily="49" charset="-122"/>
              </a:rPr>
              <a:t>“圣贤”之说源自传统</a:t>
            </a:r>
            <a:r>
              <a:rPr lang="zh-CN" altLang="en-US" b="1" u="sng" dirty="0" smtClean="0">
                <a:solidFill>
                  <a:schemeClr val="accent6"/>
                </a:solidFill>
                <a:latin typeface="黑体" panose="02010600030101010101" pitchFamily="2" charset="-122"/>
                <a:ea typeface="黑体" panose="02010600030101010101" pitchFamily="2" charset="-122"/>
              </a:rPr>
              <a:t>儒学</a:t>
            </a:r>
            <a:r>
              <a:rPr lang="zh-CN" altLang="en-US" b="1" dirty="0" smtClean="0">
                <a:solidFill>
                  <a:schemeClr val="tx2"/>
                </a:solidFill>
                <a:latin typeface="楷体_GB2312" panose="02010609030101010101" pitchFamily="49" charset="-122"/>
                <a:ea typeface="楷体_GB2312" panose="02010609030101010101" pitchFamily="49" charset="-122"/>
              </a:rPr>
              <a:t>的理念，在儒学的信仰之中，生命的境界被分为圣人、贤人、君子、士人、庸人</a:t>
            </a:r>
            <a:r>
              <a:rPr lang="zh-CN" altLang="en-US" b="1" dirty="0">
                <a:solidFill>
                  <a:schemeClr val="tx2"/>
                </a:solidFill>
                <a:latin typeface="楷体_GB2312" panose="02010609030101010101" pitchFamily="49" charset="-122"/>
                <a:ea typeface="楷体_GB2312" panose="02010609030101010101" pitchFamily="49" charset="-122"/>
              </a:rPr>
              <a:t>。</a:t>
            </a:r>
            <a:endParaRPr lang="en-US" altLang="zh-CN" b="1" dirty="0" smtClean="0">
              <a:solidFill>
                <a:schemeClr val="tx2"/>
              </a:solidFill>
              <a:latin typeface="楷体_GB2312" panose="02010609030101010101" pitchFamily="49" charset="-122"/>
              <a:ea typeface="楷体_GB2312" panose="02010609030101010101" pitchFamily="49" charset="-122"/>
            </a:endParaRPr>
          </a:p>
          <a:p>
            <a:pPr>
              <a:lnSpc>
                <a:spcPct val="150000"/>
              </a:lnSpc>
              <a:spcBef>
                <a:spcPts val="0"/>
              </a:spcBef>
              <a:buClr>
                <a:schemeClr val="accent6"/>
              </a:buClr>
              <a:buFont typeface="Wingdings" panose="05000000000000000000" pitchFamily="2" charset="2"/>
              <a:buChar char="u"/>
            </a:pPr>
            <a:r>
              <a:rPr lang="zh-CN" altLang="en-US" b="1" dirty="0" smtClean="0">
                <a:solidFill>
                  <a:schemeClr val="tx2"/>
                </a:solidFill>
                <a:latin typeface="楷体_GB2312" panose="02010609030101010101" pitchFamily="49" charset="-122"/>
                <a:ea typeface="楷体_GB2312" panose="02010609030101010101" pitchFamily="49" charset="-122"/>
              </a:rPr>
              <a:t>“圣贤”即是圣人与贤人的合称，指品德高尚、有超凡才智的人。</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251520" y="0"/>
            <a:ext cx="8458200" cy="764704"/>
          </a:xfrm>
        </p:spPr>
        <p:txBody>
          <a:bodyPr/>
          <a:lstStyle/>
          <a:p>
            <a:r>
              <a:rPr lang="zh-CN" altLang="en-US" sz="4000" dirty="0" smtClean="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解读</a:t>
            </a:r>
            <a:endParaRPr lang="en-US" altLang="zh-CN" sz="40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endParaRPr>
          </a:p>
        </p:txBody>
      </p:sp>
      <p:sp>
        <p:nvSpPr>
          <p:cNvPr id="70659" name="Rectangle 3"/>
          <p:cNvSpPr>
            <a:spLocks noGrp="1" noChangeArrowheads="1"/>
          </p:cNvSpPr>
          <p:nvPr>
            <p:ph type="body" idx="1"/>
          </p:nvPr>
        </p:nvSpPr>
        <p:spPr>
          <a:xfrm>
            <a:off x="755576" y="1412776"/>
            <a:ext cx="7632848" cy="4464496"/>
          </a:xfrm>
        </p:spPr>
        <p:txBody>
          <a:bodyPr/>
          <a:lstStyle/>
          <a:p>
            <a:pPr marL="0" indent="0">
              <a:lnSpc>
                <a:spcPct val="150000"/>
              </a:lnSpc>
              <a:spcBef>
                <a:spcPts val="600"/>
              </a:spcBef>
              <a:buNone/>
            </a:pPr>
            <a:r>
              <a:rPr lang="en-US" altLang="zh-CN" sz="2800" b="1" dirty="0">
                <a:solidFill>
                  <a:schemeClr val="tx2"/>
                </a:solidFill>
                <a:latin typeface="楷体_GB2312" panose="02010609030101010101" pitchFamily="49" charset="-122"/>
                <a:ea typeface="楷体_GB2312" panose="02010609030101010101" pitchFamily="49" charset="-122"/>
              </a:rPr>
              <a:t>    </a:t>
            </a:r>
            <a:r>
              <a:rPr lang="zh-CN" altLang="en-US" sz="2800" b="1" dirty="0">
                <a:solidFill>
                  <a:schemeClr val="tx2"/>
                </a:solidFill>
                <a:latin typeface="楷体_GB2312" panose="02010609030101010101" pitchFamily="49" charset="-122"/>
                <a:ea typeface="楷体_GB2312" panose="02010609030101010101" pitchFamily="49" charset="-122"/>
              </a:rPr>
              <a:t>再有， 假设手术成功了，但由于其他潜在的疾病，比如</a:t>
            </a:r>
            <a:r>
              <a:rPr lang="en-US" altLang="zh-CN" sz="2800" b="1" dirty="0">
                <a:solidFill>
                  <a:schemeClr val="tx2"/>
                </a:solidFill>
                <a:latin typeface="楷体_GB2312" panose="02010609030101010101" pitchFamily="49" charset="-122"/>
                <a:ea typeface="楷体_GB2312" panose="02010609030101010101" pitchFamily="49" charset="-122"/>
              </a:rPr>
              <a:t>《</a:t>
            </a:r>
            <a:r>
              <a:rPr lang="zh-CN" altLang="en-US" sz="2800" b="1" dirty="0">
                <a:solidFill>
                  <a:schemeClr val="tx2"/>
                </a:solidFill>
                <a:latin typeface="楷体_GB2312" panose="02010609030101010101" pitchFamily="49" charset="-122"/>
                <a:ea typeface="楷体_GB2312" panose="02010609030101010101" pitchFamily="49" charset="-122"/>
              </a:rPr>
              <a:t>心术</a:t>
            </a:r>
            <a:r>
              <a:rPr lang="en-US" altLang="zh-CN" sz="2800" b="1" dirty="0">
                <a:solidFill>
                  <a:schemeClr val="tx2"/>
                </a:solidFill>
                <a:latin typeface="楷体_GB2312" panose="02010609030101010101" pitchFamily="49" charset="-122"/>
                <a:ea typeface="楷体_GB2312" panose="02010609030101010101" pitchFamily="49" charset="-122"/>
              </a:rPr>
              <a:t>》</a:t>
            </a:r>
            <a:r>
              <a:rPr lang="zh-CN" altLang="en-US" sz="2800" b="1" dirty="0">
                <a:solidFill>
                  <a:schemeClr val="tx2"/>
                </a:solidFill>
                <a:latin typeface="楷体_GB2312" panose="02010609030101010101" pitchFamily="49" charset="-122"/>
                <a:ea typeface="楷体_GB2312" panose="02010609030101010101" pitchFamily="49" charset="-122"/>
              </a:rPr>
              <a:t>中这位病人潜在的心脏病发作，死于另一突发疾病，那么这个责任又该如何划分？这就必须按照医疗鉴定行使法律程序，该赔就赔，该罚就罚。医生虽然认为自己是没有责任的，但医院为了缓解医患矛盾，通常还是会处罚医生。</a:t>
            </a:r>
            <a:endParaRPr lang="en-US" altLang="zh-CN" sz="2800" b="1" dirty="0">
              <a:solidFill>
                <a:schemeClr val="tx2"/>
              </a:solidFill>
              <a:latin typeface="楷体_GB2312" panose="02010609030101010101" pitchFamily="49" charset="-122"/>
              <a:ea typeface="楷体_GB2312" panose="02010609030101010101" pitchFamily="49" charset="-122"/>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0" y="23867"/>
            <a:ext cx="9324528" cy="764704"/>
          </a:xfrm>
        </p:spPr>
        <p:txBody>
          <a:bodyPr/>
          <a:lstStyle/>
          <a:p>
            <a:r>
              <a:rPr lang="zh-CN" altLang="en-US" dirty="0" smtClean="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案例二：教育家为政治家代言</a:t>
            </a:r>
            <a:endParaRPr lang="en-US" altLang="zh-CN"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endParaRPr>
          </a:p>
        </p:txBody>
      </p:sp>
      <p:sp>
        <p:nvSpPr>
          <p:cNvPr id="70659" name="Rectangle 3"/>
          <p:cNvSpPr>
            <a:spLocks noGrp="1" noChangeArrowheads="1"/>
          </p:cNvSpPr>
          <p:nvPr>
            <p:ph type="body" idx="1"/>
          </p:nvPr>
        </p:nvSpPr>
        <p:spPr>
          <a:xfrm>
            <a:off x="971600" y="3789040"/>
            <a:ext cx="7776864" cy="2232248"/>
          </a:xfrm>
        </p:spPr>
        <p:txBody>
          <a:bodyPr/>
          <a:lstStyle/>
          <a:p>
            <a:pPr marL="0" indent="0" algn="ctr">
              <a:lnSpc>
                <a:spcPct val="150000"/>
              </a:lnSpc>
              <a:spcBef>
                <a:spcPts val="600"/>
              </a:spcBef>
              <a:buNone/>
            </a:pPr>
            <a:r>
              <a:rPr lang="zh-CN" altLang="en-US" b="1" kern="1200" dirty="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作者：中国教育学会名誉会长、国家教育咨询委员会委员、北京师范大学资深教授  </a:t>
            </a:r>
            <a:endParaRPr lang="en-US" altLang="zh-CN" b="1" kern="1200" dirty="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endParaRPr>
          </a:p>
          <a:p>
            <a:pPr marL="0" indent="0" algn="ctr">
              <a:lnSpc>
                <a:spcPct val="125000"/>
              </a:lnSpc>
              <a:spcBef>
                <a:spcPts val="0"/>
              </a:spcBef>
              <a:buNone/>
            </a:pPr>
            <a:r>
              <a:rPr lang="zh-CN" altLang="en-US" sz="4000" b="1" dirty="0" smtClean="0">
                <a:solidFill>
                  <a:srgbClr val="990000"/>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顾明远</a:t>
            </a:r>
            <a:endParaRPr lang="en-US" altLang="zh-CN" sz="4000" b="1" dirty="0">
              <a:solidFill>
                <a:srgbClr val="990000"/>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endParaRPr>
          </a:p>
        </p:txBody>
      </p:sp>
      <p:sp>
        <p:nvSpPr>
          <p:cNvPr id="6" name="Rectangle 2"/>
          <p:cNvSpPr txBox="1">
            <a:spLocks noChangeArrowheads="1"/>
          </p:cNvSpPr>
          <p:nvPr/>
        </p:nvSpPr>
        <p:spPr bwMode="white">
          <a:xfrm>
            <a:off x="1259632" y="1271325"/>
            <a:ext cx="6696744" cy="144016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lvl1pPr algn="ctr" rtl="0" eaLnBrk="1" fontAlgn="base" hangingPunct="1">
              <a:spcBef>
                <a:spcPct val="0"/>
              </a:spcBef>
              <a:spcAft>
                <a:spcPct val="0"/>
              </a:spcAft>
              <a:defRPr sz="3200" b="1">
                <a:solidFill>
                  <a:schemeClr val="bg1"/>
                </a:solidFill>
                <a:latin typeface="+mj-lt"/>
                <a:ea typeface="+mj-ea"/>
                <a:cs typeface="+mj-cs"/>
              </a:defRPr>
            </a:lvl1pPr>
            <a:lvl2pPr algn="ctr" rtl="0" eaLnBrk="1" fontAlgn="base" hangingPunct="1">
              <a:spcBef>
                <a:spcPct val="0"/>
              </a:spcBef>
              <a:spcAft>
                <a:spcPct val="0"/>
              </a:spcAft>
              <a:defRPr sz="3200" b="1">
                <a:solidFill>
                  <a:schemeClr val="bg1"/>
                </a:solidFill>
                <a:latin typeface="Verdana" panose="020B0604030504040204" pitchFamily="34" charset="0"/>
              </a:defRPr>
            </a:lvl2pPr>
            <a:lvl3pPr algn="ctr" rtl="0" eaLnBrk="1" fontAlgn="base" hangingPunct="1">
              <a:spcBef>
                <a:spcPct val="0"/>
              </a:spcBef>
              <a:spcAft>
                <a:spcPct val="0"/>
              </a:spcAft>
              <a:defRPr sz="3200" b="1">
                <a:solidFill>
                  <a:schemeClr val="bg1"/>
                </a:solidFill>
                <a:latin typeface="Verdana" panose="020B0604030504040204" pitchFamily="34" charset="0"/>
              </a:defRPr>
            </a:lvl3pPr>
            <a:lvl4pPr algn="ctr" rtl="0" eaLnBrk="1" fontAlgn="base" hangingPunct="1">
              <a:spcBef>
                <a:spcPct val="0"/>
              </a:spcBef>
              <a:spcAft>
                <a:spcPct val="0"/>
              </a:spcAft>
              <a:defRPr sz="3200" b="1">
                <a:solidFill>
                  <a:schemeClr val="bg1"/>
                </a:solidFill>
                <a:latin typeface="Verdana" panose="020B0604030504040204" pitchFamily="34" charset="0"/>
              </a:defRPr>
            </a:lvl4pPr>
            <a:lvl5pPr algn="ctr" rtl="0" eaLnBrk="1" fontAlgn="base" hangingPunct="1">
              <a:spcBef>
                <a:spcPct val="0"/>
              </a:spcBef>
              <a:spcAft>
                <a:spcPct val="0"/>
              </a:spcAft>
              <a:defRPr sz="3200" b="1">
                <a:solidFill>
                  <a:schemeClr val="bg1"/>
                </a:solidFill>
                <a:latin typeface="Verdana" panose="020B0604030504040204" pitchFamily="34" charset="0"/>
              </a:defRPr>
            </a:lvl5pPr>
            <a:lvl6pPr marL="457200" algn="ctr" rtl="0" eaLnBrk="1" fontAlgn="base" hangingPunct="1">
              <a:spcBef>
                <a:spcPct val="0"/>
              </a:spcBef>
              <a:spcAft>
                <a:spcPct val="0"/>
              </a:spcAft>
              <a:defRPr sz="3200" b="1">
                <a:solidFill>
                  <a:schemeClr val="bg1"/>
                </a:solidFill>
                <a:latin typeface="Verdana" panose="020B0604030504040204" pitchFamily="34" charset="0"/>
              </a:defRPr>
            </a:lvl6pPr>
            <a:lvl7pPr marL="914400" algn="ctr" rtl="0" eaLnBrk="1" fontAlgn="base" hangingPunct="1">
              <a:spcBef>
                <a:spcPct val="0"/>
              </a:spcBef>
              <a:spcAft>
                <a:spcPct val="0"/>
              </a:spcAft>
              <a:defRPr sz="3200" b="1">
                <a:solidFill>
                  <a:schemeClr val="bg1"/>
                </a:solidFill>
                <a:latin typeface="Verdana" panose="020B0604030504040204" pitchFamily="34" charset="0"/>
              </a:defRPr>
            </a:lvl7pPr>
            <a:lvl8pPr marL="1371600" algn="ctr" rtl="0" eaLnBrk="1" fontAlgn="base" hangingPunct="1">
              <a:spcBef>
                <a:spcPct val="0"/>
              </a:spcBef>
              <a:spcAft>
                <a:spcPct val="0"/>
              </a:spcAft>
              <a:defRPr sz="3200" b="1">
                <a:solidFill>
                  <a:schemeClr val="bg1"/>
                </a:solidFill>
                <a:latin typeface="Verdana" panose="020B0604030504040204" pitchFamily="34" charset="0"/>
              </a:defRPr>
            </a:lvl8pPr>
            <a:lvl9pPr marL="1828800" algn="ctr" rtl="0" eaLnBrk="1" fontAlgn="base" hangingPunct="1">
              <a:spcBef>
                <a:spcPct val="0"/>
              </a:spcBef>
              <a:spcAft>
                <a:spcPct val="0"/>
              </a:spcAft>
              <a:defRPr sz="3200" b="1">
                <a:solidFill>
                  <a:schemeClr val="bg1"/>
                </a:solidFill>
                <a:latin typeface="Verdana" panose="020B0604030504040204" pitchFamily="34" charset="0"/>
              </a:defRPr>
            </a:lvl9pPr>
          </a:lstStyle>
          <a:p>
            <a:r>
              <a:rPr lang="zh-CN" altLang="en-US" kern="0" dirty="0" smtClean="0">
                <a:solidFill>
                  <a:srgbClr val="990000"/>
                </a:solidFill>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习近平教育思想指引中国教育改革与发展前进方向</a:t>
            </a:r>
            <a:endParaRPr lang="en-US" altLang="zh-CN" kern="0" dirty="0">
              <a:solidFill>
                <a:srgbClr val="990000"/>
              </a:solidFill>
              <a:effectLst>
                <a:outerShdw blurRad="38100" dist="38100" dir="2700000" algn="tl">
                  <a:srgbClr val="000000">
                    <a:alpha val="43137"/>
                  </a:srgbClr>
                </a:outerShdw>
              </a:effectLst>
              <a:latin typeface="黑体" panose="02010600030101010101" pitchFamily="2" charset="-122"/>
              <a:ea typeface="黑体" panose="02010600030101010101" pitchFamily="2" charset="-122"/>
            </a:endParaRPr>
          </a:p>
        </p:txBody>
      </p:sp>
      <p:sp>
        <p:nvSpPr>
          <p:cNvPr id="4" name="矩形 3"/>
          <p:cNvSpPr/>
          <p:nvPr/>
        </p:nvSpPr>
        <p:spPr>
          <a:xfrm>
            <a:off x="1043608" y="2726428"/>
            <a:ext cx="3480441" cy="830997"/>
          </a:xfrm>
          <a:prstGeom prst="rect">
            <a:avLst/>
          </a:prstGeom>
        </p:spPr>
        <p:txBody>
          <a:bodyPr wrap="none">
            <a:spAutoFit/>
          </a:bodyPr>
          <a:lstStyle/>
          <a:p>
            <a:pPr marL="0" indent="0" algn="ctr">
              <a:lnSpc>
                <a:spcPct val="150000"/>
              </a:lnSpc>
              <a:spcBef>
                <a:spcPts val="600"/>
              </a:spcBef>
              <a:buNone/>
            </a:pPr>
            <a:r>
              <a:rPr lang="zh-CN" altLang="en-US" sz="3200" b="1" dirty="0" smtClean="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来源：中国</a:t>
            </a:r>
            <a:r>
              <a:rPr lang="zh-CN" altLang="en-US" sz="3200" b="1" dirty="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教育报</a:t>
            </a:r>
            <a:endParaRPr lang="en-US" altLang="zh-CN" sz="3200" b="1" dirty="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251520" y="188640"/>
            <a:ext cx="8458200" cy="455315"/>
          </a:xfrm>
        </p:spPr>
        <p:txBody>
          <a:bodyPr/>
          <a:lstStyle/>
          <a:p>
            <a:r>
              <a:rPr lang="en-US" altLang="zh-CN" sz="3600" dirty="0" smtClean="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3.</a:t>
            </a:r>
            <a:r>
              <a:rPr lang="zh-CN" altLang="en-US" sz="3600" dirty="0" smtClean="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专业服务理想</a:t>
            </a:r>
            <a:endParaRPr lang="en-US" altLang="zh-CN"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endParaRPr>
          </a:p>
        </p:txBody>
      </p:sp>
      <p:sp>
        <p:nvSpPr>
          <p:cNvPr id="70659" name="Rectangle 3"/>
          <p:cNvSpPr>
            <a:spLocks noGrp="1" noChangeArrowheads="1"/>
          </p:cNvSpPr>
          <p:nvPr>
            <p:ph type="body" idx="1"/>
          </p:nvPr>
        </p:nvSpPr>
        <p:spPr>
          <a:xfrm>
            <a:off x="827584" y="1628800"/>
            <a:ext cx="7632848" cy="4248472"/>
          </a:xfrm>
        </p:spPr>
        <p:txBody>
          <a:bodyPr/>
          <a:lstStyle/>
          <a:p>
            <a:pPr marL="0" indent="0">
              <a:lnSpc>
                <a:spcPct val="150000"/>
              </a:lnSpc>
              <a:spcBef>
                <a:spcPts val="0"/>
              </a:spcBef>
              <a:buNone/>
            </a:pPr>
            <a:r>
              <a:rPr lang="zh-CN" altLang="en-US" sz="2400" b="1" dirty="0" smtClean="0">
                <a:solidFill>
                  <a:schemeClr val="tx2"/>
                </a:solidFill>
                <a:latin typeface="楷体_GB2312" panose="02010609030101010101" pitchFamily="49" charset="-122"/>
                <a:ea typeface="楷体_GB2312" panose="02010609030101010101" pitchFamily="49" charset="-122"/>
              </a:rPr>
              <a:t>    </a:t>
            </a:r>
            <a:r>
              <a:rPr lang="zh-CN" altLang="en-US" sz="2800" b="1" dirty="0" smtClean="0">
                <a:solidFill>
                  <a:schemeClr val="tx2"/>
                </a:solidFill>
                <a:latin typeface="楷体_GB2312" panose="02010609030101010101" pitchFamily="49" charset="-122"/>
                <a:ea typeface="楷体_GB2312" panose="02010609030101010101" pitchFamily="49" charset="-122"/>
              </a:rPr>
              <a:t>所谓专业服务理想就是专业内的成员能表现出一种</a:t>
            </a:r>
            <a:r>
              <a:rPr lang="zh-CN" altLang="en-US" sz="2800" b="1" u="sng" dirty="0" smtClean="0">
                <a:solidFill>
                  <a:schemeClr val="accent6"/>
                </a:solidFill>
                <a:latin typeface="楷体_GB2312" panose="02010609030101010101" pitchFamily="49" charset="-122"/>
                <a:ea typeface="楷体_GB2312" panose="02010609030101010101" pitchFamily="49" charset="-122"/>
              </a:rPr>
              <a:t>以服务社会大众为首要取向</a:t>
            </a:r>
            <a:r>
              <a:rPr lang="zh-CN" altLang="en-US" sz="2800" b="1" dirty="0" smtClean="0">
                <a:solidFill>
                  <a:schemeClr val="tx2"/>
                </a:solidFill>
                <a:latin typeface="楷体_GB2312" panose="02010609030101010101" pitchFamily="49" charset="-122"/>
                <a:ea typeface="楷体_GB2312" panose="02010609030101010101" pitchFamily="49" charset="-122"/>
              </a:rPr>
              <a:t>的服务态度，主要表现在三个方面：</a:t>
            </a:r>
            <a:endParaRPr lang="en-US" altLang="zh-CN" sz="2800" b="1" dirty="0" smtClean="0">
              <a:solidFill>
                <a:schemeClr val="tx2"/>
              </a:solidFill>
              <a:latin typeface="楷体_GB2312" panose="02010609030101010101" pitchFamily="49" charset="-122"/>
              <a:ea typeface="楷体_GB2312" panose="02010609030101010101" pitchFamily="49" charset="-122"/>
            </a:endParaRPr>
          </a:p>
          <a:p>
            <a:pPr marL="0" indent="0">
              <a:lnSpc>
                <a:spcPct val="150000"/>
              </a:lnSpc>
              <a:spcBef>
                <a:spcPts val="0"/>
              </a:spcBef>
              <a:buNone/>
            </a:pPr>
            <a:r>
              <a:rPr lang="en-US" altLang="zh-CN" sz="2800" b="1" dirty="0">
                <a:solidFill>
                  <a:schemeClr val="tx2"/>
                </a:solidFill>
                <a:latin typeface="楷体_GB2312" panose="02010609030101010101" pitchFamily="49" charset="-122"/>
                <a:ea typeface="楷体_GB2312" panose="02010609030101010101" pitchFamily="49" charset="-122"/>
              </a:rPr>
              <a:t> </a:t>
            </a:r>
            <a:r>
              <a:rPr lang="en-US" altLang="zh-CN" sz="2800" b="1" dirty="0" smtClean="0">
                <a:solidFill>
                  <a:schemeClr val="tx2"/>
                </a:solidFill>
                <a:latin typeface="楷体_GB2312" panose="02010609030101010101" pitchFamily="49" charset="-122"/>
                <a:ea typeface="楷体_GB2312" panose="02010609030101010101" pitchFamily="49" charset="-122"/>
              </a:rPr>
              <a:t>   ①</a:t>
            </a:r>
            <a:r>
              <a:rPr lang="zh-CN" altLang="en-US" sz="2800" b="1" dirty="0" smtClean="0">
                <a:solidFill>
                  <a:schemeClr val="tx2"/>
                </a:solidFill>
                <a:latin typeface="楷体_GB2312" panose="02010609030101010101" pitchFamily="49" charset="-122"/>
                <a:ea typeface="楷体_GB2312" panose="02010609030101010101" pitchFamily="49" charset="-122"/>
              </a:rPr>
              <a:t>专业人士须具有</a:t>
            </a:r>
            <a:r>
              <a:rPr lang="zh-CN" altLang="en-US" sz="2800" b="1" dirty="0" smtClean="0">
                <a:solidFill>
                  <a:schemeClr val="accent6"/>
                </a:solidFill>
                <a:latin typeface="黑体" panose="02010600030101010101" pitchFamily="2" charset="-122"/>
                <a:ea typeface="黑体" panose="02010600030101010101" pitchFamily="2" charset="-122"/>
              </a:rPr>
              <a:t>利他主义精神</a:t>
            </a:r>
            <a:r>
              <a:rPr lang="zh-CN" altLang="en-US" sz="2800" b="1" dirty="0" smtClean="0">
                <a:solidFill>
                  <a:schemeClr val="tx2"/>
                </a:solidFill>
                <a:latin typeface="楷体_GB2312" panose="02010609030101010101" pitchFamily="49" charset="-122"/>
                <a:ea typeface="楷体_GB2312" panose="02010609030101010101" pitchFamily="49" charset="-122"/>
              </a:rPr>
              <a:t>；</a:t>
            </a:r>
            <a:endParaRPr lang="en-US" altLang="zh-CN" sz="2800" b="1" dirty="0" smtClean="0">
              <a:solidFill>
                <a:schemeClr val="tx2"/>
              </a:solidFill>
              <a:latin typeface="楷体_GB2312" panose="02010609030101010101" pitchFamily="49" charset="-122"/>
              <a:ea typeface="楷体_GB2312" panose="02010609030101010101" pitchFamily="49" charset="-122"/>
            </a:endParaRPr>
          </a:p>
          <a:p>
            <a:pPr marL="0" indent="0">
              <a:lnSpc>
                <a:spcPct val="150000"/>
              </a:lnSpc>
              <a:spcBef>
                <a:spcPts val="0"/>
              </a:spcBef>
              <a:buNone/>
            </a:pPr>
            <a:r>
              <a:rPr lang="en-US" altLang="zh-CN" sz="2800" b="1" dirty="0">
                <a:solidFill>
                  <a:schemeClr val="tx2"/>
                </a:solidFill>
                <a:latin typeface="楷体_GB2312" panose="02010609030101010101" pitchFamily="49" charset="-122"/>
                <a:ea typeface="楷体_GB2312" panose="02010609030101010101" pitchFamily="49" charset="-122"/>
              </a:rPr>
              <a:t> </a:t>
            </a:r>
            <a:r>
              <a:rPr lang="en-US" altLang="zh-CN" sz="2800" b="1" dirty="0" smtClean="0">
                <a:solidFill>
                  <a:schemeClr val="tx2"/>
                </a:solidFill>
                <a:latin typeface="楷体_GB2312" panose="02010609030101010101" pitchFamily="49" charset="-122"/>
                <a:ea typeface="楷体_GB2312" panose="02010609030101010101" pitchFamily="49" charset="-122"/>
              </a:rPr>
              <a:t>   ②</a:t>
            </a:r>
            <a:r>
              <a:rPr lang="zh-CN" altLang="en-US" sz="2800" b="1" dirty="0" smtClean="0">
                <a:solidFill>
                  <a:schemeClr val="tx2"/>
                </a:solidFill>
                <a:latin typeface="楷体_GB2312" panose="02010609030101010101" pitchFamily="49" charset="-122"/>
                <a:ea typeface="楷体_GB2312" panose="02010609030101010101" pitchFamily="49" charset="-122"/>
              </a:rPr>
              <a:t>专业人士必须具备</a:t>
            </a:r>
            <a:r>
              <a:rPr lang="zh-CN" altLang="en-US" sz="2800" b="1" dirty="0">
                <a:solidFill>
                  <a:schemeClr val="accent6"/>
                </a:solidFill>
                <a:latin typeface="黑体" panose="02010600030101010101" pitchFamily="2" charset="-122"/>
                <a:ea typeface="黑体" panose="02010600030101010101" pitchFamily="2" charset="-122"/>
              </a:rPr>
              <a:t>客观的服务态度</a:t>
            </a:r>
            <a:r>
              <a:rPr lang="zh-CN" altLang="en-US" sz="2800" b="1" dirty="0" smtClean="0">
                <a:solidFill>
                  <a:schemeClr val="tx2"/>
                </a:solidFill>
                <a:latin typeface="楷体_GB2312" panose="02010609030101010101" pitchFamily="49" charset="-122"/>
                <a:ea typeface="楷体_GB2312" panose="02010609030101010101" pitchFamily="49" charset="-122"/>
              </a:rPr>
              <a:t>；</a:t>
            </a:r>
            <a:endParaRPr lang="en-US" altLang="zh-CN" sz="2800" b="1" dirty="0" smtClean="0">
              <a:solidFill>
                <a:schemeClr val="tx2"/>
              </a:solidFill>
              <a:latin typeface="楷体_GB2312" panose="02010609030101010101" pitchFamily="49" charset="-122"/>
              <a:ea typeface="楷体_GB2312" panose="02010609030101010101" pitchFamily="49" charset="-122"/>
            </a:endParaRPr>
          </a:p>
          <a:p>
            <a:pPr marL="0" indent="0">
              <a:lnSpc>
                <a:spcPct val="150000"/>
              </a:lnSpc>
              <a:spcBef>
                <a:spcPts val="0"/>
              </a:spcBef>
              <a:buNone/>
            </a:pPr>
            <a:r>
              <a:rPr lang="en-US" altLang="zh-CN" sz="2800" b="1" dirty="0">
                <a:solidFill>
                  <a:schemeClr val="tx2"/>
                </a:solidFill>
                <a:latin typeface="楷体_GB2312" panose="02010609030101010101" pitchFamily="49" charset="-122"/>
                <a:ea typeface="楷体_GB2312" panose="02010609030101010101" pitchFamily="49" charset="-122"/>
              </a:rPr>
              <a:t> </a:t>
            </a:r>
            <a:r>
              <a:rPr lang="en-US" altLang="zh-CN" sz="2800" b="1" dirty="0" smtClean="0">
                <a:solidFill>
                  <a:schemeClr val="tx2"/>
                </a:solidFill>
                <a:latin typeface="楷体_GB2312" panose="02010609030101010101" pitchFamily="49" charset="-122"/>
                <a:ea typeface="楷体_GB2312" panose="02010609030101010101" pitchFamily="49" charset="-122"/>
              </a:rPr>
              <a:t>   ③</a:t>
            </a:r>
            <a:r>
              <a:rPr lang="zh-CN" altLang="en-US" sz="2800" b="1" dirty="0" smtClean="0">
                <a:solidFill>
                  <a:schemeClr val="tx2"/>
                </a:solidFill>
                <a:latin typeface="楷体_GB2312" panose="02010609030101010101" pitchFamily="49" charset="-122"/>
                <a:ea typeface="楷体_GB2312" panose="02010609030101010101" pitchFamily="49" charset="-122"/>
              </a:rPr>
              <a:t>专业人士在提供服务时，必须</a:t>
            </a:r>
            <a:r>
              <a:rPr lang="zh-CN" altLang="en-US" sz="2800" b="1" dirty="0">
                <a:solidFill>
                  <a:schemeClr val="accent6"/>
                </a:solidFill>
                <a:latin typeface="黑体" panose="02010600030101010101" pitchFamily="2" charset="-122"/>
                <a:ea typeface="黑体" panose="02010600030101010101" pitchFamily="2" charset="-122"/>
              </a:rPr>
              <a:t>一视同仁</a:t>
            </a:r>
            <a:r>
              <a:rPr lang="zh-CN" altLang="en-US" sz="2800" b="1" dirty="0">
                <a:solidFill>
                  <a:schemeClr val="tx2"/>
                </a:solidFill>
                <a:latin typeface="楷体_GB2312" panose="02010609030101010101" pitchFamily="49" charset="-122"/>
                <a:ea typeface="楷体_GB2312" panose="02010609030101010101" pitchFamily="49" charset="-122"/>
              </a:rPr>
              <a:t>。</a:t>
            </a:r>
            <a:endParaRPr lang="en-US" altLang="zh-CN" sz="2800" b="1" dirty="0" smtClean="0">
              <a:solidFill>
                <a:schemeClr val="tx2"/>
              </a:solidFill>
              <a:latin typeface="楷体_GB2312" panose="02010609030101010101" pitchFamily="49" charset="-122"/>
              <a:ea typeface="楷体_GB2312" panose="02010609030101010101" pitchFamily="49" charset="-122"/>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539552" y="188640"/>
            <a:ext cx="8098160" cy="455315"/>
          </a:xfrm>
        </p:spPr>
        <p:txBody>
          <a:bodyPr/>
          <a:lstStyle/>
          <a:p>
            <a:r>
              <a:rPr lang="zh-CN" altLang="en-US" sz="4000" dirty="0" smtClean="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利他主义精神（</a:t>
            </a:r>
            <a:r>
              <a:rPr lang="en-US" altLang="zh-CN" sz="4000" dirty="0" smtClean="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Altruism</a:t>
            </a:r>
            <a:r>
              <a:rPr lang="zh-CN" altLang="en-US" sz="4000" dirty="0" smtClean="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a:t>
            </a:r>
            <a:endParaRPr lang="en-US" altLang="zh-CN" sz="40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endParaRPr>
          </a:p>
        </p:txBody>
      </p:sp>
      <p:sp>
        <p:nvSpPr>
          <p:cNvPr id="70659" name="Rectangle 3"/>
          <p:cNvSpPr>
            <a:spLocks noGrp="1" noChangeArrowheads="1"/>
          </p:cNvSpPr>
          <p:nvPr>
            <p:ph type="body" idx="1"/>
          </p:nvPr>
        </p:nvSpPr>
        <p:spPr>
          <a:xfrm>
            <a:off x="827584" y="1628800"/>
            <a:ext cx="7632848" cy="4248472"/>
          </a:xfrm>
        </p:spPr>
        <p:txBody>
          <a:bodyPr/>
          <a:lstStyle/>
          <a:p>
            <a:pPr marL="0" indent="0">
              <a:lnSpc>
                <a:spcPct val="150000"/>
              </a:lnSpc>
              <a:spcBef>
                <a:spcPts val="0"/>
              </a:spcBef>
              <a:buNone/>
            </a:pPr>
            <a:r>
              <a:rPr lang="zh-CN" altLang="en-US" sz="2400" b="1" dirty="0" smtClean="0">
                <a:solidFill>
                  <a:schemeClr val="tx2"/>
                </a:solidFill>
                <a:latin typeface="楷体_GB2312" panose="02010609030101010101" pitchFamily="49" charset="-122"/>
                <a:ea typeface="楷体_GB2312" panose="02010609030101010101" pitchFamily="49" charset="-122"/>
              </a:rPr>
              <a:t>    </a:t>
            </a:r>
            <a:endParaRPr lang="en-US" altLang="zh-CN" sz="2800" b="1" dirty="0" smtClean="0">
              <a:solidFill>
                <a:schemeClr val="tx2"/>
              </a:solidFill>
              <a:latin typeface="楷体_GB2312" panose="02010609030101010101" pitchFamily="49" charset="-122"/>
              <a:ea typeface="楷体_GB2312" panose="02010609030101010101" pitchFamily="49" charset="-122"/>
            </a:endParaRPr>
          </a:p>
        </p:txBody>
      </p:sp>
      <p:sp>
        <p:nvSpPr>
          <p:cNvPr id="4" name="Rectangle 2"/>
          <p:cNvSpPr txBox="1">
            <a:spLocks noChangeArrowheads="1"/>
          </p:cNvSpPr>
          <p:nvPr/>
        </p:nvSpPr>
        <p:spPr bwMode="white">
          <a:xfrm>
            <a:off x="755576" y="1484784"/>
            <a:ext cx="7920880" cy="43924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lvl1pPr algn="ctr" rtl="0" eaLnBrk="1" fontAlgn="base" hangingPunct="1">
              <a:spcBef>
                <a:spcPct val="0"/>
              </a:spcBef>
              <a:spcAft>
                <a:spcPct val="0"/>
              </a:spcAft>
              <a:defRPr sz="3200" b="1">
                <a:solidFill>
                  <a:schemeClr val="bg1"/>
                </a:solidFill>
                <a:latin typeface="+mj-lt"/>
                <a:ea typeface="+mj-ea"/>
                <a:cs typeface="+mj-cs"/>
              </a:defRPr>
            </a:lvl1pPr>
            <a:lvl2pPr algn="ctr" rtl="0" eaLnBrk="1" fontAlgn="base" hangingPunct="1">
              <a:spcBef>
                <a:spcPct val="0"/>
              </a:spcBef>
              <a:spcAft>
                <a:spcPct val="0"/>
              </a:spcAft>
              <a:defRPr sz="3200" b="1">
                <a:solidFill>
                  <a:schemeClr val="bg1"/>
                </a:solidFill>
                <a:latin typeface="Verdana" panose="020B0604030504040204" pitchFamily="34" charset="0"/>
              </a:defRPr>
            </a:lvl2pPr>
            <a:lvl3pPr algn="ctr" rtl="0" eaLnBrk="1" fontAlgn="base" hangingPunct="1">
              <a:spcBef>
                <a:spcPct val="0"/>
              </a:spcBef>
              <a:spcAft>
                <a:spcPct val="0"/>
              </a:spcAft>
              <a:defRPr sz="3200" b="1">
                <a:solidFill>
                  <a:schemeClr val="bg1"/>
                </a:solidFill>
                <a:latin typeface="Verdana" panose="020B0604030504040204" pitchFamily="34" charset="0"/>
              </a:defRPr>
            </a:lvl3pPr>
            <a:lvl4pPr algn="ctr" rtl="0" eaLnBrk="1" fontAlgn="base" hangingPunct="1">
              <a:spcBef>
                <a:spcPct val="0"/>
              </a:spcBef>
              <a:spcAft>
                <a:spcPct val="0"/>
              </a:spcAft>
              <a:defRPr sz="3200" b="1">
                <a:solidFill>
                  <a:schemeClr val="bg1"/>
                </a:solidFill>
                <a:latin typeface="Verdana" panose="020B0604030504040204" pitchFamily="34" charset="0"/>
              </a:defRPr>
            </a:lvl4pPr>
            <a:lvl5pPr algn="ctr" rtl="0" eaLnBrk="1" fontAlgn="base" hangingPunct="1">
              <a:spcBef>
                <a:spcPct val="0"/>
              </a:spcBef>
              <a:spcAft>
                <a:spcPct val="0"/>
              </a:spcAft>
              <a:defRPr sz="3200" b="1">
                <a:solidFill>
                  <a:schemeClr val="bg1"/>
                </a:solidFill>
                <a:latin typeface="Verdana" panose="020B0604030504040204" pitchFamily="34" charset="0"/>
              </a:defRPr>
            </a:lvl5pPr>
            <a:lvl6pPr marL="457200" algn="ctr" rtl="0" eaLnBrk="1" fontAlgn="base" hangingPunct="1">
              <a:spcBef>
                <a:spcPct val="0"/>
              </a:spcBef>
              <a:spcAft>
                <a:spcPct val="0"/>
              </a:spcAft>
              <a:defRPr sz="3200" b="1">
                <a:solidFill>
                  <a:schemeClr val="bg1"/>
                </a:solidFill>
                <a:latin typeface="Verdana" panose="020B0604030504040204" pitchFamily="34" charset="0"/>
              </a:defRPr>
            </a:lvl6pPr>
            <a:lvl7pPr marL="914400" algn="ctr" rtl="0" eaLnBrk="1" fontAlgn="base" hangingPunct="1">
              <a:spcBef>
                <a:spcPct val="0"/>
              </a:spcBef>
              <a:spcAft>
                <a:spcPct val="0"/>
              </a:spcAft>
              <a:defRPr sz="3200" b="1">
                <a:solidFill>
                  <a:schemeClr val="bg1"/>
                </a:solidFill>
                <a:latin typeface="Verdana" panose="020B0604030504040204" pitchFamily="34" charset="0"/>
              </a:defRPr>
            </a:lvl7pPr>
            <a:lvl8pPr marL="1371600" algn="ctr" rtl="0" eaLnBrk="1" fontAlgn="base" hangingPunct="1">
              <a:spcBef>
                <a:spcPct val="0"/>
              </a:spcBef>
              <a:spcAft>
                <a:spcPct val="0"/>
              </a:spcAft>
              <a:defRPr sz="3200" b="1">
                <a:solidFill>
                  <a:schemeClr val="bg1"/>
                </a:solidFill>
                <a:latin typeface="Verdana" panose="020B0604030504040204" pitchFamily="34" charset="0"/>
              </a:defRPr>
            </a:lvl8pPr>
            <a:lvl9pPr marL="1828800" algn="ctr" rtl="0" eaLnBrk="1" fontAlgn="base" hangingPunct="1">
              <a:spcBef>
                <a:spcPct val="0"/>
              </a:spcBef>
              <a:spcAft>
                <a:spcPct val="0"/>
              </a:spcAft>
              <a:defRPr sz="3200" b="1">
                <a:solidFill>
                  <a:schemeClr val="bg1"/>
                </a:solidFill>
                <a:latin typeface="Verdana" panose="020B0604030504040204" pitchFamily="34" charset="0"/>
              </a:defRPr>
            </a:lvl9pPr>
          </a:lstStyle>
          <a:p>
            <a:pPr algn="l">
              <a:lnSpc>
                <a:spcPct val="150000"/>
              </a:lnSpc>
            </a:pPr>
            <a:r>
              <a:rPr lang="zh-CN" altLang="en-US" sz="3600" kern="0" dirty="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 </a:t>
            </a:r>
            <a:r>
              <a:rPr lang="zh-CN" altLang="en-US" sz="3600" kern="0" dirty="0" smtClean="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   </a:t>
            </a:r>
            <a:r>
              <a:rPr lang="zh-CN" altLang="en-US" kern="0" dirty="0" smtClean="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利他主义者是一个伦理学名词，即持</a:t>
            </a:r>
            <a:r>
              <a:rPr lang="zh-CN" altLang="en-US" kern="0" dirty="0" smtClean="0">
                <a:solidFill>
                  <a:schemeClr val="accent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利他主义（</a:t>
            </a:r>
            <a:r>
              <a:rPr lang="en-US" altLang="zh-CN" kern="0" dirty="0" smtClean="0">
                <a:solidFill>
                  <a:schemeClr val="accent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Altruism</a:t>
            </a:r>
            <a:r>
              <a:rPr lang="zh-CN" altLang="en-US" kern="0" dirty="0" smtClean="0">
                <a:solidFill>
                  <a:schemeClr val="accent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）理念和思想</a:t>
            </a:r>
            <a:r>
              <a:rPr lang="zh-CN" altLang="en-US" kern="0" dirty="0" smtClean="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的人，通常是指那些把他人利益和集体利益放在个人利益之上的人，这种人通常具有无限的奉献精神，为人处世上较少考虑个人得失。与之相对的是利己主义者。</a:t>
            </a:r>
            <a:endParaRPr lang="en-US" altLang="zh-CN" kern="0" dirty="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r>
              <a:rPr lang="zh-CN" altLang="en-US" sz="3600" dirty="0" smtClean="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问题二：教学作为一种专业</a:t>
            </a:r>
            <a:endParaRPr lang="en-US" altLang="zh-CN"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endParaRPr>
          </a:p>
        </p:txBody>
      </p:sp>
      <p:sp>
        <p:nvSpPr>
          <p:cNvPr id="70659" name="Rectangle 3"/>
          <p:cNvSpPr>
            <a:spLocks noGrp="1" noChangeArrowheads="1"/>
          </p:cNvSpPr>
          <p:nvPr>
            <p:ph type="body" idx="1"/>
          </p:nvPr>
        </p:nvSpPr>
        <p:spPr>
          <a:xfrm>
            <a:off x="1259632" y="2636912"/>
            <a:ext cx="7200800" cy="864097"/>
          </a:xfrm>
        </p:spPr>
        <p:txBody>
          <a:bodyPr/>
          <a:lstStyle/>
          <a:p>
            <a:pPr marL="0" indent="0" algn="ctr">
              <a:lnSpc>
                <a:spcPct val="80000"/>
              </a:lnSpc>
              <a:buNone/>
            </a:pPr>
            <a:r>
              <a:rPr lang="zh-CN" altLang="en-US" sz="4800" b="1" dirty="0" smtClean="0">
                <a:solidFill>
                  <a:schemeClr val="accent6"/>
                </a:solidFill>
                <a:latin typeface="黑体" panose="02010600030101010101" pitchFamily="2" charset="-122"/>
                <a:ea typeface="黑体" panose="02010600030101010101" pitchFamily="2" charset="-122"/>
              </a:rPr>
              <a:t>教师职业是专业性职业吗？</a:t>
            </a:r>
            <a:endParaRPr lang="en-US" altLang="zh-CN" sz="4800" b="1" dirty="0" smtClean="0">
              <a:solidFill>
                <a:schemeClr val="accent6"/>
              </a:solidFill>
              <a:latin typeface="黑体" panose="02010600030101010101" pitchFamily="2" charset="-122"/>
              <a:ea typeface="黑体" panose="02010600030101010101" pitchFamily="2" charset="-122"/>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r>
              <a:rPr lang="zh-CN" altLang="en-US" sz="3600" dirty="0" smtClean="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问题二：教学作为一种专业</a:t>
            </a:r>
            <a:endParaRPr lang="en-US" altLang="zh-CN"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endParaRPr>
          </a:p>
        </p:txBody>
      </p:sp>
      <p:sp>
        <p:nvSpPr>
          <p:cNvPr id="70659" name="Rectangle 3"/>
          <p:cNvSpPr>
            <a:spLocks noGrp="1" noChangeArrowheads="1"/>
          </p:cNvSpPr>
          <p:nvPr>
            <p:ph type="body" idx="1"/>
          </p:nvPr>
        </p:nvSpPr>
        <p:spPr>
          <a:xfrm>
            <a:off x="827584" y="1340768"/>
            <a:ext cx="7632848" cy="4968552"/>
          </a:xfrm>
        </p:spPr>
        <p:txBody>
          <a:bodyPr/>
          <a:lstStyle/>
          <a:p>
            <a:pPr marL="0" indent="0">
              <a:lnSpc>
                <a:spcPct val="130000"/>
              </a:lnSpc>
              <a:spcBef>
                <a:spcPts val="0"/>
              </a:spcBef>
              <a:buNone/>
            </a:pPr>
            <a:r>
              <a:rPr lang="en-US" altLang="zh-CN" b="1" dirty="0" smtClean="0">
                <a:solidFill>
                  <a:schemeClr val="tx2"/>
                </a:solidFill>
                <a:latin typeface="楷体_GB2312" panose="02010609030101010101" pitchFamily="49" charset="-122"/>
                <a:ea typeface="楷体_GB2312" panose="02010609030101010101" pitchFamily="49" charset="-122"/>
              </a:rPr>
              <a:t>    </a:t>
            </a:r>
            <a:r>
              <a:rPr lang="zh-CN" altLang="zh-CN" b="1" dirty="0" smtClean="0">
                <a:solidFill>
                  <a:schemeClr val="tx2"/>
                </a:solidFill>
                <a:latin typeface="楷体_GB2312" panose="02010609030101010101" pitchFamily="49" charset="-122"/>
                <a:ea typeface="楷体_GB2312" panose="02010609030101010101" pitchFamily="49" charset="-122"/>
              </a:rPr>
              <a:t>一</a:t>
            </a:r>
            <a:r>
              <a:rPr lang="zh-CN" altLang="zh-CN" b="1" dirty="0">
                <a:solidFill>
                  <a:schemeClr val="tx2"/>
                </a:solidFill>
                <a:latin typeface="楷体_GB2312" panose="02010609030101010101" pitchFamily="49" charset="-122"/>
                <a:ea typeface="楷体_GB2312" panose="02010609030101010101" pitchFamily="49" charset="-122"/>
              </a:rPr>
              <a:t>种职业要被认可为专业，应该至少具备三个方面的基本特征，即具有不可或缺的社会功能、具有完善的专业理论和成熟的专业技能以及高度的专业自主权和权威性的专业组织</a:t>
            </a:r>
            <a:r>
              <a:rPr lang="zh-CN" altLang="zh-CN" b="1" dirty="0" smtClean="0">
                <a:solidFill>
                  <a:schemeClr val="tx2"/>
                </a:solidFill>
                <a:latin typeface="楷体_GB2312" panose="02010609030101010101" pitchFamily="49" charset="-122"/>
                <a:ea typeface="楷体_GB2312" panose="02010609030101010101" pitchFamily="49" charset="-122"/>
              </a:rPr>
              <a:t>。</a:t>
            </a:r>
            <a:endParaRPr lang="en-US" altLang="zh-CN" b="1" dirty="0" smtClean="0">
              <a:solidFill>
                <a:schemeClr val="tx2"/>
              </a:solidFill>
              <a:latin typeface="楷体_GB2312" panose="02010609030101010101" pitchFamily="49" charset="-122"/>
              <a:ea typeface="楷体_GB2312" panose="02010609030101010101" pitchFamily="49" charset="-122"/>
            </a:endParaRPr>
          </a:p>
          <a:p>
            <a:pPr marL="0" indent="0">
              <a:lnSpc>
                <a:spcPct val="130000"/>
              </a:lnSpc>
              <a:spcBef>
                <a:spcPts val="0"/>
              </a:spcBef>
              <a:buNone/>
            </a:pPr>
            <a:r>
              <a:rPr lang="en-US" altLang="zh-CN" b="1" dirty="0" smtClean="0">
                <a:solidFill>
                  <a:schemeClr val="tx2"/>
                </a:solidFill>
                <a:latin typeface="楷体_GB2312" panose="02010609030101010101" pitchFamily="49" charset="-122"/>
                <a:ea typeface="楷体_GB2312" panose="02010609030101010101" pitchFamily="49" charset="-122"/>
              </a:rPr>
              <a:t>    </a:t>
            </a:r>
            <a:r>
              <a:rPr lang="zh-CN" altLang="zh-CN" b="1" dirty="0" smtClean="0">
                <a:solidFill>
                  <a:schemeClr val="tx2"/>
                </a:solidFill>
                <a:latin typeface="楷体_GB2312" panose="02010609030101010101" pitchFamily="49" charset="-122"/>
                <a:ea typeface="楷体_GB2312" panose="02010609030101010101" pitchFamily="49" charset="-122"/>
              </a:rPr>
              <a:t>那么</a:t>
            </a:r>
            <a:r>
              <a:rPr lang="zh-CN" altLang="zh-CN" b="1" dirty="0">
                <a:solidFill>
                  <a:schemeClr val="tx2"/>
                </a:solidFill>
                <a:latin typeface="楷体_GB2312" panose="02010609030101010101" pitchFamily="49" charset="-122"/>
                <a:ea typeface="楷体_GB2312" panose="02010609030101010101" pitchFamily="49" charset="-122"/>
              </a:rPr>
              <a:t>，教师职业是否符合专业的基本特征？教师职业的专业化程度如何？ </a:t>
            </a:r>
            <a:endParaRPr lang="en-US" altLang="zh-CN" b="1" dirty="0" smtClean="0">
              <a:solidFill>
                <a:schemeClr val="tx2"/>
              </a:solidFill>
              <a:latin typeface="楷体_GB2312" panose="02010609030101010101" pitchFamily="49" charset="-122"/>
              <a:ea typeface="楷体_GB2312" panose="02010609030101010101" pitchFamily="49" charset="-122"/>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r>
              <a:rPr lang="zh-CN" altLang="en-US"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（一）教师职业的社会功能</a:t>
            </a:r>
            <a:endParaRPr lang="en-US" altLang="zh-CN"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endParaRPr>
          </a:p>
        </p:txBody>
      </p:sp>
      <p:sp>
        <p:nvSpPr>
          <p:cNvPr id="2" name="矩形 1"/>
          <p:cNvSpPr/>
          <p:nvPr/>
        </p:nvSpPr>
        <p:spPr>
          <a:xfrm>
            <a:off x="928666" y="1628800"/>
            <a:ext cx="7416824" cy="4007251"/>
          </a:xfrm>
          <a:prstGeom prst="rect">
            <a:avLst/>
          </a:prstGeom>
          <a:ln w="28575" cmpd="thickThin">
            <a:solidFill>
              <a:schemeClr val="accent2"/>
            </a:solidFill>
          </a:ln>
        </p:spPr>
        <p:txBody>
          <a:bodyPr wrap="square">
            <a:spAutoFit/>
          </a:bodyPr>
          <a:lstStyle/>
          <a:p>
            <a:pPr>
              <a:lnSpc>
                <a:spcPct val="130000"/>
              </a:lnSpc>
            </a:pPr>
            <a:r>
              <a:rPr lang="en-US" altLang="zh-CN" sz="2400" b="1" dirty="0" smtClean="0">
                <a:solidFill>
                  <a:schemeClr val="tx2"/>
                </a:solidFill>
                <a:latin typeface="楷体_GB2312" panose="02010609030101010101" pitchFamily="49" charset="-122"/>
                <a:ea typeface="楷体_GB2312" panose="02010609030101010101" pitchFamily="49" charset="-122"/>
              </a:rPr>
              <a:t>    </a:t>
            </a:r>
            <a:r>
              <a:rPr lang="zh-CN" altLang="zh-CN" sz="2400" b="1" dirty="0" smtClean="0">
                <a:solidFill>
                  <a:schemeClr val="tx2"/>
                </a:solidFill>
                <a:latin typeface="楷体_GB2312" panose="02010609030101010101" pitchFamily="49" charset="-122"/>
                <a:ea typeface="楷体_GB2312" panose="02010609030101010101" pitchFamily="49" charset="-122"/>
              </a:rPr>
              <a:t>功能学派</a:t>
            </a:r>
            <a:r>
              <a:rPr lang="zh-CN" altLang="en-US" sz="2400" b="1" dirty="0" smtClean="0">
                <a:solidFill>
                  <a:schemeClr val="tx2"/>
                </a:solidFill>
                <a:latin typeface="楷体_GB2312" panose="02010609030101010101" pitchFamily="49" charset="-122"/>
                <a:ea typeface="楷体_GB2312" panose="02010609030101010101" pitchFamily="49" charset="-122"/>
              </a:rPr>
              <a:t>：</a:t>
            </a:r>
            <a:r>
              <a:rPr lang="zh-CN" altLang="zh-CN" sz="2400" b="1" dirty="0" smtClean="0">
                <a:solidFill>
                  <a:schemeClr val="tx2"/>
                </a:solidFill>
                <a:latin typeface="楷体_GB2312" panose="02010609030101010101" pitchFamily="49" charset="-122"/>
                <a:ea typeface="楷体_GB2312" panose="02010609030101010101" pitchFamily="49" charset="-122"/>
              </a:rPr>
              <a:t>学校</a:t>
            </a:r>
            <a:r>
              <a:rPr lang="zh-CN" altLang="zh-CN" sz="2400" b="1" dirty="0">
                <a:solidFill>
                  <a:schemeClr val="tx2"/>
                </a:solidFill>
                <a:latin typeface="楷体_GB2312" panose="02010609030101010101" pitchFamily="49" charset="-122"/>
                <a:ea typeface="楷体_GB2312" panose="02010609030101010101" pitchFamily="49" charset="-122"/>
              </a:rPr>
              <a:t>基本上实现了“社会化”和“人力选拔与调配</a:t>
            </a:r>
            <a:r>
              <a:rPr lang="zh-CN" altLang="zh-CN" sz="2400" b="1" dirty="0" smtClean="0">
                <a:solidFill>
                  <a:schemeClr val="tx2"/>
                </a:solidFill>
                <a:latin typeface="楷体_GB2312" panose="02010609030101010101" pitchFamily="49" charset="-122"/>
                <a:ea typeface="楷体_GB2312" panose="02010609030101010101" pitchFamily="49" charset="-122"/>
              </a:rPr>
              <a:t>”两</a:t>
            </a:r>
            <a:r>
              <a:rPr lang="zh-CN" altLang="zh-CN" sz="2400" b="1" dirty="0">
                <a:solidFill>
                  <a:schemeClr val="tx2"/>
                </a:solidFill>
                <a:latin typeface="楷体_GB2312" panose="02010609030101010101" pitchFamily="49" charset="-122"/>
                <a:ea typeface="楷体_GB2312" panose="02010609030101010101" pitchFamily="49" charset="-122"/>
              </a:rPr>
              <a:t>项</a:t>
            </a:r>
            <a:r>
              <a:rPr lang="zh-CN" altLang="zh-CN" sz="2400" b="1" dirty="0" smtClean="0">
                <a:solidFill>
                  <a:schemeClr val="tx2"/>
                </a:solidFill>
                <a:latin typeface="楷体_GB2312" panose="02010609030101010101" pitchFamily="49" charset="-122"/>
                <a:ea typeface="楷体_GB2312" panose="02010609030101010101" pitchFamily="49" charset="-122"/>
              </a:rPr>
              <a:t>功能</a:t>
            </a:r>
            <a:r>
              <a:rPr lang="zh-CN" altLang="en-US" sz="2400" b="1" dirty="0">
                <a:solidFill>
                  <a:schemeClr val="tx2"/>
                </a:solidFill>
                <a:latin typeface="楷体_GB2312" panose="02010609030101010101" pitchFamily="49" charset="-122"/>
                <a:ea typeface="楷体_GB2312" panose="02010609030101010101" pitchFamily="49" charset="-122"/>
              </a:rPr>
              <a:t>；</a:t>
            </a:r>
            <a:endParaRPr lang="en-US" altLang="zh-CN" sz="2400" b="1" dirty="0" smtClean="0">
              <a:solidFill>
                <a:schemeClr val="tx2"/>
              </a:solidFill>
              <a:latin typeface="楷体_GB2312" panose="02010609030101010101" pitchFamily="49" charset="-122"/>
              <a:ea typeface="楷体_GB2312" panose="02010609030101010101" pitchFamily="49" charset="-122"/>
            </a:endParaRPr>
          </a:p>
          <a:p>
            <a:pPr>
              <a:lnSpc>
                <a:spcPct val="130000"/>
              </a:lnSpc>
            </a:pPr>
            <a:r>
              <a:rPr lang="en-US" altLang="zh-CN" sz="2400" b="1" dirty="0">
                <a:solidFill>
                  <a:schemeClr val="tx2"/>
                </a:solidFill>
                <a:latin typeface="楷体_GB2312" panose="02010609030101010101" pitchFamily="49" charset="-122"/>
                <a:ea typeface="楷体_GB2312" panose="02010609030101010101" pitchFamily="49" charset="-122"/>
              </a:rPr>
              <a:t> </a:t>
            </a:r>
            <a:r>
              <a:rPr lang="en-US" altLang="zh-CN" sz="2400" b="1" dirty="0" smtClean="0">
                <a:solidFill>
                  <a:schemeClr val="tx2"/>
                </a:solidFill>
                <a:latin typeface="楷体_GB2312" panose="02010609030101010101" pitchFamily="49" charset="-122"/>
                <a:ea typeface="楷体_GB2312" panose="02010609030101010101" pitchFamily="49" charset="-122"/>
              </a:rPr>
              <a:t>   </a:t>
            </a:r>
            <a:r>
              <a:rPr lang="zh-CN" altLang="zh-CN" sz="2400" b="1" dirty="0" smtClean="0">
                <a:solidFill>
                  <a:schemeClr val="tx2"/>
                </a:solidFill>
                <a:latin typeface="楷体_GB2312" panose="02010609030101010101" pitchFamily="49" charset="-122"/>
                <a:ea typeface="楷体_GB2312" panose="02010609030101010101" pitchFamily="49" charset="-122"/>
              </a:rPr>
              <a:t>冲突学派</a:t>
            </a:r>
            <a:r>
              <a:rPr lang="zh-CN" altLang="en-US" sz="2400" b="1" dirty="0" smtClean="0">
                <a:solidFill>
                  <a:schemeClr val="tx2"/>
                </a:solidFill>
                <a:latin typeface="楷体_GB2312" panose="02010609030101010101" pitchFamily="49" charset="-122"/>
                <a:ea typeface="楷体_GB2312" panose="02010609030101010101" pitchFamily="49" charset="-122"/>
              </a:rPr>
              <a:t>：</a:t>
            </a:r>
            <a:r>
              <a:rPr lang="zh-CN" altLang="zh-CN" sz="2400" b="1" dirty="0" smtClean="0">
                <a:solidFill>
                  <a:schemeClr val="tx2"/>
                </a:solidFill>
                <a:latin typeface="楷体_GB2312" panose="02010609030101010101" pitchFamily="49" charset="-122"/>
                <a:ea typeface="楷体_GB2312" panose="02010609030101010101" pitchFamily="49" charset="-122"/>
              </a:rPr>
              <a:t>学校</a:t>
            </a:r>
            <a:r>
              <a:rPr lang="zh-CN" altLang="zh-CN" sz="2400" b="1" dirty="0">
                <a:solidFill>
                  <a:schemeClr val="tx2"/>
                </a:solidFill>
                <a:latin typeface="楷体_GB2312" panose="02010609030101010101" pitchFamily="49" charset="-122"/>
                <a:ea typeface="楷体_GB2312" panose="02010609030101010101" pitchFamily="49" charset="-122"/>
              </a:rPr>
              <a:t>主要是传授社会上统治阶级的价值观及意识形态，以实现强固统治阶级的统治地位的功能</a:t>
            </a:r>
            <a:r>
              <a:rPr lang="zh-CN" altLang="zh-CN" sz="2400" b="1" dirty="0" smtClean="0">
                <a:solidFill>
                  <a:schemeClr val="tx2"/>
                </a:solidFill>
                <a:latin typeface="楷体_GB2312" panose="02010609030101010101" pitchFamily="49" charset="-122"/>
                <a:ea typeface="楷体_GB2312" panose="02010609030101010101" pitchFamily="49" charset="-122"/>
              </a:rPr>
              <a:t>；</a:t>
            </a:r>
            <a:endParaRPr lang="en-US" altLang="zh-CN" sz="2400" b="1" dirty="0" smtClean="0">
              <a:solidFill>
                <a:schemeClr val="tx2"/>
              </a:solidFill>
              <a:latin typeface="楷体_GB2312" panose="02010609030101010101" pitchFamily="49" charset="-122"/>
              <a:ea typeface="楷体_GB2312" panose="02010609030101010101" pitchFamily="49" charset="-122"/>
            </a:endParaRPr>
          </a:p>
          <a:p>
            <a:pPr>
              <a:lnSpc>
                <a:spcPct val="130000"/>
              </a:lnSpc>
            </a:pPr>
            <a:r>
              <a:rPr lang="en-US" altLang="zh-CN" sz="2400" b="1" dirty="0">
                <a:solidFill>
                  <a:schemeClr val="tx2"/>
                </a:solidFill>
                <a:latin typeface="楷体_GB2312" panose="02010609030101010101" pitchFamily="49" charset="-122"/>
                <a:ea typeface="楷体_GB2312" panose="02010609030101010101" pitchFamily="49" charset="-122"/>
              </a:rPr>
              <a:t> </a:t>
            </a:r>
            <a:r>
              <a:rPr lang="en-US" altLang="zh-CN" sz="2400" b="1" dirty="0" smtClean="0">
                <a:solidFill>
                  <a:schemeClr val="tx2"/>
                </a:solidFill>
                <a:latin typeface="楷体_GB2312" panose="02010609030101010101" pitchFamily="49" charset="-122"/>
                <a:ea typeface="楷体_GB2312" panose="02010609030101010101" pitchFamily="49" charset="-122"/>
              </a:rPr>
              <a:t>   </a:t>
            </a:r>
            <a:r>
              <a:rPr lang="zh-CN" altLang="zh-CN" sz="2400" b="1" dirty="0" smtClean="0">
                <a:solidFill>
                  <a:schemeClr val="tx2"/>
                </a:solidFill>
                <a:latin typeface="楷体_GB2312" panose="02010609030101010101" pitchFamily="49" charset="-122"/>
                <a:ea typeface="楷体_GB2312" panose="02010609030101010101" pitchFamily="49" charset="-122"/>
              </a:rPr>
              <a:t>马克思主义</a:t>
            </a:r>
            <a:r>
              <a:rPr lang="zh-CN" altLang="en-US" sz="2400" b="1" dirty="0" smtClean="0">
                <a:solidFill>
                  <a:schemeClr val="tx2"/>
                </a:solidFill>
                <a:latin typeface="楷体_GB2312" panose="02010609030101010101" pitchFamily="49" charset="-122"/>
                <a:ea typeface="楷体_GB2312" panose="02010609030101010101" pitchFamily="49" charset="-122"/>
              </a:rPr>
              <a:t>学派：</a:t>
            </a:r>
            <a:r>
              <a:rPr lang="zh-CN" altLang="zh-CN" sz="2400" b="1" dirty="0" smtClean="0">
                <a:solidFill>
                  <a:schemeClr val="tx2"/>
                </a:solidFill>
                <a:latin typeface="楷体_GB2312" panose="02010609030101010101" pitchFamily="49" charset="-122"/>
                <a:ea typeface="楷体_GB2312" panose="02010609030101010101" pitchFamily="49" charset="-122"/>
              </a:rPr>
              <a:t>教育</a:t>
            </a:r>
            <a:r>
              <a:rPr lang="zh-CN" altLang="zh-CN" sz="2400" b="1" dirty="0">
                <a:solidFill>
                  <a:schemeClr val="tx2"/>
                </a:solidFill>
                <a:latin typeface="楷体_GB2312" panose="02010609030101010101" pitchFamily="49" charset="-122"/>
                <a:ea typeface="楷体_GB2312" panose="02010609030101010101" pitchFamily="49" charset="-122"/>
              </a:rPr>
              <a:t>的主要功能就在于延续现存</a:t>
            </a:r>
            <a:r>
              <a:rPr lang="zh-CN" altLang="zh-CN" sz="2400" b="1" dirty="0" smtClean="0">
                <a:solidFill>
                  <a:schemeClr val="tx2"/>
                </a:solidFill>
                <a:latin typeface="楷体_GB2312" panose="02010609030101010101" pitchFamily="49" charset="-122"/>
                <a:ea typeface="楷体_GB2312" panose="02010609030101010101" pitchFamily="49" charset="-122"/>
              </a:rPr>
              <a:t>的</a:t>
            </a:r>
            <a:r>
              <a:rPr lang="zh-CN" altLang="en-US" sz="2400" b="1" dirty="0" smtClean="0">
                <a:solidFill>
                  <a:schemeClr val="tx2"/>
                </a:solidFill>
                <a:latin typeface="楷体_GB2312" panose="02010609030101010101" pitchFamily="49" charset="-122"/>
                <a:ea typeface="楷体_GB2312" panose="02010609030101010101" pitchFamily="49" charset="-122"/>
              </a:rPr>
              <a:t>生产</a:t>
            </a:r>
            <a:r>
              <a:rPr lang="zh-CN" altLang="zh-CN" sz="2400" b="1" dirty="0" smtClean="0">
                <a:solidFill>
                  <a:schemeClr val="tx2"/>
                </a:solidFill>
                <a:latin typeface="楷体_GB2312" panose="02010609030101010101" pitchFamily="49" charset="-122"/>
                <a:ea typeface="楷体_GB2312" panose="02010609030101010101" pitchFamily="49" charset="-122"/>
              </a:rPr>
              <a:t>关系。</a:t>
            </a:r>
            <a:endParaRPr lang="en-US" altLang="zh-CN" sz="2400" b="1" dirty="0" smtClean="0">
              <a:solidFill>
                <a:schemeClr val="tx2"/>
              </a:solidFill>
              <a:latin typeface="楷体_GB2312" panose="02010609030101010101" pitchFamily="49" charset="-122"/>
              <a:ea typeface="楷体_GB2312" panose="02010609030101010101" pitchFamily="49" charset="-122"/>
            </a:endParaRPr>
          </a:p>
          <a:p>
            <a:pPr>
              <a:lnSpc>
                <a:spcPct val="150000"/>
              </a:lnSpc>
            </a:pPr>
            <a:r>
              <a:rPr lang="en-US" altLang="zh-CN" sz="2400" b="1" dirty="0" smtClean="0">
                <a:solidFill>
                  <a:schemeClr val="tx2"/>
                </a:solidFill>
                <a:latin typeface="楷体_GB2312" panose="02010609030101010101" pitchFamily="49" charset="-122"/>
                <a:ea typeface="楷体_GB2312" panose="02010609030101010101" pitchFamily="49" charset="-122"/>
              </a:rPr>
              <a:t>                     </a:t>
            </a:r>
            <a:r>
              <a:rPr lang="en-US" altLang="zh-CN" sz="2400" b="1" dirty="0" smtClean="0">
                <a:solidFill>
                  <a:schemeClr val="accent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a:t>
            </a:r>
            <a:r>
              <a:rPr lang="zh-CN" altLang="en-US" sz="2400" b="1" dirty="0" smtClean="0">
                <a:solidFill>
                  <a:schemeClr val="accent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教育社会学各理论流派</a:t>
            </a:r>
            <a:endParaRPr lang="en-US" altLang="zh-CN" sz="2400" b="1" dirty="0" smtClean="0">
              <a:solidFill>
                <a:schemeClr val="accent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r>
              <a:rPr lang="zh-CN" altLang="en-US"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（一）教师职业的社会功能</a:t>
            </a:r>
            <a:endParaRPr lang="en-US" altLang="zh-CN"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endParaRPr>
          </a:p>
        </p:txBody>
      </p:sp>
      <p:sp>
        <p:nvSpPr>
          <p:cNvPr id="70659" name="Rectangle 3"/>
          <p:cNvSpPr>
            <a:spLocks noGrp="1" noChangeArrowheads="1"/>
          </p:cNvSpPr>
          <p:nvPr>
            <p:ph type="body" idx="1"/>
          </p:nvPr>
        </p:nvSpPr>
        <p:spPr>
          <a:xfrm>
            <a:off x="1115616" y="1988840"/>
            <a:ext cx="7272808" cy="2664296"/>
          </a:xfrm>
        </p:spPr>
        <p:txBody>
          <a:bodyPr/>
          <a:lstStyle/>
          <a:p>
            <a:pPr marL="0" indent="0">
              <a:lnSpc>
                <a:spcPct val="150000"/>
              </a:lnSpc>
              <a:spcBef>
                <a:spcPts val="0"/>
              </a:spcBef>
              <a:buClr>
                <a:schemeClr val="accent6"/>
              </a:buClr>
              <a:buFont typeface="Wingdings" panose="05000000000000000000" pitchFamily="2" charset="2"/>
              <a:buChar char="u"/>
            </a:pPr>
            <a:r>
              <a:rPr lang="zh-CN" altLang="en-US" sz="3600" b="1" dirty="0" smtClean="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 从</a:t>
            </a:r>
            <a:r>
              <a:rPr lang="zh-CN" altLang="en-US" sz="3600" b="1" dirty="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教师职业的贡献及其社会功能的不可或缺性来看，它应该被看作是一种专业性职业。</a:t>
            </a:r>
            <a:endParaRPr lang="en-US" altLang="zh-CN" sz="3600" b="1" dirty="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r>
              <a:rPr lang="zh-CN" altLang="en-US" sz="3600" dirty="0" smtClean="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（二）专业知识与专业技能</a:t>
            </a:r>
            <a:endParaRPr lang="en-US" altLang="zh-CN"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endParaRPr>
          </a:p>
        </p:txBody>
      </p:sp>
      <p:sp>
        <p:nvSpPr>
          <p:cNvPr id="70659" name="Rectangle 3"/>
          <p:cNvSpPr>
            <a:spLocks noGrp="1" noChangeArrowheads="1"/>
          </p:cNvSpPr>
          <p:nvPr>
            <p:ph type="body" idx="1"/>
          </p:nvPr>
        </p:nvSpPr>
        <p:spPr>
          <a:xfrm>
            <a:off x="971600" y="1844824"/>
            <a:ext cx="7560840" cy="3312368"/>
          </a:xfrm>
        </p:spPr>
        <p:txBody>
          <a:bodyPr/>
          <a:lstStyle/>
          <a:p>
            <a:pPr marL="0" indent="0">
              <a:lnSpc>
                <a:spcPct val="150000"/>
              </a:lnSpc>
              <a:spcBef>
                <a:spcPts val="0"/>
              </a:spcBef>
              <a:buClr>
                <a:schemeClr val="accent6"/>
              </a:buClr>
              <a:buFont typeface="Wingdings" panose="05000000000000000000" pitchFamily="2" charset="2"/>
              <a:buChar char="u"/>
            </a:pPr>
            <a:r>
              <a:rPr lang="en-US" altLang="zh-CN" b="1" dirty="0" smtClean="0">
                <a:solidFill>
                  <a:schemeClr val="tx2"/>
                </a:solidFill>
                <a:latin typeface="楷体_GB2312" panose="02010609030101010101" pitchFamily="49" charset="-122"/>
                <a:ea typeface="楷体_GB2312" panose="02010609030101010101" pitchFamily="49" charset="-122"/>
              </a:rPr>
              <a:t> </a:t>
            </a:r>
            <a:r>
              <a:rPr lang="zh-CN" altLang="zh-CN" b="1" dirty="0" smtClean="0">
                <a:solidFill>
                  <a:schemeClr val="tx2"/>
                </a:solidFill>
                <a:latin typeface="楷体_GB2312" panose="02010609030101010101" pitchFamily="49" charset="-122"/>
                <a:ea typeface="楷体_GB2312" panose="02010609030101010101" pitchFamily="49" charset="-122"/>
              </a:rPr>
              <a:t>按照</a:t>
            </a:r>
            <a:r>
              <a:rPr lang="zh-CN" altLang="zh-CN" b="1" dirty="0">
                <a:solidFill>
                  <a:schemeClr val="tx2"/>
                </a:solidFill>
                <a:latin typeface="楷体_GB2312" panose="02010609030101010101" pitchFamily="49" charset="-122"/>
                <a:ea typeface="楷体_GB2312" panose="02010609030101010101" pitchFamily="49" charset="-122"/>
              </a:rPr>
              <a:t>专业的标准，专业人员需要一套系统的、完整的、共享的</a:t>
            </a:r>
            <a:r>
              <a:rPr lang="zh-CN" altLang="zh-CN" b="1" dirty="0">
                <a:solidFill>
                  <a:schemeClr val="accent2"/>
                </a:solidFill>
                <a:latin typeface="楷体_GB2312" panose="02010609030101010101" pitchFamily="49" charset="-122"/>
                <a:ea typeface="楷体_GB2312" panose="02010609030101010101" pitchFamily="49" charset="-122"/>
              </a:rPr>
              <a:t>知识系统</a:t>
            </a:r>
            <a:r>
              <a:rPr lang="zh-CN" altLang="zh-CN" b="1" dirty="0">
                <a:solidFill>
                  <a:schemeClr val="tx2"/>
                </a:solidFill>
                <a:latin typeface="楷体_GB2312" panose="02010609030101010101" pitchFamily="49" charset="-122"/>
                <a:ea typeface="楷体_GB2312" panose="02010609030101010101" pitchFamily="49" charset="-122"/>
              </a:rPr>
              <a:t>，并且这套知识系统能够</a:t>
            </a:r>
            <a:r>
              <a:rPr lang="zh-CN" altLang="zh-CN" b="1" dirty="0">
                <a:solidFill>
                  <a:schemeClr val="accent2"/>
                </a:solidFill>
                <a:latin typeface="楷体_GB2312" panose="02010609030101010101" pitchFamily="49" charset="-122"/>
                <a:ea typeface="楷体_GB2312" panose="02010609030101010101" pitchFamily="49" charset="-122"/>
              </a:rPr>
              <a:t>得到普遍的认可</a:t>
            </a:r>
            <a:r>
              <a:rPr lang="zh-CN" altLang="zh-CN" b="1" dirty="0">
                <a:solidFill>
                  <a:schemeClr val="tx2"/>
                </a:solidFill>
                <a:latin typeface="楷体_GB2312" panose="02010609030101010101" pitchFamily="49" charset="-122"/>
                <a:ea typeface="楷体_GB2312" panose="02010609030101010101" pitchFamily="49" charset="-122"/>
              </a:rPr>
              <a:t>，同时这套知识系统能够</a:t>
            </a:r>
            <a:r>
              <a:rPr lang="zh-CN" altLang="zh-CN" b="1" dirty="0">
                <a:solidFill>
                  <a:schemeClr val="accent2"/>
                </a:solidFill>
                <a:latin typeface="楷体_GB2312" panose="02010609030101010101" pitchFamily="49" charset="-122"/>
                <a:ea typeface="楷体_GB2312" panose="02010609030101010101" pitchFamily="49" charset="-122"/>
              </a:rPr>
              <a:t>落实为实践</a:t>
            </a:r>
            <a:r>
              <a:rPr lang="zh-CN" altLang="zh-CN" b="1" dirty="0">
                <a:solidFill>
                  <a:schemeClr val="tx2"/>
                </a:solidFill>
                <a:latin typeface="楷体_GB2312" panose="02010609030101010101" pitchFamily="49" charset="-122"/>
                <a:ea typeface="楷体_GB2312" panose="02010609030101010101" pitchFamily="49" charset="-122"/>
              </a:rPr>
              <a:t>的原则。</a:t>
            </a:r>
            <a:endParaRPr lang="en-US" altLang="zh-CN" b="1" dirty="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r>
              <a:rPr lang="zh-CN" altLang="en-US" sz="3600" dirty="0" smtClean="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（二）专业知识与专业技能</a:t>
            </a:r>
            <a:endParaRPr lang="en-US" altLang="zh-CN"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endParaRPr>
          </a:p>
        </p:txBody>
      </p:sp>
      <p:sp>
        <p:nvSpPr>
          <p:cNvPr id="70659" name="Rectangle 3"/>
          <p:cNvSpPr>
            <a:spLocks noGrp="1" noChangeArrowheads="1"/>
          </p:cNvSpPr>
          <p:nvPr>
            <p:ph type="body" idx="1"/>
          </p:nvPr>
        </p:nvSpPr>
        <p:spPr>
          <a:xfrm>
            <a:off x="1331640" y="1844824"/>
            <a:ext cx="6552728" cy="3528392"/>
          </a:xfrm>
        </p:spPr>
        <p:txBody>
          <a:bodyPr/>
          <a:lstStyle/>
          <a:p>
            <a:pPr marL="0" indent="0">
              <a:lnSpc>
                <a:spcPct val="150000"/>
              </a:lnSpc>
              <a:spcBef>
                <a:spcPts val="0"/>
              </a:spcBef>
              <a:buClr>
                <a:schemeClr val="accent6"/>
              </a:buClr>
              <a:buFont typeface="Wingdings" panose="05000000000000000000" pitchFamily="2" charset="2"/>
              <a:buChar char="u"/>
            </a:pPr>
            <a:r>
              <a:rPr lang="zh-CN" altLang="en-US" sz="2800" b="1" dirty="0" smtClean="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 就</a:t>
            </a:r>
            <a:r>
              <a:rPr lang="zh-CN" altLang="en-US" sz="2800" b="1" dirty="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专业知识的系统、完整性、共享性而言，教师职业已经在制度上获取了高等教育的地位</a:t>
            </a:r>
            <a:r>
              <a:rPr lang="zh-CN" altLang="en-US" sz="2800" b="1" dirty="0" smtClean="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a:t>
            </a:r>
            <a:endParaRPr lang="en-US" altLang="zh-CN" sz="2800" b="1" dirty="0" smtClean="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endParaRPr>
          </a:p>
          <a:p>
            <a:pPr marL="0" indent="0">
              <a:lnSpc>
                <a:spcPct val="150000"/>
              </a:lnSpc>
              <a:spcBef>
                <a:spcPts val="0"/>
              </a:spcBef>
              <a:buClr>
                <a:schemeClr val="accent6"/>
              </a:buClr>
              <a:buFont typeface="Wingdings" panose="05000000000000000000" pitchFamily="2" charset="2"/>
              <a:buChar char="u"/>
            </a:pPr>
            <a:r>
              <a:rPr lang="zh-CN" altLang="en-US" sz="2800" b="1" dirty="0" smtClean="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 就所</a:t>
            </a:r>
            <a:r>
              <a:rPr lang="zh-CN" altLang="en-US" sz="2800" b="1" dirty="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依赖的学科基础</a:t>
            </a:r>
            <a:r>
              <a:rPr lang="zh-CN" altLang="en-US" sz="2800" b="1" dirty="0" smtClean="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而言，存在相互</a:t>
            </a:r>
            <a:r>
              <a:rPr lang="zh-CN" altLang="en-US" sz="2800" b="1" dirty="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冲突，并为此争论不休。</a:t>
            </a:r>
            <a:endParaRPr lang="en-US" altLang="zh-CN" sz="2800" b="1" dirty="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页脚占位符 3"/>
          <p:cNvSpPr>
            <a:spLocks noGrp="1"/>
          </p:cNvSpPr>
          <p:nvPr>
            <p:ph type="ftr" sz="quarter" idx="10"/>
          </p:nvPr>
        </p:nvSpPr>
        <p:spPr/>
        <p:txBody>
          <a:bodyPr/>
          <a:lstStyle/>
          <a:p>
            <a:r>
              <a:rPr lang="en-US" altLang="zh-CN"/>
              <a:t>Company Logo</a:t>
            </a:r>
          </a:p>
        </p:txBody>
      </p:sp>
      <p:sp>
        <p:nvSpPr>
          <p:cNvPr id="70658" name="Rectangle 2"/>
          <p:cNvSpPr>
            <a:spLocks noGrp="1" noChangeArrowheads="1"/>
          </p:cNvSpPr>
          <p:nvPr>
            <p:ph type="title"/>
          </p:nvPr>
        </p:nvSpPr>
        <p:spPr>
          <a:xfrm>
            <a:off x="323528" y="188640"/>
            <a:ext cx="8458200" cy="563563"/>
          </a:xfrm>
        </p:spPr>
        <p:txBody>
          <a:bodyPr/>
          <a:lstStyle/>
          <a:p>
            <a:pPr marL="0" indent="0">
              <a:lnSpc>
                <a:spcPct val="80000"/>
              </a:lnSpc>
            </a:pPr>
            <a:r>
              <a:rPr lang="zh-CN" altLang="en-US" sz="4400" dirty="0" smtClean="0">
                <a:latin typeface="黑体" panose="02010600030101010101" pitchFamily="2" charset="-122"/>
                <a:ea typeface="黑体" panose="02010600030101010101" pitchFamily="2" charset="-122"/>
              </a:rPr>
              <a:t>“圣贤者</a:t>
            </a:r>
            <a:r>
              <a:rPr lang="en-US" altLang="zh-CN" sz="4400" dirty="0" smtClean="0">
                <a:latin typeface="黑体" panose="02010600030101010101" pitchFamily="2" charset="-122"/>
                <a:ea typeface="黑体" panose="02010600030101010101" pitchFamily="2" charset="-122"/>
              </a:rPr>
              <a:t>”</a:t>
            </a:r>
            <a:r>
              <a:rPr lang="zh-CN" altLang="en-US" sz="4400" dirty="0" smtClean="0">
                <a:latin typeface="黑体" panose="02010600030101010101" pitchFamily="2" charset="-122"/>
                <a:ea typeface="黑体" panose="02010600030101010101" pitchFamily="2" charset="-122"/>
              </a:rPr>
              <a:t>三要素</a:t>
            </a:r>
            <a:endParaRPr lang="en-US" altLang="zh-CN" sz="4400" dirty="0">
              <a:latin typeface="黑体" panose="02010600030101010101" pitchFamily="2" charset="-122"/>
              <a:ea typeface="黑体" panose="02010600030101010101" pitchFamily="2" charset="-122"/>
            </a:endParaRPr>
          </a:p>
        </p:txBody>
      </p:sp>
      <p:sp>
        <p:nvSpPr>
          <p:cNvPr id="70659" name="Rectangle 3"/>
          <p:cNvSpPr>
            <a:spLocks noGrp="1" noChangeArrowheads="1"/>
          </p:cNvSpPr>
          <p:nvPr>
            <p:ph type="body" idx="1"/>
          </p:nvPr>
        </p:nvSpPr>
        <p:spPr>
          <a:xfrm>
            <a:off x="611560" y="1124744"/>
            <a:ext cx="7824788" cy="5112568"/>
          </a:xfrm>
        </p:spPr>
        <p:txBody>
          <a:bodyPr/>
          <a:lstStyle/>
          <a:p>
            <a:pPr>
              <a:lnSpc>
                <a:spcPct val="150000"/>
              </a:lnSpc>
              <a:spcBef>
                <a:spcPts val="0"/>
              </a:spcBef>
              <a:buClr>
                <a:schemeClr val="accent6"/>
              </a:buClr>
              <a:buFont typeface="Wingdings" panose="05000000000000000000" pitchFamily="2" charset="2"/>
              <a:buChar char="u"/>
            </a:pPr>
            <a:r>
              <a:rPr lang="zh-CN" altLang="zh-CN" sz="2400" b="1" u="sng" dirty="0">
                <a:solidFill>
                  <a:schemeClr val="accent2"/>
                </a:solidFill>
                <a:latin typeface="楷体_GB2312" panose="02010609030101010101" pitchFamily="49" charset="-122"/>
                <a:ea typeface="楷体_GB2312" panose="02010609030101010101" pitchFamily="49" charset="-122"/>
              </a:rPr>
              <a:t>第一要素</a:t>
            </a:r>
            <a:r>
              <a:rPr lang="zh-CN" altLang="en-US" sz="2400" b="1" u="sng" dirty="0">
                <a:solidFill>
                  <a:schemeClr val="accent2"/>
                </a:solidFill>
                <a:latin typeface="楷体_GB2312" panose="02010609030101010101" pitchFamily="49" charset="-122"/>
                <a:ea typeface="楷体_GB2312" panose="02010609030101010101" pitchFamily="49" charset="-122"/>
              </a:rPr>
              <a:t>：</a:t>
            </a:r>
            <a:r>
              <a:rPr lang="zh-CN" altLang="zh-CN" sz="2400" b="1" u="sng" dirty="0">
                <a:solidFill>
                  <a:schemeClr val="accent2"/>
                </a:solidFill>
                <a:latin typeface="楷体_GB2312" panose="02010609030101010101" pitchFamily="49" charset="-122"/>
                <a:ea typeface="楷体_GB2312" panose="02010609030101010101" pitchFamily="49" charset="-122"/>
              </a:rPr>
              <a:t>以德服人</a:t>
            </a:r>
            <a:endParaRPr lang="en-US" altLang="zh-CN" sz="2400" b="1" u="sng" dirty="0">
              <a:solidFill>
                <a:schemeClr val="accent2"/>
              </a:solidFill>
              <a:latin typeface="楷体_GB2312" panose="02010609030101010101" pitchFamily="49" charset="-122"/>
              <a:ea typeface="楷体_GB2312" panose="02010609030101010101" pitchFamily="49" charset="-122"/>
            </a:endParaRPr>
          </a:p>
          <a:p>
            <a:pPr marL="0" indent="0">
              <a:lnSpc>
                <a:spcPct val="150000"/>
              </a:lnSpc>
              <a:spcBef>
                <a:spcPts val="0"/>
              </a:spcBef>
              <a:buClr>
                <a:schemeClr val="accent6"/>
              </a:buClr>
              <a:buNone/>
            </a:pPr>
            <a:r>
              <a:rPr lang="zh-CN" altLang="zh-CN" sz="2400" b="1" dirty="0" smtClean="0">
                <a:solidFill>
                  <a:schemeClr val="tx2"/>
                </a:solidFill>
                <a:latin typeface="楷体_GB2312" panose="02010609030101010101" pitchFamily="49" charset="-122"/>
                <a:ea typeface="楷体_GB2312" panose="02010609030101010101" pitchFamily="49" charset="-122"/>
              </a:rPr>
              <a:t>孟子</a:t>
            </a:r>
            <a:r>
              <a:rPr lang="zh-CN" altLang="zh-CN" sz="2400" b="1" dirty="0">
                <a:solidFill>
                  <a:schemeClr val="tx2"/>
                </a:solidFill>
                <a:latin typeface="楷体_GB2312" panose="02010609030101010101" pitchFamily="49" charset="-122"/>
                <a:ea typeface="楷体_GB2312" panose="02010609030101010101" pitchFamily="49" charset="-122"/>
              </a:rPr>
              <a:t>曰，“以力服人者，非心服也，力不赡也；以德服人者，中心悦而诚服也，如七十子之服孔子也。”</a:t>
            </a:r>
            <a:endParaRPr lang="en-US" altLang="zh-CN" sz="2400" b="1" dirty="0">
              <a:solidFill>
                <a:schemeClr val="tx2"/>
              </a:solidFill>
              <a:latin typeface="楷体_GB2312" panose="02010609030101010101" pitchFamily="49" charset="-122"/>
              <a:ea typeface="楷体_GB2312" panose="02010609030101010101" pitchFamily="49" charset="-122"/>
            </a:endParaRPr>
          </a:p>
          <a:p>
            <a:pPr>
              <a:lnSpc>
                <a:spcPct val="150000"/>
              </a:lnSpc>
              <a:spcBef>
                <a:spcPts val="0"/>
              </a:spcBef>
              <a:buClr>
                <a:schemeClr val="accent6"/>
              </a:buClr>
              <a:buFont typeface="Wingdings" panose="05000000000000000000" pitchFamily="2" charset="2"/>
              <a:buChar char="u"/>
            </a:pPr>
            <a:r>
              <a:rPr lang="zh-CN" altLang="zh-CN" sz="2400" b="1" u="sng" dirty="0">
                <a:solidFill>
                  <a:schemeClr val="accent2"/>
                </a:solidFill>
                <a:latin typeface="楷体_GB2312" panose="02010609030101010101" pitchFamily="49" charset="-122"/>
                <a:ea typeface="楷体_GB2312" panose="02010609030101010101" pitchFamily="49" charset="-122"/>
              </a:rPr>
              <a:t>第二要素</a:t>
            </a:r>
            <a:r>
              <a:rPr lang="zh-CN" altLang="en-US" sz="2400" b="1" u="sng" dirty="0">
                <a:solidFill>
                  <a:schemeClr val="accent2"/>
                </a:solidFill>
                <a:latin typeface="楷体_GB2312" panose="02010609030101010101" pitchFamily="49" charset="-122"/>
                <a:ea typeface="楷体_GB2312" panose="02010609030101010101" pitchFamily="49" charset="-122"/>
              </a:rPr>
              <a:t>：</a:t>
            </a:r>
            <a:r>
              <a:rPr lang="zh-CN" altLang="zh-CN" sz="2400" b="1" u="sng" dirty="0">
                <a:solidFill>
                  <a:schemeClr val="accent2"/>
                </a:solidFill>
                <a:latin typeface="楷体_GB2312" panose="02010609030101010101" pitchFamily="49" charset="-122"/>
                <a:ea typeface="楷体_GB2312" panose="02010609030101010101" pitchFamily="49" charset="-122"/>
              </a:rPr>
              <a:t>安贫乐道</a:t>
            </a:r>
            <a:endParaRPr lang="en-US" altLang="zh-CN" sz="2400" b="1" u="sng" dirty="0">
              <a:solidFill>
                <a:schemeClr val="accent2"/>
              </a:solidFill>
              <a:latin typeface="楷体_GB2312" panose="02010609030101010101" pitchFamily="49" charset="-122"/>
              <a:ea typeface="楷体_GB2312" panose="02010609030101010101" pitchFamily="49" charset="-122"/>
            </a:endParaRPr>
          </a:p>
          <a:p>
            <a:pPr marL="0" indent="0">
              <a:lnSpc>
                <a:spcPct val="150000"/>
              </a:lnSpc>
              <a:spcBef>
                <a:spcPts val="0"/>
              </a:spcBef>
              <a:buClr>
                <a:schemeClr val="accent6"/>
              </a:buClr>
              <a:buNone/>
            </a:pPr>
            <a:r>
              <a:rPr lang="zh-CN" altLang="zh-CN" sz="2400" b="1" dirty="0">
                <a:solidFill>
                  <a:schemeClr val="tx2"/>
                </a:solidFill>
                <a:latin typeface="楷体_GB2312" panose="02010609030101010101" pitchFamily="49" charset="-122"/>
                <a:ea typeface="楷体_GB2312" panose="02010609030101010101" pitchFamily="49" charset="-122"/>
              </a:rPr>
              <a:t>如孔子曰，“贤哉，回也！一箪食，一瓢饮，在陋巷，人不堪其忧，回也不改其乐。贤哉，回也</a:t>
            </a:r>
            <a:r>
              <a:rPr lang="en-US" altLang="zh-CN" sz="2400" b="1" dirty="0">
                <a:solidFill>
                  <a:schemeClr val="tx2"/>
                </a:solidFill>
                <a:latin typeface="楷体_GB2312" panose="02010609030101010101" pitchFamily="49" charset="-122"/>
                <a:ea typeface="楷体_GB2312" panose="02010609030101010101" pitchFamily="49" charset="-122"/>
              </a:rPr>
              <a:t>!</a:t>
            </a:r>
            <a:r>
              <a:rPr lang="zh-CN" altLang="zh-CN" sz="2400" b="1" dirty="0">
                <a:solidFill>
                  <a:schemeClr val="tx2"/>
                </a:solidFill>
                <a:latin typeface="楷体_GB2312" panose="02010609030101010101" pitchFamily="49" charset="-122"/>
                <a:ea typeface="楷体_GB2312" panose="02010609030101010101" pitchFamily="49" charset="-122"/>
              </a:rPr>
              <a:t>”，</a:t>
            </a:r>
            <a:endParaRPr lang="en-US" altLang="zh-CN" sz="2400" b="1" dirty="0">
              <a:solidFill>
                <a:schemeClr val="tx2"/>
              </a:solidFill>
              <a:latin typeface="楷体_GB2312" panose="02010609030101010101" pitchFamily="49" charset="-122"/>
              <a:ea typeface="楷体_GB2312" panose="02010609030101010101" pitchFamily="49" charset="-122"/>
            </a:endParaRPr>
          </a:p>
          <a:p>
            <a:pPr>
              <a:lnSpc>
                <a:spcPct val="150000"/>
              </a:lnSpc>
              <a:spcBef>
                <a:spcPts val="0"/>
              </a:spcBef>
              <a:buClr>
                <a:schemeClr val="accent6"/>
              </a:buClr>
              <a:buFont typeface="Wingdings" panose="05000000000000000000" pitchFamily="2" charset="2"/>
              <a:buChar char="u"/>
            </a:pPr>
            <a:r>
              <a:rPr lang="zh-CN" altLang="zh-CN" sz="2400" b="1" u="sng" dirty="0">
                <a:solidFill>
                  <a:schemeClr val="accent2"/>
                </a:solidFill>
                <a:latin typeface="楷体_GB2312" panose="02010609030101010101" pitchFamily="49" charset="-122"/>
                <a:ea typeface="楷体_GB2312" panose="02010609030101010101" pitchFamily="49" charset="-122"/>
              </a:rPr>
              <a:t>第三要素</a:t>
            </a:r>
            <a:r>
              <a:rPr lang="zh-CN" altLang="en-US" sz="2400" b="1" u="sng" dirty="0">
                <a:solidFill>
                  <a:schemeClr val="accent2"/>
                </a:solidFill>
                <a:latin typeface="楷体_GB2312" panose="02010609030101010101" pitchFamily="49" charset="-122"/>
                <a:ea typeface="楷体_GB2312" panose="02010609030101010101" pitchFamily="49" charset="-122"/>
              </a:rPr>
              <a:t>：</a:t>
            </a:r>
            <a:r>
              <a:rPr lang="zh-CN" altLang="zh-CN" sz="2400" b="1" u="sng" dirty="0">
                <a:solidFill>
                  <a:schemeClr val="accent2"/>
                </a:solidFill>
                <a:latin typeface="楷体_GB2312" panose="02010609030101010101" pitchFamily="49" charset="-122"/>
                <a:ea typeface="楷体_GB2312" panose="02010609030101010101" pitchFamily="49" charset="-122"/>
              </a:rPr>
              <a:t>躬身垂范</a:t>
            </a:r>
            <a:endParaRPr lang="en-US" altLang="zh-CN" sz="2400" b="1" u="sng" dirty="0">
              <a:solidFill>
                <a:schemeClr val="accent2"/>
              </a:solidFill>
              <a:latin typeface="楷体_GB2312" panose="02010609030101010101" pitchFamily="49" charset="-122"/>
              <a:ea typeface="楷体_GB2312" panose="02010609030101010101" pitchFamily="49" charset="-122"/>
            </a:endParaRPr>
          </a:p>
          <a:p>
            <a:pPr marL="0" indent="0">
              <a:lnSpc>
                <a:spcPct val="150000"/>
              </a:lnSpc>
              <a:spcBef>
                <a:spcPts val="0"/>
              </a:spcBef>
              <a:buClr>
                <a:schemeClr val="accent6"/>
              </a:buClr>
              <a:buNone/>
            </a:pPr>
            <a:r>
              <a:rPr lang="zh-CN" altLang="zh-CN" sz="2400" b="1" dirty="0">
                <a:solidFill>
                  <a:schemeClr val="tx2"/>
                </a:solidFill>
                <a:latin typeface="楷体_GB2312" panose="02010609030101010101" pitchFamily="49" charset="-122"/>
                <a:ea typeface="楷体_GB2312" panose="02010609030101010101" pitchFamily="49" charset="-122"/>
              </a:rPr>
              <a:t>孔子曰“其身正，不令而行；其身不正，虽令不从”，“不能正其身，如正人何？”。</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r>
              <a:rPr lang="en-US" altLang="zh-CN" sz="3600" dirty="0" smtClean="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1.</a:t>
            </a:r>
            <a:r>
              <a:rPr lang="zh-CN" altLang="en-US" sz="3600" dirty="0" smtClean="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 “师范性”与“学术性”之争</a:t>
            </a:r>
            <a:endParaRPr lang="en-US" altLang="zh-CN"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endParaRPr>
          </a:p>
        </p:txBody>
      </p:sp>
      <p:sp>
        <p:nvSpPr>
          <p:cNvPr id="70659" name="Rectangle 3"/>
          <p:cNvSpPr>
            <a:spLocks noGrp="1" noChangeArrowheads="1"/>
          </p:cNvSpPr>
          <p:nvPr>
            <p:ph type="body" idx="1"/>
          </p:nvPr>
        </p:nvSpPr>
        <p:spPr>
          <a:xfrm>
            <a:off x="899592" y="1844824"/>
            <a:ext cx="7488832" cy="3600400"/>
          </a:xfrm>
        </p:spPr>
        <p:txBody>
          <a:bodyPr/>
          <a:lstStyle/>
          <a:p>
            <a:pPr marL="0" indent="0">
              <a:lnSpc>
                <a:spcPct val="150000"/>
              </a:lnSpc>
              <a:spcBef>
                <a:spcPts val="0"/>
              </a:spcBef>
              <a:buClr>
                <a:schemeClr val="accent6"/>
              </a:buClr>
              <a:buFont typeface="Wingdings" panose="05000000000000000000" pitchFamily="2" charset="2"/>
              <a:buChar char="u"/>
            </a:pPr>
            <a:r>
              <a:rPr lang="zh-CN" altLang="en-US" b="1" dirty="0" smtClean="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 到底</a:t>
            </a:r>
            <a:r>
              <a:rPr lang="zh-CN" altLang="en-US" b="1" dirty="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训练一位教师应以</a:t>
            </a:r>
            <a:r>
              <a:rPr lang="zh-CN" altLang="en-US" b="1" dirty="0" smtClean="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教育专业知识为重点？还是以学科专业知识</a:t>
            </a:r>
            <a:r>
              <a:rPr lang="zh-CN" altLang="en-US" b="1" dirty="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为</a:t>
            </a:r>
            <a:r>
              <a:rPr lang="zh-CN" altLang="en-US" b="1" dirty="0" smtClean="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重点？</a:t>
            </a:r>
            <a:endParaRPr lang="en-US" altLang="zh-CN" b="1" dirty="0" smtClean="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endParaRPr>
          </a:p>
          <a:p>
            <a:pPr marL="0" indent="0">
              <a:lnSpc>
                <a:spcPct val="150000"/>
              </a:lnSpc>
              <a:spcBef>
                <a:spcPts val="0"/>
              </a:spcBef>
              <a:buClr>
                <a:schemeClr val="accent6"/>
              </a:buClr>
              <a:buFont typeface="Wingdings" panose="05000000000000000000" pitchFamily="2" charset="2"/>
              <a:buChar char="u"/>
            </a:pPr>
            <a:r>
              <a:rPr lang="zh-CN" altLang="en-US" b="1" dirty="0" smtClean="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 大学</a:t>
            </a:r>
            <a:r>
              <a:rPr lang="zh-CN" altLang="en-US" b="1" dirty="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的教育学院与文理学院之间</a:t>
            </a:r>
            <a:r>
              <a:rPr lang="zh-CN" altLang="en-US" b="1" dirty="0" smtClean="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a:t>
            </a:r>
            <a:r>
              <a:rPr lang="zh-CN" altLang="en-US" b="1" dirty="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到底</a:t>
            </a:r>
            <a:r>
              <a:rPr lang="zh-CN" altLang="en-US" b="1" dirty="0" smtClean="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谁应该</a:t>
            </a:r>
            <a:r>
              <a:rPr lang="zh-CN" altLang="en-US" b="1" dirty="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是培养教师的</a:t>
            </a:r>
            <a:r>
              <a:rPr lang="zh-CN" altLang="en-US" b="1" dirty="0" smtClean="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主体</a:t>
            </a:r>
            <a:r>
              <a:rPr lang="zh-CN" altLang="en-US" b="1" dirty="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a:t>
            </a:r>
            <a:endParaRPr lang="en-US" altLang="zh-CN" b="1" dirty="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395536" y="116632"/>
            <a:ext cx="8458200" cy="563563"/>
          </a:xfrm>
        </p:spPr>
        <p:txBody>
          <a:bodyPr/>
          <a:lstStyle/>
          <a:p>
            <a:r>
              <a:rPr lang="en-US" altLang="zh-CN" sz="3600" dirty="0" smtClean="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2.</a:t>
            </a:r>
            <a:r>
              <a:rPr lang="zh-CN" altLang="en-US" sz="3600" dirty="0" smtClean="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教育学是一门独立学科吗？</a:t>
            </a:r>
            <a:endParaRPr lang="en-US" altLang="zh-CN"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endParaRPr>
          </a:p>
        </p:txBody>
      </p:sp>
      <p:sp>
        <p:nvSpPr>
          <p:cNvPr id="70659" name="Rectangle 3"/>
          <p:cNvSpPr>
            <a:spLocks noGrp="1" noChangeArrowheads="1"/>
          </p:cNvSpPr>
          <p:nvPr>
            <p:ph type="body" idx="1"/>
          </p:nvPr>
        </p:nvSpPr>
        <p:spPr>
          <a:xfrm>
            <a:off x="971600" y="1700808"/>
            <a:ext cx="7488832" cy="4104456"/>
          </a:xfrm>
        </p:spPr>
        <p:txBody>
          <a:bodyPr/>
          <a:lstStyle/>
          <a:p>
            <a:pPr marL="0" indent="0">
              <a:lnSpc>
                <a:spcPct val="150000"/>
              </a:lnSpc>
              <a:spcBef>
                <a:spcPts val="0"/>
              </a:spcBef>
              <a:buClr>
                <a:schemeClr val="accent6"/>
              </a:buClr>
              <a:buFont typeface="Wingdings" panose="05000000000000000000" pitchFamily="2" charset="2"/>
              <a:buChar char="u"/>
            </a:pPr>
            <a:r>
              <a:rPr lang="zh-CN" altLang="en-US" sz="2800" b="1" dirty="0" smtClean="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 有学者认为，教育学根本</a:t>
            </a:r>
            <a:r>
              <a:rPr lang="zh-CN" altLang="en-US" sz="2800" b="1" dirty="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就不是一门独立、完整的学科，它是援引其他学科对教育或教学活动的研究综合而</a:t>
            </a:r>
            <a:r>
              <a:rPr lang="zh-CN" altLang="en-US" sz="2800" b="1" dirty="0" smtClean="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成的，其知识基础包括</a:t>
            </a:r>
            <a:r>
              <a:rPr lang="zh-CN" altLang="en-US" sz="2800" b="1" dirty="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心理学、哲学、历史学、社会学等学科，因此，缺乏独立、完整的</a:t>
            </a:r>
            <a:r>
              <a:rPr lang="zh-CN" altLang="en-US" sz="2800" b="1" dirty="0" smtClean="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学科知识基础</a:t>
            </a:r>
            <a:r>
              <a:rPr lang="zh-CN" altLang="en-US" sz="2800" b="1" dirty="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，这也是教师职业在专业知识问题上的局限。</a:t>
            </a:r>
            <a:endParaRPr lang="en-US" altLang="zh-CN" sz="2800" b="1" dirty="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395536" y="116632"/>
            <a:ext cx="8458200" cy="563563"/>
          </a:xfrm>
        </p:spPr>
        <p:txBody>
          <a:bodyPr/>
          <a:lstStyle/>
          <a:p>
            <a:r>
              <a:rPr lang="en-US" altLang="zh-CN" sz="3600" dirty="0" smtClean="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3.</a:t>
            </a:r>
            <a:r>
              <a:rPr lang="zh-CN" altLang="en-US" sz="3600" dirty="0" smtClean="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专业“理论”与“实践”的鸿沟</a:t>
            </a:r>
            <a:endParaRPr lang="en-US" altLang="zh-CN"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endParaRPr>
          </a:p>
        </p:txBody>
      </p:sp>
      <p:sp>
        <p:nvSpPr>
          <p:cNvPr id="70659" name="Rectangle 3"/>
          <p:cNvSpPr>
            <a:spLocks noGrp="1" noChangeArrowheads="1"/>
          </p:cNvSpPr>
          <p:nvPr>
            <p:ph type="body" idx="1"/>
          </p:nvPr>
        </p:nvSpPr>
        <p:spPr>
          <a:xfrm>
            <a:off x="755576" y="1772816"/>
            <a:ext cx="7776864" cy="2952328"/>
          </a:xfrm>
        </p:spPr>
        <p:txBody>
          <a:bodyPr/>
          <a:lstStyle/>
          <a:p>
            <a:pPr marL="0" indent="0">
              <a:lnSpc>
                <a:spcPct val="150000"/>
              </a:lnSpc>
              <a:spcBef>
                <a:spcPts val="0"/>
              </a:spcBef>
              <a:buClr>
                <a:schemeClr val="accent6"/>
              </a:buClr>
              <a:buFont typeface="Wingdings" panose="05000000000000000000" pitchFamily="2" charset="2"/>
              <a:buChar char="u"/>
            </a:pPr>
            <a:r>
              <a:rPr lang="zh-CN" altLang="en-US" b="1" dirty="0" smtClean="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 </a:t>
            </a:r>
            <a:r>
              <a:rPr lang="zh-CN" altLang="en-US" b="1" dirty="0" smtClean="0">
                <a:solidFill>
                  <a:schemeClr val="accent6"/>
                </a:solidFill>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教师</a:t>
            </a:r>
            <a:r>
              <a:rPr lang="zh-CN" altLang="en-US" b="1" dirty="0">
                <a:solidFill>
                  <a:schemeClr val="accent6"/>
                </a:solidFill>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培养的内容</a:t>
            </a:r>
            <a:r>
              <a:rPr lang="zh-CN" altLang="en-US" b="1" dirty="0" smtClean="0">
                <a:solidFill>
                  <a:schemeClr val="accent6"/>
                </a:solidFill>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a:t>
            </a:r>
            <a:r>
              <a:rPr lang="zh-CN" altLang="en-US" sz="2800" b="1" dirty="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教育</a:t>
            </a:r>
            <a:r>
              <a:rPr lang="zh-CN" altLang="zh-CN" sz="2800" b="1" dirty="0" smtClean="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理论</a:t>
            </a:r>
            <a:r>
              <a:rPr lang="zh-CN" altLang="zh-CN" sz="2800" b="1" dirty="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课与教学方法</a:t>
            </a:r>
            <a:r>
              <a:rPr lang="zh-CN" altLang="zh-CN" sz="2800" b="1" dirty="0" smtClean="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课</a:t>
            </a:r>
            <a:r>
              <a:rPr lang="zh-CN" altLang="en-US" sz="2800" b="1" dirty="0" smtClean="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a:t>
            </a:r>
            <a:r>
              <a:rPr lang="zh-CN" altLang="zh-CN" sz="2800" b="1" dirty="0" smtClean="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理论</a:t>
            </a:r>
            <a:r>
              <a:rPr lang="zh-CN" altLang="zh-CN" sz="2800" b="1" dirty="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课所学到的</a:t>
            </a:r>
            <a:r>
              <a:rPr lang="zh-CN" altLang="zh-CN" sz="2800" b="1" dirty="0" smtClean="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概念理论</a:t>
            </a:r>
            <a:r>
              <a:rPr lang="zh-CN" altLang="zh-CN" sz="2800" b="1" dirty="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与教学法课所学到的实践原则</a:t>
            </a:r>
            <a:r>
              <a:rPr lang="zh-CN" altLang="zh-CN" sz="2800" b="1" dirty="0" smtClean="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之间存在着</a:t>
            </a:r>
            <a:r>
              <a:rPr lang="zh-CN" altLang="en-US" sz="2800" b="1" dirty="0" smtClean="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巨大</a:t>
            </a:r>
            <a:r>
              <a:rPr lang="zh-CN" altLang="zh-CN" sz="2800" b="1" dirty="0" smtClean="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鸿沟</a:t>
            </a:r>
            <a:r>
              <a:rPr lang="zh-CN" altLang="en-US" sz="2800" b="1" dirty="0" smtClean="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a:t>
            </a:r>
            <a:r>
              <a:rPr lang="zh-CN" altLang="zh-CN" sz="2800" b="1" dirty="0" smtClean="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理论课</a:t>
            </a:r>
            <a:r>
              <a:rPr lang="zh-CN" altLang="en-US" sz="2800" b="1" dirty="0" smtClean="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很少</a:t>
            </a:r>
            <a:r>
              <a:rPr lang="zh-CN" altLang="zh-CN" sz="2800" b="1" dirty="0" smtClean="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是</a:t>
            </a:r>
            <a:r>
              <a:rPr lang="zh-CN" altLang="zh-CN" sz="2800" b="1" dirty="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关于教学实践</a:t>
            </a:r>
            <a:r>
              <a:rPr lang="zh-CN" altLang="zh-CN" sz="2800" b="1" dirty="0" smtClean="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的</a:t>
            </a:r>
            <a:r>
              <a:rPr lang="zh-CN" altLang="en-US" sz="2800" b="1" dirty="0" smtClean="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a:t>
            </a:r>
            <a:r>
              <a:rPr lang="zh-CN" altLang="zh-CN" sz="2800" b="1" dirty="0" smtClean="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教学法</a:t>
            </a:r>
            <a:r>
              <a:rPr lang="zh-CN" altLang="zh-CN" sz="2800" b="1" dirty="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课则缺乏理论</a:t>
            </a:r>
            <a:r>
              <a:rPr lang="zh-CN" altLang="zh-CN" sz="2800" b="1" dirty="0" smtClean="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基础</a:t>
            </a:r>
            <a:r>
              <a:rPr lang="zh-CN" altLang="en-US" sz="2800" b="1" dirty="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a:t>
            </a:r>
            <a:endParaRPr lang="en-US" altLang="zh-CN" sz="2800" b="1" dirty="0" smtClean="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395536" y="116632"/>
            <a:ext cx="8458200" cy="563563"/>
          </a:xfrm>
        </p:spPr>
        <p:txBody>
          <a:bodyPr/>
          <a:lstStyle/>
          <a:p>
            <a:r>
              <a:rPr lang="en-US" altLang="zh-CN" sz="3600" dirty="0" smtClean="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3.</a:t>
            </a:r>
            <a:r>
              <a:rPr lang="zh-CN" altLang="en-US" sz="3600" dirty="0" smtClean="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专业“理论”与“实践”的鸿沟</a:t>
            </a:r>
            <a:endParaRPr lang="en-US" altLang="zh-CN"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endParaRPr>
          </a:p>
        </p:txBody>
      </p:sp>
      <p:sp>
        <p:nvSpPr>
          <p:cNvPr id="70659" name="Rectangle 3"/>
          <p:cNvSpPr>
            <a:spLocks noGrp="1" noChangeArrowheads="1"/>
          </p:cNvSpPr>
          <p:nvPr>
            <p:ph type="body" idx="1"/>
          </p:nvPr>
        </p:nvSpPr>
        <p:spPr>
          <a:xfrm>
            <a:off x="1043608" y="1988840"/>
            <a:ext cx="7128792" cy="3096344"/>
          </a:xfrm>
        </p:spPr>
        <p:txBody>
          <a:bodyPr/>
          <a:lstStyle/>
          <a:p>
            <a:pPr marL="0" indent="0">
              <a:lnSpc>
                <a:spcPct val="150000"/>
              </a:lnSpc>
              <a:spcBef>
                <a:spcPts val="0"/>
              </a:spcBef>
              <a:buClr>
                <a:schemeClr val="accent6"/>
              </a:buClr>
              <a:buFont typeface="Wingdings" panose="05000000000000000000" pitchFamily="2" charset="2"/>
              <a:buChar char="u"/>
            </a:pPr>
            <a:r>
              <a:rPr lang="zh-CN" altLang="en-US" b="1" dirty="0" smtClean="0">
                <a:solidFill>
                  <a:schemeClr val="accent6"/>
                </a:solidFill>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 教师</a:t>
            </a:r>
            <a:r>
              <a:rPr lang="zh-CN" altLang="en-US" b="1" dirty="0">
                <a:solidFill>
                  <a:schemeClr val="accent6"/>
                </a:solidFill>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培训的</a:t>
            </a:r>
            <a:r>
              <a:rPr lang="zh-CN" altLang="en-US" b="1" dirty="0" smtClean="0">
                <a:solidFill>
                  <a:schemeClr val="accent6"/>
                </a:solidFill>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效果：</a:t>
            </a:r>
            <a:r>
              <a:rPr lang="zh-CN" altLang="en-US" sz="2800" b="1" dirty="0" smtClean="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受训教师</a:t>
            </a:r>
            <a:r>
              <a:rPr lang="zh-CN" altLang="en-US" sz="2800" b="1" dirty="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多持有把教育理论与教学技巧分割开的看法，而且倾向于偏好教学技巧的科目，认为理论性科目不太重要，甚至是浪费时间。</a:t>
            </a:r>
            <a:endParaRPr lang="en-US" altLang="zh-CN" sz="2800" b="1" dirty="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395536" y="116632"/>
            <a:ext cx="8458200" cy="563563"/>
          </a:xfrm>
        </p:spPr>
        <p:txBody>
          <a:bodyPr/>
          <a:lstStyle/>
          <a:p>
            <a:r>
              <a:rPr lang="en-US" altLang="zh-CN" sz="3600" dirty="0" smtClean="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3.</a:t>
            </a:r>
            <a:r>
              <a:rPr lang="zh-CN" altLang="en-US" sz="3600" dirty="0" smtClean="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专业“理论”与“实践”的鸿沟</a:t>
            </a:r>
            <a:endParaRPr lang="en-US" altLang="zh-CN"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endParaRPr>
          </a:p>
        </p:txBody>
      </p:sp>
      <p:sp>
        <p:nvSpPr>
          <p:cNvPr id="70659" name="Rectangle 3"/>
          <p:cNvSpPr>
            <a:spLocks noGrp="1" noChangeArrowheads="1"/>
          </p:cNvSpPr>
          <p:nvPr>
            <p:ph type="body" idx="1"/>
          </p:nvPr>
        </p:nvSpPr>
        <p:spPr>
          <a:xfrm>
            <a:off x="1043608" y="1484784"/>
            <a:ext cx="7128792" cy="4536504"/>
          </a:xfrm>
        </p:spPr>
        <p:txBody>
          <a:bodyPr/>
          <a:lstStyle/>
          <a:p>
            <a:pPr marL="0" indent="0">
              <a:lnSpc>
                <a:spcPct val="150000"/>
              </a:lnSpc>
              <a:spcBef>
                <a:spcPts val="0"/>
              </a:spcBef>
              <a:buClr>
                <a:schemeClr val="accent6"/>
              </a:buClr>
              <a:buFont typeface="Wingdings" panose="05000000000000000000" pitchFamily="2" charset="2"/>
              <a:buChar char="u"/>
            </a:pPr>
            <a:r>
              <a:rPr lang="zh-CN" altLang="en-US" sz="2800" b="1" dirty="0" smtClean="0">
                <a:solidFill>
                  <a:schemeClr val="accent6"/>
                </a:solidFill>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 </a:t>
            </a:r>
            <a:r>
              <a:rPr lang="zh-CN" altLang="en-US" b="1" dirty="0" smtClean="0">
                <a:solidFill>
                  <a:schemeClr val="accent6"/>
                </a:solidFill>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教学</a:t>
            </a:r>
            <a:r>
              <a:rPr lang="zh-CN" altLang="en-US" b="1" dirty="0">
                <a:solidFill>
                  <a:schemeClr val="accent6"/>
                </a:solidFill>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理论研究者与教学实践者是生活在两个互不相干的世界</a:t>
            </a:r>
            <a:r>
              <a:rPr lang="zh-CN" altLang="en-US" b="1" dirty="0" smtClean="0">
                <a:solidFill>
                  <a:schemeClr val="accent6"/>
                </a:solidFill>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a:t>
            </a:r>
            <a:endParaRPr lang="en-US" altLang="zh-CN" b="1" dirty="0" smtClean="0">
              <a:solidFill>
                <a:schemeClr val="accent6"/>
              </a:solidFill>
              <a:effectLst>
                <a:outerShdw blurRad="38100" dist="38100" dir="2700000" algn="tl">
                  <a:srgbClr val="000000">
                    <a:alpha val="43137"/>
                  </a:srgbClr>
                </a:outerShdw>
              </a:effectLst>
              <a:latin typeface="黑体" panose="02010600030101010101" pitchFamily="2" charset="-122"/>
              <a:ea typeface="黑体" panose="02010600030101010101" pitchFamily="2" charset="-122"/>
            </a:endParaRPr>
          </a:p>
          <a:p>
            <a:pPr marL="0" indent="0">
              <a:lnSpc>
                <a:spcPct val="150000"/>
              </a:lnSpc>
              <a:spcBef>
                <a:spcPts val="0"/>
              </a:spcBef>
              <a:buClr>
                <a:schemeClr val="accent6"/>
              </a:buClr>
              <a:buNone/>
            </a:pPr>
            <a:r>
              <a:rPr lang="en-US" altLang="zh-CN" b="1" dirty="0">
                <a:solidFill>
                  <a:schemeClr val="accent6"/>
                </a:solidFill>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 </a:t>
            </a:r>
            <a:r>
              <a:rPr lang="en-US" altLang="zh-CN" b="1" dirty="0" smtClean="0">
                <a:solidFill>
                  <a:schemeClr val="accent6"/>
                </a:solidFill>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   </a:t>
            </a:r>
            <a:r>
              <a:rPr lang="zh-CN" altLang="zh-CN" sz="2800" b="1" dirty="0" smtClean="0">
                <a:solidFill>
                  <a:schemeClr val="tx2"/>
                </a:solidFill>
                <a:latin typeface="楷体_GB2312" panose="02010609030101010101" pitchFamily="49" charset="-122"/>
                <a:ea typeface="楷体_GB2312" panose="02010609030101010101" pitchFamily="49" charset="-122"/>
              </a:rPr>
              <a:t>实际</a:t>
            </a:r>
            <a:r>
              <a:rPr lang="zh-CN" altLang="zh-CN" sz="2800" b="1" dirty="0">
                <a:solidFill>
                  <a:schemeClr val="tx2"/>
                </a:solidFill>
                <a:latin typeface="楷体_GB2312" panose="02010609030101010101" pitchFamily="49" charset="-122"/>
                <a:ea typeface="楷体_GB2312" panose="02010609030101010101" pitchFamily="49" charset="-122"/>
              </a:rPr>
              <a:t>执行教学工作的教师多数没有从事研究工作，他们的工作只局限在知识的传授而不是知识的发展与创造；教学研究活动却每每局限于大学及教育学院讲师之间。</a:t>
            </a:r>
            <a:endParaRPr lang="en-US" altLang="zh-CN" sz="2800" b="1" dirty="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395536" y="116632"/>
            <a:ext cx="8458200" cy="563563"/>
          </a:xfrm>
        </p:spPr>
        <p:txBody>
          <a:bodyPr/>
          <a:lstStyle/>
          <a:p>
            <a:r>
              <a:rPr lang="en-US" altLang="zh-CN" sz="3600" dirty="0" smtClean="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4.</a:t>
            </a:r>
            <a:r>
              <a:rPr lang="zh-CN" altLang="en-US" sz="3600" dirty="0" smtClean="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经典教学案例缺失</a:t>
            </a:r>
            <a:endParaRPr lang="en-US" altLang="zh-CN"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endParaRPr>
          </a:p>
        </p:txBody>
      </p:sp>
      <p:sp>
        <p:nvSpPr>
          <p:cNvPr id="70659" name="Rectangle 3"/>
          <p:cNvSpPr>
            <a:spLocks noGrp="1" noChangeArrowheads="1"/>
          </p:cNvSpPr>
          <p:nvPr>
            <p:ph type="body" idx="1"/>
          </p:nvPr>
        </p:nvSpPr>
        <p:spPr>
          <a:xfrm>
            <a:off x="683568" y="1340768"/>
            <a:ext cx="7704856" cy="4752528"/>
          </a:xfrm>
        </p:spPr>
        <p:txBody>
          <a:bodyPr/>
          <a:lstStyle/>
          <a:p>
            <a:pPr marL="0" indent="0">
              <a:lnSpc>
                <a:spcPct val="150000"/>
              </a:lnSpc>
              <a:spcBef>
                <a:spcPts val="0"/>
              </a:spcBef>
              <a:buClr>
                <a:schemeClr val="accent6"/>
              </a:buClr>
              <a:buFont typeface="Wingdings" panose="05000000000000000000" pitchFamily="2" charset="2"/>
              <a:buChar char="u"/>
            </a:pPr>
            <a:r>
              <a:rPr lang="en-US" altLang="zh-CN" sz="2800" b="1" dirty="0" smtClean="0">
                <a:solidFill>
                  <a:schemeClr val="accent6"/>
                </a:solidFill>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 </a:t>
            </a:r>
            <a:r>
              <a:rPr lang="zh-CN" altLang="zh-CN" sz="2800" b="1" dirty="0" smtClean="0">
                <a:solidFill>
                  <a:schemeClr val="accent6"/>
                </a:solidFill>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教学</a:t>
            </a:r>
            <a:r>
              <a:rPr lang="zh-CN" altLang="zh-CN" sz="2800" b="1" dirty="0">
                <a:solidFill>
                  <a:schemeClr val="accent6"/>
                </a:solidFill>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工作在专业技术上</a:t>
            </a:r>
            <a:r>
              <a:rPr lang="zh-CN" altLang="en-US" sz="2800" b="1" dirty="0">
                <a:solidFill>
                  <a:schemeClr val="accent6"/>
                </a:solidFill>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没有</a:t>
            </a:r>
            <a:r>
              <a:rPr lang="zh-CN" altLang="zh-CN" sz="2800" b="1" dirty="0">
                <a:solidFill>
                  <a:schemeClr val="accent6"/>
                </a:solidFill>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累积起一套丰富的实践经验</a:t>
            </a:r>
            <a:r>
              <a:rPr lang="zh-CN" altLang="en-US" sz="2800" b="1" dirty="0" smtClean="0">
                <a:solidFill>
                  <a:schemeClr val="accent6"/>
                </a:solidFill>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a:t>
            </a:r>
            <a:endParaRPr lang="en-US" altLang="zh-CN" sz="2800" b="1" dirty="0" smtClean="0">
              <a:solidFill>
                <a:schemeClr val="accent6"/>
              </a:solidFill>
              <a:effectLst>
                <a:outerShdw blurRad="38100" dist="38100" dir="2700000" algn="tl">
                  <a:srgbClr val="000000">
                    <a:alpha val="43137"/>
                  </a:srgbClr>
                </a:outerShdw>
              </a:effectLst>
              <a:latin typeface="黑体" panose="02010600030101010101" pitchFamily="2" charset="-122"/>
              <a:ea typeface="黑体" panose="02010600030101010101" pitchFamily="2" charset="-122"/>
            </a:endParaRPr>
          </a:p>
          <a:p>
            <a:pPr marL="0" indent="0">
              <a:lnSpc>
                <a:spcPct val="150000"/>
              </a:lnSpc>
              <a:spcBef>
                <a:spcPts val="0"/>
              </a:spcBef>
              <a:buClr>
                <a:schemeClr val="accent6"/>
              </a:buClr>
              <a:buNone/>
            </a:pPr>
            <a:r>
              <a:rPr lang="en-US" altLang="zh-CN" sz="2800" b="1" dirty="0">
                <a:solidFill>
                  <a:schemeClr val="tx2"/>
                </a:solidFill>
                <a:latin typeface="楷体_GB2312" panose="02010609030101010101" pitchFamily="49" charset="-122"/>
                <a:ea typeface="楷体_GB2312" panose="02010609030101010101" pitchFamily="49" charset="-122"/>
              </a:rPr>
              <a:t> </a:t>
            </a:r>
            <a:r>
              <a:rPr lang="en-US" altLang="zh-CN" sz="2800" b="1" dirty="0" smtClean="0">
                <a:solidFill>
                  <a:schemeClr val="tx2"/>
                </a:solidFill>
                <a:latin typeface="楷体_GB2312" panose="02010609030101010101" pitchFamily="49" charset="-122"/>
                <a:ea typeface="楷体_GB2312" panose="02010609030101010101" pitchFamily="49" charset="-122"/>
              </a:rPr>
              <a:t>   </a:t>
            </a:r>
            <a:r>
              <a:rPr lang="zh-CN" altLang="en-US" sz="2800" b="1" u="sng" dirty="0">
                <a:solidFill>
                  <a:schemeClr val="accent6"/>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诸如：</a:t>
            </a:r>
            <a:r>
              <a:rPr lang="zh-CN" altLang="zh-CN" sz="2800" b="1" dirty="0" smtClean="0">
                <a:solidFill>
                  <a:schemeClr val="tx2"/>
                </a:solidFill>
                <a:latin typeface="楷体_GB2312" panose="02010609030101010101" pitchFamily="49" charset="-122"/>
                <a:ea typeface="楷体_GB2312" panose="02010609030101010101" pitchFamily="49" charset="-122"/>
              </a:rPr>
              <a:t>医学</a:t>
            </a:r>
            <a:r>
              <a:rPr lang="zh-CN" altLang="zh-CN" sz="2800" b="1" dirty="0">
                <a:solidFill>
                  <a:schemeClr val="tx2"/>
                </a:solidFill>
                <a:latin typeface="楷体_GB2312" panose="02010609030101010101" pitchFamily="49" charset="-122"/>
                <a:ea typeface="楷体_GB2312" panose="02010609030101010101" pitchFamily="49" charset="-122"/>
              </a:rPr>
              <a:t>上的病例、法学上的</a:t>
            </a:r>
            <a:r>
              <a:rPr lang="zh-CN" altLang="zh-CN" sz="2800" b="1" dirty="0" smtClean="0">
                <a:solidFill>
                  <a:schemeClr val="tx2"/>
                </a:solidFill>
                <a:latin typeface="楷体_GB2312" panose="02010609030101010101" pitchFamily="49" charset="-122"/>
                <a:ea typeface="楷体_GB2312" panose="02010609030101010101" pitchFamily="49" charset="-122"/>
              </a:rPr>
              <a:t>案例</a:t>
            </a:r>
            <a:r>
              <a:rPr lang="zh-CN" altLang="en-US" sz="2800" b="1" dirty="0" smtClean="0">
                <a:solidFill>
                  <a:schemeClr val="tx2"/>
                </a:solidFill>
                <a:latin typeface="楷体_GB2312" panose="02010609030101010101" pitchFamily="49" charset="-122"/>
                <a:ea typeface="楷体_GB2312" panose="02010609030101010101" pitchFamily="49" charset="-122"/>
              </a:rPr>
              <a:t>。</a:t>
            </a:r>
            <a:endParaRPr lang="en-US" altLang="zh-CN" sz="2800" b="1" dirty="0" smtClean="0">
              <a:solidFill>
                <a:schemeClr val="tx2"/>
              </a:solidFill>
              <a:latin typeface="楷体_GB2312" panose="02010609030101010101" pitchFamily="49" charset="-122"/>
              <a:ea typeface="楷体_GB2312" panose="02010609030101010101" pitchFamily="49" charset="-122"/>
            </a:endParaRPr>
          </a:p>
          <a:p>
            <a:pPr marL="0" indent="0">
              <a:lnSpc>
                <a:spcPct val="150000"/>
              </a:lnSpc>
              <a:spcBef>
                <a:spcPts val="0"/>
              </a:spcBef>
              <a:buClr>
                <a:schemeClr val="accent6"/>
              </a:buClr>
              <a:buNone/>
            </a:pPr>
            <a:r>
              <a:rPr lang="en-US" altLang="zh-CN" sz="2800" b="1" dirty="0">
                <a:solidFill>
                  <a:schemeClr val="accent6"/>
                </a:solidFill>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    </a:t>
            </a:r>
            <a:r>
              <a:rPr lang="zh-CN" altLang="en-US" sz="2800" b="1" u="sng" dirty="0">
                <a:solidFill>
                  <a:schemeClr val="accent6"/>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原因：</a:t>
            </a:r>
            <a:r>
              <a:rPr lang="zh-CN" altLang="zh-CN" sz="2800" b="1" dirty="0" smtClean="0">
                <a:solidFill>
                  <a:schemeClr val="tx2"/>
                </a:solidFill>
                <a:latin typeface="楷体_GB2312" panose="02010609030101010101" pitchFamily="49" charset="-122"/>
                <a:ea typeface="楷体_GB2312" panose="02010609030101010101" pitchFamily="49" charset="-122"/>
              </a:rPr>
              <a:t>教学</a:t>
            </a:r>
            <a:r>
              <a:rPr lang="zh-CN" altLang="zh-CN" sz="2800" b="1" dirty="0">
                <a:solidFill>
                  <a:schemeClr val="tx2"/>
                </a:solidFill>
                <a:latin typeface="楷体_GB2312" panose="02010609030101010101" pitchFamily="49" charset="-122"/>
                <a:ea typeface="楷体_GB2312" panose="02010609030101010101" pitchFamily="49" charset="-122"/>
              </a:rPr>
              <a:t>工作本身的隔离</a:t>
            </a:r>
            <a:r>
              <a:rPr lang="zh-CN" altLang="zh-CN" sz="2800" b="1" dirty="0" smtClean="0">
                <a:solidFill>
                  <a:schemeClr val="tx2"/>
                </a:solidFill>
                <a:latin typeface="楷体_GB2312" panose="02010609030101010101" pitchFamily="49" charset="-122"/>
                <a:ea typeface="楷体_GB2312" panose="02010609030101010101" pitchFamily="49" charset="-122"/>
              </a:rPr>
              <a:t>性</a:t>
            </a:r>
            <a:r>
              <a:rPr lang="zh-CN" altLang="en-US" sz="2800" b="1" dirty="0" smtClean="0">
                <a:solidFill>
                  <a:schemeClr val="tx2"/>
                </a:solidFill>
                <a:latin typeface="楷体_GB2312" panose="02010609030101010101" pitchFamily="49" charset="-122"/>
                <a:ea typeface="楷体_GB2312" panose="02010609030101010101" pitchFamily="49" charset="-122"/>
              </a:rPr>
              <a:t>和封闭性。</a:t>
            </a:r>
            <a:r>
              <a:rPr lang="zh-CN" altLang="zh-CN" sz="2800" b="1" dirty="0" smtClean="0">
                <a:solidFill>
                  <a:schemeClr val="tx2"/>
                </a:solidFill>
                <a:latin typeface="楷体_GB2312" panose="02010609030101010101" pitchFamily="49" charset="-122"/>
                <a:ea typeface="楷体_GB2312" panose="02010609030101010101" pitchFamily="49" charset="-122"/>
              </a:rPr>
              <a:t>即</a:t>
            </a:r>
            <a:r>
              <a:rPr lang="zh-CN" altLang="zh-CN" sz="2800" b="1" dirty="0">
                <a:solidFill>
                  <a:schemeClr val="tx2"/>
                </a:solidFill>
                <a:latin typeface="楷体_GB2312" panose="02010609030101010101" pitchFamily="49" charset="-122"/>
                <a:ea typeface="楷体_GB2312" panose="02010609030101010101" pitchFamily="49" charset="-122"/>
              </a:rPr>
              <a:t>每位教师在自己的教室内进行教学，很少有机会互相</a:t>
            </a:r>
            <a:r>
              <a:rPr lang="zh-CN" altLang="zh-CN" sz="2800" b="1" dirty="0" smtClean="0">
                <a:solidFill>
                  <a:schemeClr val="tx2"/>
                </a:solidFill>
                <a:latin typeface="楷体_GB2312" panose="02010609030101010101" pitchFamily="49" charset="-122"/>
                <a:ea typeface="楷体_GB2312" panose="02010609030101010101" pitchFamily="49" charset="-122"/>
              </a:rPr>
              <a:t>观摩</a:t>
            </a:r>
            <a:r>
              <a:rPr lang="zh-CN" altLang="en-US" sz="2800" b="1" dirty="0" smtClean="0">
                <a:solidFill>
                  <a:schemeClr val="tx2"/>
                </a:solidFill>
                <a:latin typeface="楷体_GB2312" panose="02010609030101010101" pitchFamily="49" charset="-122"/>
                <a:ea typeface="楷体_GB2312" panose="02010609030101010101" pitchFamily="49" charset="-122"/>
              </a:rPr>
              <a:t>，</a:t>
            </a:r>
            <a:r>
              <a:rPr lang="zh-CN" altLang="zh-CN" sz="2800" b="1" dirty="0" smtClean="0">
                <a:solidFill>
                  <a:schemeClr val="tx2"/>
                </a:solidFill>
                <a:latin typeface="楷体_GB2312" panose="02010609030101010101" pitchFamily="49" charset="-122"/>
                <a:ea typeface="楷体_GB2312" panose="02010609030101010101" pitchFamily="49" charset="-122"/>
              </a:rPr>
              <a:t>教学</a:t>
            </a:r>
            <a:r>
              <a:rPr lang="zh-CN" altLang="zh-CN" sz="2800" b="1" dirty="0">
                <a:solidFill>
                  <a:schemeClr val="tx2"/>
                </a:solidFill>
                <a:latin typeface="楷体_GB2312" panose="02010609030101010101" pitchFamily="49" charset="-122"/>
                <a:ea typeface="楷体_GB2312" panose="02010609030101010101" pitchFamily="49" charset="-122"/>
              </a:rPr>
              <a:t>工作内很多优秀的实践经验难以累积和流传下来。</a:t>
            </a:r>
            <a:endParaRPr lang="en-US" altLang="zh-CN" sz="2800" b="1" dirty="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r>
              <a:rPr lang="zh-CN" altLang="en-US" sz="3600" dirty="0" smtClean="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a:t>
            </a:r>
            <a:r>
              <a:rPr lang="zh-CN" altLang="en-US"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三）专业自主权和专业组织</a:t>
            </a:r>
            <a:endParaRPr lang="en-US" altLang="zh-CN"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endParaRPr>
          </a:p>
        </p:txBody>
      </p:sp>
      <p:sp>
        <p:nvSpPr>
          <p:cNvPr id="70659" name="Rectangle 3"/>
          <p:cNvSpPr>
            <a:spLocks noGrp="1" noChangeArrowheads="1"/>
          </p:cNvSpPr>
          <p:nvPr>
            <p:ph type="body" idx="1"/>
          </p:nvPr>
        </p:nvSpPr>
        <p:spPr>
          <a:xfrm>
            <a:off x="1187624" y="1916832"/>
            <a:ext cx="6984776" cy="3096344"/>
          </a:xfrm>
        </p:spPr>
        <p:txBody>
          <a:bodyPr/>
          <a:lstStyle/>
          <a:p>
            <a:pPr marL="0" indent="0">
              <a:lnSpc>
                <a:spcPct val="150000"/>
              </a:lnSpc>
              <a:spcBef>
                <a:spcPts val="0"/>
              </a:spcBef>
              <a:buClr>
                <a:schemeClr val="accent6"/>
              </a:buClr>
              <a:buFont typeface="Wingdings" panose="05000000000000000000" pitchFamily="2" charset="2"/>
              <a:buChar char="u"/>
            </a:pPr>
            <a:r>
              <a:rPr lang="zh-CN" altLang="en-US" sz="2800" b="1" dirty="0" smtClean="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 </a:t>
            </a:r>
            <a:r>
              <a:rPr lang="zh-CN" altLang="en-US" b="1" dirty="0" smtClean="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和</a:t>
            </a:r>
            <a:r>
              <a:rPr lang="zh-CN" altLang="en-US" b="1" dirty="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其他专业一样，教学工作者也广泛地建立起了自己的专业组织，例如在美国，</a:t>
            </a:r>
            <a:r>
              <a:rPr lang="en-US" altLang="zh-CN" b="1" dirty="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1966</a:t>
            </a:r>
            <a:r>
              <a:rPr lang="zh-CN" altLang="en-US" b="1" dirty="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年就有一千四百多个独立的教育</a:t>
            </a:r>
            <a:r>
              <a:rPr lang="zh-CN" altLang="en-US" b="1" dirty="0" smtClean="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协会。</a:t>
            </a:r>
            <a:endParaRPr lang="en-US" altLang="zh-CN" b="1" dirty="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endParaRP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r>
              <a:rPr lang="zh-CN" altLang="en-US" sz="3600" dirty="0" smtClean="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a:t>
            </a:r>
            <a:r>
              <a:rPr lang="zh-CN" altLang="en-US"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三）专业自主权和专业组织</a:t>
            </a:r>
            <a:endParaRPr lang="en-US" altLang="zh-CN"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endParaRPr>
          </a:p>
        </p:txBody>
      </p:sp>
      <p:graphicFrame>
        <p:nvGraphicFramePr>
          <p:cNvPr id="2" name="表格 1"/>
          <p:cNvGraphicFramePr>
            <a:graphicFrameLocks noGrp="1"/>
          </p:cNvGraphicFramePr>
          <p:nvPr/>
        </p:nvGraphicFramePr>
        <p:xfrm>
          <a:off x="683568" y="1911090"/>
          <a:ext cx="7920880" cy="4114800"/>
        </p:xfrm>
        <a:graphic>
          <a:graphicData uri="http://schemas.openxmlformats.org/drawingml/2006/table">
            <a:tbl>
              <a:tblPr firstRow="1" firstCol="1" bandRow="1">
                <a:tableStyleId>{5C22544A-7EE6-4342-B048-85BDC9FD1C3A}</a:tableStyleId>
              </a:tblPr>
              <a:tblGrid>
                <a:gridCol w="5400600"/>
                <a:gridCol w="2520280"/>
              </a:tblGrid>
              <a:tr h="443885">
                <a:tc>
                  <a:txBody>
                    <a:bodyPr/>
                    <a:lstStyle/>
                    <a:p>
                      <a:pPr algn="ctr">
                        <a:lnSpc>
                          <a:spcPct val="125000"/>
                        </a:lnSpc>
                        <a:spcAft>
                          <a:spcPts val="0"/>
                        </a:spcAft>
                      </a:pPr>
                      <a:r>
                        <a:rPr lang="zh-CN" sz="2400" kern="100" dirty="0">
                          <a:solidFill>
                            <a:schemeClr val="tx2"/>
                          </a:solidFill>
                          <a:effectLst/>
                          <a:latin typeface="黑体" panose="02010600030101010101" pitchFamily="2" charset="-122"/>
                          <a:ea typeface="黑体" panose="02010600030101010101" pitchFamily="2" charset="-122"/>
                        </a:rPr>
                        <a:t>基本功能</a:t>
                      </a:r>
                      <a:endParaRPr lang="zh-CN" sz="2400" kern="100" dirty="0">
                        <a:solidFill>
                          <a:schemeClr val="tx2"/>
                        </a:solidFill>
                        <a:effectLst/>
                        <a:latin typeface="黑体" panose="02010600030101010101" pitchFamily="2" charset="-122"/>
                        <a:ea typeface="黑体" panose="02010600030101010101" pitchFamily="2" charset="-122"/>
                        <a:cs typeface="Times New Roman" panose="02020603050405020304"/>
                      </a:endParaRPr>
                    </a:p>
                  </a:txBody>
                  <a:tcPr marL="68580" marR="68580" marT="0" marB="0"/>
                </a:tc>
                <a:tc>
                  <a:txBody>
                    <a:bodyPr/>
                    <a:lstStyle/>
                    <a:p>
                      <a:pPr marL="0" algn="ctr" defTabSz="914400" rtl="0" eaLnBrk="1" latinLnBrk="0" hangingPunct="1">
                        <a:lnSpc>
                          <a:spcPct val="125000"/>
                        </a:lnSpc>
                        <a:spcAft>
                          <a:spcPts val="0"/>
                        </a:spcAft>
                      </a:pPr>
                      <a:r>
                        <a:rPr lang="zh-CN" sz="2400" b="1" kern="100" dirty="0">
                          <a:solidFill>
                            <a:schemeClr val="tx2"/>
                          </a:solidFill>
                          <a:effectLst/>
                          <a:latin typeface="黑体" panose="02010600030101010101" pitchFamily="2" charset="-122"/>
                          <a:ea typeface="黑体" panose="02010600030101010101" pitchFamily="2" charset="-122"/>
                          <a:cs typeface="+mn-cs"/>
                        </a:rPr>
                        <a:t>活动范畴</a:t>
                      </a:r>
                    </a:p>
                  </a:txBody>
                  <a:tcPr marL="68580" marR="68580" marT="0" marB="0"/>
                </a:tc>
              </a:tr>
              <a:tr h="3065218">
                <a:tc>
                  <a:txBody>
                    <a:bodyPr/>
                    <a:lstStyle/>
                    <a:p>
                      <a:pPr algn="just">
                        <a:lnSpc>
                          <a:spcPct val="150000"/>
                        </a:lnSpc>
                        <a:spcAft>
                          <a:spcPts val="0"/>
                        </a:spcAft>
                      </a:pPr>
                      <a:r>
                        <a:rPr lang="zh-CN" sz="2400" kern="100" dirty="0">
                          <a:solidFill>
                            <a:schemeClr val="tx2"/>
                          </a:solidFill>
                          <a:effectLst/>
                          <a:latin typeface="楷体_GB2312" panose="02010609030101010101" pitchFamily="49" charset="-122"/>
                          <a:ea typeface="楷体_GB2312" panose="02010609030101010101" pitchFamily="49" charset="-122"/>
                        </a:rPr>
                        <a:t>①维护和发展高度的道德标准；</a:t>
                      </a:r>
                    </a:p>
                    <a:p>
                      <a:pPr algn="just">
                        <a:lnSpc>
                          <a:spcPct val="150000"/>
                        </a:lnSpc>
                        <a:spcAft>
                          <a:spcPts val="0"/>
                        </a:spcAft>
                      </a:pPr>
                      <a:r>
                        <a:rPr lang="zh-CN" sz="2400" kern="100" dirty="0">
                          <a:solidFill>
                            <a:schemeClr val="tx2"/>
                          </a:solidFill>
                          <a:effectLst/>
                          <a:latin typeface="楷体_GB2312" panose="02010609030101010101" pitchFamily="49" charset="-122"/>
                          <a:ea typeface="楷体_GB2312" panose="02010609030101010101" pitchFamily="49" charset="-122"/>
                        </a:rPr>
                        <a:t>②维护和发展高度的专业标准；</a:t>
                      </a:r>
                    </a:p>
                    <a:p>
                      <a:pPr algn="just">
                        <a:lnSpc>
                          <a:spcPct val="150000"/>
                        </a:lnSpc>
                        <a:spcAft>
                          <a:spcPts val="0"/>
                        </a:spcAft>
                      </a:pPr>
                      <a:r>
                        <a:rPr lang="zh-CN" sz="2400" kern="100" dirty="0">
                          <a:solidFill>
                            <a:schemeClr val="tx2"/>
                          </a:solidFill>
                          <a:effectLst/>
                          <a:latin typeface="楷体_GB2312" panose="02010609030101010101" pitchFamily="49" charset="-122"/>
                          <a:ea typeface="楷体_GB2312" panose="02010609030101010101" pitchFamily="49" charset="-122"/>
                        </a:rPr>
                        <a:t>③维护和发展高度的教育标准；</a:t>
                      </a:r>
                    </a:p>
                    <a:p>
                      <a:pPr algn="just">
                        <a:lnSpc>
                          <a:spcPct val="150000"/>
                        </a:lnSpc>
                        <a:spcAft>
                          <a:spcPts val="0"/>
                        </a:spcAft>
                      </a:pPr>
                      <a:r>
                        <a:rPr lang="zh-CN" sz="2400" kern="100" dirty="0">
                          <a:solidFill>
                            <a:schemeClr val="tx2"/>
                          </a:solidFill>
                          <a:effectLst/>
                          <a:latin typeface="楷体_GB2312" panose="02010609030101010101" pitchFamily="49" charset="-122"/>
                          <a:ea typeface="楷体_GB2312" panose="02010609030101010101" pitchFamily="49" charset="-122"/>
                        </a:rPr>
                        <a:t>④维护和发展高度的社会服务标准；</a:t>
                      </a:r>
                    </a:p>
                    <a:p>
                      <a:pPr algn="just">
                        <a:lnSpc>
                          <a:spcPct val="150000"/>
                        </a:lnSpc>
                        <a:spcAft>
                          <a:spcPts val="0"/>
                        </a:spcAft>
                      </a:pPr>
                      <a:r>
                        <a:rPr lang="zh-CN" sz="2400" kern="100" dirty="0">
                          <a:solidFill>
                            <a:schemeClr val="tx2"/>
                          </a:solidFill>
                          <a:effectLst/>
                          <a:latin typeface="楷体_GB2312" panose="02010609030101010101" pitchFamily="49" charset="-122"/>
                          <a:ea typeface="楷体_GB2312" panose="02010609030101010101" pitchFamily="49" charset="-122"/>
                        </a:rPr>
                        <a:t>⑤维护和发展高标准的教师工作环境。</a:t>
                      </a:r>
                      <a:endParaRPr lang="zh-CN" sz="2400" kern="100" dirty="0">
                        <a:solidFill>
                          <a:schemeClr val="tx2"/>
                        </a:solidFill>
                        <a:effectLst/>
                        <a:latin typeface="楷体_GB2312" panose="02010609030101010101" pitchFamily="49" charset="-122"/>
                        <a:ea typeface="楷体_GB2312" panose="02010609030101010101" pitchFamily="49" charset="-122"/>
                        <a:cs typeface="Times New Roman" panose="02020603050405020304"/>
                      </a:endParaRPr>
                    </a:p>
                  </a:txBody>
                  <a:tcPr marL="68580" marR="68580" marT="0" marB="0"/>
                </a:tc>
                <a:tc>
                  <a:txBody>
                    <a:bodyPr/>
                    <a:lstStyle/>
                    <a:p>
                      <a:pPr marL="0" indent="266700" algn="just" defTabSz="914400" rtl="0" eaLnBrk="1" latinLnBrk="0" hangingPunct="1">
                        <a:lnSpc>
                          <a:spcPct val="125000"/>
                        </a:lnSpc>
                        <a:spcBef>
                          <a:spcPts val="0"/>
                        </a:spcBef>
                        <a:spcAft>
                          <a:spcPts val="0"/>
                        </a:spcAft>
                      </a:pPr>
                      <a:r>
                        <a:rPr lang="zh-CN" sz="2400" b="1" kern="100" dirty="0">
                          <a:solidFill>
                            <a:schemeClr val="tx2"/>
                          </a:solidFill>
                          <a:effectLst/>
                          <a:latin typeface="楷体_GB2312" panose="02010609030101010101" pitchFamily="49" charset="-122"/>
                          <a:ea typeface="楷体_GB2312" panose="02010609030101010101" pitchFamily="49" charset="-122"/>
                          <a:cs typeface="+mn-cs"/>
                        </a:rPr>
                        <a:t>①</a:t>
                      </a:r>
                      <a:r>
                        <a:rPr lang="zh-CN" sz="2400" b="1" kern="100" dirty="0" smtClean="0">
                          <a:solidFill>
                            <a:schemeClr val="tx2"/>
                          </a:solidFill>
                          <a:effectLst/>
                          <a:latin typeface="楷体_GB2312" panose="02010609030101010101" pitchFamily="49" charset="-122"/>
                          <a:ea typeface="楷体_GB2312" panose="02010609030101010101" pitchFamily="49" charset="-122"/>
                          <a:cs typeface="+mn-cs"/>
                        </a:rPr>
                        <a:t>出版</a:t>
                      </a:r>
                      <a:r>
                        <a:rPr lang="zh-CN" altLang="en-US" sz="2400" b="1" kern="100" dirty="0" smtClean="0">
                          <a:solidFill>
                            <a:schemeClr val="tx2"/>
                          </a:solidFill>
                          <a:effectLst/>
                          <a:latin typeface="楷体_GB2312" panose="02010609030101010101" pitchFamily="49" charset="-122"/>
                          <a:ea typeface="楷体_GB2312" panose="02010609030101010101" pitchFamily="49" charset="-122"/>
                          <a:cs typeface="+mn-cs"/>
                        </a:rPr>
                        <a:t>；</a:t>
                      </a:r>
                      <a:endParaRPr lang="en-US" altLang="zh-CN" sz="2400" b="1" kern="100" dirty="0" smtClean="0">
                        <a:solidFill>
                          <a:schemeClr val="tx2"/>
                        </a:solidFill>
                        <a:effectLst/>
                        <a:latin typeface="楷体_GB2312" panose="02010609030101010101" pitchFamily="49" charset="-122"/>
                        <a:ea typeface="楷体_GB2312" panose="02010609030101010101" pitchFamily="49" charset="-122"/>
                        <a:cs typeface="+mn-cs"/>
                      </a:endParaRPr>
                    </a:p>
                    <a:p>
                      <a:pPr marL="0" indent="266700" algn="just" defTabSz="914400" rtl="0" eaLnBrk="1" latinLnBrk="0" hangingPunct="1">
                        <a:lnSpc>
                          <a:spcPct val="125000"/>
                        </a:lnSpc>
                        <a:spcBef>
                          <a:spcPts val="0"/>
                        </a:spcBef>
                        <a:spcAft>
                          <a:spcPts val="0"/>
                        </a:spcAft>
                      </a:pPr>
                      <a:r>
                        <a:rPr lang="zh-CN" sz="2400" b="1" kern="100" dirty="0" smtClean="0">
                          <a:solidFill>
                            <a:schemeClr val="tx2"/>
                          </a:solidFill>
                          <a:effectLst/>
                          <a:latin typeface="楷体_GB2312" panose="02010609030101010101" pitchFamily="49" charset="-122"/>
                          <a:ea typeface="楷体_GB2312" panose="02010609030101010101" pitchFamily="49" charset="-122"/>
                          <a:cs typeface="+mn-cs"/>
                        </a:rPr>
                        <a:t>②</a:t>
                      </a:r>
                      <a:r>
                        <a:rPr lang="zh-CN" sz="2400" b="1" kern="100" dirty="0">
                          <a:solidFill>
                            <a:schemeClr val="tx2"/>
                          </a:solidFill>
                          <a:effectLst/>
                          <a:latin typeface="楷体_GB2312" panose="02010609030101010101" pitchFamily="49" charset="-122"/>
                          <a:ea typeface="楷体_GB2312" panose="02010609030101010101" pitchFamily="49" charset="-122"/>
                          <a:cs typeface="+mn-cs"/>
                        </a:rPr>
                        <a:t>研究；</a:t>
                      </a:r>
                    </a:p>
                    <a:p>
                      <a:pPr marL="0" indent="266700" algn="just" defTabSz="914400" rtl="0" eaLnBrk="1" latinLnBrk="0" hangingPunct="1">
                        <a:lnSpc>
                          <a:spcPct val="125000"/>
                        </a:lnSpc>
                        <a:spcBef>
                          <a:spcPts val="0"/>
                        </a:spcBef>
                        <a:spcAft>
                          <a:spcPts val="0"/>
                        </a:spcAft>
                      </a:pPr>
                      <a:r>
                        <a:rPr lang="zh-CN" sz="2400" b="1" kern="100" dirty="0">
                          <a:solidFill>
                            <a:schemeClr val="tx2"/>
                          </a:solidFill>
                          <a:effectLst/>
                          <a:latin typeface="楷体_GB2312" panose="02010609030101010101" pitchFamily="49" charset="-122"/>
                          <a:ea typeface="楷体_GB2312" panose="02010609030101010101" pitchFamily="49" charset="-122"/>
                          <a:cs typeface="+mn-cs"/>
                        </a:rPr>
                        <a:t>③教师</a:t>
                      </a:r>
                      <a:r>
                        <a:rPr lang="zh-CN" sz="2400" b="1" kern="100" dirty="0" smtClean="0">
                          <a:solidFill>
                            <a:schemeClr val="tx2"/>
                          </a:solidFill>
                          <a:effectLst/>
                          <a:latin typeface="楷体_GB2312" panose="02010609030101010101" pitchFamily="49" charset="-122"/>
                          <a:ea typeface="楷体_GB2312" panose="02010609030101010101" pitchFamily="49" charset="-122"/>
                          <a:cs typeface="+mn-cs"/>
                        </a:rPr>
                        <a:t>权利</a:t>
                      </a:r>
                      <a:r>
                        <a:rPr lang="zh-CN" altLang="en-US" sz="2400" b="1" kern="100" dirty="0" smtClean="0">
                          <a:solidFill>
                            <a:schemeClr val="tx2"/>
                          </a:solidFill>
                          <a:effectLst/>
                          <a:latin typeface="楷体_GB2312" panose="02010609030101010101" pitchFamily="49" charset="-122"/>
                          <a:ea typeface="楷体_GB2312" panose="02010609030101010101" pitchFamily="49" charset="-122"/>
                          <a:cs typeface="+mn-cs"/>
                        </a:rPr>
                        <a:t>；</a:t>
                      </a:r>
                      <a:endParaRPr lang="en-US" altLang="zh-CN" sz="2400" b="1" kern="100" dirty="0" smtClean="0">
                        <a:solidFill>
                          <a:schemeClr val="tx2"/>
                        </a:solidFill>
                        <a:effectLst/>
                        <a:latin typeface="楷体_GB2312" panose="02010609030101010101" pitchFamily="49" charset="-122"/>
                        <a:ea typeface="楷体_GB2312" panose="02010609030101010101" pitchFamily="49" charset="-122"/>
                        <a:cs typeface="+mn-cs"/>
                      </a:endParaRPr>
                    </a:p>
                    <a:p>
                      <a:pPr marL="0" indent="266700" algn="just" defTabSz="914400" rtl="0" eaLnBrk="1" latinLnBrk="0" hangingPunct="1">
                        <a:lnSpc>
                          <a:spcPct val="125000"/>
                        </a:lnSpc>
                        <a:spcBef>
                          <a:spcPts val="0"/>
                        </a:spcBef>
                        <a:spcAft>
                          <a:spcPts val="0"/>
                        </a:spcAft>
                      </a:pPr>
                      <a:r>
                        <a:rPr lang="zh-CN" sz="2400" b="1" kern="100" dirty="0" smtClean="0">
                          <a:solidFill>
                            <a:schemeClr val="tx2"/>
                          </a:solidFill>
                          <a:effectLst/>
                          <a:latin typeface="楷体_GB2312" panose="02010609030101010101" pitchFamily="49" charset="-122"/>
                          <a:ea typeface="楷体_GB2312" panose="02010609030101010101" pitchFamily="49" charset="-122"/>
                          <a:cs typeface="+mn-cs"/>
                        </a:rPr>
                        <a:t>④</a:t>
                      </a:r>
                      <a:r>
                        <a:rPr lang="zh-CN" sz="2400" b="1" kern="100" dirty="0">
                          <a:solidFill>
                            <a:schemeClr val="tx2"/>
                          </a:solidFill>
                          <a:effectLst/>
                          <a:latin typeface="楷体_GB2312" panose="02010609030101010101" pitchFamily="49" charset="-122"/>
                          <a:ea typeface="楷体_GB2312" panose="02010609030101010101" pitchFamily="49" charset="-122"/>
                          <a:cs typeface="+mn-cs"/>
                        </a:rPr>
                        <a:t>公共关系；</a:t>
                      </a:r>
                    </a:p>
                    <a:p>
                      <a:pPr marL="0" indent="266700" algn="just" defTabSz="914400" rtl="0" eaLnBrk="1" latinLnBrk="0" hangingPunct="1">
                        <a:lnSpc>
                          <a:spcPct val="125000"/>
                        </a:lnSpc>
                        <a:spcBef>
                          <a:spcPts val="0"/>
                        </a:spcBef>
                        <a:spcAft>
                          <a:spcPts val="0"/>
                        </a:spcAft>
                      </a:pPr>
                      <a:r>
                        <a:rPr lang="zh-CN" sz="2400" b="1" kern="100" dirty="0">
                          <a:solidFill>
                            <a:schemeClr val="tx2"/>
                          </a:solidFill>
                          <a:effectLst/>
                          <a:latin typeface="楷体_GB2312" panose="02010609030101010101" pitchFamily="49" charset="-122"/>
                          <a:ea typeface="楷体_GB2312" panose="02010609030101010101" pitchFamily="49" charset="-122"/>
                          <a:cs typeface="+mn-cs"/>
                        </a:rPr>
                        <a:t>⑤</a:t>
                      </a:r>
                      <a:r>
                        <a:rPr lang="zh-CN" sz="2400" b="1" kern="100" dirty="0" smtClean="0">
                          <a:solidFill>
                            <a:schemeClr val="tx2"/>
                          </a:solidFill>
                          <a:effectLst/>
                          <a:latin typeface="楷体_GB2312" panose="02010609030101010101" pitchFamily="49" charset="-122"/>
                          <a:ea typeface="楷体_GB2312" panose="02010609030101010101" pitchFamily="49" charset="-122"/>
                          <a:cs typeface="+mn-cs"/>
                        </a:rPr>
                        <a:t>立法</a:t>
                      </a:r>
                      <a:r>
                        <a:rPr lang="zh-CN" altLang="en-US" sz="2400" b="1" kern="100" dirty="0" smtClean="0">
                          <a:solidFill>
                            <a:schemeClr val="tx2"/>
                          </a:solidFill>
                          <a:effectLst/>
                          <a:latin typeface="楷体_GB2312" panose="02010609030101010101" pitchFamily="49" charset="-122"/>
                          <a:ea typeface="楷体_GB2312" panose="02010609030101010101" pitchFamily="49" charset="-122"/>
                          <a:cs typeface="+mn-cs"/>
                        </a:rPr>
                        <a:t>；</a:t>
                      </a:r>
                      <a:endParaRPr lang="en-US" altLang="zh-CN" sz="2400" b="1" kern="100" dirty="0" smtClean="0">
                        <a:solidFill>
                          <a:schemeClr val="tx2"/>
                        </a:solidFill>
                        <a:effectLst/>
                        <a:latin typeface="楷体_GB2312" panose="02010609030101010101" pitchFamily="49" charset="-122"/>
                        <a:ea typeface="楷体_GB2312" panose="02010609030101010101" pitchFamily="49" charset="-122"/>
                        <a:cs typeface="+mn-cs"/>
                      </a:endParaRPr>
                    </a:p>
                    <a:p>
                      <a:pPr marL="0" indent="266700" algn="just" defTabSz="914400" rtl="0" eaLnBrk="1" latinLnBrk="0" hangingPunct="1">
                        <a:lnSpc>
                          <a:spcPct val="125000"/>
                        </a:lnSpc>
                        <a:spcBef>
                          <a:spcPts val="0"/>
                        </a:spcBef>
                        <a:spcAft>
                          <a:spcPts val="0"/>
                        </a:spcAft>
                      </a:pPr>
                      <a:r>
                        <a:rPr lang="zh-CN" sz="2400" b="1" kern="100" dirty="0" smtClean="0">
                          <a:solidFill>
                            <a:schemeClr val="tx2"/>
                          </a:solidFill>
                          <a:effectLst/>
                          <a:latin typeface="楷体_GB2312" panose="02010609030101010101" pitchFamily="49" charset="-122"/>
                          <a:ea typeface="楷体_GB2312" panose="02010609030101010101" pitchFamily="49" charset="-122"/>
                          <a:cs typeface="+mn-cs"/>
                        </a:rPr>
                        <a:t>⑥</a:t>
                      </a:r>
                      <a:r>
                        <a:rPr lang="zh-CN" sz="2400" b="1" kern="100" dirty="0">
                          <a:solidFill>
                            <a:schemeClr val="tx2"/>
                          </a:solidFill>
                          <a:effectLst/>
                          <a:latin typeface="楷体_GB2312" panose="02010609030101010101" pitchFamily="49" charset="-122"/>
                          <a:ea typeface="楷体_GB2312" panose="02010609030101010101" pitchFamily="49" charset="-122"/>
                          <a:cs typeface="+mn-cs"/>
                        </a:rPr>
                        <a:t>专业发展；</a:t>
                      </a:r>
                    </a:p>
                    <a:p>
                      <a:pPr marL="0" indent="266700" algn="just" defTabSz="914400" rtl="0" eaLnBrk="1" latinLnBrk="0" hangingPunct="1">
                        <a:lnSpc>
                          <a:spcPct val="125000"/>
                        </a:lnSpc>
                        <a:spcBef>
                          <a:spcPts val="0"/>
                        </a:spcBef>
                        <a:spcAft>
                          <a:spcPts val="0"/>
                        </a:spcAft>
                      </a:pPr>
                      <a:r>
                        <a:rPr lang="zh-CN" sz="2400" b="1" kern="100" dirty="0">
                          <a:solidFill>
                            <a:schemeClr val="tx2"/>
                          </a:solidFill>
                          <a:effectLst/>
                          <a:latin typeface="楷体_GB2312" panose="02010609030101010101" pitchFamily="49" charset="-122"/>
                          <a:ea typeface="楷体_GB2312" panose="02010609030101010101" pitchFamily="49" charset="-122"/>
                          <a:cs typeface="+mn-cs"/>
                        </a:rPr>
                        <a:t>⑦</a:t>
                      </a:r>
                      <a:r>
                        <a:rPr lang="zh-CN" sz="2400" b="1" kern="100" dirty="0" smtClean="0">
                          <a:solidFill>
                            <a:schemeClr val="tx2"/>
                          </a:solidFill>
                          <a:effectLst/>
                          <a:latin typeface="楷体_GB2312" panose="02010609030101010101" pitchFamily="49" charset="-122"/>
                          <a:ea typeface="楷体_GB2312" panose="02010609030101010101" pitchFamily="49" charset="-122"/>
                          <a:cs typeface="+mn-cs"/>
                        </a:rPr>
                        <a:t>工作环境</a:t>
                      </a:r>
                      <a:r>
                        <a:rPr lang="zh-CN" altLang="en-US" sz="2400" b="1" kern="100" dirty="0" smtClean="0">
                          <a:solidFill>
                            <a:schemeClr val="tx2"/>
                          </a:solidFill>
                          <a:effectLst/>
                          <a:latin typeface="楷体_GB2312" panose="02010609030101010101" pitchFamily="49" charset="-122"/>
                          <a:ea typeface="楷体_GB2312" panose="02010609030101010101" pitchFamily="49" charset="-122"/>
                          <a:cs typeface="+mn-cs"/>
                        </a:rPr>
                        <a:t>；</a:t>
                      </a:r>
                      <a:endParaRPr lang="en-US" altLang="zh-CN" sz="2400" b="1" kern="100" dirty="0" smtClean="0">
                        <a:solidFill>
                          <a:schemeClr val="tx2"/>
                        </a:solidFill>
                        <a:effectLst/>
                        <a:latin typeface="楷体_GB2312" panose="02010609030101010101" pitchFamily="49" charset="-122"/>
                        <a:ea typeface="楷体_GB2312" panose="02010609030101010101" pitchFamily="49" charset="-122"/>
                        <a:cs typeface="+mn-cs"/>
                      </a:endParaRPr>
                    </a:p>
                    <a:p>
                      <a:pPr marL="0" indent="266700" algn="just" defTabSz="914400" rtl="0" eaLnBrk="1" latinLnBrk="0" hangingPunct="1">
                        <a:lnSpc>
                          <a:spcPct val="125000"/>
                        </a:lnSpc>
                        <a:spcBef>
                          <a:spcPts val="0"/>
                        </a:spcBef>
                        <a:spcAft>
                          <a:spcPts val="0"/>
                        </a:spcAft>
                      </a:pPr>
                      <a:r>
                        <a:rPr lang="zh-CN" sz="2400" b="1" kern="100" dirty="0" smtClean="0">
                          <a:solidFill>
                            <a:schemeClr val="tx2"/>
                          </a:solidFill>
                          <a:effectLst/>
                          <a:latin typeface="楷体_GB2312" panose="02010609030101010101" pitchFamily="49" charset="-122"/>
                          <a:ea typeface="楷体_GB2312" panose="02010609030101010101" pitchFamily="49" charset="-122"/>
                          <a:cs typeface="+mn-cs"/>
                        </a:rPr>
                        <a:t>⑧</a:t>
                      </a:r>
                      <a:r>
                        <a:rPr lang="zh-CN" sz="2400" b="1" kern="100" dirty="0">
                          <a:solidFill>
                            <a:schemeClr val="tx2"/>
                          </a:solidFill>
                          <a:effectLst/>
                          <a:latin typeface="楷体_GB2312" panose="02010609030101010101" pitchFamily="49" charset="-122"/>
                          <a:ea typeface="楷体_GB2312" panose="02010609030101010101" pitchFamily="49" charset="-122"/>
                          <a:cs typeface="+mn-cs"/>
                        </a:rPr>
                        <a:t>教师</a:t>
                      </a:r>
                      <a:r>
                        <a:rPr lang="zh-CN" sz="2400" b="1" kern="100" dirty="0" smtClean="0">
                          <a:solidFill>
                            <a:schemeClr val="tx2"/>
                          </a:solidFill>
                          <a:effectLst/>
                          <a:latin typeface="楷体_GB2312" panose="02010609030101010101" pitchFamily="49" charset="-122"/>
                          <a:ea typeface="楷体_GB2312" panose="02010609030101010101" pitchFamily="49" charset="-122"/>
                          <a:cs typeface="+mn-cs"/>
                        </a:rPr>
                        <a:t>福利。</a:t>
                      </a:r>
                      <a:endParaRPr lang="zh-CN" sz="2400" b="1" kern="100" dirty="0">
                        <a:solidFill>
                          <a:schemeClr val="tx2"/>
                        </a:solidFill>
                        <a:effectLst/>
                        <a:latin typeface="楷体_GB2312" panose="02010609030101010101" pitchFamily="49" charset="-122"/>
                        <a:ea typeface="楷体_GB2312" panose="02010609030101010101" pitchFamily="49" charset="-122"/>
                        <a:cs typeface="+mn-cs"/>
                      </a:endParaRPr>
                    </a:p>
                  </a:txBody>
                  <a:tcPr marL="68580" marR="68580" marT="0" marB="0"/>
                </a:tc>
              </a:tr>
            </a:tbl>
          </a:graphicData>
        </a:graphic>
      </p:graphicFrame>
      <p:sp>
        <p:nvSpPr>
          <p:cNvPr id="5" name="Rectangle 2"/>
          <p:cNvSpPr txBox="1">
            <a:spLocks noChangeArrowheads="1"/>
          </p:cNvSpPr>
          <p:nvPr/>
        </p:nvSpPr>
        <p:spPr bwMode="white">
          <a:xfrm>
            <a:off x="827584" y="1052736"/>
            <a:ext cx="7848872" cy="8515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lvl1pPr algn="ctr" rtl="0" eaLnBrk="1" fontAlgn="base" hangingPunct="1">
              <a:spcBef>
                <a:spcPct val="0"/>
              </a:spcBef>
              <a:spcAft>
                <a:spcPct val="0"/>
              </a:spcAft>
              <a:defRPr sz="3200" b="1">
                <a:solidFill>
                  <a:schemeClr val="bg1"/>
                </a:solidFill>
                <a:latin typeface="+mj-lt"/>
                <a:ea typeface="+mj-ea"/>
                <a:cs typeface="+mj-cs"/>
              </a:defRPr>
            </a:lvl1pPr>
            <a:lvl2pPr algn="ctr" rtl="0" eaLnBrk="1" fontAlgn="base" hangingPunct="1">
              <a:spcBef>
                <a:spcPct val="0"/>
              </a:spcBef>
              <a:spcAft>
                <a:spcPct val="0"/>
              </a:spcAft>
              <a:defRPr sz="3200" b="1">
                <a:solidFill>
                  <a:schemeClr val="bg1"/>
                </a:solidFill>
                <a:latin typeface="Verdana" panose="020B0604030504040204" pitchFamily="34" charset="0"/>
              </a:defRPr>
            </a:lvl2pPr>
            <a:lvl3pPr algn="ctr" rtl="0" eaLnBrk="1" fontAlgn="base" hangingPunct="1">
              <a:spcBef>
                <a:spcPct val="0"/>
              </a:spcBef>
              <a:spcAft>
                <a:spcPct val="0"/>
              </a:spcAft>
              <a:defRPr sz="3200" b="1">
                <a:solidFill>
                  <a:schemeClr val="bg1"/>
                </a:solidFill>
                <a:latin typeface="Verdana" panose="020B0604030504040204" pitchFamily="34" charset="0"/>
              </a:defRPr>
            </a:lvl3pPr>
            <a:lvl4pPr algn="ctr" rtl="0" eaLnBrk="1" fontAlgn="base" hangingPunct="1">
              <a:spcBef>
                <a:spcPct val="0"/>
              </a:spcBef>
              <a:spcAft>
                <a:spcPct val="0"/>
              </a:spcAft>
              <a:defRPr sz="3200" b="1">
                <a:solidFill>
                  <a:schemeClr val="bg1"/>
                </a:solidFill>
                <a:latin typeface="Verdana" panose="020B0604030504040204" pitchFamily="34" charset="0"/>
              </a:defRPr>
            </a:lvl4pPr>
            <a:lvl5pPr algn="ctr" rtl="0" eaLnBrk="1" fontAlgn="base" hangingPunct="1">
              <a:spcBef>
                <a:spcPct val="0"/>
              </a:spcBef>
              <a:spcAft>
                <a:spcPct val="0"/>
              </a:spcAft>
              <a:defRPr sz="3200" b="1">
                <a:solidFill>
                  <a:schemeClr val="bg1"/>
                </a:solidFill>
                <a:latin typeface="Verdana" panose="020B0604030504040204" pitchFamily="34" charset="0"/>
              </a:defRPr>
            </a:lvl5pPr>
            <a:lvl6pPr marL="457200" algn="ctr" rtl="0" eaLnBrk="1" fontAlgn="base" hangingPunct="1">
              <a:spcBef>
                <a:spcPct val="0"/>
              </a:spcBef>
              <a:spcAft>
                <a:spcPct val="0"/>
              </a:spcAft>
              <a:defRPr sz="3200" b="1">
                <a:solidFill>
                  <a:schemeClr val="bg1"/>
                </a:solidFill>
                <a:latin typeface="Verdana" panose="020B0604030504040204" pitchFamily="34" charset="0"/>
              </a:defRPr>
            </a:lvl6pPr>
            <a:lvl7pPr marL="914400" algn="ctr" rtl="0" eaLnBrk="1" fontAlgn="base" hangingPunct="1">
              <a:spcBef>
                <a:spcPct val="0"/>
              </a:spcBef>
              <a:spcAft>
                <a:spcPct val="0"/>
              </a:spcAft>
              <a:defRPr sz="3200" b="1">
                <a:solidFill>
                  <a:schemeClr val="bg1"/>
                </a:solidFill>
                <a:latin typeface="Verdana" panose="020B0604030504040204" pitchFamily="34" charset="0"/>
              </a:defRPr>
            </a:lvl7pPr>
            <a:lvl8pPr marL="1371600" algn="ctr" rtl="0" eaLnBrk="1" fontAlgn="base" hangingPunct="1">
              <a:spcBef>
                <a:spcPct val="0"/>
              </a:spcBef>
              <a:spcAft>
                <a:spcPct val="0"/>
              </a:spcAft>
              <a:defRPr sz="3200" b="1">
                <a:solidFill>
                  <a:schemeClr val="bg1"/>
                </a:solidFill>
                <a:latin typeface="Verdana" panose="020B0604030504040204" pitchFamily="34" charset="0"/>
              </a:defRPr>
            </a:lvl8pPr>
            <a:lvl9pPr marL="1828800" algn="ctr" rtl="0" eaLnBrk="1" fontAlgn="base" hangingPunct="1">
              <a:spcBef>
                <a:spcPct val="0"/>
              </a:spcBef>
              <a:spcAft>
                <a:spcPct val="0"/>
              </a:spcAft>
              <a:defRPr sz="3200" b="1">
                <a:solidFill>
                  <a:schemeClr val="bg1"/>
                </a:solidFill>
                <a:latin typeface="Verdana" panose="020B0604030504040204" pitchFamily="34" charset="0"/>
              </a:defRPr>
            </a:lvl9pPr>
          </a:lstStyle>
          <a:p>
            <a:r>
              <a:rPr lang="zh-CN" altLang="zh-CN" sz="2800" dirty="0" smtClean="0">
                <a:solidFill>
                  <a:schemeClr val="accent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表</a:t>
            </a:r>
            <a:r>
              <a:rPr lang="en-US" altLang="zh-CN" sz="2800" dirty="0" smtClean="0">
                <a:solidFill>
                  <a:schemeClr val="accent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1 </a:t>
            </a:r>
            <a:r>
              <a:rPr lang="zh-CN" altLang="zh-CN" sz="2800" dirty="0" smtClean="0">
                <a:solidFill>
                  <a:schemeClr val="accent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教育</a:t>
            </a:r>
            <a:r>
              <a:rPr lang="zh-CN" altLang="zh-CN" sz="2800" dirty="0">
                <a:solidFill>
                  <a:schemeClr val="accent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专业组织的基本功能和活动范畴</a:t>
            </a:r>
            <a:endParaRPr lang="en-US" altLang="zh-CN" sz="2800" dirty="0">
              <a:solidFill>
                <a:schemeClr val="accent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endParaRP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r>
              <a:rPr lang="zh-CN" altLang="en-US" sz="3600" dirty="0" smtClean="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a:t>
            </a:r>
            <a:r>
              <a:rPr lang="zh-CN" altLang="en-US"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三）专业自主权和专业组织</a:t>
            </a:r>
            <a:endParaRPr lang="en-US" altLang="zh-CN"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endParaRPr>
          </a:p>
        </p:txBody>
      </p:sp>
      <p:sp>
        <p:nvSpPr>
          <p:cNvPr id="70659" name="Rectangle 3"/>
          <p:cNvSpPr>
            <a:spLocks noGrp="1" noChangeArrowheads="1"/>
          </p:cNvSpPr>
          <p:nvPr>
            <p:ph type="body" idx="1"/>
          </p:nvPr>
        </p:nvSpPr>
        <p:spPr>
          <a:xfrm>
            <a:off x="1187624" y="1988840"/>
            <a:ext cx="6984776" cy="3096344"/>
          </a:xfrm>
        </p:spPr>
        <p:txBody>
          <a:bodyPr/>
          <a:lstStyle/>
          <a:p>
            <a:pPr marL="0" indent="0">
              <a:lnSpc>
                <a:spcPct val="150000"/>
              </a:lnSpc>
              <a:spcBef>
                <a:spcPts val="0"/>
              </a:spcBef>
              <a:buClr>
                <a:schemeClr val="accent6"/>
              </a:buClr>
              <a:buFont typeface="Wingdings" panose="05000000000000000000" pitchFamily="2" charset="2"/>
              <a:buChar char="u"/>
            </a:pPr>
            <a:r>
              <a:rPr lang="zh-CN" altLang="en-US" sz="2800" b="1" dirty="0" smtClean="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 虽然</a:t>
            </a:r>
            <a:r>
              <a:rPr lang="zh-CN" altLang="en-US" sz="2800" b="1" dirty="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教学工作者建立了广泛的专业组织，但与其他专业组织相比，无论是在其所享有的</a:t>
            </a:r>
            <a:r>
              <a:rPr lang="zh-CN" altLang="en-US" sz="2800" b="1" dirty="0">
                <a:solidFill>
                  <a:schemeClr val="accent2"/>
                </a:solidFill>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自治权方面</a:t>
            </a:r>
            <a:r>
              <a:rPr lang="zh-CN" altLang="en-US" sz="2800" b="1" dirty="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，还是在</a:t>
            </a:r>
            <a:r>
              <a:rPr lang="zh-CN" altLang="en-US" sz="2800" b="1" dirty="0">
                <a:solidFill>
                  <a:schemeClr val="accent2"/>
                </a:solidFill>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组织的权威性方面</a:t>
            </a:r>
            <a:r>
              <a:rPr lang="zh-CN" altLang="en-US" sz="2800" b="1" dirty="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都存在着差距。</a:t>
            </a:r>
            <a:endParaRPr lang="en-US" altLang="zh-CN" b="1" dirty="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endParaRP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r>
              <a:rPr lang="en-US" altLang="zh-CN" sz="3600" dirty="0" smtClean="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1.</a:t>
            </a:r>
            <a:r>
              <a:rPr lang="zh-CN" altLang="en-US" sz="3600" dirty="0" smtClean="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自治权方面</a:t>
            </a:r>
            <a:endParaRPr lang="en-US" altLang="zh-CN"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endParaRPr>
          </a:p>
        </p:txBody>
      </p:sp>
      <p:sp>
        <p:nvSpPr>
          <p:cNvPr id="70659" name="Rectangle 3"/>
          <p:cNvSpPr>
            <a:spLocks noGrp="1" noChangeArrowheads="1"/>
          </p:cNvSpPr>
          <p:nvPr>
            <p:ph type="body" idx="1"/>
          </p:nvPr>
        </p:nvSpPr>
        <p:spPr>
          <a:xfrm>
            <a:off x="827584" y="1556792"/>
            <a:ext cx="7560840" cy="4320480"/>
          </a:xfrm>
        </p:spPr>
        <p:txBody>
          <a:bodyPr/>
          <a:lstStyle/>
          <a:p>
            <a:pPr marL="0" indent="0">
              <a:lnSpc>
                <a:spcPct val="150000"/>
              </a:lnSpc>
              <a:spcBef>
                <a:spcPts val="0"/>
              </a:spcBef>
              <a:buClr>
                <a:schemeClr val="accent6"/>
              </a:buClr>
              <a:buFont typeface="Wingdings" panose="05000000000000000000" pitchFamily="2" charset="2"/>
              <a:buChar char="u"/>
            </a:pPr>
            <a:r>
              <a:rPr lang="en-US" altLang="zh-CN" sz="2600" b="1" dirty="0" smtClean="0">
                <a:solidFill>
                  <a:schemeClr val="tx2"/>
                </a:solidFill>
                <a:latin typeface="楷体_GB2312" panose="02010609030101010101" pitchFamily="49" charset="-122"/>
                <a:ea typeface="楷体_GB2312" panose="02010609030101010101" pitchFamily="49" charset="-122"/>
              </a:rPr>
              <a:t> </a:t>
            </a:r>
            <a:r>
              <a:rPr lang="zh-CN" altLang="zh-CN" sz="2600" b="1" dirty="0" smtClean="0">
                <a:solidFill>
                  <a:schemeClr val="tx2"/>
                </a:solidFill>
                <a:latin typeface="楷体_GB2312" panose="02010609030101010101" pitchFamily="49" charset="-122"/>
                <a:ea typeface="楷体_GB2312" panose="02010609030101010101" pitchFamily="49" charset="-122"/>
              </a:rPr>
              <a:t>教学</a:t>
            </a:r>
            <a:r>
              <a:rPr lang="zh-CN" altLang="zh-CN" sz="2600" b="1" dirty="0">
                <a:solidFill>
                  <a:schemeClr val="tx2"/>
                </a:solidFill>
                <a:latin typeface="楷体_GB2312" panose="02010609030101010101" pitchFamily="49" charset="-122"/>
                <a:ea typeface="楷体_GB2312" panose="02010609030101010101" pitchFamily="49" charset="-122"/>
              </a:rPr>
              <a:t>工作专业组织的权力主要包括教师资格的审核、鉴定、注册权，课程、教法、教学水平的评鉴权，专业道德水准的判定权等，而这些权力基本上是由中央政府和各级地方政府的教育管理部门等“外控组织”控制，教学专业组织争取专业自治权的主要策略是争取从国家权力中取得对</a:t>
            </a:r>
            <a:r>
              <a:rPr lang="zh-CN" altLang="zh-CN" sz="2600" b="1" u="sng" dirty="0">
                <a:solidFill>
                  <a:schemeClr val="accent2"/>
                </a:solidFill>
                <a:latin typeface="黑体" panose="02010600030101010101" pitchFamily="2" charset="-122"/>
                <a:ea typeface="黑体" panose="02010600030101010101" pitchFamily="2" charset="-122"/>
              </a:rPr>
              <a:t>教师注册及鉴定制度的控制权</a:t>
            </a:r>
            <a:r>
              <a:rPr lang="zh-CN" altLang="zh-CN" sz="2600" b="1" dirty="0">
                <a:solidFill>
                  <a:schemeClr val="tx2"/>
                </a:solidFill>
                <a:latin typeface="楷体_GB2312" panose="02010609030101010101" pitchFamily="49" charset="-122"/>
                <a:ea typeface="楷体_GB2312" panose="02010609030101010101" pitchFamily="49" charset="-122"/>
              </a:rPr>
              <a:t>，但这一努力至今没有进展。</a:t>
            </a:r>
            <a:endParaRPr lang="en-US" altLang="zh-CN" sz="2600" b="1" dirty="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页脚占位符 3"/>
          <p:cNvSpPr>
            <a:spLocks noGrp="1"/>
          </p:cNvSpPr>
          <p:nvPr>
            <p:ph type="ftr" sz="quarter" idx="10"/>
          </p:nvPr>
        </p:nvSpPr>
        <p:spPr/>
        <p:txBody>
          <a:bodyPr/>
          <a:lstStyle/>
          <a:p>
            <a:r>
              <a:rPr lang="en-US" altLang="zh-CN"/>
              <a:t>Company Logo</a:t>
            </a:r>
          </a:p>
        </p:txBody>
      </p:sp>
      <p:sp>
        <p:nvSpPr>
          <p:cNvPr id="70658" name="Rectangle 2"/>
          <p:cNvSpPr>
            <a:spLocks noGrp="1" noChangeArrowheads="1"/>
          </p:cNvSpPr>
          <p:nvPr>
            <p:ph type="title"/>
          </p:nvPr>
        </p:nvSpPr>
        <p:spPr/>
        <p:txBody>
          <a:bodyPr/>
          <a:lstStyle/>
          <a:p>
            <a:r>
              <a:rPr lang="zh-CN" altLang="en-US" sz="4400" dirty="0" smtClean="0">
                <a:latin typeface="黑体" panose="02010600030101010101" pitchFamily="2" charset="-122"/>
                <a:ea typeface="黑体" panose="02010600030101010101" pitchFamily="2" charset="-122"/>
              </a:rPr>
              <a:t>“圣贤者</a:t>
            </a:r>
            <a:r>
              <a:rPr lang="en-US" altLang="zh-CN" sz="4400" dirty="0" smtClean="0">
                <a:latin typeface="黑体" panose="02010600030101010101" pitchFamily="2" charset="-122"/>
                <a:ea typeface="黑体" panose="02010600030101010101" pitchFamily="2" charset="-122"/>
              </a:rPr>
              <a:t>”</a:t>
            </a:r>
            <a:r>
              <a:rPr lang="zh-CN" altLang="en-US" sz="4400" dirty="0" smtClean="0">
                <a:latin typeface="黑体" panose="02010600030101010101" pitchFamily="2" charset="-122"/>
                <a:ea typeface="黑体" panose="02010600030101010101" pitchFamily="2" charset="-122"/>
              </a:rPr>
              <a:t>形象评价</a:t>
            </a:r>
            <a:endParaRPr lang="en-US" altLang="zh-CN" sz="4400" dirty="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endParaRPr>
          </a:p>
        </p:txBody>
      </p:sp>
      <p:sp>
        <p:nvSpPr>
          <p:cNvPr id="70659" name="Rectangle 3"/>
          <p:cNvSpPr>
            <a:spLocks noGrp="1" noChangeArrowheads="1"/>
          </p:cNvSpPr>
          <p:nvPr>
            <p:ph type="body" idx="1"/>
          </p:nvPr>
        </p:nvSpPr>
        <p:spPr>
          <a:xfrm>
            <a:off x="971600" y="2348880"/>
            <a:ext cx="7272808" cy="2032570"/>
          </a:xfrm>
        </p:spPr>
        <p:txBody>
          <a:bodyPr/>
          <a:lstStyle/>
          <a:p>
            <a:pPr marL="0" indent="0">
              <a:lnSpc>
                <a:spcPct val="150000"/>
              </a:lnSpc>
              <a:buNone/>
            </a:pPr>
            <a:r>
              <a:rPr lang="en-US" altLang="zh-CN" b="1" dirty="0" smtClean="0">
                <a:solidFill>
                  <a:schemeClr val="tx2"/>
                </a:solidFill>
                <a:latin typeface="楷体_GB2312" panose="02010609030101010101" pitchFamily="49" charset="-122"/>
                <a:ea typeface="楷体_GB2312" panose="02010609030101010101" pitchFamily="49" charset="-122"/>
              </a:rPr>
              <a:t>    </a:t>
            </a:r>
            <a:r>
              <a:rPr lang="zh-CN" altLang="zh-CN" b="1" dirty="0" smtClean="0">
                <a:solidFill>
                  <a:schemeClr val="tx2"/>
                </a:solidFill>
                <a:latin typeface="楷体_GB2312" panose="02010609030101010101" pitchFamily="49" charset="-122"/>
                <a:ea typeface="楷体_GB2312" panose="02010609030101010101" pitchFamily="49" charset="-122"/>
              </a:rPr>
              <a:t>教师</a:t>
            </a:r>
            <a:r>
              <a:rPr lang="zh-CN" altLang="zh-CN" b="1" dirty="0">
                <a:solidFill>
                  <a:schemeClr val="tx2"/>
                </a:solidFill>
                <a:latin typeface="楷体_GB2312" panose="02010609030101010101" pitchFamily="49" charset="-122"/>
                <a:ea typeface="楷体_GB2312" panose="02010609030101010101" pitchFamily="49" charset="-122"/>
              </a:rPr>
              <a:t>圣贤形象</a:t>
            </a:r>
            <a:r>
              <a:rPr lang="zh-CN" altLang="zh-CN" b="1" dirty="0">
                <a:solidFill>
                  <a:schemeClr val="accent2"/>
                </a:solidFill>
                <a:latin typeface="黑体" panose="02010600030101010101" pitchFamily="2" charset="-122"/>
                <a:ea typeface="黑体" panose="02010600030101010101" pitchFamily="2" charset="-122"/>
              </a:rPr>
              <a:t>奠定</a:t>
            </a:r>
            <a:r>
              <a:rPr lang="zh-CN" altLang="zh-CN" b="1" dirty="0">
                <a:solidFill>
                  <a:schemeClr val="tx2"/>
                </a:solidFill>
                <a:latin typeface="楷体_GB2312" panose="02010609030101010101" pitchFamily="49" charset="-122"/>
                <a:ea typeface="楷体_GB2312" panose="02010609030101010101" pitchFamily="49" charset="-122"/>
              </a:rPr>
              <a:t>了整个中国传统文化中教师形象发展的</a:t>
            </a:r>
            <a:r>
              <a:rPr lang="zh-CN" altLang="zh-CN" b="1" dirty="0">
                <a:solidFill>
                  <a:schemeClr val="accent2"/>
                </a:solidFill>
                <a:latin typeface="黑体" panose="02010600030101010101" pitchFamily="2" charset="-122"/>
                <a:ea typeface="黑体" panose="02010600030101010101" pitchFamily="2" charset="-122"/>
              </a:rPr>
              <a:t>基调</a:t>
            </a:r>
            <a:r>
              <a:rPr lang="zh-CN" altLang="en-US" b="1" dirty="0">
                <a:solidFill>
                  <a:schemeClr val="tx2"/>
                </a:solidFill>
                <a:latin typeface="楷体_GB2312" panose="02010609030101010101" pitchFamily="49" charset="-122"/>
                <a:ea typeface="楷体_GB2312" panose="02010609030101010101" pitchFamily="49" charset="-122"/>
              </a:rPr>
              <a:t>。</a:t>
            </a:r>
            <a:endParaRPr lang="zh-CN" altLang="zh-CN" b="1" dirty="0">
              <a:solidFill>
                <a:schemeClr val="tx2"/>
              </a:solidFill>
              <a:latin typeface="楷体_GB2312" panose="02010609030101010101" pitchFamily="49" charset="-122"/>
              <a:ea typeface="楷体_GB2312" panose="02010609030101010101" pitchFamily="49" charset="-122"/>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r>
              <a:rPr lang="en-US" altLang="zh-CN" sz="3600" dirty="0" smtClean="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2.</a:t>
            </a:r>
            <a:r>
              <a:rPr lang="zh-CN" altLang="en-US" sz="3600" dirty="0" smtClean="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组织的权威性</a:t>
            </a:r>
            <a:endParaRPr lang="en-US" altLang="zh-CN"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endParaRPr>
          </a:p>
        </p:txBody>
      </p:sp>
      <p:sp>
        <p:nvSpPr>
          <p:cNvPr id="70659" name="Rectangle 3"/>
          <p:cNvSpPr>
            <a:spLocks noGrp="1" noChangeArrowheads="1"/>
          </p:cNvSpPr>
          <p:nvPr>
            <p:ph type="body" idx="1"/>
          </p:nvPr>
        </p:nvSpPr>
        <p:spPr>
          <a:xfrm>
            <a:off x="1115616" y="1340768"/>
            <a:ext cx="7560840" cy="4536504"/>
          </a:xfrm>
        </p:spPr>
        <p:txBody>
          <a:bodyPr/>
          <a:lstStyle/>
          <a:p>
            <a:pPr marL="0" indent="0">
              <a:lnSpc>
                <a:spcPct val="150000"/>
              </a:lnSpc>
              <a:spcBef>
                <a:spcPts val="0"/>
              </a:spcBef>
              <a:buClr>
                <a:schemeClr val="accent6"/>
              </a:buClr>
              <a:buFont typeface="Wingdings" panose="05000000000000000000" pitchFamily="2" charset="2"/>
              <a:buChar char="u"/>
            </a:pPr>
            <a:r>
              <a:rPr lang="zh-CN" altLang="zh-CN" sz="2400" b="1" dirty="0" smtClean="0">
                <a:solidFill>
                  <a:schemeClr val="tx2"/>
                </a:solidFill>
                <a:latin typeface="楷体_GB2312" panose="02010609030101010101" pitchFamily="49" charset="-122"/>
                <a:ea typeface="楷体_GB2312" panose="02010609030101010101" pitchFamily="49" charset="-122"/>
              </a:rPr>
              <a:t>没有</a:t>
            </a:r>
            <a:r>
              <a:rPr lang="zh-CN" altLang="zh-CN" sz="2400" b="1" dirty="0">
                <a:solidFill>
                  <a:schemeClr val="tx2"/>
                </a:solidFill>
                <a:latin typeface="楷体_GB2312" panose="02010609030101010101" pitchFamily="49" charset="-122"/>
                <a:ea typeface="楷体_GB2312" panose="02010609030101010101" pitchFamily="49" charset="-122"/>
              </a:rPr>
              <a:t>建立起一个有权威性的专业组织。例如在美国，新的医生不会面临加入某一个专业组织的选择，因为除了美国医学协会外，再没有其他与之竞争的专业团体，其他像牙医、律师、建筑师等专业也是如此。而新教师则面临着加入哪一个教学专业组织的选择，因为美国有上千个形形色色的这方面的组织，但还没有一个属于全国性的、公认的、有权威的、有强大凝聚力的“专业性”</a:t>
            </a:r>
            <a:r>
              <a:rPr lang="zh-CN" altLang="zh-CN" sz="2400" b="1" dirty="0" smtClean="0">
                <a:solidFill>
                  <a:schemeClr val="tx2"/>
                </a:solidFill>
                <a:latin typeface="楷体_GB2312" panose="02010609030101010101" pitchFamily="49" charset="-122"/>
                <a:ea typeface="楷体_GB2312" panose="02010609030101010101" pitchFamily="49" charset="-122"/>
              </a:rPr>
              <a:t>组织</a:t>
            </a:r>
            <a:r>
              <a:rPr lang="zh-CN" altLang="en-US" sz="2400" b="1" dirty="0" smtClean="0">
                <a:solidFill>
                  <a:schemeClr val="tx2"/>
                </a:solidFill>
                <a:latin typeface="楷体_GB2312" panose="02010609030101010101" pitchFamily="49" charset="-122"/>
                <a:ea typeface="楷体_GB2312" panose="02010609030101010101" pitchFamily="49" charset="-122"/>
              </a:rPr>
              <a:t>。</a:t>
            </a:r>
            <a:endParaRPr lang="en-US" altLang="zh-CN" sz="2400" b="1" dirty="0" smtClean="0">
              <a:solidFill>
                <a:schemeClr val="tx2"/>
              </a:solidFill>
              <a:latin typeface="楷体_GB2312" panose="02010609030101010101" pitchFamily="49" charset="-122"/>
              <a:ea typeface="楷体_GB2312" panose="02010609030101010101" pitchFamily="49" charset="-122"/>
            </a:endParaRP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r>
              <a:rPr lang="en-US" altLang="zh-CN" sz="3600" dirty="0" smtClean="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2.</a:t>
            </a:r>
            <a:r>
              <a:rPr lang="zh-CN" altLang="en-US" sz="3600" dirty="0" smtClean="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组织的权威性</a:t>
            </a:r>
            <a:endParaRPr lang="en-US" altLang="zh-CN"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endParaRPr>
          </a:p>
        </p:txBody>
      </p:sp>
      <p:sp>
        <p:nvSpPr>
          <p:cNvPr id="70659" name="Rectangle 3"/>
          <p:cNvSpPr>
            <a:spLocks noGrp="1" noChangeArrowheads="1"/>
          </p:cNvSpPr>
          <p:nvPr>
            <p:ph type="body" idx="1"/>
          </p:nvPr>
        </p:nvSpPr>
        <p:spPr>
          <a:xfrm>
            <a:off x="827584" y="1628800"/>
            <a:ext cx="7560840" cy="4032448"/>
          </a:xfrm>
        </p:spPr>
        <p:txBody>
          <a:bodyPr/>
          <a:lstStyle/>
          <a:p>
            <a:pPr marL="0" indent="0">
              <a:lnSpc>
                <a:spcPct val="150000"/>
              </a:lnSpc>
              <a:spcBef>
                <a:spcPts val="0"/>
              </a:spcBef>
              <a:buClr>
                <a:schemeClr val="accent6"/>
              </a:buClr>
              <a:buFont typeface="Wingdings" panose="05000000000000000000" pitchFamily="2" charset="2"/>
              <a:buChar char="u"/>
            </a:pPr>
            <a:r>
              <a:rPr lang="en-US" altLang="zh-CN" sz="2400" b="1" dirty="0" smtClean="0">
                <a:solidFill>
                  <a:schemeClr val="tx2"/>
                </a:solidFill>
                <a:latin typeface="楷体_GB2312" panose="02010609030101010101" pitchFamily="49" charset="-122"/>
                <a:ea typeface="楷体_GB2312" panose="02010609030101010101" pitchFamily="49" charset="-122"/>
              </a:rPr>
              <a:t> </a:t>
            </a:r>
            <a:r>
              <a:rPr lang="zh-CN" altLang="zh-CN" sz="2400" b="1" dirty="0" smtClean="0">
                <a:solidFill>
                  <a:schemeClr val="tx2"/>
                </a:solidFill>
                <a:latin typeface="楷体_GB2312" panose="02010609030101010101" pitchFamily="49" charset="-122"/>
                <a:ea typeface="楷体_GB2312" panose="02010609030101010101" pitchFamily="49" charset="-122"/>
              </a:rPr>
              <a:t>现有教学专业组织松散</a:t>
            </a:r>
            <a:r>
              <a:rPr lang="zh-CN" altLang="en-US" sz="2400" b="1" dirty="0" smtClean="0">
                <a:solidFill>
                  <a:schemeClr val="tx2"/>
                </a:solidFill>
                <a:latin typeface="楷体_GB2312" panose="02010609030101010101" pitchFamily="49" charset="-122"/>
                <a:ea typeface="楷体_GB2312" panose="02010609030101010101" pitchFamily="49" charset="-122"/>
              </a:rPr>
              <a:t>。</a:t>
            </a:r>
            <a:r>
              <a:rPr lang="zh-CN" altLang="zh-CN" sz="2400" b="1" dirty="0" smtClean="0">
                <a:solidFill>
                  <a:schemeClr val="tx2"/>
                </a:solidFill>
                <a:latin typeface="楷体_GB2312" panose="02010609030101010101" pitchFamily="49" charset="-122"/>
                <a:ea typeface="楷体_GB2312" panose="02010609030101010101" pitchFamily="49" charset="-122"/>
              </a:rPr>
              <a:t>三</a:t>
            </a:r>
            <a:r>
              <a:rPr lang="zh-CN" altLang="zh-CN" sz="2400" b="1" dirty="0">
                <a:solidFill>
                  <a:schemeClr val="tx2"/>
                </a:solidFill>
                <a:latin typeface="楷体_GB2312" panose="02010609030101010101" pitchFamily="49" charset="-122"/>
                <a:ea typeface="楷体_GB2312" panose="02010609030101010101" pitchFamily="49" charset="-122"/>
              </a:rPr>
              <a:t>类</a:t>
            </a:r>
            <a:r>
              <a:rPr lang="zh-CN" altLang="zh-CN" sz="2400" b="1" dirty="0" smtClean="0">
                <a:solidFill>
                  <a:schemeClr val="tx2"/>
                </a:solidFill>
                <a:latin typeface="楷体_GB2312" panose="02010609030101010101" pitchFamily="49" charset="-122"/>
                <a:ea typeface="楷体_GB2312" panose="02010609030101010101" pitchFamily="49" charset="-122"/>
              </a:rPr>
              <a:t>成员</a:t>
            </a:r>
            <a:r>
              <a:rPr lang="zh-CN" altLang="en-US" sz="2400" b="1" dirty="0" smtClean="0">
                <a:solidFill>
                  <a:schemeClr val="tx2"/>
                </a:solidFill>
                <a:latin typeface="楷体_GB2312" panose="02010609030101010101" pitchFamily="49" charset="-122"/>
                <a:ea typeface="楷体_GB2312" panose="02010609030101010101" pitchFamily="49" charset="-122"/>
              </a:rPr>
              <a:t>，即</a:t>
            </a:r>
            <a:r>
              <a:rPr lang="zh-CN" altLang="zh-CN" sz="2400" b="1" dirty="0" smtClean="0">
                <a:solidFill>
                  <a:schemeClr val="tx2"/>
                </a:solidFill>
                <a:latin typeface="楷体_GB2312" panose="02010609030101010101" pitchFamily="49" charset="-122"/>
                <a:ea typeface="楷体_GB2312" panose="02010609030101010101" pitchFamily="49" charset="-122"/>
              </a:rPr>
              <a:t>教育</a:t>
            </a:r>
            <a:r>
              <a:rPr lang="zh-CN" altLang="zh-CN" sz="2400" b="1" dirty="0">
                <a:solidFill>
                  <a:schemeClr val="tx2"/>
                </a:solidFill>
                <a:latin typeface="楷体_GB2312" panose="02010609030101010101" pitchFamily="49" charset="-122"/>
                <a:ea typeface="楷体_GB2312" panose="02010609030101010101" pitchFamily="49" charset="-122"/>
              </a:rPr>
              <a:t>理论工作者、专任教师、教育行政人员都有独立的身份、工作原则和价值观念。如教育理论工作者或大学及教育学院教师受大学探究定向文化的支配，与中小学行动定向文化截然不同，而作为科层制管理机构中的教育行政人员则深受官僚文化的影响。因此，三类人员之间存在着潜在的文化冲突。</a:t>
            </a:r>
            <a:endParaRPr lang="en-US" altLang="zh-CN" sz="2400" b="1" dirty="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endParaRP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r>
              <a:rPr lang="zh-CN" altLang="en-US"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问题二：教学作为一种专业</a:t>
            </a:r>
            <a:endParaRPr lang="en-US" altLang="zh-CN"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endParaRPr>
          </a:p>
        </p:txBody>
      </p:sp>
      <p:sp>
        <p:nvSpPr>
          <p:cNvPr id="70659" name="Rectangle 3"/>
          <p:cNvSpPr>
            <a:spLocks noGrp="1" noChangeArrowheads="1"/>
          </p:cNvSpPr>
          <p:nvPr>
            <p:ph type="body" idx="1"/>
          </p:nvPr>
        </p:nvSpPr>
        <p:spPr>
          <a:xfrm>
            <a:off x="827584" y="1700808"/>
            <a:ext cx="7560840" cy="4032448"/>
          </a:xfrm>
        </p:spPr>
        <p:txBody>
          <a:bodyPr/>
          <a:lstStyle/>
          <a:p>
            <a:pPr marL="0" indent="0">
              <a:lnSpc>
                <a:spcPct val="150000"/>
              </a:lnSpc>
              <a:spcBef>
                <a:spcPts val="0"/>
              </a:spcBef>
              <a:buNone/>
            </a:pPr>
            <a:r>
              <a:rPr lang="en-US" altLang="zh-CN" dirty="0" smtClean="0">
                <a:solidFill>
                  <a:schemeClr val="tx2"/>
                </a:solidFill>
                <a:latin typeface="宋体" panose="02010600030101010101" pitchFamily="2" charset="-122"/>
                <a:ea typeface="宋体" panose="02010600030101010101" pitchFamily="2" charset="-122"/>
                <a:cs typeface="Times New Roman" panose="02020603050405020304" pitchFamily="18" charset="0"/>
              </a:rPr>
              <a:t>    </a:t>
            </a:r>
            <a:r>
              <a:rPr lang="zh-CN" altLang="en-US" b="1" dirty="0" smtClean="0">
                <a:solidFill>
                  <a:schemeClr val="accent2"/>
                </a:solidFill>
                <a:latin typeface="黑体" panose="02010600030101010101" pitchFamily="2" charset="-122"/>
                <a:ea typeface="黑体" panose="02010600030101010101" pitchFamily="2" charset="-122"/>
                <a:cs typeface="Times New Roman" panose="02020603050405020304" pitchFamily="18" charset="0"/>
              </a:rPr>
              <a:t>结论：</a:t>
            </a:r>
            <a:r>
              <a:rPr lang="zh-CN" altLang="zh-CN" sz="2800" b="1" dirty="0" smtClean="0">
                <a:solidFill>
                  <a:schemeClr val="tx2"/>
                </a:solidFill>
                <a:latin typeface="楷体_GB2312" panose="02010609030101010101" pitchFamily="49" charset="-122"/>
                <a:ea typeface="楷体_GB2312" panose="02010609030101010101" pitchFamily="49" charset="-122"/>
                <a:cs typeface="Times New Roman" panose="02020603050405020304" pitchFamily="18" charset="0"/>
              </a:rPr>
              <a:t>依据</a:t>
            </a:r>
            <a:r>
              <a:rPr lang="zh-CN" altLang="zh-CN" sz="2800" b="1" dirty="0">
                <a:solidFill>
                  <a:schemeClr val="tx2"/>
                </a:solidFill>
                <a:latin typeface="楷体_GB2312" panose="02010609030101010101" pitchFamily="49" charset="-122"/>
                <a:ea typeface="楷体_GB2312" panose="02010609030101010101" pitchFamily="49" charset="-122"/>
                <a:cs typeface="Times New Roman" panose="02020603050405020304" pitchFamily="18" charset="0"/>
              </a:rPr>
              <a:t>专业的本质特征来看，教师职业距离成熟专业的标准还有一定差距，教师职业还不能被看做是专业性职业，更多的学者将其视为一种“准专业”或“边际专业”，是需要不断提升和发展的专业，因此，需要促进教师职业专业化。</a:t>
            </a:r>
            <a:endParaRPr lang="en-US" altLang="zh-CN" sz="2800" b="1" dirty="0" smtClean="0">
              <a:solidFill>
                <a:schemeClr val="tx2"/>
              </a:solidFill>
              <a:latin typeface="楷体_GB2312" panose="02010609030101010101" pitchFamily="49" charset="-122"/>
              <a:ea typeface="楷体_GB2312" panose="02010609030101010101" pitchFamily="49"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r>
              <a:rPr lang="en-US" altLang="zh-CN" sz="3600" dirty="0" smtClean="0"/>
              <a:t> </a:t>
            </a:r>
            <a:r>
              <a:rPr lang="zh-CN" altLang="zh-CN" sz="3600" dirty="0"/>
              <a:t>专业化不是现状，而是努力方向</a:t>
            </a:r>
            <a:endParaRPr lang="en-US" altLang="zh-CN"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endParaRPr>
          </a:p>
        </p:txBody>
      </p:sp>
      <p:pic>
        <p:nvPicPr>
          <p:cNvPr id="4" name="图片 3"/>
          <p:cNvPicPr/>
          <p:nvPr/>
        </p:nvPicPr>
        <p:blipFill>
          <a:blip r:embed="rId2" cstate="print">
            <a:extLst>
              <a:ext uri="{28A0092B-C50C-407E-A947-70E740481C1C}">
                <a14:useLocalDpi xmlns="" xmlns:a14="http://schemas.microsoft.com/office/drawing/2010/main" val="0"/>
              </a:ext>
            </a:extLst>
          </a:blip>
          <a:srcRect b="3957"/>
          <a:stretch>
            <a:fillRect/>
          </a:stretch>
        </p:blipFill>
        <p:spPr>
          <a:xfrm>
            <a:off x="1513181" y="1700808"/>
            <a:ext cx="6480720" cy="4117429"/>
          </a:xfrm>
          <a:prstGeom prst="rect">
            <a:avLst/>
          </a:prstGeom>
          <a:noFill/>
          <a:ln>
            <a:noFill/>
          </a:ln>
        </p:spPr>
      </p:pic>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r>
              <a:rPr lang="zh-CN" altLang="en-US" sz="3600" dirty="0" smtClean="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问题二：教学作为一种专业</a:t>
            </a:r>
            <a:endParaRPr lang="en-US" altLang="zh-CN"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endParaRPr>
          </a:p>
        </p:txBody>
      </p:sp>
      <p:sp>
        <p:nvSpPr>
          <p:cNvPr id="70659" name="Rectangle 3"/>
          <p:cNvSpPr>
            <a:spLocks noGrp="1" noChangeArrowheads="1"/>
          </p:cNvSpPr>
          <p:nvPr>
            <p:ph type="body" idx="1"/>
          </p:nvPr>
        </p:nvSpPr>
        <p:spPr>
          <a:xfrm>
            <a:off x="827584" y="2276872"/>
            <a:ext cx="7776864" cy="2448272"/>
          </a:xfrm>
        </p:spPr>
        <p:txBody>
          <a:bodyPr/>
          <a:lstStyle/>
          <a:p>
            <a:pPr marL="0" indent="0" algn="ctr">
              <a:lnSpc>
                <a:spcPct val="150000"/>
              </a:lnSpc>
              <a:spcBef>
                <a:spcPts val="0"/>
              </a:spcBef>
              <a:spcAft>
                <a:spcPts val="1200"/>
              </a:spcAft>
              <a:buNone/>
            </a:pPr>
            <a:r>
              <a:rPr lang="zh-CN" altLang="en-US" sz="4800" b="1" dirty="0" smtClean="0">
                <a:solidFill>
                  <a:schemeClr val="tx2"/>
                </a:solidFill>
                <a:latin typeface="黑体" panose="02010600030101010101" pitchFamily="2" charset="-122"/>
                <a:ea typeface="黑体" panose="02010600030101010101" pitchFamily="2" charset="-122"/>
              </a:rPr>
              <a:t>教师专业化进程</a:t>
            </a:r>
            <a:endParaRPr lang="en-US" altLang="zh-CN" sz="4800" b="1" dirty="0" smtClean="0">
              <a:solidFill>
                <a:schemeClr val="tx2"/>
              </a:solidFill>
              <a:latin typeface="黑体" panose="02010600030101010101" pitchFamily="2" charset="-122"/>
              <a:ea typeface="黑体" panose="02010600030101010101" pitchFamily="2" charset="-122"/>
            </a:endParaRPr>
          </a:p>
          <a:p>
            <a:pPr marL="0" indent="0" algn="ctr">
              <a:lnSpc>
                <a:spcPct val="80000"/>
              </a:lnSpc>
              <a:buNone/>
            </a:pPr>
            <a:r>
              <a:rPr lang="zh-CN" altLang="en-US" b="1" dirty="0" smtClean="0">
                <a:solidFill>
                  <a:schemeClr val="accent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（从“教师专业化”到“教师专业发展”）</a:t>
            </a:r>
            <a:endParaRPr lang="en-US" altLang="zh-CN" b="1" dirty="0">
              <a:solidFill>
                <a:schemeClr val="accent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endParaRP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r>
              <a:rPr lang="zh-CN" altLang="en-US" sz="3600" dirty="0" smtClean="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问题二：教学作为一种专业</a:t>
            </a:r>
            <a:endParaRPr lang="en-US" altLang="zh-CN"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endParaRPr>
          </a:p>
        </p:txBody>
      </p:sp>
      <p:sp>
        <p:nvSpPr>
          <p:cNvPr id="70659" name="Rectangle 3"/>
          <p:cNvSpPr>
            <a:spLocks noGrp="1" noChangeArrowheads="1"/>
          </p:cNvSpPr>
          <p:nvPr>
            <p:ph type="body" idx="1"/>
          </p:nvPr>
        </p:nvSpPr>
        <p:spPr>
          <a:xfrm>
            <a:off x="971600" y="1700808"/>
            <a:ext cx="7488832" cy="3456384"/>
          </a:xfrm>
        </p:spPr>
        <p:txBody>
          <a:bodyPr/>
          <a:lstStyle/>
          <a:p>
            <a:pPr>
              <a:lnSpc>
                <a:spcPct val="150000"/>
              </a:lnSpc>
              <a:spcBef>
                <a:spcPts val="0"/>
              </a:spcBef>
              <a:buClr>
                <a:schemeClr val="accent2"/>
              </a:buClr>
              <a:buFont typeface="Wingdings" panose="05000000000000000000" pitchFamily="2" charset="2"/>
              <a:buChar char="l"/>
            </a:pPr>
            <a:r>
              <a:rPr lang="zh-CN" altLang="zh-CN" sz="2800" b="1" dirty="0" smtClean="0">
                <a:solidFill>
                  <a:schemeClr val="tx2"/>
                </a:solidFill>
                <a:latin typeface="楷体_GB2312" panose="02010609030101010101" pitchFamily="49" charset="-122"/>
                <a:ea typeface="楷体_GB2312" panose="02010609030101010101" pitchFamily="49" charset="-122"/>
              </a:rPr>
              <a:t>教师专业化成为一种强劲的思潮是在</a:t>
            </a:r>
            <a:r>
              <a:rPr lang="en-US" altLang="zh-CN" sz="2800" b="1" dirty="0" smtClean="0">
                <a:solidFill>
                  <a:schemeClr val="tx2"/>
                </a:solidFill>
                <a:latin typeface="楷体_GB2312" panose="02010609030101010101" pitchFamily="49" charset="-122"/>
                <a:ea typeface="楷体_GB2312" panose="02010609030101010101" pitchFamily="49" charset="-122"/>
              </a:rPr>
              <a:t>20</a:t>
            </a:r>
            <a:r>
              <a:rPr lang="zh-CN" altLang="zh-CN" sz="2800" b="1" dirty="0" smtClean="0">
                <a:solidFill>
                  <a:schemeClr val="tx2"/>
                </a:solidFill>
                <a:latin typeface="楷体_GB2312" panose="02010609030101010101" pitchFamily="49" charset="-122"/>
                <a:ea typeface="楷体_GB2312" panose="02010609030101010101" pitchFamily="49" charset="-122"/>
              </a:rPr>
              <a:t>世纪</a:t>
            </a:r>
            <a:r>
              <a:rPr lang="en-US" altLang="zh-CN" sz="2800" b="1" dirty="0" smtClean="0">
                <a:solidFill>
                  <a:schemeClr val="tx2"/>
                </a:solidFill>
                <a:latin typeface="楷体_GB2312" panose="02010609030101010101" pitchFamily="49" charset="-122"/>
                <a:ea typeface="楷体_GB2312" panose="02010609030101010101" pitchFamily="49" charset="-122"/>
              </a:rPr>
              <a:t>60</a:t>
            </a:r>
            <a:r>
              <a:rPr lang="zh-CN" altLang="zh-CN" sz="2800" b="1" dirty="0" smtClean="0">
                <a:solidFill>
                  <a:schemeClr val="tx2"/>
                </a:solidFill>
                <a:latin typeface="楷体_GB2312" panose="02010609030101010101" pitchFamily="49" charset="-122"/>
                <a:ea typeface="楷体_GB2312" panose="02010609030101010101" pitchFamily="49" charset="-122"/>
              </a:rPr>
              <a:t>年代以后</a:t>
            </a:r>
            <a:r>
              <a:rPr lang="zh-CN" altLang="en-US" sz="2800" b="1" dirty="0" smtClean="0">
                <a:solidFill>
                  <a:schemeClr val="tx2"/>
                </a:solidFill>
                <a:latin typeface="楷体_GB2312" panose="02010609030101010101" pitchFamily="49" charset="-122"/>
                <a:ea typeface="楷体_GB2312" panose="02010609030101010101" pitchFamily="49" charset="-122"/>
              </a:rPr>
              <a:t>。</a:t>
            </a:r>
            <a:endParaRPr lang="en-US" altLang="zh-CN" sz="2800" b="1" dirty="0" smtClean="0">
              <a:solidFill>
                <a:schemeClr val="tx2"/>
              </a:solidFill>
              <a:latin typeface="楷体_GB2312" panose="02010609030101010101" pitchFamily="49" charset="-122"/>
              <a:ea typeface="楷体_GB2312" panose="02010609030101010101" pitchFamily="49" charset="-122"/>
            </a:endParaRPr>
          </a:p>
          <a:p>
            <a:pPr>
              <a:lnSpc>
                <a:spcPct val="150000"/>
              </a:lnSpc>
              <a:spcBef>
                <a:spcPts val="0"/>
              </a:spcBef>
              <a:buClr>
                <a:schemeClr val="accent2"/>
              </a:buClr>
              <a:buFont typeface="Wingdings" panose="05000000000000000000" pitchFamily="2" charset="2"/>
              <a:buChar char="l"/>
            </a:pPr>
            <a:r>
              <a:rPr lang="en-US" altLang="zh-CN" sz="2800" b="1" dirty="0" smtClean="0">
                <a:solidFill>
                  <a:schemeClr val="tx2"/>
                </a:solidFill>
                <a:latin typeface="楷体_GB2312" panose="02010609030101010101" pitchFamily="49" charset="-122"/>
                <a:ea typeface="楷体_GB2312" panose="02010609030101010101" pitchFamily="49" charset="-122"/>
              </a:rPr>
              <a:t>1966</a:t>
            </a:r>
            <a:r>
              <a:rPr lang="zh-CN" altLang="zh-CN" sz="2800" b="1" dirty="0" smtClean="0">
                <a:solidFill>
                  <a:schemeClr val="tx2"/>
                </a:solidFill>
                <a:latin typeface="楷体_GB2312" panose="02010609030101010101" pitchFamily="49" charset="-122"/>
                <a:ea typeface="楷体_GB2312" panose="02010609030101010101" pitchFamily="49" charset="-122"/>
              </a:rPr>
              <a:t>年，国际劳工组织和联合国教科文组织就在《关于教师的地位和工作建议》中提出，要把教育工作视为专门的职业。</a:t>
            </a:r>
            <a:endParaRPr lang="en-US" altLang="zh-CN" sz="2800" b="1" dirty="0" smtClean="0">
              <a:solidFill>
                <a:schemeClr val="tx2"/>
              </a:solidFill>
              <a:latin typeface="楷体_GB2312" panose="02010609030101010101" pitchFamily="49" charset="-122"/>
              <a:ea typeface="楷体_GB2312" panose="02010609030101010101" pitchFamily="49" charset="-122"/>
            </a:endParaRP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r>
              <a:rPr lang="zh-CN" altLang="en-US" sz="3600" dirty="0" smtClean="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问题二：教学作为一种专业</a:t>
            </a:r>
            <a:endParaRPr lang="en-US" altLang="zh-CN"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endParaRPr>
          </a:p>
        </p:txBody>
      </p:sp>
      <p:sp>
        <p:nvSpPr>
          <p:cNvPr id="70659" name="Rectangle 3"/>
          <p:cNvSpPr>
            <a:spLocks noGrp="1" noChangeArrowheads="1"/>
          </p:cNvSpPr>
          <p:nvPr>
            <p:ph type="body" idx="1"/>
          </p:nvPr>
        </p:nvSpPr>
        <p:spPr>
          <a:xfrm>
            <a:off x="899592" y="1268760"/>
            <a:ext cx="7416824" cy="5067944"/>
          </a:xfrm>
        </p:spPr>
        <p:txBody>
          <a:bodyPr/>
          <a:lstStyle/>
          <a:p>
            <a:pPr>
              <a:lnSpc>
                <a:spcPct val="150000"/>
              </a:lnSpc>
              <a:spcBef>
                <a:spcPts val="0"/>
              </a:spcBef>
              <a:buClr>
                <a:schemeClr val="accent2"/>
              </a:buClr>
              <a:buFont typeface="Wingdings" panose="05000000000000000000" pitchFamily="2" charset="2"/>
              <a:buChar char="l"/>
            </a:pPr>
            <a:r>
              <a:rPr lang="en-US" altLang="zh-CN" sz="2400" b="1" dirty="0" smtClean="0">
                <a:solidFill>
                  <a:schemeClr val="tx2"/>
                </a:solidFill>
                <a:latin typeface="楷体_GB2312" panose="02010609030101010101" pitchFamily="49" charset="-122"/>
                <a:ea typeface="楷体_GB2312" panose="02010609030101010101" pitchFamily="49" charset="-122"/>
              </a:rPr>
              <a:t>30</a:t>
            </a:r>
            <a:r>
              <a:rPr lang="zh-CN" altLang="zh-CN" sz="2400" b="1" dirty="0">
                <a:solidFill>
                  <a:schemeClr val="tx2"/>
                </a:solidFill>
                <a:latin typeface="楷体_GB2312" panose="02010609030101010101" pitchFamily="49" charset="-122"/>
                <a:ea typeface="楷体_GB2312" panose="02010609030101010101" pitchFamily="49" charset="-122"/>
              </a:rPr>
              <a:t>年后，联合国教科文组织在日内瓦召开的第</a:t>
            </a:r>
            <a:r>
              <a:rPr lang="en-US" altLang="zh-CN" sz="2400" b="1" dirty="0">
                <a:solidFill>
                  <a:schemeClr val="tx2"/>
                </a:solidFill>
                <a:latin typeface="楷体_GB2312" panose="02010609030101010101" pitchFamily="49" charset="-122"/>
                <a:ea typeface="楷体_GB2312" panose="02010609030101010101" pitchFamily="49" charset="-122"/>
              </a:rPr>
              <a:t>45</a:t>
            </a:r>
            <a:r>
              <a:rPr lang="zh-CN" altLang="zh-CN" sz="2400" b="1" dirty="0">
                <a:solidFill>
                  <a:schemeClr val="tx2"/>
                </a:solidFill>
                <a:latin typeface="楷体_GB2312" panose="02010609030101010101" pitchFamily="49" charset="-122"/>
                <a:ea typeface="楷体_GB2312" panose="02010609030101010101" pitchFamily="49" charset="-122"/>
              </a:rPr>
              <a:t>届国际教育大会通过的第七项建议就认为“专业化”是“一种改善教师地位和工作条件的策略”</a:t>
            </a:r>
            <a:r>
              <a:rPr lang="zh-CN" altLang="zh-CN" sz="2400" b="1" dirty="0" smtClean="0">
                <a:solidFill>
                  <a:schemeClr val="tx2"/>
                </a:solidFill>
                <a:latin typeface="楷体_GB2312" panose="02010609030101010101" pitchFamily="49" charset="-122"/>
                <a:ea typeface="楷体_GB2312" panose="02010609030101010101" pitchFamily="49" charset="-122"/>
              </a:rPr>
              <a:t>。</a:t>
            </a:r>
            <a:endParaRPr lang="en-US" altLang="zh-CN" sz="2400" b="1" dirty="0" smtClean="0">
              <a:solidFill>
                <a:schemeClr val="tx2"/>
              </a:solidFill>
              <a:latin typeface="楷体_GB2312" panose="02010609030101010101" pitchFamily="49" charset="-122"/>
              <a:ea typeface="楷体_GB2312" panose="02010609030101010101" pitchFamily="49" charset="-122"/>
            </a:endParaRPr>
          </a:p>
          <a:p>
            <a:pPr>
              <a:lnSpc>
                <a:spcPct val="150000"/>
              </a:lnSpc>
              <a:spcBef>
                <a:spcPts val="0"/>
              </a:spcBef>
              <a:buClr>
                <a:schemeClr val="accent2"/>
              </a:buClr>
              <a:buFont typeface="Wingdings" panose="05000000000000000000" pitchFamily="2" charset="2"/>
              <a:buChar char="l"/>
            </a:pPr>
            <a:r>
              <a:rPr lang="en-US" altLang="zh-CN" sz="2400" b="1" dirty="0" smtClean="0">
                <a:solidFill>
                  <a:schemeClr val="tx2"/>
                </a:solidFill>
                <a:latin typeface="楷体_GB2312" panose="02010609030101010101" pitchFamily="49" charset="-122"/>
                <a:ea typeface="楷体_GB2312" panose="02010609030101010101" pitchFamily="49" charset="-122"/>
              </a:rPr>
              <a:t>20</a:t>
            </a:r>
            <a:r>
              <a:rPr lang="zh-CN" altLang="zh-CN" sz="2400" b="1" dirty="0">
                <a:solidFill>
                  <a:schemeClr val="tx2"/>
                </a:solidFill>
                <a:latin typeface="楷体_GB2312" panose="02010609030101010101" pitchFamily="49" charset="-122"/>
                <a:ea typeface="楷体_GB2312" panose="02010609030101010101" pitchFamily="49" charset="-122"/>
              </a:rPr>
              <a:t>世纪</a:t>
            </a:r>
            <a:r>
              <a:rPr lang="en-US" altLang="zh-CN" sz="2400" b="1" dirty="0">
                <a:solidFill>
                  <a:schemeClr val="tx2"/>
                </a:solidFill>
                <a:latin typeface="楷体_GB2312" panose="02010609030101010101" pitchFamily="49" charset="-122"/>
                <a:ea typeface="楷体_GB2312" panose="02010609030101010101" pitchFamily="49" charset="-122"/>
              </a:rPr>
              <a:t>90</a:t>
            </a:r>
            <a:r>
              <a:rPr lang="zh-CN" altLang="zh-CN" sz="2400" b="1" dirty="0">
                <a:solidFill>
                  <a:schemeClr val="tx2"/>
                </a:solidFill>
                <a:latin typeface="楷体_GB2312" panose="02010609030101010101" pitchFamily="49" charset="-122"/>
                <a:ea typeface="楷体_GB2312" panose="02010609030101010101" pitchFamily="49" charset="-122"/>
              </a:rPr>
              <a:t>年代以来，许多国家将教师专业发展纳入到政策的视野之中，教师专业发展已成为国际教师教育发展的趋势</a:t>
            </a:r>
            <a:r>
              <a:rPr lang="zh-CN" altLang="zh-CN" sz="2400" b="1" dirty="0" smtClean="0">
                <a:solidFill>
                  <a:schemeClr val="tx2"/>
                </a:solidFill>
                <a:latin typeface="楷体_GB2312" panose="02010609030101010101" pitchFamily="49" charset="-122"/>
                <a:ea typeface="楷体_GB2312" panose="02010609030101010101" pitchFamily="49" charset="-122"/>
              </a:rPr>
              <a:t>。</a:t>
            </a:r>
            <a:endParaRPr lang="en-US" altLang="zh-CN" sz="2400" b="1" dirty="0" smtClean="0">
              <a:solidFill>
                <a:schemeClr val="tx2"/>
              </a:solidFill>
              <a:latin typeface="楷体_GB2312" panose="02010609030101010101" pitchFamily="49" charset="-122"/>
              <a:ea typeface="楷体_GB2312" panose="02010609030101010101" pitchFamily="49" charset="-122"/>
            </a:endParaRPr>
          </a:p>
          <a:p>
            <a:pPr>
              <a:lnSpc>
                <a:spcPct val="150000"/>
              </a:lnSpc>
              <a:spcBef>
                <a:spcPts val="0"/>
              </a:spcBef>
              <a:buClr>
                <a:schemeClr val="accent2"/>
              </a:buClr>
              <a:buFont typeface="Wingdings" panose="05000000000000000000" pitchFamily="2" charset="2"/>
              <a:buChar char="l"/>
            </a:pPr>
            <a:r>
              <a:rPr lang="zh-CN" altLang="zh-CN" sz="2400" b="1" dirty="0" smtClean="0">
                <a:solidFill>
                  <a:schemeClr val="tx2"/>
                </a:solidFill>
                <a:latin typeface="楷体_GB2312" panose="02010609030101010101" pitchFamily="49" charset="-122"/>
                <a:ea typeface="楷体_GB2312" panose="02010609030101010101" pitchFamily="49" charset="-122"/>
              </a:rPr>
              <a:t>纵观</a:t>
            </a:r>
            <a:r>
              <a:rPr lang="zh-CN" altLang="zh-CN" sz="2400" b="1" dirty="0">
                <a:solidFill>
                  <a:schemeClr val="tx2"/>
                </a:solidFill>
                <a:latin typeface="楷体_GB2312" panose="02010609030101010101" pitchFamily="49" charset="-122"/>
                <a:ea typeface="楷体_GB2312" panose="02010609030101010101" pitchFamily="49" charset="-122"/>
              </a:rPr>
              <a:t>教师专业化运动的进程，根据其表现特征，可以将其大致分为</a:t>
            </a:r>
            <a:r>
              <a:rPr lang="en-US" altLang="zh-CN" sz="2400" b="1" dirty="0">
                <a:solidFill>
                  <a:schemeClr val="tx2"/>
                </a:solidFill>
                <a:latin typeface="楷体_GB2312" panose="02010609030101010101" pitchFamily="49" charset="-122"/>
                <a:ea typeface="楷体_GB2312" panose="02010609030101010101" pitchFamily="49" charset="-122"/>
              </a:rPr>
              <a:t>20</a:t>
            </a:r>
            <a:r>
              <a:rPr lang="zh-CN" altLang="zh-CN" sz="2400" b="1" dirty="0">
                <a:solidFill>
                  <a:schemeClr val="tx2"/>
                </a:solidFill>
                <a:latin typeface="楷体_GB2312" panose="02010609030101010101" pitchFamily="49" charset="-122"/>
                <a:ea typeface="楷体_GB2312" panose="02010609030101010101" pitchFamily="49" charset="-122"/>
              </a:rPr>
              <a:t>世纪</a:t>
            </a:r>
            <a:r>
              <a:rPr lang="en-US" altLang="zh-CN" sz="2400" b="1" dirty="0">
                <a:solidFill>
                  <a:schemeClr val="tx2"/>
                </a:solidFill>
                <a:latin typeface="楷体_GB2312" panose="02010609030101010101" pitchFamily="49" charset="-122"/>
                <a:ea typeface="楷体_GB2312" panose="02010609030101010101" pitchFamily="49" charset="-122"/>
              </a:rPr>
              <a:t>80</a:t>
            </a:r>
            <a:r>
              <a:rPr lang="zh-CN" altLang="zh-CN" sz="2400" b="1" dirty="0">
                <a:solidFill>
                  <a:schemeClr val="tx2"/>
                </a:solidFill>
                <a:latin typeface="楷体_GB2312" panose="02010609030101010101" pitchFamily="49" charset="-122"/>
                <a:ea typeface="楷体_GB2312" panose="02010609030101010101" pitchFamily="49" charset="-122"/>
              </a:rPr>
              <a:t>年代以前的教师专业化和</a:t>
            </a:r>
            <a:r>
              <a:rPr lang="en-US" altLang="zh-CN" sz="2400" b="1" dirty="0">
                <a:solidFill>
                  <a:schemeClr val="tx2"/>
                </a:solidFill>
                <a:latin typeface="楷体_GB2312" panose="02010609030101010101" pitchFamily="49" charset="-122"/>
                <a:ea typeface="楷体_GB2312" panose="02010609030101010101" pitchFamily="49" charset="-122"/>
              </a:rPr>
              <a:t>20</a:t>
            </a:r>
            <a:r>
              <a:rPr lang="zh-CN" altLang="zh-CN" sz="2400" b="1" dirty="0">
                <a:solidFill>
                  <a:schemeClr val="tx2"/>
                </a:solidFill>
                <a:latin typeface="楷体_GB2312" panose="02010609030101010101" pitchFamily="49" charset="-122"/>
                <a:ea typeface="楷体_GB2312" panose="02010609030101010101" pitchFamily="49" charset="-122"/>
              </a:rPr>
              <a:t>世纪</a:t>
            </a:r>
            <a:r>
              <a:rPr lang="en-US" altLang="zh-CN" sz="2400" b="1" dirty="0">
                <a:solidFill>
                  <a:schemeClr val="tx2"/>
                </a:solidFill>
                <a:latin typeface="楷体_GB2312" panose="02010609030101010101" pitchFamily="49" charset="-122"/>
                <a:ea typeface="楷体_GB2312" panose="02010609030101010101" pitchFamily="49" charset="-122"/>
              </a:rPr>
              <a:t>80</a:t>
            </a:r>
            <a:r>
              <a:rPr lang="zh-CN" altLang="zh-CN" sz="2400" b="1" dirty="0">
                <a:solidFill>
                  <a:schemeClr val="tx2"/>
                </a:solidFill>
                <a:latin typeface="楷体_GB2312" panose="02010609030101010101" pitchFamily="49" charset="-122"/>
                <a:ea typeface="楷体_GB2312" panose="02010609030101010101" pitchFamily="49" charset="-122"/>
              </a:rPr>
              <a:t>年代以来的教师</a:t>
            </a:r>
            <a:r>
              <a:rPr lang="zh-CN" altLang="zh-CN" sz="2400" b="1" dirty="0" smtClean="0">
                <a:solidFill>
                  <a:schemeClr val="tx2"/>
                </a:solidFill>
                <a:latin typeface="楷体_GB2312" panose="02010609030101010101" pitchFamily="49" charset="-122"/>
                <a:ea typeface="楷体_GB2312" panose="02010609030101010101" pitchFamily="49" charset="-122"/>
              </a:rPr>
              <a:t>专业化</a:t>
            </a:r>
            <a:r>
              <a:rPr lang="zh-CN" altLang="en-US" sz="2400" b="1" dirty="0" smtClean="0">
                <a:solidFill>
                  <a:schemeClr val="tx2"/>
                </a:solidFill>
                <a:latin typeface="楷体_GB2312" panose="02010609030101010101" pitchFamily="49" charset="-122"/>
                <a:ea typeface="楷体_GB2312" panose="02010609030101010101" pitchFamily="49" charset="-122"/>
              </a:rPr>
              <a:t>。</a:t>
            </a:r>
            <a:endParaRPr lang="en-US" altLang="zh-CN" sz="2400" b="1" dirty="0" smtClean="0">
              <a:solidFill>
                <a:schemeClr val="tx2"/>
              </a:solidFill>
              <a:latin typeface="楷体_GB2312" panose="02010609030101010101" pitchFamily="49" charset="-122"/>
              <a:ea typeface="楷体_GB2312" panose="02010609030101010101" pitchFamily="49" charset="-122"/>
            </a:endParaRP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r>
              <a:rPr lang="zh-CN" altLang="en-US" sz="3600" dirty="0" smtClean="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一、</a:t>
            </a:r>
            <a:r>
              <a:rPr lang="en-US" altLang="zh-CN" sz="3600" dirty="0" smtClean="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20</a:t>
            </a:r>
            <a:r>
              <a:rPr lang="zh-CN" altLang="en-US" sz="3600" dirty="0" smtClean="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世纪</a:t>
            </a:r>
            <a:r>
              <a:rPr lang="en-US" altLang="zh-CN" sz="3600" dirty="0" smtClean="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80</a:t>
            </a:r>
            <a:r>
              <a:rPr lang="zh-CN" altLang="en-US" sz="3600" dirty="0" smtClean="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年代以前的教师专业化</a:t>
            </a:r>
            <a:endParaRPr lang="en-US" altLang="zh-CN"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endParaRPr>
          </a:p>
        </p:txBody>
      </p:sp>
      <p:sp>
        <p:nvSpPr>
          <p:cNvPr id="70659" name="Rectangle 3"/>
          <p:cNvSpPr>
            <a:spLocks noGrp="1" noChangeArrowheads="1"/>
          </p:cNvSpPr>
          <p:nvPr>
            <p:ph type="body" idx="1"/>
          </p:nvPr>
        </p:nvSpPr>
        <p:spPr>
          <a:xfrm>
            <a:off x="755576" y="1268760"/>
            <a:ext cx="7560840" cy="5067944"/>
          </a:xfrm>
        </p:spPr>
        <p:txBody>
          <a:bodyPr/>
          <a:lstStyle/>
          <a:p>
            <a:pPr>
              <a:lnSpc>
                <a:spcPct val="150000"/>
              </a:lnSpc>
              <a:spcBef>
                <a:spcPts val="0"/>
              </a:spcBef>
              <a:buClr>
                <a:schemeClr val="accent2"/>
              </a:buClr>
              <a:buFont typeface="Wingdings" panose="05000000000000000000" pitchFamily="2" charset="2"/>
              <a:buChar char="l"/>
            </a:pPr>
            <a:r>
              <a:rPr lang="en-US" altLang="zh-CN" sz="2400" b="1" dirty="0">
                <a:solidFill>
                  <a:schemeClr val="tx2"/>
                </a:solidFill>
                <a:latin typeface="楷体_GB2312" panose="02010609030101010101" pitchFamily="49" charset="-122"/>
                <a:ea typeface="楷体_GB2312" panose="02010609030101010101" pitchFamily="49" charset="-122"/>
              </a:rPr>
              <a:t>20</a:t>
            </a:r>
            <a:r>
              <a:rPr lang="zh-CN" altLang="en-US" sz="2400" b="1" dirty="0">
                <a:solidFill>
                  <a:schemeClr val="tx2"/>
                </a:solidFill>
                <a:latin typeface="楷体_GB2312" panose="02010609030101010101" pitchFamily="49" charset="-122"/>
                <a:ea typeface="楷体_GB2312" panose="02010609030101010101" pitchFamily="49" charset="-122"/>
              </a:rPr>
              <a:t>世纪</a:t>
            </a:r>
            <a:r>
              <a:rPr lang="en-US" altLang="zh-CN" sz="2400" b="1" dirty="0">
                <a:solidFill>
                  <a:schemeClr val="tx2"/>
                </a:solidFill>
                <a:latin typeface="楷体_GB2312" panose="02010609030101010101" pitchFamily="49" charset="-122"/>
                <a:ea typeface="楷体_GB2312" panose="02010609030101010101" pitchFamily="49" charset="-122"/>
              </a:rPr>
              <a:t>80</a:t>
            </a:r>
            <a:r>
              <a:rPr lang="zh-CN" altLang="en-US" sz="2400" b="1" dirty="0">
                <a:solidFill>
                  <a:schemeClr val="tx2"/>
                </a:solidFill>
                <a:latin typeface="楷体_GB2312" panose="02010609030101010101" pitchFamily="49" charset="-122"/>
                <a:ea typeface="楷体_GB2312" panose="02010609030101010101" pitchFamily="49" charset="-122"/>
              </a:rPr>
              <a:t>年代以前的教师专业化主要体现为一种外部的、集体的、以提升教师专业地位为主的</a:t>
            </a:r>
            <a:r>
              <a:rPr lang="zh-CN" altLang="en-US" sz="2400" b="1" dirty="0" smtClean="0">
                <a:solidFill>
                  <a:schemeClr val="tx2"/>
                </a:solidFill>
                <a:latin typeface="楷体_GB2312" panose="02010609030101010101" pitchFamily="49" charset="-122"/>
                <a:ea typeface="楷体_GB2312" panose="02010609030101010101" pitchFamily="49" charset="-122"/>
              </a:rPr>
              <a:t>特征。</a:t>
            </a:r>
            <a:endParaRPr lang="en-US" altLang="zh-CN" sz="2400" b="1" dirty="0" smtClean="0">
              <a:solidFill>
                <a:schemeClr val="tx2"/>
              </a:solidFill>
              <a:latin typeface="楷体_GB2312" panose="02010609030101010101" pitchFamily="49" charset="-122"/>
              <a:ea typeface="楷体_GB2312" panose="02010609030101010101" pitchFamily="49" charset="-122"/>
            </a:endParaRPr>
          </a:p>
          <a:p>
            <a:pPr>
              <a:lnSpc>
                <a:spcPct val="150000"/>
              </a:lnSpc>
              <a:spcBef>
                <a:spcPts val="0"/>
              </a:spcBef>
              <a:buClr>
                <a:schemeClr val="accent2"/>
              </a:buClr>
              <a:buFont typeface="Wingdings" panose="05000000000000000000" pitchFamily="2" charset="2"/>
              <a:buChar char="l"/>
            </a:pPr>
            <a:r>
              <a:rPr lang="zh-CN" altLang="zh-CN" sz="2400" b="1" dirty="0">
                <a:solidFill>
                  <a:schemeClr val="tx2"/>
                </a:solidFill>
                <a:latin typeface="楷体_GB2312" panose="02010609030101010101" pitchFamily="49" charset="-122"/>
                <a:ea typeface="楷体_GB2312" panose="02010609030101010101" pitchFamily="49" charset="-122"/>
              </a:rPr>
              <a:t>因为，</a:t>
            </a:r>
            <a:r>
              <a:rPr lang="en-US" altLang="zh-CN" sz="2400" b="1" dirty="0">
                <a:solidFill>
                  <a:schemeClr val="tx2"/>
                </a:solidFill>
                <a:latin typeface="楷体_GB2312" panose="02010609030101010101" pitchFamily="49" charset="-122"/>
                <a:ea typeface="楷体_GB2312" panose="02010609030101010101" pitchFamily="49" charset="-122"/>
              </a:rPr>
              <a:t>20</a:t>
            </a:r>
            <a:r>
              <a:rPr lang="zh-CN" altLang="zh-CN" sz="2400" b="1" dirty="0">
                <a:solidFill>
                  <a:schemeClr val="tx2"/>
                </a:solidFill>
                <a:latin typeface="楷体_GB2312" panose="02010609030101010101" pitchFamily="49" charset="-122"/>
                <a:ea typeface="楷体_GB2312" panose="02010609030101010101" pitchFamily="49" charset="-122"/>
              </a:rPr>
              <a:t>世纪</a:t>
            </a:r>
            <a:r>
              <a:rPr lang="en-US" altLang="zh-CN" sz="2400" b="1" dirty="0">
                <a:solidFill>
                  <a:schemeClr val="tx2"/>
                </a:solidFill>
                <a:latin typeface="楷体_GB2312" panose="02010609030101010101" pitchFamily="49" charset="-122"/>
                <a:ea typeface="楷体_GB2312" panose="02010609030101010101" pitchFamily="49" charset="-122"/>
              </a:rPr>
              <a:t>60</a:t>
            </a:r>
            <a:r>
              <a:rPr lang="zh-CN" altLang="zh-CN" sz="2400" b="1" dirty="0">
                <a:solidFill>
                  <a:schemeClr val="tx2"/>
                </a:solidFill>
                <a:latin typeface="楷体_GB2312" panose="02010609030101010101" pitchFamily="49" charset="-122"/>
                <a:ea typeface="楷体_GB2312" panose="02010609030101010101" pitchFamily="49" charset="-122"/>
              </a:rPr>
              <a:t>年代中期以后，随着出生率下降，对教师需求量也降低。与此同时，由于经济原因，教师培养机构成为政府消减公共开支的对象，公众对教育质量的不满也引发了对教师教育的批评，这些因素都使得提高教师“质”的要求取代了对“量”的急需，社会各界对教师素质的关注达到了空前的程度。</a:t>
            </a:r>
            <a:endParaRPr lang="en-US" altLang="zh-CN" sz="2400" b="1" dirty="0">
              <a:solidFill>
                <a:schemeClr val="tx2"/>
              </a:solidFill>
              <a:latin typeface="楷体_GB2312" panose="02010609030101010101" pitchFamily="49" charset="-122"/>
              <a:ea typeface="楷体_GB2312" panose="02010609030101010101" pitchFamily="49" charset="-122"/>
            </a:endParaRP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r>
              <a:rPr lang="zh-CN" altLang="en-US"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一、</a:t>
            </a:r>
            <a:r>
              <a:rPr lang="en-US" altLang="zh-CN"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20</a:t>
            </a:r>
            <a:r>
              <a:rPr lang="zh-CN" altLang="en-US"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世纪</a:t>
            </a:r>
            <a:r>
              <a:rPr lang="en-US" altLang="zh-CN"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80</a:t>
            </a:r>
            <a:r>
              <a:rPr lang="zh-CN" altLang="en-US"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年代以前的教师专业化</a:t>
            </a:r>
            <a:endParaRPr lang="en-US" altLang="zh-CN"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endParaRPr>
          </a:p>
        </p:txBody>
      </p:sp>
      <p:sp>
        <p:nvSpPr>
          <p:cNvPr id="70659" name="Rectangle 3"/>
          <p:cNvSpPr>
            <a:spLocks noGrp="1" noChangeArrowheads="1"/>
          </p:cNvSpPr>
          <p:nvPr>
            <p:ph type="body" idx="1"/>
          </p:nvPr>
        </p:nvSpPr>
        <p:spPr>
          <a:xfrm>
            <a:off x="1043608" y="1556792"/>
            <a:ext cx="7416824" cy="4176464"/>
          </a:xfrm>
        </p:spPr>
        <p:txBody>
          <a:bodyPr/>
          <a:lstStyle/>
          <a:p>
            <a:pPr>
              <a:lnSpc>
                <a:spcPct val="150000"/>
              </a:lnSpc>
              <a:spcBef>
                <a:spcPts val="0"/>
              </a:spcBef>
              <a:buClr>
                <a:schemeClr val="accent2"/>
              </a:buClr>
              <a:buFont typeface="Wingdings" panose="05000000000000000000" pitchFamily="2" charset="2"/>
              <a:buChar char="l"/>
            </a:pPr>
            <a:r>
              <a:rPr lang="zh-CN" altLang="en-US" sz="2400" b="1" dirty="0">
                <a:solidFill>
                  <a:schemeClr val="tx2"/>
                </a:solidFill>
                <a:latin typeface="楷体_GB2312" panose="02010609030101010101" pitchFamily="49" charset="-122"/>
                <a:ea typeface="楷体_GB2312" panose="02010609030101010101" pitchFamily="49" charset="-122"/>
              </a:rPr>
              <a:t>人们认识到，教师应该成为医生、律师一样的专业人员，教师队伍应等同于医生、律师的专业性与专业地位，只有这样才能保障教师的教学水准，最终提高教育的质量</a:t>
            </a:r>
            <a:r>
              <a:rPr lang="zh-CN" altLang="en-US" sz="2400" b="1" dirty="0" smtClean="0">
                <a:solidFill>
                  <a:schemeClr val="tx2"/>
                </a:solidFill>
                <a:latin typeface="楷体_GB2312" panose="02010609030101010101" pitchFamily="49" charset="-122"/>
                <a:ea typeface="楷体_GB2312" panose="02010609030101010101" pitchFamily="49" charset="-122"/>
              </a:rPr>
              <a:t>。</a:t>
            </a:r>
            <a:endParaRPr lang="en-US" altLang="zh-CN" sz="2400" b="1" dirty="0" smtClean="0">
              <a:solidFill>
                <a:schemeClr val="tx2"/>
              </a:solidFill>
              <a:latin typeface="楷体_GB2312" panose="02010609030101010101" pitchFamily="49" charset="-122"/>
              <a:ea typeface="楷体_GB2312" panose="02010609030101010101" pitchFamily="49" charset="-122"/>
            </a:endParaRPr>
          </a:p>
          <a:p>
            <a:pPr>
              <a:lnSpc>
                <a:spcPct val="150000"/>
              </a:lnSpc>
              <a:spcBef>
                <a:spcPts val="0"/>
              </a:spcBef>
              <a:buClr>
                <a:schemeClr val="accent2"/>
              </a:buClr>
              <a:buFont typeface="Wingdings" panose="05000000000000000000" pitchFamily="2" charset="2"/>
              <a:buChar char="l"/>
            </a:pPr>
            <a:r>
              <a:rPr lang="zh-CN" altLang="en-US" sz="2400" b="1" dirty="0" smtClean="0">
                <a:solidFill>
                  <a:schemeClr val="tx2"/>
                </a:solidFill>
                <a:latin typeface="楷体_GB2312" panose="02010609030101010101" pitchFamily="49" charset="-122"/>
                <a:ea typeface="楷体_GB2312" panose="02010609030101010101" pitchFamily="49" charset="-122"/>
              </a:rPr>
              <a:t>正是</a:t>
            </a:r>
            <a:r>
              <a:rPr lang="zh-CN" altLang="en-US" sz="2400" b="1" dirty="0">
                <a:solidFill>
                  <a:schemeClr val="tx2"/>
                </a:solidFill>
                <a:latin typeface="楷体_GB2312" panose="02010609030101010101" pitchFamily="49" charset="-122"/>
                <a:ea typeface="楷体_GB2312" panose="02010609030101010101" pitchFamily="49" charset="-122"/>
              </a:rPr>
              <a:t>在这样的一种背景下，寻求教师专业化逐渐成为一种强劲的思潮，不过在</a:t>
            </a:r>
            <a:r>
              <a:rPr lang="en-US" altLang="zh-CN" sz="2400" b="1" dirty="0">
                <a:solidFill>
                  <a:schemeClr val="tx2"/>
                </a:solidFill>
                <a:latin typeface="楷体_GB2312" panose="02010609030101010101" pitchFamily="49" charset="-122"/>
                <a:ea typeface="楷体_GB2312" panose="02010609030101010101" pitchFamily="49" charset="-122"/>
              </a:rPr>
              <a:t>20</a:t>
            </a:r>
            <a:r>
              <a:rPr lang="zh-CN" altLang="en-US" sz="2400" b="1" dirty="0">
                <a:solidFill>
                  <a:schemeClr val="tx2"/>
                </a:solidFill>
                <a:latin typeface="楷体_GB2312" panose="02010609030101010101" pitchFamily="49" charset="-122"/>
                <a:ea typeface="楷体_GB2312" panose="02010609030101010101" pitchFamily="49" charset="-122"/>
              </a:rPr>
              <a:t>世纪</a:t>
            </a:r>
            <a:r>
              <a:rPr lang="en-US" altLang="zh-CN" sz="2400" b="1" dirty="0">
                <a:solidFill>
                  <a:schemeClr val="tx2"/>
                </a:solidFill>
                <a:latin typeface="楷体_GB2312" panose="02010609030101010101" pitchFamily="49" charset="-122"/>
                <a:ea typeface="楷体_GB2312" panose="02010609030101010101" pitchFamily="49" charset="-122"/>
              </a:rPr>
              <a:t>60</a:t>
            </a:r>
            <a:r>
              <a:rPr lang="zh-CN" altLang="en-US" sz="2400" b="1" dirty="0">
                <a:solidFill>
                  <a:schemeClr val="tx2"/>
                </a:solidFill>
                <a:latin typeface="楷体_GB2312" panose="02010609030101010101" pitchFamily="49" charset="-122"/>
                <a:ea typeface="楷体_GB2312" panose="02010609030101010101" pitchFamily="49" charset="-122"/>
              </a:rPr>
              <a:t>、</a:t>
            </a:r>
            <a:r>
              <a:rPr lang="en-US" altLang="zh-CN" sz="2400" b="1" dirty="0">
                <a:solidFill>
                  <a:schemeClr val="tx2"/>
                </a:solidFill>
                <a:latin typeface="楷体_GB2312" panose="02010609030101010101" pitchFamily="49" charset="-122"/>
                <a:ea typeface="楷体_GB2312" panose="02010609030101010101" pitchFamily="49" charset="-122"/>
              </a:rPr>
              <a:t>70</a:t>
            </a:r>
            <a:r>
              <a:rPr lang="zh-CN" altLang="en-US" sz="2400" b="1" dirty="0">
                <a:solidFill>
                  <a:schemeClr val="tx2"/>
                </a:solidFill>
                <a:latin typeface="楷体_GB2312" panose="02010609030101010101" pitchFamily="49" charset="-122"/>
                <a:ea typeface="楷体_GB2312" panose="02010609030101010101" pitchFamily="49" charset="-122"/>
              </a:rPr>
              <a:t>年代主要是以提高教师职业地位出现的</a:t>
            </a:r>
            <a:r>
              <a:rPr lang="zh-CN" altLang="en-US" sz="2400" b="1" dirty="0" smtClean="0">
                <a:solidFill>
                  <a:schemeClr val="tx2"/>
                </a:solidFill>
                <a:latin typeface="楷体_GB2312" panose="02010609030101010101" pitchFamily="49" charset="-122"/>
                <a:ea typeface="楷体_GB2312" panose="02010609030101010101" pitchFamily="49" charset="-122"/>
              </a:rPr>
              <a:t>。</a:t>
            </a:r>
            <a:endParaRPr lang="en-US" altLang="zh-CN" sz="2400" b="1" dirty="0" smtClean="0">
              <a:solidFill>
                <a:schemeClr val="tx2"/>
              </a:solidFill>
              <a:latin typeface="楷体_GB2312" panose="02010609030101010101" pitchFamily="49" charset="-122"/>
              <a:ea typeface="楷体_GB2312" panose="02010609030101010101" pitchFamily="49" charset="-122"/>
            </a:endParaRP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r>
              <a:rPr lang="zh-CN" altLang="en-US"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一、</a:t>
            </a:r>
            <a:r>
              <a:rPr lang="en-US" altLang="zh-CN"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20</a:t>
            </a:r>
            <a:r>
              <a:rPr lang="zh-CN" altLang="en-US"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世纪</a:t>
            </a:r>
            <a:r>
              <a:rPr lang="en-US" altLang="zh-CN"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80</a:t>
            </a:r>
            <a:r>
              <a:rPr lang="zh-CN" altLang="en-US"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年代以前的教师专业化</a:t>
            </a:r>
            <a:endParaRPr lang="en-US" altLang="zh-CN" dirty="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endParaRPr>
          </a:p>
        </p:txBody>
      </p:sp>
      <p:sp>
        <p:nvSpPr>
          <p:cNvPr id="70659" name="Rectangle 3"/>
          <p:cNvSpPr>
            <a:spLocks noGrp="1" noChangeArrowheads="1"/>
          </p:cNvSpPr>
          <p:nvPr>
            <p:ph type="body" idx="1"/>
          </p:nvPr>
        </p:nvSpPr>
        <p:spPr>
          <a:xfrm>
            <a:off x="755576" y="1772816"/>
            <a:ext cx="7416824" cy="3816424"/>
          </a:xfrm>
        </p:spPr>
        <p:txBody>
          <a:bodyPr/>
          <a:lstStyle/>
          <a:p>
            <a:pPr>
              <a:lnSpc>
                <a:spcPct val="150000"/>
              </a:lnSpc>
              <a:spcBef>
                <a:spcPts val="0"/>
              </a:spcBef>
              <a:buClr>
                <a:schemeClr val="accent2"/>
              </a:buClr>
              <a:buFont typeface="Wingdings" panose="05000000000000000000" pitchFamily="2" charset="2"/>
              <a:buChar char="l"/>
            </a:pPr>
            <a:r>
              <a:rPr lang="zh-CN" altLang="en-US" sz="2400" b="1" dirty="0">
                <a:solidFill>
                  <a:schemeClr val="tx2"/>
                </a:solidFill>
                <a:latin typeface="楷体_GB2312" panose="02010609030101010101" pitchFamily="49" charset="-122"/>
                <a:ea typeface="楷体_GB2312" panose="02010609030101010101" pitchFamily="49" charset="-122"/>
              </a:rPr>
              <a:t>换句话说，人们在促进教师专业化的运动中，首先采取的是追求教师职业的专业地位和权利及集体向上流动的专业化策略</a:t>
            </a:r>
            <a:r>
              <a:rPr lang="zh-CN" altLang="en-US" sz="2400" b="1" dirty="0" smtClean="0">
                <a:solidFill>
                  <a:schemeClr val="tx2"/>
                </a:solidFill>
                <a:latin typeface="楷体_GB2312" panose="02010609030101010101" pitchFamily="49" charset="-122"/>
                <a:ea typeface="楷体_GB2312" panose="02010609030101010101" pitchFamily="49" charset="-122"/>
              </a:rPr>
              <a:t>。</a:t>
            </a:r>
            <a:endParaRPr lang="en-US" altLang="zh-CN" sz="2400" b="1" dirty="0" smtClean="0">
              <a:solidFill>
                <a:schemeClr val="tx2"/>
              </a:solidFill>
              <a:latin typeface="楷体_GB2312" panose="02010609030101010101" pitchFamily="49" charset="-122"/>
              <a:ea typeface="楷体_GB2312" panose="02010609030101010101" pitchFamily="49" charset="-122"/>
            </a:endParaRPr>
          </a:p>
          <a:p>
            <a:pPr>
              <a:lnSpc>
                <a:spcPct val="150000"/>
              </a:lnSpc>
              <a:spcBef>
                <a:spcPts val="0"/>
              </a:spcBef>
              <a:buClr>
                <a:schemeClr val="accent2"/>
              </a:buClr>
              <a:buFont typeface="Wingdings" panose="05000000000000000000" pitchFamily="2" charset="2"/>
              <a:buChar char="l"/>
            </a:pPr>
            <a:r>
              <a:rPr lang="zh-CN" altLang="en-US" sz="2400" b="1" dirty="0" smtClean="0">
                <a:solidFill>
                  <a:schemeClr val="tx2"/>
                </a:solidFill>
                <a:latin typeface="楷体_GB2312" panose="02010609030101010101" pitchFamily="49" charset="-122"/>
                <a:ea typeface="楷体_GB2312" panose="02010609030101010101" pitchFamily="49" charset="-122"/>
              </a:rPr>
              <a:t>因为</a:t>
            </a:r>
            <a:r>
              <a:rPr lang="zh-CN" altLang="en-US" sz="2400" b="1" dirty="0">
                <a:solidFill>
                  <a:schemeClr val="tx2"/>
                </a:solidFill>
                <a:latin typeface="楷体_GB2312" panose="02010609030101010101" pitchFamily="49" charset="-122"/>
                <a:ea typeface="楷体_GB2312" panose="02010609030101010101" pitchFamily="49" charset="-122"/>
              </a:rPr>
              <a:t>从社会学角度理解专业化这一概念，其含义首先是指一个普通的职业群体在一定时期内，逐渐符合专业标准、成为专门职业并获得相应专业地位的过程。</a:t>
            </a:r>
            <a:endParaRPr lang="en-US" altLang="zh-CN" sz="2400" b="1" dirty="0" smtClean="0">
              <a:solidFill>
                <a:schemeClr val="tx2"/>
              </a:solidFill>
              <a:latin typeface="楷体_GB2312" panose="02010609030101010101" pitchFamily="49" charset="-122"/>
              <a:ea typeface="楷体_GB2312" panose="02010609030101010101" pitchFamily="49" charset="-122"/>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r>
              <a:rPr lang="zh-CN" altLang="en-US"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问题一：几种典型的教师形象</a:t>
            </a:r>
            <a:endParaRPr lang="en-US" altLang="zh-CN" dirty="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endParaRPr>
          </a:p>
        </p:txBody>
      </p:sp>
      <p:sp>
        <p:nvSpPr>
          <p:cNvPr id="70659" name="Rectangle 3"/>
          <p:cNvSpPr>
            <a:spLocks noGrp="1" noChangeArrowheads="1"/>
          </p:cNvSpPr>
          <p:nvPr>
            <p:ph type="body" idx="1"/>
          </p:nvPr>
        </p:nvSpPr>
        <p:spPr>
          <a:xfrm>
            <a:off x="971600" y="2996952"/>
            <a:ext cx="7200800" cy="1008112"/>
          </a:xfrm>
        </p:spPr>
        <p:txBody>
          <a:bodyPr/>
          <a:lstStyle/>
          <a:p>
            <a:pPr marL="0" indent="0">
              <a:lnSpc>
                <a:spcPct val="80000"/>
              </a:lnSpc>
              <a:buNone/>
            </a:pPr>
            <a:r>
              <a:rPr lang="zh-CN" altLang="en-US" sz="6000" b="1" dirty="0" smtClean="0">
                <a:solidFill>
                  <a:schemeClr val="accent6"/>
                </a:solidFill>
                <a:latin typeface="黑体" panose="02010600030101010101" pitchFamily="2" charset="-122"/>
                <a:ea typeface="黑体" panose="02010600030101010101" pitchFamily="2" charset="-122"/>
              </a:rPr>
              <a:t>第二种：悲情奉献者</a:t>
            </a:r>
            <a:endParaRPr lang="en-US" altLang="zh-CN" b="1" dirty="0" smtClean="0">
              <a:latin typeface="楷体_GB2312" panose="02010609030101010101" pitchFamily="49" charset="-122"/>
              <a:ea typeface="楷体_GB2312" panose="02010609030101010101" pitchFamily="49" charset="-122"/>
            </a:endParaRP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r>
              <a:rPr lang="zh-CN" altLang="en-US"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一、</a:t>
            </a:r>
            <a:r>
              <a:rPr lang="en-US" altLang="zh-CN"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20</a:t>
            </a:r>
            <a:r>
              <a:rPr lang="zh-CN" altLang="en-US"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世纪</a:t>
            </a:r>
            <a:r>
              <a:rPr lang="en-US" altLang="zh-CN"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80</a:t>
            </a:r>
            <a:r>
              <a:rPr lang="zh-CN" altLang="en-US"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年代以前的教师专业化</a:t>
            </a:r>
            <a:endParaRPr lang="en-US" altLang="zh-CN"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endParaRPr>
          </a:p>
        </p:txBody>
      </p:sp>
      <p:sp>
        <p:nvSpPr>
          <p:cNvPr id="70659" name="Rectangle 3"/>
          <p:cNvSpPr>
            <a:spLocks noGrp="1" noChangeArrowheads="1"/>
          </p:cNvSpPr>
          <p:nvPr>
            <p:ph type="body" idx="1"/>
          </p:nvPr>
        </p:nvSpPr>
        <p:spPr>
          <a:xfrm>
            <a:off x="755576" y="1628800"/>
            <a:ext cx="7776864" cy="4176464"/>
          </a:xfrm>
        </p:spPr>
        <p:txBody>
          <a:bodyPr/>
          <a:lstStyle/>
          <a:p>
            <a:pPr>
              <a:lnSpc>
                <a:spcPct val="150000"/>
              </a:lnSpc>
              <a:spcBef>
                <a:spcPts val="0"/>
              </a:spcBef>
              <a:buClr>
                <a:schemeClr val="accent2"/>
              </a:buClr>
              <a:buFont typeface="Wingdings" panose="05000000000000000000" pitchFamily="2" charset="2"/>
              <a:buChar char="l"/>
            </a:pPr>
            <a:r>
              <a:rPr lang="en-US" altLang="zh-CN" sz="2800" b="1" dirty="0">
                <a:solidFill>
                  <a:schemeClr val="tx2"/>
                </a:solidFill>
                <a:latin typeface="楷体_GB2312" panose="02010609030101010101" pitchFamily="49" charset="-122"/>
                <a:ea typeface="楷体_GB2312" panose="02010609030101010101" pitchFamily="49" charset="-122"/>
              </a:rPr>
              <a:t>1966</a:t>
            </a:r>
            <a:r>
              <a:rPr lang="zh-CN" altLang="en-US" sz="2800" b="1" dirty="0">
                <a:solidFill>
                  <a:schemeClr val="tx2"/>
                </a:solidFill>
                <a:latin typeface="楷体_GB2312" panose="02010609030101010101" pitchFamily="49" charset="-122"/>
                <a:ea typeface="楷体_GB2312" panose="02010609030101010101" pitchFamily="49" charset="-122"/>
              </a:rPr>
              <a:t>年，联合国教科文组织和国际劳工组织提出</a:t>
            </a:r>
            <a:r>
              <a:rPr lang="en-US" altLang="zh-CN" sz="2800" b="1" dirty="0">
                <a:solidFill>
                  <a:schemeClr val="tx2"/>
                </a:solidFill>
                <a:latin typeface="楷体_GB2312" panose="02010609030101010101" pitchFamily="49" charset="-122"/>
                <a:ea typeface="楷体_GB2312" panose="02010609030101010101" pitchFamily="49" charset="-122"/>
              </a:rPr>
              <a:t>《</a:t>
            </a:r>
            <a:r>
              <a:rPr lang="zh-CN" altLang="en-US" sz="2800" b="1" dirty="0">
                <a:solidFill>
                  <a:schemeClr val="tx2"/>
                </a:solidFill>
                <a:latin typeface="楷体_GB2312" panose="02010609030101010101" pitchFamily="49" charset="-122"/>
                <a:ea typeface="楷体_GB2312" panose="02010609030101010101" pitchFamily="49" charset="-122"/>
              </a:rPr>
              <a:t>关于教师地位的建议</a:t>
            </a:r>
            <a:r>
              <a:rPr lang="en-US" altLang="zh-CN" sz="2800" b="1" dirty="0">
                <a:solidFill>
                  <a:schemeClr val="tx2"/>
                </a:solidFill>
                <a:latin typeface="楷体_GB2312" panose="02010609030101010101" pitchFamily="49" charset="-122"/>
                <a:ea typeface="楷体_GB2312" panose="02010609030101010101" pitchFamily="49" charset="-122"/>
              </a:rPr>
              <a:t>》</a:t>
            </a:r>
            <a:r>
              <a:rPr lang="zh-CN" altLang="en-US" sz="2800" b="1" dirty="0">
                <a:solidFill>
                  <a:schemeClr val="tx2"/>
                </a:solidFill>
                <a:latin typeface="楷体_GB2312" panose="02010609030101010101" pitchFamily="49" charset="-122"/>
                <a:ea typeface="楷体_GB2312" panose="02010609030101010101" pitchFamily="49" charset="-122"/>
              </a:rPr>
              <a:t>，首次以官方文件形式对教师专业化做出了明确的说明，提出“应把教育工作视为专门的职业，这种职业要求教师经过严格的、持续的学习，获得并保持专门的知识和特别的技术”</a:t>
            </a:r>
            <a:r>
              <a:rPr lang="zh-CN" altLang="en-US" sz="2800" b="1" dirty="0" smtClean="0">
                <a:solidFill>
                  <a:schemeClr val="tx2"/>
                </a:solidFill>
                <a:latin typeface="楷体_GB2312" panose="02010609030101010101" pitchFamily="49" charset="-122"/>
                <a:ea typeface="楷体_GB2312" panose="02010609030101010101" pitchFamily="49" charset="-122"/>
              </a:rPr>
              <a:t>。</a:t>
            </a:r>
            <a:endParaRPr lang="zh-CN" altLang="en-US" sz="2800" b="1" dirty="0">
              <a:solidFill>
                <a:schemeClr val="tx2"/>
              </a:solidFill>
              <a:latin typeface="楷体_GB2312" panose="02010609030101010101" pitchFamily="49" charset="-122"/>
              <a:ea typeface="楷体_GB2312" panose="02010609030101010101" pitchFamily="49" charset="-122"/>
            </a:endParaRP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r>
              <a:rPr lang="zh-CN" altLang="en-US"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一、</a:t>
            </a:r>
            <a:r>
              <a:rPr lang="en-US" altLang="zh-CN"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20</a:t>
            </a:r>
            <a:r>
              <a:rPr lang="zh-CN" altLang="en-US"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世纪</a:t>
            </a:r>
            <a:r>
              <a:rPr lang="en-US" altLang="zh-CN"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80</a:t>
            </a:r>
            <a:r>
              <a:rPr lang="zh-CN" altLang="en-US"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年代以前的教师专业化</a:t>
            </a:r>
            <a:endParaRPr lang="en-US" altLang="zh-CN"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endParaRPr>
          </a:p>
        </p:txBody>
      </p:sp>
      <p:sp>
        <p:nvSpPr>
          <p:cNvPr id="70659" name="Rectangle 3"/>
          <p:cNvSpPr>
            <a:spLocks noGrp="1" noChangeArrowheads="1"/>
          </p:cNvSpPr>
          <p:nvPr>
            <p:ph type="body" idx="1"/>
          </p:nvPr>
        </p:nvSpPr>
        <p:spPr>
          <a:xfrm>
            <a:off x="1043608" y="1556792"/>
            <a:ext cx="7128792" cy="4176464"/>
          </a:xfrm>
        </p:spPr>
        <p:txBody>
          <a:bodyPr/>
          <a:lstStyle/>
          <a:p>
            <a:pPr>
              <a:lnSpc>
                <a:spcPct val="150000"/>
              </a:lnSpc>
              <a:spcBef>
                <a:spcPts val="0"/>
              </a:spcBef>
              <a:buClr>
                <a:schemeClr val="accent2"/>
              </a:buClr>
              <a:buFont typeface="Wingdings" panose="05000000000000000000" pitchFamily="2" charset="2"/>
              <a:buChar char="l"/>
            </a:pPr>
            <a:r>
              <a:rPr lang="zh-CN" altLang="en-US" sz="2800" b="1" dirty="0" smtClean="0">
                <a:solidFill>
                  <a:schemeClr val="tx2"/>
                </a:solidFill>
                <a:latin typeface="楷体_GB2312" panose="02010609030101010101" pitchFamily="49" charset="-122"/>
                <a:ea typeface="楷体_GB2312" panose="02010609030101010101" pitchFamily="49" charset="-122"/>
              </a:rPr>
              <a:t>美国</a:t>
            </a:r>
            <a:r>
              <a:rPr lang="zh-CN" altLang="en-US" sz="2800" b="1" dirty="0">
                <a:solidFill>
                  <a:schemeClr val="tx2"/>
                </a:solidFill>
                <a:latin typeface="楷体_GB2312" panose="02010609030101010101" pitchFamily="49" charset="-122"/>
                <a:ea typeface="楷体_GB2312" panose="02010609030101010101" pitchFamily="49" charset="-122"/>
              </a:rPr>
              <a:t>在</a:t>
            </a:r>
            <a:r>
              <a:rPr lang="en-US" altLang="zh-CN" sz="2800" b="1" dirty="0">
                <a:solidFill>
                  <a:schemeClr val="tx2"/>
                </a:solidFill>
                <a:latin typeface="楷体_GB2312" panose="02010609030101010101" pitchFamily="49" charset="-122"/>
                <a:ea typeface="楷体_GB2312" panose="02010609030101010101" pitchFamily="49" charset="-122"/>
              </a:rPr>
              <a:t>20</a:t>
            </a:r>
            <a:r>
              <a:rPr lang="zh-CN" altLang="en-US" sz="2800" b="1" dirty="0">
                <a:solidFill>
                  <a:schemeClr val="tx2"/>
                </a:solidFill>
                <a:latin typeface="楷体_GB2312" panose="02010609030101010101" pitchFamily="49" charset="-122"/>
                <a:ea typeface="楷体_GB2312" panose="02010609030101010101" pitchFamily="49" charset="-122"/>
              </a:rPr>
              <a:t>世纪</a:t>
            </a:r>
            <a:r>
              <a:rPr lang="en-US" altLang="zh-CN" sz="2800" b="1" dirty="0">
                <a:solidFill>
                  <a:schemeClr val="tx2"/>
                </a:solidFill>
                <a:latin typeface="楷体_GB2312" panose="02010609030101010101" pitchFamily="49" charset="-122"/>
                <a:ea typeface="楷体_GB2312" panose="02010609030101010101" pitchFamily="49" charset="-122"/>
              </a:rPr>
              <a:t>70</a:t>
            </a:r>
            <a:r>
              <a:rPr lang="zh-CN" altLang="en-US" sz="2800" b="1" dirty="0">
                <a:solidFill>
                  <a:schemeClr val="tx2"/>
                </a:solidFill>
                <a:latin typeface="楷体_GB2312" panose="02010609030101010101" pitchFamily="49" charset="-122"/>
                <a:ea typeface="楷体_GB2312" panose="02010609030101010101" pitchFamily="49" charset="-122"/>
              </a:rPr>
              <a:t>年代中期提出教师专业化的口号，以提高公共教育质量，推动教学成为真正的专业。</a:t>
            </a:r>
            <a:r>
              <a:rPr lang="en-US" altLang="zh-CN" sz="2800" b="1" dirty="0">
                <a:solidFill>
                  <a:schemeClr val="tx2"/>
                </a:solidFill>
                <a:latin typeface="楷体_GB2312" panose="02010609030101010101" pitchFamily="49" charset="-122"/>
                <a:ea typeface="楷体_GB2312" panose="02010609030101010101" pitchFamily="49" charset="-122"/>
              </a:rPr>
              <a:t>1976</a:t>
            </a:r>
            <a:r>
              <a:rPr lang="zh-CN" altLang="en-US" sz="2800" b="1" dirty="0">
                <a:solidFill>
                  <a:schemeClr val="tx2"/>
                </a:solidFill>
                <a:latin typeface="楷体_GB2312" panose="02010609030101010101" pitchFamily="49" charset="-122"/>
                <a:ea typeface="楷体_GB2312" panose="02010609030101010101" pitchFamily="49" charset="-122"/>
              </a:rPr>
              <a:t>年，美国教师教育大学联合会报告预言，教学能够并将自我实现为专业，同时激励为此作出专业的和有组织的努力</a:t>
            </a:r>
            <a:r>
              <a:rPr lang="zh-CN" altLang="en-US" sz="2800" b="1" dirty="0" smtClean="0">
                <a:solidFill>
                  <a:schemeClr val="tx2"/>
                </a:solidFill>
                <a:latin typeface="楷体_GB2312" panose="02010609030101010101" pitchFamily="49" charset="-122"/>
                <a:ea typeface="楷体_GB2312" panose="02010609030101010101" pitchFamily="49" charset="-122"/>
              </a:rPr>
              <a:t>。</a:t>
            </a:r>
            <a:endParaRPr lang="zh-CN" altLang="en-US" sz="2800" b="1" dirty="0">
              <a:solidFill>
                <a:schemeClr val="tx2"/>
              </a:solidFill>
              <a:latin typeface="楷体_GB2312" panose="02010609030101010101" pitchFamily="49" charset="-122"/>
              <a:ea typeface="楷体_GB2312" panose="02010609030101010101" pitchFamily="49" charset="-122"/>
            </a:endParaRPr>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r>
              <a:rPr lang="zh-CN" altLang="en-US"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一、</a:t>
            </a:r>
            <a:r>
              <a:rPr lang="en-US" altLang="zh-CN"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20</a:t>
            </a:r>
            <a:r>
              <a:rPr lang="zh-CN" altLang="en-US"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世纪</a:t>
            </a:r>
            <a:r>
              <a:rPr lang="en-US" altLang="zh-CN"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80</a:t>
            </a:r>
            <a:r>
              <a:rPr lang="zh-CN" altLang="en-US"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年代以前的教师专业化</a:t>
            </a:r>
            <a:endParaRPr lang="en-US" altLang="zh-CN"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endParaRPr>
          </a:p>
        </p:txBody>
      </p:sp>
      <p:sp>
        <p:nvSpPr>
          <p:cNvPr id="70659" name="Rectangle 3"/>
          <p:cNvSpPr>
            <a:spLocks noGrp="1" noChangeArrowheads="1"/>
          </p:cNvSpPr>
          <p:nvPr>
            <p:ph type="body" idx="1"/>
          </p:nvPr>
        </p:nvSpPr>
        <p:spPr>
          <a:xfrm>
            <a:off x="899592" y="1844824"/>
            <a:ext cx="7416824" cy="3816424"/>
          </a:xfrm>
        </p:spPr>
        <p:txBody>
          <a:bodyPr/>
          <a:lstStyle/>
          <a:p>
            <a:pPr>
              <a:lnSpc>
                <a:spcPct val="150000"/>
              </a:lnSpc>
              <a:spcBef>
                <a:spcPts val="0"/>
              </a:spcBef>
              <a:buClr>
                <a:schemeClr val="accent2"/>
              </a:buClr>
              <a:buFont typeface="Wingdings" panose="05000000000000000000" pitchFamily="2" charset="2"/>
              <a:buChar char="l"/>
            </a:pPr>
            <a:r>
              <a:rPr lang="zh-CN" altLang="en-US" sz="2800" b="1" dirty="0" smtClean="0">
                <a:solidFill>
                  <a:schemeClr val="tx2"/>
                </a:solidFill>
                <a:latin typeface="楷体_GB2312" panose="02010609030101010101" pitchFamily="49" charset="-122"/>
                <a:ea typeface="楷体_GB2312" panose="02010609030101010101" pitchFamily="49" charset="-122"/>
              </a:rPr>
              <a:t>日本</a:t>
            </a:r>
            <a:r>
              <a:rPr lang="zh-CN" altLang="en-US" sz="2800" b="1" dirty="0">
                <a:solidFill>
                  <a:schemeClr val="tx2"/>
                </a:solidFill>
                <a:latin typeface="楷体_GB2312" panose="02010609030101010101" pitchFamily="49" charset="-122"/>
                <a:ea typeface="楷体_GB2312" panose="02010609030101010101" pitchFamily="49" charset="-122"/>
              </a:rPr>
              <a:t>早在</a:t>
            </a:r>
            <a:r>
              <a:rPr lang="en-US" altLang="zh-CN" sz="2800" b="1" dirty="0">
                <a:solidFill>
                  <a:schemeClr val="tx2"/>
                </a:solidFill>
                <a:latin typeface="楷体_GB2312" panose="02010609030101010101" pitchFamily="49" charset="-122"/>
                <a:ea typeface="楷体_GB2312" panose="02010609030101010101" pitchFamily="49" charset="-122"/>
              </a:rPr>
              <a:t>1971</a:t>
            </a:r>
            <a:r>
              <a:rPr lang="zh-CN" altLang="en-US" sz="2800" b="1" dirty="0">
                <a:solidFill>
                  <a:schemeClr val="tx2"/>
                </a:solidFill>
                <a:latin typeface="楷体_GB2312" panose="02010609030101010101" pitchFamily="49" charset="-122"/>
                <a:ea typeface="楷体_GB2312" panose="02010609030101010101" pitchFamily="49" charset="-122"/>
              </a:rPr>
              <a:t>年就在中央教育审议会通过的</a:t>
            </a:r>
            <a:r>
              <a:rPr lang="en-US" altLang="zh-CN" sz="2800" b="1" dirty="0">
                <a:solidFill>
                  <a:schemeClr val="tx2"/>
                </a:solidFill>
                <a:latin typeface="楷体_GB2312" panose="02010609030101010101" pitchFamily="49" charset="-122"/>
                <a:ea typeface="楷体_GB2312" panose="02010609030101010101" pitchFamily="49" charset="-122"/>
              </a:rPr>
              <a:t>《</a:t>
            </a:r>
            <a:r>
              <a:rPr lang="zh-CN" altLang="en-US" sz="2800" b="1" dirty="0">
                <a:solidFill>
                  <a:schemeClr val="tx2"/>
                </a:solidFill>
                <a:latin typeface="楷体_GB2312" panose="02010609030101010101" pitchFamily="49" charset="-122"/>
                <a:ea typeface="楷体_GB2312" panose="02010609030101010101" pitchFamily="49" charset="-122"/>
              </a:rPr>
              <a:t>关于今后学校教育的综合扩充与调整的基本措施</a:t>
            </a:r>
            <a:r>
              <a:rPr lang="en-US" altLang="zh-CN" sz="2800" b="1" dirty="0">
                <a:solidFill>
                  <a:schemeClr val="tx2"/>
                </a:solidFill>
                <a:latin typeface="楷体_GB2312" panose="02010609030101010101" pitchFamily="49" charset="-122"/>
                <a:ea typeface="楷体_GB2312" panose="02010609030101010101" pitchFamily="49" charset="-122"/>
              </a:rPr>
              <a:t>》</a:t>
            </a:r>
            <a:r>
              <a:rPr lang="zh-CN" altLang="en-US" sz="2800" b="1" dirty="0">
                <a:solidFill>
                  <a:schemeClr val="tx2"/>
                </a:solidFill>
                <a:latin typeface="楷体_GB2312" panose="02010609030101010101" pitchFamily="49" charset="-122"/>
                <a:ea typeface="楷体_GB2312" panose="02010609030101010101" pitchFamily="49" charset="-122"/>
              </a:rPr>
              <a:t>中指出，“教师职业本来就需要极高的专门性”，强调应当确认、加强教师的专业化</a:t>
            </a:r>
            <a:r>
              <a:rPr lang="zh-CN" altLang="en-US" sz="2800" b="1" dirty="0" smtClean="0">
                <a:solidFill>
                  <a:schemeClr val="tx2"/>
                </a:solidFill>
                <a:latin typeface="楷体_GB2312" panose="02010609030101010101" pitchFamily="49" charset="-122"/>
                <a:ea typeface="楷体_GB2312" panose="02010609030101010101" pitchFamily="49" charset="-122"/>
              </a:rPr>
              <a:t>。</a:t>
            </a:r>
            <a:endParaRPr lang="zh-CN" altLang="en-US" sz="2800" b="1" dirty="0">
              <a:solidFill>
                <a:schemeClr val="tx2"/>
              </a:solidFill>
              <a:latin typeface="楷体_GB2312" panose="02010609030101010101" pitchFamily="49" charset="-122"/>
              <a:ea typeface="楷体_GB2312" panose="02010609030101010101" pitchFamily="49" charset="-122"/>
            </a:endParaRPr>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r>
              <a:rPr lang="zh-CN" altLang="en-US"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一、</a:t>
            </a:r>
            <a:r>
              <a:rPr lang="en-US" altLang="zh-CN"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20</a:t>
            </a:r>
            <a:r>
              <a:rPr lang="zh-CN" altLang="en-US"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世纪</a:t>
            </a:r>
            <a:r>
              <a:rPr lang="en-US" altLang="zh-CN"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80</a:t>
            </a:r>
            <a:r>
              <a:rPr lang="zh-CN" altLang="en-US"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年代以前的教师专业化</a:t>
            </a:r>
            <a:endParaRPr lang="en-US" altLang="zh-CN"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endParaRPr>
          </a:p>
        </p:txBody>
      </p:sp>
      <p:sp>
        <p:nvSpPr>
          <p:cNvPr id="70659" name="Rectangle 3"/>
          <p:cNvSpPr>
            <a:spLocks noGrp="1" noChangeArrowheads="1"/>
          </p:cNvSpPr>
          <p:nvPr>
            <p:ph type="body" idx="1"/>
          </p:nvPr>
        </p:nvSpPr>
        <p:spPr>
          <a:xfrm>
            <a:off x="1043608" y="1556792"/>
            <a:ext cx="7416824" cy="4176464"/>
          </a:xfrm>
        </p:spPr>
        <p:txBody>
          <a:bodyPr/>
          <a:lstStyle/>
          <a:p>
            <a:pPr>
              <a:lnSpc>
                <a:spcPct val="150000"/>
              </a:lnSpc>
              <a:spcBef>
                <a:spcPts val="0"/>
              </a:spcBef>
              <a:buClr>
                <a:schemeClr val="accent2"/>
              </a:buClr>
              <a:buFont typeface="Wingdings" panose="05000000000000000000" pitchFamily="2" charset="2"/>
              <a:buChar char="l"/>
            </a:pPr>
            <a:r>
              <a:rPr lang="zh-CN" altLang="en-US" sz="2400" b="1" dirty="0">
                <a:solidFill>
                  <a:schemeClr val="tx2"/>
                </a:solidFill>
                <a:latin typeface="楷体_GB2312" panose="02010609030101010101" pitchFamily="49" charset="-122"/>
                <a:ea typeface="楷体_GB2312" panose="02010609030101010101" pitchFamily="49" charset="-122"/>
              </a:rPr>
              <a:t>人们认识到，教师应该成为医生、律师一样的专业人员，教师队伍应等同于医生、律师的专业性与专业地位，只有这样才能保障教师的教学水准，最终提高教育的质量</a:t>
            </a:r>
            <a:r>
              <a:rPr lang="zh-CN" altLang="en-US" sz="2400" b="1" dirty="0" smtClean="0">
                <a:solidFill>
                  <a:schemeClr val="tx2"/>
                </a:solidFill>
                <a:latin typeface="楷体_GB2312" panose="02010609030101010101" pitchFamily="49" charset="-122"/>
                <a:ea typeface="楷体_GB2312" panose="02010609030101010101" pitchFamily="49" charset="-122"/>
              </a:rPr>
              <a:t>。</a:t>
            </a:r>
            <a:endParaRPr lang="en-US" altLang="zh-CN" sz="2400" b="1" dirty="0" smtClean="0">
              <a:solidFill>
                <a:schemeClr val="tx2"/>
              </a:solidFill>
              <a:latin typeface="楷体_GB2312" panose="02010609030101010101" pitchFamily="49" charset="-122"/>
              <a:ea typeface="楷体_GB2312" panose="02010609030101010101" pitchFamily="49" charset="-122"/>
            </a:endParaRPr>
          </a:p>
          <a:p>
            <a:pPr>
              <a:lnSpc>
                <a:spcPct val="150000"/>
              </a:lnSpc>
              <a:spcBef>
                <a:spcPts val="0"/>
              </a:spcBef>
              <a:buClr>
                <a:schemeClr val="accent2"/>
              </a:buClr>
              <a:buFont typeface="Wingdings" panose="05000000000000000000" pitchFamily="2" charset="2"/>
              <a:buChar char="l"/>
            </a:pPr>
            <a:r>
              <a:rPr lang="zh-CN" altLang="en-US" sz="2400" b="1" dirty="0" smtClean="0">
                <a:solidFill>
                  <a:schemeClr val="tx2"/>
                </a:solidFill>
                <a:latin typeface="楷体_GB2312" panose="02010609030101010101" pitchFamily="49" charset="-122"/>
                <a:ea typeface="楷体_GB2312" panose="02010609030101010101" pitchFamily="49" charset="-122"/>
              </a:rPr>
              <a:t>正是</a:t>
            </a:r>
            <a:r>
              <a:rPr lang="zh-CN" altLang="en-US" sz="2400" b="1" dirty="0">
                <a:solidFill>
                  <a:schemeClr val="tx2"/>
                </a:solidFill>
                <a:latin typeface="楷体_GB2312" panose="02010609030101010101" pitchFamily="49" charset="-122"/>
                <a:ea typeface="楷体_GB2312" panose="02010609030101010101" pitchFamily="49" charset="-122"/>
              </a:rPr>
              <a:t>在这样的一种背景下，寻求教师专业化逐渐成为一种强劲的思潮，不过在</a:t>
            </a:r>
            <a:r>
              <a:rPr lang="en-US" altLang="zh-CN" sz="2400" b="1" dirty="0">
                <a:solidFill>
                  <a:schemeClr val="tx2"/>
                </a:solidFill>
                <a:latin typeface="楷体_GB2312" panose="02010609030101010101" pitchFamily="49" charset="-122"/>
                <a:ea typeface="楷体_GB2312" panose="02010609030101010101" pitchFamily="49" charset="-122"/>
              </a:rPr>
              <a:t>20</a:t>
            </a:r>
            <a:r>
              <a:rPr lang="zh-CN" altLang="en-US" sz="2400" b="1" dirty="0">
                <a:solidFill>
                  <a:schemeClr val="tx2"/>
                </a:solidFill>
                <a:latin typeface="楷体_GB2312" panose="02010609030101010101" pitchFamily="49" charset="-122"/>
                <a:ea typeface="楷体_GB2312" panose="02010609030101010101" pitchFamily="49" charset="-122"/>
              </a:rPr>
              <a:t>世纪</a:t>
            </a:r>
            <a:r>
              <a:rPr lang="en-US" altLang="zh-CN" sz="2400" b="1" dirty="0">
                <a:solidFill>
                  <a:schemeClr val="tx2"/>
                </a:solidFill>
                <a:latin typeface="楷体_GB2312" panose="02010609030101010101" pitchFamily="49" charset="-122"/>
                <a:ea typeface="楷体_GB2312" panose="02010609030101010101" pitchFamily="49" charset="-122"/>
              </a:rPr>
              <a:t>60</a:t>
            </a:r>
            <a:r>
              <a:rPr lang="zh-CN" altLang="en-US" sz="2400" b="1" dirty="0">
                <a:solidFill>
                  <a:schemeClr val="tx2"/>
                </a:solidFill>
                <a:latin typeface="楷体_GB2312" panose="02010609030101010101" pitchFamily="49" charset="-122"/>
                <a:ea typeface="楷体_GB2312" panose="02010609030101010101" pitchFamily="49" charset="-122"/>
              </a:rPr>
              <a:t>、</a:t>
            </a:r>
            <a:r>
              <a:rPr lang="en-US" altLang="zh-CN" sz="2400" b="1" dirty="0">
                <a:solidFill>
                  <a:schemeClr val="tx2"/>
                </a:solidFill>
                <a:latin typeface="楷体_GB2312" panose="02010609030101010101" pitchFamily="49" charset="-122"/>
                <a:ea typeface="楷体_GB2312" panose="02010609030101010101" pitchFamily="49" charset="-122"/>
              </a:rPr>
              <a:t>70</a:t>
            </a:r>
            <a:r>
              <a:rPr lang="zh-CN" altLang="en-US" sz="2400" b="1" dirty="0">
                <a:solidFill>
                  <a:schemeClr val="tx2"/>
                </a:solidFill>
                <a:latin typeface="楷体_GB2312" panose="02010609030101010101" pitchFamily="49" charset="-122"/>
                <a:ea typeface="楷体_GB2312" panose="02010609030101010101" pitchFamily="49" charset="-122"/>
              </a:rPr>
              <a:t>年代主要是以提高教师职业地位出现的</a:t>
            </a:r>
            <a:r>
              <a:rPr lang="zh-CN" altLang="en-US" sz="2400" b="1" dirty="0" smtClean="0">
                <a:solidFill>
                  <a:schemeClr val="tx2"/>
                </a:solidFill>
                <a:latin typeface="楷体_GB2312" panose="02010609030101010101" pitchFamily="49" charset="-122"/>
                <a:ea typeface="楷体_GB2312" panose="02010609030101010101" pitchFamily="49" charset="-122"/>
              </a:rPr>
              <a:t>。</a:t>
            </a:r>
            <a:endParaRPr lang="en-US" altLang="zh-CN" sz="2400" b="1" dirty="0" smtClean="0">
              <a:solidFill>
                <a:schemeClr val="tx2"/>
              </a:solidFill>
              <a:latin typeface="楷体_GB2312" panose="02010609030101010101" pitchFamily="49" charset="-122"/>
              <a:ea typeface="楷体_GB2312" panose="02010609030101010101" pitchFamily="49" charset="-122"/>
            </a:endParaRPr>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r>
              <a:rPr lang="zh-CN" altLang="en-US"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一、</a:t>
            </a:r>
            <a:r>
              <a:rPr lang="en-US" altLang="zh-CN"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20</a:t>
            </a:r>
            <a:r>
              <a:rPr lang="zh-CN" altLang="en-US"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世纪</a:t>
            </a:r>
            <a:r>
              <a:rPr lang="en-US" altLang="zh-CN"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80</a:t>
            </a:r>
            <a:r>
              <a:rPr lang="zh-CN" altLang="en-US"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年代以前的教师专业化</a:t>
            </a:r>
            <a:endParaRPr lang="en-US" altLang="zh-CN"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endParaRPr>
          </a:p>
        </p:txBody>
      </p:sp>
      <p:sp>
        <p:nvSpPr>
          <p:cNvPr id="70659" name="Rectangle 3"/>
          <p:cNvSpPr>
            <a:spLocks noGrp="1" noChangeArrowheads="1"/>
          </p:cNvSpPr>
          <p:nvPr>
            <p:ph type="body" idx="1"/>
          </p:nvPr>
        </p:nvSpPr>
        <p:spPr>
          <a:xfrm>
            <a:off x="1043608" y="1556792"/>
            <a:ext cx="7416824" cy="4176464"/>
          </a:xfrm>
        </p:spPr>
        <p:txBody>
          <a:bodyPr/>
          <a:lstStyle/>
          <a:p>
            <a:pPr>
              <a:lnSpc>
                <a:spcPct val="150000"/>
              </a:lnSpc>
              <a:spcBef>
                <a:spcPts val="0"/>
              </a:spcBef>
              <a:buClr>
                <a:schemeClr val="accent2"/>
              </a:buClr>
              <a:buFont typeface="Wingdings" panose="05000000000000000000" pitchFamily="2" charset="2"/>
              <a:buChar char="l"/>
            </a:pPr>
            <a:r>
              <a:rPr lang="zh-CN" altLang="en-US" sz="2400" b="1" dirty="0">
                <a:solidFill>
                  <a:schemeClr val="tx2"/>
                </a:solidFill>
                <a:latin typeface="楷体_GB2312" panose="02010609030101010101" pitchFamily="49" charset="-122"/>
                <a:ea typeface="楷体_GB2312" panose="02010609030101010101" pitchFamily="49" charset="-122"/>
              </a:rPr>
              <a:t>人们认识到，教师应该成为医生、律师一样的专业人员，教师队伍应等同于医生、律师的专业性与专业地位，只有这样才能保障教师的教学水准，最终提高教育的质量</a:t>
            </a:r>
            <a:r>
              <a:rPr lang="zh-CN" altLang="en-US" sz="2400" b="1" dirty="0" smtClean="0">
                <a:solidFill>
                  <a:schemeClr val="tx2"/>
                </a:solidFill>
                <a:latin typeface="楷体_GB2312" panose="02010609030101010101" pitchFamily="49" charset="-122"/>
                <a:ea typeface="楷体_GB2312" panose="02010609030101010101" pitchFamily="49" charset="-122"/>
              </a:rPr>
              <a:t>。</a:t>
            </a:r>
            <a:endParaRPr lang="en-US" altLang="zh-CN" sz="2400" b="1" dirty="0" smtClean="0">
              <a:solidFill>
                <a:schemeClr val="tx2"/>
              </a:solidFill>
              <a:latin typeface="楷体_GB2312" panose="02010609030101010101" pitchFamily="49" charset="-122"/>
              <a:ea typeface="楷体_GB2312" panose="02010609030101010101" pitchFamily="49" charset="-122"/>
            </a:endParaRPr>
          </a:p>
          <a:p>
            <a:pPr>
              <a:lnSpc>
                <a:spcPct val="150000"/>
              </a:lnSpc>
              <a:spcBef>
                <a:spcPts val="0"/>
              </a:spcBef>
              <a:buClr>
                <a:schemeClr val="accent2"/>
              </a:buClr>
              <a:buFont typeface="Wingdings" panose="05000000000000000000" pitchFamily="2" charset="2"/>
              <a:buChar char="l"/>
            </a:pPr>
            <a:r>
              <a:rPr lang="zh-CN" altLang="en-US" sz="2400" b="1" dirty="0" smtClean="0">
                <a:solidFill>
                  <a:schemeClr val="tx2"/>
                </a:solidFill>
                <a:latin typeface="楷体_GB2312" panose="02010609030101010101" pitchFamily="49" charset="-122"/>
                <a:ea typeface="楷体_GB2312" panose="02010609030101010101" pitchFamily="49" charset="-122"/>
              </a:rPr>
              <a:t>正是</a:t>
            </a:r>
            <a:r>
              <a:rPr lang="zh-CN" altLang="en-US" sz="2400" b="1" dirty="0">
                <a:solidFill>
                  <a:schemeClr val="tx2"/>
                </a:solidFill>
                <a:latin typeface="楷体_GB2312" panose="02010609030101010101" pitchFamily="49" charset="-122"/>
                <a:ea typeface="楷体_GB2312" panose="02010609030101010101" pitchFamily="49" charset="-122"/>
              </a:rPr>
              <a:t>在这样的一种背景下，寻求教师专业化逐渐成为一种强劲的思潮，不过在</a:t>
            </a:r>
            <a:r>
              <a:rPr lang="en-US" altLang="zh-CN" sz="2400" b="1" dirty="0">
                <a:solidFill>
                  <a:schemeClr val="tx2"/>
                </a:solidFill>
                <a:latin typeface="楷体_GB2312" panose="02010609030101010101" pitchFamily="49" charset="-122"/>
                <a:ea typeface="楷体_GB2312" panose="02010609030101010101" pitchFamily="49" charset="-122"/>
              </a:rPr>
              <a:t>20</a:t>
            </a:r>
            <a:r>
              <a:rPr lang="zh-CN" altLang="en-US" sz="2400" b="1" dirty="0">
                <a:solidFill>
                  <a:schemeClr val="tx2"/>
                </a:solidFill>
                <a:latin typeface="楷体_GB2312" panose="02010609030101010101" pitchFamily="49" charset="-122"/>
                <a:ea typeface="楷体_GB2312" panose="02010609030101010101" pitchFamily="49" charset="-122"/>
              </a:rPr>
              <a:t>世纪</a:t>
            </a:r>
            <a:r>
              <a:rPr lang="en-US" altLang="zh-CN" sz="2400" b="1" dirty="0">
                <a:solidFill>
                  <a:schemeClr val="tx2"/>
                </a:solidFill>
                <a:latin typeface="楷体_GB2312" panose="02010609030101010101" pitchFamily="49" charset="-122"/>
                <a:ea typeface="楷体_GB2312" panose="02010609030101010101" pitchFamily="49" charset="-122"/>
              </a:rPr>
              <a:t>60</a:t>
            </a:r>
            <a:r>
              <a:rPr lang="zh-CN" altLang="en-US" sz="2400" b="1" dirty="0">
                <a:solidFill>
                  <a:schemeClr val="tx2"/>
                </a:solidFill>
                <a:latin typeface="楷体_GB2312" panose="02010609030101010101" pitchFamily="49" charset="-122"/>
                <a:ea typeface="楷体_GB2312" panose="02010609030101010101" pitchFamily="49" charset="-122"/>
              </a:rPr>
              <a:t>、</a:t>
            </a:r>
            <a:r>
              <a:rPr lang="en-US" altLang="zh-CN" sz="2400" b="1" dirty="0">
                <a:solidFill>
                  <a:schemeClr val="tx2"/>
                </a:solidFill>
                <a:latin typeface="楷体_GB2312" panose="02010609030101010101" pitchFamily="49" charset="-122"/>
                <a:ea typeface="楷体_GB2312" panose="02010609030101010101" pitchFamily="49" charset="-122"/>
              </a:rPr>
              <a:t>70</a:t>
            </a:r>
            <a:r>
              <a:rPr lang="zh-CN" altLang="en-US" sz="2400" b="1" dirty="0">
                <a:solidFill>
                  <a:schemeClr val="tx2"/>
                </a:solidFill>
                <a:latin typeface="楷体_GB2312" panose="02010609030101010101" pitchFamily="49" charset="-122"/>
                <a:ea typeface="楷体_GB2312" panose="02010609030101010101" pitchFamily="49" charset="-122"/>
              </a:rPr>
              <a:t>年代主要是以提高教师职业地位出现的</a:t>
            </a:r>
            <a:r>
              <a:rPr lang="zh-CN" altLang="en-US" sz="2400" b="1" dirty="0" smtClean="0">
                <a:solidFill>
                  <a:schemeClr val="tx2"/>
                </a:solidFill>
                <a:latin typeface="楷体_GB2312" panose="02010609030101010101" pitchFamily="49" charset="-122"/>
                <a:ea typeface="楷体_GB2312" panose="02010609030101010101" pitchFamily="49" charset="-122"/>
              </a:rPr>
              <a:t>。</a:t>
            </a:r>
            <a:endParaRPr lang="en-US" altLang="zh-CN" sz="2400" b="1" dirty="0" smtClean="0">
              <a:solidFill>
                <a:schemeClr val="tx2"/>
              </a:solidFill>
              <a:latin typeface="楷体_GB2312" panose="02010609030101010101" pitchFamily="49" charset="-122"/>
              <a:ea typeface="楷体_GB2312" panose="02010609030101010101" pitchFamily="49" charset="-122"/>
            </a:endParaRPr>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r>
              <a:rPr lang="zh-CN" altLang="en-US" sz="3600" dirty="0" smtClean="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二、</a:t>
            </a:r>
            <a:r>
              <a:rPr lang="en-US" altLang="zh-CN"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20</a:t>
            </a:r>
            <a:r>
              <a:rPr lang="zh-CN" altLang="en-US"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世纪</a:t>
            </a:r>
            <a:r>
              <a:rPr lang="en-US" altLang="zh-CN"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80</a:t>
            </a:r>
            <a:r>
              <a:rPr lang="zh-CN" altLang="en-US"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年代</a:t>
            </a:r>
            <a:r>
              <a:rPr lang="zh-CN" altLang="en-US" sz="3600" dirty="0" smtClean="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以来的</a:t>
            </a:r>
            <a:r>
              <a:rPr lang="zh-CN" altLang="en-US"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教师专业化</a:t>
            </a:r>
            <a:endParaRPr lang="en-US" altLang="zh-CN"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endParaRPr>
          </a:p>
        </p:txBody>
      </p:sp>
      <p:sp>
        <p:nvSpPr>
          <p:cNvPr id="70659" name="Rectangle 3"/>
          <p:cNvSpPr>
            <a:spLocks noGrp="1" noChangeArrowheads="1"/>
          </p:cNvSpPr>
          <p:nvPr>
            <p:ph type="body" idx="1"/>
          </p:nvPr>
        </p:nvSpPr>
        <p:spPr>
          <a:xfrm>
            <a:off x="683568" y="1556792"/>
            <a:ext cx="7776864" cy="4176464"/>
          </a:xfrm>
        </p:spPr>
        <p:txBody>
          <a:bodyPr/>
          <a:lstStyle/>
          <a:p>
            <a:pPr>
              <a:lnSpc>
                <a:spcPct val="150000"/>
              </a:lnSpc>
              <a:spcBef>
                <a:spcPts val="0"/>
              </a:spcBef>
              <a:buClr>
                <a:schemeClr val="accent2"/>
              </a:buClr>
              <a:buFont typeface="Wingdings" panose="05000000000000000000" pitchFamily="2" charset="2"/>
              <a:buChar char="l"/>
            </a:pPr>
            <a:r>
              <a:rPr lang="en-US" altLang="zh-CN" b="1" dirty="0">
                <a:solidFill>
                  <a:schemeClr val="tx2"/>
                </a:solidFill>
                <a:latin typeface="楷体_GB2312" panose="02010609030101010101" pitchFamily="49" charset="-122"/>
                <a:ea typeface="楷体_GB2312" panose="02010609030101010101" pitchFamily="49" charset="-122"/>
              </a:rPr>
              <a:t>20</a:t>
            </a:r>
            <a:r>
              <a:rPr lang="zh-CN" altLang="en-US" b="1" dirty="0">
                <a:solidFill>
                  <a:schemeClr val="tx2"/>
                </a:solidFill>
                <a:latin typeface="楷体_GB2312" panose="02010609030101010101" pitchFamily="49" charset="-122"/>
                <a:ea typeface="楷体_GB2312" panose="02010609030101010101" pitchFamily="49" charset="-122"/>
              </a:rPr>
              <a:t>世纪</a:t>
            </a:r>
            <a:r>
              <a:rPr lang="en-US" altLang="zh-CN" b="1" dirty="0">
                <a:solidFill>
                  <a:schemeClr val="tx2"/>
                </a:solidFill>
                <a:latin typeface="楷体_GB2312" panose="02010609030101010101" pitchFamily="49" charset="-122"/>
                <a:ea typeface="楷体_GB2312" panose="02010609030101010101" pitchFamily="49" charset="-122"/>
              </a:rPr>
              <a:t>80</a:t>
            </a:r>
            <a:r>
              <a:rPr lang="zh-CN" altLang="en-US" b="1" dirty="0">
                <a:solidFill>
                  <a:schemeClr val="tx2"/>
                </a:solidFill>
                <a:latin typeface="楷体_GB2312" panose="02010609030101010101" pitchFamily="49" charset="-122"/>
                <a:ea typeface="楷体_GB2312" panose="02010609030101010101" pitchFamily="49" charset="-122"/>
              </a:rPr>
              <a:t>年代以来的教师专业化体现出一种</a:t>
            </a:r>
            <a:r>
              <a:rPr lang="zh-CN" altLang="en-US" b="1" u="sng" dirty="0">
                <a:solidFill>
                  <a:schemeClr val="accent2"/>
                </a:solidFill>
                <a:latin typeface="黑体" panose="02010600030101010101" pitchFamily="2" charset="-122"/>
                <a:ea typeface="黑体" panose="02010600030101010101" pitchFamily="2" charset="-122"/>
              </a:rPr>
              <a:t>内部的、个体的、以提升教师专业素质</a:t>
            </a:r>
            <a:r>
              <a:rPr lang="zh-CN" altLang="en-US" b="1" dirty="0">
                <a:solidFill>
                  <a:schemeClr val="tx2"/>
                </a:solidFill>
                <a:latin typeface="楷体_GB2312" panose="02010609030101010101" pitchFamily="49" charset="-122"/>
                <a:ea typeface="楷体_GB2312" panose="02010609030101010101" pitchFamily="49" charset="-122"/>
              </a:rPr>
              <a:t>为主的特征</a:t>
            </a:r>
            <a:r>
              <a:rPr lang="zh-CN" altLang="en-US" b="1" dirty="0" smtClean="0">
                <a:solidFill>
                  <a:schemeClr val="tx2"/>
                </a:solidFill>
                <a:latin typeface="楷体_GB2312" panose="02010609030101010101" pitchFamily="49" charset="-122"/>
                <a:ea typeface="楷体_GB2312" panose="02010609030101010101" pitchFamily="49" charset="-122"/>
              </a:rPr>
              <a:t>。</a:t>
            </a:r>
            <a:endParaRPr lang="en-US" altLang="zh-CN" b="1" dirty="0" smtClean="0">
              <a:solidFill>
                <a:schemeClr val="tx2"/>
              </a:solidFill>
              <a:latin typeface="楷体_GB2312" panose="02010609030101010101" pitchFamily="49" charset="-122"/>
              <a:ea typeface="楷体_GB2312" panose="02010609030101010101" pitchFamily="49" charset="-122"/>
            </a:endParaRPr>
          </a:p>
          <a:p>
            <a:pPr>
              <a:lnSpc>
                <a:spcPct val="150000"/>
              </a:lnSpc>
              <a:spcBef>
                <a:spcPts val="0"/>
              </a:spcBef>
              <a:buClr>
                <a:schemeClr val="accent2"/>
              </a:buClr>
              <a:buFont typeface="Wingdings" panose="05000000000000000000" pitchFamily="2" charset="2"/>
              <a:buChar char="l"/>
            </a:pPr>
            <a:r>
              <a:rPr lang="zh-CN" altLang="en-US" b="1" dirty="0" smtClean="0">
                <a:solidFill>
                  <a:schemeClr val="tx2"/>
                </a:solidFill>
                <a:latin typeface="楷体_GB2312" panose="02010609030101010101" pitchFamily="49" charset="-122"/>
                <a:ea typeface="楷体_GB2312" panose="02010609030101010101" pitchFamily="49" charset="-122"/>
              </a:rPr>
              <a:t>换言之</a:t>
            </a:r>
            <a:r>
              <a:rPr lang="zh-CN" altLang="en-US" b="1" dirty="0">
                <a:solidFill>
                  <a:schemeClr val="tx2"/>
                </a:solidFill>
                <a:latin typeface="楷体_GB2312" panose="02010609030101010101" pitchFamily="49" charset="-122"/>
                <a:ea typeface="楷体_GB2312" panose="02010609030101010101" pitchFamily="49" charset="-122"/>
              </a:rPr>
              <a:t>，</a:t>
            </a:r>
            <a:r>
              <a:rPr lang="en-US" altLang="zh-CN" b="1" dirty="0">
                <a:solidFill>
                  <a:schemeClr val="tx2"/>
                </a:solidFill>
                <a:latin typeface="楷体_GB2312" panose="02010609030101010101" pitchFamily="49" charset="-122"/>
                <a:ea typeface="楷体_GB2312" panose="02010609030101010101" pitchFamily="49" charset="-122"/>
              </a:rPr>
              <a:t>20</a:t>
            </a:r>
            <a:r>
              <a:rPr lang="zh-CN" altLang="en-US" b="1" dirty="0">
                <a:solidFill>
                  <a:schemeClr val="tx2"/>
                </a:solidFill>
                <a:latin typeface="楷体_GB2312" panose="02010609030101010101" pitchFamily="49" charset="-122"/>
                <a:ea typeface="楷体_GB2312" panose="02010609030101010101" pitchFamily="49" charset="-122"/>
              </a:rPr>
              <a:t>世纪</a:t>
            </a:r>
            <a:r>
              <a:rPr lang="en-US" altLang="zh-CN" b="1" dirty="0">
                <a:solidFill>
                  <a:schemeClr val="tx2"/>
                </a:solidFill>
                <a:latin typeface="楷体_GB2312" panose="02010609030101010101" pitchFamily="49" charset="-122"/>
                <a:ea typeface="楷体_GB2312" panose="02010609030101010101" pitchFamily="49" charset="-122"/>
              </a:rPr>
              <a:t>80</a:t>
            </a:r>
            <a:r>
              <a:rPr lang="zh-CN" altLang="en-US" b="1" dirty="0">
                <a:solidFill>
                  <a:schemeClr val="tx2"/>
                </a:solidFill>
                <a:latin typeface="楷体_GB2312" panose="02010609030101010101" pitchFamily="49" charset="-122"/>
                <a:ea typeface="楷体_GB2312" panose="02010609030101010101" pitchFamily="49" charset="-122"/>
              </a:rPr>
              <a:t>年代以来的教师专业化的重心转向教师专业发展</a:t>
            </a:r>
            <a:r>
              <a:rPr lang="zh-CN" altLang="en-US" b="1" dirty="0" smtClean="0">
                <a:solidFill>
                  <a:schemeClr val="tx2"/>
                </a:solidFill>
                <a:latin typeface="楷体_GB2312" panose="02010609030101010101" pitchFamily="49" charset="-122"/>
                <a:ea typeface="楷体_GB2312" panose="02010609030101010101" pitchFamily="49" charset="-122"/>
              </a:rPr>
              <a:t>。</a:t>
            </a:r>
            <a:endParaRPr lang="en-US" altLang="zh-CN" b="1" dirty="0" smtClean="0">
              <a:solidFill>
                <a:schemeClr val="tx2"/>
              </a:solidFill>
              <a:latin typeface="楷体_GB2312" panose="02010609030101010101" pitchFamily="49" charset="-122"/>
              <a:ea typeface="楷体_GB2312" panose="02010609030101010101" pitchFamily="49" charset="-122"/>
            </a:endParaRPr>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r>
              <a:rPr lang="zh-CN" altLang="en-US" sz="3600" dirty="0" smtClean="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教师专业化与教师专业发展区别与联系</a:t>
            </a:r>
            <a:endParaRPr lang="en-US" altLang="zh-CN"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endParaRPr>
          </a:p>
        </p:txBody>
      </p:sp>
      <p:sp>
        <p:nvSpPr>
          <p:cNvPr id="70659" name="Rectangle 3"/>
          <p:cNvSpPr>
            <a:spLocks noGrp="1" noChangeArrowheads="1"/>
          </p:cNvSpPr>
          <p:nvPr>
            <p:ph type="body" idx="1"/>
          </p:nvPr>
        </p:nvSpPr>
        <p:spPr>
          <a:xfrm>
            <a:off x="755576" y="1268760"/>
            <a:ext cx="7776864" cy="4752528"/>
          </a:xfrm>
        </p:spPr>
        <p:txBody>
          <a:bodyPr/>
          <a:lstStyle/>
          <a:p>
            <a:pPr marL="0" indent="0">
              <a:lnSpc>
                <a:spcPct val="150000"/>
              </a:lnSpc>
              <a:spcBef>
                <a:spcPts val="0"/>
              </a:spcBef>
              <a:buClr>
                <a:schemeClr val="accent2"/>
              </a:buClr>
              <a:buFont typeface="Wingdings" panose="05000000000000000000" pitchFamily="2" charset="2"/>
              <a:buChar char="l"/>
            </a:pPr>
            <a:r>
              <a:rPr lang="zh-CN" altLang="en-US" sz="2800" b="1" dirty="0" smtClean="0">
                <a:solidFill>
                  <a:schemeClr val="accent2"/>
                </a:solidFill>
                <a:latin typeface="黑体" panose="02010600030101010101" pitchFamily="2" charset="-122"/>
                <a:ea typeface="黑体" panose="02010600030101010101" pitchFamily="2" charset="-122"/>
              </a:rPr>
              <a:t>联系：</a:t>
            </a:r>
            <a:endParaRPr lang="en-US" altLang="zh-CN" sz="2800" b="1" dirty="0" smtClean="0">
              <a:solidFill>
                <a:schemeClr val="accent2"/>
              </a:solidFill>
              <a:latin typeface="黑体" panose="02010600030101010101" pitchFamily="2" charset="-122"/>
              <a:ea typeface="黑体" panose="02010600030101010101" pitchFamily="2" charset="-122"/>
            </a:endParaRPr>
          </a:p>
          <a:p>
            <a:pPr marL="0" indent="0">
              <a:lnSpc>
                <a:spcPct val="150000"/>
              </a:lnSpc>
              <a:spcBef>
                <a:spcPts val="0"/>
              </a:spcBef>
              <a:buClr>
                <a:schemeClr val="accent2"/>
              </a:buClr>
              <a:buNone/>
            </a:pPr>
            <a:r>
              <a:rPr lang="zh-CN" altLang="en-US" sz="2800" b="1" dirty="0" smtClean="0">
                <a:solidFill>
                  <a:schemeClr val="tx2"/>
                </a:solidFill>
                <a:latin typeface="楷体_GB2312" panose="02010609030101010101" pitchFamily="49" charset="-122"/>
                <a:ea typeface="楷体_GB2312" panose="02010609030101010101" pitchFamily="49" charset="-122"/>
              </a:rPr>
              <a:t>广义上二者</a:t>
            </a:r>
            <a:r>
              <a:rPr lang="zh-CN" altLang="zh-CN" sz="2800" b="1" dirty="0">
                <a:solidFill>
                  <a:schemeClr val="tx2"/>
                </a:solidFill>
                <a:latin typeface="楷体_GB2312" panose="02010609030101010101" pitchFamily="49" charset="-122"/>
                <a:ea typeface="楷体_GB2312" panose="02010609030101010101" pitchFamily="49" charset="-122"/>
              </a:rPr>
              <a:t>均指</a:t>
            </a:r>
            <a:r>
              <a:rPr lang="zh-CN" altLang="en-US" sz="2800" b="1" dirty="0">
                <a:solidFill>
                  <a:schemeClr val="tx2"/>
                </a:solidFill>
                <a:latin typeface="楷体_GB2312" panose="02010609030101010101" pitchFamily="49" charset="-122"/>
                <a:ea typeface="楷体_GB2312" panose="02010609030101010101" pitchFamily="49" charset="-122"/>
              </a:rPr>
              <a:t>促进</a:t>
            </a:r>
            <a:r>
              <a:rPr lang="zh-CN" altLang="zh-CN" sz="2800" b="1" dirty="0">
                <a:solidFill>
                  <a:schemeClr val="tx2"/>
                </a:solidFill>
                <a:latin typeface="楷体_GB2312" panose="02010609030101010101" pitchFamily="49" charset="-122"/>
                <a:ea typeface="楷体_GB2312" panose="02010609030101010101" pitchFamily="49" charset="-122"/>
              </a:rPr>
              <a:t>教师专业化的过程</a:t>
            </a:r>
            <a:r>
              <a:rPr lang="zh-CN" altLang="zh-CN" sz="2800" b="1" dirty="0" smtClean="0">
                <a:solidFill>
                  <a:schemeClr val="tx2"/>
                </a:solidFill>
                <a:latin typeface="楷体_GB2312" panose="02010609030101010101" pitchFamily="49" charset="-122"/>
                <a:ea typeface="楷体_GB2312" panose="02010609030101010101" pitchFamily="49" charset="-122"/>
              </a:rPr>
              <a:t>。</a:t>
            </a:r>
            <a:endParaRPr lang="en-US" altLang="zh-CN" sz="2800" b="1" dirty="0" smtClean="0">
              <a:solidFill>
                <a:schemeClr val="tx2"/>
              </a:solidFill>
              <a:latin typeface="楷体_GB2312" panose="02010609030101010101" pitchFamily="49" charset="-122"/>
              <a:ea typeface="楷体_GB2312" panose="02010609030101010101" pitchFamily="49" charset="-122"/>
            </a:endParaRPr>
          </a:p>
          <a:p>
            <a:pPr marL="0" indent="0">
              <a:lnSpc>
                <a:spcPct val="150000"/>
              </a:lnSpc>
              <a:spcBef>
                <a:spcPts val="0"/>
              </a:spcBef>
              <a:buClr>
                <a:schemeClr val="accent2"/>
              </a:buClr>
              <a:buFont typeface="Wingdings" panose="05000000000000000000" pitchFamily="2" charset="2"/>
              <a:buChar char="l"/>
            </a:pPr>
            <a:r>
              <a:rPr lang="zh-CN" altLang="en-US" sz="2800" b="1" dirty="0">
                <a:solidFill>
                  <a:schemeClr val="accent2"/>
                </a:solidFill>
                <a:latin typeface="黑体" panose="02010600030101010101" pitchFamily="2" charset="-122"/>
                <a:ea typeface="黑体" panose="02010600030101010101" pitchFamily="2" charset="-122"/>
              </a:rPr>
              <a:t>区别</a:t>
            </a:r>
            <a:r>
              <a:rPr lang="zh-CN" altLang="en-US" sz="2800" b="1" dirty="0" smtClean="0">
                <a:solidFill>
                  <a:schemeClr val="accent2"/>
                </a:solidFill>
                <a:latin typeface="黑体" panose="02010600030101010101" pitchFamily="2" charset="-122"/>
                <a:ea typeface="黑体" panose="02010600030101010101" pitchFamily="2" charset="-122"/>
              </a:rPr>
              <a:t>：</a:t>
            </a:r>
            <a:endParaRPr lang="en-US" altLang="zh-CN" sz="2800" b="1" dirty="0" smtClean="0">
              <a:solidFill>
                <a:schemeClr val="accent2"/>
              </a:solidFill>
              <a:latin typeface="黑体" panose="02010600030101010101" pitchFamily="2" charset="-122"/>
              <a:ea typeface="黑体" panose="02010600030101010101" pitchFamily="2" charset="-122"/>
            </a:endParaRPr>
          </a:p>
          <a:p>
            <a:pPr marL="0" indent="0">
              <a:lnSpc>
                <a:spcPct val="150000"/>
              </a:lnSpc>
              <a:spcBef>
                <a:spcPts val="0"/>
              </a:spcBef>
              <a:buClr>
                <a:schemeClr val="accent2"/>
              </a:buClr>
              <a:buNone/>
            </a:pPr>
            <a:r>
              <a:rPr lang="zh-CN" altLang="zh-CN" sz="2800" b="1" dirty="0" smtClean="0">
                <a:solidFill>
                  <a:schemeClr val="tx2"/>
                </a:solidFill>
                <a:latin typeface="楷体_GB2312" panose="02010609030101010101" pitchFamily="49" charset="-122"/>
                <a:ea typeface="楷体_GB2312" panose="02010609030101010101" pitchFamily="49" charset="-122"/>
              </a:rPr>
              <a:t>“教师专业化”</a:t>
            </a:r>
            <a:r>
              <a:rPr lang="zh-CN" altLang="zh-CN" sz="2800" b="1" dirty="0">
                <a:solidFill>
                  <a:schemeClr val="tx2"/>
                </a:solidFill>
                <a:latin typeface="楷体_GB2312" panose="02010609030101010101" pitchFamily="49" charset="-122"/>
                <a:ea typeface="楷体_GB2312" panose="02010609030101010101" pitchFamily="49" charset="-122"/>
              </a:rPr>
              <a:t>更多地是从社会学角度加以考虑的，主要强调教师群体的、外在的专业性提升；“教师专业发展”更多地是从教育学维度加以界定的，主要指教师个体的、内在的专业化提高</a:t>
            </a:r>
            <a:r>
              <a:rPr lang="zh-CN" altLang="zh-CN" sz="2800" b="1" dirty="0" smtClean="0">
                <a:solidFill>
                  <a:schemeClr val="tx2"/>
                </a:solidFill>
                <a:latin typeface="楷体_GB2312" panose="02010609030101010101" pitchFamily="49" charset="-122"/>
                <a:ea typeface="楷体_GB2312" panose="02010609030101010101" pitchFamily="49" charset="-122"/>
              </a:rPr>
              <a:t>。</a:t>
            </a:r>
            <a:endParaRPr lang="zh-CN" altLang="zh-CN" sz="2800" b="1" dirty="0">
              <a:solidFill>
                <a:schemeClr val="tx2"/>
              </a:solidFill>
              <a:latin typeface="楷体_GB2312" panose="02010609030101010101" pitchFamily="49" charset="-122"/>
              <a:ea typeface="楷体_GB2312" panose="02010609030101010101" pitchFamily="49" charset="-122"/>
            </a:endParaRPr>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r>
              <a:rPr lang="zh-CN" altLang="en-US" sz="3600" dirty="0" smtClean="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教师专业化与教师专业发展区别与联系</a:t>
            </a:r>
            <a:endParaRPr lang="en-US" altLang="zh-CN"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endParaRPr>
          </a:p>
        </p:txBody>
      </p:sp>
      <p:sp>
        <p:nvSpPr>
          <p:cNvPr id="70659" name="Rectangle 3"/>
          <p:cNvSpPr>
            <a:spLocks noGrp="1" noChangeArrowheads="1"/>
          </p:cNvSpPr>
          <p:nvPr>
            <p:ph type="body" idx="1"/>
          </p:nvPr>
        </p:nvSpPr>
        <p:spPr>
          <a:xfrm>
            <a:off x="899592" y="1340768"/>
            <a:ext cx="7560840" cy="5112568"/>
          </a:xfrm>
        </p:spPr>
        <p:txBody>
          <a:bodyPr/>
          <a:lstStyle/>
          <a:p>
            <a:pPr>
              <a:lnSpc>
                <a:spcPct val="125000"/>
              </a:lnSpc>
              <a:spcBef>
                <a:spcPts val="0"/>
              </a:spcBef>
              <a:buClr>
                <a:schemeClr val="accent2"/>
              </a:buClr>
              <a:buFont typeface="Wingdings" panose="05000000000000000000" pitchFamily="2" charset="2"/>
              <a:buChar char="l"/>
            </a:pPr>
            <a:r>
              <a:rPr lang="en-US" altLang="zh-CN" sz="2400" b="1" dirty="0" smtClean="0">
                <a:solidFill>
                  <a:schemeClr val="tx2"/>
                </a:solidFill>
                <a:latin typeface="楷体_GB2312" panose="02010609030101010101" pitchFamily="49" charset="-122"/>
                <a:ea typeface="楷体_GB2312" panose="02010609030101010101" pitchFamily="49" charset="-122"/>
              </a:rPr>
              <a:t>1980</a:t>
            </a:r>
            <a:r>
              <a:rPr lang="zh-CN" altLang="zh-CN" sz="2400" b="1" dirty="0">
                <a:solidFill>
                  <a:schemeClr val="tx2"/>
                </a:solidFill>
                <a:latin typeface="楷体_GB2312" panose="02010609030101010101" pitchFamily="49" charset="-122"/>
                <a:ea typeface="楷体_GB2312" panose="02010609030101010101" pitchFamily="49" charset="-122"/>
              </a:rPr>
              <a:t>年，</a:t>
            </a:r>
            <a:r>
              <a:rPr lang="zh-CN" altLang="zh-CN" sz="2400" b="1" dirty="0" smtClean="0">
                <a:solidFill>
                  <a:schemeClr val="tx2"/>
                </a:solidFill>
                <a:latin typeface="楷体_GB2312" panose="02010609030101010101" pitchFamily="49" charset="-122"/>
                <a:ea typeface="楷体_GB2312" panose="02010609030101010101" pitchFamily="49" charset="-122"/>
              </a:rPr>
              <a:t>《世界教育年鉴》提出</a:t>
            </a:r>
            <a:r>
              <a:rPr lang="zh-CN" altLang="zh-CN" sz="2400" b="1" dirty="0">
                <a:solidFill>
                  <a:schemeClr val="tx2"/>
                </a:solidFill>
                <a:latin typeface="楷体_GB2312" panose="02010609030101010101" pitchFamily="49" charset="-122"/>
                <a:ea typeface="楷体_GB2312" panose="02010609030101010101" pitchFamily="49" charset="-122"/>
              </a:rPr>
              <a:t>教师专业化的目标有两个</a:t>
            </a:r>
            <a:r>
              <a:rPr lang="zh-CN" altLang="zh-CN" sz="2400" b="1" dirty="0" smtClean="0">
                <a:solidFill>
                  <a:schemeClr val="tx2"/>
                </a:solidFill>
                <a:latin typeface="楷体_GB2312" panose="02010609030101010101" pitchFamily="49" charset="-122"/>
                <a:ea typeface="楷体_GB2312" panose="02010609030101010101" pitchFamily="49" charset="-122"/>
              </a:rPr>
              <a:t>：</a:t>
            </a:r>
            <a:endParaRPr lang="en-US" altLang="zh-CN" sz="2400" b="1" dirty="0">
              <a:solidFill>
                <a:schemeClr val="tx2"/>
              </a:solidFill>
              <a:latin typeface="楷体_GB2312" panose="02010609030101010101" pitchFamily="49" charset="-122"/>
              <a:ea typeface="楷体_GB2312" panose="02010609030101010101" pitchFamily="49" charset="-122"/>
            </a:endParaRPr>
          </a:p>
          <a:p>
            <a:pPr>
              <a:lnSpc>
                <a:spcPct val="125000"/>
              </a:lnSpc>
              <a:spcBef>
                <a:spcPts val="0"/>
              </a:spcBef>
              <a:buClr>
                <a:schemeClr val="accent2"/>
              </a:buClr>
              <a:buFont typeface="Wingdings" panose="05000000000000000000" pitchFamily="2" charset="2"/>
              <a:buChar char="l"/>
            </a:pPr>
            <a:r>
              <a:rPr lang="zh-CN" altLang="zh-CN" sz="2400" b="1" dirty="0" smtClean="0">
                <a:solidFill>
                  <a:schemeClr val="tx2"/>
                </a:solidFill>
                <a:latin typeface="楷体_GB2312" panose="02010609030101010101" pitchFamily="49" charset="-122"/>
                <a:ea typeface="楷体_GB2312" panose="02010609030101010101" pitchFamily="49" charset="-122"/>
              </a:rPr>
              <a:t>其一</a:t>
            </a:r>
            <a:r>
              <a:rPr lang="zh-CN" altLang="zh-CN" sz="2400" b="1" dirty="0">
                <a:solidFill>
                  <a:schemeClr val="tx2"/>
                </a:solidFill>
                <a:latin typeface="楷体_GB2312" panose="02010609030101010101" pitchFamily="49" charset="-122"/>
                <a:ea typeface="楷体_GB2312" panose="02010609030101010101" pitchFamily="49" charset="-122"/>
              </a:rPr>
              <a:t>是把教师视为社会职业分层中的一个阶层，专业化的目标是争取专业的地位与权利及力求集体向上流动。这种把教学工作放在整体社会结构中的分析是社会学者的研究取向</a:t>
            </a:r>
            <a:r>
              <a:rPr lang="zh-CN" altLang="zh-CN" sz="2400" b="1" dirty="0" smtClean="0">
                <a:solidFill>
                  <a:schemeClr val="tx2"/>
                </a:solidFill>
                <a:latin typeface="楷体_GB2312" panose="02010609030101010101" pitchFamily="49" charset="-122"/>
                <a:ea typeface="楷体_GB2312" panose="02010609030101010101" pitchFamily="49" charset="-122"/>
              </a:rPr>
              <a:t>。</a:t>
            </a:r>
            <a:endParaRPr lang="en-US" altLang="zh-CN" sz="2400" b="1" dirty="0">
              <a:solidFill>
                <a:schemeClr val="tx2"/>
              </a:solidFill>
              <a:latin typeface="楷体_GB2312" panose="02010609030101010101" pitchFamily="49" charset="-122"/>
              <a:ea typeface="楷体_GB2312" panose="02010609030101010101" pitchFamily="49" charset="-122"/>
            </a:endParaRPr>
          </a:p>
          <a:p>
            <a:pPr>
              <a:lnSpc>
                <a:spcPct val="125000"/>
              </a:lnSpc>
              <a:spcBef>
                <a:spcPts val="0"/>
              </a:spcBef>
              <a:buClr>
                <a:schemeClr val="accent2"/>
              </a:buClr>
              <a:buFont typeface="Wingdings" panose="05000000000000000000" pitchFamily="2" charset="2"/>
              <a:buChar char="l"/>
            </a:pPr>
            <a:r>
              <a:rPr lang="zh-CN" altLang="zh-CN" sz="2400" b="1" dirty="0" smtClean="0">
                <a:solidFill>
                  <a:schemeClr val="tx2"/>
                </a:solidFill>
                <a:latin typeface="楷体_GB2312" panose="02010609030101010101" pitchFamily="49" charset="-122"/>
                <a:ea typeface="楷体_GB2312" panose="02010609030101010101" pitchFamily="49" charset="-122"/>
              </a:rPr>
              <a:t>其二</a:t>
            </a:r>
            <a:r>
              <a:rPr lang="zh-CN" altLang="zh-CN" sz="2400" b="1" dirty="0">
                <a:solidFill>
                  <a:schemeClr val="tx2"/>
                </a:solidFill>
                <a:latin typeface="楷体_GB2312" panose="02010609030101010101" pitchFamily="49" charset="-122"/>
                <a:ea typeface="楷体_GB2312" panose="02010609030101010101" pitchFamily="49" charset="-122"/>
              </a:rPr>
              <a:t>是把教师视为提供教学服务的专业工作者，专业化的目标是发展教师的教育教学的知识和技能，提高教育教学的水平。这种以发展教师的专业能力为目标的取向应是教育工作者所追求的。</a:t>
            </a:r>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r>
              <a:rPr lang="zh-CN" altLang="en-US" sz="3600" dirty="0" smtClean="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转向的原因</a:t>
            </a:r>
            <a:endParaRPr lang="en-US" altLang="zh-CN"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endParaRPr>
          </a:p>
        </p:txBody>
      </p:sp>
      <p:sp>
        <p:nvSpPr>
          <p:cNvPr id="70659" name="Rectangle 3"/>
          <p:cNvSpPr>
            <a:spLocks noGrp="1" noChangeArrowheads="1"/>
          </p:cNvSpPr>
          <p:nvPr>
            <p:ph type="body" idx="1"/>
          </p:nvPr>
        </p:nvSpPr>
        <p:spPr>
          <a:xfrm>
            <a:off x="1187624" y="2060848"/>
            <a:ext cx="6840760" cy="2880320"/>
          </a:xfrm>
        </p:spPr>
        <p:txBody>
          <a:bodyPr/>
          <a:lstStyle/>
          <a:p>
            <a:pPr>
              <a:lnSpc>
                <a:spcPct val="150000"/>
              </a:lnSpc>
              <a:spcBef>
                <a:spcPts val="0"/>
              </a:spcBef>
              <a:buClr>
                <a:schemeClr val="accent2"/>
              </a:buClr>
              <a:buFont typeface="Wingdings" panose="05000000000000000000" pitchFamily="2" charset="2"/>
              <a:buChar char="l"/>
            </a:pPr>
            <a:r>
              <a:rPr lang="zh-CN" altLang="zh-CN" sz="2800" b="1" dirty="0" smtClean="0">
                <a:solidFill>
                  <a:schemeClr val="tx2"/>
                </a:solidFill>
                <a:latin typeface="楷体_GB2312" panose="02010609030101010101" pitchFamily="49" charset="-122"/>
                <a:ea typeface="楷体_GB2312" panose="02010609030101010101" pitchFamily="49" charset="-122"/>
              </a:rPr>
              <a:t>一方面</a:t>
            </a:r>
            <a:r>
              <a:rPr lang="zh-CN" altLang="zh-CN" sz="2800" b="1" dirty="0">
                <a:solidFill>
                  <a:schemeClr val="tx2"/>
                </a:solidFill>
                <a:latin typeface="楷体_GB2312" panose="02010609030101010101" pitchFamily="49" charset="-122"/>
                <a:ea typeface="楷体_GB2312" panose="02010609030101010101" pitchFamily="49" charset="-122"/>
              </a:rPr>
              <a:t>是由于以往追求教师职业的专业地位和权利及集体向上流动的专业化目标和策略的结果并不令人满意</a:t>
            </a:r>
            <a:r>
              <a:rPr lang="zh-CN" altLang="zh-CN" sz="2800" b="1" dirty="0" smtClean="0">
                <a:solidFill>
                  <a:schemeClr val="tx2"/>
                </a:solidFill>
                <a:latin typeface="楷体_GB2312" panose="02010609030101010101" pitchFamily="49" charset="-122"/>
                <a:ea typeface="楷体_GB2312" panose="02010609030101010101" pitchFamily="49" charset="-122"/>
              </a:rPr>
              <a:t>。</a:t>
            </a:r>
            <a:endParaRPr lang="en-US" altLang="zh-CN" sz="2800" b="1" dirty="0" smtClean="0">
              <a:solidFill>
                <a:schemeClr val="tx2"/>
              </a:solidFill>
              <a:latin typeface="楷体_GB2312" panose="02010609030101010101" pitchFamily="49" charset="-122"/>
              <a:ea typeface="楷体_GB2312" panose="02010609030101010101" pitchFamily="49" charset="-122"/>
            </a:endParaRPr>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r>
              <a:rPr lang="zh-CN" altLang="en-US" sz="3600" dirty="0" smtClean="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转向的原因</a:t>
            </a:r>
            <a:endParaRPr lang="en-US" altLang="zh-CN"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endParaRPr>
          </a:p>
        </p:txBody>
      </p:sp>
      <p:sp>
        <p:nvSpPr>
          <p:cNvPr id="70659" name="Rectangle 3"/>
          <p:cNvSpPr>
            <a:spLocks noGrp="1" noChangeArrowheads="1"/>
          </p:cNvSpPr>
          <p:nvPr>
            <p:ph type="body" idx="1"/>
          </p:nvPr>
        </p:nvSpPr>
        <p:spPr>
          <a:xfrm>
            <a:off x="755576" y="1628800"/>
            <a:ext cx="7776864" cy="4248472"/>
          </a:xfrm>
        </p:spPr>
        <p:txBody>
          <a:bodyPr/>
          <a:lstStyle/>
          <a:p>
            <a:pPr marL="0" indent="0">
              <a:lnSpc>
                <a:spcPct val="150000"/>
              </a:lnSpc>
              <a:spcBef>
                <a:spcPts val="0"/>
              </a:spcBef>
              <a:buClr>
                <a:schemeClr val="accent2"/>
              </a:buClr>
              <a:buNone/>
            </a:pPr>
            <a:r>
              <a:rPr lang="en-US" altLang="zh-CN" sz="2600" b="1" dirty="0">
                <a:solidFill>
                  <a:schemeClr val="tx2"/>
                </a:solidFill>
                <a:latin typeface="楷体_GB2312" panose="02010609030101010101" pitchFamily="49" charset="-122"/>
                <a:ea typeface="楷体_GB2312" panose="02010609030101010101" pitchFamily="49" charset="-122"/>
              </a:rPr>
              <a:t> </a:t>
            </a:r>
            <a:r>
              <a:rPr lang="en-US" altLang="zh-CN" sz="2600" b="1" dirty="0" smtClean="0">
                <a:solidFill>
                  <a:schemeClr val="tx2"/>
                </a:solidFill>
                <a:latin typeface="楷体_GB2312" panose="02010609030101010101" pitchFamily="49" charset="-122"/>
                <a:ea typeface="楷体_GB2312" panose="02010609030101010101" pitchFamily="49" charset="-122"/>
              </a:rPr>
              <a:t>   </a:t>
            </a:r>
            <a:r>
              <a:rPr lang="zh-CN" altLang="zh-CN" sz="2800" b="1" dirty="0" smtClean="0">
                <a:solidFill>
                  <a:schemeClr val="tx2"/>
                </a:solidFill>
                <a:latin typeface="楷体_GB2312" panose="02010609030101010101" pitchFamily="49" charset="-122"/>
                <a:ea typeface="楷体_GB2312" panose="02010609030101010101" pitchFamily="49" charset="-122"/>
              </a:rPr>
              <a:t>从</a:t>
            </a:r>
            <a:r>
              <a:rPr lang="en-US" altLang="zh-CN" sz="2800" b="1" dirty="0">
                <a:solidFill>
                  <a:schemeClr val="tx2"/>
                </a:solidFill>
                <a:latin typeface="楷体_GB2312" panose="02010609030101010101" pitchFamily="49" charset="-122"/>
                <a:ea typeface="楷体_GB2312" panose="02010609030101010101" pitchFamily="49" charset="-122"/>
              </a:rPr>
              <a:t>20</a:t>
            </a:r>
            <a:r>
              <a:rPr lang="zh-CN" altLang="zh-CN" sz="2800" b="1" dirty="0">
                <a:solidFill>
                  <a:schemeClr val="tx2"/>
                </a:solidFill>
                <a:latin typeface="楷体_GB2312" panose="02010609030101010101" pitchFamily="49" charset="-122"/>
                <a:ea typeface="楷体_GB2312" panose="02010609030101010101" pitchFamily="49" charset="-122"/>
              </a:rPr>
              <a:t>世纪</a:t>
            </a:r>
            <a:r>
              <a:rPr lang="en-US" altLang="zh-CN" sz="2800" b="1" dirty="0">
                <a:solidFill>
                  <a:schemeClr val="tx2"/>
                </a:solidFill>
                <a:latin typeface="楷体_GB2312" panose="02010609030101010101" pitchFamily="49" charset="-122"/>
                <a:ea typeface="楷体_GB2312" panose="02010609030101010101" pitchFamily="49" charset="-122"/>
              </a:rPr>
              <a:t>50</a:t>
            </a:r>
            <a:r>
              <a:rPr lang="zh-CN" altLang="zh-CN" sz="2800" b="1" dirty="0">
                <a:solidFill>
                  <a:schemeClr val="tx2"/>
                </a:solidFill>
                <a:latin typeface="楷体_GB2312" panose="02010609030101010101" pitchFamily="49" charset="-122"/>
                <a:ea typeface="楷体_GB2312" panose="02010609030101010101" pitchFamily="49" charset="-122"/>
              </a:rPr>
              <a:t>年代到</a:t>
            </a:r>
            <a:r>
              <a:rPr lang="en-US" altLang="zh-CN" sz="2800" b="1" dirty="0">
                <a:solidFill>
                  <a:schemeClr val="tx2"/>
                </a:solidFill>
                <a:latin typeface="楷体_GB2312" panose="02010609030101010101" pitchFamily="49" charset="-122"/>
                <a:ea typeface="楷体_GB2312" panose="02010609030101010101" pitchFamily="49" charset="-122"/>
              </a:rPr>
              <a:t>80</a:t>
            </a:r>
            <a:r>
              <a:rPr lang="zh-CN" altLang="zh-CN" sz="2800" b="1" dirty="0">
                <a:solidFill>
                  <a:schemeClr val="tx2"/>
                </a:solidFill>
                <a:latin typeface="楷体_GB2312" panose="02010609030101010101" pitchFamily="49" charset="-122"/>
                <a:ea typeface="楷体_GB2312" panose="02010609030101010101" pitchFamily="49" charset="-122"/>
              </a:rPr>
              <a:t>年代愈益频繁、愈益声势浩大的争取教师地位与权利的罢工</a:t>
            </a:r>
            <a:r>
              <a:rPr lang="zh-CN" altLang="zh-CN" sz="2800" b="1" dirty="0" smtClean="0">
                <a:solidFill>
                  <a:schemeClr val="tx2"/>
                </a:solidFill>
                <a:latin typeface="楷体_GB2312" panose="02010609030101010101" pitchFamily="49" charset="-122"/>
                <a:ea typeface="楷体_GB2312" panose="02010609030101010101" pitchFamily="49" charset="-122"/>
              </a:rPr>
              <a:t>运动</a:t>
            </a:r>
            <a:r>
              <a:rPr lang="zh-CN" altLang="en-US" sz="2800" b="1" dirty="0" smtClean="0">
                <a:solidFill>
                  <a:schemeClr val="tx2"/>
                </a:solidFill>
                <a:latin typeface="楷体_GB2312" panose="02010609030101010101" pitchFamily="49" charset="-122"/>
                <a:ea typeface="楷体_GB2312" panose="02010609030101010101" pitchFamily="49" charset="-122"/>
              </a:rPr>
              <a:t>。</a:t>
            </a:r>
            <a:r>
              <a:rPr lang="zh-CN" altLang="zh-CN" sz="2800" b="1" dirty="0" smtClean="0">
                <a:solidFill>
                  <a:schemeClr val="tx2"/>
                </a:solidFill>
                <a:latin typeface="楷体_GB2312" panose="02010609030101010101" pitchFamily="49" charset="-122"/>
                <a:ea typeface="楷体_GB2312" panose="02010609030101010101" pitchFamily="49" charset="-122"/>
              </a:rPr>
              <a:t>（</a:t>
            </a:r>
            <a:r>
              <a:rPr lang="en-US" altLang="zh-CN" sz="2800" b="1" dirty="0">
                <a:solidFill>
                  <a:schemeClr val="tx2"/>
                </a:solidFill>
                <a:latin typeface="楷体_GB2312" panose="02010609030101010101" pitchFamily="49" charset="-122"/>
                <a:ea typeface="楷体_GB2312" panose="02010609030101010101" pitchFamily="49" charset="-122"/>
              </a:rPr>
              <a:t>1968-1979</a:t>
            </a:r>
            <a:r>
              <a:rPr lang="zh-CN" altLang="zh-CN" sz="2800" b="1" dirty="0">
                <a:solidFill>
                  <a:schemeClr val="tx2"/>
                </a:solidFill>
                <a:latin typeface="楷体_GB2312" panose="02010609030101010101" pitchFamily="49" charset="-122"/>
                <a:ea typeface="楷体_GB2312" panose="02010609030101010101" pitchFamily="49" charset="-122"/>
              </a:rPr>
              <a:t>年美国教师平均每年举行一百四十次左右的罢工，参加的教师近百万人）却成为一些人诋毁教学专业的把柄……</a:t>
            </a:r>
            <a:r>
              <a:rPr lang="zh-CN" altLang="zh-CN" sz="2800" b="1" dirty="0" smtClean="0">
                <a:solidFill>
                  <a:schemeClr val="tx2"/>
                </a:solidFill>
                <a:latin typeface="楷体_GB2312" panose="02010609030101010101" pitchFamily="49" charset="-122"/>
                <a:ea typeface="楷体_GB2312" panose="02010609030101010101" pitchFamily="49" charset="-122"/>
              </a:rPr>
              <a:t>。因此</a:t>
            </a:r>
            <a:r>
              <a:rPr lang="zh-CN" altLang="zh-CN" sz="2800" b="1" dirty="0">
                <a:solidFill>
                  <a:schemeClr val="tx2"/>
                </a:solidFill>
                <a:latin typeface="楷体_GB2312" panose="02010609030101010101" pitchFamily="49" charset="-122"/>
                <a:ea typeface="楷体_GB2312" panose="02010609030101010101" pitchFamily="49" charset="-122"/>
              </a:rPr>
              <a:t>，</a:t>
            </a:r>
            <a:r>
              <a:rPr lang="en-US" altLang="zh-CN" sz="2800" b="1" dirty="0">
                <a:solidFill>
                  <a:schemeClr val="tx2"/>
                </a:solidFill>
                <a:latin typeface="楷体_GB2312" panose="02010609030101010101" pitchFamily="49" charset="-122"/>
                <a:ea typeface="楷体_GB2312" panose="02010609030101010101" pitchFamily="49" charset="-122"/>
              </a:rPr>
              <a:t>80</a:t>
            </a:r>
            <a:r>
              <a:rPr lang="zh-CN" altLang="zh-CN" sz="2800" b="1" dirty="0">
                <a:solidFill>
                  <a:schemeClr val="tx2"/>
                </a:solidFill>
                <a:latin typeface="楷体_GB2312" panose="02010609030101010101" pitchFamily="49" charset="-122"/>
                <a:ea typeface="楷体_GB2312" panose="02010609030101010101" pitchFamily="49" charset="-122"/>
              </a:rPr>
              <a:t>年代以前，</a:t>
            </a:r>
            <a:r>
              <a:rPr lang="zh-CN" altLang="zh-CN" sz="2800" b="1" dirty="0" smtClean="0">
                <a:solidFill>
                  <a:schemeClr val="tx2"/>
                </a:solidFill>
                <a:latin typeface="楷体_GB2312" panose="02010609030101010101" pitchFamily="49" charset="-122"/>
                <a:ea typeface="楷体_GB2312" panose="02010609030101010101" pitchFamily="49" charset="-122"/>
              </a:rPr>
              <a:t>教师专业化</a:t>
            </a:r>
            <a:r>
              <a:rPr lang="zh-CN" altLang="zh-CN" sz="2800" b="1" dirty="0">
                <a:solidFill>
                  <a:schemeClr val="tx2"/>
                </a:solidFill>
                <a:latin typeface="楷体_GB2312" panose="02010609030101010101" pitchFamily="49" charset="-122"/>
                <a:ea typeface="楷体_GB2312" panose="02010609030101010101" pitchFamily="49" charset="-122"/>
              </a:rPr>
              <a:t>运动并没有取得</a:t>
            </a:r>
            <a:r>
              <a:rPr lang="zh-CN" altLang="zh-CN" sz="2800" b="1" dirty="0" smtClean="0">
                <a:solidFill>
                  <a:schemeClr val="tx2"/>
                </a:solidFill>
                <a:latin typeface="楷体_GB2312" panose="02010609030101010101" pitchFamily="49" charset="-122"/>
                <a:ea typeface="楷体_GB2312" panose="02010609030101010101" pitchFamily="49" charset="-122"/>
              </a:rPr>
              <a:t>实质性进展。</a:t>
            </a:r>
            <a:endParaRPr lang="en-US" altLang="zh-CN" sz="2800" b="1" dirty="0" smtClean="0">
              <a:solidFill>
                <a:schemeClr val="tx2"/>
              </a:solidFill>
              <a:latin typeface="楷体_GB2312" panose="02010609030101010101" pitchFamily="49" charset="-122"/>
              <a:ea typeface="楷体_GB2312" panose="02010609030101010101" pitchFamily="49" charset="-122"/>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r>
              <a:rPr lang="zh-CN" altLang="en-US" sz="4000"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悲情奉献者的隐喻</a:t>
            </a:r>
            <a:endParaRPr lang="en-US" altLang="zh-CN" sz="4000" dirty="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endParaRPr>
          </a:p>
        </p:txBody>
      </p:sp>
      <p:sp>
        <p:nvSpPr>
          <p:cNvPr id="70659" name="Rectangle 3"/>
          <p:cNvSpPr>
            <a:spLocks noGrp="1" noChangeArrowheads="1"/>
          </p:cNvSpPr>
          <p:nvPr>
            <p:ph type="body" idx="1"/>
          </p:nvPr>
        </p:nvSpPr>
        <p:spPr>
          <a:xfrm>
            <a:off x="971600" y="1628800"/>
            <a:ext cx="7200800" cy="3672408"/>
          </a:xfrm>
        </p:spPr>
        <p:txBody>
          <a:bodyPr/>
          <a:lstStyle/>
          <a:p>
            <a:pPr marL="0" indent="0">
              <a:lnSpc>
                <a:spcPct val="200000"/>
              </a:lnSpc>
              <a:spcBef>
                <a:spcPts val="0"/>
              </a:spcBef>
              <a:buNone/>
            </a:pPr>
            <a:r>
              <a:rPr lang="zh-CN" altLang="en-US" sz="4000" b="1" dirty="0" smtClean="0">
                <a:solidFill>
                  <a:srgbClr val="C00000"/>
                </a:solidFill>
                <a:latin typeface="楷体_GB2312" panose="02010609030101010101" pitchFamily="49" charset="-122"/>
                <a:ea typeface="楷体_GB2312" panose="02010609030101010101" pitchFamily="49" charset="-122"/>
              </a:rPr>
              <a:t>“</a:t>
            </a:r>
            <a:r>
              <a:rPr lang="zh-CN" altLang="zh-CN" sz="4000" b="1" dirty="0" smtClean="0">
                <a:solidFill>
                  <a:srgbClr val="C00000"/>
                </a:solidFill>
                <a:latin typeface="楷体_GB2312" panose="02010609030101010101" pitchFamily="49" charset="-122"/>
                <a:ea typeface="楷体_GB2312" panose="02010609030101010101" pitchFamily="49" charset="-122"/>
              </a:rPr>
              <a:t>蜡烛</a:t>
            </a:r>
            <a:r>
              <a:rPr lang="zh-CN" altLang="en-US" sz="4000" b="1" dirty="0" smtClean="0">
                <a:solidFill>
                  <a:srgbClr val="C00000"/>
                </a:solidFill>
                <a:latin typeface="楷体_GB2312" panose="02010609030101010101" pitchFamily="49" charset="-122"/>
                <a:ea typeface="楷体_GB2312" panose="02010609030101010101" pitchFamily="49" charset="-122"/>
              </a:rPr>
              <a:t>”</a:t>
            </a:r>
            <a:r>
              <a:rPr lang="zh-CN" altLang="zh-CN" sz="4000" b="1" dirty="0" smtClean="0">
                <a:solidFill>
                  <a:schemeClr val="tx2"/>
                </a:solidFill>
                <a:latin typeface="楷体_GB2312" panose="02010609030101010101" pitchFamily="49" charset="-122"/>
                <a:ea typeface="楷体_GB2312" panose="02010609030101010101" pitchFamily="49" charset="-122"/>
              </a:rPr>
              <a:t>、</a:t>
            </a:r>
            <a:r>
              <a:rPr lang="zh-CN" altLang="en-US" sz="4000" b="1" dirty="0" smtClean="0">
                <a:solidFill>
                  <a:srgbClr val="C00000"/>
                </a:solidFill>
                <a:latin typeface="楷体_GB2312" panose="02010609030101010101" pitchFamily="49" charset="-122"/>
                <a:ea typeface="楷体_GB2312" panose="02010609030101010101" pitchFamily="49" charset="-122"/>
              </a:rPr>
              <a:t>“</a:t>
            </a:r>
            <a:r>
              <a:rPr lang="zh-CN" altLang="zh-CN" sz="4000" b="1" dirty="0" smtClean="0">
                <a:solidFill>
                  <a:srgbClr val="C00000"/>
                </a:solidFill>
                <a:latin typeface="楷体_GB2312" panose="02010609030101010101" pitchFamily="49" charset="-122"/>
                <a:ea typeface="楷体_GB2312" panose="02010609030101010101" pitchFamily="49" charset="-122"/>
              </a:rPr>
              <a:t>春蚕</a:t>
            </a:r>
            <a:r>
              <a:rPr lang="zh-CN" altLang="en-US" sz="4000" b="1" dirty="0" smtClean="0">
                <a:solidFill>
                  <a:srgbClr val="C00000"/>
                </a:solidFill>
                <a:latin typeface="楷体_GB2312" panose="02010609030101010101" pitchFamily="49" charset="-122"/>
                <a:ea typeface="楷体_GB2312" panose="02010609030101010101" pitchFamily="49" charset="-122"/>
              </a:rPr>
              <a:t>”</a:t>
            </a:r>
            <a:r>
              <a:rPr lang="zh-CN" altLang="en-US" sz="4000" b="1" dirty="0">
                <a:solidFill>
                  <a:schemeClr val="tx2"/>
                </a:solidFill>
                <a:latin typeface="楷体_GB2312" panose="02010609030101010101" pitchFamily="49" charset="-122"/>
                <a:ea typeface="楷体_GB2312" panose="02010609030101010101" pitchFamily="49" charset="-122"/>
              </a:rPr>
              <a:t>、</a:t>
            </a:r>
            <a:r>
              <a:rPr lang="zh-CN" altLang="en-US" sz="3600" b="1" dirty="0" smtClean="0">
                <a:solidFill>
                  <a:schemeClr val="accent4"/>
                </a:solidFill>
                <a:latin typeface="楷体_GB2312" panose="02010609030101010101" pitchFamily="49" charset="-122"/>
                <a:ea typeface="楷体_GB2312" panose="02010609030101010101" pitchFamily="49" charset="-122"/>
              </a:rPr>
              <a:t>“</a:t>
            </a:r>
            <a:r>
              <a:rPr lang="zh-CN" altLang="zh-CN" sz="3600" b="1" dirty="0" smtClean="0">
                <a:solidFill>
                  <a:schemeClr val="accent4"/>
                </a:solidFill>
                <a:latin typeface="楷体_GB2312" panose="02010609030101010101" pitchFamily="49" charset="-122"/>
                <a:ea typeface="楷体_GB2312" panose="02010609030101010101" pitchFamily="49" charset="-122"/>
              </a:rPr>
              <a:t>粉笔</a:t>
            </a:r>
            <a:r>
              <a:rPr lang="zh-CN" altLang="en-US" sz="3600" b="1" dirty="0" smtClean="0">
                <a:solidFill>
                  <a:schemeClr val="accent4"/>
                </a:solidFill>
                <a:latin typeface="楷体_GB2312" panose="02010609030101010101" pitchFamily="49" charset="-122"/>
                <a:ea typeface="楷体_GB2312" panose="02010609030101010101" pitchFamily="49" charset="-122"/>
              </a:rPr>
              <a:t>”</a:t>
            </a:r>
            <a:r>
              <a:rPr lang="zh-CN" altLang="zh-CN" sz="3600" b="1" dirty="0" smtClean="0">
                <a:solidFill>
                  <a:schemeClr val="tx2"/>
                </a:solidFill>
                <a:latin typeface="楷体_GB2312" panose="02010609030101010101" pitchFamily="49" charset="-122"/>
                <a:ea typeface="楷体_GB2312" panose="02010609030101010101" pitchFamily="49" charset="-122"/>
              </a:rPr>
              <a:t>、</a:t>
            </a:r>
            <a:r>
              <a:rPr lang="zh-CN" altLang="en-US" sz="3600" b="1" dirty="0" smtClean="0">
                <a:solidFill>
                  <a:schemeClr val="accent4"/>
                </a:solidFill>
                <a:latin typeface="楷体_GB2312" panose="02010609030101010101" pitchFamily="49" charset="-122"/>
                <a:ea typeface="楷体_GB2312" panose="02010609030101010101" pitchFamily="49" charset="-122"/>
              </a:rPr>
              <a:t>“</a:t>
            </a:r>
            <a:r>
              <a:rPr lang="zh-CN" altLang="zh-CN" sz="3600" b="1" dirty="0" smtClean="0">
                <a:solidFill>
                  <a:schemeClr val="accent4"/>
                </a:solidFill>
                <a:latin typeface="楷体_GB2312" panose="02010609030101010101" pitchFamily="49" charset="-122"/>
                <a:ea typeface="楷体_GB2312" panose="02010609030101010101" pitchFamily="49" charset="-122"/>
              </a:rPr>
              <a:t>人梯</a:t>
            </a:r>
            <a:r>
              <a:rPr lang="zh-CN" altLang="en-US" sz="3600" b="1" dirty="0" smtClean="0">
                <a:solidFill>
                  <a:schemeClr val="accent4"/>
                </a:solidFill>
                <a:latin typeface="楷体_GB2312" panose="02010609030101010101" pitchFamily="49" charset="-122"/>
                <a:ea typeface="楷体_GB2312" panose="02010609030101010101" pitchFamily="49" charset="-122"/>
              </a:rPr>
              <a:t>”</a:t>
            </a:r>
            <a:r>
              <a:rPr lang="zh-CN" altLang="zh-CN" sz="3600" b="1" dirty="0" smtClean="0">
                <a:solidFill>
                  <a:schemeClr val="tx2"/>
                </a:solidFill>
                <a:latin typeface="楷体_GB2312" panose="02010609030101010101" pitchFamily="49" charset="-122"/>
                <a:ea typeface="楷体_GB2312" panose="02010609030101010101" pitchFamily="49" charset="-122"/>
              </a:rPr>
              <a:t>、</a:t>
            </a:r>
            <a:r>
              <a:rPr lang="zh-CN" altLang="en-US" sz="3600" b="1" dirty="0" smtClean="0">
                <a:solidFill>
                  <a:srgbClr val="7030A0"/>
                </a:solidFill>
                <a:latin typeface="楷体_GB2312" panose="02010609030101010101" pitchFamily="49" charset="-122"/>
                <a:ea typeface="楷体_GB2312" panose="02010609030101010101" pitchFamily="49" charset="-122"/>
              </a:rPr>
              <a:t>“</a:t>
            </a:r>
            <a:r>
              <a:rPr lang="zh-CN" altLang="zh-CN" sz="3600" b="1" dirty="0" smtClean="0">
                <a:solidFill>
                  <a:srgbClr val="7030A0"/>
                </a:solidFill>
                <a:latin typeface="楷体_GB2312" panose="02010609030101010101" pitchFamily="49" charset="-122"/>
                <a:ea typeface="楷体_GB2312" panose="02010609030101010101" pitchFamily="49" charset="-122"/>
              </a:rPr>
              <a:t>甘泉</a:t>
            </a:r>
            <a:r>
              <a:rPr lang="zh-CN" altLang="en-US" sz="3600" b="1" dirty="0" smtClean="0">
                <a:solidFill>
                  <a:srgbClr val="7030A0"/>
                </a:solidFill>
                <a:latin typeface="楷体_GB2312" panose="02010609030101010101" pitchFamily="49" charset="-122"/>
                <a:ea typeface="楷体_GB2312" panose="02010609030101010101" pitchFamily="49" charset="-122"/>
              </a:rPr>
              <a:t>”</a:t>
            </a:r>
            <a:r>
              <a:rPr lang="zh-CN" altLang="zh-CN" sz="3600" b="1" dirty="0" smtClean="0">
                <a:solidFill>
                  <a:schemeClr val="tx2"/>
                </a:solidFill>
                <a:latin typeface="楷体_GB2312" panose="02010609030101010101" pitchFamily="49" charset="-122"/>
                <a:ea typeface="楷体_GB2312" panose="02010609030101010101" pitchFamily="49" charset="-122"/>
              </a:rPr>
              <a:t>、</a:t>
            </a:r>
            <a:r>
              <a:rPr lang="zh-CN" altLang="en-US" sz="3600" b="1" dirty="0" smtClean="0">
                <a:solidFill>
                  <a:srgbClr val="7030A0"/>
                </a:solidFill>
                <a:latin typeface="楷体_GB2312" panose="02010609030101010101" pitchFamily="49" charset="-122"/>
                <a:ea typeface="楷体_GB2312" panose="02010609030101010101" pitchFamily="49" charset="-122"/>
              </a:rPr>
              <a:t>“</a:t>
            </a:r>
            <a:r>
              <a:rPr lang="zh-CN" altLang="zh-CN" sz="3600" b="1" dirty="0" smtClean="0">
                <a:solidFill>
                  <a:srgbClr val="7030A0"/>
                </a:solidFill>
                <a:latin typeface="楷体_GB2312" panose="02010609030101010101" pitchFamily="49" charset="-122"/>
                <a:ea typeface="楷体_GB2312" panose="02010609030101010101" pitchFamily="49" charset="-122"/>
              </a:rPr>
              <a:t>煤炭</a:t>
            </a:r>
            <a:r>
              <a:rPr lang="zh-CN" altLang="en-US" sz="3600" b="1" dirty="0" smtClean="0">
                <a:solidFill>
                  <a:srgbClr val="7030A0"/>
                </a:solidFill>
                <a:latin typeface="楷体_GB2312" panose="02010609030101010101" pitchFamily="49" charset="-122"/>
                <a:ea typeface="楷体_GB2312" panose="02010609030101010101" pitchFamily="49" charset="-122"/>
              </a:rPr>
              <a:t>”</a:t>
            </a:r>
            <a:r>
              <a:rPr lang="zh-CN" altLang="zh-CN" sz="3600" b="1" dirty="0" smtClean="0">
                <a:solidFill>
                  <a:schemeClr val="tx2"/>
                </a:solidFill>
                <a:latin typeface="楷体_GB2312" panose="02010609030101010101" pitchFamily="49" charset="-122"/>
                <a:ea typeface="楷体_GB2312" panose="02010609030101010101" pitchFamily="49" charset="-122"/>
              </a:rPr>
              <a:t>、</a:t>
            </a:r>
            <a:r>
              <a:rPr lang="zh-CN" altLang="en-US" sz="3600" b="1" dirty="0" smtClean="0">
                <a:solidFill>
                  <a:srgbClr val="00B050"/>
                </a:solidFill>
                <a:latin typeface="楷体_GB2312" panose="02010609030101010101" pitchFamily="49" charset="-122"/>
                <a:ea typeface="楷体_GB2312" panose="02010609030101010101" pitchFamily="49" charset="-122"/>
              </a:rPr>
              <a:t>“</a:t>
            </a:r>
            <a:r>
              <a:rPr lang="zh-CN" altLang="zh-CN" sz="3600" b="1" dirty="0" smtClean="0">
                <a:solidFill>
                  <a:srgbClr val="00B050"/>
                </a:solidFill>
                <a:latin typeface="楷体_GB2312" panose="02010609030101010101" pitchFamily="49" charset="-122"/>
                <a:ea typeface="楷体_GB2312" panose="02010609030101010101" pitchFamily="49" charset="-122"/>
              </a:rPr>
              <a:t>铺路石</a:t>
            </a:r>
            <a:r>
              <a:rPr lang="zh-CN" altLang="en-US" sz="3600" b="1" dirty="0" smtClean="0">
                <a:solidFill>
                  <a:srgbClr val="00B050"/>
                </a:solidFill>
                <a:latin typeface="楷体_GB2312" panose="02010609030101010101" pitchFamily="49" charset="-122"/>
                <a:ea typeface="楷体_GB2312" panose="02010609030101010101" pitchFamily="49" charset="-122"/>
              </a:rPr>
              <a:t>”</a:t>
            </a:r>
            <a:endParaRPr lang="en-US" altLang="zh-CN" sz="3600" b="1" dirty="0">
              <a:solidFill>
                <a:srgbClr val="00B050"/>
              </a:solidFill>
              <a:latin typeface="楷体_GB2312" panose="02010609030101010101" pitchFamily="49" charset="-122"/>
              <a:ea typeface="楷体_GB2312" panose="02010609030101010101" pitchFamily="49" charset="-122"/>
            </a:endParaRPr>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r>
              <a:rPr lang="zh-CN" altLang="en-US" sz="3600" dirty="0" smtClean="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转向的原因</a:t>
            </a:r>
            <a:endParaRPr lang="en-US" altLang="zh-CN"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endParaRPr>
          </a:p>
        </p:txBody>
      </p:sp>
      <p:sp>
        <p:nvSpPr>
          <p:cNvPr id="70659" name="Rectangle 3"/>
          <p:cNvSpPr>
            <a:spLocks noGrp="1" noChangeArrowheads="1"/>
          </p:cNvSpPr>
          <p:nvPr>
            <p:ph type="body" idx="1"/>
          </p:nvPr>
        </p:nvSpPr>
        <p:spPr>
          <a:xfrm>
            <a:off x="1475656" y="1916832"/>
            <a:ext cx="6480720" cy="3240360"/>
          </a:xfrm>
        </p:spPr>
        <p:txBody>
          <a:bodyPr/>
          <a:lstStyle/>
          <a:p>
            <a:pPr>
              <a:lnSpc>
                <a:spcPct val="200000"/>
              </a:lnSpc>
              <a:spcBef>
                <a:spcPts val="0"/>
              </a:spcBef>
              <a:buClr>
                <a:schemeClr val="accent2"/>
              </a:buClr>
              <a:buFont typeface="Wingdings" panose="05000000000000000000" pitchFamily="2" charset="2"/>
              <a:buChar char="l"/>
            </a:pPr>
            <a:r>
              <a:rPr lang="zh-CN" altLang="zh-CN" b="1" dirty="0">
                <a:solidFill>
                  <a:schemeClr val="tx2"/>
                </a:solidFill>
                <a:latin typeface="楷体_GB2312" panose="02010609030101010101" pitchFamily="49" charset="-122"/>
                <a:ea typeface="楷体_GB2312" panose="02010609030101010101" pitchFamily="49" charset="-122"/>
              </a:rPr>
              <a:t>另一方面，是由于</a:t>
            </a:r>
            <a:r>
              <a:rPr lang="en-US" altLang="zh-CN" b="1" dirty="0">
                <a:solidFill>
                  <a:schemeClr val="tx2"/>
                </a:solidFill>
                <a:latin typeface="楷体_GB2312" panose="02010609030101010101" pitchFamily="49" charset="-122"/>
                <a:ea typeface="楷体_GB2312" panose="02010609030101010101" pitchFamily="49" charset="-122"/>
              </a:rPr>
              <a:t>20</a:t>
            </a:r>
            <a:r>
              <a:rPr lang="zh-CN" altLang="zh-CN" b="1" dirty="0">
                <a:solidFill>
                  <a:schemeClr val="tx2"/>
                </a:solidFill>
                <a:latin typeface="楷体_GB2312" panose="02010609030101010101" pitchFamily="49" charset="-122"/>
                <a:ea typeface="楷体_GB2312" panose="02010609030101010101" pitchFamily="49" charset="-122"/>
              </a:rPr>
              <a:t>世纪</a:t>
            </a:r>
            <a:r>
              <a:rPr lang="en-US" altLang="zh-CN" b="1" dirty="0">
                <a:solidFill>
                  <a:schemeClr val="tx2"/>
                </a:solidFill>
                <a:latin typeface="楷体_GB2312" panose="02010609030101010101" pitchFamily="49" charset="-122"/>
                <a:ea typeface="楷体_GB2312" panose="02010609030101010101" pitchFamily="49" charset="-122"/>
              </a:rPr>
              <a:t>80</a:t>
            </a:r>
            <a:r>
              <a:rPr lang="zh-CN" altLang="zh-CN" b="1" dirty="0">
                <a:solidFill>
                  <a:schemeClr val="tx2"/>
                </a:solidFill>
                <a:latin typeface="楷体_GB2312" panose="02010609030101010101" pitchFamily="49" charset="-122"/>
                <a:ea typeface="楷体_GB2312" panose="02010609030101010101" pitchFamily="49" charset="-122"/>
              </a:rPr>
              <a:t>年代以来人们对教师专业实践与专业表现的重视</a:t>
            </a:r>
            <a:r>
              <a:rPr lang="zh-CN" altLang="zh-CN" b="1" dirty="0" smtClean="0">
                <a:solidFill>
                  <a:schemeClr val="tx2"/>
                </a:solidFill>
                <a:latin typeface="楷体_GB2312" panose="02010609030101010101" pitchFamily="49" charset="-122"/>
                <a:ea typeface="楷体_GB2312" panose="02010609030101010101" pitchFamily="49" charset="-122"/>
              </a:rPr>
              <a:t>。</a:t>
            </a:r>
            <a:endParaRPr lang="zh-CN" altLang="zh-CN" b="1" dirty="0">
              <a:solidFill>
                <a:schemeClr val="tx2"/>
              </a:solidFill>
              <a:latin typeface="楷体_GB2312" panose="02010609030101010101" pitchFamily="49" charset="-122"/>
              <a:ea typeface="楷体_GB2312" panose="02010609030101010101" pitchFamily="49" charset="-122"/>
            </a:endParaRPr>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r>
              <a:rPr lang="zh-CN" altLang="en-US" sz="3600" dirty="0" smtClean="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转向的原因</a:t>
            </a:r>
            <a:endParaRPr lang="en-US" altLang="zh-CN"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endParaRPr>
          </a:p>
        </p:txBody>
      </p:sp>
      <p:sp>
        <p:nvSpPr>
          <p:cNvPr id="70659" name="Rectangle 3"/>
          <p:cNvSpPr>
            <a:spLocks noGrp="1" noChangeArrowheads="1"/>
          </p:cNvSpPr>
          <p:nvPr>
            <p:ph type="body" idx="1"/>
          </p:nvPr>
        </p:nvSpPr>
        <p:spPr>
          <a:xfrm>
            <a:off x="251520" y="1268760"/>
            <a:ext cx="8568952" cy="5472608"/>
          </a:xfrm>
        </p:spPr>
        <p:txBody>
          <a:bodyPr/>
          <a:lstStyle/>
          <a:p>
            <a:pPr marL="0" indent="0">
              <a:lnSpc>
                <a:spcPct val="125000"/>
              </a:lnSpc>
              <a:spcBef>
                <a:spcPts val="0"/>
              </a:spcBef>
              <a:buClr>
                <a:schemeClr val="accent2"/>
              </a:buClr>
              <a:buNone/>
            </a:pPr>
            <a:r>
              <a:rPr lang="en-US" altLang="zh-CN" sz="2800" b="1" dirty="0" smtClean="0">
                <a:solidFill>
                  <a:schemeClr val="tx2"/>
                </a:solidFill>
                <a:latin typeface="楷体_GB2312" panose="02010609030101010101" pitchFamily="49" charset="-122"/>
                <a:ea typeface="楷体_GB2312" panose="02010609030101010101" pitchFamily="49" charset="-122"/>
              </a:rPr>
              <a:t>    </a:t>
            </a:r>
            <a:r>
              <a:rPr lang="zh-CN" altLang="zh-CN" sz="2600" b="1" dirty="0" smtClean="0">
                <a:solidFill>
                  <a:schemeClr val="tx2"/>
                </a:solidFill>
                <a:latin typeface="楷体_GB2312" panose="02010609030101010101" pitchFamily="49" charset="-122"/>
                <a:ea typeface="楷体_GB2312" panose="02010609030101010101" pitchFamily="49" charset="-122"/>
              </a:rPr>
              <a:t>随着</a:t>
            </a:r>
            <a:r>
              <a:rPr lang="zh-CN" altLang="zh-CN" sz="2600" b="1" dirty="0">
                <a:solidFill>
                  <a:schemeClr val="tx2"/>
                </a:solidFill>
                <a:latin typeface="楷体_GB2312" panose="02010609030101010101" pitchFamily="49" charset="-122"/>
                <a:ea typeface="楷体_GB2312" panose="02010609030101010101" pitchFamily="49" charset="-122"/>
              </a:rPr>
              <a:t>世界范围经济竞争和科技竞争的加剧，各国把教育摆到了社会发展的战略位置</a:t>
            </a:r>
            <a:r>
              <a:rPr lang="zh-CN" altLang="zh-CN" sz="2600" b="1" dirty="0" smtClean="0">
                <a:solidFill>
                  <a:schemeClr val="tx2"/>
                </a:solidFill>
                <a:latin typeface="楷体_GB2312" panose="02010609030101010101" pitchFamily="49" charset="-122"/>
                <a:ea typeface="楷体_GB2312" panose="02010609030101010101" pitchFamily="49" charset="-122"/>
              </a:rPr>
              <a:t>。例如</a:t>
            </a:r>
            <a:r>
              <a:rPr lang="zh-CN" altLang="zh-CN" sz="2600" b="1" dirty="0">
                <a:solidFill>
                  <a:schemeClr val="tx2"/>
                </a:solidFill>
                <a:latin typeface="楷体_GB2312" panose="02010609030101010101" pitchFamily="49" charset="-122"/>
                <a:ea typeface="楷体_GB2312" panose="02010609030101010101" pitchFamily="49" charset="-122"/>
              </a:rPr>
              <a:t>，美国政府在日本和德国经济腾飞的压力下，重新审视本国的教育状况，提出国家处于危急中，教育改革势在必行</a:t>
            </a:r>
            <a:r>
              <a:rPr lang="zh-CN" altLang="zh-CN" sz="2600" b="1" dirty="0" smtClean="0">
                <a:solidFill>
                  <a:schemeClr val="tx2"/>
                </a:solidFill>
                <a:latin typeface="楷体_GB2312" panose="02010609030101010101" pitchFamily="49" charset="-122"/>
                <a:ea typeface="楷体_GB2312" panose="02010609030101010101" pitchFamily="49" charset="-122"/>
              </a:rPr>
              <a:t>。</a:t>
            </a:r>
            <a:endParaRPr lang="en-US" altLang="zh-CN" sz="2600" b="1" dirty="0" smtClean="0">
              <a:solidFill>
                <a:schemeClr val="tx2"/>
              </a:solidFill>
              <a:latin typeface="楷体_GB2312" panose="02010609030101010101" pitchFamily="49" charset="-122"/>
              <a:ea typeface="楷体_GB2312" panose="02010609030101010101" pitchFamily="49" charset="-122"/>
            </a:endParaRPr>
          </a:p>
          <a:p>
            <a:pPr marL="0" indent="0">
              <a:lnSpc>
                <a:spcPct val="125000"/>
              </a:lnSpc>
              <a:spcBef>
                <a:spcPts val="0"/>
              </a:spcBef>
              <a:buClr>
                <a:schemeClr val="accent2"/>
              </a:buClr>
              <a:buNone/>
            </a:pPr>
            <a:r>
              <a:rPr lang="en-US" altLang="zh-CN" sz="2600" b="1" dirty="0">
                <a:solidFill>
                  <a:schemeClr val="tx2"/>
                </a:solidFill>
                <a:latin typeface="楷体_GB2312" panose="02010609030101010101" pitchFamily="49" charset="-122"/>
                <a:ea typeface="楷体_GB2312" panose="02010609030101010101" pitchFamily="49" charset="-122"/>
              </a:rPr>
              <a:t> </a:t>
            </a:r>
            <a:r>
              <a:rPr lang="en-US" altLang="zh-CN" sz="2600" b="1" dirty="0" smtClean="0">
                <a:solidFill>
                  <a:schemeClr val="tx2"/>
                </a:solidFill>
                <a:latin typeface="楷体_GB2312" panose="02010609030101010101" pitchFamily="49" charset="-122"/>
                <a:ea typeface="楷体_GB2312" panose="02010609030101010101" pitchFamily="49" charset="-122"/>
              </a:rPr>
              <a:t>   </a:t>
            </a:r>
            <a:r>
              <a:rPr lang="zh-CN" altLang="zh-CN" sz="2600" b="1" dirty="0" smtClean="0">
                <a:solidFill>
                  <a:schemeClr val="tx2"/>
                </a:solidFill>
                <a:latin typeface="楷体_GB2312" panose="02010609030101010101" pitchFamily="49" charset="-122"/>
                <a:ea typeface="楷体_GB2312" panose="02010609030101010101" pitchFamily="49" charset="-122"/>
              </a:rPr>
              <a:t>在</a:t>
            </a:r>
            <a:r>
              <a:rPr lang="zh-CN" altLang="zh-CN" sz="2600" b="1" dirty="0">
                <a:solidFill>
                  <a:schemeClr val="tx2"/>
                </a:solidFill>
                <a:latin typeface="楷体_GB2312" panose="02010609030101010101" pitchFamily="49" charset="-122"/>
                <a:ea typeface="楷体_GB2312" panose="02010609030101010101" pitchFamily="49" charset="-122"/>
              </a:rPr>
              <a:t>世界教育改革的浪潮中，人们越来越认识到，教育改革的成败在于教师，只有教师专业水平的不断提高才能造就高质量的教育水平</a:t>
            </a:r>
            <a:r>
              <a:rPr lang="zh-CN" altLang="zh-CN" sz="2600" b="1" dirty="0" smtClean="0">
                <a:solidFill>
                  <a:schemeClr val="tx2"/>
                </a:solidFill>
                <a:latin typeface="楷体_GB2312" panose="02010609030101010101" pitchFamily="49" charset="-122"/>
                <a:ea typeface="楷体_GB2312" panose="02010609030101010101" pitchFamily="49" charset="-122"/>
              </a:rPr>
              <a:t>。</a:t>
            </a:r>
            <a:endParaRPr lang="en-US" altLang="zh-CN" sz="2600" b="1" dirty="0" smtClean="0">
              <a:solidFill>
                <a:schemeClr val="tx2"/>
              </a:solidFill>
              <a:latin typeface="楷体_GB2312" panose="02010609030101010101" pitchFamily="49" charset="-122"/>
              <a:ea typeface="楷体_GB2312" panose="02010609030101010101" pitchFamily="49" charset="-122"/>
            </a:endParaRPr>
          </a:p>
          <a:p>
            <a:pPr marL="0" indent="0">
              <a:lnSpc>
                <a:spcPct val="125000"/>
              </a:lnSpc>
              <a:spcBef>
                <a:spcPts val="0"/>
              </a:spcBef>
              <a:buClr>
                <a:schemeClr val="accent2"/>
              </a:buClr>
              <a:buNone/>
            </a:pPr>
            <a:r>
              <a:rPr lang="en-US" altLang="zh-CN" sz="2600" b="1" dirty="0">
                <a:solidFill>
                  <a:schemeClr val="tx2"/>
                </a:solidFill>
                <a:latin typeface="楷体_GB2312" panose="02010609030101010101" pitchFamily="49" charset="-122"/>
                <a:ea typeface="楷体_GB2312" panose="02010609030101010101" pitchFamily="49" charset="-122"/>
              </a:rPr>
              <a:t> </a:t>
            </a:r>
            <a:r>
              <a:rPr lang="en-US" altLang="zh-CN" sz="2600" b="1" dirty="0" smtClean="0">
                <a:solidFill>
                  <a:schemeClr val="tx2"/>
                </a:solidFill>
                <a:latin typeface="楷体_GB2312" panose="02010609030101010101" pitchFamily="49" charset="-122"/>
                <a:ea typeface="楷体_GB2312" panose="02010609030101010101" pitchFamily="49" charset="-122"/>
              </a:rPr>
              <a:t>   </a:t>
            </a:r>
            <a:r>
              <a:rPr lang="zh-CN" altLang="zh-CN" sz="2600" b="1" dirty="0" smtClean="0">
                <a:solidFill>
                  <a:schemeClr val="tx2"/>
                </a:solidFill>
                <a:latin typeface="楷体_GB2312" panose="02010609030101010101" pitchFamily="49" charset="-122"/>
                <a:ea typeface="楷体_GB2312" panose="02010609030101010101" pitchFamily="49" charset="-122"/>
              </a:rPr>
              <a:t>因此</a:t>
            </a:r>
            <a:r>
              <a:rPr lang="zh-CN" altLang="zh-CN" sz="2600" b="1" dirty="0">
                <a:solidFill>
                  <a:schemeClr val="tx2"/>
                </a:solidFill>
                <a:latin typeface="楷体_GB2312" panose="02010609030101010101" pitchFamily="49" charset="-122"/>
                <a:ea typeface="楷体_GB2312" panose="02010609030101010101" pitchFamily="49" charset="-122"/>
              </a:rPr>
              <a:t>，</a:t>
            </a:r>
            <a:r>
              <a:rPr lang="en-US" altLang="zh-CN" sz="2600" b="1" dirty="0">
                <a:solidFill>
                  <a:schemeClr val="tx2"/>
                </a:solidFill>
                <a:latin typeface="楷体_GB2312" panose="02010609030101010101" pitchFamily="49" charset="-122"/>
                <a:ea typeface="楷体_GB2312" panose="02010609030101010101" pitchFamily="49" charset="-122"/>
              </a:rPr>
              <a:t>80</a:t>
            </a:r>
            <a:r>
              <a:rPr lang="zh-CN" altLang="zh-CN" sz="2600" b="1" dirty="0">
                <a:solidFill>
                  <a:schemeClr val="tx2"/>
                </a:solidFill>
                <a:latin typeface="楷体_GB2312" panose="02010609030101010101" pitchFamily="49" charset="-122"/>
                <a:ea typeface="楷体_GB2312" panose="02010609030101010101" pitchFamily="49" charset="-122"/>
              </a:rPr>
              <a:t>年代后，人们对过去忽视教师专业发展和教学技能提高的做法给予了强烈的批评，教师专业化目标的重心开始转向教师的专业发展。</a:t>
            </a:r>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r>
              <a:rPr lang="zh-CN" altLang="en-US" sz="3600" dirty="0" smtClean="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问题三：做专业的教师</a:t>
            </a:r>
            <a:endParaRPr lang="en-US" altLang="zh-CN"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endParaRPr>
          </a:p>
        </p:txBody>
      </p:sp>
      <p:sp>
        <p:nvSpPr>
          <p:cNvPr id="70659" name="Rectangle 3"/>
          <p:cNvSpPr>
            <a:spLocks noGrp="1" noChangeArrowheads="1"/>
          </p:cNvSpPr>
          <p:nvPr>
            <p:ph type="body" idx="1"/>
          </p:nvPr>
        </p:nvSpPr>
        <p:spPr>
          <a:xfrm>
            <a:off x="1187624" y="1268760"/>
            <a:ext cx="7200800" cy="5328592"/>
          </a:xfrm>
        </p:spPr>
        <p:txBody>
          <a:bodyPr/>
          <a:lstStyle/>
          <a:p>
            <a:pPr>
              <a:lnSpc>
                <a:spcPct val="150000"/>
              </a:lnSpc>
              <a:spcBef>
                <a:spcPts val="0"/>
              </a:spcBef>
              <a:buClr>
                <a:schemeClr val="accent6"/>
              </a:buClr>
              <a:buFont typeface="Wingdings" panose="05000000000000000000" pitchFamily="2" charset="2"/>
              <a:buChar char="u"/>
            </a:pPr>
            <a:r>
              <a:rPr lang="zh-CN" altLang="en-US" b="1" dirty="0" smtClean="0">
                <a:solidFill>
                  <a:schemeClr val="tx2"/>
                </a:solidFill>
                <a:latin typeface="楷体_GB2312" panose="02010609030101010101" pitchFamily="49" charset="-122"/>
                <a:ea typeface="楷体_GB2312" panose="02010609030101010101" pitchFamily="49" charset="-122"/>
              </a:rPr>
              <a:t> 终身学习者</a:t>
            </a:r>
            <a:endParaRPr lang="en-US" altLang="zh-CN" b="1" dirty="0">
              <a:solidFill>
                <a:schemeClr val="tx2"/>
              </a:solidFill>
              <a:latin typeface="楷体_GB2312" panose="02010609030101010101" pitchFamily="49" charset="-122"/>
              <a:ea typeface="楷体_GB2312" panose="02010609030101010101" pitchFamily="49" charset="-122"/>
            </a:endParaRPr>
          </a:p>
          <a:p>
            <a:pPr>
              <a:lnSpc>
                <a:spcPct val="150000"/>
              </a:lnSpc>
              <a:spcBef>
                <a:spcPts val="0"/>
              </a:spcBef>
              <a:buClr>
                <a:schemeClr val="accent6"/>
              </a:buClr>
              <a:buFont typeface="Wingdings" panose="05000000000000000000" pitchFamily="2" charset="2"/>
              <a:buChar char="u"/>
            </a:pPr>
            <a:r>
              <a:rPr lang="zh-CN" altLang="en-US" b="1" dirty="0" smtClean="0">
                <a:solidFill>
                  <a:schemeClr val="tx2"/>
                </a:solidFill>
                <a:latin typeface="楷体_GB2312" panose="02010609030101010101" pitchFamily="49" charset="-122"/>
                <a:ea typeface="楷体_GB2312" panose="02010609030101010101" pitchFamily="49" charset="-122"/>
              </a:rPr>
              <a:t> 学生学习的引导者、促进者</a:t>
            </a:r>
            <a:endParaRPr lang="en-US" altLang="zh-CN" b="1" dirty="0">
              <a:solidFill>
                <a:schemeClr val="tx2"/>
              </a:solidFill>
              <a:latin typeface="楷体_GB2312" panose="02010609030101010101" pitchFamily="49" charset="-122"/>
              <a:ea typeface="楷体_GB2312" panose="02010609030101010101" pitchFamily="49" charset="-122"/>
            </a:endParaRPr>
          </a:p>
          <a:p>
            <a:pPr>
              <a:lnSpc>
                <a:spcPct val="150000"/>
              </a:lnSpc>
              <a:spcBef>
                <a:spcPts val="0"/>
              </a:spcBef>
              <a:buClr>
                <a:schemeClr val="accent6"/>
              </a:buClr>
              <a:buFont typeface="Wingdings" panose="05000000000000000000" pitchFamily="2" charset="2"/>
              <a:buChar char="u"/>
            </a:pPr>
            <a:r>
              <a:rPr lang="en-US" altLang="zh-CN" b="1" dirty="0" smtClean="0">
                <a:solidFill>
                  <a:schemeClr val="tx2"/>
                </a:solidFill>
                <a:latin typeface="楷体_GB2312" panose="02010609030101010101" pitchFamily="49" charset="-122"/>
                <a:ea typeface="楷体_GB2312" panose="02010609030101010101" pitchFamily="49" charset="-122"/>
              </a:rPr>
              <a:t> </a:t>
            </a:r>
            <a:r>
              <a:rPr lang="zh-CN" altLang="zh-CN" b="1" dirty="0" smtClean="0">
                <a:solidFill>
                  <a:schemeClr val="tx2"/>
                </a:solidFill>
                <a:latin typeface="楷体_GB2312" panose="02010609030101010101" pitchFamily="49" charset="-122"/>
                <a:ea typeface="楷体_GB2312" panose="02010609030101010101" pitchFamily="49" charset="-122"/>
              </a:rPr>
              <a:t>课程</a:t>
            </a:r>
            <a:r>
              <a:rPr lang="zh-CN" altLang="en-US" b="1" dirty="0" smtClean="0">
                <a:solidFill>
                  <a:schemeClr val="tx2"/>
                </a:solidFill>
                <a:latin typeface="楷体_GB2312" panose="02010609030101010101" pitchFamily="49" charset="-122"/>
                <a:ea typeface="楷体_GB2312" panose="02010609030101010101" pitchFamily="49" charset="-122"/>
              </a:rPr>
              <a:t>的</a:t>
            </a:r>
            <a:r>
              <a:rPr lang="zh-CN" altLang="zh-CN" b="1" dirty="0" smtClean="0">
                <a:solidFill>
                  <a:schemeClr val="tx2"/>
                </a:solidFill>
                <a:latin typeface="楷体_GB2312" panose="02010609030101010101" pitchFamily="49" charset="-122"/>
                <a:ea typeface="楷体_GB2312" panose="02010609030101010101" pitchFamily="49" charset="-122"/>
              </a:rPr>
              <a:t>设计者</a:t>
            </a:r>
            <a:r>
              <a:rPr lang="zh-CN" altLang="zh-CN" b="1" dirty="0">
                <a:solidFill>
                  <a:schemeClr val="tx2"/>
                </a:solidFill>
                <a:latin typeface="楷体_GB2312" panose="02010609030101010101" pitchFamily="49" charset="-122"/>
                <a:ea typeface="楷体_GB2312" panose="02010609030101010101" pitchFamily="49" charset="-122"/>
              </a:rPr>
              <a:t>、开发者及课程</a:t>
            </a:r>
            <a:r>
              <a:rPr lang="zh-CN" altLang="zh-CN" b="1" dirty="0" smtClean="0">
                <a:solidFill>
                  <a:schemeClr val="tx2"/>
                </a:solidFill>
                <a:latin typeface="楷体_GB2312" panose="02010609030101010101" pitchFamily="49" charset="-122"/>
                <a:ea typeface="楷体_GB2312" panose="02010609030101010101" pitchFamily="49" charset="-122"/>
              </a:rPr>
              <a:t>意义</a:t>
            </a:r>
            <a:r>
              <a:rPr lang="zh-CN" altLang="en-US" b="1" dirty="0" smtClean="0">
                <a:solidFill>
                  <a:schemeClr val="tx2"/>
                </a:solidFill>
                <a:latin typeface="楷体_GB2312" panose="02010609030101010101" pitchFamily="49" charset="-122"/>
                <a:ea typeface="楷体_GB2312" panose="02010609030101010101" pitchFamily="49" charset="-122"/>
              </a:rPr>
              <a:t>的</a:t>
            </a:r>
            <a:r>
              <a:rPr lang="zh-CN" altLang="zh-CN" b="1" dirty="0" smtClean="0">
                <a:solidFill>
                  <a:schemeClr val="tx2"/>
                </a:solidFill>
                <a:latin typeface="楷体_GB2312" panose="02010609030101010101" pitchFamily="49" charset="-122"/>
                <a:ea typeface="楷体_GB2312" panose="02010609030101010101" pitchFamily="49" charset="-122"/>
              </a:rPr>
              <a:t>创</a:t>
            </a:r>
            <a:r>
              <a:rPr lang="zh-CN" altLang="zh-CN" b="1" dirty="0">
                <a:solidFill>
                  <a:schemeClr val="tx2"/>
                </a:solidFill>
                <a:latin typeface="楷体_GB2312" panose="02010609030101010101" pitchFamily="49" charset="-122"/>
                <a:ea typeface="楷体_GB2312" panose="02010609030101010101" pitchFamily="49" charset="-122"/>
              </a:rPr>
              <a:t>生</a:t>
            </a:r>
            <a:r>
              <a:rPr lang="zh-CN" altLang="zh-CN" b="1" dirty="0" smtClean="0">
                <a:solidFill>
                  <a:schemeClr val="tx2"/>
                </a:solidFill>
                <a:latin typeface="楷体_GB2312" panose="02010609030101010101" pitchFamily="49" charset="-122"/>
                <a:ea typeface="楷体_GB2312" panose="02010609030101010101" pitchFamily="49" charset="-122"/>
              </a:rPr>
              <a:t>者</a:t>
            </a:r>
            <a:endParaRPr lang="en-US" altLang="zh-CN" b="1" dirty="0">
              <a:solidFill>
                <a:schemeClr val="tx2"/>
              </a:solidFill>
              <a:latin typeface="楷体_GB2312" panose="02010609030101010101" pitchFamily="49" charset="-122"/>
              <a:ea typeface="楷体_GB2312" panose="02010609030101010101" pitchFamily="49" charset="-122"/>
            </a:endParaRPr>
          </a:p>
          <a:p>
            <a:pPr>
              <a:lnSpc>
                <a:spcPct val="150000"/>
              </a:lnSpc>
              <a:spcBef>
                <a:spcPts val="0"/>
              </a:spcBef>
              <a:buClr>
                <a:schemeClr val="accent6"/>
              </a:buClr>
              <a:buFont typeface="Wingdings" panose="05000000000000000000" pitchFamily="2" charset="2"/>
              <a:buChar char="u"/>
            </a:pPr>
            <a:r>
              <a:rPr lang="en-US" altLang="zh-CN" b="1" dirty="0" smtClean="0">
                <a:solidFill>
                  <a:schemeClr val="tx2"/>
                </a:solidFill>
                <a:latin typeface="楷体_GB2312" panose="02010609030101010101" pitchFamily="49" charset="-122"/>
                <a:ea typeface="楷体_GB2312" panose="02010609030101010101" pitchFamily="49" charset="-122"/>
              </a:rPr>
              <a:t> </a:t>
            </a:r>
            <a:r>
              <a:rPr lang="zh-CN" altLang="zh-CN" b="1" dirty="0" smtClean="0">
                <a:solidFill>
                  <a:schemeClr val="tx2"/>
                </a:solidFill>
                <a:latin typeface="楷体_GB2312" panose="02010609030101010101" pitchFamily="49" charset="-122"/>
                <a:ea typeface="楷体_GB2312" panose="02010609030101010101" pitchFamily="49" charset="-122"/>
              </a:rPr>
              <a:t>教育</a:t>
            </a:r>
            <a:r>
              <a:rPr lang="zh-CN" altLang="zh-CN" b="1" dirty="0">
                <a:solidFill>
                  <a:schemeClr val="tx2"/>
                </a:solidFill>
                <a:latin typeface="楷体_GB2312" panose="02010609030101010101" pitchFamily="49" charset="-122"/>
                <a:ea typeface="楷体_GB2312" panose="02010609030101010101" pitchFamily="49" charset="-122"/>
              </a:rPr>
              <a:t>实践的</a:t>
            </a:r>
            <a:r>
              <a:rPr lang="zh-CN" altLang="zh-CN" b="1" dirty="0" smtClean="0">
                <a:solidFill>
                  <a:schemeClr val="tx2"/>
                </a:solidFill>
                <a:latin typeface="楷体_GB2312" panose="02010609030101010101" pitchFamily="49" charset="-122"/>
                <a:ea typeface="楷体_GB2312" panose="02010609030101010101" pitchFamily="49" charset="-122"/>
              </a:rPr>
              <a:t>研究者</a:t>
            </a:r>
            <a:r>
              <a:rPr lang="zh-CN" altLang="en-US" b="1" dirty="0" smtClean="0">
                <a:solidFill>
                  <a:schemeClr val="tx2"/>
                </a:solidFill>
                <a:latin typeface="楷体_GB2312" panose="02010609030101010101" pitchFamily="49" charset="-122"/>
                <a:ea typeface="楷体_GB2312" panose="02010609030101010101" pitchFamily="49" charset="-122"/>
              </a:rPr>
              <a:t>、反思者</a:t>
            </a:r>
            <a:endParaRPr lang="en-US" altLang="zh-CN" b="1" dirty="0">
              <a:solidFill>
                <a:schemeClr val="tx2"/>
              </a:solidFill>
              <a:latin typeface="楷体_GB2312" panose="02010609030101010101" pitchFamily="49" charset="-122"/>
              <a:ea typeface="楷体_GB2312" panose="02010609030101010101" pitchFamily="49" charset="-122"/>
            </a:endParaRPr>
          </a:p>
          <a:p>
            <a:pPr>
              <a:lnSpc>
                <a:spcPct val="150000"/>
              </a:lnSpc>
              <a:spcBef>
                <a:spcPts val="0"/>
              </a:spcBef>
              <a:buClr>
                <a:schemeClr val="accent6"/>
              </a:buClr>
              <a:buFont typeface="Wingdings" panose="05000000000000000000" pitchFamily="2" charset="2"/>
              <a:buChar char="u"/>
            </a:pPr>
            <a:r>
              <a:rPr lang="en-US" altLang="zh-CN" b="1" dirty="0" smtClean="0">
                <a:solidFill>
                  <a:schemeClr val="tx2"/>
                </a:solidFill>
                <a:latin typeface="楷体_GB2312" panose="02010609030101010101" pitchFamily="49" charset="-122"/>
                <a:ea typeface="楷体_GB2312" panose="02010609030101010101" pitchFamily="49" charset="-122"/>
              </a:rPr>
              <a:t> </a:t>
            </a:r>
            <a:r>
              <a:rPr lang="zh-CN" altLang="zh-CN" b="1" dirty="0" smtClean="0">
                <a:solidFill>
                  <a:schemeClr val="tx2"/>
                </a:solidFill>
                <a:latin typeface="楷体_GB2312" panose="02010609030101010101" pitchFamily="49" charset="-122"/>
                <a:ea typeface="楷体_GB2312" panose="02010609030101010101" pitchFamily="49" charset="-122"/>
              </a:rPr>
              <a:t>自身</a:t>
            </a:r>
            <a:r>
              <a:rPr lang="zh-CN" altLang="zh-CN" b="1" dirty="0">
                <a:solidFill>
                  <a:schemeClr val="tx2"/>
                </a:solidFill>
                <a:latin typeface="楷体_GB2312" panose="02010609030101010101" pitchFamily="49" charset="-122"/>
                <a:ea typeface="楷体_GB2312" panose="02010609030101010101" pitchFamily="49" charset="-122"/>
              </a:rPr>
              <a:t>专业发展的设计者和规划</a:t>
            </a:r>
            <a:r>
              <a:rPr lang="zh-CN" altLang="zh-CN" b="1" dirty="0" smtClean="0">
                <a:solidFill>
                  <a:schemeClr val="tx2"/>
                </a:solidFill>
                <a:latin typeface="楷体_GB2312" panose="02010609030101010101" pitchFamily="49" charset="-122"/>
                <a:ea typeface="楷体_GB2312" panose="02010609030101010101" pitchFamily="49" charset="-122"/>
              </a:rPr>
              <a:t>者</a:t>
            </a:r>
            <a:endParaRPr lang="en-US" altLang="zh-CN" b="1" dirty="0" smtClean="0">
              <a:solidFill>
                <a:schemeClr val="tx2"/>
              </a:solidFill>
              <a:latin typeface="楷体_GB2312" panose="02010609030101010101" pitchFamily="49" charset="-122"/>
              <a:ea typeface="楷体_GB2312" panose="02010609030101010101" pitchFamily="49" charset="-122"/>
            </a:endParaRPr>
          </a:p>
          <a:p>
            <a:pPr marL="0" indent="0" algn="ctr">
              <a:lnSpc>
                <a:spcPct val="150000"/>
              </a:lnSpc>
              <a:spcBef>
                <a:spcPts val="0"/>
              </a:spcBef>
              <a:buClr>
                <a:schemeClr val="accent6"/>
              </a:buClr>
              <a:buNone/>
            </a:pPr>
            <a:r>
              <a:rPr lang="zh-CN" altLang="en-US" b="1" u="sng" dirty="0" smtClean="0">
                <a:solidFill>
                  <a:schemeClr val="accent2"/>
                </a:solidFill>
                <a:latin typeface="黑体" panose="02010600030101010101" pitchFamily="2" charset="-122"/>
                <a:ea typeface="黑体" panose="02010600030101010101" pitchFamily="2" charset="-122"/>
              </a:rPr>
              <a:t>（主要从教师角色角度考虑）</a:t>
            </a:r>
            <a:endParaRPr lang="en-US" altLang="zh-CN" b="1" u="sng" dirty="0" smtClean="0">
              <a:solidFill>
                <a:schemeClr val="accent2"/>
              </a:solidFill>
              <a:latin typeface="黑体" panose="02010600030101010101" pitchFamily="2" charset="-122"/>
              <a:ea typeface="黑体" panose="02010600030101010101" pitchFamily="2" charset="-122"/>
            </a:endParaRPr>
          </a:p>
          <a:p>
            <a:pPr marL="0" indent="0" algn="ctr">
              <a:lnSpc>
                <a:spcPct val="80000"/>
              </a:lnSpc>
              <a:buNone/>
            </a:pPr>
            <a:endParaRPr lang="en-US" altLang="zh-CN" sz="4800" b="1" dirty="0" smtClean="0">
              <a:solidFill>
                <a:schemeClr val="accent6"/>
              </a:solidFill>
              <a:latin typeface="黑体" panose="02010600030101010101" pitchFamily="2" charset="-122"/>
              <a:ea typeface="黑体" panose="02010600030101010101" pitchFamily="2" charset="-122"/>
            </a:endParaRPr>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1835696" y="0"/>
            <a:ext cx="5112568" cy="792088"/>
          </a:xfrm>
        </p:spPr>
        <p:txBody>
          <a:bodyPr/>
          <a:lstStyle/>
          <a:p>
            <a:pPr>
              <a:lnSpc>
                <a:spcPct val="150000"/>
              </a:lnSpc>
              <a:spcBef>
                <a:spcPts val="0"/>
              </a:spcBef>
            </a:pPr>
            <a:r>
              <a:rPr lang="zh-CN" altLang="en-US" sz="4400" dirty="0" smtClean="0">
                <a:latin typeface="黑体" panose="02010600030101010101" pitchFamily="2" charset="-122"/>
                <a:ea typeface="黑体" panose="02010600030101010101" pitchFamily="2" charset="-122"/>
              </a:rPr>
              <a:t>（一）终身</a:t>
            </a:r>
            <a:r>
              <a:rPr lang="zh-CN" altLang="en-US" sz="4400" dirty="0">
                <a:latin typeface="黑体" panose="02010600030101010101" pitchFamily="2" charset="-122"/>
                <a:ea typeface="黑体" panose="02010600030101010101" pitchFamily="2" charset="-122"/>
              </a:rPr>
              <a:t>学习者</a:t>
            </a:r>
            <a:endParaRPr lang="en-US" altLang="zh-CN" sz="4400" dirty="0">
              <a:latin typeface="黑体" panose="02010600030101010101" pitchFamily="2" charset="-122"/>
              <a:ea typeface="黑体" panose="02010600030101010101" pitchFamily="2" charset="-122"/>
            </a:endParaRPr>
          </a:p>
        </p:txBody>
      </p:sp>
      <p:sp>
        <p:nvSpPr>
          <p:cNvPr id="70659" name="Rectangle 3"/>
          <p:cNvSpPr>
            <a:spLocks noGrp="1" noChangeArrowheads="1"/>
          </p:cNvSpPr>
          <p:nvPr>
            <p:ph type="body" idx="1"/>
          </p:nvPr>
        </p:nvSpPr>
        <p:spPr>
          <a:xfrm>
            <a:off x="251520" y="1988840"/>
            <a:ext cx="8568952" cy="2376264"/>
          </a:xfrm>
        </p:spPr>
        <p:txBody>
          <a:bodyPr/>
          <a:lstStyle/>
          <a:p>
            <a:pPr lvl="1">
              <a:lnSpc>
                <a:spcPct val="200000"/>
              </a:lnSpc>
              <a:spcBef>
                <a:spcPts val="0"/>
              </a:spcBef>
              <a:buClr>
                <a:schemeClr val="accent6"/>
              </a:buClr>
              <a:buFont typeface="Wingdings" panose="05000000000000000000" pitchFamily="2" charset="2"/>
              <a:buChar char="u"/>
            </a:pPr>
            <a:r>
              <a:rPr lang="zh-CN" altLang="en-US" sz="3200" b="1" dirty="0" smtClean="0">
                <a:solidFill>
                  <a:schemeClr val="accent2"/>
                </a:solidFill>
                <a:latin typeface="楷体_GB2312" panose="02010609030101010101" pitchFamily="49" charset="-122"/>
                <a:ea typeface="楷体_GB2312" panose="02010609030101010101" pitchFamily="49" charset="-122"/>
              </a:rPr>
              <a:t> </a:t>
            </a:r>
            <a:r>
              <a:rPr lang="zh-CN" altLang="en-US" sz="3600" b="1" dirty="0" smtClean="0">
                <a:solidFill>
                  <a:schemeClr val="accent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为什么教师要成为“终身学习者”？</a:t>
            </a:r>
            <a:endParaRPr lang="en-US" altLang="zh-CN" sz="3600" b="1" dirty="0">
              <a:solidFill>
                <a:schemeClr val="accent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endParaRPr>
          </a:p>
          <a:p>
            <a:pPr marL="0" indent="0" algn="ctr">
              <a:lnSpc>
                <a:spcPct val="200000"/>
              </a:lnSpc>
              <a:spcBef>
                <a:spcPts val="0"/>
              </a:spcBef>
              <a:buClr>
                <a:schemeClr val="accent6"/>
              </a:buClr>
              <a:buNone/>
            </a:pPr>
            <a:r>
              <a:rPr lang="zh-CN" altLang="en-US" b="1" dirty="0">
                <a:solidFill>
                  <a:schemeClr val="tx2"/>
                </a:solidFill>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终身教育理念</a:t>
            </a:r>
            <a:r>
              <a:rPr lang="en-US" altLang="zh-CN" b="1" dirty="0">
                <a:solidFill>
                  <a:schemeClr val="tx2"/>
                </a:solidFill>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a:t>
            </a:r>
            <a:r>
              <a:rPr lang="zh-CN" altLang="en-US" b="1" dirty="0">
                <a:solidFill>
                  <a:schemeClr val="tx2"/>
                </a:solidFill>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终身学习</a:t>
            </a:r>
            <a:r>
              <a:rPr lang="zh-CN" altLang="en-US" b="1" dirty="0" smtClean="0">
                <a:solidFill>
                  <a:schemeClr val="tx2"/>
                </a:solidFill>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者</a:t>
            </a:r>
            <a:endParaRPr lang="en-US" altLang="zh-CN" b="1" dirty="0">
              <a:solidFill>
                <a:schemeClr val="tx2"/>
              </a:solidFill>
              <a:effectLst>
                <a:outerShdw blurRad="38100" dist="38100" dir="2700000" algn="tl">
                  <a:srgbClr val="000000">
                    <a:alpha val="43137"/>
                  </a:srgbClr>
                </a:outerShdw>
              </a:effectLst>
              <a:latin typeface="黑体" panose="02010600030101010101" pitchFamily="2" charset="-122"/>
              <a:ea typeface="黑体" panose="02010600030101010101" pitchFamily="2" charset="-122"/>
            </a:endParaRPr>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2411760" y="116632"/>
            <a:ext cx="4104456" cy="648072"/>
          </a:xfrm>
        </p:spPr>
        <p:txBody>
          <a:bodyPr/>
          <a:lstStyle/>
          <a:p>
            <a:pPr>
              <a:lnSpc>
                <a:spcPct val="150000"/>
              </a:lnSpc>
              <a:spcBef>
                <a:spcPts val="0"/>
              </a:spcBef>
            </a:pPr>
            <a:r>
              <a:rPr lang="zh-CN" altLang="en-US" sz="4000" dirty="0">
                <a:latin typeface="黑体" panose="02010600030101010101" pitchFamily="2" charset="-122"/>
                <a:ea typeface="黑体" panose="02010600030101010101" pitchFamily="2" charset="-122"/>
              </a:rPr>
              <a:t>终身</a:t>
            </a:r>
            <a:r>
              <a:rPr lang="zh-CN" altLang="en-US" sz="4000" dirty="0" smtClean="0">
                <a:latin typeface="黑体" panose="02010600030101010101" pitchFamily="2" charset="-122"/>
                <a:ea typeface="黑体" panose="02010600030101010101" pitchFamily="2" charset="-122"/>
              </a:rPr>
              <a:t>学习理念</a:t>
            </a:r>
            <a:endParaRPr lang="en-US" altLang="zh-CN" sz="4000" dirty="0">
              <a:latin typeface="黑体" panose="02010600030101010101" pitchFamily="2" charset="-122"/>
              <a:ea typeface="黑体" panose="02010600030101010101" pitchFamily="2" charset="-122"/>
            </a:endParaRPr>
          </a:p>
        </p:txBody>
      </p:sp>
      <p:sp>
        <p:nvSpPr>
          <p:cNvPr id="4" name="矩形 3"/>
          <p:cNvSpPr/>
          <p:nvPr/>
        </p:nvSpPr>
        <p:spPr>
          <a:xfrm>
            <a:off x="467544" y="1692086"/>
            <a:ext cx="8208912" cy="3785652"/>
          </a:xfrm>
          <a:prstGeom prst="rect">
            <a:avLst/>
          </a:prstGeom>
        </p:spPr>
        <p:txBody>
          <a:bodyPr wrap="square">
            <a:spAutoFit/>
          </a:bodyPr>
          <a:lstStyle/>
          <a:p>
            <a:pPr>
              <a:lnSpc>
                <a:spcPct val="150000"/>
              </a:lnSpc>
            </a:pPr>
            <a:r>
              <a:rPr lang="zh-CN" altLang="en-US" sz="3200" dirty="0" smtClean="0">
                <a:latin typeface="楷体_GB2312" panose="02010609030101010101" pitchFamily="49" charset="-122"/>
                <a:ea typeface="楷体_GB2312" panose="02010609030101010101" pitchFamily="49" charset="-122"/>
              </a:rPr>
              <a:t>    </a:t>
            </a:r>
            <a:r>
              <a:rPr lang="zh-CN" altLang="en-US" sz="3200" b="1" dirty="0" smtClean="0">
                <a:solidFill>
                  <a:schemeClr val="tx2"/>
                </a:solidFill>
                <a:latin typeface="楷体_GB2312" panose="02010609030101010101" pitchFamily="49" charset="-122"/>
                <a:ea typeface="楷体_GB2312" panose="02010609030101010101" pitchFamily="49" charset="-122"/>
              </a:rPr>
              <a:t>终身学习理念</a:t>
            </a:r>
            <a:r>
              <a:rPr lang="zh-CN" altLang="en-US" sz="3200" b="1" dirty="0">
                <a:solidFill>
                  <a:schemeClr val="tx2"/>
                </a:solidFill>
                <a:latin typeface="楷体_GB2312" panose="02010609030101010101" pitchFamily="49" charset="-122"/>
                <a:ea typeface="楷体_GB2312" panose="02010609030101010101" pitchFamily="49" charset="-122"/>
              </a:rPr>
              <a:t>认为，学习应该是通过一个不断的支持过程来发挥人类的潜能，使人们有权利去获得他们终身所需要的全部知识、价值、技能与理解，并在任何任务、情况和环境中有信心、有创造地愉快地应用它们。</a:t>
            </a:r>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1271701" y="0"/>
            <a:ext cx="6696744" cy="836712"/>
          </a:xfrm>
        </p:spPr>
        <p:txBody>
          <a:bodyPr/>
          <a:lstStyle/>
          <a:p>
            <a:pPr>
              <a:lnSpc>
                <a:spcPct val="150000"/>
              </a:lnSpc>
              <a:spcBef>
                <a:spcPts val="0"/>
              </a:spcBef>
            </a:pPr>
            <a:r>
              <a:rPr lang="zh-CN" altLang="en-US" sz="4000" dirty="0" smtClean="0">
                <a:latin typeface="黑体" panose="02010600030101010101" pitchFamily="2" charset="-122"/>
                <a:ea typeface="黑体" panose="02010600030101010101" pitchFamily="2" charset="-122"/>
              </a:rPr>
              <a:t>终身学习实现的两个条件</a:t>
            </a:r>
            <a:endParaRPr lang="en-US" altLang="zh-CN" sz="4000" dirty="0">
              <a:latin typeface="黑体" panose="02010600030101010101" pitchFamily="2" charset="-122"/>
              <a:ea typeface="黑体" panose="02010600030101010101" pitchFamily="2" charset="-122"/>
            </a:endParaRPr>
          </a:p>
        </p:txBody>
      </p:sp>
      <p:sp>
        <p:nvSpPr>
          <p:cNvPr id="4" name="矩形 3"/>
          <p:cNvSpPr/>
          <p:nvPr/>
        </p:nvSpPr>
        <p:spPr>
          <a:xfrm>
            <a:off x="803649" y="1714396"/>
            <a:ext cx="7632849" cy="4031873"/>
          </a:xfrm>
          <a:prstGeom prst="rect">
            <a:avLst/>
          </a:prstGeom>
        </p:spPr>
        <p:txBody>
          <a:bodyPr wrap="square">
            <a:spAutoFit/>
          </a:bodyPr>
          <a:lstStyle/>
          <a:p>
            <a:pPr>
              <a:lnSpc>
                <a:spcPct val="200000"/>
              </a:lnSpc>
            </a:pPr>
            <a:r>
              <a:rPr lang="zh-CN" altLang="en-US" sz="2800" b="1" dirty="0" smtClean="0">
                <a:solidFill>
                  <a:schemeClr val="tx2"/>
                </a:solidFill>
                <a:latin typeface="楷体_GB2312" panose="02010609030101010101" pitchFamily="49" charset="-122"/>
                <a:ea typeface="楷体_GB2312" panose="02010609030101010101" pitchFamily="49" charset="-122"/>
              </a:rPr>
              <a:t>    </a:t>
            </a:r>
            <a:r>
              <a:rPr lang="zh-CN" altLang="en-US" sz="3200" b="1" dirty="0" smtClean="0">
                <a:solidFill>
                  <a:schemeClr val="accent2"/>
                </a:solidFill>
                <a:latin typeface="黑体" panose="02010600030101010101" pitchFamily="2" charset="-122"/>
                <a:ea typeface="黑体" panose="02010600030101010101" pitchFamily="2" charset="-122"/>
              </a:rPr>
              <a:t>内部</a:t>
            </a:r>
            <a:r>
              <a:rPr lang="zh-CN" altLang="en-US" sz="3200" b="1" dirty="0">
                <a:solidFill>
                  <a:schemeClr val="accent2"/>
                </a:solidFill>
                <a:latin typeface="黑体" panose="02010600030101010101" pitchFamily="2" charset="-122"/>
                <a:ea typeface="黑体" panose="02010600030101010101" pitchFamily="2" charset="-122"/>
              </a:rPr>
              <a:t>条件：</a:t>
            </a:r>
            <a:r>
              <a:rPr lang="zh-CN" altLang="en-US" sz="3200" b="1" dirty="0">
                <a:solidFill>
                  <a:schemeClr val="tx2"/>
                </a:solidFill>
                <a:latin typeface="楷体_GB2312" panose="02010609030101010101" pitchFamily="49" charset="-122"/>
                <a:ea typeface="楷体_GB2312" panose="02010609030101010101" pitchFamily="49" charset="-122"/>
              </a:rPr>
              <a:t>个人要有终身学习的观念和能力</a:t>
            </a:r>
            <a:r>
              <a:rPr lang="zh-CN" altLang="en-US" sz="3200" b="1" dirty="0" smtClean="0">
                <a:solidFill>
                  <a:schemeClr val="tx2"/>
                </a:solidFill>
                <a:latin typeface="楷体_GB2312" panose="02010609030101010101" pitchFamily="49" charset="-122"/>
                <a:ea typeface="楷体_GB2312" panose="02010609030101010101" pitchFamily="49" charset="-122"/>
              </a:rPr>
              <a:t>；</a:t>
            </a:r>
            <a:endParaRPr lang="en-US" altLang="zh-CN" sz="3200" b="1" dirty="0" smtClean="0">
              <a:solidFill>
                <a:schemeClr val="tx2"/>
              </a:solidFill>
              <a:latin typeface="楷体_GB2312" panose="02010609030101010101" pitchFamily="49" charset="-122"/>
              <a:ea typeface="楷体_GB2312" panose="02010609030101010101" pitchFamily="49" charset="-122"/>
            </a:endParaRPr>
          </a:p>
          <a:p>
            <a:pPr>
              <a:lnSpc>
                <a:spcPct val="200000"/>
              </a:lnSpc>
            </a:pPr>
            <a:r>
              <a:rPr lang="en-US" altLang="zh-CN" sz="3200" b="1" dirty="0">
                <a:solidFill>
                  <a:schemeClr val="tx2"/>
                </a:solidFill>
                <a:latin typeface="楷体_GB2312" panose="02010609030101010101" pitchFamily="49" charset="-122"/>
                <a:ea typeface="楷体_GB2312" panose="02010609030101010101" pitchFamily="49" charset="-122"/>
              </a:rPr>
              <a:t> </a:t>
            </a:r>
            <a:r>
              <a:rPr lang="en-US" altLang="zh-CN" sz="3200" b="1" dirty="0" smtClean="0">
                <a:solidFill>
                  <a:schemeClr val="tx2"/>
                </a:solidFill>
                <a:latin typeface="楷体_GB2312" panose="02010609030101010101" pitchFamily="49" charset="-122"/>
                <a:ea typeface="楷体_GB2312" panose="02010609030101010101" pitchFamily="49" charset="-122"/>
              </a:rPr>
              <a:t>   </a:t>
            </a:r>
            <a:r>
              <a:rPr lang="zh-CN" altLang="en-US" sz="3200" b="1" dirty="0">
                <a:solidFill>
                  <a:schemeClr val="accent2"/>
                </a:solidFill>
                <a:latin typeface="黑体" panose="02010600030101010101" pitchFamily="2" charset="-122"/>
                <a:ea typeface="黑体" panose="02010600030101010101" pitchFamily="2" charset="-122"/>
              </a:rPr>
              <a:t>外部条件：</a:t>
            </a:r>
            <a:r>
              <a:rPr lang="zh-CN" altLang="en-US" sz="3200" b="1" dirty="0" smtClean="0">
                <a:solidFill>
                  <a:schemeClr val="tx2"/>
                </a:solidFill>
                <a:latin typeface="楷体_GB2312" panose="02010609030101010101" pitchFamily="49" charset="-122"/>
                <a:ea typeface="楷体_GB2312" panose="02010609030101010101" pitchFamily="49" charset="-122"/>
              </a:rPr>
              <a:t>社会</a:t>
            </a:r>
            <a:r>
              <a:rPr lang="zh-CN" altLang="en-US" sz="3200" b="1" dirty="0">
                <a:solidFill>
                  <a:schemeClr val="tx2"/>
                </a:solidFill>
                <a:latin typeface="楷体_GB2312" panose="02010609030101010101" pitchFamily="49" charset="-122"/>
                <a:ea typeface="楷体_GB2312" panose="02010609030101010101" pitchFamily="49" charset="-122"/>
              </a:rPr>
              <a:t>要能够为个人提供进行终身学习所需的各种社会条件。</a:t>
            </a:r>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1271701" y="0"/>
            <a:ext cx="6696744" cy="836712"/>
          </a:xfrm>
        </p:spPr>
        <p:txBody>
          <a:bodyPr/>
          <a:lstStyle/>
          <a:p>
            <a:pPr>
              <a:lnSpc>
                <a:spcPct val="150000"/>
              </a:lnSpc>
              <a:spcBef>
                <a:spcPts val="0"/>
              </a:spcBef>
            </a:pPr>
            <a:r>
              <a:rPr lang="zh-CN" altLang="en-US" sz="4000" dirty="0" smtClean="0">
                <a:latin typeface="黑体" panose="02010600030101010101" pitchFamily="2" charset="-122"/>
                <a:ea typeface="黑体" panose="02010600030101010101" pitchFamily="2" charset="-122"/>
              </a:rPr>
              <a:t>对教师提出的要求</a:t>
            </a:r>
            <a:endParaRPr lang="en-US" altLang="zh-CN" sz="4000" dirty="0">
              <a:latin typeface="黑体" panose="02010600030101010101" pitchFamily="2" charset="-122"/>
              <a:ea typeface="黑体" panose="02010600030101010101" pitchFamily="2" charset="-122"/>
            </a:endParaRPr>
          </a:p>
        </p:txBody>
      </p:sp>
      <p:sp>
        <p:nvSpPr>
          <p:cNvPr id="4" name="矩形 3"/>
          <p:cNvSpPr/>
          <p:nvPr/>
        </p:nvSpPr>
        <p:spPr>
          <a:xfrm>
            <a:off x="773967" y="1412776"/>
            <a:ext cx="7632849" cy="4616648"/>
          </a:xfrm>
          <a:prstGeom prst="rect">
            <a:avLst/>
          </a:prstGeom>
        </p:spPr>
        <p:txBody>
          <a:bodyPr wrap="square">
            <a:spAutoFit/>
          </a:bodyPr>
          <a:lstStyle/>
          <a:p>
            <a:pPr>
              <a:lnSpc>
                <a:spcPct val="150000"/>
              </a:lnSpc>
            </a:pPr>
            <a:r>
              <a:rPr lang="zh-CN" altLang="en-US" sz="2800" b="1" dirty="0" smtClean="0">
                <a:solidFill>
                  <a:schemeClr val="tx2"/>
                </a:solidFill>
                <a:latin typeface="楷体_GB2312" panose="02010609030101010101" pitchFamily="49" charset="-122"/>
                <a:ea typeface="楷体_GB2312" panose="02010609030101010101" pitchFamily="49" charset="-122"/>
              </a:rPr>
              <a:t>    首先</a:t>
            </a:r>
            <a:r>
              <a:rPr lang="zh-CN" altLang="en-US" sz="2800" b="1" dirty="0">
                <a:solidFill>
                  <a:schemeClr val="tx2"/>
                </a:solidFill>
                <a:latin typeface="楷体_GB2312" panose="02010609030101010101" pitchFamily="49" charset="-122"/>
                <a:ea typeface="楷体_GB2312" panose="02010609030101010101" pitchFamily="49" charset="-122"/>
              </a:rPr>
              <a:t>，教师本身必须是终身学习理念的</a:t>
            </a:r>
            <a:r>
              <a:rPr lang="zh-CN" altLang="en-US" sz="2800" b="1" u="sng" dirty="0">
                <a:solidFill>
                  <a:schemeClr val="accent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身体力行者</a:t>
            </a:r>
            <a:r>
              <a:rPr lang="zh-CN" altLang="en-US" sz="2800" b="1" dirty="0" smtClean="0">
                <a:solidFill>
                  <a:schemeClr val="tx2"/>
                </a:solidFill>
                <a:latin typeface="楷体_GB2312" panose="02010609030101010101" pitchFamily="49" charset="-122"/>
                <a:ea typeface="楷体_GB2312" panose="02010609030101010101" pitchFamily="49" charset="-122"/>
              </a:rPr>
              <a:t>。</a:t>
            </a:r>
            <a:endParaRPr lang="en-US" altLang="zh-CN" sz="2800" b="1" dirty="0" smtClean="0">
              <a:solidFill>
                <a:schemeClr val="tx2"/>
              </a:solidFill>
              <a:latin typeface="楷体_GB2312" panose="02010609030101010101" pitchFamily="49" charset="-122"/>
              <a:ea typeface="楷体_GB2312" panose="02010609030101010101" pitchFamily="49" charset="-122"/>
            </a:endParaRPr>
          </a:p>
          <a:p>
            <a:pPr>
              <a:lnSpc>
                <a:spcPct val="150000"/>
              </a:lnSpc>
            </a:pPr>
            <a:r>
              <a:rPr lang="zh-CN" altLang="en-US" sz="2800" b="1" dirty="0" smtClean="0">
                <a:solidFill>
                  <a:schemeClr val="tx2"/>
                </a:solidFill>
                <a:latin typeface="楷体_GB2312" panose="02010609030101010101" pitchFamily="49" charset="-122"/>
                <a:ea typeface="楷体_GB2312" panose="02010609030101010101" pitchFamily="49" charset="-122"/>
              </a:rPr>
              <a:t>    其次</a:t>
            </a:r>
            <a:r>
              <a:rPr lang="zh-CN" altLang="en-US" sz="2800" b="1" dirty="0">
                <a:solidFill>
                  <a:schemeClr val="tx2"/>
                </a:solidFill>
                <a:latin typeface="楷体_GB2312" panose="02010609030101010101" pitchFamily="49" charset="-122"/>
                <a:ea typeface="楷体_GB2312" panose="02010609030101010101" pitchFamily="49" charset="-122"/>
              </a:rPr>
              <a:t>，教师应成为</a:t>
            </a:r>
            <a:r>
              <a:rPr lang="zh-CN" altLang="en-US" sz="2800" b="1" u="sng" dirty="0">
                <a:solidFill>
                  <a:schemeClr val="accent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学习者的伙伴</a:t>
            </a:r>
            <a:r>
              <a:rPr lang="zh-CN" altLang="en-US" sz="2800" b="1" dirty="0">
                <a:solidFill>
                  <a:schemeClr val="tx2"/>
                </a:solidFill>
                <a:latin typeface="楷体_GB2312" panose="02010609030101010101" pitchFamily="49" charset="-122"/>
                <a:ea typeface="楷体_GB2312" panose="02010609030101010101" pitchFamily="49" charset="-122"/>
              </a:rPr>
              <a:t>，教师要从以教授知识为主，转变为以指导、辅导学生的学习为主，成为学生学习的帮助者、指导者</a:t>
            </a:r>
            <a:r>
              <a:rPr lang="zh-CN" altLang="en-US" sz="2800" b="1" dirty="0" smtClean="0">
                <a:solidFill>
                  <a:schemeClr val="tx2"/>
                </a:solidFill>
                <a:latin typeface="楷体_GB2312" panose="02010609030101010101" pitchFamily="49" charset="-122"/>
                <a:ea typeface="楷体_GB2312" panose="02010609030101010101" pitchFamily="49" charset="-122"/>
              </a:rPr>
              <a:t>。</a:t>
            </a:r>
            <a:endParaRPr lang="en-US" altLang="zh-CN" sz="2800" b="1" dirty="0" smtClean="0">
              <a:solidFill>
                <a:schemeClr val="tx2"/>
              </a:solidFill>
              <a:latin typeface="楷体_GB2312" panose="02010609030101010101" pitchFamily="49" charset="-122"/>
              <a:ea typeface="楷体_GB2312" panose="02010609030101010101" pitchFamily="49" charset="-122"/>
            </a:endParaRPr>
          </a:p>
          <a:p>
            <a:pPr>
              <a:lnSpc>
                <a:spcPct val="150000"/>
              </a:lnSpc>
            </a:pPr>
            <a:r>
              <a:rPr lang="zh-CN" altLang="en-US" sz="2800" b="1" dirty="0" smtClean="0">
                <a:solidFill>
                  <a:schemeClr val="tx2"/>
                </a:solidFill>
                <a:latin typeface="楷体_GB2312" panose="02010609030101010101" pitchFamily="49" charset="-122"/>
                <a:ea typeface="楷体_GB2312" panose="02010609030101010101" pitchFamily="49" charset="-122"/>
              </a:rPr>
              <a:t>    再次</a:t>
            </a:r>
            <a:r>
              <a:rPr lang="zh-CN" altLang="en-US" sz="2800" b="1" dirty="0">
                <a:solidFill>
                  <a:schemeClr val="tx2"/>
                </a:solidFill>
                <a:latin typeface="楷体_GB2312" panose="02010609030101010101" pitchFamily="49" charset="-122"/>
                <a:ea typeface="楷体_GB2312" panose="02010609030101010101" pitchFamily="49" charset="-122"/>
              </a:rPr>
              <a:t>，教师应注重培养学习者</a:t>
            </a:r>
            <a:r>
              <a:rPr lang="zh-CN" altLang="en-US" sz="2800" b="1" u="sng" dirty="0">
                <a:solidFill>
                  <a:schemeClr val="accent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自主学习的能力</a:t>
            </a:r>
            <a:r>
              <a:rPr lang="zh-CN" altLang="en-US" sz="2800" b="1" dirty="0">
                <a:solidFill>
                  <a:schemeClr val="tx2"/>
                </a:solidFill>
                <a:latin typeface="楷体_GB2312" panose="02010609030101010101" pitchFamily="49" charset="-122"/>
                <a:ea typeface="楷体_GB2312" panose="02010609030101010101" pitchFamily="49" charset="-122"/>
              </a:rPr>
              <a:t>。</a:t>
            </a:r>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0" y="0"/>
            <a:ext cx="8892481" cy="1169368"/>
          </a:xfrm>
        </p:spPr>
        <p:txBody>
          <a:bodyPr/>
          <a:lstStyle/>
          <a:p>
            <a:pPr>
              <a:spcAft>
                <a:spcPts val="600"/>
              </a:spcAft>
            </a:pPr>
            <a:r>
              <a:rPr lang="zh-CN" altLang="zh-CN" sz="3600" dirty="0" smtClean="0">
                <a:latin typeface="黑体" panose="02010600030101010101" pitchFamily="2" charset="-122"/>
                <a:ea typeface="黑体" panose="02010600030101010101" pitchFamily="2" charset="-122"/>
              </a:rPr>
              <a:t>案例</a:t>
            </a:r>
            <a:r>
              <a:rPr lang="en-US" altLang="zh-CN" sz="3600" dirty="0">
                <a:latin typeface="黑体" panose="02010600030101010101" pitchFamily="2" charset="-122"/>
                <a:ea typeface="黑体" panose="02010600030101010101" pitchFamily="2" charset="-122"/>
              </a:rPr>
              <a:t> </a:t>
            </a:r>
            <a:r>
              <a:rPr lang="en-US" altLang="zh-CN" sz="3600" dirty="0" smtClean="0">
                <a:latin typeface="黑体" panose="02010600030101010101" pitchFamily="2" charset="-122"/>
                <a:ea typeface="黑体" panose="02010600030101010101" pitchFamily="2" charset="-122"/>
              </a:rPr>
              <a:t>  </a:t>
            </a:r>
            <a:r>
              <a:rPr lang="zh-CN" altLang="zh-CN" sz="3600" dirty="0" smtClean="0">
                <a:latin typeface="黑体" panose="02010600030101010101" pitchFamily="2" charset="-122"/>
                <a:ea typeface="黑体" panose="02010600030101010101" pitchFamily="2" charset="-122"/>
              </a:rPr>
              <a:t>一辈子</a:t>
            </a:r>
            <a:r>
              <a:rPr lang="zh-CN" altLang="zh-CN" sz="3600" dirty="0">
                <a:latin typeface="黑体" panose="02010600030101010101" pitchFamily="2" charset="-122"/>
                <a:ea typeface="黑体" panose="02010600030101010101" pitchFamily="2" charset="-122"/>
              </a:rPr>
              <a:t>学做</a:t>
            </a:r>
            <a:r>
              <a:rPr lang="zh-CN" altLang="zh-CN" sz="3600" dirty="0" smtClean="0">
                <a:latin typeface="黑体" panose="02010600030101010101" pitchFamily="2" charset="-122"/>
                <a:ea typeface="黑体" panose="02010600030101010101" pitchFamily="2" charset="-122"/>
              </a:rPr>
              <a:t>教师</a:t>
            </a:r>
            <a:r>
              <a:rPr lang="en-US" altLang="zh-CN" sz="2800" dirty="0" smtClean="0">
                <a:latin typeface="黑体" panose="02010600030101010101" pitchFamily="2" charset="-122"/>
                <a:ea typeface="黑体" panose="02010600030101010101" pitchFamily="2" charset="-122"/>
              </a:rPr>
              <a:t/>
            </a:r>
            <a:br>
              <a:rPr lang="en-US" altLang="zh-CN" sz="2800" dirty="0" smtClean="0">
                <a:latin typeface="黑体" panose="02010600030101010101" pitchFamily="2" charset="-122"/>
                <a:ea typeface="黑体" panose="02010600030101010101" pitchFamily="2" charset="-122"/>
              </a:rPr>
            </a:br>
            <a:r>
              <a:rPr lang="en-US" altLang="zh-CN" sz="2800" dirty="0" smtClean="0">
                <a:latin typeface="黑体" panose="02010600030101010101" pitchFamily="2" charset="-122"/>
                <a:ea typeface="黑体" panose="02010600030101010101" pitchFamily="2" charset="-122"/>
              </a:rPr>
              <a:t>             </a:t>
            </a:r>
            <a:r>
              <a:rPr lang="zh-CN" altLang="zh-CN" sz="2800" dirty="0" smtClean="0">
                <a:latin typeface="楷体_GB2312" panose="02010609030101010101" pitchFamily="49" charset="-122"/>
                <a:ea typeface="楷体_GB2312" panose="02010609030101010101" pitchFamily="49" charset="-122"/>
              </a:rPr>
              <a:t>——</a:t>
            </a:r>
            <a:r>
              <a:rPr lang="zh-CN" altLang="zh-CN" sz="2800" dirty="0">
                <a:latin typeface="楷体_GB2312" panose="02010609030101010101" pitchFamily="49" charset="-122"/>
                <a:ea typeface="楷体_GB2312" panose="02010609030101010101" pitchFamily="49" charset="-122"/>
              </a:rPr>
              <a:t>论语文教师终身学习的</a:t>
            </a:r>
            <a:r>
              <a:rPr lang="zh-CN" altLang="zh-CN" sz="2800" dirty="0" smtClean="0">
                <a:latin typeface="楷体_GB2312" panose="02010609030101010101" pitchFamily="49" charset="-122"/>
                <a:ea typeface="楷体_GB2312" panose="02010609030101010101" pitchFamily="49" charset="-122"/>
              </a:rPr>
              <a:t>重要性</a:t>
            </a:r>
            <a:endParaRPr lang="en-US" altLang="zh-CN" sz="4000" dirty="0">
              <a:latin typeface="楷体_GB2312" panose="02010609030101010101" pitchFamily="49" charset="-122"/>
              <a:ea typeface="楷体_GB2312" panose="02010609030101010101" pitchFamily="49" charset="-122"/>
            </a:endParaRPr>
          </a:p>
        </p:txBody>
      </p:sp>
      <p:sp>
        <p:nvSpPr>
          <p:cNvPr id="4" name="矩形 3"/>
          <p:cNvSpPr/>
          <p:nvPr/>
        </p:nvSpPr>
        <p:spPr>
          <a:xfrm>
            <a:off x="611561" y="1628800"/>
            <a:ext cx="7920880" cy="4327147"/>
          </a:xfrm>
          <a:prstGeom prst="rect">
            <a:avLst/>
          </a:prstGeom>
        </p:spPr>
        <p:txBody>
          <a:bodyPr wrap="square">
            <a:spAutoFit/>
          </a:bodyPr>
          <a:lstStyle/>
          <a:p>
            <a:pPr>
              <a:lnSpc>
                <a:spcPct val="125000"/>
              </a:lnSpc>
            </a:pPr>
            <a:r>
              <a:rPr lang="en-US" altLang="zh-CN" sz="2800" b="1" dirty="0" smtClean="0">
                <a:solidFill>
                  <a:schemeClr val="tx2"/>
                </a:solidFill>
                <a:latin typeface="楷体_GB2312" panose="02010609030101010101" pitchFamily="49" charset="-122"/>
                <a:ea typeface="楷体_GB2312" panose="02010609030101010101" pitchFamily="49" charset="-122"/>
              </a:rPr>
              <a:t>    </a:t>
            </a:r>
            <a:r>
              <a:rPr lang="zh-CN" altLang="zh-CN" sz="2800" b="1" dirty="0" smtClean="0">
                <a:solidFill>
                  <a:schemeClr val="tx2"/>
                </a:solidFill>
                <a:latin typeface="楷体_GB2312" panose="02010609030101010101" pitchFamily="49" charset="-122"/>
                <a:ea typeface="楷体_GB2312" panose="02010609030101010101" pitchFamily="49" charset="-122"/>
              </a:rPr>
              <a:t>那</a:t>
            </a:r>
            <a:r>
              <a:rPr lang="zh-CN" altLang="zh-CN" sz="2800" b="1" dirty="0">
                <a:solidFill>
                  <a:schemeClr val="tx2"/>
                </a:solidFill>
                <a:latin typeface="楷体_GB2312" panose="02010609030101010101" pitchFamily="49" charset="-122"/>
                <a:ea typeface="楷体_GB2312" panose="02010609030101010101" pitchFamily="49" charset="-122"/>
              </a:rPr>
              <a:t>是一节高二的作文课，由我，作为实习老师，来点评学生们的半命题作文《生活像</a:t>
            </a:r>
            <a:r>
              <a:rPr lang="en-US" altLang="zh-CN" sz="2800" b="1" u="sng" dirty="0">
                <a:solidFill>
                  <a:schemeClr val="tx2"/>
                </a:solidFill>
                <a:latin typeface="楷体_GB2312" panose="02010609030101010101" pitchFamily="49" charset="-122"/>
                <a:ea typeface="楷体_GB2312" panose="02010609030101010101" pitchFamily="49" charset="-122"/>
              </a:rPr>
              <a:t>  </a:t>
            </a:r>
            <a:r>
              <a:rPr lang="en-US" altLang="zh-CN" sz="2800" b="1" u="sng" dirty="0" smtClean="0">
                <a:solidFill>
                  <a:schemeClr val="tx2"/>
                </a:solidFill>
                <a:latin typeface="楷体_GB2312" panose="02010609030101010101" pitchFamily="49" charset="-122"/>
                <a:ea typeface="楷体_GB2312" panose="02010609030101010101" pitchFamily="49" charset="-122"/>
              </a:rPr>
              <a:t>  </a:t>
            </a:r>
            <a:r>
              <a:rPr lang="zh-CN" altLang="zh-CN" sz="2800" b="1" dirty="0" smtClean="0">
                <a:solidFill>
                  <a:schemeClr val="tx2"/>
                </a:solidFill>
                <a:latin typeface="楷体_GB2312" panose="02010609030101010101" pitchFamily="49" charset="-122"/>
                <a:ea typeface="楷体_GB2312" panose="02010609030101010101" pitchFamily="49" charset="-122"/>
              </a:rPr>
              <a:t>》</a:t>
            </a:r>
            <a:r>
              <a:rPr lang="zh-CN" altLang="zh-CN" sz="2800" b="1" dirty="0">
                <a:solidFill>
                  <a:schemeClr val="tx2"/>
                </a:solidFill>
                <a:latin typeface="楷体_GB2312" panose="02010609030101010101" pitchFamily="49" charset="-122"/>
                <a:ea typeface="楷体_GB2312" panose="02010609030101010101" pitchFamily="49" charset="-122"/>
              </a:rPr>
              <a:t>。上课之前我仔细批阅了每一位同学的作文，并根据大家对题目填入内容的不同，做了简单的归类。其中一篇题为《生活像一串葡萄》的文章给我留了极其深刻的印象，文章开头就这样写道：“天下只有两种人。譬如一串葡萄到手，一种人挑最好吃的先吃，另一种人把最好的留在最后吃</a:t>
            </a:r>
            <a:r>
              <a:rPr lang="zh-CN" altLang="zh-CN" sz="2800" b="1" dirty="0" smtClean="0">
                <a:solidFill>
                  <a:schemeClr val="tx2"/>
                </a:solidFill>
                <a:latin typeface="楷体_GB2312" panose="02010609030101010101" pitchFamily="49" charset="-122"/>
                <a:ea typeface="楷体_GB2312" panose="02010609030101010101" pitchFamily="49" charset="-122"/>
              </a:rPr>
              <a:t>。</a:t>
            </a:r>
            <a:endParaRPr lang="zh-CN" altLang="zh-CN" sz="2800" b="1" dirty="0">
              <a:solidFill>
                <a:schemeClr val="tx2"/>
              </a:solidFill>
              <a:latin typeface="楷体_GB2312" panose="02010609030101010101" pitchFamily="49" charset="-122"/>
              <a:ea typeface="楷体_GB2312" panose="02010609030101010101" pitchFamily="49" charset="-122"/>
            </a:endParaRPr>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0" y="0"/>
            <a:ext cx="8892481" cy="1169368"/>
          </a:xfrm>
        </p:spPr>
        <p:txBody>
          <a:bodyPr/>
          <a:lstStyle/>
          <a:p>
            <a:pPr>
              <a:spcAft>
                <a:spcPts val="600"/>
              </a:spcAft>
            </a:pPr>
            <a:r>
              <a:rPr lang="zh-CN" altLang="zh-CN" sz="3600" dirty="0" smtClean="0">
                <a:latin typeface="黑体" panose="02010600030101010101" pitchFamily="2" charset="-122"/>
                <a:ea typeface="黑体" panose="02010600030101010101" pitchFamily="2" charset="-122"/>
              </a:rPr>
              <a:t>案例</a:t>
            </a:r>
            <a:r>
              <a:rPr lang="en-US" altLang="zh-CN" sz="3600" dirty="0">
                <a:latin typeface="黑体" panose="02010600030101010101" pitchFamily="2" charset="-122"/>
                <a:ea typeface="黑体" panose="02010600030101010101" pitchFamily="2" charset="-122"/>
              </a:rPr>
              <a:t> </a:t>
            </a:r>
            <a:r>
              <a:rPr lang="en-US" altLang="zh-CN" sz="3600" dirty="0" smtClean="0">
                <a:latin typeface="黑体" panose="02010600030101010101" pitchFamily="2" charset="-122"/>
                <a:ea typeface="黑体" panose="02010600030101010101" pitchFamily="2" charset="-122"/>
              </a:rPr>
              <a:t>  </a:t>
            </a:r>
            <a:r>
              <a:rPr lang="zh-CN" altLang="zh-CN" sz="3600" dirty="0" smtClean="0">
                <a:latin typeface="黑体" panose="02010600030101010101" pitchFamily="2" charset="-122"/>
                <a:ea typeface="黑体" panose="02010600030101010101" pitchFamily="2" charset="-122"/>
              </a:rPr>
              <a:t>一辈子</a:t>
            </a:r>
            <a:r>
              <a:rPr lang="zh-CN" altLang="zh-CN" sz="3600" dirty="0">
                <a:latin typeface="黑体" panose="02010600030101010101" pitchFamily="2" charset="-122"/>
                <a:ea typeface="黑体" panose="02010600030101010101" pitchFamily="2" charset="-122"/>
              </a:rPr>
              <a:t>学做</a:t>
            </a:r>
            <a:r>
              <a:rPr lang="zh-CN" altLang="zh-CN" sz="3600" dirty="0" smtClean="0">
                <a:latin typeface="黑体" panose="02010600030101010101" pitchFamily="2" charset="-122"/>
                <a:ea typeface="黑体" panose="02010600030101010101" pitchFamily="2" charset="-122"/>
              </a:rPr>
              <a:t>教师</a:t>
            </a:r>
            <a:r>
              <a:rPr lang="en-US" altLang="zh-CN" sz="2800" dirty="0" smtClean="0">
                <a:latin typeface="黑体" panose="02010600030101010101" pitchFamily="2" charset="-122"/>
                <a:ea typeface="黑体" panose="02010600030101010101" pitchFamily="2" charset="-122"/>
              </a:rPr>
              <a:t/>
            </a:r>
            <a:br>
              <a:rPr lang="en-US" altLang="zh-CN" sz="2800" dirty="0" smtClean="0">
                <a:latin typeface="黑体" panose="02010600030101010101" pitchFamily="2" charset="-122"/>
                <a:ea typeface="黑体" panose="02010600030101010101" pitchFamily="2" charset="-122"/>
              </a:rPr>
            </a:br>
            <a:r>
              <a:rPr lang="en-US" altLang="zh-CN" sz="2800" dirty="0" smtClean="0">
                <a:latin typeface="黑体" panose="02010600030101010101" pitchFamily="2" charset="-122"/>
                <a:ea typeface="黑体" panose="02010600030101010101" pitchFamily="2" charset="-122"/>
              </a:rPr>
              <a:t>             </a:t>
            </a:r>
            <a:r>
              <a:rPr lang="zh-CN" altLang="zh-CN" sz="2800" dirty="0" smtClean="0">
                <a:latin typeface="楷体_GB2312" panose="02010609030101010101" pitchFamily="49" charset="-122"/>
                <a:ea typeface="楷体_GB2312" panose="02010609030101010101" pitchFamily="49" charset="-122"/>
              </a:rPr>
              <a:t>——</a:t>
            </a:r>
            <a:r>
              <a:rPr lang="zh-CN" altLang="zh-CN" sz="2800" dirty="0">
                <a:latin typeface="楷体_GB2312" panose="02010609030101010101" pitchFamily="49" charset="-122"/>
                <a:ea typeface="楷体_GB2312" panose="02010609030101010101" pitchFamily="49" charset="-122"/>
              </a:rPr>
              <a:t>论语文教师终身学习的</a:t>
            </a:r>
            <a:r>
              <a:rPr lang="zh-CN" altLang="zh-CN" sz="2800" dirty="0" smtClean="0">
                <a:latin typeface="楷体_GB2312" panose="02010609030101010101" pitchFamily="49" charset="-122"/>
                <a:ea typeface="楷体_GB2312" panose="02010609030101010101" pitchFamily="49" charset="-122"/>
              </a:rPr>
              <a:t>重要性</a:t>
            </a:r>
            <a:endParaRPr lang="en-US" altLang="zh-CN" sz="4000" dirty="0">
              <a:latin typeface="楷体_GB2312" panose="02010609030101010101" pitchFamily="49" charset="-122"/>
              <a:ea typeface="楷体_GB2312" panose="02010609030101010101" pitchFamily="49" charset="-122"/>
            </a:endParaRPr>
          </a:p>
        </p:txBody>
      </p:sp>
      <p:sp>
        <p:nvSpPr>
          <p:cNvPr id="4" name="矩形 3"/>
          <p:cNvSpPr/>
          <p:nvPr/>
        </p:nvSpPr>
        <p:spPr>
          <a:xfrm>
            <a:off x="773967" y="1556792"/>
            <a:ext cx="7632849" cy="4327147"/>
          </a:xfrm>
          <a:prstGeom prst="rect">
            <a:avLst/>
          </a:prstGeom>
        </p:spPr>
        <p:txBody>
          <a:bodyPr wrap="square">
            <a:spAutoFit/>
          </a:bodyPr>
          <a:lstStyle/>
          <a:p>
            <a:pPr>
              <a:lnSpc>
                <a:spcPct val="125000"/>
              </a:lnSpc>
            </a:pPr>
            <a:r>
              <a:rPr lang="zh-CN" altLang="zh-CN" sz="2800" b="1" dirty="0">
                <a:solidFill>
                  <a:schemeClr val="tx2"/>
                </a:solidFill>
                <a:latin typeface="楷体_GB2312" panose="02010609030101010101" pitchFamily="49" charset="-122"/>
                <a:ea typeface="楷体_GB2312" panose="02010609030101010101" pitchFamily="49" charset="-122"/>
              </a:rPr>
              <a:t>照例第一种人应该乐观，因为他每吃一颗都是吃剩葡萄里最好的；第二种人应该悲观，因为他每吃一颗都是吃剩葡萄里最坏的。不过事实上适得其反，缘故是第二种人还有希望，第一种人只有回忆”，然后小作者又摆出事实论据进一步论述他的观点。从文章来看，无论是立意、选题，还是结构安排、语言论述，都非常不错，因此，便在全班面前对此文进行了称赞。</a:t>
            </a:r>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0" y="0"/>
            <a:ext cx="8892481" cy="1169368"/>
          </a:xfrm>
        </p:spPr>
        <p:txBody>
          <a:bodyPr/>
          <a:lstStyle/>
          <a:p>
            <a:pPr>
              <a:spcAft>
                <a:spcPts val="600"/>
              </a:spcAft>
            </a:pPr>
            <a:r>
              <a:rPr lang="zh-CN" altLang="zh-CN" sz="3600" dirty="0" smtClean="0">
                <a:latin typeface="黑体" panose="02010600030101010101" pitchFamily="2" charset="-122"/>
                <a:ea typeface="黑体" panose="02010600030101010101" pitchFamily="2" charset="-122"/>
              </a:rPr>
              <a:t>案例</a:t>
            </a:r>
            <a:r>
              <a:rPr lang="en-US" altLang="zh-CN" sz="3600" dirty="0">
                <a:latin typeface="黑体" panose="02010600030101010101" pitchFamily="2" charset="-122"/>
                <a:ea typeface="黑体" panose="02010600030101010101" pitchFamily="2" charset="-122"/>
              </a:rPr>
              <a:t> </a:t>
            </a:r>
            <a:r>
              <a:rPr lang="en-US" altLang="zh-CN" sz="3600" dirty="0" smtClean="0">
                <a:latin typeface="黑体" panose="02010600030101010101" pitchFamily="2" charset="-122"/>
                <a:ea typeface="黑体" panose="02010600030101010101" pitchFamily="2" charset="-122"/>
              </a:rPr>
              <a:t>  </a:t>
            </a:r>
            <a:r>
              <a:rPr lang="zh-CN" altLang="zh-CN" sz="3600" dirty="0" smtClean="0">
                <a:latin typeface="黑体" panose="02010600030101010101" pitchFamily="2" charset="-122"/>
                <a:ea typeface="黑体" panose="02010600030101010101" pitchFamily="2" charset="-122"/>
              </a:rPr>
              <a:t>一辈子</a:t>
            </a:r>
            <a:r>
              <a:rPr lang="zh-CN" altLang="zh-CN" sz="3600" dirty="0">
                <a:latin typeface="黑体" panose="02010600030101010101" pitchFamily="2" charset="-122"/>
                <a:ea typeface="黑体" panose="02010600030101010101" pitchFamily="2" charset="-122"/>
              </a:rPr>
              <a:t>学做</a:t>
            </a:r>
            <a:r>
              <a:rPr lang="zh-CN" altLang="zh-CN" sz="3600" dirty="0" smtClean="0">
                <a:latin typeface="黑体" panose="02010600030101010101" pitchFamily="2" charset="-122"/>
                <a:ea typeface="黑体" panose="02010600030101010101" pitchFamily="2" charset="-122"/>
              </a:rPr>
              <a:t>教师</a:t>
            </a:r>
            <a:r>
              <a:rPr lang="en-US" altLang="zh-CN" sz="2800" dirty="0" smtClean="0">
                <a:latin typeface="黑体" panose="02010600030101010101" pitchFamily="2" charset="-122"/>
                <a:ea typeface="黑体" panose="02010600030101010101" pitchFamily="2" charset="-122"/>
              </a:rPr>
              <a:t/>
            </a:r>
            <a:br>
              <a:rPr lang="en-US" altLang="zh-CN" sz="2800" dirty="0" smtClean="0">
                <a:latin typeface="黑体" panose="02010600030101010101" pitchFamily="2" charset="-122"/>
                <a:ea typeface="黑体" panose="02010600030101010101" pitchFamily="2" charset="-122"/>
              </a:rPr>
            </a:br>
            <a:r>
              <a:rPr lang="en-US" altLang="zh-CN" sz="2800" dirty="0" smtClean="0">
                <a:latin typeface="黑体" panose="02010600030101010101" pitchFamily="2" charset="-122"/>
                <a:ea typeface="黑体" panose="02010600030101010101" pitchFamily="2" charset="-122"/>
              </a:rPr>
              <a:t>             </a:t>
            </a:r>
            <a:r>
              <a:rPr lang="zh-CN" altLang="zh-CN" sz="2800" dirty="0" smtClean="0">
                <a:latin typeface="楷体_GB2312" panose="02010609030101010101" pitchFamily="49" charset="-122"/>
                <a:ea typeface="楷体_GB2312" panose="02010609030101010101" pitchFamily="49" charset="-122"/>
              </a:rPr>
              <a:t>——</a:t>
            </a:r>
            <a:r>
              <a:rPr lang="zh-CN" altLang="zh-CN" sz="2800" dirty="0">
                <a:latin typeface="楷体_GB2312" panose="02010609030101010101" pitchFamily="49" charset="-122"/>
                <a:ea typeface="楷体_GB2312" panose="02010609030101010101" pitchFamily="49" charset="-122"/>
              </a:rPr>
              <a:t>论语文教师终身学习的</a:t>
            </a:r>
            <a:r>
              <a:rPr lang="zh-CN" altLang="zh-CN" sz="2800" dirty="0" smtClean="0">
                <a:latin typeface="楷体_GB2312" panose="02010609030101010101" pitchFamily="49" charset="-122"/>
                <a:ea typeface="楷体_GB2312" panose="02010609030101010101" pitchFamily="49" charset="-122"/>
              </a:rPr>
              <a:t>重要性</a:t>
            </a:r>
            <a:endParaRPr lang="en-US" altLang="zh-CN" sz="4000" dirty="0">
              <a:latin typeface="楷体_GB2312" panose="02010609030101010101" pitchFamily="49" charset="-122"/>
              <a:ea typeface="楷体_GB2312" panose="02010609030101010101" pitchFamily="49" charset="-122"/>
            </a:endParaRPr>
          </a:p>
        </p:txBody>
      </p:sp>
      <p:sp>
        <p:nvSpPr>
          <p:cNvPr id="4" name="矩形 3"/>
          <p:cNvSpPr/>
          <p:nvPr/>
        </p:nvSpPr>
        <p:spPr>
          <a:xfrm>
            <a:off x="539552" y="1412776"/>
            <a:ext cx="8064895" cy="4939814"/>
          </a:xfrm>
          <a:prstGeom prst="rect">
            <a:avLst/>
          </a:prstGeom>
        </p:spPr>
        <p:txBody>
          <a:bodyPr wrap="square">
            <a:spAutoFit/>
          </a:bodyPr>
          <a:lstStyle/>
          <a:p>
            <a:pPr>
              <a:lnSpc>
                <a:spcPct val="125000"/>
              </a:lnSpc>
            </a:pPr>
            <a:r>
              <a:rPr lang="en-US" altLang="zh-CN" sz="2800" b="1" dirty="0" smtClean="0">
                <a:solidFill>
                  <a:schemeClr val="tx2"/>
                </a:solidFill>
                <a:latin typeface="楷体_GB2312" panose="02010609030101010101" pitchFamily="49" charset="-122"/>
                <a:ea typeface="楷体_GB2312" panose="02010609030101010101" pitchFamily="49" charset="-122"/>
              </a:rPr>
              <a:t>    </a:t>
            </a:r>
            <a:r>
              <a:rPr lang="zh-CN" altLang="zh-CN" sz="2800" b="1" dirty="0" smtClean="0">
                <a:solidFill>
                  <a:schemeClr val="tx2"/>
                </a:solidFill>
                <a:latin typeface="楷体_GB2312" panose="02010609030101010101" pitchFamily="49" charset="-122"/>
                <a:ea typeface="楷体_GB2312" panose="02010609030101010101" pitchFamily="49" charset="-122"/>
              </a:rPr>
              <a:t>寒假</a:t>
            </a:r>
            <a:r>
              <a:rPr lang="zh-CN" altLang="zh-CN" sz="2800" b="1" dirty="0">
                <a:solidFill>
                  <a:schemeClr val="tx2"/>
                </a:solidFill>
                <a:latin typeface="楷体_GB2312" panose="02010609030101010101" pitchFamily="49" charset="-122"/>
                <a:ea typeface="楷体_GB2312" panose="02010609030101010101" pitchFamily="49" charset="-122"/>
              </a:rPr>
              <a:t>里，我在家闲来无事，就翻看起了钱钟书的《围城》，我方发现，那一段被我引为佳话的“葡萄说”，只字不差，源出于此。《围城》我高中是读过的，但我对这几行字毫无印象，误以为这就是学生自己的新颖观点。当然，这不能责怪学生写作不规范，毕竟中学生写作文不像大学生写研究论文，即便原话引用一般也不会标明出处。我想那位学生在听我对这段“葡萄说”大加赞赏时，是暗自窃喜？还是心存鄙夷？</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r>
              <a:rPr lang="zh-CN" altLang="en-US" sz="4000" dirty="0" smtClean="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悲情奉献者的隐喻</a:t>
            </a:r>
            <a:endParaRPr lang="en-US" altLang="zh-CN" sz="4000" dirty="0">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endParaRPr>
          </a:p>
        </p:txBody>
      </p:sp>
      <p:sp>
        <p:nvSpPr>
          <p:cNvPr id="4" name="矩形 3"/>
          <p:cNvSpPr/>
          <p:nvPr/>
        </p:nvSpPr>
        <p:spPr>
          <a:xfrm>
            <a:off x="642910" y="1785926"/>
            <a:ext cx="8001056" cy="3416320"/>
          </a:xfrm>
          <a:prstGeom prst="rect">
            <a:avLst/>
          </a:prstGeom>
        </p:spPr>
        <p:txBody>
          <a:bodyPr wrap="square">
            <a:spAutoFit/>
          </a:bodyPr>
          <a:lstStyle/>
          <a:p>
            <a:pPr>
              <a:lnSpc>
                <a:spcPct val="150000"/>
              </a:lnSpc>
            </a:pPr>
            <a:r>
              <a:rPr lang="zh-CN" altLang="en-US" sz="3600" dirty="0" smtClean="0"/>
              <a:t>        </a:t>
            </a:r>
            <a:r>
              <a:rPr lang="zh-CN" altLang="en-US" sz="3600" b="1" dirty="0" smtClean="0"/>
              <a:t>捷克</a:t>
            </a:r>
            <a:r>
              <a:rPr lang="zh-CN" altLang="en-US" sz="3600" b="1" dirty="0" smtClean="0"/>
              <a:t>大教育家夸美纽斯曾说过：“蜡烛照亮了别人，毁灭了自己，它的毁灭是光荣的！我愿意做一支两头点燃的蜡烛，照亮更多的人。”</a:t>
            </a:r>
            <a:endParaRPr lang="zh-CN" altLang="en-US" sz="3600" b="1" dirty="0"/>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0" y="0"/>
            <a:ext cx="8892481" cy="1169368"/>
          </a:xfrm>
        </p:spPr>
        <p:txBody>
          <a:bodyPr/>
          <a:lstStyle/>
          <a:p>
            <a:pPr>
              <a:spcAft>
                <a:spcPts val="600"/>
              </a:spcAft>
            </a:pPr>
            <a:r>
              <a:rPr lang="zh-CN" altLang="zh-CN" sz="3600" dirty="0" smtClean="0">
                <a:latin typeface="黑体" panose="02010600030101010101" pitchFamily="2" charset="-122"/>
                <a:ea typeface="黑体" panose="02010600030101010101" pitchFamily="2" charset="-122"/>
              </a:rPr>
              <a:t>案例</a:t>
            </a:r>
            <a:r>
              <a:rPr lang="en-US" altLang="zh-CN" sz="3600" dirty="0">
                <a:latin typeface="黑体" panose="02010600030101010101" pitchFamily="2" charset="-122"/>
                <a:ea typeface="黑体" panose="02010600030101010101" pitchFamily="2" charset="-122"/>
              </a:rPr>
              <a:t> </a:t>
            </a:r>
            <a:r>
              <a:rPr lang="en-US" altLang="zh-CN" sz="3600" dirty="0" smtClean="0">
                <a:latin typeface="黑体" panose="02010600030101010101" pitchFamily="2" charset="-122"/>
                <a:ea typeface="黑体" panose="02010600030101010101" pitchFamily="2" charset="-122"/>
              </a:rPr>
              <a:t>  </a:t>
            </a:r>
            <a:r>
              <a:rPr lang="zh-CN" altLang="zh-CN" sz="3600" dirty="0" smtClean="0">
                <a:latin typeface="黑体" panose="02010600030101010101" pitchFamily="2" charset="-122"/>
                <a:ea typeface="黑体" panose="02010600030101010101" pitchFamily="2" charset="-122"/>
              </a:rPr>
              <a:t>一辈子</a:t>
            </a:r>
            <a:r>
              <a:rPr lang="zh-CN" altLang="zh-CN" sz="3600" dirty="0">
                <a:latin typeface="黑体" panose="02010600030101010101" pitchFamily="2" charset="-122"/>
                <a:ea typeface="黑体" panose="02010600030101010101" pitchFamily="2" charset="-122"/>
              </a:rPr>
              <a:t>学做</a:t>
            </a:r>
            <a:r>
              <a:rPr lang="zh-CN" altLang="zh-CN" sz="3600" dirty="0" smtClean="0">
                <a:latin typeface="黑体" panose="02010600030101010101" pitchFamily="2" charset="-122"/>
                <a:ea typeface="黑体" panose="02010600030101010101" pitchFamily="2" charset="-122"/>
              </a:rPr>
              <a:t>教师</a:t>
            </a:r>
            <a:r>
              <a:rPr lang="en-US" altLang="zh-CN" sz="2800" dirty="0" smtClean="0">
                <a:latin typeface="黑体" panose="02010600030101010101" pitchFamily="2" charset="-122"/>
                <a:ea typeface="黑体" panose="02010600030101010101" pitchFamily="2" charset="-122"/>
              </a:rPr>
              <a:t/>
            </a:r>
            <a:br>
              <a:rPr lang="en-US" altLang="zh-CN" sz="2800" dirty="0" smtClean="0">
                <a:latin typeface="黑体" panose="02010600030101010101" pitchFamily="2" charset="-122"/>
                <a:ea typeface="黑体" panose="02010600030101010101" pitchFamily="2" charset="-122"/>
              </a:rPr>
            </a:br>
            <a:r>
              <a:rPr lang="en-US" altLang="zh-CN" sz="2800" dirty="0" smtClean="0">
                <a:latin typeface="黑体" panose="02010600030101010101" pitchFamily="2" charset="-122"/>
                <a:ea typeface="黑体" panose="02010600030101010101" pitchFamily="2" charset="-122"/>
              </a:rPr>
              <a:t>             </a:t>
            </a:r>
            <a:r>
              <a:rPr lang="zh-CN" altLang="zh-CN" sz="2800" dirty="0" smtClean="0">
                <a:latin typeface="楷体_GB2312" panose="02010609030101010101" pitchFamily="49" charset="-122"/>
                <a:ea typeface="楷体_GB2312" panose="02010609030101010101" pitchFamily="49" charset="-122"/>
              </a:rPr>
              <a:t>——</a:t>
            </a:r>
            <a:r>
              <a:rPr lang="zh-CN" altLang="zh-CN" sz="2800" dirty="0">
                <a:latin typeface="楷体_GB2312" panose="02010609030101010101" pitchFamily="49" charset="-122"/>
                <a:ea typeface="楷体_GB2312" panose="02010609030101010101" pitchFamily="49" charset="-122"/>
              </a:rPr>
              <a:t>论语文教师终身学习的</a:t>
            </a:r>
            <a:r>
              <a:rPr lang="zh-CN" altLang="zh-CN" sz="2800" dirty="0" smtClean="0">
                <a:latin typeface="楷体_GB2312" panose="02010609030101010101" pitchFamily="49" charset="-122"/>
                <a:ea typeface="楷体_GB2312" panose="02010609030101010101" pitchFamily="49" charset="-122"/>
              </a:rPr>
              <a:t>重要性</a:t>
            </a:r>
            <a:endParaRPr lang="en-US" altLang="zh-CN" sz="4000" dirty="0">
              <a:latin typeface="楷体_GB2312" panose="02010609030101010101" pitchFamily="49" charset="-122"/>
              <a:ea typeface="楷体_GB2312" panose="02010609030101010101" pitchFamily="49" charset="-122"/>
            </a:endParaRPr>
          </a:p>
        </p:txBody>
      </p:sp>
      <p:sp>
        <p:nvSpPr>
          <p:cNvPr id="4" name="矩形 3"/>
          <p:cNvSpPr/>
          <p:nvPr/>
        </p:nvSpPr>
        <p:spPr>
          <a:xfrm>
            <a:off x="773966" y="1484784"/>
            <a:ext cx="7758473" cy="4616648"/>
          </a:xfrm>
          <a:prstGeom prst="rect">
            <a:avLst/>
          </a:prstGeom>
        </p:spPr>
        <p:txBody>
          <a:bodyPr wrap="square">
            <a:spAutoFit/>
          </a:bodyPr>
          <a:lstStyle/>
          <a:p>
            <a:pPr>
              <a:lnSpc>
                <a:spcPct val="150000"/>
              </a:lnSpc>
            </a:pPr>
            <a:r>
              <a:rPr lang="en-US" altLang="zh-CN" sz="2800" dirty="0" smtClean="0">
                <a:solidFill>
                  <a:schemeClr val="tx2"/>
                </a:solidFill>
                <a:latin typeface="楷体_GB2312" panose="02010609030101010101" pitchFamily="49" charset="-122"/>
                <a:ea typeface="楷体_GB2312" panose="02010609030101010101" pitchFamily="49" charset="-122"/>
              </a:rPr>
              <a:t>    </a:t>
            </a:r>
            <a:r>
              <a:rPr lang="zh-CN" altLang="zh-CN" sz="2800" b="1" dirty="0" smtClean="0">
                <a:solidFill>
                  <a:schemeClr val="tx2"/>
                </a:solidFill>
                <a:latin typeface="楷体_GB2312" panose="02010609030101010101" pitchFamily="49" charset="-122"/>
                <a:ea typeface="楷体_GB2312" panose="02010609030101010101" pitchFamily="49" charset="-122"/>
              </a:rPr>
              <a:t>令</a:t>
            </a:r>
            <a:r>
              <a:rPr lang="zh-CN" altLang="zh-CN" sz="2800" b="1" dirty="0">
                <a:solidFill>
                  <a:schemeClr val="tx2"/>
                </a:solidFill>
                <a:latin typeface="楷体_GB2312" panose="02010609030101010101" pitchFamily="49" charset="-122"/>
                <a:ea typeface="楷体_GB2312" panose="02010609030101010101" pitchFamily="49" charset="-122"/>
              </a:rPr>
              <a:t>我更加耿耿于怀的是，这件事让我对自己贫瘠的知识储备感到深深的羞愧，也使我对自己与一名中学教师的差距有了更清晰的认识。我记得语文特级教师于漪常说：“我做了一辈子教师，但一辈子还在学做教师。”我认为，语文教师应当给自己定好位，学无止境，教亦无止境，教师亦是学习者</a:t>
            </a:r>
            <a:r>
              <a:rPr lang="zh-CN" altLang="zh-CN" sz="2800" b="1" dirty="0" smtClean="0">
                <a:solidFill>
                  <a:schemeClr val="tx2"/>
                </a:solidFill>
                <a:latin typeface="楷体_GB2312" panose="02010609030101010101" pitchFamily="49" charset="-122"/>
                <a:ea typeface="楷体_GB2312" panose="02010609030101010101" pitchFamily="49" charset="-122"/>
              </a:rPr>
              <a:t>。</a:t>
            </a:r>
            <a:endParaRPr lang="zh-CN" altLang="zh-CN" sz="2800" b="1" dirty="0">
              <a:solidFill>
                <a:schemeClr val="tx2"/>
              </a:solidFill>
              <a:latin typeface="楷体_GB2312" panose="02010609030101010101" pitchFamily="49" charset="-122"/>
              <a:ea typeface="楷体_GB2312" panose="02010609030101010101" pitchFamily="49" charset="-122"/>
            </a:endParaRPr>
          </a:p>
        </p:txBody>
      </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0" y="0"/>
            <a:ext cx="8892481" cy="1169368"/>
          </a:xfrm>
        </p:spPr>
        <p:txBody>
          <a:bodyPr/>
          <a:lstStyle/>
          <a:p>
            <a:pPr>
              <a:spcAft>
                <a:spcPts val="600"/>
              </a:spcAft>
            </a:pPr>
            <a:r>
              <a:rPr lang="zh-CN" altLang="zh-CN" sz="3600" dirty="0" smtClean="0">
                <a:latin typeface="黑体" panose="02010600030101010101" pitchFamily="2" charset="-122"/>
                <a:ea typeface="黑体" panose="02010600030101010101" pitchFamily="2" charset="-122"/>
              </a:rPr>
              <a:t>案例</a:t>
            </a:r>
            <a:r>
              <a:rPr lang="en-US" altLang="zh-CN" sz="3600" dirty="0">
                <a:latin typeface="黑体" panose="02010600030101010101" pitchFamily="2" charset="-122"/>
                <a:ea typeface="黑体" panose="02010600030101010101" pitchFamily="2" charset="-122"/>
              </a:rPr>
              <a:t> </a:t>
            </a:r>
            <a:r>
              <a:rPr lang="en-US" altLang="zh-CN" sz="3600" dirty="0" smtClean="0">
                <a:latin typeface="黑体" panose="02010600030101010101" pitchFamily="2" charset="-122"/>
                <a:ea typeface="黑体" panose="02010600030101010101" pitchFamily="2" charset="-122"/>
              </a:rPr>
              <a:t>  </a:t>
            </a:r>
            <a:r>
              <a:rPr lang="zh-CN" altLang="zh-CN" sz="3600" dirty="0" smtClean="0">
                <a:latin typeface="黑体" panose="02010600030101010101" pitchFamily="2" charset="-122"/>
                <a:ea typeface="黑体" panose="02010600030101010101" pitchFamily="2" charset="-122"/>
              </a:rPr>
              <a:t>一辈子</a:t>
            </a:r>
            <a:r>
              <a:rPr lang="zh-CN" altLang="zh-CN" sz="3600" dirty="0">
                <a:latin typeface="黑体" panose="02010600030101010101" pitchFamily="2" charset="-122"/>
                <a:ea typeface="黑体" panose="02010600030101010101" pitchFamily="2" charset="-122"/>
              </a:rPr>
              <a:t>学做</a:t>
            </a:r>
            <a:r>
              <a:rPr lang="zh-CN" altLang="zh-CN" sz="3600" dirty="0" smtClean="0">
                <a:latin typeface="黑体" panose="02010600030101010101" pitchFamily="2" charset="-122"/>
                <a:ea typeface="黑体" panose="02010600030101010101" pitchFamily="2" charset="-122"/>
              </a:rPr>
              <a:t>教师</a:t>
            </a:r>
            <a:r>
              <a:rPr lang="en-US" altLang="zh-CN" sz="2800" dirty="0" smtClean="0">
                <a:latin typeface="黑体" panose="02010600030101010101" pitchFamily="2" charset="-122"/>
                <a:ea typeface="黑体" panose="02010600030101010101" pitchFamily="2" charset="-122"/>
              </a:rPr>
              <a:t/>
            </a:r>
            <a:br>
              <a:rPr lang="en-US" altLang="zh-CN" sz="2800" dirty="0" smtClean="0">
                <a:latin typeface="黑体" panose="02010600030101010101" pitchFamily="2" charset="-122"/>
                <a:ea typeface="黑体" panose="02010600030101010101" pitchFamily="2" charset="-122"/>
              </a:rPr>
            </a:br>
            <a:r>
              <a:rPr lang="en-US" altLang="zh-CN" sz="2800" dirty="0" smtClean="0">
                <a:latin typeface="黑体" panose="02010600030101010101" pitchFamily="2" charset="-122"/>
                <a:ea typeface="黑体" panose="02010600030101010101" pitchFamily="2" charset="-122"/>
              </a:rPr>
              <a:t>             </a:t>
            </a:r>
            <a:r>
              <a:rPr lang="zh-CN" altLang="zh-CN" sz="2800" dirty="0" smtClean="0">
                <a:latin typeface="楷体_GB2312" panose="02010609030101010101" pitchFamily="49" charset="-122"/>
                <a:ea typeface="楷体_GB2312" panose="02010609030101010101" pitchFamily="49" charset="-122"/>
              </a:rPr>
              <a:t>——</a:t>
            </a:r>
            <a:r>
              <a:rPr lang="zh-CN" altLang="zh-CN" sz="2800" dirty="0">
                <a:latin typeface="楷体_GB2312" panose="02010609030101010101" pitchFamily="49" charset="-122"/>
                <a:ea typeface="楷体_GB2312" panose="02010609030101010101" pitchFamily="49" charset="-122"/>
              </a:rPr>
              <a:t>论语文教师终身学习的</a:t>
            </a:r>
            <a:r>
              <a:rPr lang="zh-CN" altLang="zh-CN" sz="2800" dirty="0" smtClean="0">
                <a:latin typeface="楷体_GB2312" panose="02010609030101010101" pitchFamily="49" charset="-122"/>
                <a:ea typeface="楷体_GB2312" panose="02010609030101010101" pitchFamily="49" charset="-122"/>
              </a:rPr>
              <a:t>重要性</a:t>
            </a:r>
            <a:endParaRPr lang="en-US" altLang="zh-CN" sz="4000" dirty="0">
              <a:latin typeface="楷体_GB2312" panose="02010609030101010101" pitchFamily="49" charset="-122"/>
              <a:ea typeface="楷体_GB2312" panose="02010609030101010101" pitchFamily="49" charset="-122"/>
            </a:endParaRPr>
          </a:p>
        </p:txBody>
      </p:sp>
      <p:sp>
        <p:nvSpPr>
          <p:cNvPr id="4" name="矩形 3"/>
          <p:cNvSpPr/>
          <p:nvPr/>
        </p:nvSpPr>
        <p:spPr>
          <a:xfrm>
            <a:off x="899592" y="1654087"/>
            <a:ext cx="7632849" cy="3970318"/>
          </a:xfrm>
          <a:prstGeom prst="rect">
            <a:avLst/>
          </a:prstGeom>
        </p:spPr>
        <p:txBody>
          <a:bodyPr wrap="square">
            <a:spAutoFit/>
          </a:bodyPr>
          <a:lstStyle/>
          <a:p>
            <a:pPr>
              <a:lnSpc>
                <a:spcPct val="150000"/>
              </a:lnSpc>
            </a:pPr>
            <a:r>
              <a:rPr lang="en-US" altLang="zh-CN" sz="2800" b="1" dirty="0" smtClean="0">
                <a:solidFill>
                  <a:schemeClr val="tx2"/>
                </a:solidFill>
                <a:latin typeface="楷体_GB2312" panose="02010609030101010101" pitchFamily="49" charset="-122"/>
                <a:ea typeface="楷体_GB2312" panose="02010609030101010101" pitchFamily="49" charset="-122"/>
              </a:rPr>
              <a:t>    </a:t>
            </a:r>
            <a:r>
              <a:rPr lang="zh-CN" altLang="zh-CN" sz="2800" b="1" dirty="0" smtClean="0">
                <a:solidFill>
                  <a:schemeClr val="tx2"/>
                </a:solidFill>
                <a:latin typeface="楷体_GB2312" panose="02010609030101010101" pitchFamily="49" charset="-122"/>
                <a:ea typeface="楷体_GB2312" panose="02010609030101010101" pitchFamily="49" charset="-122"/>
              </a:rPr>
              <a:t>作为</a:t>
            </a:r>
            <a:r>
              <a:rPr lang="zh-CN" altLang="zh-CN" sz="2800" b="1" dirty="0">
                <a:solidFill>
                  <a:schemeClr val="tx2"/>
                </a:solidFill>
                <a:latin typeface="楷体_GB2312" panose="02010609030101010101" pitchFamily="49" charset="-122"/>
                <a:ea typeface="楷体_GB2312" panose="02010609030101010101" pitchFamily="49" charset="-122"/>
              </a:rPr>
              <a:t>语文教师应当树立起终身学习的理念，因为，就目前社会的发展前景和教育的改革浪潮来看，教师若不时时关注最新变化，根本无从适应当前教学的需要。而且，终身学习不仅是教育现状对语文教师们的客观需要，更应当是广大语文教师发自内心的真切诉求。</a:t>
            </a:r>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323528" y="29614"/>
            <a:ext cx="8458200" cy="756320"/>
          </a:xfrm>
        </p:spPr>
        <p:txBody>
          <a:bodyPr/>
          <a:lstStyle/>
          <a:p>
            <a:pPr>
              <a:lnSpc>
                <a:spcPct val="150000"/>
              </a:lnSpc>
              <a:spcBef>
                <a:spcPts val="0"/>
              </a:spcBef>
            </a:pPr>
            <a:r>
              <a:rPr lang="zh-CN" altLang="en-US" sz="4000" dirty="0" smtClean="0">
                <a:latin typeface="黑体" panose="02010600030101010101" pitchFamily="2" charset="-122"/>
                <a:ea typeface="黑体" panose="02010600030101010101" pitchFamily="2" charset="-122"/>
              </a:rPr>
              <a:t>（二）学生</a:t>
            </a:r>
            <a:r>
              <a:rPr lang="zh-CN" altLang="en-US" sz="4000" dirty="0">
                <a:latin typeface="黑体" panose="02010600030101010101" pitchFamily="2" charset="-122"/>
                <a:ea typeface="黑体" panose="02010600030101010101" pitchFamily="2" charset="-122"/>
              </a:rPr>
              <a:t>学习的引导者、促进者</a:t>
            </a:r>
            <a:endParaRPr lang="en-US" altLang="zh-CN" sz="4000" dirty="0">
              <a:latin typeface="黑体" panose="02010600030101010101" pitchFamily="2" charset="-122"/>
              <a:ea typeface="黑体" panose="02010600030101010101" pitchFamily="2" charset="-122"/>
            </a:endParaRPr>
          </a:p>
        </p:txBody>
      </p:sp>
      <p:sp>
        <p:nvSpPr>
          <p:cNvPr id="2" name="矩形 1"/>
          <p:cNvSpPr/>
          <p:nvPr/>
        </p:nvSpPr>
        <p:spPr>
          <a:xfrm>
            <a:off x="853277" y="1916832"/>
            <a:ext cx="7344816" cy="2739211"/>
          </a:xfrm>
          <a:prstGeom prst="rect">
            <a:avLst/>
          </a:prstGeom>
        </p:spPr>
        <p:txBody>
          <a:bodyPr wrap="square">
            <a:spAutoFit/>
          </a:bodyPr>
          <a:lstStyle/>
          <a:p>
            <a:pPr marL="0" indent="0">
              <a:lnSpc>
                <a:spcPct val="150000"/>
              </a:lnSpc>
              <a:spcBef>
                <a:spcPts val="1200"/>
              </a:spcBef>
              <a:buNone/>
            </a:pPr>
            <a:r>
              <a:rPr lang="zh-CN" altLang="en-US" sz="3600" b="1" dirty="0" smtClean="0">
                <a:solidFill>
                  <a:schemeClr val="tx2"/>
                </a:solidFill>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    </a:t>
            </a:r>
            <a:r>
              <a:rPr lang="zh-CN" altLang="en-US" sz="3600" b="1" u="sng" dirty="0" smtClean="0">
                <a:solidFill>
                  <a:schemeClr val="tx2"/>
                </a:solidFill>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转变：</a:t>
            </a:r>
            <a:endParaRPr lang="en-US" altLang="zh-CN" sz="3600" b="1" u="sng" dirty="0" smtClean="0">
              <a:solidFill>
                <a:schemeClr val="tx2"/>
              </a:solidFill>
              <a:effectLst>
                <a:outerShdw blurRad="38100" dist="38100" dir="2700000" algn="tl">
                  <a:srgbClr val="000000">
                    <a:alpha val="43137"/>
                  </a:srgbClr>
                </a:outerShdw>
              </a:effectLst>
              <a:latin typeface="黑体" panose="02010600030101010101" pitchFamily="2" charset="-122"/>
              <a:ea typeface="黑体" panose="02010600030101010101" pitchFamily="2" charset="-122"/>
            </a:endParaRPr>
          </a:p>
          <a:p>
            <a:pPr marL="0" indent="0">
              <a:lnSpc>
                <a:spcPct val="150000"/>
              </a:lnSpc>
              <a:spcBef>
                <a:spcPts val="1200"/>
              </a:spcBef>
              <a:buNone/>
            </a:pPr>
            <a:r>
              <a:rPr lang="en-US" altLang="zh-CN" sz="3600" b="1" dirty="0" smtClean="0">
                <a:solidFill>
                  <a:schemeClr val="accent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    </a:t>
            </a:r>
            <a:r>
              <a:rPr lang="zh-CN" altLang="zh-CN" sz="3600" b="1" dirty="0" smtClean="0">
                <a:solidFill>
                  <a:schemeClr val="accent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知识</a:t>
            </a:r>
            <a:r>
              <a:rPr lang="zh-CN" altLang="zh-CN" sz="3600" b="1" dirty="0">
                <a:solidFill>
                  <a:schemeClr val="accent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的传授者</a:t>
            </a:r>
            <a:r>
              <a:rPr lang="en-US" altLang="zh-CN" sz="3600" b="1" dirty="0">
                <a:solidFill>
                  <a:schemeClr val="accent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a:t>
            </a:r>
            <a:r>
              <a:rPr lang="zh-CN" altLang="zh-CN" sz="3600" b="1" dirty="0">
                <a:solidFill>
                  <a:schemeClr val="accent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学生学习的引导者、促进者</a:t>
            </a:r>
            <a:endParaRPr lang="en-US" altLang="zh-CN" sz="3600" b="1" dirty="0">
              <a:solidFill>
                <a:schemeClr val="accent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endParaRPr>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323528" y="29614"/>
            <a:ext cx="8458200" cy="756320"/>
          </a:xfrm>
        </p:spPr>
        <p:txBody>
          <a:bodyPr/>
          <a:lstStyle/>
          <a:p>
            <a:pPr>
              <a:lnSpc>
                <a:spcPct val="150000"/>
              </a:lnSpc>
              <a:spcBef>
                <a:spcPts val="0"/>
              </a:spcBef>
            </a:pPr>
            <a:r>
              <a:rPr lang="zh-CN" altLang="en-US" sz="4000" dirty="0" smtClean="0">
                <a:latin typeface="黑体" panose="02010600030101010101" pitchFamily="2" charset="-122"/>
                <a:ea typeface="黑体" panose="02010600030101010101" pitchFamily="2" charset="-122"/>
              </a:rPr>
              <a:t>（二）学生</a:t>
            </a:r>
            <a:r>
              <a:rPr lang="zh-CN" altLang="en-US" sz="4000" dirty="0">
                <a:latin typeface="黑体" panose="02010600030101010101" pitchFamily="2" charset="-122"/>
                <a:ea typeface="黑体" panose="02010600030101010101" pitchFamily="2" charset="-122"/>
              </a:rPr>
              <a:t>学习的引导者、促进者</a:t>
            </a:r>
            <a:endParaRPr lang="en-US" altLang="zh-CN" sz="4000" dirty="0">
              <a:latin typeface="黑体" panose="02010600030101010101" pitchFamily="2" charset="-122"/>
              <a:ea typeface="黑体" panose="02010600030101010101" pitchFamily="2" charset="-122"/>
            </a:endParaRPr>
          </a:p>
        </p:txBody>
      </p:sp>
      <p:sp>
        <p:nvSpPr>
          <p:cNvPr id="70659" name="Rectangle 3"/>
          <p:cNvSpPr>
            <a:spLocks noGrp="1" noChangeArrowheads="1"/>
          </p:cNvSpPr>
          <p:nvPr>
            <p:ph type="body" idx="1"/>
          </p:nvPr>
        </p:nvSpPr>
        <p:spPr>
          <a:xfrm>
            <a:off x="1187624" y="1196752"/>
            <a:ext cx="6840760" cy="4968552"/>
          </a:xfrm>
        </p:spPr>
        <p:txBody>
          <a:bodyPr/>
          <a:lstStyle/>
          <a:p>
            <a:pPr marL="0" indent="0">
              <a:lnSpc>
                <a:spcPct val="150000"/>
              </a:lnSpc>
              <a:spcBef>
                <a:spcPts val="1200"/>
              </a:spcBef>
              <a:buNone/>
            </a:pPr>
            <a:r>
              <a:rPr lang="zh-CN" altLang="en-US" sz="3600" b="1" kern="1200" dirty="0" smtClean="0">
                <a:solidFill>
                  <a:schemeClr val="tx2"/>
                </a:solidFill>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   </a:t>
            </a:r>
            <a:r>
              <a:rPr lang="zh-CN" altLang="en-US" sz="3600" b="1" u="sng" kern="1200" dirty="0" smtClean="0">
                <a:solidFill>
                  <a:schemeClr val="accent2"/>
                </a:solidFill>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原因</a:t>
            </a:r>
            <a:r>
              <a:rPr lang="zh-CN" altLang="en-US" sz="3600" b="1" u="sng" kern="1200" dirty="0">
                <a:solidFill>
                  <a:schemeClr val="accent2"/>
                </a:solidFill>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a:t>
            </a:r>
            <a:endParaRPr lang="en-US" altLang="zh-CN" sz="3600" b="1" u="sng" kern="1200" dirty="0">
              <a:solidFill>
                <a:schemeClr val="accent2"/>
              </a:solidFill>
              <a:effectLst>
                <a:outerShdw blurRad="38100" dist="38100" dir="2700000" algn="tl">
                  <a:srgbClr val="000000">
                    <a:alpha val="43137"/>
                  </a:srgbClr>
                </a:outerShdw>
              </a:effectLst>
              <a:latin typeface="黑体" panose="02010600030101010101" pitchFamily="2" charset="-122"/>
              <a:ea typeface="黑体" panose="02010600030101010101" pitchFamily="2" charset="-122"/>
            </a:endParaRPr>
          </a:p>
          <a:p>
            <a:pPr marL="0" indent="0">
              <a:lnSpc>
                <a:spcPct val="150000"/>
              </a:lnSpc>
              <a:spcBef>
                <a:spcPts val="1200"/>
              </a:spcBef>
              <a:buNone/>
            </a:pPr>
            <a:r>
              <a:rPr lang="en-US" altLang="zh-CN" sz="2800" b="1" dirty="0" smtClean="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    </a:t>
            </a:r>
            <a:r>
              <a:rPr lang="en-US" altLang="zh-CN" b="1" dirty="0" smtClean="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1.</a:t>
            </a:r>
            <a:r>
              <a:rPr lang="zh-CN" altLang="en-US" b="1" dirty="0" smtClean="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学习理论</a:t>
            </a:r>
            <a:r>
              <a:rPr lang="en-US" altLang="zh-CN" b="1" dirty="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a:t>
            </a:r>
            <a:r>
              <a:rPr lang="zh-CN" altLang="en-US" b="1" dirty="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行为主义向建构</a:t>
            </a:r>
            <a:r>
              <a:rPr lang="zh-CN" altLang="en-US" b="1" dirty="0" smtClean="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主义转向</a:t>
            </a:r>
            <a:endParaRPr lang="en-US" altLang="zh-CN" b="1" dirty="0" smtClean="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endParaRPr>
          </a:p>
          <a:p>
            <a:pPr marL="0" indent="0">
              <a:lnSpc>
                <a:spcPct val="150000"/>
              </a:lnSpc>
              <a:spcBef>
                <a:spcPts val="1200"/>
              </a:spcBef>
              <a:buNone/>
            </a:pPr>
            <a:r>
              <a:rPr lang="en-US" altLang="zh-CN" b="1" dirty="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 </a:t>
            </a:r>
            <a:r>
              <a:rPr lang="en-US" altLang="zh-CN" b="1" dirty="0" smtClean="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   2.</a:t>
            </a:r>
            <a:r>
              <a:rPr lang="zh-CN" altLang="en-US" b="1" dirty="0" smtClean="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知识观</a:t>
            </a:r>
            <a:r>
              <a:rPr lang="en-US" altLang="zh-CN" b="1" dirty="0" smtClean="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a:t>
            </a:r>
            <a:r>
              <a:rPr lang="zh-CN" altLang="en-US" b="1" dirty="0" smtClean="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显性知识与隐性知识并重；陈述性知识与过程性知识、策略性知识并重。</a:t>
            </a:r>
            <a:endParaRPr lang="en-US" altLang="zh-CN" b="1" dirty="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endParaRPr>
          </a:p>
          <a:p>
            <a:pPr marL="0" indent="0">
              <a:lnSpc>
                <a:spcPct val="150000"/>
              </a:lnSpc>
              <a:spcBef>
                <a:spcPts val="0"/>
              </a:spcBef>
              <a:buNone/>
            </a:pPr>
            <a:endParaRPr lang="en-US" altLang="zh-CN" sz="4800" b="1" dirty="0">
              <a:solidFill>
                <a:schemeClr val="accent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endParaRPr>
          </a:p>
          <a:p>
            <a:pPr marL="0" indent="0" algn="ctr">
              <a:lnSpc>
                <a:spcPct val="150000"/>
              </a:lnSpc>
              <a:spcBef>
                <a:spcPts val="0"/>
              </a:spcBef>
              <a:buNone/>
            </a:pPr>
            <a:endParaRPr lang="en-US" altLang="zh-CN" sz="4800" b="1" dirty="0" smtClean="0">
              <a:solidFill>
                <a:schemeClr val="accent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endParaRPr>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r>
              <a:rPr lang="zh-CN" altLang="en-US" sz="3600" dirty="0" smtClean="0">
                <a:latin typeface="黑体" panose="02010600030101010101" pitchFamily="2" charset="-122"/>
                <a:ea typeface="黑体" panose="02010600030101010101" pitchFamily="2" charset="-122"/>
              </a:rPr>
              <a:t>案例：</a:t>
            </a:r>
            <a:r>
              <a:rPr lang="zh-CN" altLang="zh-CN" sz="3600" dirty="0" smtClean="0">
                <a:latin typeface="黑体" panose="02010600030101010101" pitchFamily="2" charset="-122"/>
                <a:ea typeface="黑体" panose="02010600030101010101" pitchFamily="2" charset="-122"/>
              </a:rPr>
              <a:t>借用</a:t>
            </a:r>
            <a:r>
              <a:rPr lang="zh-CN" altLang="zh-CN" sz="3600" dirty="0">
                <a:latin typeface="黑体" panose="02010600030101010101" pitchFamily="2" charset="-122"/>
                <a:ea typeface="黑体" panose="02010600030101010101" pitchFamily="2" charset="-122"/>
              </a:rPr>
              <a:t>学生熟悉的自然现象学习数学</a:t>
            </a:r>
          </a:p>
        </p:txBody>
      </p:sp>
      <p:sp>
        <p:nvSpPr>
          <p:cNvPr id="70659" name="Rectangle 3"/>
          <p:cNvSpPr>
            <a:spLocks noGrp="1" noChangeArrowheads="1"/>
          </p:cNvSpPr>
          <p:nvPr>
            <p:ph type="body" idx="1"/>
          </p:nvPr>
        </p:nvSpPr>
        <p:spPr>
          <a:xfrm>
            <a:off x="899592" y="1484784"/>
            <a:ext cx="7416824" cy="4680520"/>
          </a:xfrm>
        </p:spPr>
        <p:txBody>
          <a:bodyPr/>
          <a:lstStyle/>
          <a:p>
            <a:pPr marL="0" indent="0">
              <a:lnSpc>
                <a:spcPct val="150000"/>
              </a:lnSpc>
              <a:spcBef>
                <a:spcPts val="1200"/>
              </a:spcBef>
              <a:buNone/>
            </a:pPr>
            <a:r>
              <a:rPr lang="en-US" altLang="zh-CN" sz="2800" b="1" dirty="0" smtClean="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    </a:t>
            </a:r>
            <a:r>
              <a:rPr lang="zh-CN" altLang="zh-CN" sz="2800" b="1" dirty="0" smtClean="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在</a:t>
            </a:r>
            <a:r>
              <a:rPr lang="zh-CN" altLang="zh-CN" sz="2800" b="1" dirty="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教学“可能性”一课时</a:t>
            </a:r>
            <a:r>
              <a:rPr lang="en-US" altLang="zh-CN" sz="2800" b="1" dirty="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a:t>
            </a:r>
            <a:r>
              <a:rPr lang="zh-CN" altLang="zh-CN" sz="2800" b="1" dirty="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先让学生观看一段动画：在风和日丽的春天</a:t>
            </a:r>
            <a:r>
              <a:rPr lang="en-US" altLang="zh-CN" sz="2800" b="1" dirty="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a:t>
            </a:r>
            <a:r>
              <a:rPr lang="zh-CN" altLang="zh-CN" sz="2800" b="1" dirty="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rPr>
              <a:t>鸟儿在飞来飞去；突然天阴了下来，鸟儿也飞走了。这一变化使学生产生强烈的好奇心，这时老师立刻抛出问题：“天阴了，接下来可能会发生什么事情呢？”学生就会很自觉地联系他们已有的经验，回答这个问题。</a:t>
            </a:r>
            <a:endParaRPr lang="en-US" altLang="zh-CN" sz="2800" b="1" dirty="0">
              <a:solidFill>
                <a:schemeClr val="tx2"/>
              </a:solidFill>
              <a:effectLst>
                <a:outerShdw blurRad="38100" dist="38100" dir="2700000" algn="tl">
                  <a:srgbClr val="000000">
                    <a:alpha val="43137"/>
                  </a:srgbClr>
                </a:outerShdw>
              </a:effectLst>
              <a:latin typeface="楷体_GB2312" panose="02010609030101010101" pitchFamily="49" charset="-122"/>
              <a:ea typeface="楷体_GB2312" panose="02010609030101010101" pitchFamily="49" charset="-122"/>
            </a:endParaRPr>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r>
              <a:rPr lang="zh-CN" altLang="en-US" sz="3600" dirty="0" smtClean="0">
                <a:latin typeface="黑体" panose="02010600030101010101" pitchFamily="2" charset="-122"/>
                <a:ea typeface="黑体" panose="02010600030101010101" pitchFamily="2" charset="-122"/>
              </a:rPr>
              <a:t>案例：</a:t>
            </a:r>
            <a:r>
              <a:rPr lang="zh-CN" altLang="zh-CN" sz="3600" dirty="0" smtClean="0">
                <a:latin typeface="黑体" panose="02010600030101010101" pitchFamily="2" charset="-122"/>
                <a:ea typeface="黑体" panose="02010600030101010101" pitchFamily="2" charset="-122"/>
              </a:rPr>
              <a:t>借用</a:t>
            </a:r>
            <a:r>
              <a:rPr lang="zh-CN" altLang="zh-CN" sz="3600" dirty="0">
                <a:latin typeface="黑体" panose="02010600030101010101" pitchFamily="2" charset="-122"/>
                <a:ea typeface="黑体" panose="02010600030101010101" pitchFamily="2" charset="-122"/>
              </a:rPr>
              <a:t>学生熟悉的自然现象学习数学</a:t>
            </a:r>
          </a:p>
        </p:txBody>
      </p:sp>
      <p:sp>
        <p:nvSpPr>
          <p:cNvPr id="70659" name="Rectangle 3"/>
          <p:cNvSpPr>
            <a:spLocks noGrp="1" noChangeArrowheads="1"/>
          </p:cNvSpPr>
          <p:nvPr>
            <p:ph type="body" idx="1"/>
          </p:nvPr>
        </p:nvSpPr>
        <p:spPr>
          <a:xfrm>
            <a:off x="467544" y="1196752"/>
            <a:ext cx="8280920" cy="5040560"/>
          </a:xfrm>
        </p:spPr>
        <p:txBody>
          <a:bodyPr/>
          <a:lstStyle/>
          <a:p>
            <a:pPr marL="0" indent="0">
              <a:lnSpc>
                <a:spcPct val="125000"/>
              </a:lnSpc>
              <a:spcBef>
                <a:spcPts val="600"/>
              </a:spcBef>
              <a:buNone/>
            </a:pPr>
            <a:r>
              <a:rPr lang="en-US" altLang="zh-CN" b="1" dirty="0" smtClean="0">
                <a:solidFill>
                  <a:schemeClr val="tx2"/>
                </a:solidFill>
                <a:latin typeface="楷体_GB2312" panose="02010609030101010101" pitchFamily="49" charset="-122"/>
                <a:ea typeface="楷体_GB2312" panose="02010609030101010101" pitchFamily="49" charset="-122"/>
              </a:rPr>
              <a:t>    </a:t>
            </a:r>
            <a:r>
              <a:rPr lang="zh-CN" altLang="zh-CN" sz="2800" b="1" dirty="0" smtClean="0">
                <a:solidFill>
                  <a:schemeClr val="tx2"/>
                </a:solidFill>
                <a:latin typeface="楷体_GB2312" panose="02010609030101010101" pitchFamily="49" charset="-122"/>
                <a:ea typeface="楷体_GB2312" panose="02010609030101010101" pitchFamily="49" charset="-122"/>
              </a:rPr>
              <a:t>学生</a:t>
            </a:r>
            <a:r>
              <a:rPr lang="zh-CN" altLang="zh-CN" sz="2800" b="1" dirty="0">
                <a:solidFill>
                  <a:schemeClr val="tx2"/>
                </a:solidFill>
                <a:latin typeface="楷体_GB2312" panose="02010609030101010101" pitchFamily="49" charset="-122"/>
                <a:ea typeface="楷体_GB2312" panose="02010609030101010101" pitchFamily="49" charset="-122"/>
              </a:rPr>
              <a:t>认为：“可能会下雨”；“可能会打雷、打闪”；“可能会刮风”；“可能会一直阴着天，不再发生变化”；“可能一会儿天又晴了”；“还可能会下雪”……老师接着边说边演示：“同学们刚才所说的事情都有可能发生，其中有些现象发生的可能性很大，如下雨</a:t>
            </a:r>
            <a:r>
              <a:rPr lang="zh-CN" altLang="zh-CN" sz="2800" b="1" dirty="0" smtClean="0">
                <a:solidFill>
                  <a:schemeClr val="tx2"/>
                </a:solidFill>
                <a:latin typeface="楷体_GB2312" panose="02010609030101010101" pitchFamily="49" charset="-122"/>
                <a:ea typeface="楷体_GB2312" panose="02010609030101010101" pitchFamily="49" charset="-122"/>
              </a:rPr>
              <a:t>。</a:t>
            </a:r>
            <a:r>
              <a:rPr lang="zh-CN" altLang="zh-CN" sz="2800" b="1" dirty="0">
                <a:solidFill>
                  <a:schemeClr val="tx2"/>
                </a:solidFill>
                <a:latin typeface="楷体_GB2312" panose="02010609030101010101" pitchFamily="49" charset="-122"/>
                <a:ea typeface="楷体_GB2312" panose="02010609030101010101" pitchFamily="49" charset="-122"/>
              </a:rPr>
              <a:t>有些事情发生的可能性会很小，如下雪。在我们身边还有哪些事情可能会发生？哪些事情根本不可能发生？哪些事情发生的可能性很大呢？”</a:t>
            </a:r>
            <a:endParaRPr lang="en-US" altLang="zh-CN" sz="2800" b="1" dirty="0">
              <a:solidFill>
                <a:schemeClr val="tx2"/>
              </a:solidFill>
              <a:latin typeface="楷体_GB2312" panose="02010609030101010101" pitchFamily="49" charset="-122"/>
              <a:ea typeface="楷体_GB2312" panose="02010609030101010101" pitchFamily="49" charset="-122"/>
            </a:endParaRPr>
          </a:p>
          <a:p>
            <a:pPr marL="0" indent="0">
              <a:lnSpc>
                <a:spcPct val="125000"/>
              </a:lnSpc>
              <a:spcBef>
                <a:spcPts val="0"/>
              </a:spcBef>
              <a:buNone/>
            </a:pPr>
            <a:endParaRPr lang="en-US" altLang="zh-CN" sz="2400" b="1" dirty="0" smtClean="0">
              <a:solidFill>
                <a:schemeClr val="accent6"/>
              </a:solidFill>
              <a:latin typeface="黑体" panose="02010600030101010101" pitchFamily="2" charset="-122"/>
              <a:ea typeface="黑体" panose="02010600030101010101" pitchFamily="2" charset="-122"/>
            </a:endParaRPr>
          </a:p>
        </p:txBody>
      </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r>
              <a:rPr lang="zh-CN" altLang="en-US" sz="3600" dirty="0" smtClean="0">
                <a:latin typeface="黑体" panose="02010600030101010101" pitchFamily="2" charset="-122"/>
                <a:ea typeface="黑体" panose="02010600030101010101" pitchFamily="2" charset="-122"/>
              </a:rPr>
              <a:t>案例：</a:t>
            </a:r>
            <a:r>
              <a:rPr lang="zh-CN" altLang="zh-CN" sz="3600" dirty="0" smtClean="0">
                <a:latin typeface="黑体" panose="02010600030101010101" pitchFamily="2" charset="-122"/>
                <a:ea typeface="黑体" panose="02010600030101010101" pitchFamily="2" charset="-122"/>
              </a:rPr>
              <a:t>借用</a:t>
            </a:r>
            <a:r>
              <a:rPr lang="zh-CN" altLang="zh-CN" sz="3600" dirty="0">
                <a:latin typeface="黑体" panose="02010600030101010101" pitchFamily="2" charset="-122"/>
                <a:ea typeface="黑体" panose="02010600030101010101" pitchFamily="2" charset="-122"/>
              </a:rPr>
              <a:t>学生熟悉的自然现象学习数学</a:t>
            </a:r>
          </a:p>
        </p:txBody>
      </p:sp>
      <p:sp>
        <p:nvSpPr>
          <p:cNvPr id="70659" name="Rectangle 3"/>
          <p:cNvSpPr>
            <a:spLocks noGrp="1" noChangeArrowheads="1"/>
          </p:cNvSpPr>
          <p:nvPr>
            <p:ph type="body" idx="1"/>
          </p:nvPr>
        </p:nvSpPr>
        <p:spPr>
          <a:xfrm>
            <a:off x="827584" y="1628800"/>
            <a:ext cx="7704856" cy="4608512"/>
          </a:xfrm>
        </p:spPr>
        <p:txBody>
          <a:bodyPr/>
          <a:lstStyle/>
          <a:p>
            <a:pPr marL="0" indent="0">
              <a:lnSpc>
                <a:spcPct val="125000"/>
              </a:lnSpc>
              <a:spcBef>
                <a:spcPts val="0"/>
              </a:spcBef>
              <a:buNone/>
            </a:pPr>
            <a:r>
              <a:rPr lang="en-US" altLang="zh-CN" sz="2800" b="1" dirty="0" smtClean="0">
                <a:solidFill>
                  <a:schemeClr val="tx2"/>
                </a:solidFill>
                <a:latin typeface="楷体_GB2312" panose="02010609030101010101" pitchFamily="49" charset="-122"/>
                <a:ea typeface="楷体_GB2312" panose="02010609030101010101" pitchFamily="49" charset="-122"/>
              </a:rPr>
              <a:t>    </a:t>
            </a:r>
            <a:r>
              <a:rPr lang="zh-CN" altLang="zh-CN" b="1" dirty="0" smtClean="0">
                <a:solidFill>
                  <a:schemeClr val="tx2"/>
                </a:solidFill>
                <a:latin typeface="楷体_GB2312" panose="02010609030101010101" pitchFamily="49" charset="-122"/>
                <a:ea typeface="楷体_GB2312" panose="02010609030101010101" pitchFamily="49" charset="-122"/>
              </a:rPr>
              <a:t>通过</a:t>
            </a:r>
            <a:r>
              <a:rPr lang="zh-CN" altLang="zh-CN" b="1" dirty="0">
                <a:solidFill>
                  <a:schemeClr val="tx2"/>
                </a:solidFill>
                <a:latin typeface="楷体_GB2312" panose="02010609030101010101" pitchFamily="49" charset="-122"/>
                <a:ea typeface="楷体_GB2312" panose="02010609030101010101" pitchFamily="49" charset="-122"/>
              </a:rPr>
              <a:t>运用情境导入的方式，使学生对“可能性”的含义有了初步的感觉。因为学习“可能性”，关键是要了解事物发生是不确定的，事物发生的可能性有大有小，而让学生联系自然界中的天气变化现象则为“可能性”的概念教学奠定了基础。</a:t>
            </a:r>
          </a:p>
          <a:p>
            <a:pPr marL="0" indent="0">
              <a:lnSpc>
                <a:spcPct val="125000"/>
              </a:lnSpc>
              <a:spcBef>
                <a:spcPts val="0"/>
              </a:spcBef>
              <a:buNone/>
            </a:pPr>
            <a:endParaRPr lang="zh-CN" altLang="zh-CN" b="1" dirty="0">
              <a:solidFill>
                <a:schemeClr val="tx2"/>
              </a:solidFill>
              <a:latin typeface="楷体_GB2312" panose="02010609030101010101" pitchFamily="49" charset="-122"/>
              <a:ea typeface="楷体_GB2312" panose="02010609030101010101" pitchFamily="49" charset="-122"/>
            </a:endParaRPr>
          </a:p>
          <a:p>
            <a:pPr marL="0" indent="0" algn="ctr">
              <a:lnSpc>
                <a:spcPct val="80000"/>
              </a:lnSpc>
              <a:buNone/>
            </a:pPr>
            <a:endParaRPr lang="en-US" altLang="zh-CN" sz="4800" b="1" dirty="0" smtClean="0">
              <a:solidFill>
                <a:schemeClr val="accent6"/>
              </a:solidFill>
              <a:latin typeface="黑体" panose="02010600030101010101" pitchFamily="2" charset="-122"/>
              <a:ea typeface="黑体" panose="02010600030101010101" pitchFamily="2" charset="-122"/>
            </a:endParaRPr>
          </a:p>
        </p:txBody>
      </p: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0" y="-99392"/>
            <a:ext cx="9252520" cy="1196752"/>
          </a:xfrm>
        </p:spPr>
        <p:txBody>
          <a:bodyPr/>
          <a:lstStyle/>
          <a:p>
            <a:r>
              <a:rPr lang="zh-CN" altLang="en-US"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案例：设计课堂就是设计人生</a:t>
            </a:r>
            <a:r>
              <a:rPr lang="en-US" altLang="zh-CN"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a:t>
            </a:r>
            <a:r>
              <a:rPr lang="zh-CN" altLang="en-US"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特级教师窦桂梅备课经验谈之一</a:t>
            </a:r>
          </a:p>
        </p:txBody>
      </p:sp>
      <p:sp>
        <p:nvSpPr>
          <p:cNvPr id="70659" name="Rectangle 3"/>
          <p:cNvSpPr>
            <a:spLocks noGrp="1" noChangeArrowheads="1"/>
          </p:cNvSpPr>
          <p:nvPr>
            <p:ph type="body" idx="1"/>
          </p:nvPr>
        </p:nvSpPr>
        <p:spPr>
          <a:xfrm>
            <a:off x="539552" y="1484784"/>
            <a:ext cx="8064896" cy="4752528"/>
          </a:xfrm>
        </p:spPr>
        <p:txBody>
          <a:bodyPr/>
          <a:lstStyle/>
          <a:p>
            <a:pPr marL="0" indent="0">
              <a:lnSpc>
                <a:spcPct val="150000"/>
              </a:lnSpc>
              <a:spcBef>
                <a:spcPts val="0"/>
              </a:spcBef>
              <a:buNone/>
            </a:pPr>
            <a:r>
              <a:rPr lang="en-US" altLang="zh-CN" b="1" dirty="0" smtClean="0"/>
              <a:t>      </a:t>
            </a:r>
            <a:r>
              <a:rPr lang="zh-CN" altLang="zh-CN" sz="2800" b="1" dirty="0" smtClean="0">
                <a:solidFill>
                  <a:schemeClr val="tx2"/>
                </a:solidFill>
                <a:latin typeface="楷体_GB2312" panose="02010609030101010101" pitchFamily="49" charset="-122"/>
                <a:ea typeface="楷体_GB2312" panose="02010609030101010101" pitchFamily="49" charset="-122"/>
              </a:rPr>
              <a:t>任何</a:t>
            </a:r>
            <a:r>
              <a:rPr lang="zh-CN" altLang="zh-CN" sz="2800" b="1" dirty="0">
                <a:solidFill>
                  <a:schemeClr val="tx2"/>
                </a:solidFill>
                <a:latin typeface="楷体_GB2312" panose="02010609030101010101" pitchFamily="49" charset="-122"/>
                <a:ea typeface="楷体_GB2312" panose="02010609030101010101" pitchFamily="49" charset="-122"/>
              </a:rPr>
              <a:t>一种有目的的活动，要达到预期目标和理想效果，必须在此之前精心设计。教学也是如此。有时候，教学的一个开头，虽然短短的几句话，或者看似微不足道的一个环节，也是精心雕琢；课上的一句话，也是集腋成裘所得</a:t>
            </a:r>
            <a:r>
              <a:rPr lang="zh-CN" altLang="zh-CN" sz="2800" b="1" dirty="0" smtClean="0">
                <a:solidFill>
                  <a:schemeClr val="tx2"/>
                </a:solidFill>
                <a:latin typeface="楷体_GB2312" panose="02010609030101010101" pitchFamily="49" charset="-122"/>
                <a:ea typeface="楷体_GB2312" panose="02010609030101010101" pitchFamily="49" charset="-122"/>
              </a:rPr>
              <a:t>。</a:t>
            </a:r>
            <a:endParaRPr lang="en-US" altLang="zh-CN" sz="2800" b="1" dirty="0" smtClean="0">
              <a:solidFill>
                <a:schemeClr val="tx2"/>
              </a:solidFill>
              <a:latin typeface="楷体_GB2312" panose="02010609030101010101" pitchFamily="49" charset="-122"/>
              <a:ea typeface="楷体_GB2312" panose="02010609030101010101" pitchFamily="49" charset="-122"/>
            </a:endParaRPr>
          </a:p>
          <a:p>
            <a:pPr marL="0" indent="0">
              <a:lnSpc>
                <a:spcPct val="150000"/>
              </a:lnSpc>
              <a:spcBef>
                <a:spcPts val="0"/>
              </a:spcBef>
              <a:buNone/>
            </a:pPr>
            <a:r>
              <a:rPr lang="en-US" altLang="zh-CN" sz="2800" b="1" dirty="0">
                <a:solidFill>
                  <a:schemeClr val="tx2"/>
                </a:solidFill>
                <a:latin typeface="楷体_GB2312" panose="02010609030101010101" pitchFamily="49" charset="-122"/>
                <a:ea typeface="楷体_GB2312" panose="02010609030101010101" pitchFamily="49" charset="-122"/>
              </a:rPr>
              <a:t> </a:t>
            </a:r>
            <a:r>
              <a:rPr lang="en-US" altLang="zh-CN" sz="2800" b="1" dirty="0" smtClean="0">
                <a:solidFill>
                  <a:schemeClr val="tx2"/>
                </a:solidFill>
                <a:latin typeface="楷体_GB2312" panose="02010609030101010101" pitchFamily="49" charset="-122"/>
                <a:ea typeface="楷体_GB2312" panose="02010609030101010101" pitchFamily="49" charset="-122"/>
              </a:rPr>
              <a:t>   </a:t>
            </a:r>
            <a:r>
              <a:rPr lang="zh-CN" altLang="zh-CN" sz="2800" b="1" dirty="0" smtClean="0">
                <a:solidFill>
                  <a:schemeClr val="tx2"/>
                </a:solidFill>
                <a:latin typeface="楷体_GB2312" panose="02010609030101010101" pitchFamily="49" charset="-122"/>
                <a:ea typeface="楷体_GB2312" panose="02010609030101010101" pitchFamily="49" charset="-122"/>
              </a:rPr>
              <a:t>下面</a:t>
            </a:r>
            <a:r>
              <a:rPr lang="zh-CN" altLang="zh-CN" sz="2800" b="1" dirty="0">
                <a:solidFill>
                  <a:schemeClr val="tx2"/>
                </a:solidFill>
                <a:latin typeface="楷体_GB2312" panose="02010609030101010101" pitchFamily="49" charset="-122"/>
                <a:ea typeface="楷体_GB2312" panose="02010609030101010101" pitchFamily="49" charset="-122"/>
              </a:rPr>
              <a:t>，我就以《秋天的怀念》一课的开头为例，说说自己备课时九易其稿的感受</a:t>
            </a:r>
            <a:r>
              <a:rPr lang="zh-CN" altLang="zh-CN" sz="2800" b="1" dirty="0" smtClean="0">
                <a:solidFill>
                  <a:schemeClr val="tx2"/>
                </a:solidFill>
                <a:latin typeface="楷体_GB2312" panose="02010609030101010101" pitchFamily="49" charset="-122"/>
                <a:ea typeface="楷体_GB2312" panose="02010609030101010101" pitchFamily="49" charset="-122"/>
              </a:rPr>
              <a:t>：</a:t>
            </a:r>
            <a:endParaRPr lang="zh-CN" altLang="zh-CN" sz="2800" b="1" dirty="0">
              <a:solidFill>
                <a:schemeClr val="tx2"/>
              </a:solidFill>
              <a:latin typeface="楷体_GB2312" panose="02010609030101010101" pitchFamily="49" charset="-122"/>
              <a:ea typeface="楷体_GB2312" panose="02010609030101010101" pitchFamily="49" charset="-122"/>
            </a:endParaRPr>
          </a:p>
        </p:txBody>
      </p:sp>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3042" y="0"/>
            <a:ext cx="9252520" cy="1196752"/>
          </a:xfrm>
        </p:spPr>
        <p:txBody>
          <a:bodyPr/>
          <a:lstStyle/>
          <a:p>
            <a:r>
              <a:rPr lang="zh-CN" altLang="en-US"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（三）课程的设计者、开发者</a:t>
            </a:r>
            <a:r>
              <a:rPr lang="zh-CN" altLang="en-US" sz="3600" dirty="0" smtClean="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及</a:t>
            </a:r>
            <a:r>
              <a:rPr lang="en-US" altLang="zh-CN" sz="3600" dirty="0" smtClean="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
            </a:r>
            <a:br>
              <a:rPr lang="en-US" altLang="zh-CN" sz="3600" dirty="0" smtClean="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br>
            <a:r>
              <a:rPr lang="zh-CN" altLang="en-US" sz="3600" dirty="0" smtClean="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课程</a:t>
            </a:r>
            <a:r>
              <a:rPr lang="zh-CN" altLang="en-US"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意义的创生者</a:t>
            </a:r>
          </a:p>
        </p:txBody>
      </p:sp>
      <p:sp>
        <p:nvSpPr>
          <p:cNvPr id="70659" name="Rectangle 3"/>
          <p:cNvSpPr>
            <a:spLocks noGrp="1" noChangeArrowheads="1"/>
          </p:cNvSpPr>
          <p:nvPr>
            <p:ph type="body" idx="1"/>
          </p:nvPr>
        </p:nvSpPr>
        <p:spPr>
          <a:xfrm>
            <a:off x="539552" y="1268760"/>
            <a:ext cx="8352928" cy="5328592"/>
          </a:xfrm>
        </p:spPr>
        <p:txBody>
          <a:bodyPr/>
          <a:lstStyle/>
          <a:p>
            <a:pPr marL="0" indent="0">
              <a:lnSpc>
                <a:spcPct val="125000"/>
              </a:lnSpc>
              <a:spcBef>
                <a:spcPts val="0"/>
              </a:spcBef>
              <a:buNone/>
            </a:pPr>
            <a:r>
              <a:rPr lang="en-US" altLang="zh-CN" sz="2800" dirty="0" smtClean="0">
                <a:solidFill>
                  <a:schemeClr val="tx2"/>
                </a:solidFill>
                <a:latin typeface="楷体_GB2312" panose="02010609030101010101" pitchFamily="49" charset="-122"/>
                <a:ea typeface="楷体_GB2312" panose="02010609030101010101" pitchFamily="49" charset="-122"/>
              </a:rPr>
              <a:t>    </a:t>
            </a:r>
            <a:r>
              <a:rPr lang="zh-CN" altLang="zh-CN" sz="2800" b="1" dirty="0" smtClean="0">
                <a:solidFill>
                  <a:schemeClr val="tx2"/>
                </a:solidFill>
                <a:latin typeface="楷体_GB2312" panose="02010609030101010101" pitchFamily="49" charset="-122"/>
                <a:ea typeface="楷体_GB2312" panose="02010609030101010101" pitchFamily="49" charset="-122"/>
              </a:rPr>
              <a:t>第一</a:t>
            </a:r>
            <a:r>
              <a:rPr lang="zh-CN" altLang="zh-CN" sz="2800" b="1" dirty="0">
                <a:solidFill>
                  <a:schemeClr val="tx2"/>
                </a:solidFill>
                <a:latin typeface="楷体_GB2312" panose="02010609030101010101" pitchFamily="49" charset="-122"/>
                <a:ea typeface="楷体_GB2312" panose="02010609030101010101" pitchFamily="49" charset="-122"/>
              </a:rPr>
              <a:t>稿我拿出了史铁生在《我与地坛》中的一段——这是我大量阅读了史铁生的文字精选出来的：“那时的我，作为她的儿子，还太年轻，还来不及为母亲着想，我被命运击昏了头，一心以为自己是世上最不幸的一个，不知道儿子的不幸在母亲那儿总是要加倍的。她有一个长到二十岁上忽然瘫痪了的儿子，可这事无法代替；她想，只要儿子活下去，哪怕自己去死呢也行，可她又确信一个人不能仅仅活着，儿子得有一路走向自己的幸福；而这条路呢，没有谁能保证她的儿子终于能找到</a:t>
            </a:r>
            <a:r>
              <a:rPr lang="zh-CN" altLang="zh-CN" sz="2800" b="1" dirty="0" smtClean="0">
                <a:solidFill>
                  <a:schemeClr val="tx2"/>
                </a:solidFill>
                <a:latin typeface="楷体_GB2312" panose="02010609030101010101" pitchFamily="49" charset="-122"/>
                <a:ea typeface="楷体_GB2312" panose="02010609030101010101" pitchFamily="49" charset="-122"/>
              </a:rPr>
              <a:t>。</a:t>
            </a:r>
            <a:endParaRPr lang="zh-CN" altLang="zh-CN" sz="2800" b="1" dirty="0">
              <a:solidFill>
                <a:schemeClr val="tx2"/>
              </a:solidFill>
              <a:latin typeface="楷体_GB2312" panose="02010609030101010101" pitchFamily="49" charset="-122"/>
              <a:ea typeface="楷体_GB2312" panose="02010609030101010101" pitchFamily="49" charset="-122"/>
            </a:endParaRPr>
          </a:p>
        </p:txBody>
      </p:sp>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3042" y="0"/>
            <a:ext cx="9252520" cy="1196752"/>
          </a:xfrm>
        </p:spPr>
        <p:txBody>
          <a:bodyPr/>
          <a:lstStyle/>
          <a:p>
            <a:r>
              <a:rPr lang="zh-CN" altLang="en-US"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（三）课程的设计者、开发者</a:t>
            </a:r>
            <a:r>
              <a:rPr lang="zh-CN" altLang="en-US" sz="3600" dirty="0" smtClean="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及</a:t>
            </a:r>
            <a:r>
              <a:rPr lang="en-US" altLang="zh-CN" sz="3600" dirty="0" smtClean="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
            </a:r>
            <a:br>
              <a:rPr lang="en-US" altLang="zh-CN" sz="3600" dirty="0" smtClean="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br>
            <a:r>
              <a:rPr lang="zh-CN" altLang="en-US" sz="3600" dirty="0" smtClean="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课程</a:t>
            </a:r>
            <a:r>
              <a:rPr lang="zh-CN" altLang="en-US" sz="3600" dirty="0">
                <a:effectLst>
                  <a:outerShdw blurRad="38100" dist="38100" dir="2700000" algn="tl">
                    <a:srgbClr val="000000">
                      <a:alpha val="43137"/>
                    </a:srgbClr>
                  </a:outerShdw>
                </a:effectLst>
                <a:latin typeface="黑体" panose="02010600030101010101" pitchFamily="2" charset="-122"/>
                <a:ea typeface="黑体" panose="02010600030101010101" pitchFamily="2" charset="-122"/>
              </a:rPr>
              <a:t>意义的创生者</a:t>
            </a:r>
          </a:p>
        </p:txBody>
      </p:sp>
      <p:sp>
        <p:nvSpPr>
          <p:cNvPr id="70659" name="Rectangle 3"/>
          <p:cNvSpPr>
            <a:spLocks noGrp="1" noChangeArrowheads="1"/>
          </p:cNvSpPr>
          <p:nvPr>
            <p:ph type="body" idx="1"/>
          </p:nvPr>
        </p:nvSpPr>
        <p:spPr>
          <a:xfrm>
            <a:off x="611560" y="1700808"/>
            <a:ext cx="8208912" cy="4104456"/>
          </a:xfrm>
        </p:spPr>
        <p:txBody>
          <a:bodyPr/>
          <a:lstStyle/>
          <a:p>
            <a:pPr marL="0" indent="0">
              <a:lnSpc>
                <a:spcPct val="125000"/>
              </a:lnSpc>
              <a:spcBef>
                <a:spcPts val="0"/>
              </a:spcBef>
              <a:buNone/>
            </a:pPr>
            <a:r>
              <a:rPr lang="en-US" altLang="zh-CN" sz="2800" b="1" dirty="0" smtClean="0">
                <a:solidFill>
                  <a:schemeClr val="tx2"/>
                </a:solidFill>
                <a:latin typeface="楷体_GB2312" panose="02010609030101010101" pitchFamily="49" charset="-122"/>
                <a:ea typeface="楷体_GB2312" panose="02010609030101010101" pitchFamily="49" charset="-122"/>
              </a:rPr>
              <a:t>    </a:t>
            </a:r>
            <a:r>
              <a:rPr lang="zh-CN" altLang="zh-CN" b="1" dirty="0" smtClean="0">
                <a:solidFill>
                  <a:schemeClr val="tx2"/>
                </a:solidFill>
                <a:latin typeface="楷体_GB2312" panose="02010609030101010101" pitchFamily="49" charset="-122"/>
                <a:ea typeface="楷体_GB2312" panose="02010609030101010101" pitchFamily="49" charset="-122"/>
              </a:rPr>
              <a:t>此</a:t>
            </a:r>
            <a:r>
              <a:rPr lang="zh-CN" altLang="zh-CN" b="1" dirty="0">
                <a:solidFill>
                  <a:schemeClr val="tx2"/>
                </a:solidFill>
                <a:latin typeface="楷体_GB2312" panose="02010609030101010101" pitchFamily="49" charset="-122"/>
                <a:ea typeface="楷体_GB2312" panose="02010609030101010101" pitchFamily="49" charset="-122"/>
              </a:rPr>
              <a:t>设计的目的有三：一是让学生带着和作者一样的自责和内疚走进课文；二是为了体会“好好儿活”而做铺垫；三为引导学生去读《我与地坛》抛下“诱饵”。</a:t>
            </a:r>
          </a:p>
          <a:p>
            <a:pPr marL="0" indent="0">
              <a:lnSpc>
                <a:spcPct val="125000"/>
              </a:lnSpc>
              <a:spcBef>
                <a:spcPts val="0"/>
              </a:spcBef>
              <a:buNone/>
            </a:pPr>
            <a:r>
              <a:rPr lang="en-US" altLang="zh-CN" b="1" dirty="0" smtClean="0">
                <a:solidFill>
                  <a:schemeClr val="tx2"/>
                </a:solidFill>
                <a:latin typeface="楷体_GB2312" panose="02010609030101010101" pitchFamily="49" charset="-122"/>
                <a:ea typeface="楷体_GB2312" panose="02010609030101010101" pitchFamily="49" charset="-122"/>
              </a:rPr>
              <a:t>    </a:t>
            </a:r>
            <a:r>
              <a:rPr lang="zh-CN" altLang="zh-CN" b="1" dirty="0" smtClean="0">
                <a:solidFill>
                  <a:schemeClr val="tx2"/>
                </a:solidFill>
                <a:latin typeface="楷体_GB2312" panose="02010609030101010101" pitchFamily="49" charset="-122"/>
                <a:ea typeface="楷体_GB2312" panose="02010609030101010101" pitchFamily="49" charset="-122"/>
              </a:rPr>
              <a:t>细</a:t>
            </a:r>
            <a:r>
              <a:rPr lang="zh-CN" altLang="zh-CN" b="1" dirty="0">
                <a:solidFill>
                  <a:schemeClr val="tx2"/>
                </a:solidFill>
                <a:latin typeface="楷体_GB2312" panose="02010609030101010101" pitchFamily="49" charset="-122"/>
                <a:ea typeface="楷体_GB2312" panose="02010609030101010101" pitchFamily="49" charset="-122"/>
              </a:rPr>
              <a:t>琢磨后，我感觉这样开头明显有先入为主之嫌。</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完美的ppt模板">
  <a:themeElements>
    <a:clrScheme name="sample 1">
      <a:dk1>
        <a:srgbClr val="163794"/>
      </a:dk1>
      <a:lt1>
        <a:srgbClr val="FFFFFF"/>
      </a:lt1>
      <a:dk2>
        <a:srgbClr val="000000"/>
      </a:dk2>
      <a:lt2>
        <a:srgbClr val="C0C0C0"/>
      </a:lt2>
      <a:accent1>
        <a:srgbClr val="009999"/>
      </a:accent1>
      <a:accent2>
        <a:srgbClr val="990000"/>
      </a:accent2>
      <a:accent3>
        <a:srgbClr val="FFFFFF"/>
      </a:accent3>
      <a:accent4>
        <a:srgbClr val="112D7E"/>
      </a:accent4>
      <a:accent5>
        <a:srgbClr val="AACACA"/>
      </a:accent5>
      <a:accent6>
        <a:srgbClr val="8A0000"/>
      </a:accent6>
      <a:hlink>
        <a:srgbClr val="6699FF"/>
      </a:hlink>
      <a:folHlink>
        <a:srgbClr val="969696"/>
      </a:folHlink>
    </a:clrScheme>
    <a:fontScheme name="sample">
      <a:majorFont>
        <a:latin typeface="Verdana"/>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ample 1">
        <a:dk1>
          <a:srgbClr val="163794"/>
        </a:dk1>
        <a:lt1>
          <a:srgbClr val="FFFFFF"/>
        </a:lt1>
        <a:dk2>
          <a:srgbClr val="000000"/>
        </a:dk2>
        <a:lt2>
          <a:srgbClr val="C0C0C0"/>
        </a:lt2>
        <a:accent1>
          <a:srgbClr val="009999"/>
        </a:accent1>
        <a:accent2>
          <a:srgbClr val="990000"/>
        </a:accent2>
        <a:accent3>
          <a:srgbClr val="FFFFFF"/>
        </a:accent3>
        <a:accent4>
          <a:srgbClr val="112D7E"/>
        </a:accent4>
        <a:accent5>
          <a:srgbClr val="AACACA"/>
        </a:accent5>
        <a:accent6>
          <a:srgbClr val="8A0000"/>
        </a:accent6>
        <a:hlink>
          <a:srgbClr val="6699FF"/>
        </a:hlink>
        <a:folHlink>
          <a:srgbClr val="969696"/>
        </a:folHlink>
      </a:clrScheme>
      <a:clrMap bg1="lt1" tx1="dk1" bg2="lt2" tx2="dk2" accent1="accent1" accent2="accent2" accent3="accent3" accent4="accent4" accent5="accent5" accent6="accent6" hlink="hlink" folHlink="folHlink"/>
    </a:extraClrScheme>
    <a:extraClrScheme>
      <a:clrScheme name="sample 2">
        <a:dk1>
          <a:srgbClr val="29698D"/>
        </a:dk1>
        <a:lt1>
          <a:srgbClr val="FFFFFF"/>
        </a:lt1>
        <a:dk2>
          <a:srgbClr val="000000"/>
        </a:dk2>
        <a:lt2>
          <a:srgbClr val="A1BABD"/>
        </a:lt2>
        <a:accent1>
          <a:srgbClr val="FF5050"/>
        </a:accent1>
        <a:accent2>
          <a:srgbClr val="FF9933"/>
        </a:accent2>
        <a:accent3>
          <a:srgbClr val="FFFFFF"/>
        </a:accent3>
        <a:accent4>
          <a:srgbClr val="215978"/>
        </a:accent4>
        <a:accent5>
          <a:srgbClr val="FFB3B3"/>
        </a:accent5>
        <a:accent6>
          <a:srgbClr val="E78A2D"/>
        </a:accent6>
        <a:hlink>
          <a:srgbClr val="00CC99"/>
        </a:hlink>
        <a:folHlink>
          <a:srgbClr val="83A6A7"/>
        </a:folHlink>
      </a:clrScheme>
      <a:clrMap bg1="lt1" tx1="dk1" bg2="lt2" tx2="dk2" accent1="accent1" accent2="accent2" accent3="accent3" accent4="accent4" accent5="accent5" accent6="accent6" hlink="hlink" folHlink="folHlink"/>
    </a:extraClrScheme>
    <a:extraClrScheme>
      <a:clrScheme name="sample 3">
        <a:dk1>
          <a:srgbClr val="666699"/>
        </a:dk1>
        <a:lt1>
          <a:srgbClr val="FFFFFF"/>
        </a:lt1>
        <a:dk2>
          <a:srgbClr val="000000"/>
        </a:dk2>
        <a:lt2>
          <a:srgbClr val="C0C0C0"/>
        </a:lt2>
        <a:accent1>
          <a:srgbClr val="72B88E"/>
        </a:accent1>
        <a:accent2>
          <a:srgbClr val="C78DD7"/>
        </a:accent2>
        <a:accent3>
          <a:srgbClr val="FFFFFF"/>
        </a:accent3>
        <a:accent4>
          <a:srgbClr val="565682"/>
        </a:accent4>
        <a:accent5>
          <a:srgbClr val="BCD8C6"/>
        </a:accent5>
        <a:accent6>
          <a:srgbClr val="B47FC3"/>
        </a:accent6>
        <a:hlink>
          <a:srgbClr val="3197BB"/>
        </a:hlink>
        <a:folHlink>
          <a:srgbClr val="878FA5"/>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完美的ppt模板</Template>
  <TotalTime>6</TotalTime>
  <Words>7696</Words>
  <Application>Microsoft Office PowerPoint</Application>
  <PresentationFormat>全屏显示(4:3)</PresentationFormat>
  <Paragraphs>373</Paragraphs>
  <Slides>109</Slides>
  <Notes>1</Notes>
  <HiddenSlides>0</HiddenSlides>
  <MMClips>0</MMClips>
  <ScaleCrop>false</ScaleCrop>
  <HeadingPairs>
    <vt:vector size="4" baseType="variant">
      <vt:variant>
        <vt:lpstr>主题</vt:lpstr>
      </vt:variant>
      <vt:variant>
        <vt:i4>1</vt:i4>
      </vt:variant>
      <vt:variant>
        <vt:lpstr>幻灯片标题</vt:lpstr>
      </vt:variant>
      <vt:variant>
        <vt:i4>109</vt:i4>
      </vt:variant>
    </vt:vector>
  </HeadingPairs>
  <TitlesOfParts>
    <vt:vector size="110" baseType="lpstr">
      <vt:lpstr>完美的ppt模板</vt:lpstr>
      <vt:lpstr>专题二  做什么样的教师</vt:lpstr>
      <vt:lpstr>主要内容</vt:lpstr>
      <vt:lpstr>问题一：几种典型的教师形象</vt:lpstr>
      <vt:lpstr>何谓“圣贤者”</vt:lpstr>
      <vt:lpstr>“圣贤者”三要素</vt:lpstr>
      <vt:lpstr>“圣贤者”形象评价</vt:lpstr>
      <vt:lpstr>问题一：几种典型的教师形象</vt:lpstr>
      <vt:lpstr>悲情奉献者的隐喻</vt:lpstr>
      <vt:lpstr>悲情奉献者的隐喻</vt:lpstr>
      <vt:lpstr>悲情奉献者的含义</vt:lpstr>
      <vt:lpstr>“技术熟练者”</vt:lpstr>
      <vt:lpstr>“悲情奉献者”形象评价</vt:lpstr>
      <vt:lpstr>问题一：几种典型的教师形象</vt:lpstr>
      <vt:lpstr>熟练技术者的隐喻</vt:lpstr>
      <vt:lpstr>重点解析：“人类灵魂的工程师”</vt:lpstr>
      <vt:lpstr>重点解析：“人类灵魂的工程师”</vt:lpstr>
      <vt:lpstr>重点解析：“人类灵魂的工程师”</vt:lpstr>
      <vt:lpstr>重点解析：“人类灵魂的工程师”</vt:lpstr>
      <vt:lpstr>纪伯伦《你的孩子其实不是你的孩子》</vt:lpstr>
      <vt:lpstr>纪伯伦《你的孩子其实不是你的孩子》</vt:lpstr>
      <vt:lpstr>纪伯伦《你的孩子其实不是你的孩子》</vt:lpstr>
      <vt:lpstr>重点解析：“园丁”</vt:lpstr>
      <vt:lpstr>重点解析：“园丁”</vt:lpstr>
      <vt:lpstr>问题一：几种典型的教师形象</vt:lpstr>
      <vt:lpstr>知识传递者的隐喻</vt:lpstr>
      <vt:lpstr>“一杯水”和“一桶水”的评价</vt:lpstr>
      <vt:lpstr>“一杯水”和“一桶水”的评价</vt:lpstr>
      <vt:lpstr>问题二：教学作为一种专业</vt:lpstr>
      <vt:lpstr>1948年美国教育协会的八条标准</vt:lpstr>
      <vt:lpstr>杀死一只知更鸟 （To Kill a Mockingbird）</vt:lpstr>
      <vt:lpstr>杀死一只知更鸟 （To Kill a Mockingbird）</vt:lpstr>
      <vt:lpstr>杀死一只知更鸟 （To Kill a Mockingbird）</vt:lpstr>
      <vt:lpstr>1984年曾荣光概括的七条核心特质</vt:lpstr>
      <vt:lpstr>“专业”的三项基本特征</vt:lpstr>
      <vt:lpstr>1.专业知识</vt:lpstr>
      <vt:lpstr>这套理论系统能落实为可实践的原则</vt:lpstr>
      <vt:lpstr>2.专业自主权</vt:lpstr>
      <vt:lpstr>案例：“专业自主权”的争论</vt:lpstr>
      <vt:lpstr>解读</vt:lpstr>
      <vt:lpstr>解读</vt:lpstr>
      <vt:lpstr>案例二：教育家为政治家代言</vt:lpstr>
      <vt:lpstr>3.专业服务理想</vt:lpstr>
      <vt:lpstr>利他主义精神（Altruism）</vt:lpstr>
      <vt:lpstr>问题二：教学作为一种专业</vt:lpstr>
      <vt:lpstr>问题二：教学作为一种专业</vt:lpstr>
      <vt:lpstr>（一）教师职业的社会功能</vt:lpstr>
      <vt:lpstr>（一）教师职业的社会功能</vt:lpstr>
      <vt:lpstr>（二）专业知识与专业技能</vt:lpstr>
      <vt:lpstr>（二）专业知识与专业技能</vt:lpstr>
      <vt:lpstr>1. “师范性”与“学术性”之争</vt:lpstr>
      <vt:lpstr>2.教育学是一门独立学科吗？</vt:lpstr>
      <vt:lpstr>3.专业“理论”与“实践”的鸿沟</vt:lpstr>
      <vt:lpstr>3.专业“理论”与“实践”的鸿沟</vt:lpstr>
      <vt:lpstr>3.专业“理论”与“实践”的鸿沟</vt:lpstr>
      <vt:lpstr>4.经典教学案例缺失</vt:lpstr>
      <vt:lpstr>（三）专业自主权和专业组织</vt:lpstr>
      <vt:lpstr>（三）专业自主权和专业组织</vt:lpstr>
      <vt:lpstr>（三）专业自主权和专业组织</vt:lpstr>
      <vt:lpstr>1.自治权方面</vt:lpstr>
      <vt:lpstr>2.组织的权威性</vt:lpstr>
      <vt:lpstr>2.组织的权威性</vt:lpstr>
      <vt:lpstr>问题二：教学作为一种专业</vt:lpstr>
      <vt:lpstr> 专业化不是现状，而是努力方向</vt:lpstr>
      <vt:lpstr>问题二：教学作为一种专业</vt:lpstr>
      <vt:lpstr>问题二：教学作为一种专业</vt:lpstr>
      <vt:lpstr>问题二：教学作为一种专业</vt:lpstr>
      <vt:lpstr>一、20世纪80年代以前的教师专业化</vt:lpstr>
      <vt:lpstr>一、20世纪80年代以前的教师专业化</vt:lpstr>
      <vt:lpstr>一、20世纪80年代以前的教师专业化</vt:lpstr>
      <vt:lpstr>一、20世纪80年代以前的教师专业化</vt:lpstr>
      <vt:lpstr>一、20世纪80年代以前的教师专业化</vt:lpstr>
      <vt:lpstr>一、20世纪80年代以前的教师专业化</vt:lpstr>
      <vt:lpstr>一、20世纪80年代以前的教师专业化</vt:lpstr>
      <vt:lpstr>一、20世纪80年代以前的教师专业化</vt:lpstr>
      <vt:lpstr>二、20世纪80年代以来的教师专业化</vt:lpstr>
      <vt:lpstr>教师专业化与教师专业发展区别与联系</vt:lpstr>
      <vt:lpstr>教师专业化与教师专业发展区别与联系</vt:lpstr>
      <vt:lpstr>转向的原因</vt:lpstr>
      <vt:lpstr>转向的原因</vt:lpstr>
      <vt:lpstr>转向的原因</vt:lpstr>
      <vt:lpstr>转向的原因</vt:lpstr>
      <vt:lpstr>问题三：做专业的教师</vt:lpstr>
      <vt:lpstr>（一）终身学习者</vt:lpstr>
      <vt:lpstr>终身学习理念</vt:lpstr>
      <vt:lpstr>终身学习实现的两个条件</vt:lpstr>
      <vt:lpstr>对教师提出的要求</vt:lpstr>
      <vt:lpstr>案例   一辈子学做教师              ——论语文教师终身学习的重要性</vt:lpstr>
      <vt:lpstr>案例   一辈子学做教师              ——论语文教师终身学习的重要性</vt:lpstr>
      <vt:lpstr>案例   一辈子学做教师              ——论语文教师终身学习的重要性</vt:lpstr>
      <vt:lpstr>案例   一辈子学做教师              ——论语文教师终身学习的重要性</vt:lpstr>
      <vt:lpstr>案例   一辈子学做教师              ——论语文教师终身学习的重要性</vt:lpstr>
      <vt:lpstr>（二）学生学习的引导者、促进者</vt:lpstr>
      <vt:lpstr>（二）学生学习的引导者、促进者</vt:lpstr>
      <vt:lpstr>案例：借用学生熟悉的自然现象学习数学</vt:lpstr>
      <vt:lpstr>案例：借用学生熟悉的自然现象学习数学</vt:lpstr>
      <vt:lpstr>案例：借用学生熟悉的自然现象学习数学</vt:lpstr>
      <vt:lpstr>案例：设计课堂就是设计人生——特级教师窦桂梅备课经验谈之一</vt:lpstr>
      <vt:lpstr>（三）课程的设计者、开发者及 课程意义的创生者</vt:lpstr>
      <vt:lpstr>（三）课程的设计者、开发者及 课程意义的创生者</vt:lpstr>
      <vt:lpstr>（三）课程的设计者、开发者及 课程意义的创生者</vt:lpstr>
      <vt:lpstr>（三）课程的设计者、开发者及 课程意义的创生者</vt:lpstr>
      <vt:lpstr>（三）课程的设计者、开发者及 课程意义的创生者</vt:lpstr>
      <vt:lpstr>（三）课程的设计者、开发者及 课程意义的创生者</vt:lpstr>
      <vt:lpstr>（三）课程的设计者、开发者及 课程意义的创生者</vt:lpstr>
      <vt:lpstr>（三）课程的设计者、开发者及 课程意义的创生者</vt:lpstr>
      <vt:lpstr>（三）课程的设计者、开发者及课程意义的创生者</vt:lpstr>
      <vt:lpstr>（四）教育实践的研究者、反思者</vt:lpstr>
      <vt:lpstr>（五）自身专业发展的设计者和规划者</vt:lpstr>
      <vt:lpstr>幻灯片 109</vt:lpstr>
    </vt:vector>
  </TitlesOfParts>
  <Company>微软中国</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专题二  做什么样的教师</dc:title>
  <dc:creator>微软用户</dc:creator>
  <cp:lastModifiedBy>Windows 用户</cp:lastModifiedBy>
  <cp:revision>99</cp:revision>
  <dcterms:created xsi:type="dcterms:W3CDTF">2008-05-11T05:23:00Z</dcterms:created>
  <dcterms:modified xsi:type="dcterms:W3CDTF">2019-04-20T00:28:42Z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2052-10.1.0.7023</vt:lpwstr>
  </property>
</Properties>
</file>