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2" r:id="rId4"/>
    <p:sldId id="260" r:id="rId5"/>
    <p:sldId id="261" r:id="rId6"/>
    <p:sldId id="263" r:id="rId7"/>
    <p:sldId id="265" r:id="rId8"/>
    <p:sldId id="269" r:id="rId9"/>
    <p:sldId id="267" r:id="rId10"/>
    <p:sldId id="25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432560" y="317500"/>
            <a:ext cx="93268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机电一体化系统的构成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图片 4" descr="b812c8fcc3cec3fd7f87d544d788d43f87942741"/>
          <p:cNvPicPr>
            <a:picLocks noChangeAspect="1"/>
          </p:cNvPicPr>
          <p:nvPr/>
        </p:nvPicPr>
        <p:blipFill>
          <a:blip r:embed="rId1"/>
          <a:srcRect l="7722" t="-9495" r="-7722" b="9495"/>
          <a:stretch>
            <a:fillRect/>
          </a:stretch>
        </p:blipFill>
        <p:spPr>
          <a:xfrm>
            <a:off x="1355090" y="2203450"/>
            <a:ext cx="5008245" cy="33572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878320" y="2741930"/>
            <a:ext cx="47618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/>
              <a:t>机械</a:t>
            </a:r>
            <a:r>
              <a:rPr lang="en-US" altLang="zh-CN" sz="4800"/>
              <a:t>16-1</a:t>
            </a:r>
            <a:r>
              <a:rPr lang="zh-CN" altLang="en-US" sz="4800"/>
              <a:t>班</a:t>
            </a:r>
            <a:r>
              <a:rPr lang="en-US" altLang="zh-CN" sz="4800"/>
              <a:t>A</a:t>
            </a:r>
            <a:r>
              <a:rPr lang="zh-CN" altLang="en-US" sz="4800"/>
              <a:t>组</a:t>
            </a:r>
            <a:endParaRPr lang="zh-CN" altLang="en-US"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322955" y="250190"/>
            <a:ext cx="62788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6000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机电一体化洗衣机</a:t>
            </a:r>
            <a:endParaRPr lang="zh-CN" altLang="en-US" sz="6000" b="1">
              <a:ln w="10160">
                <a:solidFill>
                  <a:schemeClr val="accent5"/>
                </a:solidFill>
                <a:prstDash val="solid"/>
              </a:ln>
              <a:solidFill>
                <a:schemeClr val="tx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410" y="1719580"/>
            <a:ext cx="12094845" cy="3538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p>
            <a:r>
              <a:rPr lang="en-US" altLang="zh-CN" b="1">
                <a:solidFill>
                  <a:schemeClr val="tx1"/>
                </a:solidFill>
                <a:effectLst/>
              </a:rPr>
              <a:t> </a:t>
            </a:r>
            <a:r>
              <a:rPr lang="en-US" altLang="zh-CN" sz="2800" b="1">
                <a:solidFill>
                  <a:schemeClr val="tx1"/>
                </a:solidFill>
                <a:effectLst/>
              </a:rPr>
              <a:t>        </a:t>
            </a:r>
            <a:r>
              <a:rPr lang="zh-CN" altLang="en-US" sz="2800" b="1">
                <a:solidFill>
                  <a:schemeClr val="tx1"/>
                </a:solidFill>
                <a:effectLst/>
              </a:rPr>
              <a:t>采用微机(单片机)控制的全自动洗衣机的功能比机械控制式全自动洗衣机更多，同时控制方面更为灵活。</a:t>
            </a:r>
            <a:endParaRPr lang="zh-CN" altLang="en-US" sz="2800" b="1">
              <a:solidFill>
                <a:schemeClr val="tx1"/>
              </a:solidFill>
              <a:effectLst/>
            </a:endParaRPr>
          </a:p>
          <a:p>
            <a:r>
              <a:rPr lang="zh-CN" altLang="en-US" sz="2800" b="1">
                <a:solidFill>
                  <a:schemeClr val="tx1"/>
                </a:solidFill>
                <a:effectLst/>
              </a:rPr>
              <a:t>         这种洗衣机的最大优点是给予使用者足够的自由操作的空间，使用者可以根据自己的习惯和要求来自编洗衣程序。</a:t>
            </a:r>
            <a:endParaRPr lang="zh-CN" altLang="en-US" sz="2800" b="1">
              <a:solidFill>
                <a:schemeClr val="tx1"/>
              </a:solidFill>
              <a:effectLst/>
            </a:endParaRPr>
          </a:p>
          <a:p>
            <a:r>
              <a:rPr lang="zh-CN" altLang="en-US" sz="2800" b="1">
                <a:solidFill>
                  <a:schemeClr val="tx1"/>
                </a:solidFill>
                <a:effectLst/>
              </a:rPr>
              <a:t>         但是，如果使用者对自编洗衣程序的方法不熟悉，那么:这种自编洗衣程序的功能则形同虚设。</a:t>
            </a:r>
            <a:endParaRPr lang="zh-CN" altLang="en-US" sz="2800" b="1">
              <a:solidFill>
                <a:schemeClr val="tx1"/>
              </a:solidFill>
              <a:effectLst/>
            </a:endParaRPr>
          </a:p>
          <a:p>
            <a:r>
              <a:rPr lang="zh-CN" altLang="en-US" sz="2800" b="1">
                <a:solidFill>
                  <a:schemeClr val="tx1"/>
                </a:solidFill>
                <a:effectLst/>
              </a:rPr>
              <a:t>        这类洗衣机采用单片机实现模糊控制。理论上，模糊控制洗衣机上只需设-一个控制键。使用者只需按下这个控制键，洗衣机就可自动完成洗涤过程。</a:t>
            </a:r>
            <a:endParaRPr lang="zh-CN" altLang="en-US" sz="2800" b="1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" name="圆角矩形 4"/>
          <p:cNvSpPr/>
          <p:nvPr/>
        </p:nvSpPr>
        <p:spPr>
          <a:xfrm>
            <a:off x="965200" y="2480945"/>
            <a:ext cx="3980815" cy="1198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8317865" y="1292860"/>
            <a:ext cx="2501265" cy="8007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317865" y="4346575"/>
            <a:ext cx="2501265" cy="8318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322705" y="2788285"/>
            <a:ext cx="3477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机电一体化洗衣机</a:t>
            </a:r>
            <a:endParaRPr lang="zh-CN" altLang="en-US" sz="3200"/>
          </a:p>
        </p:txBody>
      </p:sp>
      <p:cxnSp>
        <p:nvCxnSpPr>
          <p:cNvPr id="10" name="肘形连接符 9"/>
          <p:cNvCxnSpPr>
            <a:stCxn id="5" idx="3"/>
            <a:endCxn id="7" idx="1"/>
          </p:cNvCxnSpPr>
          <p:nvPr/>
        </p:nvCxnSpPr>
        <p:spPr>
          <a:xfrm flipV="1">
            <a:off x="4946015" y="1693545"/>
            <a:ext cx="3371850" cy="138684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>
            <a:endCxn id="8" idx="1"/>
          </p:cNvCxnSpPr>
          <p:nvPr/>
        </p:nvCxnSpPr>
        <p:spPr>
          <a:xfrm>
            <a:off x="4946015" y="3187065"/>
            <a:ext cx="3371850" cy="1575435"/>
          </a:xfrm>
          <a:prstGeom prst="bentConnector3">
            <a:avLst>
              <a:gd name="adj1" fmla="val 500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317865" y="1292860"/>
            <a:ext cx="25031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采用微机控制的全自动洗衣机</a:t>
            </a:r>
            <a:endParaRPr lang="zh-CN" altLang="en-US" sz="2400"/>
          </a:p>
        </p:txBody>
      </p:sp>
      <p:sp>
        <p:nvSpPr>
          <p:cNvPr id="13" name="文本框 12"/>
          <p:cNvSpPr txBox="1"/>
          <p:nvPr/>
        </p:nvSpPr>
        <p:spPr>
          <a:xfrm>
            <a:off x="8317865" y="4348480"/>
            <a:ext cx="25025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模糊控制的洗衣机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76250" y="375285"/>
            <a:ext cx="93268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模糊控制洗衣机原理：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6250" y="2230120"/>
            <a:ext cx="10337165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1)根据传器检测到的布质、布量和衣物的脏污程度，通过模糊推理确定洗涤剂的投放量、水位、水流、脱水时间。</a:t>
            </a:r>
            <a:endParaRPr lang="zh-CN" altLang="en-US" sz="4000"/>
          </a:p>
          <a:p>
            <a:r>
              <a:rPr lang="zh-CN" altLang="en-US" sz="4000"/>
              <a:t>2)根据洗涤过程中桶内水的混浊度的变化，实时模糊控制洗涤时间。</a:t>
            </a:r>
            <a:endParaRPr lang="zh-CN" altLang="en-US" sz="4000"/>
          </a:p>
          <a:p>
            <a:r>
              <a:rPr lang="zh-CN" altLang="en-US" sz="4000"/>
              <a:t>3)根据漂洗后桶内水的混浊度确定是否结束漂洗。</a:t>
            </a:r>
            <a:endParaRPr lang="zh-CN" altLang="en-US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圆角矩形 3"/>
          <p:cNvSpPr/>
          <p:nvPr/>
        </p:nvSpPr>
        <p:spPr>
          <a:xfrm>
            <a:off x="695960" y="808990"/>
            <a:ext cx="2260600" cy="574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13740" y="2201545"/>
            <a:ext cx="2260600" cy="574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95960" y="3511550"/>
            <a:ext cx="2260600" cy="574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10310" y="912495"/>
            <a:ext cx="1781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浑浊度传感器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3740" y="2311400"/>
            <a:ext cx="2278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布质量传感器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14425" y="3615055"/>
            <a:ext cx="22777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水位传感器</a:t>
            </a:r>
            <a:endParaRPr lang="zh-CN" altLang="en-US"/>
          </a:p>
        </p:txBody>
      </p:sp>
      <p:graphicFrame>
        <p:nvGraphicFramePr>
          <p:cNvPr id="10" name="表格 9"/>
          <p:cNvGraphicFramePr/>
          <p:nvPr/>
        </p:nvGraphicFramePr>
        <p:xfrm>
          <a:off x="4064635" y="1686560"/>
          <a:ext cx="1872615" cy="1824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615"/>
              </a:tblGrid>
              <a:tr h="6146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</a:rPr>
                        <a:t>外部存储器</a:t>
                      </a:r>
                      <a:endParaRPr lang="zh-CN" altLang="en-US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05155">
                <a:tc>
                  <a:txBody>
                    <a:bodyPr/>
                    <a:p>
                      <a:pPr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0515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</a:rPr>
                        <a:t>单片机</a:t>
                      </a:r>
                      <a:endParaRPr lang="zh-CN" altLang="en-US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4293235" y="240665"/>
            <a:ext cx="1538605" cy="6718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稳压与低电压复杂电路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060315" y="912495"/>
            <a:ext cx="5080" cy="83756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>
            <a:stCxn id="4" idx="3"/>
          </p:cNvCxnSpPr>
          <p:nvPr/>
        </p:nvCxnSpPr>
        <p:spPr>
          <a:xfrm>
            <a:off x="2966085" y="1096645"/>
            <a:ext cx="1108075" cy="793115"/>
          </a:xfrm>
          <a:prstGeom prst="bentConnector3">
            <a:avLst>
              <a:gd name="adj1" fmla="val 50029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/>
          <p:nvPr/>
        </p:nvCxnSpPr>
        <p:spPr>
          <a:xfrm>
            <a:off x="2992120" y="2431415"/>
            <a:ext cx="1090295" cy="128905"/>
          </a:xfrm>
          <a:prstGeom prst="bentConnector3">
            <a:avLst>
              <a:gd name="adj1" fmla="val 50029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/>
          <p:nvPr/>
        </p:nvCxnSpPr>
        <p:spPr>
          <a:xfrm flipV="1">
            <a:off x="2898140" y="3145790"/>
            <a:ext cx="1186180" cy="697230"/>
          </a:xfrm>
          <a:prstGeom prst="bentConnector3">
            <a:avLst>
              <a:gd name="adj1" fmla="val 50054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426585" y="5317490"/>
            <a:ext cx="114808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497705" y="5464175"/>
            <a:ext cx="1129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串口通信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109075" y="5123815"/>
            <a:ext cx="1607185" cy="954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109075" y="5123815"/>
            <a:ext cx="1753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/>
              <a:t>PC</a:t>
            </a:r>
            <a:r>
              <a:rPr lang="zh-CN" altLang="en-US" sz="4400"/>
              <a:t>机</a:t>
            </a:r>
            <a:endParaRPr lang="zh-CN" altLang="en-US" sz="4400"/>
          </a:p>
        </p:txBody>
      </p:sp>
      <p:cxnSp>
        <p:nvCxnSpPr>
          <p:cNvPr id="22" name="直接箭头连接符 21"/>
          <p:cNvCxnSpPr>
            <a:stCxn id="10" idx="2"/>
          </p:cNvCxnSpPr>
          <p:nvPr/>
        </p:nvCxnSpPr>
        <p:spPr>
          <a:xfrm>
            <a:off x="5010785" y="3511550"/>
            <a:ext cx="8255" cy="180594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endCxn id="21" idx="1"/>
          </p:cNvCxnSpPr>
          <p:nvPr/>
        </p:nvCxnSpPr>
        <p:spPr>
          <a:xfrm>
            <a:off x="5520055" y="5507990"/>
            <a:ext cx="3598545" cy="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连接符 23"/>
          <p:cNvCxnSpPr/>
          <p:nvPr/>
        </p:nvCxnSpPr>
        <p:spPr>
          <a:xfrm>
            <a:off x="5920740" y="3486150"/>
            <a:ext cx="1090295" cy="128905"/>
          </a:xfrm>
          <a:prstGeom prst="bentConnector3">
            <a:avLst>
              <a:gd name="adj1" fmla="val 50029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7027545" y="3145790"/>
            <a:ext cx="1022350" cy="695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011035" y="3288030"/>
            <a:ext cx="1158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直流驱动</a:t>
            </a: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011035" y="1280795"/>
            <a:ext cx="1022350" cy="695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0" name="肘形连接符 29"/>
          <p:cNvCxnSpPr/>
          <p:nvPr/>
        </p:nvCxnSpPr>
        <p:spPr>
          <a:xfrm flipV="1">
            <a:off x="5937250" y="1548765"/>
            <a:ext cx="1083310" cy="201295"/>
          </a:xfrm>
          <a:prstGeom prst="bentConnector3">
            <a:avLst>
              <a:gd name="adj1" fmla="val 50059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8734425" y="2086610"/>
            <a:ext cx="1022350" cy="695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7039610" y="1305560"/>
            <a:ext cx="9836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电机驱动</a:t>
            </a:r>
            <a:endParaRPr lang="zh-CN" altLang="en-US"/>
          </a:p>
        </p:txBody>
      </p:sp>
      <p:cxnSp>
        <p:nvCxnSpPr>
          <p:cNvPr id="33" name="肘形连接符 32"/>
          <p:cNvCxnSpPr>
            <a:endCxn id="31" idx="1"/>
          </p:cNvCxnSpPr>
          <p:nvPr/>
        </p:nvCxnSpPr>
        <p:spPr>
          <a:xfrm>
            <a:off x="5880735" y="2094230"/>
            <a:ext cx="2853690" cy="340360"/>
          </a:xfrm>
          <a:prstGeom prst="bentConnector3">
            <a:avLst>
              <a:gd name="adj1" fmla="val 50022"/>
            </a:avLst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7517130" y="2080260"/>
            <a:ext cx="993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BUS</a:t>
            </a:r>
            <a:endParaRPr lang="en-US" altLang="zh-CN"/>
          </a:p>
        </p:txBody>
      </p:sp>
      <p:sp>
        <p:nvSpPr>
          <p:cNvPr id="35" name="文本框 34"/>
          <p:cNvSpPr txBox="1"/>
          <p:nvPr/>
        </p:nvSpPr>
        <p:spPr>
          <a:xfrm>
            <a:off x="8860155" y="2250440"/>
            <a:ext cx="1022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LCD</a:t>
            </a:r>
            <a:endParaRPr lang="en-US" altLang="zh-CN"/>
          </a:p>
        </p:txBody>
      </p:sp>
      <p:cxnSp>
        <p:nvCxnSpPr>
          <p:cNvPr id="39" name="直接箭头连接符 38"/>
          <p:cNvCxnSpPr>
            <a:endCxn id="42" idx="1"/>
          </p:cNvCxnSpPr>
          <p:nvPr/>
        </p:nvCxnSpPr>
        <p:spPr>
          <a:xfrm>
            <a:off x="8033385" y="3546475"/>
            <a:ext cx="603885" cy="381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8023225" y="1628140"/>
            <a:ext cx="730250" cy="825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8637270" y="2885440"/>
            <a:ext cx="1187450" cy="1329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714740" y="1334770"/>
            <a:ext cx="1032510" cy="622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8802370" y="1383030"/>
            <a:ext cx="954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电机</a:t>
            </a:r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8811895" y="3016250"/>
            <a:ext cx="10712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一个直流电机或伺服电机</a:t>
            </a:r>
            <a:endParaRPr lang="zh-CN" altLang="en-US"/>
          </a:p>
        </p:txBody>
      </p:sp>
      <p:cxnSp>
        <p:nvCxnSpPr>
          <p:cNvPr id="47" name="直接箭头连接符 46"/>
          <p:cNvCxnSpPr/>
          <p:nvPr/>
        </p:nvCxnSpPr>
        <p:spPr>
          <a:xfrm>
            <a:off x="9504045" y="2346960"/>
            <a:ext cx="963930" cy="17462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9801860" y="2776220"/>
            <a:ext cx="860425" cy="511810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10457815" y="1976755"/>
            <a:ext cx="1591310" cy="1069975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10461625" y="2137410"/>
            <a:ext cx="15875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洗衣机的四肢和嘴</a:t>
            </a:r>
            <a:endParaRPr lang="zh-CN" altLang="en-US"/>
          </a:p>
        </p:txBody>
      </p:sp>
      <p:cxnSp>
        <p:nvCxnSpPr>
          <p:cNvPr id="53" name="直接箭头连接符 52"/>
          <p:cNvCxnSpPr/>
          <p:nvPr/>
        </p:nvCxnSpPr>
        <p:spPr>
          <a:xfrm flipV="1">
            <a:off x="399415" y="1159510"/>
            <a:ext cx="505460" cy="48704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>
            <a:off x="369570" y="2425700"/>
            <a:ext cx="652145" cy="1968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>
            <a:off x="262255" y="3058795"/>
            <a:ext cx="642620" cy="78295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圆角矩形 55"/>
          <p:cNvSpPr/>
          <p:nvPr/>
        </p:nvSpPr>
        <p:spPr>
          <a:xfrm>
            <a:off x="50165" y="1031240"/>
            <a:ext cx="380365" cy="2625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0165" y="1043940"/>
            <a:ext cx="3213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洗衣机的感觉器官</a:t>
            </a:r>
            <a:endParaRPr lang="zh-CN" altLang="en-US"/>
          </a:p>
        </p:txBody>
      </p:sp>
      <p:cxnSp>
        <p:nvCxnSpPr>
          <p:cNvPr id="58" name="直接箭头连接符 57"/>
          <p:cNvCxnSpPr/>
          <p:nvPr/>
        </p:nvCxnSpPr>
        <p:spPr>
          <a:xfrm>
            <a:off x="9504045" y="1889760"/>
            <a:ext cx="982980" cy="22415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V="1">
            <a:off x="2044065" y="3486150"/>
            <a:ext cx="2249170" cy="1812290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圆角矩形 59"/>
          <p:cNvSpPr/>
          <p:nvPr/>
        </p:nvSpPr>
        <p:spPr>
          <a:xfrm>
            <a:off x="713740" y="5045710"/>
            <a:ext cx="1769745" cy="709295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768350" y="5161915"/>
            <a:ext cx="1704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洗衣机的大脑</a:t>
            </a:r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6021070" y="5760085"/>
            <a:ext cx="2338070" cy="63373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5937885" y="5892800"/>
            <a:ext cx="25038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洗衣机的智力开发系统</a:t>
            </a:r>
            <a:endParaRPr lang="zh-CN" altLang="en-US"/>
          </a:p>
        </p:txBody>
      </p:sp>
      <p:cxnSp>
        <p:nvCxnSpPr>
          <p:cNvPr id="64" name="直接箭头连接符 63"/>
          <p:cNvCxnSpPr/>
          <p:nvPr/>
        </p:nvCxnSpPr>
        <p:spPr>
          <a:xfrm flipV="1">
            <a:off x="8364220" y="5814695"/>
            <a:ext cx="1090930" cy="272415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H="1">
            <a:off x="4888230" y="2277745"/>
            <a:ext cx="9525" cy="642620"/>
          </a:xfrm>
          <a:prstGeom prst="straightConnector1">
            <a:avLst/>
          </a:prstGeom>
          <a:ln w="63500" cmpd="dbl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70" y="391160"/>
            <a:ext cx="12141835" cy="5539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1)混浊度传感器</a:t>
            </a:r>
            <a:endParaRPr lang="zh-CN" altLang="en-US" sz="3600"/>
          </a:p>
          <a:p>
            <a:r>
              <a:rPr lang="zh-CN" altLang="en-US" sz="3600"/>
              <a:t>      混浊度传感器-般采用红外光电传感器。混浊度传感器浸泡在洗衣桶的溶液内，主要由-一个红外发射管和一一个红外接收管组成。红外发射管发出一定强度的红外光，红外接收管在溶液的另一侧接收红外光。根据红外接收管接收到的红外光的强度，就可以确定溶液的混浊程度。</a:t>
            </a:r>
            <a:endParaRPr lang="zh-CN" altLang="en-US" sz="3600"/>
          </a:p>
          <a:p>
            <a:endParaRPr lang="zh-CN" altLang="en-US" sz="3600"/>
          </a:p>
          <a:p>
            <a:r>
              <a:rPr lang="zh-CN" altLang="en-US" sz="3600"/>
              <a:t>      可以通过溶液的混浊度确定漂洗过程是否应该结束，通过溶液混浊度的变化率判断洗衣过程是否应该结束</a:t>
            </a:r>
            <a:endParaRPr lang="zh-CN" altLang="en-US"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160" y="40005"/>
            <a:ext cx="12219940" cy="6523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2)布质布量传感器</a:t>
            </a:r>
            <a:endParaRPr lang="zh-CN" altLang="en-US"/>
          </a:p>
          <a:p>
            <a:r>
              <a:rPr lang="zh-CN" altLang="en-US" sz="3200"/>
              <a:t>      布质布量的检测一般在洗涤之前进行。在一定水位的前提下，布质布量不同，产生的布阻抗不同。测量布质布量时，先向洗衣桶内加入- -定量的水，起动电机带动波轮转动，然后突然切断电源。电机靠惯性继续旋转，但此时电机处于发电状态，会产生一定的感应电势。</a:t>
            </a:r>
            <a:endParaRPr lang="zh-CN" altLang="en-US" sz="3200"/>
          </a:p>
          <a:p>
            <a:endParaRPr lang="zh-CN" altLang="en-US" sz="3200"/>
          </a:p>
          <a:p>
            <a:r>
              <a:rPr lang="zh-CN" altLang="en-US" sz="3200"/>
              <a:t>      由于不同的布质布量会形成不同的布阻抗，而不同的布阻抗对电机产生不同的制动效果。</a:t>
            </a:r>
            <a:endParaRPr lang="zh-CN" altLang="en-US" sz="3200"/>
          </a:p>
          <a:p>
            <a:endParaRPr lang="zh-CN" altLang="en-US" sz="3200"/>
          </a:p>
          <a:p>
            <a:r>
              <a:rPr lang="zh-CN" altLang="en-US" sz="3200"/>
              <a:t>      经过大量试验,归纳出模糊推理规则，就能根据感应电势的大小和持续时间长短，推断出布质布量</a:t>
            </a:r>
            <a:endParaRPr lang="zh-CN" altLang="en-US" sz="3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240" y="1276985"/>
            <a:ext cx="12162155" cy="3569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3)水位传感器</a:t>
            </a:r>
            <a:endParaRPr lang="zh-CN" altLang="en-US"/>
          </a:p>
          <a:p>
            <a:r>
              <a:rPr lang="zh-CN" altLang="en-US" sz="4000"/>
              <a:t>水位测量采用LC水位传感器。传感器内的电感电容与外电路构成LC振荡器，水位的高低影响电感值的大小，因而影响传感器的振荡频率。由其振荡频率就可测得水位。</a:t>
            </a:r>
            <a:endParaRPr lang="zh-CN" altLang="en-US" sz="4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20955" y="1788795"/>
          <a:ext cx="12149455" cy="3279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015"/>
                <a:gridCol w="2025015"/>
                <a:gridCol w="1996440"/>
                <a:gridCol w="2052955"/>
                <a:gridCol w="2025015"/>
                <a:gridCol w="2025015"/>
              </a:tblGrid>
              <a:tr h="1529080">
                <a:tc>
                  <a:txBody>
                    <a:bodyPr/>
                    <a:p>
                      <a:pPr algn="ctr">
                        <a:lnSpc>
                          <a:spcPct val="190000"/>
                        </a:lnSpc>
                        <a:buNone/>
                      </a:pPr>
                      <a:r>
                        <a:rPr lang="zh-CN" altLang="en-US" sz="3600" b="1">
                          <a:solidFill>
                            <a:schemeClr val="tx1"/>
                          </a:solidFill>
                        </a:rPr>
                        <a:t>组成元素</a:t>
                      </a:r>
                      <a:endParaRPr lang="zh-CN" altLang="en-US" sz="36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290000"/>
                        </a:lnSpc>
                        <a:buNone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</a:rPr>
                        <a:t>机械本体</a:t>
                      </a:r>
                      <a:endParaRPr lang="zh-CN" altLang="en-US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290000"/>
                        </a:lnSpc>
                        <a:buNone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</a:rPr>
                        <a:t>控制及信息原件</a:t>
                      </a:r>
                      <a:endParaRPr lang="zh-CN" altLang="en-US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290000"/>
                        </a:lnSpc>
                        <a:buNone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</a:rPr>
                        <a:t>传感检测部分</a:t>
                      </a:r>
                      <a:endParaRPr lang="zh-CN" altLang="en-US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290000"/>
                        </a:lnSpc>
                        <a:buNone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</a:rPr>
                        <a:t>动力与驱动</a:t>
                      </a:r>
                      <a:endParaRPr lang="zh-CN" altLang="en-US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290000"/>
                        </a:lnSpc>
                        <a:buNone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</a:rPr>
                        <a:t>执行部分</a:t>
                      </a:r>
                      <a:endParaRPr lang="zh-CN" altLang="en-US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50695">
                <a:tc>
                  <a:txBody>
                    <a:bodyPr/>
                    <a:p>
                      <a:pPr algn="ctr">
                        <a:lnSpc>
                          <a:spcPct val="190000"/>
                        </a:lnSpc>
                        <a:buNone/>
                      </a:pPr>
                      <a:r>
                        <a:rPr lang="zh-CN" altLang="en-US" sz="3600" b="1"/>
                        <a:t>组成原件</a:t>
                      </a:r>
                      <a:endParaRPr lang="zh-CN" altLang="en-US" sz="3600" b="1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zh-CN" altLang="en-US"/>
                        <a:t>洗衣机机械部分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PC</a:t>
                      </a:r>
                      <a:r>
                        <a:rPr lang="zh-CN" altLang="en-US" sz="1800">
                          <a:sym typeface="+mn-ea"/>
                        </a:rPr>
                        <a:t>机、单片机、外部存储设备 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zh-CN" altLang="en-US"/>
                        <a:t>各种传感器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电能、电机驱动、直流驱动</a:t>
                      </a:r>
                      <a:endParaRPr lang="zh-CN" altLang="en-US" sz="180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电机、</a:t>
                      </a:r>
                      <a:r>
                        <a:rPr lang="en-US" altLang="zh-CN" sz="1800">
                          <a:sym typeface="+mn-ea"/>
                        </a:rPr>
                        <a:t>LCD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965200" y="143510"/>
            <a:ext cx="108204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洗衣机</a:t>
            </a:r>
            <a:r>
              <a:rPr lang="zh-CN" altLang="en-US" sz="6600"/>
              <a:t>机系统的构成元素表</a:t>
            </a:r>
            <a:endParaRPr lang="zh-CN" altLang="en-US" sz="66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2afedae-b477-4d09-bcdc-41a328feb70c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1103</Words>
  <Application>WPS 演示</Application>
  <PresentationFormat>宽屏</PresentationFormat>
  <Paragraphs>100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默</cp:lastModifiedBy>
  <cp:revision>10</cp:revision>
  <dcterms:created xsi:type="dcterms:W3CDTF">2019-10-08T06:31:00Z</dcterms:created>
  <dcterms:modified xsi:type="dcterms:W3CDTF">2019-10-08T10:00:55Z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