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11"/>
  </p:handoutMasterIdLst>
  <p:sldIdLst>
    <p:sldId id="256" r:id="rId3"/>
    <p:sldId id="261" r:id="rId5"/>
    <p:sldId id="257" r:id="rId6"/>
    <p:sldId id="258" r:id="rId7"/>
    <p:sldId id="262" r:id="rId8"/>
    <p:sldId id="259" r:id="rId9"/>
    <p:sldId id="260" r:id="rId1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DCDC"/>
    <a:srgbClr val="F0F0F0"/>
    <a:srgbClr val="E6E6E6"/>
    <a:srgbClr val="C8C8C8"/>
    <a:srgbClr val="FFFFFF"/>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78" d="100"/>
          <a:sy n="78" d="100"/>
        </p:scale>
        <p:origin x="654" y="54"/>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handoutMaster" Target="handoutMasters/handoutMaster1.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charset="-122"/>
        <a:ea typeface="微软雅黑" panose="020B0503020204020204" charset="-122"/>
        <a:cs typeface="+mn-cs"/>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669882" y="2588281"/>
            <a:ext cx="10852237" cy="899167"/>
          </a:xfrm>
        </p:spPr>
        <p:txBody>
          <a:bodyPr lIns="101600" tIns="38100" rIns="25400" bIns="38100" anchor="t" anchorCtr="0">
            <a:noAutofit/>
          </a:bodyPr>
          <a:lstStyle>
            <a:lvl1pPr algn="ctr">
              <a:defRPr sz="5400" b="0" spc="600">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endParaRPr>
              <a:sym typeface="+mn-e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1296000"/>
            <a:ext cx="10852237" cy="5041355"/>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3808730"/>
            <a:ext cx="10852237" cy="624845"/>
          </a:xfrm>
        </p:spPr>
        <p:txBody>
          <a:bodyPr lIns="101600" tIns="38100" rIns="63500" bIns="38100" anchor="t" anchorCtr="0">
            <a:noAutofit/>
          </a:bodyPr>
          <a:lstStyle>
            <a:lvl1pPr>
              <a:defRPr sz="3600" b="0" u="none" strike="noStrike" kern="1200" cap="none" spc="300" normalizeH="0">
                <a:solidFill>
                  <a:schemeClr val="tx1"/>
                </a:solidFill>
                <a:effectLst>
                  <a:outerShdw blurRad="38100" dist="38100" dir="2700000" algn="tl">
                    <a:srgbClr val="000000">
                      <a:alpha val="43137"/>
                    </a:srgbClr>
                  </a:outerShdw>
                </a:effectLst>
                <a:uFillTx/>
              </a:defRPr>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mn-lt"/>
                <a:ea typeface="+mn-ea"/>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69930" y="1296000"/>
            <a:ext cx="5283242" cy="5040000"/>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238877" y="1296000"/>
            <a:ext cx="5283242" cy="5040000"/>
          </a:xfrm>
        </p:spPr>
        <p:txBody>
          <a:bodyPr>
            <a:noAutofit/>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1296000"/>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789043"/>
            <a:ext cx="5283200"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296000"/>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solidFill>
                <a:uFillTx/>
                <a:latin typeface="+mn-lt"/>
                <a:ea typeface="+mn-ea"/>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789043"/>
            <a:ext cx="5283242"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69930" y="1296000"/>
            <a:ext cx="5283242" cy="504000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238925" y="1296000"/>
            <a:ext cx="5283242" cy="50400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tags" Target="../tags/tag56.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69882" y="432000"/>
            <a:ext cx="10852237" cy="648000"/>
          </a:xfrm>
          <a:prstGeom prst="rect">
            <a:avLst/>
          </a:prstGeom>
        </p:spPr>
        <p:txBody>
          <a:bodyPr vert="horz" lIns="101600" tIns="38100" rIns="76200" bIns="38100" rtlCol="0" anchor="ctr"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69882" y="1296000"/>
            <a:ext cx="10852237" cy="5040000"/>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2800" b="1" u="none" strike="noStrike" kern="1200" cap="none" spc="200" normalizeH="0">
          <a:solidFill>
            <a:schemeClr val="tx1"/>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mn-lt"/>
          <a:ea typeface="+mn-ea"/>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64.xml"/><Relationship Id="rId3" Type="http://schemas.openxmlformats.org/officeDocument/2006/relationships/image" Target="../media/image1.jpeg"/><Relationship Id="rId2" Type="http://schemas.openxmlformats.org/officeDocument/2006/relationships/tags" Target="../tags/tag63.xml"/><Relationship Id="rId1" Type="http://schemas.openxmlformats.org/officeDocument/2006/relationships/tags" Target="../tags/tag6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5.xml"/><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66.xml"/><Relationship Id="rId2" Type="http://schemas.openxmlformats.org/officeDocument/2006/relationships/image" Target="../media/image4.pn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7.xml"/><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8.xml"/><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69.xml"/><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a:xfrm>
            <a:off x="669925" y="949960"/>
            <a:ext cx="10852150" cy="962025"/>
          </a:xfrm>
        </p:spPr>
        <p:txBody>
          <a:bodyPr/>
          <a:lstStyle/>
          <a:p>
            <a:r>
              <a:rPr lang="zh-CN" altLang="en-US"/>
              <a:t>机电一体化</a:t>
            </a:r>
            <a:endParaRPr lang="zh-CN" altLang="en-US"/>
          </a:p>
        </p:txBody>
      </p:sp>
      <p:sp>
        <p:nvSpPr>
          <p:cNvPr id="3" name="副标题 2"/>
          <p:cNvSpPr>
            <a:spLocks noGrp="1"/>
          </p:cNvSpPr>
          <p:nvPr>
            <p:ph type="subTitle" idx="1"/>
            <p:custDataLst>
              <p:tags r:id="rId2"/>
            </p:custDataLst>
          </p:nvPr>
        </p:nvSpPr>
        <p:spPr>
          <a:xfrm>
            <a:off x="669925" y="1912620"/>
            <a:ext cx="10852150" cy="2604770"/>
          </a:xfrm>
        </p:spPr>
        <p:txBody>
          <a:bodyPr/>
          <a:lstStyle/>
          <a:p>
            <a:r>
              <a:rPr lang="zh-CN" altLang="en-US"/>
              <a:t>产品介绍：洗衣机</a:t>
            </a:r>
            <a:endParaRPr lang="zh-CN" altLang="en-US"/>
          </a:p>
        </p:txBody>
      </p:sp>
      <p:pic>
        <p:nvPicPr>
          <p:cNvPr id="4" name="图片 3" descr="u=1514369793,1297563728&amp;fm=26&amp;gp=0[1]"/>
          <p:cNvPicPr>
            <a:picLocks noChangeAspect="1"/>
          </p:cNvPicPr>
          <p:nvPr/>
        </p:nvPicPr>
        <p:blipFill>
          <a:blip r:embed="rId3"/>
          <a:stretch>
            <a:fillRect/>
          </a:stretch>
        </p:blipFill>
        <p:spPr>
          <a:xfrm>
            <a:off x="3406140" y="2717165"/>
            <a:ext cx="5920105" cy="3810000"/>
          </a:xfrm>
          <a:prstGeom prst="rect">
            <a:avLst/>
          </a:prstGeom>
        </p:spPr>
      </p:pic>
    </p:spTree>
    <p:custDataLst>
      <p:tags r:id="rId4"/>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洗衣机的分类</a:t>
            </a:r>
            <a:endParaRPr lang="zh-CN" altLang="en-US"/>
          </a:p>
        </p:txBody>
      </p:sp>
      <p:sp>
        <p:nvSpPr>
          <p:cNvPr id="3" name="内容占位符 2"/>
          <p:cNvSpPr>
            <a:spLocks noGrp="1"/>
          </p:cNvSpPr>
          <p:nvPr>
            <p:ph idx="1"/>
          </p:nvPr>
        </p:nvSpPr>
        <p:spPr>
          <a:xfrm>
            <a:off x="669925" y="1080135"/>
            <a:ext cx="10852150" cy="5257165"/>
          </a:xfrm>
        </p:spPr>
        <p:txBody>
          <a:bodyPr/>
          <a:p>
            <a:pPr marL="0" indent="0">
              <a:buNone/>
            </a:pPr>
            <a:r>
              <a:rPr lang="en-US" altLang="zh-CN"/>
              <a:t>1</a:t>
            </a:r>
            <a:r>
              <a:rPr lang="zh-CN" altLang="en-US"/>
              <a:t>.滚筒式洗衣机</a:t>
            </a:r>
            <a:endParaRPr lang="zh-CN" altLang="en-US"/>
          </a:p>
          <a:p>
            <a:pPr marL="0" indent="0">
              <a:buNone/>
            </a:pPr>
            <a:r>
              <a:rPr lang="zh-CN" altLang="en-US"/>
              <a:t>洗衣特点：微电脑控制所有功能衣物无缠绕。最不会损耗衣物的方式  缺点：耗时，时间是普通的几倍,而且一旦关上门，洗衣过程中无法打开,洁净力不强.  适合洗涤衣物：羊毛、羊绒以及丝绸、纯毛类织物。流行于欧洲、南美等主要穿毛、绵为主的地区,几乎100％的家庭使用的都是滚筒洗衣机。</a:t>
            </a:r>
            <a:endParaRPr lang="zh-CN" altLang="en-US"/>
          </a:p>
          <a:p>
            <a:pPr marL="0" indent="0">
              <a:buNone/>
            </a:pPr>
            <a:r>
              <a:rPr lang="en-US" altLang="zh-CN"/>
              <a:t>2</a:t>
            </a:r>
            <a:r>
              <a:rPr lang="zh-CN" altLang="en-US"/>
              <a:t>.波轮式洗衣机</a:t>
            </a:r>
            <a:endParaRPr lang="zh-CN" altLang="en-US"/>
          </a:p>
          <a:p>
            <a:pPr marL="0" indent="0">
              <a:buNone/>
            </a:pPr>
            <a:r>
              <a:rPr lang="zh-CN" altLang="en-US"/>
              <a:t>洗衣特点：微电脑控制洗衣及甩干功能、省时省力。缺点：耗电、耗水、衣物易缠绕、清洁性不佳，适合洗涤衣物：除需要特别洗涤之外的所有衣物。轮式洗衣机流行于日本、中国、东南亚等地</a:t>
            </a:r>
            <a:endParaRPr lang="zh-CN" altLang="en-US"/>
          </a:p>
        </p:txBody>
      </p:sp>
      <p:pic>
        <p:nvPicPr>
          <p:cNvPr id="4" name="图片 3" descr="u=3199005407,3132147597&amp;fm=26&amp;gp=0[1]"/>
          <p:cNvPicPr>
            <a:picLocks noChangeAspect="1"/>
          </p:cNvPicPr>
          <p:nvPr/>
        </p:nvPicPr>
        <p:blipFill>
          <a:blip r:embed="rId1"/>
          <a:stretch>
            <a:fillRect/>
          </a:stretch>
        </p:blipFill>
        <p:spPr>
          <a:xfrm>
            <a:off x="2988945" y="3748405"/>
            <a:ext cx="6432550" cy="3105785"/>
          </a:xfrm>
          <a:prstGeom prst="rect">
            <a:avLst/>
          </a:prstGeom>
        </p:spPr>
      </p:pic>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669925" y="431800"/>
            <a:ext cx="10852150" cy="1075055"/>
          </a:xfrm>
        </p:spPr>
        <p:txBody>
          <a:bodyPr/>
          <a:p>
            <a:r>
              <a:rPr lang="zh-CN" altLang="en-US"/>
              <a:t>洗衣机的工作原理</a:t>
            </a:r>
            <a:endParaRPr lang="zh-CN" altLang="en-US"/>
          </a:p>
        </p:txBody>
      </p:sp>
      <p:sp>
        <p:nvSpPr>
          <p:cNvPr id="3" name="内容占位符 2"/>
          <p:cNvSpPr>
            <a:spLocks noGrp="1"/>
          </p:cNvSpPr>
          <p:nvPr>
            <p:ph idx="1"/>
          </p:nvPr>
        </p:nvSpPr>
        <p:spPr>
          <a:xfrm>
            <a:off x="1125220" y="1696720"/>
            <a:ext cx="9895840" cy="5059680"/>
          </a:xfrm>
        </p:spPr>
        <p:txBody>
          <a:bodyPr/>
          <a:p>
            <a:pPr marL="0" indent="0">
              <a:buNone/>
            </a:pPr>
            <a:r>
              <a:rPr lang="zh-CN" altLang="en-US"/>
              <a:t>洗衣机是利用电能产生机械作用来洗涤衣物的清洁电器。按其额定洗涤容量分为家用和集林用两类。中国规定洗涤容量在6kg以下的属于家用洗衣机：家用洗衣机主要由箱体、洗涤脱水捅(有的洗涤和脱水桶分开)、传动和控制系统等组成，有的还装有加热装置。洗衣机一般专指使用水作为主要的清洗液体有别于使用特制清洁溶剂，及通常由专人负责的干洗。</a:t>
            </a:r>
            <a:endParaRPr lang="zh-CN" altLang="en-US"/>
          </a:p>
        </p:txBody>
      </p:sp>
      <p:pic>
        <p:nvPicPr>
          <p:cNvPr id="4" name="图片 3"/>
          <p:cNvPicPr>
            <a:picLocks noChangeAspect="1"/>
          </p:cNvPicPr>
          <p:nvPr/>
        </p:nvPicPr>
        <p:blipFill>
          <a:blip r:embed="rId1"/>
          <a:stretch>
            <a:fillRect/>
          </a:stretch>
        </p:blipFill>
        <p:spPr>
          <a:xfrm>
            <a:off x="1687195" y="3118485"/>
            <a:ext cx="3154680" cy="3573780"/>
          </a:xfrm>
          <a:prstGeom prst="rect">
            <a:avLst/>
          </a:prstGeom>
        </p:spPr>
      </p:pic>
      <p:pic>
        <p:nvPicPr>
          <p:cNvPr id="5" name="图片 4"/>
          <p:cNvPicPr>
            <a:picLocks noChangeAspect="1"/>
          </p:cNvPicPr>
          <p:nvPr/>
        </p:nvPicPr>
        <p:blipFill>
          <a:blip r:embed="rId2"/>
          <a:stretch>
            <a:fillRect/>
          </a:stretch>
        </p:blipFill>
        <p:spPr>
          <a:xfrm>
            <a:off x="5791835" y="3450590"/>
            <a:ext cx="4587240" cy="3037840"/>
          </a:xfrm>
          <a:prstGeom prst="rect">
            <a:avLst/>
          </a:prstGeom>
        </p:spPr>
      </p:pic>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669925" y="632460"/>
            <a:ext cx="10852150" cy="1047750"/>
          </a:xfrm>
        </p:spPr>
        <p:txBody>
          <a:bodyPr/>
          <a:p>
            <a:r>
              <a:rPr lang="zh-CN" altLang="en-US"/>
              <a:t>洗衣机的结构组成</a:t>
            </a:r>
            <a:endParaRPr lang="zh-CN" altLang="en-US"/>
          </a:p>
        </p:txBody>
      </p:sp>
      <p:sp>
        <p:nvSpPr>
          <p:cNvPr id="3" name="内容占位符 2"/>
          <p:cNvSpPr>
            <a:spLocks noGrp="1"/>
          </p:cNvSpPr>
          <p:nvPr>
            <p:ph idx="1"/>
          </p:nvPr>
        </p:nvSpPr>
        <p:spPr>
          <a:xfrm>
            <a:off x="669925" y="1680845"/>
            <a:ext cx="10852150" cy="4656455"/>
          </a:xfrm>
        </p:spPr>
        <p:txBody>
          <a:bodyPr/>
          <a:p>
            <a:pPr marL="0" indent="0">
              <a:buNone/>
            </a:pPr>
            <a:r>
              <a:rPr lang="zh-CN" altLang="en-US"/>
              <a:t>洗涤部分、传动部分、支撑部分、进、排水系统、控制系统。（滚筒洗衣机的基本结构主要由不锈钢内捅，机械程序控制器，经过磷化、电泳、喷涂三重保护的外壳，和用于平衡滚筒旋转时产生的巨大离心力的平衡块组成。由于结构部件都属于金属类的部件，一般比塑胶波轮式洗衣机的要长寿，正常下作可以达到15-20年；而一般的洗衣机工作寿命长8-10年左右。</a:t>
            </a:r>
            <a:endParaRPr lang="zh-CN" altLang="en-US"/>
          </a:p>
          <a:p>
            <a:pPr marL="0" indent="0">
              <a:buNone/>
            </a:pPr>
            <a:endParaRPr lang="zh-CN" altLang="en-US"/>
          </a:p>
        </p:txBody>
      </p:sp>
      <p:pic>
        <p:nvPicPr>
          <p:cNvPr id="4" name="图片 3" descr="u=1870738373,1877990584&amp;fm=26&amp;gp=0[1]"/>
          <p:cNvPicPr>
            <a:picLocks noChangeAspect="1"/>
          </p:cNvPicPr>
          <p:nvPr/>
        </p:nvPicPr>
        <p:blipFill>
          <a:blip r:embed="rId1"/>
          <a:stretch>
            <a:fillRect/>
          </a:stretch>
        </p:blipFill>
        <p:spPr>
          <a:xfrm>
            <a:off x="1018540" y="3018155"/>
            <a:ext cx="10172700" cy="3762375"/>
          </a:xfrm>
          <a:prstGeom prst="rect">
            <a:avLst/>
          </a:prstGeom>
        </p:spPr>
      </p:pic>
    </p:spTree>
    <p:custDataLst>
      <p:tags r:id="rId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洗衣机的工作系统</a:t>
            </a:r>
            <a:endParaRPr lang="zh-CN" altLang="en-US"/>
          </a:p>
        </p:txBody>
      </p:sp>
      <p:sp>
        <p:nvSpPr>
          <p:cNvPr id="3" name="内容占位符 2"/>
          <p:cNvSpPr>
            <a:spLocks noGrp="1"/>
          </p:cNvSpPr>
          <p:nvPr>
            <p:ph idx="1"/>
          </p:nvPr>
        </p:nvSpPr>
        <p:spPr/>
        <p:txBody>
          <a:bodyPr/>
          <a:p>
            <a:pPr marL="0" indent="0">
              <a:buNone/>
            </a:pPr>
            <a:r>
              <a:rPr lang="en-US" altLang="zh-CN"/>
              <a:t> </a:t>
            </a:r>
            <a:endParaRPr lang="en-US" altLang="zh-CN"/>
          </a:p>
        </p:txBody>
      </p:sp>
      <p:pic>
        <p:nvPicPr>
          <p:cNvPr id="4" name="图片 3" descr="u=513038627,3507070984&amp;fm=26&amp;gp=0[1]"/>
          <p:cNvPicPr>
            <a:picLocks noChangeAspect="1"/>
          </p:cNvPicPr>
          <p:nvPr/>
        </p:nvPicPr>
        <p:blipFill>
          <a:blip r:embed="rId1"/>
          <a:stretch>
            <a:fillRect/>
          </a:stretch>
        </p:blipFill>
        <p:spPr>
          <a:xfrm>
            <a:off x="1133475" y="1571625"/>
            <a:ext cx="9979660" cy="4634865"/>
          </a:xfrm>
          <a:prstGeom prst="rect">
            <a:avLst/>
          </a:prstGeom>
        </p:spPr>
      </p:pic>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机电一体化优化产品</a:t>
            </a:r>
            <a:endParaRPr lang="zh-CN" altLang="en-US"/>
          </a:p>
        </p:txBody>
      </p:sp>
      <p:sp>
        <p:nvSpPr>
          <p:cNvPr id="3" name="内容占位符 2"/>
          <p:cNvSpPr>
            <a:spLocks noGrp="1"/>
          </p:cNvSpPr>
          <p:nvPr>
            <p:ph idx="1"/>
          </p:nvPr>
        </p:nvSpPr>
        <p:spPr/>
        <p:txBody>
          <a:bodyPr/>
          <a:p>
            <a:r>
              <a:rPr lang="zh-CN" altLang="en-US"/>
              <a:t>机电一体化技术在这件方面的发展，使得产品具有了更广的应用和使用空间，也使得机电产品向着多元化的方向发展，实现了机电产品一机多用的能力，减少了重复制造、重复研发，使资源得到了有效的利用，减少了消耗，实现了机电产品的绿色发展。</a:t>
            </a:r>
            <a:endParaRPr lang="zh-CN" altLang="en-US"/>
          </a:p>
        </p:txBody>
      </p:sp>
      <p:pic>
        <p:nvPicPr>
          <p:cNvPr id="4" name="图片 3" descr="u=2715507366,3044996829&amp;fm=26&amp;gp=0[1]"/>
          <p:cNvPicPr>
            <a:picLocks noChangeAspect="1"/>
          </p:cNvPicPr>
          <p:nvPr/>
        </p:nvPicPr>
        <p:blipFill>
          <a:blip r:embed="rId1"/>
          <a:stretch>
            <a:fillRect/>
          </a:stretch>
        </p:blipFill>
        <p:spPr>
          <a:xfrm>
            <a:off x="8049260" y="2826385"/>
            <a:ext cx="3810000" cy="3810000"/>
          </a:xfrm>
          <a:prstGeom prst="rect">
            <a:avLst/>
          </a:prstGeom>
        </p:spPr>
      </p:pic>
      <p:pic>
        <p:nvPicPr>
          <p:cNvPr id="5" name="图片 4" descr="u=3337170526,4006920429&amp;fm=26&amp;gp=0[1]"/>
          <p:cNvPicPr>
            <a:picLocks noChangeAspect="1"/>
          </p:cNvPicPr>
          <p:nvPr/>
        </p:nvPicPr>
        <p:blipFill>
          <a:blip r:embed="rId2"/>
          <a:stretch>
            <a:fillRect/>
          </a:stretch>
        </p:blipFill>
        <p:spPr>
          <a:xfrm>
            <a:off x="3926840" y="3794125"/>
            <a:ext cx="3810000" cy="2476500"/>
          </a:xfrm>
          <a:prstGeom prst="rect">
            <a:avLst/>
          </a:prstGeom>
        </p:spPr>
      </p:pic>
      <p:pic>
        <p:nvPicPr>
          <p:cNvPr id="6" name="图片 5" descr="u=4192461728,2806042022&amp;fm=15&amp;gp=0[1]"/>
          <p:cNvPicPr>
            <a:picLocks noChangeAspect="1"/>
          </p:cNvPicPr>
          <p:nvPr/>
        </p:nvPicPr>
        <p:blipFill>
          <a:blip r:embed="rId3"/>
          <a:stretch>
            <a:fillRect/>
          </a:stretch>
        </p:blipFill>
        <p:spPr>
          <a:xfrm>
            <a:off x="216535" y="2510155"/>
            <a:ext cx="3555365" cy="4200525"/>
          </a:xfrm>
          <a:prstGeom prst="rect">
            <a:avLst/>
          </a:prstGeom>
        </p:spPr>
      </p:pic>
    </p:spTree>
    <p:custDataLst>
      <p:tags r:id="rId4"/>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669925" y="431800"/>
            <a:ext cx="10852150" cy="5219065"/>
          </a:xfrm>
        </p:spPr>
        <p:txBody>
          <a:bodyPr/>
          <a:p>
            <a:pPr indent="0" algn="ctr"/>
            <a:r>
              <a:rPr lang="zh-CN" altLang="en-US" sz="5400"/>
              <a:t>谢谢观看</a:t>
            </a:r>
            <a:endParaRPr lang="zh-CN" altLang="en-US"/>
          </a:p>
        </p:txBody>
      </p:sp>
      <p:sp>
        <p:nvSpPr>
          <p:cNvPr id="3" name="内容占位符 2"/>
          <p:cNvSpPr>
            <a:spLocks noGrp="1"/>
          </p:cNvSpPr>
          <p:nvPr>
            <p:ph idx="1"/>
          </p:nvPr>
        </p:nvSpPr>
        <p:spPr/>
        <p:txBody>
          <a:bodyPr/>
          <a:p>
            <a:pPr marL="0" indent="0">
              <a:buNone/>
            </a:pPr>
            <a:r>
              <a:rPr lang="en-US" altLang="zh-CN"/>
              <a:t> </a:t>
            </a:r>
            <a:endParaRPr lang="en-US" altLang="zh-CN" sz="1000"/>
          </a:p>
        </p:txBody>
      </p:sp>
    </p:spTree>
    <p:custDataLst>
      <p:tags r:id="rId1"/>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TEMPLATE_THUMBS_INDEX" val="1"/>
  <p:tag name="KSO_WM_TEMPLATE_SUBCATEGORY" val="0"/>
  <p:tag name="KSO_WM_TAG_VERSION" val="1.0"/>
  <p:tag name="KSO_WM_BEAUTIFY_FLAG" val="#wm#"/>
  <p:tag name="KSO_WM_TEMPLATE_CATEGORY" val="custom"/>
  <p:tag name="KSO_WM_TEMPLATE_INDEX" val="20187308"/>
</p:tagLst>
</file>

<file path=ppt/tags/tag62.xml><?xml version="1.0" encoding="utf-8"?>
<p:tagLst xmlns:p="http://schemas.openxmlformats.org/presentationml/2006/main">
  <p:tag name="KSO_WM_UNIT_ISCONTENTSTITLE" val="0"/>
  <p:tag name="KSO_WM_UNIT_PRESET_TEXT" val="空白演示"/>
  <p:tag name="KSO_WM_UNIT_NOCLEAR" val="0"/>
  <p:tag name="KSO_WM_UNIT_VALUE" val="13"/>
  <p:tag name="KSO_WM_UNIT_HIGHLIGHT" val="0"/>
  <p:tag name="KSO_WM_UNIT_COMPATIBLE" val="0"/>
  <p:tag name="KSO_WM_UNIT_DIAGRAM_ISNUMVISUAL" val="0"/>
  <p:tag name="KSO_WM_UNIT_DIAGRAM_ISREFERUNIT" val="0"/>
  <p:tag name="KSO_WM_UNIT_TYPE" val="a"/>
  <p:tag name="KSO_WM_UNIT_INDEX" val="1"/>
  <p:tag name="KSO_WM_UNIT_ID" val="custom20187308_1*a*1"/>
  <p:tag name="KSO_WM_TEMPLATE_CATEGORY" val="custom"/>
  <p:tag name="KSO_WM_TEMPLATE_INDEX" val="20187308"/>
  <p:tag name="KSO_WM_UNIT_LAYERLEVEL" val="1"/>
  <p:tag name="KSO_WM_TAG_VERSION" val="1.0"/>
  <p:tag name="KSO_WM_BEAUTIFY_FLAG" val="#wm#"/>
</p:tagLst>
</file>

<file path=ppt/tags/tag63.xml><?xml version="1.0" encoding="utf-8"?>
<p:tagLst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64.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MODEL_TYPE" val="cover"/>
</p:tagLst>
</file>

<file path=ppt/tags/tag65.xml><?xml version="1.0" encoding="utf-8"?>
<p:tagLst xmlns:p="http://schemas.openxmlformats.org/presentationml/2006/main">
  <p:tag name="KSO_WM_BEAUTIFY_FLAG" val="#wm#"/>
  <p:tag name="KSO_WM_TEMPLATE_CATEGORY" val="custom"/>
  <p:tag name="KSO_WM_TEMPLATE_INDEX" val="20187308"/>
</p:tagLst>
</file>

<file path=ppt/tags/tag66.xml><?xml version="1.0" encoding="utf-8"?>
<p:tagLst xmlns:p="http://schemas.openxmlformats.org/presentationml/2006/main">
  <p:tag name="KSO_WM_BEAUTIFY_FLAG" val="#wm#"/>
  <p:tag name="KSO_WM_TEMPLATE_CATEGORY" val="custom"/>
  <p:tag name="KSO_WM_TEMPLATE_INDEX" val="20187308"/>
</p:tagLst>
</file>

<file path=ppt/tags/tag67.xml><?xml version="1.0" encoding="utf-8"?>
<p:tagLst xmlns:p="http://schemas.openxmlformats.org/presentationml/2006/main">
  <p:tag name="KSO_WM_BEAUTIFY_FLAG" val="#wm#"/>
  <p:tag name="KSO_WM_TEMPLATE_CATEGORY" val="custom"/>
  <p:tag name="KSO_WM_TEMPLATE_INDEX" val="20187308"/>
</p:tagLst>
</file>

<file path=ppt/tags/tag68.xml><?xml version="1.0" encoding="utf-8"?>
<p:tagLst xmlns:p="http://schemas.openxmlformats.org/presentationml/2006/main">
  <p:tag name="KSO_WM_BEAUTIFY_FLAG" val="#wm#"/>
  <p:tag name="KSO_WM_TEMPLATE_CATEGORY" val="custom"/>
  <p:tag name="KSO_WM_TEMPLATE_INDEX" val="20187308"/>
</p:tagLst>
</file>

<file path=ppt/tags/tag69.xml><?xml version="1.0" encoding="utf-8"?>
<p:tagLst xmlns:p="http://schemas.openxmlformats.org/presentationml/2006/main">
  <p:tag name="KSO_WM_BEAUTIFY_FLAG" val="#wm#"/>
  <p:tag name="KSO_WM_TEMPLATE_CATEGORY" val="custom"/>
  <p:tag name="KSO_WM_TEMPLATE_INDEX" val="20187308"/>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wm#"/>
  <p:tag name="KSO_WM_TEMPLATE_CATEGORY" val="custom"/>
  <p:tag name="KSO_WM_TEMPLATE_INDEX" val="20187308"/>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732</Words>
  <Application>WPS 演示</Application>
  <PresentationFormat>宽屏</PresentationFormat>
  <Paragraphs>32</Paragraphs>
  <Slides>7</Slides>
  <Notes>1</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7</vt:i4>
      </vt:variant>
    </vt:vector>
  </HeadingPairs>
  <TitlesOfParts>
    <vt:vector size="13" baseType="lpstr">
      <vt:lpstr>Arial</vt:lpstr>
      <vt:lpstr>宋体</vt:lpstr>
      <vt:lpstr>Wingdings</vt:lpstr>
      <vt:lpstr>微软雅黑</vt:lpstr>
      <vt:lpstr>Arial Unicode MS</vt:lpstr>
      <vt:lpstr>Office 主题​​</vt:lpstr>
      <vt:lpstr>空白演示</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刘峻余</cp:lastModifiedBy>
  <cp:revision>25</cp:revision>
  <dcterms:created xsi:type="dcterms:W3CDTF">2019-06-19T02:08:00Z</dcterms:created>
  <dcterms:modified xsi:type="dcterms:W3CDTF">2019-10-09T15:37:15Z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2052-11.1.0.9145</vt:lpwstr>
  </property>
</Properties>
</file>