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8.svg" ContentType="image/svg+xml"/>
  <Override PartName="/ppt/media/image30.svg" ContentType="image/svg+xml"/>
  <Override PartName="/ppt/media/image32.svg" ContentType="image/svg+xml"/>
  <Override PartName="/ppt/media/image34.svg" ContentType="image/svg+xml"/>
  <Override PartName="/ppt/media/image36.svg" ContentType="image/svg+xml"/>
  <Override PartName="/ppt/media/image38.svg" ContentType="image/svg+xml"/>
  <Override PartName="/ppt/media/image40.svg" ContentType="image/svg+xml"/>
  <Override PartName="/ppt/media/image6.svg" ContentType="image/svg+xml"/>
  <Override PartName="/ppt/media/image8.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50" r:id="rId3"/>
    <p:sldId id="258" r:id="rId4"/>
    <p:sldId id="257" r:id="rId5"/>
    <p:sldId id="284" r:id="rId6"/>
    <p:sldId id="259" r:id="rId7"/>
    <p:sldId id="285" r:id="rId8"/>
    <p:sldId id="286" r:id="rId9"/>
    <p:sldId id="261" r:id="rId10"/>
    <p:sldId id="314" r:id="rId11"/>
    <p:sldId id="315" r:id="rId12"/>
    <p:sldId id="316" r:id="rId13"/>
    <p:sldId id="317" r:id="rId14"/>
    <p:sldId id="318" r:id="rId15"/>
    <p:sldId id="322" r:id="rId16"/>
    <p:sldId id="323" r:id="rId17"/>
    <p:sldId id="324" r:id="rId18"/>
    <p:sldId id="325" r:id="rId19"/>
    <p:sldId id="326" r:id="rId20"/>
    <p:sldId id="327" r:id="rId21"/>
    <p:sldId id="328" r:id="rId22"/>
    <p:sldId id="329" r:id="rId23"/>
    <p:sldId id="319" r:id="rId24"/>
    <p:sldId id="333" r:id="rId25"/>
    <p:sldId id="334" r:id="rId26"/>
    <p:sldId id="335" r:id="rId27"/>
    <p:sldId id="336" r:id="rId28"/>
    <p:sldId id="337" r:id="rId29"/>
    <p:sldId id="338" r:id="rId30"/>
    <p:sldId id="339" r:id="rId31"/>
    <p:sldId id="340" r:id="rId32"/>
    <p:sldId id="341" r:id="rId33"/>
    <p:sldId id="342" r:id="rId34"/>
    <p:sldId id="343" r:id="rId35"/>
    <p:sldId id="344" r:id="rId36"/>
    <p:sldId id="345" r:id="rId37"/>
    <p:sldId id="346" r:id="rId38"/>
    <p:sldId id="347" r:id="rId39"/>
    <p:sldId id="348" r:id="rId40"/>
    <p:sldId id="282" r:id="rId41"/>
  </p:sldIdLst>
  <p:sldSz cx="12192000" cy="6858000"/>
  <p:notesSz cx="7103745" cy="10234295"/>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50" d="100"/>
          <a:sy n="50" d="100"/>
        </p:scale>
        <p:origin x="-396" y="-1758"/>
      </p:cViewPr>
      <p:guideLst>
        <p:guide orient="horz" pos="2126"/>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gs" Target="tags/tag80.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6.svg"/><Relationship Id="rId8" Type="http://schemas.openxmlformats.org/officeDocument/2006/relationships/image" Target="../media/image5.png"/><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4.png"/><Relationship Id="rId44" Type="http://schemas.openxmlformats.org/officeDocument/2006/relationships/slideLayout" Target="../slideLayouts/slideLayout1.xml"/><Relationship Id="rId43" Type="http://schemas.openxmlformats.org/officeDocument/2006/relationships/image" Target="../media/image40.svg"/><Relationship Id="rId42" Type="http://schemas.openxmlformats.org/officeDocument/2006/relationships/image" Target="../media/image39.png"/><Relationship Id="rId41" Type="http://schemas.openxmlformats.org/officeDocument/2006/relationships/image" Target="../media/image38.svg"/><Relationship Id="rId40" Type="http://schemas.openxmlformats.org/officeDocument/2006/relationships/image" Target="../media/image37.png"/><Relationship Id="rId4" Type="http://schemas.openxmlformats.org/officeDocument/2006/relationships/tags" Target="../tags/tag2.xml"/><Relationship Id="rId39" Type="http://schemas.openxmlformats.org/officeDocument/2006/relationships/image" Target="../media/image36.svg"/><Relationship Id="rId38" Type="http://schemas.openxmlformats.org/officeDocument/2006/relationships/image" Target="../media/image35.png"/><Relationship Id="rId37" Type="http://schemas.openxmlformats.org/officeDocument/2006/relationships/image" Target="../media/image34.svg"/><Relationship Id="rId36" Type="http://schemas.openxmlformats.org/officeDocument/2006/relationships/image" Target="../media/image33.png"/><Relationship Id="rId35" Type="http://schemas.openxmlformats.org/officeDocument/2006/relationships/image" Target="../media/image32.svg"/><Relationship Id="rId34" Type="http://schemas.openxmlformats.org/officeDocument/2006/relationships/image" Target="../media/image31.png"/><Relationship Id="rId33" Type="http://schemas.openxmlformats.org/officeDocument/2006/relationships/image" Target="../media/image30.svg"/><Relationship Id="rId32" Type="http://schemas.openxmlformats.org/officeDocument/2006/relationships/image" Target="../media/image29.png"/><Relationship Id="rId31" Type="http://schemas.openxmlformats.org/officeDocument/2006/relationships/image" Target="../media/image28.svg"/><Relationship Id="rId30" Type="http://schemas.openxmlformats.org/officeDocument/2006/relationships/image" Target="../media/image27.png"/><Relationship Id="rId3" Type="http://schemas.openxmlformats.org/officeDocument/2006/relationships/image" Target="../media/image3.png"/><Relationship Id="rId29" Type="http://schemas.openxmlformats.org/officeDocument/2006/relationships/image" Target="../media/image26.svg"/><Relationship Id="rId28" Type="http://schemas.openxmlformats.org/officeDocument/2006/relationships/image" Target="../media/image25.png"/><Relationship Id="rId27" Type="http://schemas.openxmlformats.org/officeDocument/2006/relationships/image" Target="../media/image24.svg"/><Relationship Id="rId26" Type="http://schemas.openxmlformats.org/officeDocument/2006/relationships/image" Target="../media/image23.png"/><Relationship Id="rId25" Type="http://schemas.openxmlformats.org/officeDocument/2006/relationships/image" Target="../media/image22.svg"/><Relationship Id="rId24" Type="http://schemas.openxmlformats.org/officeDocument/2006/relationships/image" Target="../media/image21.png"/><Relationship Id="rId23" Type="http://schemas.openxmlformats.org/officeDocument/2006/relationships/image" Target="../media/image20.svg"/><Relationship Id="rId22" Type="http://schemas.openxmlformats.org/officeDocument/2006/relationships/image" Target="../media/image19.png"/><Relationship Id="rId21" Type="http://schemas.openxmlformats.org/officeDocument/2006/relationships/image" Target="../media/image18.svg"/><Relationship Id="rId20" Type="http://schemas.openxmlformats.org/officeDocument/2006/relationships/image" Target="../media/image17.png"/><Relationship Id="rId2" Type="http://schemas.openxmlformats.org/officeDocument/2006/relationships/tags" Target="../tags/tag1.xml"/><Relationship Id="rId19" Type="http://schemas.openxmlformats.org/officeDocument/2006/relationships/image" Target="../media/image16.svg"/><Relationship Id="rId18" Type="http://schemas.openxmlformats.org/officeDocument/2006/relationships/image" Target="../media/image15.png"/><Relationship Id="rId17" Type="http://schemas.openxmlformats.org/officeDocument/2006/relationships/image" Target="../media/image14.svg"/><Relationship Id="rId16" Type="http://schemas.openxmlformats.org/officeDocument/2006/relationships/image" Target="../media/image13.png"/><Relationship Id="rId15" Type="http://schemas.openxmlformats.org/officeDocument/2006/relationships/image" Target="../media/image12.svg"/><Relationship Id="rId14" Type="http://schemas.openxmlformats.org/officeDocument/2006/relationships/image" Target="../media/image11.png"/><Relationship Id="rId13" Type="http://schemas.openxmlformats.org/officeDocument/2006/relationships/image" Target="../media/image10.svg"/><Relationship Id="rId12" Type="http://schemas.openxmlformats.org/officeDocument/2006/relationships/image" Target="../media/image9.png"/><Relationship Id="rId11" Type="http://schemas.openxmlformats.org/officeDocument/2006/relationships/image" Target="../media/image8.svg"/><Relationship Id="rId10" Type="http://schemas.openxmlformats.org/officeDocument/2006/relationships/image" Target="../media/image7.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4.xml"/><Relationship Id="rId1" Type="http://schemas.openxmlformats.org/officeDocument/2006/relationships/tags" Target="../tags/tag23.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35.xml"/><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37.xml"/><Relationship Id="rId1" Type="http://schemas.openxmlformats.org/officeDocument/2006/relationships/tags" Target="../tags/tag3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9.xml"/><Relationship Id="rId1" Type="http://schemas.openxmlformats.org/officeDocument/2006/relationships/tags" Target="../tags/tag38.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4.xml"/><Relationship Id="rId1" Type="http://schemas.openxmlformats.org/officeDocument/2006/relationships/tags" Target="../tags/tag4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6.xml"/><Relationship Id="rId1" Type="http://schemas.openxmlformats.org/officeDocument/2006/relationships/tags" Target="../tags/tag4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8.xml"/><Relationship Id="rId1" Type="http://schemas.openxmlformats.org/officeDocument/2006/relationships/tags" Target="../tags/tag4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52.xml"/><Relationship Id="rId1" Type="http://schemas.openxmlformats.org/officeDocument/2006/relationships/tags" Target="../tags/tag51.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54.xml"/><Relationship Id="rId1" Type="http://schemas.openxmlformats.org/officeDocument/2006/relationships/tags" Target="../tags/tag5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6.xml"/><Relationship Id="rId1" Type="http://schemas.openxmlformats.org/officeDocument/2006/relationships/tags" Target="../tags/tag55.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1.xml"/><Relationship Id="rId1" Type="http://schemas.openxmlformats.org/officeDocument/2006/relationships/tags" Target="../tags/tag6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tags" Target="../tags/tag6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67.xml"/><Relationship Id="rId1" Type="http://schemas.openxmlformats.org/officeDocument/2006/relationships/tags" Target="../tags/tag66.xml"/></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69.xml"/><Relationship Id="rId1" Type="http://schemas.openxmlformats.org/officeDocument/2006/relationships/tags" Target="../tags/tag6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tags" Target="../tags/tag70.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6.xml"/><Relationship Id="rId1" Type="http://schemas.openxmlformats.org/officeDocument/2006/relationships/tags" Target="../tags/tag75.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8.xml"/><Relationship Id="rId1" Type="http://schemas.openxmlformats.org/officeDocument/2006/relationships/tags" Target="../tags/tag77.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tags" Target="../tags/tag79.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1" Type="http://schemas.openxmlformats.org/officeDocument/2006/relationships/slideLayout" Target="../slideLayouts/slideLayout1.xml"/><Relationship Id="rId10" Type="http://schemas.openxmlformats.org/officeDocument/2006/relationships/tags" Target="../tags/tag16.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20.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jpeg"/><Relationship Id="rId2" Type="http://schemas.openxmlformats.org/officeDocument/2006/relationships/tags" Target="../tags/tag22.xml"/><Relationship Id="rId1"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V-136038-F72FEC97O"/>
          <p:cNvPicPr>
            <a:picLocks noChangeAspect="1"/>
          </p:cNvPicPr>
          <p:nvPr/>
        </p:nvPicPr>
        <p:blipFill>
          <a:blip r:embed="rId1">
            <a:alphaModFix amt="10000"/>
          </a:blip>
          <a:stretch>
            <a:fillRect/>
          </a:stretch>
        </p:blipFill>
        <p:spPr>
          <a:xfrm>
            <a:off x="159385" y="-137795"/>
            <a:ext cx="12192000" cy="6858000"/>
          </a:xfrm>
          <a:prstGeom prst="rect">
            <a:avLst/>
          </a:prstGeom>
        </p:spPr>
      </p:pic>
      <p:pic>
        <p:nvPicPr>
          <p:cNvPr id="2" name="图片 1" descr="D:\用户目录\Desktop\223.png223"/>
          <p:cNvPicPr>
            <a:picLocks noChangeAspect="1"/>
          </p:cNvPicPr>
          <p:nvPr>
            <p:custDataLst>
              <p:tags r:id="rId2"/>
            </p:custDataLst>
          </p:nvPr>
        </p:nvPicPr>
        <p:blipFill>
          <a:blip r:embed="rId3"/>
          <a:srcRect/>
          <a:stretch>
            <a:fillRect/>
          </a:stretch>
        </p:blipFill>
        <p:spPr>
          <a:xfrm>
            <a:off x="216535" y="1415415"/>
            <a:ext cx="6368415" cy="4027805"/>
          </a:xfrm>
          <a:prstGeom prst="rect">
            <a:avLst/>
          </a:prstGeom>
        </p:spPr>
      </p:pic>
      <p:sp>
        <p:nvSpPr>
          <p:cNvPr id="21" name="矩形 259"/>
          <p:cNvSpPr>
            <a:spLocks noChangeArrowheads="1"/>
          </p:cNvSpPr>
          <p:nvPr/>
        </p:nvSpPr>
        <p:spPr bwMode="auto">
          <a:xfrm>
            <a:off x="5576570" y="1704340"/>
            <a:ext cx="4876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4" tIns="43347" rIns="86694" bIns="4334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dist">
              <a:buNone/>
            </a:pPr>
            <a:r>
              <a:rPr lang="zh-CN" altLang="en-US" sz="6000" b="1" cap="all" dirty="0">
                <a:gradFill>
                  <a:gsLst>
                    <a:gs pos="0">
                      <a:srgbClr val="007BD3"/>
                    </a:gs>
                    <a:gs pos="100000">
                      <a:srgbClr val="034373"/>
                    </a:gs>
                  </a:gsLst>
                  <a:lin scaled="0"/>
                </a:gradFill>
                <a:effectLst>
                  <a:outerShdw blurRad="38100" dist="38100" dir="2700000" algn="tl">
                    <a:srgbClr val="000000">
                      <a:alpha val="43137"/>
                    </a:srgbClr>
                  </a:outerShdw>
                </a:effectLst>
                <a:cs typeface="Arial" panose="020B0604020202020204" pitchFamily="34" charset="0"/>
              </a:rPr>
              <a:t>网络安全技术</a:t>
            </a:r>
            <a:endParaRPr lang="zh-CN" altLang="en-US" sz="6000" b="1" cap="all" dirty="0">
              <a:gradFill>
                <a:gsLst>
                  <a:gs pos="0">
                    <a:srgbClr val="007BD3"/>
                  </a:gs>
                  <a:gs pos="100000">
                    <a:srgbClr val="034373"/>
                  </a:gs>
                </a:gsLst>
                <a:lin scaled="0"/>
              </a:gradFill>
              <a:effectLst>
                <a:outerShdw blurRad="38100" dist="38100" dir="2700000" algn="tl">
                  <a:srgbClr val="000000">
                    <a:alpha val="43137"/>
                  </a:srgbClr>
                </a:outerShdw>
              </a:effectLst>
              <a:cs typeface="Arial" panose="020B0604020202020204" pitchFamily="34" charset="0"/>
            </a:endParaRPr>
          </a:p>
        </p:txBody>
      </p:sp>
      <p:cxnSp>
        <p:nvCxnSpPr>
          <p:cNvPr id="20" name="直接连接符 19"/>
          <p:cNvCxnSpPr/>
          <p:nvPr/>
        </p:nvCxnSpPr>
        <p:spPr>
          <a:xfrm flipV="1">
            <a:off x="5634990" y="2847975"/>
            <a:ext cx="4752340" cy="38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 name="矩形 259"/>
          <p:cNvSpPr>
            <a:spLocks noChangeArrowheads="1"/>
          </p:cNvSpPr>
          <p:nvPr/>
        </p:nvSpPr>
        <p:spPr bwMode="auto">
          <a:xfrm>
            <a:off x="762000" y="451485"/>
            <a:ext cx="402145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4" tIns="43347" rIns="86694" bIns="43347">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70000"/>
              </a:lnSpc>
              <a:buNone/>
            </a:pPr>
            <a:r>
              <a:rPr lang="zh-CN" altLang="zh-CN" sz="2000" cap="all" dirty="0">
                <a:solidFill>
                  <a:schemeClr val="accent5"/>
                </a:solidFill>
                <a:latin typeface="Agency FB" panose="020B0503020202020204" pitchFamily="34" charset="0"/>
                <a:cs typeface="Arial" panose="020B0604020202020204" pitchFamily="34" charset="0"/>
              </a:rPr>
              <a:t>广东省首批十四五规划教材</a:t>
            </a:r>
            <a:endParaRPr lang="zh-CN" altLang="zh-CN" sz="2000" cap="all" dirty="0">
              <a:solidFill>
                <a:schemeClr val="accent5"/>
              </a:solidFill>
              <a:latin typeface="Agency FB" panose="020B0503020202020204" pitchFamily="34" charset="0"/>
              <a:cs typeface="Arial" panose="020B0604020202020204" pitchFamily="34" charset="0"/>
            </a:endParaRPr>
          </a:p>
        </p:txBody>
      </p:sp>
      <p:pic>
        <p:nvPicPr>
          <p:cNvPr id="5" name="图片 4"/>
          <p:cNvPicPr>
            <a:picLocks noChangeAspect="1"/>
          </p:cNvPicPr>
          <p:nvPr>
            <p:custDataLst>
              <p:tags r:id="rId4"/>
            </p:custDataLst>
          </p:nvPr>
        </p:nvPicPr>
        <p:blipFill>
          <a:blip r:embed="rId5"/>
          <a:stretch>
            <a:fillRect/>
          </a:stretch>
        </p:blipFill>
        <p:spPr>
          <a:xfrm>
            <a:off x="4624705" y="5731510"/>
            <a:ext cx="2943225" cy="590550"/>
          </a:xfrm>
          <a:prstGeom prst="rect">
            <a:avLst/>
          </a:prstGeom>
        </p:spPr>
      </p:pic>
      <p:sp>
        <p:nvSpPr>
          <p:cNvPr id="10" name="矩形 259"/>
          <p:cNvSpPr>
            <a:spLocks noChangeArrowheads="1"/>
          </p:cNvSpPr>
          <p:nvPr>
            <p:custDataLst>
              <p:tags r:id="rId6"/>
            </p:custDataLst>
          </p:nvPr>
        </p:nvSpPr>
        <p:spPr bwMode="auto">
          <a:xfrm>
            <a:off x="6736715" y="4239895"/>
            <a:ext cx="2548255" cy="560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4" tIns="43347" rIns="86694" bIns="43347">
            <a:no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70000"/>
              </a:lnSpc>
              <a:buNone/>
            </a:pPr>
            <a:r>
              <a:rPr lang="zh-CN" altLang="zh-CN" sz="2800" cap="all" dirty="0">
                <a:solidFill>
                  <a:schemeClr val="tx1"/>
                </a:solidFill>
                <a:latin typeface="Agency FB" panose="020B0503020202020204" pitchFamily="34" charset="0"/>
                <a:cs typeface="Arial" panose="020B0604020202020204" pitchFamily="34" charset="0"/>
              </a:rPr>
              <a:t>主编：张燕燕</a:t>
            </a:r>
            <a:endParaRPr lang="zh-CN" altLang="zh-CN" sz="2800" cap="all" dirty="0">
              <a:solidFill>
                <a:schemeClr val="tx1"/>
              </a:solidFill>
              <a:latin typeface="Agency FB" panose="020B0503020202020204" pitchFamily="34" charset="0"/>
              <a:cs typeface="Arial" panose="020B0604020202020204" pitchFamily="34" charset="0"/>
            </a:endParaRPr>
          </a:p>
        </p:txBody>
      </p:sp>
      <p:sp>
        <p:nvSpPr>
          <p:cNvPr id="11" name="矩形 259"/>
          <p:cNvSpPr>
            <a:spLocks noChangeArrowheads="1"/>
          </p:cNvSpPr>
          <p:nvPr>
            <p:custDataLst>
              <p:tags r:id="rId7"/>
            </p:custDataLst>
          </p:nvPr>
        </p:nvSpPr>
        <p:spPr bwMode="auto">
          <a:xfrm>
            <a:off x="5238115" y="3315970"/>
            <a:ext cx="5756910"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694" tIns="43347" rIns="86694" bIns="43347">
            <a:no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l">
              <a:lnSpc>
                <a:spcPct val="70000"/>
              </a:lnSpc>
              <a:buNone/>
            </a:pPr>
            <a:r>
              <a:rPr lang="zh-CN" sz="2000" dirty="0">
                <a:solidFill>
                  <a:srgbClr val="FF0000"/>
                </a:solidFill>
                <a:effectLst>
                  <a:outerShdw blurRad="38100" dist="19050" dir="2700000" algn="tl" rotWithShape="0">
                    <a:schemeClr val="dk1">
                      <a:alpha val="40000"/>
                    </a:schemeClr>
                  </a:outerShdw>
                </a:effectLst>
                <a:sym typeface="+mn-ea"/>
              </a:rPr>
              <a:t>课程思政</a:t>
            </a:r>
            <a:r>
              <a:rPr lang="en-US" altLang="zh-CN" sz="2000" dirty="0">
                <a:solidFill>
                  <a:srgbClr val="FF0000"/>
                </a:solidFill>
                <a:effectLst>
                  <a:outerShdw blurRad="38100" dist="19050" dir="2700000" algn="tl" rotWithShape="0">
                    <a:schemeClr val="dk1">
                      <a:alpha val="40000"/>
                    </a:schemeClr>
                  </a:outerShdw>
                </a:effectLst>
                <a:sym typeface="+mn-ea"/>
              </a:rPr>
              <a:t>     </a:t>
            </a:r>
            <a:r>
              <a:rPr lang="zh-CN" sz="2000" dirty="0">
                <a:solidFill>
                  <a:srgbClr val="FF0000"/>
                </a:solidFill>
                <a:effectLst>
                  <a:outerShdw blurRad="38100" dist="19050" dir="2700000" algn="tl" rotWithShape="0">
                    <a:schemeClr val="dk1">
                      <a:alpha val="40000"/>
                    </a:schemeClr>
                  </a:outerShdw>
                </a:effectLst>
                <a:sym typeface="+mn-ea"/>
              </a:rPr>
              <a:t>岗课赛证</a:t>
            </a:r>
            <a:r>
              <a:rPr lang="en-US" altLang="zh-CN" sz="2000" dirty="0">
                <a:solidFill>
                  <a:srgbClr val="FF0000"/>
                </a:solidFill>
                <a:effectLst>
                  <a:outerShdw blurRad="38100" dist="19050" dir="2700000" algn="tl" rotWithShape="0">
                    <a:schemeClr val="dk1">
                      <a:alpha val="40000"/>
                    </a:schemeClr>
                  </a:outerShdw>
                </a:effectLst>
                <a:sym typeface="+mn-ea"/>
              </a:rPr>
              <a:t>     </a:t>
            </a:r>
            <a:r>
              <a:rPr lang="zh-CN" sz="2000" dirty="0">
                <a:solidFill>
                  <a:srgbClr val="FF0000"/>
                </a:solidFill>
                <a:effectLst>
                  <a:outerShdw blurRad="38100" dist="19050" dir="2700000" algn="tl" rotWithShape="0">
                    <a:schemeClr val="dk1">
                      <a:alpha val="40000"/>
                    </a:schemeClr>
                  </a:outerShdw>
                </a:effectLst>
                <a:sym typeface="+mn-ea"/>
              </a:rPr>
              <a:t>项目式教学</a:t>
            </a:r>
            <a:r>
              <a:rPr lang="en-US" altLang="zh-CN" sz="2000" dirty="0">
                <a:solidFill>
                  <a:srgbClr val="FF0000"/>
                </a:solidFill>
                <a:effectLst>
                  <a:outerShdw blurRad="38100" dist="19050" dir="2700000" algn="tl" rotWithShape="0">
                    <a:schemeClr val="dk1">
                      <a:alpha val="40000"/>
                    </a:schemeClr>
                  </a:outerShdw>
                </a:effectLst>
                <a:sym typeface="+mn-ea"/>
              </a:rPr>
              <a:t>     </a:t>
            </a:r>
            <a:r>
              <a:rPr lang="zh-CN" altLang="en-US" sz="2000" dirty="0">
                <a:solidFill>
                  <a:srgbClr val="FF0000"/>
                </a:solidFill>
                <a:effectLst>
                  <a:outerShdw blurRad="38100" dist="19050" dir="2700000" algn="tl" rotWithShape="0">
                    <a:schemeClr val="dk1">
                      <a:alpha val="40000"/>
                    </a:schemeClr>
                  </a:outerShdw>
                </a:effectLst>
                <a:sym typeface="+mn-ea"/>
              </a:rPr>
              <a:t>任务驱动</a:t>
            </a:r>
            <a:endParaRPr lang="zh-CN" sz="2000" dirty="0">
              <a:solidFill>
                <a:srgbClr val="FF0000"/>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a:p>
            <a:pPr algn="l">
              <a:lnSpc>
                <a:spcPct val="70000"/>
              </a:lnSpc>
              <a:buNone/>
            </a:pPr>
            <a:endParaRPr lang="zh-CN" altLang="zh-CN" sz="2000" cap="all" dirty="0">
              <a:solidFill>
                <a:schemeClr val="accent6"/>
              </a:solidFill>
              <a:latin typeface="Agency FB" panose="020B0503020202020204" pitchFamily="34" charset="0"/>
              <a:cs typeface="Arial" panose="020B0604020202020204" pitchFamily="34" charset="0"/>
            </a:endParaRPr>
          </a:p>
        </p:txBody>
      </p:sp>
      <p:pic>
        <p:nvPicPr>
          <p:cNvPr id="6" name="图片 5" descr="蝴蝶结"/>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184400" y="1409700"/>
            <a:ext cx="401955" cy="401955"/>
          </a:xfrm>
          <a:prstGeom prst="rect">
            <a:avLst/>
          </a:prstGeom>
        </p:spPr>
      </p:pic>
      <p:pic>
        <p:nvPicPr>
          <p:cNvPr id="7" name="图片 6" descr="茶杯"/>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098800" y="1409700"/>
            <a:ext cx="296545" cy="296545"/>
          </a:xfrm>
          <a:prstGeom prst="rect">
            <a:avLst/>
          </a:prstGeom>
        </p:spPr>
      </p:pic>
      <p:pic>
        <p:nvPicPr>
          <p:cNvPr id="9" name="图片 8" descr="衣架"/>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013200" y="1409700"/>
            <a:ext cx="495935" cy="495935"/>
          </a:xfrm>
          <a:prstGeom prst="rect">
            <a:avLst/>
          </a:prstGeom>
        </p:spPr>
      </p:pic>
      <p:pic>
        <p:nvPicPr>
          <p:cNvPr id="12" name="图片 11" descr="新建文档"/>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23875" y="1791335"/>
            <a:ext cx="491490" cy="491490"/>
          </a:xfrm>
          <a:prstGeom prst="rect">
            <a:avLst/>
          </a:prstGeom>
        </p:spPr>
      </p:pic>
      <p:pic>
        <p:nvPicPr>
          <p:cNvPr id="13" name="图片 12" descr="箭头"/>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459355" y="3238500"/>
            <a:ext cx="492760" cy="492760"/>
          </a:xfrm>
          <a:prstGeom prst="rect">
            <a:avLst/>
          </a:prstGeom>
        </p:spPr>
      </p:pic>
      <p:pic>
        <p:nvPicPr>
          <p:cNvPr id="14" name="图片 13" descr="箭头"/>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266315" y="1922145"/>
            <a:ext cx="408305" cy="408305"/>
          </a:xfrm>
          <a:prstGeom prst="rect">
            <a:avLst/>
          </a:prstGeom>
        </p:spPr>
      </p:pic>
      <p:pic>
        <p:nvPicPr>
          <p:cNvPr id="16" name="图片 15" descr="饼图"/>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443355" y="1761490"/>
            <a:ext cx="562610" cy="562610"/>
          </a:xfrm>
          <a:prstGeom prst="rect">
            <a:avLst/>
          </a:prstGeom>
        </p:spPr>
      </p:pic>
      <p:pic>
        <p:nvPicPr>
          <p:cNvPr id="17" name="图片 16" descr="线性数据图"/>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699260" y="3030855"/>
            <a:ext cx="401955" cy="401955"/>
          </a:xfrm>
          <a:prstGeom prst="rect">
            <a:avLst/>
          </a:prstGeom>
        </p:spPr>
      </p:pic>
      <p:pic>
        <p:nvPicPr>
          <p:cNvPr id="18" name="图片 17" descr="饼图"/>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3604260" y="3141980"/>
            <a:ext cx="495935" cy="495935"/>
          </a:xfrm>
          <a:prstGeom prst="rect">
            <a:avLst/>
          </a:prstGeom>
        </p:spPr>
      </p:pic>
      <p:pic>
        <p:nvPicPr>
          <p:cNvPr id="19" name="图片 18" descr="循环箭头"/>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523875" y="2791460"/>
            <a:ext cx="523875" cy="523875"/>
          </a:xfrm>
          <a:prstGeom prst="rect">
            <a:avLst/>
          </a:prstGeom>
        </p:spPr>
      </p:pic>
      <p:pic>
        <p:nvPicPr>
          <p:cNvPr id="22" name="图片 21" descr="信"/>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914400" y="2324100"/>
            <a:ext cx="467360" cy="467360"/>
          </a:xfrm>
          <a:prstGeom prst="rect">
            <a:avLst/>
          </a:prstGeom>
        </p:spPr>
      </p:pic>
      <p:pic>
        <p:nvPicPr>
          <p:cNvPr id="23" name="图片 22" descr="声音"/>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1828800" y="2476500"/>
            <a:ext cx="467360" cy="467360"/>
          </a:xfrm>
          <a:prstGeom prst="rect">
            <a:avLst/>
          </a:prstGeom>
        </p:spPr>
      </p:pic>
      <p:pic>
        <p:nvPicPr>
          <p:cNvPr id="24" name="图片 23" descr="上学"/>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2743200" y="2324100"/>
            <a:ext cx="574040" cy="574040"/>
          </a:xfrm>
          <a:prstGeom prst="rect">
            <a:avLst/>
          </a:prstGeom>
        </p:spPr>
      </p:pic>
      <p:pic>
        <p:nvPicPr>
          <p:cNvPr id="25" name="图片 24" descr="上学"/>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3604260" y="2545080"/>
            <a:ext cx="527685" cy="527685"/>
          </a:xfrm>
          <a:prstGeom prst="rect">
            <a:avLst/>
          </a:prstGeom>
        </p:spPr>
      </p:pic>
      <p:pic>
        <p:nvPicPr>
          <p:cNvPr id="26" name="图片 25" descr="上课"/>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4054475" y="1998980"/>
            <a:ext cx="476885" cy="476885"/>
          </a:xfrm>
          <a:prstGeom prst="rect">
            <a:avLst/>
          </a:prstGeom>
        </p:spPr>
      </p:pic>
      <p:pic>
        <p:nvPicPr>
          <p:cNvPr id="27" name="图片 26" descr="皇冠"/>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1047750" y="3238500"/>
            <a:ext cx="523875" cy="523875"/>
          </a:xfrm>
          <a:prstGeom prst="rect">
            <a:avLst/>
          </a:prstGeom>
        </p:spPr>
      </p:pic>
      <p:pic>
        <p:nvPicPr>
          <p:cNvPr id="28" name="图片 27" descr="纸笔"/>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914400" y="1040130"/>
            <a:ext cx="568325" cy="568325"/>
          </a:xfrm>
          <a:prstGeom prst="rect">
            <a:avLst/>
          </a:prstGeom>
        </p:spPr>
      </p:pic>
      <p:pic>
        <p:nvPicPr>
          <p:cNvPr id="29" name="图片 28" descr="购物篮"/>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3317240" y="1901190"/>
            <a:ext cx="574675" cy="574675"/>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
                                        </p:tgtEl>
                                        <p:attrNameLst>
                                          <p:attrName>ppt_y</p:attrName>
                                        </p:attrNameLst>
                                      </p:cBhvr>
                                      <p:tavLst>
                                        <p:tav tm="0">
                                          <p:val>
                                            <p:strVal val="#ppt_y"/>
                                          </p:val>
                                        </p:tav>
                                        <p:tav tm="100000">
                                          <p:val>
                                            <p:strVal val="#ppt_y"/>
                                          </p:val>
                                        </p:tav>
                                      </p:tavLst>
                                    </p:anim>
                                    <p:anim calcmode="lin" valueType="num">
                                      <p:cBhvr>
                                        <p:cTn id="15"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
                                        </p:tgtEl>
                                      </p:cBhvr>
                                    </p:animEffect>
                                  </p:childTnLst>
                                </p:cTn>
                              </p:par>
                            </p:childTnLst>
                          </p:cTn>
                        </p:par>
                        <p:par>
                          <p:cTn id="18" fill="hold">
                            <p:stCondLst>
                              <p:cond delay="2049"/>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549"/>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1"/>
                                        </p:tgtEl>
                                        <p:attrNameLst>
                                          <p:attrName>ppt_y</p:attrName>
                                        </p:attrNameLst>
                                      </p:cBhvr>
                                      <p:tavLst>
                                        <p:tav tm="0">
                                          <p:val>
                                            <p:strVal val="#ppt_y"/>
                                          </p:val>
                                        </p:tav>
                                        <p:tav tm="100000">
                                          <p:val>
                                            <p:strVal val="#ppt_y"/>
                                          </p:val>
                                        </p:tav>
                                      </p:tavLst>
                                    </p:anim>
                                    <p:anim calcmode="lin" valueType="num">
                                      <p:cBhvr>
                                        <p:cTn id="2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1"/>
                                        </p:tgtEl>
                                      </p:cBhvr>
                                    </p:animEffect>
                                  </p:childTnLst>
                                </p:cTn>
                              </p:par>
                            </p:childTnLst>
                          </p:cTn>
                        </p:par>
                        <p:par>
                          <p:cTn id="30" fill="hold">
                            <p:stCondLst>
                              <p:cond delay="3299"/>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21"/>
                                        </p:tgtEl>
                                      </p:cBhvr>
                                    </p:animEffect>
                                    <p:animScale>
                                      <p:cBhvr>
                                        <p:cTn id="33" dur="250" autoRev="1" fill="hold"/>
                                        <p:tgtEl>
                                          <p:spTgt spid="21"/>
                                        </p:tgtEl>
                                      </p:cBhvr>
                                      <p:by x="105000" y="105000"/>
                                    </p:animScale>
                                  </p:childTnLst>
                                </p:cTn>
                              </p:par>
                            </p:childTnLst>
                          </p:cTn>
                        </p:par>
                        <p:par>
                          <p:cTn id="34" fill="hold">
                            <p:stCondLst>
                              <p:cond delay="3799"/>
                            </p:stCondLst>
                            <p:childTnLst>
                              <p:par>
                                <p:cTn id="35" presetID="16" presetClass="entr" presetSubtype="21"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inVertical)">
                                      <p:cBhvr>
                                        <p:cTn id="37" dur="500"/>
                                        <p:tgtEl>
                                          <p:spTgt spid="20"/>
                                        </p:tgtEl>
                                      </p:cBhvr>
                                    </p:animEffect>
                                  </p:childTnLst>
                                </p:cTn>
                              </p:par>
                            </p:childTnLst>
                          </p:cTn>
                        </p:par>
                        <p:par>
                          <p:cTn id="38" fill="hold">
                            <p:stCondLst>
                              <p:cond delay="4299"/>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par>
                          <p:cTn id="46" fill="hold">
                            <p:stCondLst>
                              <p:cond delay="5050"/>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10"/>
                                        </p:tgtEl>
                                      </p:cBhvr>
                                    </p:animEffect>
                                    <p:animScale>
                                      <p:cBhvr>
                                        <p:cTn id="49" dur="250" autoRev="1" fill="hold"/>
                                        <p:tgtEl>
                                          <p:spTgt spid="10"/>
                                        </p:tgtEl>
                                      </p:cBhvr>
                                      <p:by x="105000" y="105000"/>
                                    </p:animScale>
                                  </p:childTnLst>
                                </p:cTn>
                              </p:par>
                            </p:childTnLst>
                          </p:cTn>
                        </p:par>
                        <p:par>
                          <p:cTn id="50" fill="hold">
                            <p:stCondLst>
                              <p:cond delay="55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1"/>
                                        </p:tgtEl>
                                        <p:attrNameLst>
                                          <p:attrName>ppt_y</p:attrName>
                                        </p:attrNameLst>
                                      </p:cBhvr>
                                      <p:tavLst>
                                        <p:tav tm="0">
                                          <p:val>
                                            <p:strVal val="#ppt_y"/>
                                          </p:val>
                                        </p:tav>
                                        <p:tav tm="100000">
                                          <p:val>
                                            <p:strVal val="#ppt_y"/>
                                          </p:val>
                                        </p:tav>
                                      </p:tavLst>
                                    </p:anim>
                                    <p:anim calcmode="lin" valueType="num">
                                      <p:cBhvr>
                                        <p:cTn id="5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1"/>
                                        </p:tgtEl>
                                      </p:cBhvr>
                                    </p:animEffect>
                                  </p:childTnLst>
                                </p:cTn>
                              </p:par>
                            </p:childTnLst>
                          </p:cTn>
                        </p:par>
                        <p:par>
                          <p:cTn id="58" fill="hold">
                            <p:stCondLst>
                              <p:cond delay="760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1"/>
                                        </p:tgtEl>
                                      </p:cBhvr>
                                    </p:animEffect>
                                    <p:animScale>
                                      <p:cBhvr>
                                        <p:cTn id="61"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3" grpId="0"/>
      <p:bldP spid="3" grpId="1"/>
      <p:bldP spid="10" grpId="0"/>
      <p:bldP spid="10" grpId="1"/>
      <p:bldP spid="11" grpId="0"/>
      <p:bldP spid="1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946091"/>
            <a:ext cx="4302496" cy="854048"/>
            <a:chOff x="6627851" y="1754191"/>
            <a:chExt cx="4302496" cy="854048"/>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52197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了解简单密码生成，通过简单的密码了解crunch的最基础应用。</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 name="文本框 570"/>
            <p:cNvSpPr txBox="1"/>
            <p:nvPr/>
          </p:nvSpPr>
          <p:spPr>
            <a:xfrm>
              <a:off x="7293450" y="1754191"/>
              <a:ext cx="936625"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步骤一 </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491654"/>
            <a:ext cx="4302496" cy="853859"/>
            <a:chOff x="6627851" y="3377688"/>
            <a:chExt cx="4302496" cy="854345"/>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52226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了解密码生成规则，通过对规则的了解掌握定制属于自己的密码字典。</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10" name="文本框 573"/>
            <p:cNvSpPr txBox="1"/>
            <p:nvPr/>
          </p:nvSpPr>
          <p:spPr>
            <a:xfrm>
              <a:off x="7293450" y="3377688"/>
              <a:ext cx="868680" cy="368509"/>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步骤二</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【项目实施】</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2037080"/>
            <a:ext cx="9973310" cy="13925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根据项目实施的两个步骤，学习使用crunch生成制定规则密码字典。</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809625" y="2888615"/>
          <a:ext cx="10675620" cy="3602355"/>
        </p:xfrm>
        <a:graphic>
          <a:graphicData uri="http://schemas.openxmlformats.org/drawingml/2006/table">
            <a:tbl>
              <a:tblPr/>
              <a:tblGrid>
                <a:gridCol w="2244090"/>
                <a:gridCol w="4531360"/>
                <a:gridCol w="3900170"/>
              </a:tblGrid>
              <a:tr h="27940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项目名称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项目节点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节点参数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r>
              <a:tr h="389890">
                <a:tc rowSpan="2">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简单密码生成</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1、字母组合3位密码</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3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2、字母组合3位密码并输出到文件</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950">
                <a:tc rowSpan="5">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带规则密码生成</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1、pass开头，后加四位数字的密码字典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95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2、pass开头，后加三位小写字母的密码字典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958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3、pass开头，后加三位大写字母的密码字典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31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pass开头，后加两位特殊字符的密码字典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95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138开头的11位手机号码的密码字典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73441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734416" y="41228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【作业布置】</a:t>
            </a:r>
            <a:endParaRPr lang="zh-CN" altLang="en-US" sz="4400"/>
          </a:p>
        </p:txBody>
      </p:sp>
      <p:sp>
        <p:nvSpPr>
          <p:cNvPr id="101" name="文本框 100"/>
          <p:cNvSpPr txBox="1"/>
          <p:nvPr/>
        </p:nvSpPr>
        <p:spPr>
          <a:xfrm>
            <a:off x="835025" y="1952625"/>
            <a:ext cx="10624820" cy="1938020"/>
          </a:xfrm>
          <a:prstGeom prst="rect">
            <a:avLst/>
          </a:prstGeom>
          <a:noFill/>
          <a:ln w="9525">
            <a:noFill/>
          </a:ln>
        </p:spPr>
        <p:txBody>
          <a:bodyPr wrap="square">
            <a:spAutoFit/>
          </a:bodyPr>
          <a:p>
            <a:pPr indent="0" algn="l">
              <a:buNone/>
            </a:pPr>
            <a:r>
              <a:rPr lang="zh-CN" sz="4000" b="0">
                <a:ea typeface="宋体" panose="02010600030101010101" pitchFamily="2" charset="-122"/>
              </a:rPr>
              <a:t>请生成一个8位的密码字典，其中限制每个密码至少3种字母和至少2种数字。</a:t>
            </a:r>
            <a:endParaRPr lang="zh-CN" sz="4000" b="0">
              <a:ea typeface="宋体" panose="02010600030101010101" pitchFamily="2" charset="-122"/>
            </a:endParaRPr>
          </a:p>
          <a:p>
            <a:pPr marL="742950" indent="-742950" algn="l">
              <a:buAutoNum type="arabicPeriod"/>
            </a:pPr>
            <a:endParaRPr lang="zh-CN" altLang="en-US" sz="4000" b="0">
              <a:ea typeface="宋体" panose="02010600030101010101" pitchFamily="2" charset="-122"/>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p>
            <a:pPr marL="0" indent="0">
              <a:buNone/>
            </a:pPr>
            <a:r>
              <a:rPr lang="zh-CN" altLang="en-US"/>
              <a:t>1、了解hydra和medusa的应用。</a:t>
            </a:r>
            <a:endParaRPr lang="zh-CN" altLang="en-US"/>
          </a:p>
          <a:p>
            <a:pPr marL="0" indent="0">
              <a:buNone/>
            </a:pPr>
            <a:r>
              <a:rPr lang="zh-CN" altLang="en-US"/>
              <a:t>2、能够利hydra和medusa进行在线密码暴力破解。</a:t>
            </a:r>
            <a:endParaRPr lang="zh-CN" altLang="en-US"/>
          </a:p>
        </p:txBody>
      </p:sp>
      <p:sp>
        <p:nvSpPr>
          <p:cNvPr id="80" name="文本占位符 3"/>
          <p:cNvSpPr txBox="1"/>
          <p:nvPr>
            <p:custDataLst>
              <p:tags r:id="rId1"/>
            </p:custDataLst>
          </p:nvPr>
        </p:nvSpPr>
        <p:spPr>
          <a:xfrm>
            <a:off x="522605"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p>
            <a:pPr marL="0" indent="0">
              <a:lnSpc>
                <a:spcPct val="140000"/>
              </a:lnSpc>
              <a:buNone/>
            </a:pPr>
            <a:r>
              <a:rPr lang="en-US" altLang="zh-CN"/>
              <a:t>        </a:t>
            </a:r>
            <a:r>
              <a:t>在服务器架设上，各类的数据库都是放在网址后台的，如果暴露在网络中，会出现各种安全隐患，例如12306铁路售票这种大型的系统做足了安全的防范也会出现被撞库的情况，因此，了解在线暴力破解工具有利于为将来防范此类的攻击。</a:t>
            </a:r>
          </a:p>
        </p:txBody>
      </p:sp>
      <p:sp>
        <p:nvSpPr>
          <p:cNvPr id="80" name="文本占位符 3"/>
          <p:cNvSpPr txBox="1"/>
          <p:nvPr>
            <p:custDataLst>
              <p:tags r:id="rId1"/>
            </p:custDataLst>
          </p:nvPr>
        </p:nvSpPr>
        <p:spPr>
          <a:xfrm>
            <a:off x="653415"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836516" y="2107381"/>
            <a:ext cx="7118350" cy="4949190"/>
            <a:chOff x="6627851" y="1754191"/>
            <a:chExt cx="7118350" cy="49491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627851" y="2758126"/>
              <a:ext cx="7118350" cy="39452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rPr>
                <a:t>SSH 是一种专为远程登录会话和其他网络服务提供安全性的可靠协议。 SSH 协议可以对数据进行加密传输，并有效防止远程管理过程中的信息泄露问题。ssh客户端包含ssh程序以及像scp(远程拷贝)、slogin(远程登陆)、sftp(安全文件传输)等其他的应用程序，能弥补telnet无法传输文件的问题，使管理人员在文件传输上更加便捷。</a:t>
              </a:r>
              <a:endPar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2178685" cy="706755"/>
            </a:xfrm>
            <a:prstGeom prst="rect">
              <a:avLst/>
            </a:prstGeom>
            <a:noFill/>
          </p:spPr>
          <p:txBody>
            <a:bodyPr wrap="none" rtlCol="0">
              <a:spAutoFit/>
            </a:bodyPr>
            <a:lstStyle/>
            <a:p>
              <a:pPr algn="l"/>
              <a:r>
                <a:rPr lang="zh-CN" altLang="en-US" sz="4000" dirty="0">
                  <a:latin typeface="微软雅黑" panose="020B0503020204020204" charset="-122"/>
                  <a:ea typeface="微软雅黑" panose="020B0503020204020204" charset="-122"/>
                  <a:cs typeface="Segoe UI Semilight" panose="020B0402040204020203" pitchFamily="34" charset="0"/>
                  <a:sym typeface="+mn-ea"/>
                </a:rPr>
                <a:t>SSH</a:t>
              </a:r>
              <a:r>
                <a:rPr lang="zh-CN" altLang="en-US" sz="4000" dirty="0">
                  <a:latin typeface="微软雅黑" panose="020B0503020204020204" charset="-122"/>
                  <a:ea typeface="微软雅黑" panose="020B0503020204020204" charset="-122"/>
                  <a:cs typeface="Segoe UI Semilight" panose="020B0402040204020203" pitchFamily="34" charset="0"/>
                  <a:sym typeface="+mn-ea"/>
                </a:rPr>
                <a:t>协议</a:t>
              </a:r>
              <a:endParaRPr lang="zh-CN" altLang="en-US" sz="4000" dirty="0">
                <a:latin typeface="微软雅黑" panose="020B0503020204020204" charset="-122"/>
                <a:ea typeface="微软雅黑" panose="020B0503020204020204" charset="-122"/>
                <a:cs typeface="Segoe UI Semilight" panose="020B0402040204020203" pitchFamily="34" charset="0"/>
                <a:sym typeface="+mn-ea"/>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【相关知识】</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669511" y="1629861"/>
            <a:ext cx="6793865" cy="4136390"/>
            <a:chOff x="6499581" y="1806261"/>
            <a:chExt cx="6793865" cy="41363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499581" y="2477456"/>
              <a:ext cx="6793865" cy="34651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rPr>
                <a:t>小王公司的服务器管理人员因事离开了公司，并且无法联系上，为使公司业务能正常开展，小王决定自己对服务器ssh和telnet服务进行密码暴力破解，目前有的线索是该管理人员使用的管理密码较简单，为弱密码，请你利用上次课程学习的crunch，帮小王生成一个密码字典，并利用medusa和hydra分别对两台不同的服务器进行在线用户登录暴力破解。</a:t>
              </a:r>
              <a:endPar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177245" y="1806261"/>
              <a:ext cx="3434080" cy="583565"/>
            </a:xfrm>
            <a:prstGeom prst="rect">
              <a:avLst/>
            </a:prstGeom>
            <a:noFill/>
          </p:spPr>
          <p:txBody>
            <a:bodyPr wrap="none" rtlCol="0">
              <a:spAutoFit/>
            </a:bodyPr>
            <a:lstStyle/>
            <a:p>
              <a:pPr algn="l"/>
              <a:r>
                <a:rPr lang="zh-CN" altLang="en-US" sz="3200" dirty="0">
                  <a:solidFill>
                    <a:schemeClr val="tx1">
                      <a:lumMod val="75000"/>
                      <a:lumOff val="25000"/>
                    </a:schemeClr>
                  </a:solidFill>
                  <a:latin typeface="微软雅黑" panose="020B0503020204020204" charset="-122"/>
                  <a:ea typeface="微软雅黑" panose="020B0503020204020204" charset="-122"/>
                </a:rPr>
                <a:t>弱密码的暴力</a:t>
              </a:r>
              <a:r>
                <a:rPr lang="zh-CN" altLang="en-US" sz="3200" dirty="0">
                  <a:solidFill>
                    <a:schemeClr val="tx1">
                      <a:lumMod val="75000"/>
                      <a:lumOff val="25000"/>
                    </a:schemeClr>
                  </a:solidFill>
                  <a:latin typeface="微软雅黑" panose="020B0503020204020204" charset="-122"/>
                  <a:ea typeface="微软雅黑" panose="020B0503020204020204" charset="-122"/>
                </a:rPr>
                <a:t>破解</a:t>
              </a:r>
              <a:endParaRPr lang="zh-CN" altLang="en-US" sz="3200"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309880" cy="368300"/>
            </a:xfrm>
            <a:prstGeom prst="rect">
              <a:avLst/>
            </a:prstGeom>
            <a:noFill/>
          </p:spPr>
          <p:txBody>
            <a:bodyPr wrap="none" rtlCol="0">
              <a:spAutoFit/>
            </a:bodyPr>
            <a:lstStyle/>
            <a:p>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【项目实例】</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94609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medusa暴力破解SSH协议。</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 name="文本框 570"/>
            <p:cNvSpPr txBox="1"/>
            <p:nvPr/>
          </p:nvSpPr>
          <p:spPr>
            <a:xfrm>
              <a:off x="7293450" y="1754191"/>
              <a:ext cx="936625"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步骤一 </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491654"/>
            <a:ext cx="4302496" cy="638595"/>
            <a:chOff x="6627851" y="3377688"/>
            <a:chExt cx="4302496" cy="638958"/>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8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hydra暴力破解telnet协议。</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10" name="文本框 573"/>
            <p:cNvSpPr txBox="1"/>
            <p:nvPr/>
          </p:nvSpPr>
          <p:spPr>
            <a:xfrm>
              <a:off x="7293450" y="3377688"/>
              <a:ext cx="868680" cy="368509"/>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步骤二</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【项目实施】</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7975"/>
            <a:ext cx="9973310" cy="13925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根据项目实施的两个步骤，学习在线暴力破解工具的使用。</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693420" y="2496820"/>
          <a:ext cx="10791825" cy="3505200"/>
        </p:xfrm>
        <a:graphic>
          <a:graphicData uri="http://schemas.openxmlformats.org/drawingml/2006/table">
            <a:tbl>
              <a:tblPr/>
              <a:tblGrid>
                <a:gridCol w="2982595"/>
                <a:gridCol w="3866515"/>
                <a:gridCol w="3942715"/>
              </a:tblGrid>
              <a:tr h="314325">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项目名称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项目节点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节点参数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r>
              <a:tr h="439420">
                <a:tc rowSpan="3">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medusa暴力破解SSH协议</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1、crunch密码字典生成</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927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2、medusa暴力破解SSH协议</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054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3、使用kali的终端登录服务器</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0545">
                <a:tc rowSpan="3">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hydra暴力破解telnet协议</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1、crunch密码字典生成</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118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2、hydra暴力破解telnet协议</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991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3、使用putty登录windows2003</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661019" y="3013987"/>
            <a:ext cx="4378325" cy="829945"/>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5</a:t>
            </a:r>
            <a:r>
              <a:rPr lang="zh-CN" altLang="en-US" sz="4800" dirty="0">
                <a:solidFill>
                  <a:schemeClr val="tx1">
                    <a:lumMod val="75000"/>
                    <a:lumOff val="25000"/>
                  </a:schemeClr>
                </a:solidFill>
                <a:latin typeface="微软雅黑" panose="020B0503020204020204" charset="-122"/>
                <a:ea typeface="微软雅黑" panose="020B0503020204020204" charset="-122"/>
              </a:rPr>
              <a:t>章</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口令</a:t>
            </a:r>
            <a:r>
              <a:rPr lang="zh-CN" altLang="en-US" sz="4800" dirty="0">
                <a:solidFill>
                  <a:schemeClr val="tx1">
                    <a:lumMod val="75000"/>
                    <a:lumOff val="25000"/>
                  </a:schemeClr>
                </a:solidFill>
                <a:latin typeface="微软雅黑" panose="020B0503020204020204" charset="-122"/>
                <a:ea typeface="微软雅黑" panose="020B0503020204020204" charset="-122"/>
              </a:rPr>
              <a:t>攻击</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05</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95351" y="4062519"/>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5.1.2在线暴力破解工具介绍</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【作业布置】</a:t>
            </a:r>
            <a:endParaRPr lang="zh-CN" altLang="en-US" sz="4400"/>
          </a:p>
        </p:txBody>
      </p:sp>
      <p:sp>
        <p:nvSpPr>
          <p:cNvPr id="101" name="文本框 100"/>
          <p:cNvSpPr txBox="1"/>
          <p:nvPr/>
        </p:nvSpPr>
        <p:spPr>
          <a:xfrm>
            <a:off x="835025" y="1952625"/>
            <a:ext cx="10624820" cy="2553335"/>
          </a:xfrm>
          <a:prstGeom prst="rect">
            <a:avLst/>
          </a:prstGeom>
          <a:noFill/>
          <a:ln w="9525">
            <a:noFill/>
          </a:ln>
        </p:spPr>
        <p:txBody>
          <a:bodyPr wrap="square">
            <a:spAutoFit/>
          </a:bodyPr>
          <a:p>
            <a:pPr indent="0" algn="l">
              <a:buNone/>
            </a:pPr>
            <a:r>
              <a:rPr lang="zh-CN" sz="4000" b="0">
                <a:ea typeface="宋体" panose="02010600030101010101" pitchFamily="2" charset="-122"/>
              </a:rPr>
              <a:t>请设置一个</a:t>
            </a:r>
            <a:r>
              <a:rPr lang="en-US" altLang="zh-CN" sz="4000" b="0">
                <a:ea typeface="宋体" panose="02010600030101010101" pitchFamily="2" charset="-122"/>
              </a:rPr>
              <a:t>ftp</a:t>
            </a:r>
            <a:r>
              <a:rPr lang="zh-CN" altLang="en-US" sz="4000" b="0">
                <a:ea typeface="宋体" panose="02010600030101010101" pitchFamily="2" charset="-122"/>
              </a:rPr>
              <a:t>服务器，设置一个账号，并设置一个</a:t>
            </a:r>
            <a:r>
              <a:rPr lang="zh-CN" sz="4000" b="0">
                <a:ea typeface="宋体" panose="02010600030101010101" pitchFamily="2" charset="-122"/>
              </a:rPr>
              <a:t>生成一个8位的密码字典，其中限制每个密码至少3种字母和至少2种数字。</a:t>
            </a:r>
            <a:endParaRPr lang="zh-CN" sz="4000" b="0">
              <a:ea typeface="宋体" panose="02010600030101010101" pitchFamily="2" charset="-122"/>
            </a:endParaRPr>
          </a:p>
          <a:p>
            <a:pPr marL="742950" indent="-742950" algn="l">
              <a:buAutoNum type="arabicPeriod"/>
            </a:pPr>
            <a:endParaRPr lang="zh-CN" altLang="en-US" sz="4000" b="0">
              <a:ea typeface="宋体" panose="02010600030101010101" pitchFamily="2" charset="-122"/>
            </a:endParaRP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094846" y="-203755"/>
              <a:ext cx="13867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60358" y="1005461"/>
              <a:ext cx="4914900" cy="622737"/>
            </a:xfrm>
            <a:prstGeom prst="rect">
              <a:avLst/>
            </a:prstGeom>
            <a:ln w="15875">
              <a:noFill/>
            </a:ln>
          </p:spPr>
          <p:txBody>
            <a:bodyPr wrap="square" lIns="91440" tIns="45720" rIns="91440" bIns="45720">
              <a:spAutoFit/>
            </a:bodyPr>
            <a:lstStyle/>
            <a:p>
              <a:r>
                <a:rPr sz="4000" b="1" dirty="0">
                  <a:solidFill>
                    <a:schemeClr val="tx1">
                      <a:lumMod val="75000"/>
                      <a:lumOff val="25000"/>
                    </a:schemeClr>
                  </a:solidFill>
                  <a:latin typeface="微软雅黑" panose="020B0503020204020204" charset="-122"/>
                  <a:ea typeface="微软雅黑" panose="020B0503020204020204" charset="-122"/>
                  <a:sym typeface="+mn-ea"/>
                </a:rPr>
                <a:t>5.2 口令嗅探</a:t>
              </a:r>
              <a:endParaRPr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146" name="Text Box 2"/>
          <p:cNvSpPr txBox="1"/>
          <p:nvPr>
            <p:custDataLst>
              <p:tags r:id="rId1"/>
            </p:custDataLst>
          </p:nvPr>
        </p:nvSpPr>
        <p:spPr>
          <a:xfrm>
            <a:off x="4416425" y="3996690"/>
            <a:ext cx="7071360" cy="521970"/>
          </a:xfrm>
          <a:prstGeom prst="rect">
            <a:avLst/>
          </a:prstGeom>
          <a:gradFill rotWithShape="1">
            <a:gsLst>
              <a:gs pos="0">
                <a:srgbClr val="FF9933"/>
              </a:gs>
              <a:gs pos="100000">
                <a:srgbClr val="613A13">
                  <a:alpha val="0"/>
                </a:srgbClr>
              </a:gs>
            </a:gsLst>
            <a:lin ang="0" scaled="1"/>
            <a:tileRect/>
          </a:gradFill>
          <a:ln w="9525">
            <a:noFill/>
          </a:ln>
        </p:spPr>
        <p:txBody>
          <a:bodyPr wrap="square">
            <a:spAutoFit/>
          </a:bodyPr>
          <a:p>
            <a:pPr eaLnBrk="1" hangingPunct="1">
              <a:spcBef>
                <a:spcPct val="50000"/>
              </a:spcBef>
            </a:pPr>
            <a:r>
              <a:rPr kumimoji="1" sz="2800" dirty="0">
                <a:solidFill>
                  <a:schemeClr val="accent5"/>
                </a:solidFill>
                <a:latin typeface="微软雅黑" panose="020B0503020204020204" charset="-122"/>
                <a:ea typeface="微软雅黑" panose="020B0503020204020204" charset="-122"/>
                <a:sym typeface="+mn-ea"/>
              </a:rPr>
              <a:t>5.2.1 wireshark嗅探telnet</a:t>
            </a:r>
            <a:endParaRPr kumimoji="1" sz="2800" dirty="0">
              <a:solidFill>
                <a:schemeClr val="accent5"/>
              </a:solidFill>
              <a:latin typeface="微软雅黑" panose="020B0503020204020204" charset="-122"/>
              <a:ea typeface="微软雅黑" panose="020B0503020204020204" charset="-122"/>
              <a:sym typeface="+mn-ea"/>
            </a:endParaRPr>
          </a:p>
        </p:txBody>
      </p:sp>
      <p:sp>
        <p:nvSpPr>
          <p:cNvPr id="4" name="Text Box 2"/>
          <p:cNvSpPr txBox="1"/>
          <p:nvPr>
            <p:custDataLst>
              <p:tags r:id="rId2"/>
            </p:custDataLst>
          </p:nvPr>
        </p:nvSpPr>
        <p:spPr>
          <a:xfrm>
            <a:off x="4416425" y="5462270"/>
            <a:ext cx="6879590" cy="521970"/>
          </a:xfrm>
          <a:prstGeom prst="rect">
            <a:avLst/>
          </a:prstGeom>
          <a:gradFill rotWithShape="1">
            <a:gsLst>
              <a:gs pos="0">
                <a:srgbClr val="FF9933"/>
              </a:gs>
              <a:gs pos="100000">
                <a:srgbClr val="613A13">
                  <a:alpha val="0"/>
                </a:srgbClr>
              </a:gs>
            </a:gsLst>
            <a:lin ang="0" scaled="1"/>
            <a:tileRect/>
          </a:gradFill>
          <a:ln w="9525">
            <a:noFill/>
          </a:ln>
        </p:spPr>
        <p:txBody>
          <a:bodyPr wrap="square">
            <a:spAutoFit/>
          </a:bodyPr>
          <a:p>
            <a:pPr eaLnBrk="1" hangingPunct="1">
              <a:spcBef>
                <a:spcPct val="50000"/>
              </a:spcBef>
            </a:pPr>
            <a:r>
              <a:rPr kumimoji="1" sz="2800" dirty="0">
                <a:solidFill>
                  <a:schemeClr val="accent5"/>
                </a:solidFill>
                <a:latin typeface="微软雅黑" panose="020B0503020204020204" charset="-122"/>
                <a:ea typeface="微软雅黑" panose="020B0503020204020204" charset="-122"/>
                <a:sym typeface="+mn-ea"/>
              </a:rPr>
              <a:t>5.2.2 中间人攻击</a:t>
            </a:r>
            <a:endParaRPr kumimoji="1" sz="2800" dirty="0">
              <a:solidFill>
                <a:schemeClr val="accent5"/>
              </a:solidFill>
              <a:latin typeface="微软雅黑" panose="020B0503020204020204" charset="-122"/>
              <a:ea typeface="微软雅黑" panose="020B0503020204020204" charset="-122"/>
              <a:sym typeface="+mn-ea"/>
            </a:endParaRP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p>
            <a:pPr marL="0" indent="0">
              <a:buNone/>
            </a:pPr>
            <a:r>
              <a:rPr lang="zh-CN" altLang="en-US"/>
              <a:t>1、了解telnet服务的安全隐患。</a:t>
            </a:r>
            <a:endParaRPr lang="zh-CN" altLang="en-US"/>
          </a:p>
          <a:p>
            <a:pPr marL="0" indent="0">
              <a:buNone/>
            </a:pPr>
            <a:r>
              <a:rPr lang="zh-CN" altLang="en-US"/>
              <a:t>2、能够利用wireshark抓包并进行数据流分析。</a:t>
            </a:r>
            <a:endParaRPr lang="zh-CN" altLang="en-US"/>
          </a:p>
        </p:txBody>
      </p:sp>
      <p:sp>
        <p:nvSpPr>
          <p:cNvPr id="80" name="文本占位符 3"/>
          <p:cNvSpPr txBox="1"/>
          <p:nvPr>
            <p:custDataLst>
              <p:tags r:id="rId1"/>
            </p:custDataLst>
          </p:nvPr>
        </p:nvSpPr>
        <p:spPr>
          <a:xfrm>
            <a:off x="601345"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fontScale="90000" lnSpcReduction="10000"/>
          </a:bodyPr>
          <a:p>
            <a:pPr marL="0" indent="0">
              <a:lnSpc>
                <a:spcPct val="140000"/>
              </a:lnSpc>
              <a:buNone/>
            </a:pPr>
            <a:r>
              <a:rPr lang="en-US" altLang="zh-CN"/>
              <a:t>        </a:t>
            </a:r>
            <a:r>
              <a:t>在计算机网络中telnet是一种比较常用的远程登录服务的标准协议和方式，它的作用是使操作人员可以利用终端对目标机器进行远程登录，并且在登录后可以执行各类指令。</a:t>
            </a:r>
          </a:p>
          <a:p>
            <a:pPr marL="0" indent="457200">
              <a:lnSpc>
                <a:spcPct val="140000"/>
              </a:lnSpc>
              <a:buNone/>
            </a:pPr>
            <a:r>
              <a:rPr lang="en-US"/>
              <a:t>  </a:t>
            </a:r>
            <a:r>
              <a:t>虽然telnet服务比较简单易用，但是在安全上也存在不足，特别是在网络中进行明文传输的方式，非常容易被监听，因此许多服务器也会选择禁止该服务，转而使用进行证书加密传输的SSH服务。</a:t>
            </a:r>
          </a:p>
        </p:txBody>
      </p:sp>
      <p:sp>
        <p:nvSpPr>
          <p:cNvPr id="80" name="文本占位符 3"/>
          <p:cNvSpPr txBox="1"/>
          <p:nvPr>
            <p:custDataLst>
              <p:tags r:id="rId1"/>
            </p:custDataLst>
          </p:nvPr>
        </p:nvSpPr>
        <p:spPr>
          <a:xfrm>
            <a:off x="66294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836516" y="2107381"/>
            <a:ext cx="7118350" cy="4949190"/>
            <a:chOff x="6627851" y="1754191"/>
            <a:chExt cx="7118350" cy="49491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627851" y="2758126"/>
              <a:ext cx="7118350" cy="39452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rPr>
                <a:t>Telnet协议包含在TCP/IP协议族内，是一种远程登录的方式，由ARPANET开发，基本功能是允许用户登录进入远程主机系统。Telnet主要用途是进行远程控制，如果是要进行文件传递，使用FTP协议会更加方便，其替代协议SSH在这方面有较大的改进。</a:t>
              </a:r>
              <a:endPar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2647315" cy="706755"/>
            </a:xfrm>
            <a:prstGeom prst="rect">
              <a:avLst/>
            </a:prstGeom>
            <a:noFill/>
          </p:spPr>
          <p:txBody>
            <a:bodyPr wrap="none" rtlCol="0">
              <a:spAutoFit/>
            </a:bodyPr>
            <a:lstStyle/>
            <a:p>
              <a:pPr algn="l"/>
              <a:r>
                <a:rPr lang="zh-CN" altLang="en-US" sz="4000" dirty="0">
                  <a:latin typeface="微软雅黑" panose="020B0503020204020204" charset="-122"/>
                  <a:ea typeface="微软雅黑" panose="020B0503020204020204" charset="-122"/>
                  <a:cs typeface="Segoe UI Semilight" panose="020B0402040204020203" pitchFamily="34" charset="0"/>
                  <a:sym typeface="+mn-ea"/>
                </a:rPr>
                <a:t>Telnet协议</a:t>
              </a:r>
              <a:endParaRPr lang="zh-CN" altLang="en-US" sz="4000" dirty="0">
                <a:latin typeface="微软雅黑" panose="020B0503020204020204" charset="-122"/>
                <a:ea typeface="微软雅黑" panose="020B0503020204020204" charset="-122"/>
                <a:cs typeface="Segoe UI Semilight" panose="020B0402040204020203" pitchFamily="34" charset="0"/>
                <a:sym typeface="+mn-ea"/>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【相关知识】</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669511" y="1629861"/>
            <a:ext cx="6793865" cy="4136390"/>
            <a:chOff x="6499581" y="1806261"/>
            <a:chExt cx="6793865" cy="41363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499581" y="2477456"/>
              <a:ext cx="6793865" cy="34651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rPr>
                <a:t>小王是广信网络公司的新进的网络管理员，习惯使用telnet登录公司服务器进行操作，有一天，同事小李看到了小王的操作，给小王指出了telnet服务的安全隐患，下面我们就来看看小李是怎么发现telnet的安全隐患的。</a:t>
              </a:r>
              <a:endPar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177126" y="1806261"/>
              <a:ext cx="3750945" cy="583565"/>
            </a:xfrm>
            <a:prstGeom prst="rect">
              <a:avLst/>
            </a:prstGeom>
            <a:noFill/>
          </p:spPr>
          <p:txBody>
            <a:bodyPr wrap="square" rtlCol="0">
              <a:spAutoFit/>
            </a:bodyPr>
            <a:lstStyle/>
            <a:p>
              <a:pPr algn="l"/>
              <a:r>
                <a:rPr lang="zh-CN" altLang="en-US" sz="3200" dirty="0">
                  <a:solidFill>
                    <a:schemeClr val="tx1">
                      <a:lumMod val="75000"/>
                      <a:lumOff val="25000"/>
                    </a:schemeClr>
                  </a:solidFill>
                  <a:latin typeface="微软雅黑" panose="020B0503020204020204" charset="-122"/>
                  <a:ea typeface="微软雅黑" panose="020B0503020204020204" charset="-122"/>
                  <a:sym typeface="+mn-ea"/>
                </a:rPr>
                <a:t>telnet密码</a:t>
              </a:r>
              <a:r>
                <a:rPr lang="zh-CN" altLang="en-US" sz="3200" dirty="0">
                  <a:solidFill>
                    <a:schemeClr val="tx1">
                      <a:lumMod val="75000"/>
                      <a:lumOff val="25000"/>
                    </a:schemeClr>
                  </a:solidFill>
                  <a:latin typeface="微软雅黑" panose="020B0503020204020204" charset="-122"/>
                  <a:ea typeface="微软雅黑" panose="020B0503020204020204" charset="-122"/>
                </a:rPr>
                <a:t>嗅探</a:t>
              </a:r>
              <a:endParaRPr lang="zh-CN" altLang="en-US" sz="3200"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309880" cy="368300"/>
            </a:xfrm>
            <a:prstGeom prst="rect">
              <a:avLst/>
            </a:prstGeom>
            <a:noFill/>
          </p:spPr>
          <p:txBody>
            <a:bodyPr wrap="none" rtlCol="0">
              <a:spAutoFit/>
            </a:bodyPr>
            <a:lstStyle/>
            <a:p>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【项目实例】</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94609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windows2003配置telnet服务</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 name="文本框 570"/>
            <p:cNvSpPr txBox="1"/>
            <p:nvPr/>
          </p:nvSpPr>
          <p:spPr>
            <a:xfrm>
              <a:off x="7293450" y="1754191"/>
              <a:ext cx="936625"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步骤一 </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491654"/>
            <a:ext cx="4302496" cy="853860"/>
            <a:chOff x="6627851" y="3377688"/>
            <a:chExt cx="4302496" cy="854345"/>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52226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登录telnet，登录的同时对数据包进行抓包，发现telnet协议的安全隐患</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10" name="文本框 573"/>
            <p:cNvSpPr txBox="1"/>
            <p:nvPr/>
          </p:nvSpPr>
          <p:spPr>
            <a:xfrm>
              <a:off x="7293450" y="3377688"/>
              <a:ext cx="868680" cy="368509"/>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步骤二</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【项目实施】</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7975"/>
            <a:ext cx="10505440" cy="13925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根据项目实施的两个步骤，完成wireshark抓取telnet登录用户及密码。</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693420" y="2496820"/>
          <a:ext cx="11008995" cy="3486785"/>
        </p:xfrm>
        <a:graphic>
          <a:graphicData uri="http://schemas.openxmlformats.org/drawingml/2006/table">
            <a:tbl>
              <a:tblPr/>
              <a:tblGrid>
                <a:gridCol w="3042920"/>
                <a:gridCol w="4913630"/>
                <a:gridCol w="3052445"/>
              </a:tblGrid>
              <a:tr h="37084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项目名称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项目节点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节点参数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r>
              <a:tr h="518795">
                <a:tc rowSpan="2">
                  <a:txBody>
                    <a:bodyPr/>
                    <a:p>
                      <a:pPr algn="l">
                        <a:buClrTx/>
                        <a:buSzTx/>
                        <a:buFontTx/>
                        <a:buNone/>
                      </a:pPr>
                      <a:r>
                        <a:rPr lang="en-US" sz="1800" b="1">
                          <a:latin typeface="宋体" panose="02010600030101010101" pitchFamily="2" charset="-122"/>
                          <a:ea typeface="宋体" panose="02010600030101010101" pitchFamily="2" charset="-122"/>
                          <a:cs typeface="宋体" panose="02010600030101010101" pitchFamily="2" charset="-122"/>
                        </a:rPr>
                        <a:t>windows2003配置telnet服务</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800" b="0">
                          <a:latin typeface="宋体" panose="02010600030101010101" pitchFamily="2" charset="-122"/>
                          <a:ea typeface="宋体" panose="02010600030101010101" pitchFamily="2" charset="-122"/>
                          <a:cs typeface="宋体" panose="02010600030101010101" pitchFamily="2" charset="-122"/>
                        </a:rPr>
                        <a:t>1、协议开启过程</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33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l">
                        <a:buClrTx/>
                        <a:buSzTx/>
                        <a:buFontTx/>
                        <a:buNone/>
                      </a:pPr>
                      <a:r>
                        <a:rPr lang="en-US" sz="1800" b="0">
                          <a:latin typeface="宋体" panose="02010600030101010101" pitchFamily="2" charset="-122"/>
                          <a:ea typeface="宋体" panose="02010600030101010101" pitchFamily="2" charset="-122"/>
                          <a:cs typeface="宋体" panose="02010600030101010101" pitchFamily="2" charset="-122"/>
                        </a:rPr>
                        <a:t>2、查看靶机ip地址</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9605">
                <a:tc rowSpan="3">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wireshark抓取telnet登录数据</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1、开启wireshark进行监听</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5024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2、telnet登录</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97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3、wireshark跟踪数据流并分析用户名和密码</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95351" y="4062519"/>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本章内容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en-US" altLang="zh-CN" sz="2400" b="1" dirty="0">
                  <a:solidFill>
                    <a:schemeClr val="tx1">
                      <a:lumMod val="75000"/>
                      <a:lumOff val="25000"/>
                    </a:schemeClr>
                  </a:solidFill>
                  <a:latin typeface="微软雅黑" panose="020B0503020204020204" charset="-122"/>
                  <a:ea typeface="微软雅黑" panose="020B0503020204020204" charset="-122"/>
                </a:rPr>
                <a:t>  5.1 </a:t>
              </a:r>
              <a:r>
                <a:rPr lang="zh-CN" altLang="en-US" sz="2400" b="1" dirty="0">
                  <a:solidFill>
                    <a:schemeClr val="tx1">
                      <a:lumMod val="75000"/>
                      <a:lumOff val="25000"/>
                    </a:schemeClr>
                  </a:solidFill>
                  <a:latin typeface="微软雅黑" panose="020B0503020204020204" charset="-122"/>
                  <a:ea typeface="微软雅黑" panose="020B0503020204020204" charset="-122"/>
                </a:rPr>
                <a:t>口令</a:t>
              </a:r>
              <a:r>
                <a:rPr lang="zh-CN" altLang="en-US" sz="2400" b="1" dirty="0">
                  <a:solidFill>
                    <a:schemeClr val="tx1">
                      <a:lumMod val="75000"/>
                      <a:lumOff val="25000"/>
                    </a:schemeClr>
                  </a:solidFill>
                  <a:latin typeface="微软雅黑" panose="020B0503020204020204" charset="-122"/>
                  <a:ea typeface="微软雅黑" panose="020B0503020204020204" charset="-122"/>
                </a:rPr>
                <a:t>破解</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715" y="1715280"/>
              <a:ext cx="3155156" cy="405646"/>
            </a:xfrm>
            <a:prstGeom prst="rect">
              <a:avLst/>
            </a:prstGeom>
            <a:ln w="15875">
              <a:noFill/>
            </a:ln>
          </p:spPr>
          <p:txBody>
            <a:bodyPr wrap="square" lIns="91440" tIns="45720" rIns="91440" bIns="45720">
              <a:spAutoFit/>
            </a:bodyPr>
            <a:lstStyle/>
            <a:p>
              <a:r>
                <a:rPr lang="en-US" altLang="zh-CN" sz="2400" b="1" dirty="0">
                  <a:solidFill>
                    <a:schemeClr val="tx1">
                      <a:lumMod val="75000"/>
                      <a:lumOff val="25000"/>
                    </a:schemeClr>
                  </a:solidFill>
                  <a:latin typeface="微软雅黑" panose="020B0503020204020204" charset="-122"/>
                  <a:ea typeface="微软雅黑" panose="020B0503020204020204" charset="-122"/>
                </a:rPr>
                <a:t>5.</a:t>
              </a:r>
              <a:r>
                <a:rPr lang="en-US" sz="2400" b="1" dirty="0">
                  <a:solidFill>
                    <a:schemeClr val="tx1">
                      <a:lumMod val="75000"/>
                      <a:lumOff val="25000"/>
                    </a:schemeClr>
                  </a:solidFill>
                  <a:latin typeface="微软雅黑" panose="020B0503020204020204" charset="-122"/>
                  <a:ea typeface="微软雅黑" panose="020B0503020204020204" charset="-122"/>
                </a:rPr>
                <a:t>2 </a:t>
              </a:r>
              <a:r>
                <a:rPr lang="zh-CN" altLang="en-US" sz="2400" b="1" dirty="0">
                  <a:solidFill>
                    <a:schemeClr val="tx1">
                      <a:lumMod val="75000"/>
                      <a:lumOff val="25000"/>
                    </a:schemeClr>
                  </a:solidFill>
                  <a:latin typeface="微软雅黑" panose="020B0503020204020204" charset="-122"/>
                  <a:ea typeface="微软雅黑" panose="020B0503020204020204" charset="-122"/>
                </a:rPr>
                <a:t>口令</a:t>
              </a:r>
              <a:r>
                <a:rPr lang="zh-CN" altLang="en-US" sz="2400" b="1" dirty="0">
                  <a:solidFill>
                    <a:schemeClr val="tx1">
                      <a:lumMod val="75000"/>
                      <a:lumOff val="25000"/>
                    </a:schemeClr>
                  </a:solidFill>
                  <a:latin typeface="微软雅黑" panose="020B0503020204020204" charset="-122"/>
                  <a:ea typeface="微软雅黑" panose="020B0503020204020204" charset="-122"/>
                </a:rPr>
                <a:t>嗅探</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animBg="1"/>
      <p:bldP spid="8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5.2.1wireshark嗅探telnet</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【作业布置】</a:t>
            </a:r>
            <a:endParaRPr lang="zh-CN" altLang="en-US" sz="4400"/>
          </a:p>
        </p:txBody>
      </p:sp>
      <p:sp>
        <p:nvSpPr>
          <p:cNvPr id="101" name="文本框 100"/>
          <p:cNvSpPr txBox="1"/>
          <p:nvPr/>
        </p:nvSpPr>
        <p:spPr>
          <a:xfrm>
            <a:off x="835025" y="1952625"/>
            <a:ext cx="10624820" cy="3169285"/>
          </a:xfrm>
          <a:prstGeom prst="rect">
            <a:avLst/>
          </a:prstGeom>
          <a:noFill/>
          <a:ln w="9525">
            <a:noFill/>
          </a:ln>
        </p:spPr>
        <p:txBody>
          <a:bodyPr wrap="square">
            <a:spAutoFit/>
          </a:bodyPr>
          <a:p>
            <a:pPr indent="0" algn="l">
              <a:buNone/>
            </a:pPr>
            <a:r>
              <a:rPr lang="zh-CN" sz="4000" b="0">
                <a:ea typeface="宋体" panose="02010600030101010101" pitchFamily="2" charset="-122"/>
              </a:rPr>
              <a:t>请设置一个</a:t>
            </a:r>
            <a:r>
              <a:rPr lang="en-US" altLang="zh-CN" sz="4000" b="0">
                <a:ea typeface="宋体" panose="02010600030101010101" pitchFamily="2" charset="-122"/>
              </a:rPr>
              <a:t>ftp</a:t>
            </a:r>
            <a:r>
              <a:rPr lang="zh-CN" altLang="en-US" sz="4000" b="0">
                <a:ea typeface="宋体" panose="02010600030101010101" pitchFamily="2" charset="-122"/>
              </a:rPr>
              <a:t>服务器，设置一个账号，并设置一个</a:t>
            </a:r>
            <a:r>
              <a:rPr lang="zh-CN" sz="4000" b="0">
                <a:ea typeface="宋体" panose="02010600030101010101" pitchFamily="2" charset="-122"/>
              </a:rPr>
              <a:t>用户和密码，请不要使用</a:t>
            </a:r>
            <a:r>
              <a:rPr lang="en-US" altLang="zh-CN" sz="4000" b="0">
                <a:ea typeface="宋体" panose="02010600030101010101" pitchFamily="2" charset="-122"/>
              </a:rPr>
              <a:t>ssl</a:t>
            </a:r>
            <a:r>
              <a:rPr lang="zh-CN" altLang="en-US" sz="4000" b="0">
                <a:ea typeface="宋体" panose="02010600030101010101" pitchFamily="2" charset="-122"/>
              </a:rPr>
              <a:t>加密协议，</a:t>
            </a:r>
            <a:r>
              <a:rPr lang="zh-CN" sz="4000" b="0">
                <a:ea typeface="宋体" panose="02010600030101010101" pitchFamily="2" charset="-122"/>
              </a:rPr>
              <a:t>然后使用</a:t>
            </a:r>
            <a:r>
              <a:rPr lang="en-US" altLang="zh-CN" sz="4000" b="0">
                <a:ea typeface="宋体" panose="02010600030101010101" pitchFamily="2" charset="-122"/>
              </a:rPr>
              <a:t>wireshark</a:t>
            </a:r>
            <a:r>
              <a:rPr lang="zh-CN" altLang="en-US" sz="4000" b="0">
                <a:ea typeface="宋体" panose="02010600030101010101" pitchFamily="2" charset="-122"/>
              </a:rPr>
              <a:t>抓取</a:t>
            </a:r>
            <a:r>
              <a:rPr lang="en-US" altLang="zh-CN" sz="4000" b="0">
                <a:ea typeface="宋体" panose="02010600030101010101" pitchFamily="2" charset="-122"/>
              </a:rPr>
              <a:t>ftp</a:t>
            </a:r>
            <a:r>
              <a:rPr lang="zh-CN" altLang="en-US" sz="4000" b="0">
                <a:ea typeface="宋体" panose="02010600030101010101" pitchFamily="2" charset="-122"/>
              </a:rPr>
              <a:t>登录用户及密码，提示：数据过滤使用</a:t>
            </a:r>
            <a:r>
              <a:rPr lang="en-US" altLang="zh-CN" sz="4000" b="0">
                <a:ea typeface="宋体" panose="02010600030101010101" pitchFamily="2" charset="-122"/>
              </a:rPr>
              <a:t>FTP</a:t>
            </a:r>
            <a:r>
              <a:rPr lang="zh-CN" altLang="en-US" sz="4000" b="0">
                <a:ea typeface="宋体" panose="02010600030101010101" pitchFamily="2" charset="-122"/>
              </a:rPr>
              <a:t>协议进行过滤</a:t>
            </a:r>
            <a:r>
              <a:rPr lang="zh-CN" sz="4000" b="0">
                <a:ea typeface="宋体" panose="02010600030101010101" pitchFamily="2" charset="-122"/>
              </a:rPr>
              <a:t>。</a:t>
            </a:r>
            <a:endParaRPr lang="zh-CN" sz="4000" b="0">
              <a:ea typeface="宋体" panose="02010600030101010101" pitchFamily="2" charset="-122"/>
            </a:endParaRPr>
          </a:p>
          <a:p>
            <a:pPr marL="742950" indent="-742950" algn="l">
              <a:buAutoNum type="arabicPeriod"/>
            </a:pPr>
            <a:endParaRPr lang="zh-CN" altLang="en-US" sz="4000" b="0">
              <a:ea typeface="宋体" panose="02010600030101010101" pitchFamily="2" charset="-122"/>
            </a:endParaRP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p>
            <a:pPr marL="0" indent="0">
              <a:buNone/>
            </a:pPr>
            <a:r>
              <a:rPr lang="zh-CN" altLang="en-US"/>
              <a:t>1、了解中间人攻击原理。</a:t>
            </a:r>
            <a:endParaRPr lang="zh-CN" altLang="en-US"/>
          </a:p>
          <a:p>
            <a:pPr marL="0" indent="0">
              <a:buNone/>
            </a:pPr>
            <a:r>
              <a:rPr lang="zh-CN" altLang="en-US"/>
              <a:t>2、能够利用ettercap完成图片数据流的嗅探。</a:t>
            </a:r>
            <a:endParaRPr lang="zh-CN" altLang="en-US"/>
          </a:p>
        </p:txBody>
      </p:sp>
      <p:sp>
        <p:nvSpPr>
          <p:cNvPr id="80" name="文本占位符 3"/>
          <p:cNvSpPr txBox="1"/>
          <p:nvPr>
            <p:custDataLst>
              <p:tags r:id="rId1"/>
            </p:custDataLst>
          </p:nvPr>
        </p:nvSpPr>
        <p:spPr>
          <a:xfrm>
            <a:off x="601345"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fontScale="90000" lnSpcReduction="10000"/>
          </a:bodyPr>
          <a:p>
            <a:pPr marL="0" indent="0">
              <a:lnSpc>
                <a:spcPct val="170000"/>
              </a:lnSpc>
              <a:buNone/>
            </a:pPr>
            <a:r>
              <a:rPr lang="en-US" altLang="zh-CN"/>
              <a:t>        </a:t>
            </a:r>
            <a:r>
              <a:t>在计算机网络通信领域，中间人攻击（Man-in-the-Middle Attack, MITM）是一种常见的网络入侵手段，MITM攻击通过拦截正常的网络通信数据，并进行数据篡改和嗅探，通信的双方都毫不知情的情况下获取到用户的数据。MITM攻击类型比较多</a:t>
            </a:r>
            <a:r>
              <a:rPr lang="zh-CN"/>
              <a:t>，通过一种典型的中间人攻击</a:t>
            </a:r>
            <a:r>
              <a:rPr lang="zh-CN"/>
              <a:t>可以使读者了解数据传输中加密传输和链路安全保护的重要性。</a:t>
            </a:r>
            <a:endParaRPr lang="zh-CN"/>
          </a:p>
        </p:txBody>
      </p:sp>
      <p:sp>
        <p:nvSpPr>
          <p:cNvPr id="80" name="文本占位符 3"/>
          <p:cNvSpPr txBox="1"/>
          <p:nvPr>
            <p:custDataLst>
              <p:tags r:id="rId1"/>
            </p:custDataLst>
          </p:nvPr>
        </p:nvSpPr>
        <p:spPr>
          <a:xfrm>
            <a:off x="66294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836516" y="2107381"/>
            <a:ext cx="7118350" cy="4949190"/>
            <a:chOff x="6627851" y="1754191"/>
            <a:chExt cx="7118350" cy="49491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627851" y="2758126"/>
              <a:ext cx="7118350" cy="39452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rPr>
                <a:t>中间人攻击（Man-in-the-MiddleAttack，简称“MITM攻击”）是一种“间接”的入侵攻击模式，这种攻击模式是将一台计算机设置在两台通信计算机之间网络连接中间，所有的数据均由该计算机传递，在传递的过程中，所有的数据都是对该计算机可视可篡改的，因此这台计算机就称为“中间人”。</a:t>
              </a:r>
              <a:endParaRPr lang="zh-CN" altLang="en-US" sz="2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2722880" cy="706755"/>
            </a:xfrm>
            <a:prstGeom prst="rect">
              <a:avLst/>
            </a:prstGeom>
            <a:noFill/>
          </p:spPr>
          <p:txBody>
            <a:bodyPr wrap="none" rtlCol="0">
              <a:spAutoFit/>
            </a:bodyPr>
            <a:lstStyle/>
            <a:p>
              <a:pPr algn="l"/>
              <a:r>
                <a:rPr lang="zh-CN" altLang="en-US" sz="4000" dirty="0">
                  <a:latin typeface="微软雅黑" panose="020B0503020204020204" charset="-122"/>
                  <a:ea typeface="微软雅黑" panose="020B0503020204020204" charset="-122"/>
                  <a:cs typeface="Segoe UI Semilight" panose="020B0402040204020203" pitchFamily="34" charset="0"/>
                  <a:sym typeface="+mn-ea"/>
                </a:rPr>
                <a:t>中间人攻击</a:t>
              </a:r>
              <a:endParaRPr lang="zh-CN" altLang="en-US" sz="4000" dirty="0">
                <a:latin typeface="微软雅黑" panose="020B0503020204020204" charset="-122"/>
                <a:ea typeface="微软雅黑" panose="020B0503020204020204" charset="-122"/>
                <a:cs typeface="Segoe UI Semilight" panose="020B0402040204020203" pitchFamily="34" charset="0"/>
                <a:sym typeface="+mn-ea"/>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【相关知识】</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669511" y="1629861"/>
            <a:ext cx="6793865" cy="4136390"/>
            <a:chOff x="6499581" y="1806261"/>
            <a:chExt cx="6793865" cy="41363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499581" y="2477456"/>
              <a:ext cx="6793865" cy="34651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rPr>
                <a:t>小王作为公司的管理人员，深知数据传输的过程中采用加密的方式是最有保障的，现在小王的公司招收了一批新人，为了让新人了解数据传输加密的重要性，小王决定演示一遍中间人攻击的案例，使新人了解到链路安全的重要性，提高他们的网络安全意识。</a:t>
              </a:r>
              <a:endPar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177126" y="1806261"/>
              <a:ext cx="5381625" cy="583565"/>
            </a:xfrm>
            <a:prstGeom prst="rect">
              <a:avLst/>
            </a:prstGeom>
            <a:noFill/>
          </p:spPr>
          <p:txBody>
            <a:bodyPr wrap="square" rtlCol="0">
              <a:spAutoFit/>
            </a:bodyPr>
            <a:lstStyle/>
            <a:p>
              <a:pPr algn="l"/>
              <a:r>
                <a:rPr lang="zh-CN" altLang="en-US" sz="3200" dirty="0">
                  <a:latin typeface="微软雅黑" panose="020B0503020204020204" charset="-122"/>
                  <a:ea typeface="微软雅黑" panose="020B0503020204020204" charset="-122"/>
                  <a:cs typeface="Segoe UI Semilight" panose="020B0402040204020203" pitchFamily="34" charset="0"/>
                  <a:sym typeface="+mn-ea"/>
                </a:rPr>
                <a:t>数据传输加密的</a:t>
              </a:r>
              <a:r>
                <a:rPr lang="zh-CN" altLang="en-US" sz="3200" dirty="0">
                  <a:latin typeface="微软雅黑" panose="020B0503020204020204" charset="-122"/>
                  <a:ea typeface="微软雅黑" panose="020B0503020204020204" charset="-122"/>
                  <a:cs typeface="Segoe UI Semilight" panose="020B0402040204020203" pitchFamily="34" charset="0"/>
                  <a:sym typeface="+mn-ea"/>
                </a:rPr>
                <a:t>重要性</a:t>
              </a:r>
              <a:endParaRPr lang="zh-CN" altLang="en-US" sz="3200" dirty="0">
                <a:latin typeface="微软雅黑" panose="020B0503020204020204" charset="-122"/>
                <a:ea typeface="微软雅黑" panose="020B0503020204020204" charset="-122"/>
                <a:cs typeface="Segoe UI Semilight" panose="020B0402040204020203" pitchFamily="34" charset="0"/>
                <a:sym typeface="+mn-ea"/>
              </a:endParaRPr>
            </a:p>
          </p:txBody>
        </p:sp>
        <p:sp>
          <p:nvSpPr>
            <p:cNvPr id="6" name="文本框 571"/>
            <p:cNvSpPr txBox="1"/>
            <p:nvPr/>
          </p:nvSpPr>
          <p:spPr>
            <a:xfrm>
              <a:off x="6667040" y="1914354"/>
              <a:ext cx="309880" cy="368300"/>
            </a:xfrm>
            <a:prstGeom prst="rect">
              <a:avLst/>
            </a:prstGeom>
            <a:noFill/>
          </p:spPr>
          <p:txBody>
            <a:bodyPr wrap="none" rtlCol="0">
              <a:spAutoFit/>
            </a:bodyPr>
            <a:lstStyle/>
            <a:p>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【项目实例】</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【项目实施】</a:t>
            </a:r>
            <a:endParaRPr lang="zh-CN" altLang="en-US" sz="4400"/>
          </a:p>
        </p:txBody>
      </p:sp>
      <p:grpSp>
        <p:nvGrpSpPr>
          <p:cNvPr id="12" name="组合 11"/>
          <p:cNvGrpSpPr/>
          <p:nvPr/>
        </p:nvGrpSpPr>
        <p:grpSpPr>
          <a:xfrm>
            <a:off x="533756" y="1946091"/>
            <a:ext cx="4302496" cy="638783"/>
            <a:chOff x="6627851" y="1754191"/>
            <a:chExt cx="4302496" cy="638783"/>
          </a:xfrm>
        </p:grpSpPr>
        <p:sp>
          <p:nvSpPr>
            <p:cNvPr id="1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两台靶机正常通信演示。</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15" name="文本框 570"/>
            <p:cNvSpPr txBox="1"/>
            <p:nvPr/>
          </p:nvSpPr>
          <p:spPr>
            <a:xfrm>
              <a:off x="7293450" y="1754191"/>
              <a:ext cx="936625"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步骤一 </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19" name="组合 18"/>
          <p:cNvGrpSpPr/>
          <p:nvPr/>
        </p:nvGrpSpPr>
        <p:grpSpPr>
          <a:xfrm>
            <a:off x="533756" y="3491654"/>
            <a:ext cx="4302496" cy="638594"/>
            <a:chOff x="6627851" y="3377688"/>
            <a:chExt cx="4302496" cy="638957"/>
          </a:xfrm>
        </p:grpSpPr>
        <p:sp>
          <p:nvSpPr>
            <p:cNvPr id="20"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1" name="矩形 20"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中间人介入及相关网络设置。</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22" name="文本框 573"/>
            <p:cNvSpPr txBox="1"/>
            <p:nvPr/>
          </p:nvSpPr>
          <p:spPr>
            <a:xfrm>
              <a:off x="7293450" y="3377688"/>
              <a:ext cx="868680" cy="368509"/>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步骤二</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3"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24" name="组合 23"/>
          <p:cNvGrpSpPr/>
          <p:nvPr/>
        </p:nvGrpSpPr>
        <p:grpSpPr>
          <a:xfrm>
            <a:off x="533756" y="4935009"/>
            <a:ext cx="4302496" cy="638594"/>
            <a:chOff x="6627851" y="5050685"/>
            <a:chExt cx="4302496" cy="638957"/>
          </a:xfrm>
        </p:grpSpPr>
        <p:sp>
          <p:nvSpPr>
            <p:cNvPr id="25"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6" name="矩形 25"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rPr>
                <a:t>ettercap应用及driftnet图片流监听演示。</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27" name="文本框 576"/>
            <p:cNvSpPr txBox="1"/>
            <p:nvPr/>
          </p:nvSpPr>
          <p:spPr>
            <a:xfrm>
              <a:off x="7293450" y="5050685"/>
              <a:ext cx="868680" cy="36851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步骤</a:t>
              </a:r>
              <a:r>
                <a:rPr lang="zh-CN" altLang="en-US" dirty="0">
                  <a:solidFill>
                    <a:schemeClr val="tx1">
                      <a:lumMod val="75000"/>
                      <a:lumOff val="25000"/>
                    </a:schemeClr>
                  </a:solidFill>
                  <a:latin typeface="微软雅黑" panose="020B0503020204020204" charset="-122"/>
                  <a:ea typeface="微软雅黑" panose="020B0503020204020204" charset="-122"/>
                  <a:sym typeface="+mn-ea"/>
                </a:rPr>
                <a:t>三</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28"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1+#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7975"/>
            <a:ext cx="10505440" cy="13925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根据项目实施的两个步骤，根据项目实施的三个步骤，完成中间人攻击。</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693420" y="2496820"/>
          <a:ext cx="11008995" cy="5431790"/>
        </p:xfrm>
        <a:graphic>
          <a:graphicData uri="http://schemas.openxmlformats.org/drawingml/2006/table">
            <a:tbl>
              <a:tblPr/>
              <a:tblGrid>
                <a:gridCol w="3042920"/>
                <a:gridCol w="4913630"/>
                <a:gridCol w="3052445"/>
              </a:tblGrid>
              <a:tr h="37084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项目名称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项目节点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节点参数</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bg1">
                        <a:lumMod val="85000"/>
                      </a:schemeClr>
                    </a:solidFill>
                  </a:tcPr>
                </a:tc>
              </a:tr>
              <a:tr h="518795">
                <a:tc rowSpan="3">
                  <a:txBody>
                    <a:bodyPr/>
                    <a:p>
                      <a:pPr algn="l">
                        <a:buClrTx/>
                        <a:buSzTx/>
                        <a:buFontTx/>
                        <a:buNone/>
                      </a:pPr>
                      <a:r>
                        <a:rPr lang="en-US" sz="1800" b="1">
                          <a:latin typeface="宋体" panose="02010600030101010101" pitchFamily="2" charset="-122"/>
                          <a:ea typeface="宋体" panose="02010600030101010101" pitchFamily="2" charset="-122"/>
                          <a:cs typeface="宋体" panose="02010600030101010101" pitchFamily="2" charset="-122"/>
                        </a:rPr>
                        <a:t>两台靶机间正常通信设置</a:t>
                      </a:r>
                      <a:endParaRPr lang="en-US" sz="1800" b="1">
                        <a:latin typeface="宋体" panose="02010600030101010101" pitchFamily="2" charset="-122"/>
                        <a:ea typeface="宋体" panose="02010600030101010101" pitchFamily="2" charset="-122"/>
                        <a:cs typeface="宋体" panose="02010600030101010101" pitchFamily="2" charset="-122"/>
                      </a:endParaRPr>
                    </a:p>
                    <a:p>
                      <a:pPr indent="0">
                        <a:buNone/>
                      </a:pPr>
                      <a:r>
                        <a:rPr lang="en-US" altLang="zh-CN" sz="1000">
                          <a:latin typeface="宋体" panose="02010600030101010101" pitchFamily="2" charset="-122"/>
                        </a:rPr>
                        <a:t> </a:t>
                      </a:r>
                      <a:endParaRPr 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800" b="0">
                          <a:latin typeface="宋体" panose="02010600030101010101" pitchFamily="2" charset="-122"/>
                          <a:ea typeface="宋体" panose="02010600030101010101" pitchFamily="2" charset="-122"/>
                          <a:cs typeface="宋体" panose="02010600030101010101" pitchFamily="2" charset="-122"/>
                        </a:rPr>
                        <a:t>1、网卡设置</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33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algn="l">
                        <a:buClrTx/>
                        <a:buSzTx/>
                        <a:buFontTx/>
                        <a:buNone/>
                      </a:pPr>
                      <a:r>
                        <a:rPr lang="en-US" sz="1800" b="0">
                          <a:latin typeface="宋体" panose="02010600030101010101" pitchFamily="2" charset="-122"/>
                          <a:ea typeface="宋体" panose="02010600030101010101" pitchFamily="2" charset="-122"/>
                          <a:cs typeface="宋体" panose="02010600030101010101" pitchFamily="2" charset="-122"/>
                        </a:rPr>
                        <a:t>2、IP设置</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33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noFill/>
                  </a:tcPr>
                </a:tc>
                <a:tc>
                  <a:txBody>
                    <a:bodyPr/>
                    <a:p>
                      <a:pPr algn="l">
                        <a:buClrTx/>
                        <a:buSzTx/>
                        <a:buFontTx/>
                        <a:buNone/>
                      </a:pPr>
                      <a:r>
                        <a:rPr lang="en-US" sz="1800" b="0">
                          <a:latin typeface="宋体" panose="02010600030101010101" pitchFamily="2" charset="-122"/>
                          <a:ea typeface="宋体" panose="02010600030101010101" pitchFamily="2" charset="-122"/>
                          <a:cs typeface="宋体" panose="02010600030101010101" pitchFamily="2" charset="-122"/>
                        </a:rPr>
                        <a:t>3、win2003网页设置及访问</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335">
                <a:tc rowSpan="2">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中间人介入及相关网络设置</a:t>
                      </a:r>
                      <a:endParaRPr 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1、靶机网卡设置</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335">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2、中间人网卡添加及设置</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9605">
                <a:tc rowSpan="3">
                  <a:txBody>
                    <a:bodyPr/>
                    <a:p>
                      <a:pPr indent="0">
                        <a:buNone/>
                      </a:pPr>
                      <a:r>
                        <a:rPr lang="en-US" sz="1800" b="1">
                          <a:latin typeface="宋体" panose="02010600030101010101" pitchFamily="2" charset="-122"/>
                          <a:ea typeface="宋体" panose="02010600030101010101" pitchFamily="2" charset="-122"/>
                          <a:cs typeface="宋体" panose="02010600030101010101" pitchFamily="2" charset="-122"/>
                        </a:rPr>
                        <a:t>ettercap应用及driftnet图片流监听</a:t>
                      </a:r>
                      <a:endParaRPr 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1、ettercap启动</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5024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2、driftnet启动</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ea typeface="宋体" panose="02010600030101010101" pitchFamily="2" charset="-122"/>
                          <a:cs typeface="宋体" panose="02010600030101010101" pitchFamily="2" charset="-122"/>
                        </a:rPr>
                        <a:t>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970">
                <a:tc vMerge="1">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3、driftnet捕捉图片流</a:t>
                      </a:r>
                      <a:endParaRPr 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95351" y="4062519"/>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5.2.2中间人攻击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【作业布置】</a:t>
            </a:r>
            <a:endParaRPr lang="zh-CN" altLang="en-US" sz="4400"/>
          </a:p>
        </p:txBody>
      </p:sp>
      <p:sp>
        <p:nvSpPr>
          <p:cNvPr id="101" name="文本框 100"/>
          <p:cNvSpPr txBox="1"/>
          <p:nvPr/>
        </p:nvSpPr>
        <p:spPr>
          <a:xfrm>
            <a:off x="835025" y="1952625"/>
            <a:ext cx="10624820" cy="2553335"/>
          </a:xfrm>
          <a:prstGeom prst="rect">
            <a:avLst/>
          </a:prstGeom>
          <a:noFill/>
          <a:ln w="9525">
            <a:noFill/>
          </a:ln>
        </p:spPr>
        <p:txBody>
          <a:bodyPr wrap="square">
            <a:spAutoFit/>
          </a:bodyPr>
          <a:p>
            <a:pPr indent="0" algn="l">
              <a:buNone/>
            </a:pPr>
            <a:r>
              <a:rPr lang="zh-CN" sz="4000" b="0">
                <a:ea typeface="宋体" panose="02010600030101010101" pitchFamily="2" charset="-122"/>
              </a:rPr>
              <a:t>请按上述步骤中的网站配置为使用</a:t>
            </a:r>
            <a:r>
              <a:rPr lang="en-US" altLang="zh-CN" sz="4000" b="0">
                <a:ea typeface="宋体" panose="02010600030101010101" pitchFamily="2" charset="-122"/>
              </a:rPr>
              <a:t>https</a:t>
            </a:r>
            <a:r>
              <a:rPr lang="zh-CN" altLang="en-US" sz="4000" b="0">
                <a:ea typeface="宋体" panose="02010600030101010101" pitchFamily="2" charset="-122"/>
              </a:rPr>
              <a:t>协议，尝试使用中间人攻击获取用户页面数据，这时我们能否查看到相关信息</a:t>
            </a:r>
            <a:r>
              <a:rPr lang="zh-CN" sz="4000" b="0">
                <a:ea typeface="宋体" panose="02010600030101010101" pitchFamily="2" charset="-122"/>
              </a:rPr>
              <a:t>。</a:t>
            </a:r>
            <a:endParaRPr lang="zh-CN" sz="4000" b="0">
              <a:ea typeface="宋体" panose="02010600030101010101" pitchFamily="2" charset="-122"/>
            </a:endParaRPr>
          </a:p>
          <a:p>
            <a:pPr marL="742950" indent="-742950" algn="l">
              <a:buAutoNum type="arabicPeriod"/>
            </a:pPr>
            <a:endParaRPr lang="zh-CN" altLang="en-US" sz="4000" b="0">
              <a:ea typeface="宋体" panose="02010600030101010101" pitchFamily="2" charset="-122"/>
            </a:endParaRP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60358" y="1005461"/>
              <a:ext cx="4914900" cy="622737"/>
            </a:xfrm>
            <a:prstGeom prst="rect">
              <a:avLst/>
            </a:prstGeom>
            <a:ln w="15875">
              <a:noFill/>
            </a:ln>
          </p:spPr>
          <p:txBody>
            <a:bodyPr wrap="square" lIns="91440" tIns="45720" rIns="91440" bIns="45720">
              <a:spAutoFit/>
            </a:bodyPr>
            <a:lstStyle/>
            <a:p>
              <a:r>
                <a:rPr lang="en-US" altLang="zh-CN" sz="4000" b="1" dirty="0">
                  <a:solidFill>
                    <a:schemeClr val="tx1">
                      <a:lumMod val="75000"/>
                      <a:lumOff val="25000"/>
                    </a:schemeClr>
                  </a:solidFill>
                  <a:latin typeface="微软雅黑" panose="020B0503020204020204" charset="-122"/>
                  <a:ea typeface="微软雅黑" panose="020B0503020204020204" charset="-122"/>
                </a:rPr>
                <a:t>5.1</a:t>
              </a:r>
              <a:r>
                <a:rPr sz="4000" b="1" dirty="0">
                  <a:solidFill>
                    <a:schemeClr val="tx1">
                      <a:lumMod val="75000"/>
                      <a:lumOff val="25000"/>
                    </a:schemeClr>
                  </a:solidFill>
                  <a:latin typeface="微软雅黑" panose="020B0503020204020204" charset="-122"/>
                  <a:ea typeface="微软雅黑" panose="020B0503020204020204" charset="-122"/>
                </a:rPr>
                <a:t>口令</a:t>
              </a:r>
              <a:r>
                <a:rPr lang="zh-CN" sz="4000" b="1" dirty="0">
                  <a:solidFill>
                    <a:schemeClr val="tx1">
                      <a:lumMod val="75000"/>
                      <a:lumOff val="25000"/>
                    </a:schemeClr>
                  </a:solidFill>
                  <a:latin typeface="微软雅黑" panose="020B0503020204020204" charset="-122"/>
                  <a:ea typeface="微软雅黑" panose="020B0503020204020204" charset="-122"/>
                </a:rPr>
                <a:t>破解</a:t>
              </a:r>
              <a:endParaRPr lang="zh-CN"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146" name="Text Box 2"/>
          <p:cNvSpPr txBox="1"/>
          <p:nvPr>
            <p:custDataLst>
              <p:tags r:id="rId1"/>
            </p:custDataLst>
          </p:nvPr>
        </p:nvSpPr>
        <p:spPr>
          <a:xfrm>
            <a:off x="4416425" y="3996690"/>
            <a:ext cx="6407150" cy="521970"/>
          </a:xfrm>
          <a:prstGeom prst="rect">
            <a:avLst/>
          </a:prstGeom>
          <a:gradFill rotWithShape="1">
            <a:gsLst>
              <a:gs pos="0">
                <a:srgbClr val="FF9933"/>
              </a:gs>
              <a:gs pos="100000">
                <a:srgbClr val="613A13">
                  <a:alpha val="0"/>
                </a:srgbClr>
              </a:gs>
            </a:gsLst>
            <a:lin ang="0" scaled="1"/>
            <a:tileRect/>
          </a:gradFill>
          <a:ln w="9525">
            <a:noFill/>
          </a:ln>
        </p:spPr>
        <p:txBody>
          <a:bodyPr>
            <a:spAutoFit/>
          </a:bodyPr>
          <a:p>
            <a:pPr eaLnBrk="1" hangingPunct="1">
              <a:spcBef>
                <a:spcPct val="50000"/>
              </a:spcBef>
            </a:pPr>
            <a:r>
              <a:rPr kumimoji="1" sz="2800" dirty="0">
                <a:solidFill>
                  <a:schemeClr val="accent5"/>
                </a:solidFill>
                <a:latin typeface="微软雅黑" panose="020B0503020204020204" charset="-122"/>
                <a:ea typeface="微软雅黑" panose="020B0503020204020204" charset="-122"/>
                <a:sym typeface="+mn-ea"/>
              </a:rPr>
              <a:t>5.1.1制作字典</a:t>
            </a:r>
            <a:endParaRPr kumimoji="1" sz="2800" dirty="0">
              <a:solidFill>
                <a:schemeClr val="accent5"/>
              </a:solidFill>
              <a:latin typeface="微软雅黑" panose="020B0503020204020204" charset="-122"/>
              <a:ea typeface="微软雅黑" panose="020B0503020204020204" charset="-122"/>
              <a:sym typeface="+mn-ea"/>
            </a:endParaRPr>
          </a:p>
        </p:txBody>
      </p:sp>
      <p:sp>
        <p:nvSpPr>
          <p:cNvPr id="3" name="Text Box 2"/>
          <p:cNvSpPr txBox="1"/>
          <p:nvPr>
            <p:custDataLst>
              <p:tags r:id="rId2"/>
            </p:custDataLst>
          </p:nvPr>
        </p:nvSpPr>
        <p:spPr>
          <a:xfrm>
            <a:off x="4416425" y="4852035"/>
            <a:ext cx="6407150" cy="521970"/>
          </a:xfrm>
          <a:prstGeom prst="rect">
            <a:avLst/>
          </a:prstGeom>
          <a:gradFill rotWithShape="1">
            <a:gsLst>
              <a:gs pos="0">
                <a:srgbClr val="FF9933"/>
              </a:gs>
              <a:gs pos="100000">
                <a:srgbClr val="613A13">
                  <a:alpha val="0"/>
                </a:srgbClr>
              </a:gs>
            </a:gsLst>
            <a:lin ang="0" scaled="1"/>
            <a:tileRect/>
          </a:gradFill>
          <a:ln w="9525">
            <a:noFill/>
          </a:ln>
        </p:spPr>
        <p:txBody>
          <a:bodyPr>
            <a:spAutoFit/>
          </a:bodyPr>
          <a:p>
            <a:pPr eaLnBrk="1" hangingPunct="1">
              <a:spcBef>
                <a:spcPct val="50000"/>
              </a:spcBef>
            </a:pPr>
            <a:r>
              <a:rPr kumimoji="1" sz="2800" dirty="0">
                <a:solidFill>
                  <a:schemeClr val="accent5"/>
                </a:solidFill>
                <a:latin typeface="微软雅黑" panose="020B0503020204020204" charset="-122"/>
                <a:ea typeface="微软雅黑" panose="020B0503020204020204" charset="-122"/>
                <a:sym typeface="+mn-ea"/>
              </a:rPr>
              <a:t>5.1.2在线暴力破解工具介绍</a:t>
            </a:r>
            <a:endParaRPr kumimoji="1" sz="2800" dirty="0">
              <a:solidFill>
                <a:schemeClr val="accent5"/>
              </a:solidFill>
              <a:latin typeface="微软雅黑" panose="020B0503020204020204" charset="-122"/>
              <a:ea typeface="微软雅黑" panose="020B0503020204020204" charset="-122"/>
              <a:sym typeface="+mn-ea"/>
            </a:endParaRP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80" name="文本占位符 3"/>
          <p:cNvSpPr txBox="1"/>
          <p:nvPr/>
        </p:nvSpPr>
        <p:spPr>
          <a:xfrm>
            <a:off x="43180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rPr>
              <a:t>5.1.1制作字典</a:t>
            </a:r>
            <a:endParaRPr kumimoji="1" sz="3600" b="0" dirty="0">
              <a:solidFill>
                <a:schemeClr val="accent5"/>
              </a:solidFill>
              <a:latin typeface="微软雅黑" panose="020B0503020204020204" charset="-122"/>
              <a:ea typeface="微软雅黑" panose="020B0503020204020204" charset="-122"/>
            </a:endParaRPr>
          </a:p>
        </p:txBody>
      </p:sp>
      <p:grpSp>
        <p:nvGrpSpPr>
          <p:cNvPr id="50" name="组合 49"/>
          <p:cNvGrpSpPr/>
          <p:nvPr/>
        </p:nvGrpSpPr>
        <p:grpSpPr>
          <a:xfrm>
            <a:off x="258445" y="2941320"/>
            <a:ext cx="11638280" cy="2962910"/>
            <a:chOff x="407" y="2772"/>
            <a:chExt cx="18328" cy="4666"/>
          </a:xfrm>
        </p:grpSpPr>
        <p:grpSp>
          <p:nvGrpSpPr>
            <p:cNvPr id="2" name="Group 3"/>
            <p:cNvGrpSpPr/>
            <p:nvPr/>
          </p:nvGrpSpPr>
          <p:grpSpPr bwMode="auto">
            <a:xfrm>
              <a:off x="407" y="5987"/>
              <a:ext cx="18328" cy="121"/>
              <a:chOff x="1765833" y="4036682"/>
              <a:chExt cx="9317522" cy="50962"/>
            </a:xfrm>
          </p:grpSpPr>
          <p:sp>
            <p:nvSpPr>
              <p:cNvPr id="3" name="Rectangle 4"/>
              <p:cNvSpPr/>
              <p:nvPr/>
            </p:nvSpPr>
            <p:spPr>
              <a:xfrm>
                <a:off x="3040807" y="4036682"/>
                <a:ext cx="1683494" cy="5096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sp>
            <p:nvSpPr>
              <p:cNvPr id="4" name="Rectangle 5"/>
              <p:cNvSpPr/>
              <p:nvPr/>
            </p:nvSpPr>
            <p:spPr>
              <a:xfrm>
                <a:off x="4724303" y="4036682"/>
                <a:ext cx="1715155" cy="5096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sp>
            <p:nvSpPr>
              <p:cNvPr id="5" name="Rectangle 6"/>
              <p:cNvSpPr/>
              <p:nvPr/>
            </p:nvSpPr>
            <p:spPr>
              <a:xfrm>
                <a:off x="6435557" y="4036682"/>
                <a:ext cx="1661572" cy="50962"/>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sp>
            <p:nvSpPr>
              <p:cNvPr id="6" name="Rectangle 7"/>
              <p:cNvSpPr/>
              <p:nvPr/>
            </p:nvSpPr>
            <p:spPr>
              <a:xfrm>
                <a:off x="8087643" y="4036682"/>
                <a:ext cx="1720740" cy="5096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sp>
            <p:nvSpPr>
              <p:cNvPr id="7" name="Rectangle 8"/>
              <p:cNvSpPr/>
              <p:nvPr/>
            </p:nvSpPr>
            <p:spPr>
              <a:xfrm>
                <a:off x="1765833" y="4036682"/>
                <a:ext cx="1274973" cy="509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sp>
            <p:nvSpPr>
              <p:cNvPr id="8" name="Rectangle 9"/>
              <p:cNvSpPr/>
              <p:nvPr/>
            </p:nvSpPr>
            <p:spPr>
              <a:xfrm>
                <a:off x="9808382" y="4036682"/>
                <a:ext cx="1274973" cy="509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200" dirty="0">
                  <a:latin typeface="微软雅黑 Light" panose="020B0502040204020203" pitchFamily="34" charset="-122"/>
                  <a:ea typeface="微软雅黑 Light" panose="020B0502040204020203" pitchFamily="34" charset="-122"/>
                  <a:cs typeface="Helvetica Neue"/>
                </a:endParaRPr>
              </a:p>
            </p:txBody>
          </p:sp>
        </p:grpSp>
        <p:grpSp>
          <p:nvGrpSpPr>
            <p:cNvPr id="9" name="Group 10"/>
            <p:cNvGrpSpPr/>
            <p:nvPr/>
          </p:nvGrpSpPr>
          <p:grpSpPr>
            <a:xfrm>
              <a:off x="8057" y="2772"/>
              <a:ext cx="2054" cy="3685"/>
              <a:chOff x="7980911" y="2484779"/>
              <a:chExt cx="1304470" cy="2340121"/>
            </a:xfrm>
          </p:grpSpPr>
          <p:grpSp>
            <p:nvGrpSpPr>
              <p:cNvPr id="10" name="Group 11"/>
              <p:cNvGrpSpPr>
                <a:grpSpLocks noChangeAspect="1"/>
              </p:cNvGrpSpPr>
              <p:nvPr/>
            </p:nvGrpSpPr>
            <p:grpSpPr bwMode="auto">
              <a:xfrm>
                <a:off x="7980911" y="2484779"/>
                <a:ext cx="1304470" cy="1802479"/>
                <a:chOff x="3149600" y="2480384"/>
                <a:chExt cx="1201204" cy="1660005"/>
              </a:xfrm>
            </p:grpSpPr>
            <p:sp>
              <p:nvSpPr>
                <p:cNvPr id="17" name="等腰三角形 51"/>
                <p:cNvSpPr/>
                <p:nvPr/>
              </p:nvSpPr>
              <p:spPr>
                <a:xfrm flipV="1">
                  <a:off x="3149600" y="3200883"/>
                  <a:ext cx="1201204" cy="939506"/>
                </a:xfrm>
                <a:prstGeom prst="triangle">
                  <a:avLst/>
                </a:prstGeom>
                <a:gradFill>
                  <a:gsLst>
                    <a:gs pos="0">
                      <a:schemeClr val="accent4"/>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18" name="矩形 52"/>
                <p:cNvSpPr/>
                <p:nvPr/>
              </p:nvSpPr>
              <p:spPr>
                <a:xfrm>
                  <a:off x="3630724" y="2480384"/>
                  <a:ext cx="720080" cy="720080"/>
                </a:xfrm>
                <a:prstGeom prst="rect">
                  <a:avLst/>
                </a:prstGeom>
                <a:solidFill>
                  <a:schemeClr val="accent4"/>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11" name="Oval 12"/>
              <p:cNvSpPr>
                <a:spLocks noChangeAspect="1"/>
              </p:cNvSpPr>
              <p:nvPr/>
            </p:nvSpPr>
            <p:spPr>
              <a:xfrm>
                <a:off x="8347955" y="4239008"/>
                <a:ext cx="585892" cy="585892"/>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nvGrpSpPr>
              <p:cNvPr id="12" name="Group 13"/>
              <p:cNvGrpSpPr/>
              <p:nvPr/>
            </p:nvGrpSpPr>
            <p:grpSpPr>
              <a:xfrm>
                <a:off x="8468992" y="4362838"/>
                <a:ext cx="328308" cy="328308"/>
                <a:chOff x="8216107" y="2577307"/>
                <a:chExt cx="464344" cy="464344"/>
              </a:xfrm>
              <a:solidFill>
                <a:schemeClr val="accent4"/>
              </a:solidFill>
            </p:grpSpPr>
            <p:sp>
              <p:nvSpPr>
                <p:cNvPr id="13"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5" name="Group 26"/>
            <p:cNvGrpSpPr/>
            <p:nvPr/>
          </p:nvGrpSpPr>
          <p:grpSpPr>
            <a:xfrm>
              <a:off x="5338" y="2772"/>
              <a:ext cx="2054" cy="3672"/>
              <a:chOff x="5960997" y="2484779"/>
              <a:chExt cx="1304471" cy="2341845"/>
            </a:xfrm>
          </p:grpSpPr>
          <p:grpSp>
            <p:nvGrpSpPr>
              <p:cNvPr id="26" name="Group 27"/>
              <p:cNvGrpSpPr/>
              <p:nvPr/>
            </p:nvGrpSpPr>
            <p:grpSpPr>
              <a:xfrm>
                <a:off x="5960997" y="2484779"/>
                <a:ext cx="1304471" cy="2341845"/>
                <a:chOff x="5960997" y="2484779"/>
                <a:chExt cx="1304471" cy="2341845"/>
              </a:xfrm>
            </p:grpSpPr>
            <p:grpSp>
              <p:nvGrpSpPr>
                <p:cNvPr id="28" name="Group 29"/>
                <p:cNvGrpSpPr>
                  <a:grpSpLocks noChangeAspect="1"/>
                </p:cNvGrpSpPr>
                <p:nvPr/>
              </p:nvGrpSpPr>
              <p:grpSpPr bwMode="auto">
                <a:xfrm>
                  <a:off x="5960997" y="2484779"/>
                  <a:ext cx="1304471" cy="1802479"/>
                  <a:chOff x="3149600" y="2480384"/>
                  <a:chExt cx="1201204" cy="1660005"/>
                </a:xfrm>
              </p:grpSpPr>
              <p:sp>
                <p:nvSpPr>
                  <p:cNvPr id="30" name="等腰三角形 51"/>
                  <p:cNvSpPr/>
                  <p:nvPr/>
                </p:nvSpPr>
                <p:spPr>
                  <a:xfrm flipV="1">
                    <a:off x="3149600" y="3200883"/>
                    <a:ext cx="1201204" cy="939506"/>
                  </a:xfrm>
                  <a:prstGeom prst="triangle">
                    <a:avLst/>
                  </a:prstGeom>
                  <a:gradFill>
                    <a:gsLst>
                      <a:gs pos="0">
                        <a:schemeClr val="accent3"/>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31" name="矩形 52"/>
                  <p:cNvSpPr/>
                  <p:nvPr/>
                </p:nvSpPr>
                <p:spPr>
                  <a:xfrm>
                    <a:off x="3630724" y="2480384"/>
                    <a:ext cx="720080" cy="72008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29" name="Oval 30"/>
                <p:cNvSpPr>
                  <a:spLocks noChangeAspect="1"/>
                </p:cNvSpPr>
                <p:nvPr/>
              </p:nvSpPr>
              <p:spPr>
                <a:xfrm>
                  <a:off x="6312532" y="4240732"/>
                  <a:ext cx="585892" cy="58589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sp>
            <p:nvSpPr>
              <p:cNvPr id="27" name="AutoShape 112"/>
              <p:cNvSpPr/>
              <p:nvPr/>
            </p:nvSpPr>
            <p:spPr bwMode="auto">
              <a:xfrm>
                <a:off x="6453017" y="4367800"/>
                <a:ext cx="328308" cy="328869"/>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32" name="Group 33"/>
            <p:cNvGrpSpPr/>
            <p:nvPr/>
          </p:nvGrpSpPr>
          <p:grpSpPr>
            <a:xfrm>
              <a:off x="2750" y="2772"/>
              <a:ext cx="2054" cy="3712"/>
              <a:chOff x="3269603" y="2494718"/>
              <a:chExt cx="1304471" cy="2340121"/>
            </a:xfrm>
          </p:grpSpPr>
          <p:grpSp>
            <p:nvGrpSpPr>
              <p:cNvPr id="33" name="Group 34"/>
              <p:cNvGrpSpPr>
                <a:grpSpLocks noChangeAspect="1"/>
              </p:cNvGrpSpPr>
              <p:nvPr/>
            </p:nvGrpSpPr>
            <p:grpSpPr bwMode="auto">
              <a:xfrm>
                <a:off x="3269603" y="2494718"/>
                <a:ext cx="1304471" cy="1802479"/>
                <a:chOff x="3149600" y="2480384"/>
                <a:chExt cx="1201204" cy="1660005"/>
              </a:xfrm>
            </p:grpSpPr>
            <p:sp>
              <p:nvSpPr>
                <p:cNvPr id="38" name="等腰三角形 51"/>
                <p:cNvSpPr/>
                <p:nvPr/>
              </p:nvSpPr>
              <p:spPr>
                <a:xfrm flipV="1">
                  <a:off x="3149600" y="3200883"/>
                  <a:ext cx="1201204" cy="939506"/>
                </a:xfrm>
                <a:prstGeom prst="triangle">
                  <a:avLst/>
                </a:prstGeom>
                <a:gradFill>
                  <a:gsLst>
                    <a:gs pos="0">
                      <a:schemeClr val="accent2"/>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39" name="矩形 52"/>
                <p:cNvSpPr/>
                <p:nvPr/>
              </p:nvSpPr>
              <p:spPr>
                <a:xfrm>
                  <a:off x="3630724" y="2480384"/>
                  <a:ext cx="720080" cy="720080"/>
                </a:xfrm>
                <a:prstGeom prst="rect">
                  <a:avLst/>
                </a:prstGeom>
                <a:solidFill>
                  <a:schemeClr val="accent2"/>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34" name="Oval 35"/>
              <p:cNvSpPr>
                <a:spLocks noChangeAspect="1"/>
              </p:cNvSpPr>
              <p:nvPr/>
            </p:nvSpPr>
            <p:spPr>
              <a:xfrm>
                <a:off x="3628031" y="4248947"/>
                <a:ext cx="585892" cy="58589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nvGrpSpPr>
              <p:cNvPr id="35" name="Group 36"/>
              <p:cNvGrpSpPr/>
              <p:nvPr/>
            </p:nvGrpSpPr>
            <p:grpSpPr>
              <a:xfrm>
                <a:off x="3754948" y="4377739"/>
                <a:ext cx="328308" cy="328308"/>
                <a:chOff x="3498967" y="3049909"/>
                <a:chExt cx="464344" cy="464344"/>
              </a:xfrm>
              <a:solidFill>
                <a:schemeClr val="accent2"/>
              </a:solidFill>
            </p:grpSpPr>
            <p:sp>
              <p:nvSpPr>
                <p:cNvPr id="36" name="AutoShape 126"/>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7"/>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0" name="Group 41"/>
            <p:cNvGrpSpPr/>
            <p:nvPr/>
          </p:nvGrpSpPr>
          <p:grpSpPr>
            <a:xfrm>
              <a:off x="449" y="2772"/>
              <a:ext cx="2054" cy="3685"/>
              <a:chOff x="1199541" y="2484779"/>
              <a:chExt cx="1304471" cy="2340121"/>
            </a:xfrm>
          </p:grpSpPr>
          <p:grpSp>
            <p:nvGrpSpPr>
              <p:cNvPr id="41" name="Group 42"/>
              <p:cNvGrpSpPr>
                <a:grpSpLocks noChangeAspect="1"/>
              </p:cNvGrpSpPr>
              <p:nvPr/>
            </p:nvGrpSpPr>
            <p:grpSpPr bwMode="auto">
              <a:xfrm>
                <a:off x="1199541" y="2484779"/>
                <a:ext cx="1304471" cy="1802479"/>
                <a:chOff x="3149600" y="2480384"/>
                <a:chExt cx="1201205" cy="1660005"/>
              </a:xfrm>
            </p:grpSpPr>
            <p:sp>
              <p:nvSpPr>
                <p:cNvPr id="46" name="等腰三角形 51"/>
                <p:cNvSpPr/>
                <p:nvPr/>
              </p:nvSpPr>
              <p:spPr>
                <a:xfrm flipV="1">
                  <a:off x="3149600" y="3200883"/>
                  <a:ext cx="1201204" cy="939506"/>
                </a:xfrm>
                <a:prstGeom prst="triangle">
                  <a:avLst/>
                </a:prstGeom>
                <a:gradFill>
                  <a:gsLst>
                    <a:gs pos="0">
                      <a:schemeClr val="accent1"/>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47" name="矩形 52"/>
                <p:cNvSpPr/>
                <p:nvPr/>
              </p:nvSpPr>
              <p:spPr>
                <a:xfrm>
                  <a:off x="3630725" y="2480384"/>
                  <a:ext cx="720080" cy="720080"/>
                </a:xfrm>
                <a:prstGeom prst="rect">
                  <a:avLst/>
                </a:prstGeom>
                <a:solidFill>
                  <a:schemeClr val="accent1"/>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42" name="Oval 43"/>
              <p:cNvSpPr>
                <a:spLocks noChangeAspect="1"/>
              </p:cNvSpPr>
              <p:nvPr/>
            </p:nvSpPr>
            <p:spPr>
              <a:xfrm>
                <a:off x="1540736" y="4239008"/>
                <a:ext cx="585892" cy="58589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nvGrpSpPr>
              <p:cNvPr id="43" name="Group 44"/>
              <p:cNvGrpSpPr/>
              <p:nvPr/>
            </p:nvGrpSpPr>
            <p:grpSpPr>
              <a:xfrm>
                <a:off x="1672516" y="4367800"/>
                <a:ext cx="328869" cy="328308"/>
                <a:chOff x="2581275" y="2582069"/>
                <a:chExt cx="465138" cy="464344"/>
              </a:xfrm>
              <a:solidFill>
                <a:schemeClr val="accent1"/>
              </a:solidFill>
            </p:grpSpPr>
            <p:sp>
              <p:nvSpPr>
                <p:cNvPr id="4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8" name="Group 26"/>
            <p:cNvGrpSpPr/>
            <p:nvPr/>
          </p:nvGrpSpPr>
          <p:grpSpPr>
            <a:xfrm>
              <a:off x="13493" y="2910"/>
              <a:ext cx="2054" cy="3672"/>
              <a:chOff x="5960997" y="2484779"/>
              <a:chExt cx="1304471" cy="2341845"/>
            </a:xfrm>
          </p:grpSpPr>
          <p:grpSp>
            <p:nvGrpSpPr>
              <p:cNvPr id="59" name="Group 27"/>
              <p:cNvGrpSpPr/>
              <p:nvPr/>
            </p:nvGrpSpPr>
            <p:grpSpPr>
              <a:xfrm>
                <a:off x="5960997" y="2484779"/>
                <a:ext cx="1304471" cy="2341845"/>
                <a:chOff x="5960997" y="2484779"/>
                <a:chExt cx="1304471" cy="2341845"/>
              </a:xfrm>
            </p:grpSpPr>
            <p:grpSp>
              <p:nvGrpSpPr>
                <p:cNvPr id="60" name="Group 29"/>
                <p:cNvGrpSpPr>
                  <a:grpSpLocks noChangeAspect="1"/>
                </p:cNvGrpSpPr>
                <p:nvPr/>
              </p:nvGrpSpPr>
              <p:grpSpPr bwMode="auto">
                <a:xfrm>
                  <a:off x="5960997" y="2484779"/>
                  <a:ext cx="1304471" cy="1802479"/>
                  <a:chOff x="3149600" y="2480384"/>
                  <a:chExt cx="1201204" cy="1660005"/>
                </a:xfrm>
              </p:grpSpPr>
              <p:sp>
                <p:nvSpPr>
                  <p:cNvPr id="61" name="等腰三角形 51"/>
                  <p:cNvSpPr/>
                  <p:nvPr>
                    <p:custDataLst>
                      <p:tags r:id="rId1"/>
                    </p:custDataLst>
                  </p:nvPr>
                </p:nvSpPr>
                <p:spPr>
                  <a:xfrm flipV="1">
                    <a:off x="3149600" y="3200883"/>
                    <a:ext cx="1201204" cy="939506"/>
                  </a:xfrm>
                  <a:prstGeom prst="triangle">
                    <a:avLst/>
                  </a:prstGeom>
                  <a:gradFill>
                    <a:gsLst>
                      <a:gs pos="0">
                        <a:schemeClr val="accent3"/>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62" name="矩形 52"/>
                  <p:cNvSpPr/>
                  <p:nvPr>
                    <p:custDataLst>
                      <p:tags r:id="rId2"/>
                    </p:custDataLst>
                  </p:nvPr>
                </p:nvSpPr>
                <p:spPr>
                  <a:xfrm>
                    <a:off x="3630724" y="2480384"/>
                    <a:ext cx="720080" cy="72008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81" name="Oval 30"/>
                <p:cNvSpPr>
                  <a:spLocks noChangeAspect="1"/>
                </p:cNvSpPr>
                <p:nvPr>
                  <p:custDataLst>
                    <p:tags r:id="rId3"/>
                  </p:custDataLst>
                </p:nvPr>
              </p:nvSpPr>
              <p:spPr>
                <a:xfrm>
                  <a:off x="6312532" y="4240732"/>
                  <a:ext cx="585892" cy="58589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sp>
            <p:nvSpPr>
              <p:cNvPr id="82" name="AutoShape 112"/>
              <p:cNvSpPr/>
              <p:nvPr>
                <p:custDataLst>
                  <p:tags r:id="rId4"/>
                </p:custDataLst>
              </p:nvPr>
            </p:nvSpPr>
            <p:spPr bwMode="auto">
              <a:xfrm>
                <a:off x="6453017" y="4367800"/>
                <a:ext cx="328308" cy="328869"/>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49" name="组合 48"/>
            <p:cNvGrpSpPr/>
            <p:nvPr/>
          </p:nvGrpSpPr>
          <p:grpSpPr>
            <a:xfrm>
              <a:off x="672" y="3092"/>
              <a:ext cx="14823" cy="4347"/>
              <a:chOff x="672" y="3092"/>
              <a:chExt cx="14823" cy="4347"/>
            </a:xfrm>
          </p:grpSpPr>
          <p:grpSp>
            <p:nvGrpSpPr>
              <p:cNvPr id="19" name="Group 20"/>
              <p:cNvGrpSpPr/>
              <p:nvPr/>
            </p:nvGrpSpPr>
            <p:grpSpPr>
              <a:xfrm>
                <a:off x="10984" y="3092"/>
                <a:ext cx="2054" cy="3685"/>
                <a:chOff x="9539460" y="2484779"/>
                <a:chExt cx="1304471" cy="2340121"/>
              </a:xfrm>
            </p:grpSpPr>
            <p:grpSp>
              <p:nvGrpSpPr>
                <p:cNvPr id="20" name="Group 21"/>
                <p:cNvGrpSpPr>
                  <a:grpSpLocks noChangeAspect="1"/>
                </p:cNvGrpSpPr>
                <p:nvPr/>
              </p:nvGrpSpPr>
              <p:grpSpPr bwMode="auto">
                <a:xfrm>
                  <a:off x="9539460" y="2484779"/>
                  <a:ext cx="1304471" cy="1802479"/>
                  <a:chOff x="3149600" y="2480384"/>
                  <a:chExt cx="1201204" cy="1660005"/>
                </a:xfrm>
              </p:grpSpPr>
              <p:sp>
                <p:nvSpPr>
                  <p:cNvPr id="23" name="等腰三角形 51"/>
                  <p:cNvSpPr/>
                  <p:nvPr/>
                </p:nvSpPr>
                <p:spPr>
                  <a:xfrm flipV="1">
                    <a:off x="3149600" y="3200883"/>
                    <a:ext cx="1201204" cy="939506"/>
                  </a:xfrm>
                  <a:prstGeom prst="triangle">
                    <a:avLst/>
                  </a:prstGeom>
                  <a:gradFill>
                    <a:gsLst>
                      <a:gs pos="0">
                        <a:schemeClr val="accent5"/>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24" name="矩形 52"/>
                  <p:cNvSpPr/>
                  <p:nvPr/>
                </p:nvSpPr>
                <p:spPr>
                  <a:xfrm>
                    <a:off x="3630724" y="2480384"/>
                    <a:ext cx="720080" cy="720080"/>
                  </a:xfrm>
                  <a:prstGeom prst="rect">
                    <a:avLst/>
                  </a:prstGeom>
                  <a:solidFill>
                    <a:schemeClr val="accent5"/>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21" name="Oval 22"/>
                <p:cNvSpPr>
                  <a:spLocks noChangeAspect="1"/>
                </p:cNvSpPr>
                <p:nvPr/>
              </p:nvSpPr>
              <p:spPr>
                <a:xfrm>
                  <a:off x="9904781" y="4239008"/>
                  <a:ext cx="585892" cy="585892"/>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sp>
              <p:nvSpPr>
                <p:cNvPr id="22" name="AutoShape 59"/>
                <p:cNvSpPr/>
                <p:nvPr/>
              </p:nvSpPr>
              <p:spPr bwMode="auto">
                <a:xfrm>
                  <a:off x="10027260" y="4362838"/>
                  <a:ext cx="328869" cy="32830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64" name="Text Placeholder 3"/>
              <p:cNvSpPr txBox="1"/>
              <p:nvPr/>
            </p:nvSpPr>
            <p:spPr>
              <a:xfrm>
                <a:off x="672" y="6955"/>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dirty="0"/>
                  <a:t>学习目标</a:t>
                </a:r>
                <a:endParaRPr lang="zh-CN" dirty="0"/>
              </a:p>
            </p:txBody>
          </p:sp>
          <p:sp>
            <p:nvSpPr>
              <p:cNvPr id="67" name="Text Placeholder 3"/>
              <p:cNvSpPr txBox="1"/>
              <p:nvPr/>
            </p:nvSpPr>
            <p:spPr>
              <a:xfrm>
                <a:off x="3020" y="6955"/>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项目分析</a:t>
                </a:r>
                <a:endParaRPr lang="en-US" dirty="0"/>
              </a:p>
            </p:txBody>
          </p:sp>
          <p:sp>
            <p:nvSpPr>
              <p:cNvPr id="70" name="Text Placeholder 3"/>
              <p:cNvSpPr txBox="1"/>
              <p:nvPr/>
            </p:nvSpPr>
            <p:spPr>
              <a:xfrm>
                <a:off x="5759" y="6955"/>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相关知识</a:t>
                </a:r>
                <a:endParaRPr lang="en-US" dirty="0"/>
              </a:p>
            </p:txBody>
          </p:sp>
          <p:sp>
            <p:nvSpPr>
              <p:cNvPr id="73" name="Text Placeholder 3"/>
              <p:cNvSpPr txBox="1"/>
              <p:nvPr/>
            </p:nvSpPr>
            <p:spPr>
              <a:xfrm>
                <a:off x="8551" y="6955"/>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项目实例</a:t>
                </a:r>
                <a:endParaRPr lang="zh-CN" altLang="en-US" dirty="0"/>
              </a:p>
            </p:txBody>
          </p:sp>
          <p:sp>
            <p:nvSpPr>
              <p:cNvPr id="76" name="Text Placeholder 3"/>
              <p:cNvSpPr txBox="1"/>
              <p:nvPr/>
            </p:nvSpPr>
            <p:spPr>
              <a:xfrm>
                <a:off x="11344" y="6929"/>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项目实施</a:t>
                </a:r>
                <a:endParaRPr lang="zh-CN" altLang="en-US" dirty="0"/>
              </a:p>
            </p:txBody>
          </p:sp>
          <p:sp>
            <p:nvSpPr>
              <p:cNvPr id="84" name="Text Placeholder 3"/>
              <p:cNvSpPr txBox="1"/>
              <p:nvPr>
                <p:custDataLst>
                  <p:tags r:id="rId5"/>
                </p:custDataLst>
              </p:nvPr>
            </p:nvSpPr>
            <p:spPr>
              <a:xfrm>
                <a:off x="13895" y="6880"/>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项目训练</a:t>
                </a:r>
                <a:endParaRPr lang="zh-CN" altLang="en-US" dirty="0"/>
              </a:p>
            </p:txBody>
          </p:sp>
        </p:grpSp>
        <p:grpSp>
          <p:nvGrpSpPr>
            <p:cNvPr id="86" name="Group 26"/>
            <p:cNvGrpSpPr/>
            <p:nvPr/>
          </p:nvGrpSpPr>
          <p:grpSpPr>
            <a:xfrm>
              <a:off x="16233" y="2830"/>
              <a:ext cx="2054" cy="3672"/>
              <a:chOff x="5960997" y="2484779"/>
              <a:chExt cx="1304471" cy="2341845"/>
            </a:xfrm>
          </p:grpSpPr>
          <p:grpSp>
            <p:nvGrpSpPr>
              <p:cNvPr id="87" name="Group 27"/>
              <p:cNvGrpSpPr/>
              <p:nvPr/>
            </p:nvGrpSpPr>
            <p:grpSpPr>
              <a:xfrm>
                <a:off x="5960997" y="2484779"/>
                <a:ext cx="1304471" cy="2341845"/>
                <a:chOff x="5960997" y="2484779"/>
                <a:chExt cx="1304471" cy="2341845"/>
              </a:xfrm>
            </p:grpSpPr>
            <p:grpSp>
              <p:nvGrpSpPr>
                <p:cNvPr id="88" name="Group 29"/>
                <p:cNvGrpSpPr>
                  <a:grpSpLocks noChangeAspect="1"/>
                </p:cNvGrpSpPr>
                <p:nvPr/>
              </p:nvGrpSpPr>
              <p:grpSpPr bwMode="auto">
                <a:xfrm>
                  <a:off x="5960997" y="2484779"/>
                  <a:ext cx="1304471" cy="1802479"/>
                  <a:chOff x="3149600" y="2480384"/>
                  <a:chExt cx="1201204" cy="1660005"/>
                </a:xfrm>
              </p:grpSpPr>
              <p:sp>
                <p:nvSpPr>
                  <p:cNvPr id="89" name="等腰三角形 51"/>
                  <p:cNvSpPr/>
                  <p:nvPr>
                    <p:custDataLst>
                      <p:tags r:id="rId6"/>
                    </p:custDataLst>
                  </p:nvPr>
                </p:nvSpPr>
                <p:spPr>
                  <a:xfrm flipV="1">
                    <a:off x="3149600" y="3200883"/>
                    <a:ext cx="1201204" cy="939506"/>
                  </a:xfrm>
                  <a:prstGeom prst="triangle">
                    <a:avLst/>
                  </a:prstGeom>
                  <a:gradFill>
                    <a:gsLst>
                      <a:gs pos="0">
                        <a:schemeClr val="accent3"/>
                      </a:gs>
                      <a:gs pos="100000">
                        <a:srgbClr val="EEECE1">
                          <a:lumMod val="90000"/>
                          <a:alpha val="0"/>
                        </a:srgbClr>
                      </a:gs>
                    </a:gsLst>
                    <a:lin ang="54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sp>
                <p:nvSpPr>
                  <p:cNvPr id="90" name="矩形 52"/>
                  <p:cNvSpPr/>
                  <p:nvPr>
                    <p:custDataLst>
                      <p:tags r:id="rId7"/>
                    </p:custDataLst>
                  </p:nvPr>
                </p:nvSpPr>
                <p:spPr>
                  <a:xfrm>
                    <a:off x="3630724" y="2480384"/>
                    <a:ext cx="720080" cy="720080"/>
                  </a:xfrm>
                  <a:prstGeom prst="rect">
                    <a:avLst/>
                  </a:prstGeom>
                  <a:solidFill>
                    <a:schemeClr val="accent3"/>
                  </a:solidFill>
                  <a:ln w="9525" cap="flat" cmpd="sng" algn="ctr">
                    <a:noFill/>
                    <a:prstDash val="solid"/>
                  </a:ln>
                  <a:effectLst>
                    <a:outerShdw blurRad="40000" dist="23000" dir="5400000" rotWithShape="0">
                      <a:srgbClr val="000000">
                        <a:alpha val="35000"/>
                      </a:srgbClr>
                    </a:outerShdw>
                  </a:effectLst>
                  <a:scene3d>
                    <a:camera prst="isometricOffAxis2Top">
                      <a:rot lat="19390491" lon="18812960" rev="21592509"/>
                    </a:camera>
                    <a:lightRig rig="chilly" dir="t">
                      <a:rot lat="0" lon="0" rev="600000"/>
                    </a:lightRig>
                  </a:scene3d>
                  <a:sp3d extrusionH="666750"/>
                </p:spPr>
                <p:txBody>
                  <a:bodyPr anchor="ctr"/>
                  <a:lstStyle/>
                  <a:p>
                    <a:pPr algn="ctr" eaLnBrk="1" fontAlgn="auto" hangingPunct="1">
                      <a:spcBef>
                        <a:spcPts val="0"/>
                      </a:spcBef>
                      <a:spcAft>
                        <a:spcPts val="0"/>
                      </a:spcAft>
                      <a:defRPr/>
                    </a:pPr>
                    <a:endParaRPr lang="zh-CN" altLang="en-US" kern="0" dirty="0">
                      <a:solidFill>
                        <a:sysClr val="window" lastClr="FFFFFF"/>
                      </a:solidFill>
                      <a:latin typeface="Calibri" panose="020F0502020204030204"/>
                      <a:ea typeface="微软雅黑 Light" panose="020B0502040204020203" pitchFamily="34" charset="-122"/>
                    </a:endParaRPr>
                  </a:p>
                </p:txBody>
              </p:sp>
            </p:grpSp>
            <p:sp>
              <p:nvSpPr>
                <p:cNvPr id="91" name="Oval 30"/>
                <p:cNvSpPr>
                  <a:spLocks noChangeAspect="1"/>
                </p:cNvSpPr>
                <p:nvPr>
                  <p:custDataLst>
                    <p:tags r:id="rId8"/>
                  </p:custDataLst>
                </p:nvPr>
              </p:nvSpPr>
              <p:spPr>
                <a:xfrm>
                  <a:off x="6312532" y="4240732"/>
                  <a:ext cx="585892" cy="58589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a:p>
              </p:txBody>
            </p:sp>
          </p:grpSp>
          <p:sp>
            <p:nvSpPr>
              <p:cNvPr id="92" name="AutoShape 112"/>
              <p:cNvSpPr/>
              <p:nvPr>
                <p:custDataLst>
                  <p:tags r:id="rId9"/>
                </p:custDataLst>
              </p:nvPr>
            </p:nvSpPr>
            <p:spPr bwMode="auto">
              <a:xfrm>
                <a:off x="6453017" y="4367800"/>
                <a:ext cx="328308" cy="328869"/>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3"/>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94" name="Text Placeholder 3"/>
            <p:cNvSpPr txBox="1"/>
            <p:nvPr>
              <p:custDataLst>
                <p:tags r:id="rId10"/>
              </p:custDataLst>
            </p:nvPr>
          </p:nvSpPr>
          <p:spPr>
            <a:xfrm>
              <a:off x="16635" y="6800"/>
              <a:ext cx="1600" cy="484"/>
            </a:xfrm>
            <a:prstGeom prst="rect">
              <a:avLst/>
            </a:prstGeom>
          </p:spPr>
          <p:txBody>
            <a:bodyPr wrap="none" lIns="0" tIns="0" rIns="0" bIns="0" anchor="ctr" anchorCtr="0">
              <a:spAutoFit/>
            </a:bodyPr>
            <a:lstStyle>
              <a:defPPr>
                <a:defRPr lang="zh-CN"/>
              </a:defPPr>
              <a:lvl1pPr marL="0" indent="0" algn="ctr" defTabSz="1216025">
                <a:spcBef>
                  <a:spcPct val="20000"/>
                </a:spcBef>
                <a:buNone/>
                <a:defRPr sz="2000" b="1" baseline="0">
                  <a:solidFill>
                    <a:schemeClr val="tx1">
                      <a:lumMod val="65000"/>
                      <a:lumOff val="35000"/>
                    </a:schemeClr>
                  </a:solidFill>
                  <a:latin typeface="微软雅黑" panose="020B0503020204020204" charset="-122"/>
                  <a:ea typeface="微软雅黑" panose="020B0503020204020204" charset="-122"/>
                </a:defRPr>
              </a:lvl1pPr>
              <a:lvl2pPr marL="457200" indent="0">
                <a:buNone/>
                <a:defRPr sz="1200"/>
              </a:lvl2pPr>
              <a:lvl3pPr marL="914400" indent="0">
                <a:buNone/>
                <a:defRPr sz="1000"/>
              </a:lvl3pPr>
              <a:lvl4pPr marL="1371600" indent="0">
                <a:buNone/>
                <a:defRPr sz="900"/>
              </a:lvl4pPr>
              <a:lvl5pPr marL="1828800"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t>项目评价</a:t>
              </a:r>
              <a:endParaRPr lang="zh-CN" altLang="en-US" dirty="0"/>
            </a:p>
          </p:txBody>
        </p:sp>
      </p:grpSp>
      <p:sp>
        <p:nvSpPr>
          <p:cNvPr id="48" name="文本框 47"/>
          <p:cNvSpPr txBox="1"/>
          <p:nvPr/>
        </p:nvSpPr>
        <p:spPr>
          <a:xfrm>
            <a:off x="4505325" y="1420495"/>
            <a:ext cx="2266950" cy="645160"/>
          </a:xfrm>
          <a:prstGeom prst="rect">
            <a:avLst/>
          </a:prstGeom>
        </p:spPr>
        <p:style>
          <a:lnRef idx="2">
            <a:schemeClr val="dk1"/>
          </a:lnRef>
          <a:fillRef idx="1">
            <a:schemeClr val="lt1"/>
          </a:fillRef>
          <a:effectRef idx="0">
            <a:schemeClr val="dk1"/>
          </a:effectRef>
          <a:fontRef idx="minor">
            <a:schemeClr val="dk1"/>
          </a:fontRef>
        </p:style>
        <p:txBody>
          <a:bodyPr wrap="square" rtlCol="0" anchor="t">
            <a:spAutoFit/>
          </a:bodyPr>
          <a:p>
            <a:r>
              <a:rPr kumimoji="1" lang="zh-CN" altLang="en-US" sz="3600" dirty="0">
                <a:solidFill>
                  <a:schemeClr val="tx1"/>
                </a:solidFill>
                <a:latin typeface="微软雅黑" panose="020B0503020204020204" charset="-122"/>
                <a:ea typeface="微软雅黑" panose="020B0503020204020204" charset="-122"/>
                <a:sym typeface="+mn-ea"/>
              </a:rPr>
              <a:t>学习路径</a:t>
            </a:r>
            <a:endParaRPr kumimoji="1" lang="zh-CN" altLang="en-US" sz="3600" dirty="0">
              <a:solidFill>
                <a:schemeClr val="tx1"/>
              </a:solidFill>
              <a:latin typeface="微软雅黑" panose="020B0503020204020204" charset="-122"/>
              <a:ea typeface="微软雅黑" panose="020B0503020204020204" charset="-122"/>
              <a:sym typeface="+mn-ea"/>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925195" y="923290"/>
            <a:ext cx="10515600" cy="1325563"/>
          </a:xfrm>
        </p:spPr>
        <p:txBody>
          <a:bodyPr/>
          <a:p>
            <a:r>
              <a:rPr lang="zh-CN" dirty="0">
                <a:sym typeface="+mn-ea"/>
              </a:rPr>
              <a:t>【学习目标】</a:t>
            </a:r>
            <a:endParaRPr lang="zh-CN" altLang="en-US"/>
          </a:p>
        </p:txBody>
      </p:sp>
      <p:sp>
        <p:nvSpPr>
          <p:cNvPr id="3" name="内容占位符 2"/>
          <p:cNvSpPr>
            <a:spLocks noGrp="1"/>
          </p:cNvSpPr>
          <p:nvPr>
            <p:ph idx="1"/>
          </p:nvPr>
        </p:nvSpPr>
        <p:spPr>
          <a:xfrm>
            <a:off x="838200" y="2017395"/>
            <a:ext cx="10515600" cy="2205990"/>
          </a:xfrm>
        </p:spPr>
        <p:txBody>
          <a:bodyPr/>
          <a:p>
            <a:pPr marL="0" indent="0">
              <a:buNone/>
            </a:pPr>
            <a:r>
              <a:rPr lang="zh-CN" altLang="en-US"/>
              <a:t>1、了解crunch的作用</a:t>
            </a:r>
            <a:endParaRPr lang="zh-CN" altLang="en-US"/>
          </a:p>
          <a:p>
            <a:pPr marL="0" indent="0">
              <a:buNone/>
            </a:pPr>
            <a:r>
              <a:rPr lang="zh-CN" altLang="en-US"/>
              <a:t>2、掌握crunch的常见密码制作规则</a:t>
            </a:r>
            <a:endParaRPr lang="zh-CN" altLang="en-US"/>
          </a:p>
        </p:txBody>
      </p:sp>
      <p:sp>
        <p:nvSpPr>
          <p:cNvPr id="80" name="文本占位符 3"/>
          <p:cNvSpPr txBox="1"/>
          <p:nvPr>
            <p:custDataLst>
              <p:tags r:id="rId1"/>
            </p:custDataLst>
          </p:nvPr>
        </p:nvSpPr>
        <p:spPr>
          <a:xfrm>
            <a:off x="522605"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p>
            <a:pPr marL="0" indent="0">
              <a:lnSpc>
                <a:spcPct val="130000"/>
              </a:lnSpc>
              <a:buNone/>
            </a:pPr>
            <a:r>
              <a:rPr lang="en-US" altLang="zh-CN"/>
              <a:t>         </a:t>
            </a:r>
            <a:r>
              <a:rPr lang="zh-CN" altLang="en-US"/>
              <a:t>在口令破解领域，经常要使用到密码字典，特别是个别软件，在破解时经常要用到密码字典，一个好的密码字典往往可以使口令破解的时间得到极大的缩短，但是并不是每一个现成的字典都能满足每个领域的使用，因此，如何制作符合符合自己使用的密码字典在口令破解领域尤为重要。</a:t>
            </a:r>
            <a:endParaRPr lang="zh-CN" altLang="en-US"/>
          </a:p>
        </p:txBody>
      </p:sp>
      <p:sp>
        <p:nvSpPr>
          <p:cNvPr id="80" name="文本占位符 3"/>
          <p:cNvSpPr txBox="1"/>
          <p:nvPr>
            <p:custDataLst>
              <p:tags r:id="rId1"/>
            </p:custDataLst>
          </p:nvPr>
        </p:nvSpPr>
        <p:spPr>
          <a:xfrm>
            <a:off x="632460" y="4318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836516" y="2107381"/>
            <a:ext cx="7118350" cy="4949190"/>
            <a:chOff x="6627851" y="1754191"/>
            <a:chExt cx="7118350" cy="49491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627851" y="2758126"/>
              <a:ext cx="7118350" cy="394525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40000"/>
                </a:lnSpc>
              </a:pPr>
              <a:r>
                <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rPr>
                <a:t>Crunch是常见的创建密码字典工具，能按照指定的规则生成密码字典，使用户可以按照自己的密码规则制定属于自己的字典文件。</a:t>
              </a:r>
              <a:endPar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3434080" cy="706755"/>
            </a:xfrm>
            <a:prstGeom prst="rect">
              <a:avLst/>
            </a:prstGeom>
            <a:noFill/>
          </p:spPr>
          <p:txBody>
            <a:bodyPr wrap="none" rtlCol="0">
              <a:spAutoFit/>
            </a:bodyPr>
            <a:lstStyle/>
            <a:p>
              <a:pPr algn="l"/>
              <a:r>
                <a:rPr lang="zh-CN" altLang="en-US" sz="4000" dirty="0">
                  <a:solidFill>
                    <a:schemeClr val="tx1">
                      <a:lumMod val="75000"/>
                      <a:lumOff val="25000"/>
                    </a:schemeClr>
                  </a:solidFill>
                  <a:latin typeface="微软雅黑" panose="020B0503020204020204" charset="-122"/>
                  <a:ea typeface="微软雅黑" panose="020B0503020204020204" charset="-122"/>
                </a:rPr>
                <a:t>Crunch的作用</a:t>
              </a:r>
              <a:endParaRPr lang="zh-CN" altLang="en-US" sz="4000" dirty="0">
                <a:solidFill>
                  <a:schemeClr val="tx1">
                    <a:lumMod val="75000"/>
                    <a:lumOff val="25000"/>
                  </a:schemeClr>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【相关知识】</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669511" y="1629861"/>
            <a:ext cx="6793865" cy="4136390"/>
            <a:chOff x="6499581" y="1806261"/>
            <a:chExt cx="6793865" cy="4136390"/>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499581" y="2477456"/>
              <a:ext cx="6793865" cy="34651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rPr>
                <a:t>小王公司的数据库管理人员因事离开了公司，并且无法联系上，为使公司业务能正常开展，小王决定自己对数据库进行密码暴力破解，目前有的线索是该管理人员使用的管理人员名字的小写缩写加6位数字，请你学习了crunch密码生成规则后，帮小王生成一个密码字典。</a:t>
              </a:r>
              <a:endParaRPr lang="zh-CN" altLang="en-US" sz="28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177245" y="1806261"/>
              <a:ext cx="3840480" cy="583565"/>
            </a:xfrm>
            <a:prstGeom prst="rect">
              <a:avLst/>
            </a:prstGeom>
            <a:noFill/>
          </p:spPr>
          <p:txBody>
            <a:bodyPr wrap="none" rtlCol="0">
              <a:spAutoFit/>
            </a:bodyPr>
            <a:lstStyle/>
            <a:p>
              <a:pPr algn="l"/>
              <a:r>
                <a:rPr lang="zh-CN" altLang="en-US" sz="3200" dirty="0">
                  <a:solidFill>
                    <a:schemeClr val="tx1">
                      <a:lumMod val="75000"/>
                      <a:lumOff val="25000"/>
                    </a:schemeClr>
                  </a:solidFill>
                  <a:latin typeface="微软雅黑" panose="020B0503020204020204" charset="-122"/>
                  <a:ea typeface="微软雅黑" panose="020B0503020204020204" charset="-122"/>
                </a:rPr>
                <a:t>简单密码</a:t>
              </a:r>
              <a:r>
                <a:rPr lang="zh-CN" altLang="en-US" sz="3200" dirty="0">
                  <a:solidFill>
                    <a:schemeClr val="tx1">
                      <a:lumMod val="75000"/>
                      <a:lumOff val="25000"/>
                    </a:schemeClr>
                  </a:solidFill>
                  <a:latin typeface="微软雅黑" panose="020B0503020204020204" charset="-122"/>
                  <a:ea typeface="微软雅黑" panose="020B0503020204020204" charset="-122"/>
                </a:rPr>
                <a:t>字典的生成</a:t>
              </a:r>
              <a:endParaRPr lang="zh-CN" altLang="en-US" sz="3200"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309880" cy="368300"/>
            </a:xfrm>
            <a:prstGeom prst="rect">
              <a:avLst/>
            </a:prstGeom>
            <a:noFill/>
          </p:spPr>
          <p:txBody>
            <a:bodyPr wrap="none" rtlCol="0">
              <a:spAutoFit/>
            </a:bodyPr>
            <a:lstStyle/>
            <a:p>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zh-CN" altLang="en-US" sz="3600" b="0" dirty="0">
                <a:solidFill>
                  <a:schemeClr val="accent5"/>
                </a:solidFill>
                <a:latin typeface="微软雅黑" panose="020B0503020204020204" charset="-122"/>
                <a:ea typeface="微软雅黑" panose="020B0503020204020204" charset="-122"/>
              </a:rPr>
              <a:t>5.1.1制作字典</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p>
            <a:pPr algn="l"/>
            <a:r>
              <a:rPr lang="zh-CN" sz="4400">
                <a:ea typeface="宋体" panose="02010600030101010101" pitchFamily="2" charset="-122"/>
                <a:sym typeface="+mn-ea"/>
              </a:rPr>
              <a:t>【项目实例】</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PLACING_PICTURE_USER_VIEWPORT" val="{&quot;height&quot;:7074,&quot;width&quot;:7027}"/>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UNIT_PLACING_PICTURE_USER_VIEWPORT" val="{&quot;height&quot;:930,&quot;width&quot;:4635}"/>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UNIT_TABLE_BEAUTIFY" val="smartTable{fc1aa54b-0423-43f7-a3db-5360ddd2be4c}"/>
  <p:tag name="TABLE_ENDDRAG_ORIGIN_RECT" val="840*280"/>
  <p:tag name="TABLE_ENDDRAG_RECT" val="63*233*840*280"/>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UNIT_TABLE_BEAUTIFY" val="smartTable{fc1aa54b-0423-43f7-a3db-5360ddd2be4c}"/>
  <p:tag name="TABLE_ENDDRAG_ORIGIN_RECT" val="849*275"/>
  <p:tag name="TABLE_ENDDRAG_RECT" val="54*196*849*276"/>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UNIT_TABLE_BEAUTIFY" val="smartTable{fc1aa54b-0423-43f7-a3db-5360ddd2be4c}"/>
  <p:tag name="TABLE_ENDDRAG_ORIGIN_RECT" val="866*274"/>
  <p:tag name="TABLE_ENDDRAG_RECT" val="54*196*866*274"/>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UNIT_TABLE_BEAUTIFY" val="smartTable{fc1aa54b-0423-43f7-a3db-5360ddd2be4c}"/>
  <p:tag name="TABLE_ENDDRAG_ORIGIN_RECT" val="866*274"/>
  <p:tag name="TABLE_ENDDRAG_RECT" val="54*196*866*274"/>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 name="KSO_WM_UNIT_PLACING_PICTURE_USER_VIEWPORT" val="{&quot;height&quot;:3435,&quot;width&quot;:9075}"/>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PP_MARK_KEY" val="0b39fdc4-c042-4361-aa1e-da0ba7bcedd1"/>
  <p:tag name="COMMONDATA" val="eyJoZGlkIjoiZTg2NTYwM2U4ZTBlNjMzYWE3Mjc1NDQ3OGZmODBmNjkifQ=="/>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4251</Words>
  <Application>WPS 演示</Application>
  <PresentationFormat>自定义</PresentationFormat>
  <Paragraphs>522</Paragraphs>
  <Slides>39</Slides>
  <Notes>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39</vt:i4>
      </vt:variant>
    </vt:vector>
  </HeadingPairs>
  <TitlesOfParts>
    <vt:vector size="58" baseType="lpstr">
      <vt:lpstr>Arial</vt:lpstr>
      <vt:lpstr>宋体</vt:lpstr>
      <vt:lpstr>Wingdings</vt:lpstr>
      <vt:lpstr>微软雅黑</vt:lpstr>
      <vt:lpstr>Calibri</vt:lpstr>
      <vt:lpstr>Agency FB</vt:lpstr>
      <vt:lpstr>Impact</vt:lpstr>
      <vt:lpstr>Century Gothic</vt:lpstr>
      <vt:lpstr>微软雅黑 Light</vt:lpstr>
      <vt:lpstr>Helvetica Neue</vt:lpstr>
      <vt:lpstr>Calibri</vt:lpstr>
      <vt:lpstr>Gill Sans</vt:lpstr>
      <vt:lpstr>Segoe UI Semilight</vt:lpstr>
      <vt:lpstr>Arial Unicode MS</vt:lpstr>
      <vt:lpstr>Calibri Light</vt:lpstr>
      <vt:lpstr>LilyUPC</vt:lpstr>
      <vt:lpstr>Microsoft Sans Serif</vt:lpstr>
      <vt:lpstr>Gill Sans MT</vt:lpstr>
      <vt:lpstr>第一PPT，www.1ppt.com</vt:lpstr>
      <vt:lpstr>PowerPoint 演示文稿</vt:lpstr>
      <vt:lpstr>PowerPoint 演示文稿</vt:lpstr>
      <vt:lpstr>PowerPoint 演示文稿</vt:lpstr>
      <vt:lpstr>PowerPoint 演示文稿</vt:lpstr>
      <vt:lpstr>PowerPoint 演示文稿</vt:lpstr>
      <vt:lpstr>【学习目标】</vt:lpstr>
      <vt:lpstr>【项目分析】</vt:lpstr>
      <vt:lpstr>【相关知识】</vt:lpstr>
      <vt:lpstr>【项目实例】</vt:lpstr>
      <vt:lpstr>【项目实施】</vt:lpstr>
      <vt:lpstr>【项目训练】</vt:lpstr>
      <vt:lpstr>【项目评价】</vt:lpstr>
      <vt:lpstr>【作业布置】</vt:lpstr>
      <vt:lpstr>【学习目标】</vt:lpstr>
      <vt:lpstr>【项目分析】</vt:lpstr>
      <vt:lpstr>【相关知识】</vt:lpstr>
      <vt:lpstr>【项目实例】</vt:lpstr>
      <vt:lpstr>【项目实施】</vt:lpstr>
      <vt:lpstr>【项目训练】</vt:lpstr>
      <vt:lpstr>【项目评价】</vt:lpstr>
      <vt:lpstr>【作业布置】</vt:lpstr>
      <vt:lpstr>PowerPoint 演示文稿</vt:lpstr>
      <vt:lpstr>【学习目标】</vt:lpstr>
      <vt:lpstr>【项目分析】</vt:lpstr>
      <vt:lpstr>【相关知识】</vt:lpstr>
      <vt:lpstr>【项目实例】</vt:lpstr>
      <vt:lpstr>【项目实施】</vt:lpstr>
      <vt:lpstr>【项目训练】</vt:lpstr>
      <vt:lpstr>【项目评价】</vt:lpstr>
      <vt:lpstr>【作业布置】</vt:lpstr>
      <vt:lpstr>【学习目标】</vt:lpstr>
      <vt:lpstr>【项目分析】</vt:lpstr>
      <vt:lpstr>【相关知识】</vt:lpstr>
      <vt:lpstr>【项目实例】</vt:lpstr>
      <vt:lpstr>【项目实施】</vt:lpstr>
      <vt:lpstr>【项目训练】</vt:lpstr>
      <vt:lpstr>【项目评价】</vt:lpstr>
      <vt:lpstr>【作业布置】</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鹿拳</cp:lastModifiedBy>
  <cp:revision>33</cp:revision>
  <dcterms:created xsi:type="dcterms:W3CDTF">2017-05-27T04:45:00Z</dcterms:created>
  <dcterms:modified xsi:type="dcterms:W3CDTF">2023-04-13T07:17:54Z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6586922F84494392B4838E3A4614F628</vt:lpwstr>
  </property>
  <property fmtid="{D5CDD505-2E9C-101B-9397-08002B2CF9AE}" pid="3" name="KSOProductBuildVer">
    <vt:lpwstr>2052-11.1.0.14036</vt:lpwstr>
  </property>
</Properties>
</file>