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handoutMasterIdLst>
    <p:handoutMasterId r:id="rId46"/>
  </p:handoutMasterIdLst>
  <p:sldIdLst>
    <p:sldId id="275" r:id="rId3"/>
    <p:sldId id="256" r:id="rId4"/>
    <p:sldId id="257" r:id="rId5"/>
    <p:sldId id="260" r:id="rId6"/>
    <p:sldId id="265"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79" r:id="rId20"/>
    <p:sldId id="278" r:id="rId21"/>
    <p:sldId id="293" r:id="rId22"/>
    <p:sldId id="294" r:id="rId23"/>
    <p:sldId id="295" r:id="rId24"/>
    <p:sldId id="297" r:id="rId25"/>
    <p:sldId id="296" r:id="rId26"/>
    <p:sldId id="298" r:id="rId27"/>
    <p:sldId id="299" r:id="rId28"/>
    <p:sldId id="301" r:id="rId29"/>
    <p:sldId id="300" r:id="rId30"/>
    <p:sldId id="302" r:id="rId31"/>
    <p:sldId id="303" r:id="rId32"/>
    <p:sldId id="262" r:id="rId33"/>
    <p:sldId id="280" r:id="rId34"/>
    <p:sldId id="304" r:id="rId35"/>
    <p:sldId id="305" r:id="rId36"/>
    <p:sldId id="306" r:id="rId37"/>
    <p:sldId id="307" r:id="rId38"/>
    <p:sldId id="308" r:id="rId39"/>
    <p:sldId id="309" r:id="rId40"/>
    <p:sldId id="310" r:id="rId41"/>
    <p:sldId id="311" r:id="rId42"/>
    <p:sldId id="312" r:id="rId43"/>
    <p:sldId id="258" r:id="rId44"/>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6" userDrawn="1">
          <p15:clr>
            <a:srgbClr val="A4A3A4"/>
          </p15:clr>
        </p15:guide>
        <p15:guide id="2" pos="1590" userDrawn="1">
          <p15:clr>
            <a:srgbClr val="A4A3A4"/>
          </p15:clr>
        </p15:guide>
        <p15:guide id="3" orient="horz" pos="17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26D"/>
    <a:srgbClr val="D8AA54"/>
    <a:srgbClr val="DBAE4E"/>
    <a:srgbClr val="DAAC56"/>
    <a:srgbClr val="444F56"/>
    <a:srgbClr val="5B6A74"/>
    <a:srgbClr val="DCE1E4"/>
    <a:srgbClr val="D7B26C"/>
    <a:srgbClr val="B2BCC2"/>
    <a:srgbClr val="C9D0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196"/>
        <p:guide pos="1590"/>
        <p:guide orient="horz" pos="17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1.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活动目标的设计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体现系统性</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音乐教育活动目标的设计还应当</a:t>
            </a:r>
            <a:r>
              <a:rPr lang="zh-CN" altLang="en-US" sz="2400" b="1" dirty="0" smtClean="0">
                <a:solidFill>
                  <a:srgbClr val="FFC000"/>
                </a:solidFill>
                <a:latin typeface="汉仪文黑-55简" panose="00020600040101010101" charset="-122"/>
                <a:ea typeface="汉仪文黑-55简" panose="00020600040101010101" charset="-122"/>
              </a:rPr>
              <a:t>包含认知目标、情感与态度目标和操作技能目标三个方面。</a:t>
            </a:r>
            <a:r>
              <a:rPr lang="zh-CN" altLang="en-US" sz="2400" dirty="0" smtClean="0">
                <a:solidFill>
                  <a:schemeClr val="tx1"/>
                </a:solidFill>
                <a:latin typeface="汉仪文黑-55简" panose="00020600040101010101" charset="-122"/>
                <a:ea typeface="汉仪文黑-55简" panose="00020600040101010101" charset="-122"/>
              </a:rPr>
              <a:t>在制定一个具体的音乐活动目标时，要综合、系统地体现以上三个方面的目标，既不能过分强化某一方面，也不能忽视或遗忘另一方面。认知方面的目标主要反映的是音乐知识、技能的获得及音乐感的发展;情感与态度方面的目标主要指的是情感智能与积极的个性、社会性的发展;操作技能方面的目标主要反映的是学习技能、策略的获得及学习能力的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活动目标的设计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体现系列化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系列化指</a:t>
            </a:r>
            <a:r>
              <a:rPr lang="zh-CN" altLang="en-US" sz="2400" b="1" dirty="0" smtClean="0">
                <a:solidFill>
                  <a:srgbClr val="FFC000"/>
                </a:solidFill>
                <a:latin typeface="汉仪文黑-55简" panose="00020600040101010101" charset="-122"/>
                <a:ea typeface="汉仪文黑-55简" panose="00020600040101010101" charset="-122"/>
              </a:rPr>
              <a:t>活动目标作为整体有序结构，与上一级目标相一致。</a:t>
            </a:r>
            <a:r>
              <a:rPr lang="zh-CN" altLang="en-US" sz="2400" dirty="0" smtClean="0">
                <a:solidFill>
                  <a:schemeClr val="tx1"/>
                </a:solidFill>
                <a:latin typeface="汉仪文黑-55简" panose="00020600040101010101" charset="-122"/>
                <a:ea typeface="汉仪文黑-55简" panose="00020600040101010101" charset="-122"/>
              </a:rPr>
              <a:t>活动目标的落实是课程目标的基础，每个目标的实现推进年龄阶段和总目标。制定目标需由浅入深，体现系列性、层次性。</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系列化体现在两方面：</a:t>
            </a:r>
            <a:r>
              <a:rPr lang="zh-CN" altLang="en-US" sz="2400" b="1" dirty="0" smtClean="0">
                <a:solidFill>
                  <a:srgbClr val="FFC000"/>
                </a:solidFill>
                <a:latin typeface="汉仪文黑-55简" panose="00020600040101010101" charset="-122"/>
                <a:ea typeface="汉仪文黑-55简" panose="00020600040101010101" charset="-122"/>
              </a:rPr>
              <a:t>能力目标系列化</a:t>
            </a:r>
            <a:r>
              <a:rPr lang="zh-CN" altLang="en-US" sz="2400" dirty="0" smtClean="0">
                <a:solidFill>
                  <a:schemeClr val="tx1"/>
                </a:solidFill>
                <a:latin typeface="汉仪文黑-55简" panose="00020600040101010101" charset="-122"/>
                <a:ea typeface="汉仪文黑-55简" panose="00020600040101010101" charset="-122"/>
              </a:rPr>
              <a:t>，如同一能力分解为递进子目标（如有节奏地拍手、走步、打鼓等）；</a:t>
            </a:r>
            <a:r>
              <a:rPr lang="zh-CN" altLang="en-US" sz="2400" b="1" dirty="0" smtClean="0">
                <a:solidFill>
                  <a:srgbClr val="FFC000"/>
                </a:solidFill>
                <a:latin typeface="汉仪文黑-55简" panose="00020600040101010101" charset="-122"/>
                <a:ea typeface="汉仪文黑-55简" panose="00020600040101010101" charset="-122"/>
              </a:rPr>
              <a:t>材料目标系列化</a:t>
            </a:r>
            <a:r>
              <a:rPr lang="zh-CN" altLang="en-US" sz="2400" dirty="0" smtClean="0">
                <a:solidFill>
                  <a:schemeClr val="tx1"/>
                </a:solidFill>
                <a:latin typeface="汉仪文黑-55简" panose="00020600040101010101" charset="-122"/>
                <a:ea typeface="汉仪文黑-55简" panose="00020600040101010101" charset="-122"/>
              </a:rPr>
              <a:t>，即同一材料上提出递进要求（如“敲锣打鼓放鞭炮”中从拍手、辨快慢到探索动作并填入音乐）。这确保目标渐进有序。</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活动目标的设计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体现行为化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行为化指</a:t>
            </a:r>
            <a:r>
              <a:rPr lang="zh-CN" altLang="en-US" sz="2400" b="1" dirty="0" smtClean="0">
                <a:solidFill>
                  <a:srgbClr val="FFC000"/>
                </a:solidFill>
                <a:latin typeface="汉仪文黑-55简" panose="00020600040101010101" charset="-122"/>
                <a:ea typeface="汉仪文黑-55简" panose="00020600040101010101" charset="-122"/>
              </a:rPr>
              <a:t>目标制定中采用行为目标，以儿童或教师为主体，描述可观察、可测量的具体行为。</a:t>
            </a:r>
            <a:r>
              <a:rPr lang="zh-CN" altLang="en-US" sz="2400" dirty="0" smtClean="0">
                <a:solidFill>
                  <a:schemeClr val="tx1"/>
                </a:solidFill>
                <a:latin typeface="汉仪文黑-55简" panose="00020600040101010101" charset="-122"/>
                <a:ea typeface="汉仪文黑-55简" panose="00020600040101010101" charset="-122"/>
              </a:rPr>
              <a:t>使用行为化方法需注意：完整表述音乐能力、情感个性、学习能力三方面目标，不可偏废；行为主体固定，目标必须具体可见，避免空泛；应附加行为发生条件或限定语（如“在教师引导下”“初步”）。</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如中班韵律活动“三只熊”的目标，以儿童为主体，明确附加条件与水平限定，使行为清晰可评，避免笼统。</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活动程序的设计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活动结构的设计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活动结构设计是对教育活动组成部分及顺序、关系的处理</a:t>
            </a:r>
            <a:r>
              <a:rPr lang="zh-CN" altLang="en-US" sz="2400" dirty="0" smtClean="0">
                <a:solidFill>
                  <a:schemeClr val="tx1"/>
                </a:solidFill>
                <a:latin typeface="汉仪文黑-55简" panose="00020600040101010101" charset="-122"/>
                <a:ea typeface="汉仪文黑-55简" panose="00020600040101010101" charset="-122"/>
              </a:rPr>
              <a:t>，受目标、内容、方法及师幼、环境等因素制约。</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音乐教育活动有</a:t>
            </a:r>
            <a:r>
              <a:rPr lang="zh-CN" altLang="en-US" sz="2400" b="1" dirty="0" smtClean="0">
                <a:solidFill>
                  <a:srgbClr val="FFC000"/>
                </a:solidFill>
                <a:latin typeface="汉仪文黑-55简" panose="00020600040101010101" charset="-122"/>
                <a:ea typeface="汉仪文黑-55简" panose="00020600040101010101" charset="-122"/>
              </a:rPr>
              <a:t>“三段式”</a:t>
            </a:r>
            <a:r>
              <a:rPr lang="zh-CN" altLang="en-US" sz="2400" dirty="0" smtClean="0">
                <a:solidFill>
                  <a:schemeClr val="tx1"/>
                </a:solidFill>
                <a:latin typeface="汉仪文黑-55简" panose="00020600040101010101" charset="-122"/>
                <a:ea typeface="汉仪文黑-55简" panose="00020600040101010101" charset="-122"/>
              </a:rPr>
              <a:t>和</a:t>
            </a:r>
            <a:r>
              <a:rPr lang="zh-CN" altLang="en-US" sz="2400" b="1" dirty="0" smtClean="0">
                <a:solidFill>
                  <a:srgbClr val="FFC000"/>
                </a:solidFill>
                <a:latin typeface="汉仪文黑-55简" panose="00020600040101010101" charset="-122"/>
                <a:ea typeface="汉仪文黑-55简" panose="00020600040101010101" charset="-122"/>
              </a:rPr>
              <a:t>“单段式”</a:t>
            </a:r>
            <a:r>
              <a:rPr lang="zh-CN" altLang="en-US" sz="2400" dirty="0" smtClean="0">
                <a:solidFill>
                  <a:schemeClr val="tx1"/>
                </a:solidFill>
                <a:latin typeface="汉仪文黑-55简" panose="00020600040101010101" charset="-122"/>
                <a:ea typeface="汉仪文黑-55简" panose="00020600040101010101" charset="-122"/>
              </a:rPr>
              <a:t>两种结构，关键在于内部功能：适应性功能顺应儿童生理心理节律，发展性功能促进学习迁移。设计时宏观把握功能，微观动态调整：从目标分清主次；从方法决定结构倾向（如探索为主则慢进度）；从执行进程灵活调整（如动静交替、小步递进）。避免模式化，综合诸因素，灵活设计。</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活动程序的设计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“系列层次活动”的设计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以音乐材料为基础，设计层层递进、环环相扣的活动系列，促进儿童全面发展。</a:t>
            </a:r>
            <a:r>
              <a:rPr lang="zh-CN" altLang="en-US" sz="2400" dirty="0" smtClean="0">
                <a:solidFill>
                  <a:schemeClr val="tx1"/>
                </a:solidFill>
                <a:latin typeface="汉仪文黑-55简" panose="00020600040101010101" charset="-122"/>
                <a:ea typeface="汉仪文黑-55简" panose="00020600040101010101" charset="-122"/>
              </a:rPr>
              <a:t>价值在于挖掘材料教育潜力，提供经验迁移机会，增强主动发展。设计要点：细化层次；多角度感知；灵活运用语言、视觉、动作、欣赏等导入方式；紧密结合本班幼儿实际水平。</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(三) 活动方法的设计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在音乐教育活动中，方法的设计和运用需遵循三条原则：一是</a:t>
            </a:r>
            <a:r>
              <a:rPr lang="zh-CN" altLang="en-US" sz="2400" b="1" dirty="0" smtClean="0">
                <a:solidFill>
                  <a:srgbClr val="FFC000"/>
                </a:solidFill>
                <a:latin typeface="汉仪文黑-55简" panose="00020600040101010101" charset="-122"/>
                <a:ea typeface="汉仪文黑-55简" panose="00020600040101010101" charset="-122"/>
              </a:rPr>
              <a:t>从目标出发</a:t>
            </a:r>
            <a:r>
              <a:rPr lang="zh-CN" altLang="en-US" sz="2400" dirty="0" smtClean="0">
                <a:solidFill>
                  <a:schemeClr val="tx1"/>
                </a:solidFill>
                <a:latin typeface="汉仪文黑-55简" panose="00020600040101010101" charset="-122"/>
                <a:ea typeface="汉仪文黑-55简" panose="00020600040101010101" charset="-122"/>
              </a:rPr>
              <a:t>，方法为目标服务，如以主动探究为目标宜采用鼓励、探索、合作等方法；二是</a:t>
            </a:r>
            <a:r>
              <a:rPr lang="zh-CN" altLang="en-US" sz="2400" b="1" dirty="0" smtClean="0">
                <a:solidFill>
                  <a:srgbClr val="FFC000"/>
                </a:solidFill>
                <a:latin typeface="汉仪文黑-55简" panose="00020600040101010101" charset="-122"/>
                <a:ea typeface="汉仪文黑-55简" panose="00020600040101010101" charset="-122"/>
              </a:rPr>
              <a:t>以内容为依据</a:t>
            </a:r>
            <a:r>
              <a:rPr lang="zh-CN" altLang="en-US" sz="2400" dirty="0" smtClean="0">
                <a:solidFill>
                  <a:schemeClr val="tx1"/>
                </a:solidFill>
                <a:latin typeface="汉仪文黑-55简" panose="00020600040101010101" charset="-122"/>
                <a:ea typeface="汉仪文黑-55简" panose="00020600040101010101" charset="-122"/>
              </a:rPr>
              <a:t>，不同内容（歌唱、欣赏、创作）需选用相适应的方法；三是</a:t>
            </a:r>
            <a:r>
              <a:rPr lang="zh-CN" altLang="en-US" sz="2400" b="1" dirty="0" smtClean="0">
                <a:solidFill>
                  <a:srgbClr val="FFC000"/>
                </a:solidFill>
                <a:latin typeface="汉仪文黑-55简" panose="00020600040101010101" charset="-122"/>
                <a:ea typeface="汉仪文黑-55简" panose="00020600040101010101" charset="-122"/>
              </a:rPr>
              <a:t>从儿童实际出发</a:t>
            </a:r>
            <a:r>
              <a:rPr lang="zh-CN" altLang="en-US" sz="2400" dirty="0" smtClean="0">
                <a:solidFill>
                  <a:schemeClr val="tx1"/>
                </a:solidFill>
                <a:latin typeface="汉仪文黑-55简" panose="00020600040101010101" charset="-122"/>
                <a:ea typeface="汉仪文黑-55简" panose="00020600040101010101" charset="-122"/>
              </a:rPr>
              <a:t>，考虑年龄、个性与能力差异，小年龄多用直观示范或游戏，大年龄多用鼓励、间接指导和探索创造，并体现差异性。</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总之，活动程序的设计是目标、内容、方法的综合体现，教师应结合理论与实际，细致设计递进层次，激发儿童主动学习，促进全面发展。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(四) 活动环境及材料的设计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活动空间与时间的设计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集体音乐教育中，空间设计关乎合作与空间共享。歌唱活动：音准节奏弱的儿童靠近教师钢琴，自控差的邻座自控强的，同声部集中；韵律、游戏及动作参与的欣赏活动：提供最大空间，引导儿童自找空地，调整姿态方向避免干扰；打击乐演奏：同音色乐器坐在一起，利于感知多声部和谐。时间设计：依内容灵活分配，新授可占多，创编不宜过长；视儿童兴趣状态灵活延长或及时结束，保留美好体验。</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(四) 活动环境及材料的设计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2. 活动材料的设计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（1）音乐材料设计：</a:t>
            </a:r>
            <a:r>
              <a:rPr lang="zh-CN" altLang="en-US" sz="2400" b="1" dirty="0" smtClean="0">
                <a:solidFill>
                  <a:srgbClr val="FFC000"/>
                </a:solidFill>
                <a:latin typeface="汉仪文黑-55简" panose="00020600040101010101" charset="-122"/>
                <a:ea typeface="汉仪文黑-55简" panose="00020600040101010101" charset="-122"/>
              </a:rPr>
              <a:t>音乐作品应从儿童年龄、兴趣和水平出发选择</a:t>
            </a:r>
            <a:r>
              <a:rPr lang="zh-CN" altLang="en-US" sz="2400" dirty="0" smtClean="0">
                <a:solidFill>
                  <a:schemeClr val="tx1"/>
                </a:solidFill>
                <a:latin typeface="汉仪文黑-55简" panose="00020600040101010101" charset="-122"/>
                <a:ea typeface="汉仪文黑-55简" panose="00020600040101010101" charset="-122"/>
              </a:rPr>
              <a:t>，难度略高于班级一般水平；与已有经验相联系；恰当处理作品（如调整速度、删编结构、突出多声部完整表现）。动作作品应合理设计难度，灵活调整力度幅度，加强动作与音乐配合。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（2）辅助性材料设计：</a:t>
            </a:r>
            <a:r>
              <a:rPr lang="zh-CN" altLang="en-US" sz="2400" b="1" dirty="0" smtClean="0">
                <a:solidFill>
                  <a:srgbClr val="FFC000"/>
                </a:solidFill>
                <a:latin typeface="汉仪文黑-55简" panose="00020600040101010101" charset="-122"/>
                <a:ea typeface="汉仪文黑-55简" panose="00020600040101010101" charset="-122"/>
              </a:rPr>
              <a:t>教具学具应服务活动、简单易操作，注意与音乐配合，避免分散注意。</a:t>
            </a:r>
            <a:r>
              <a:rPr lang="zh-CN" altLang="en-US" sz="2400" dirty="0" smtClean="0">
                <a:solidFill>
                  <a:schemeClr val="tx1"/>
                </a:solidFill>
                <a:latin typeface="汉仪文黑-55简" panose="00020600040101010101" charset="-122"/>
                <a:ea typeface="汉仪文黑-55简" panose="00020600040101010101" charset="-122"/>
              </a:rPr>
              <a:t>道具按年龄和活动性质设计，小班多用道具激发兴趣，大班多依靠音乐引导。图片等材料应体现“视听合一”和可操作性，帮助理解音乐，同时简便易行，以免干扰学习。</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72974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1527175" y="2639060"/>
            <a:ext cx="7785735" cy="922020"/>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学前儿童音乐教育的途径</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 name="任意多边形 2"/>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1106816" y="1200000"/>
            <a:ext cx="2626702" cy="4081897"/>
            <a:chOff x="-783260" y="1634148"/>
            <a:chExt cx="1873519" cy="2911450"/>
          </a:xfrm>
        </p:grpSpPr>
        <p:sp>
          <p:nvSpPr>
            <p:cNvPr id="8" name="任意多边形 7"/>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半闭框 8"/>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1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幼儿园的音乐教育活动</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幼儿园音乐教育活动的含义</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幼儿园音乐教育活动</a:t>
            </a:r>
            <a:r>
              <a:rPr lang="zh-CN" altLang="en-US" sz="2400" b="1" dirty="0" smtClean="0">
                <a:solidFill>
                  <a:srgbClr val="FFC000"/>
                </a:solidFill>
                <a:latin typeface="汉仪文黑-55简" panose="00020600040101010101" charset="-122"/>
                <a:ea typeface="汉仪文黑-55简" panose="00020600040101010101" charset="-122"/>
              </a:rPr>
              <a:t>以儿童为主体，以音乐为客体</a:t>
            </a:r>
            <a:r>
              <a:rPr lang="zh-CN" altLang="en-US" sz="2400" dirty="0" smtClean="0">
                <a:solidFill>
                  <a:schemeClr val="tx1"/>
                </a:solidFill>
                <a:latin typeface="汉仪文黑-55简" panose="00020600040101010101" charset="-122"/>
                <a:ea typeface="汉仪文黑-55简" panose="00020600040101010101" charset="-122"/>
              </a:rPr>
              <a:t>，通过教师设计组织的活动促进主客体相互作用，发展儿童音乐能力与身心。儿童应主动感受、体验音乐，获得快乐并表现个性，而非被动接受。教师是联系主客体的桥梁，既是设计者也是指导者，需善于渗透音乐教育于一日生活。教师指导方式决定儿童主体地位：若以示范强化为主，儿童只会机械模仿；若注重激发主动探究并给予适时间接指导，则能唤醒主体意识，促进音乐与非音乐能力及个性品质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sp>
        <p:nvSpPr>
          <p:cNvPr id="49" name="文本框 48" descr="7b0a20202020227461726765744d6f64756c65223a20226b6f6e6c696e65666f6e7473220a7d0a"/>
          <p:cNvSpPr txBox="1"/>
          <p:nvPr/>
        </p:nvSpPr>
        <p:spPr>
          <a:xfrm>
            <a:off x="1821180" y="3021965"/>
            <a:ext cx="7353300" cy="193802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音乐教育的有效实施</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第七章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4" name="任意多边形 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V="1">
              <a:off x="-318759" y="596274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0" name="任意多边形 29"/>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幼儿园的音乐教育活动</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幼儿园音乐教育活动的特点</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以审美教育为核心的活动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传统音乐教育偏重知识技能传授，但技能仅为审美能力结构的一部分，并非根本目的。</a:t>
            </a:r>
            <a:r>
              <a:rPr lang="zh-CN" altLang="en-US" sz="2400" b="1" dirty="0" smtClean="0">
                <a:solidFill>
                  <a:srgbClr val="FFC000"/>
                </a:solidFill>
                <a:latin typeface="汉仪文黑-55简" panose="00020600040101010101" charset="-122"/>
                <a:ea typeface="汉仪文黑-55简" panose="00020600040101010101" charset="-122"/>
              </a:rPr>
              <a:t>音乐教育的核心在于挖掘音乐美的因素，激发儿童情感共鸣，培养审美能力，发挥审美教育功能。</a:t>
            </a:r>
            <a:r>
              <a:rPr lang="zh-CN" altLang="en-US" sz="2400" dirty="0" smtClean="0">
                <a:solidFill>
                  <a:schemeClr val="tx1"/>
                </a:solidFill>
                <a:latin typeface="汉仪文黑-55简" panose="00020600040101010101" charset="-122"/>
                <a:ea typeface="汉仪文黑-55简" panose="00020600040101010101" charset="-122"/>
              </a:rPr>
              <a:t>若缺失审美，教育将沦为机械模仿，艺术魅力荡然无存。审美是音乐艺术的特殊性质，幼儿园音乐教育活动本质上是审美实践过程，以音乐为手段，以审美为过程，促进儿童全面和谐发展。实践中应着力于认识美、表现美、创造美的启蒙教育。</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幼儿园的音乐教育活动</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幼儿园音乐教育活动的特点</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把握音乐的审美特征，培养儿童的音乐审美感受能力。</a:t>
            </a:r>
            <a:r>
              <a:rPr lang="zh-CN" altLang="en-US" sz="2400" dirty="0" smtClean="0">
                <a:solidFill>
                  <a:schemeClr val="tx1"/>
                </a:solidFill>
                <a:latin typeface="汉仪文黑-55简" panose="00020600040101010101" charset="-122"/>
                <a:ea typeface="汉仪文黑-55简" panose="00020600040101010101" charset="-122"/>
              </a:rPr>
              <a:t>音乐美包括内容美和形式美，教师应选择富有感染力的作品，让儿童感受节奏、旋律等要素的整体美。审美感受能力以音乐听觉能力为基础，包括音高、音强等辨别力及听觉注意、记忆、表象能力，逐步发展审美感受。</a:t>
            </a:r>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激发审美情感，培养儿童的音乐审美表现能力。</a:t>
            </a:r>
            <a:r>
              <a:rPr lang="zh-CN" altLang="en-US" sz="2400" dirty="0" smtClean="0">
                <a:solidFill>
                  <a:schemeClr val="tx1"/>
                </a:solidFill>
                <a:latin typeface="汉仪文黑-55简" panose="00020600040101010101" charset="-122"/>
                <a:ea typeface="汉仪文黑-55简" panose="00020600040101010101" charset="-122"/>
              </a:rPr>
              <a:t>审美情感始于感知，儿童潜能可开发，音乐艺术的情感性有助于激发其审美体验。教师应通过审美作品引导儿童感受、理解并借助演唱或演奏等形式表现音乐内容与情感。</a:t>
            </a:r>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（3）</a:t>
            </a:r>
            <a:r>
              <a:rPr lang="zh-CN" altLang="en-US" sz="2400" b="1" dirty="0" smtClean="0">
                <a:solidFill>
                  <a:srgbClr val="FFC000"/>
                </a:solidFill>
                <a:latin typeface="汉仪文黑-55简" panose="00020600040101010101" charset="-122"/>
                <a:ea typeface="汉仪文黑-55简" panose="00020600040101010101" charset="-122"/>
              </a:rPr>
              <a:t>强调主动性、创造性，培养儿童的音乐审美创造能力。</a:t>
            </a:r>
            <a:r>
              <a:rPr lang="zh-CN" altLang="en-US" sz="2400" dirty="0" smtClean="0">
                <a:solidFill>
                  <a:schemeClr val="tx1"/>
                </a:solidFill>
                <a:latin typeface="汉仪文黑-55简" panose="00020600040101010101" charset="-122"/>
                <a:ea typeface="汉仪文黑-55简" panose="00020600040101010101" charset="-122"/>
              </a:rPr>
              <a:t>在审美感知与基本技能基础上，启发儿童用独特方式表达对音乐的理解，如创编歌词、改编动作、即兴演奏等。教师应鼓励想象与创造，尊重儿童表达，促进其创造意识发展。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幼儿园的音乐教育活动</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幼儿园音乐教育活动的特点</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2. 强调儿童整体素质培养的活动</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幼儿园音乐教育活动是教师通过听、唱、奏等实践，培养儿童音乐能力的专项教育，以促进音乐领域发展为目标。但活动需融入幼儿园综合课程体系，基于幼儿生活经验，统整各领域内容于主题之中。音乐教育根本目的在于促进儿童整体素养（音乐与非音乐素养）培养，而非纯技能训练或造就专业人才。应坚持</a:t>
            </a:r>
            <a:r>
              <a:rPr lang="zh-CN" altLang="en-US" sz="2400" b="1" dirty="0" smtClean="0">
                <a:solidFill>
                  <a:srgbClr val="FFC000"/>
                </a:solidFill>
                <a:latin typeface="汉仪文黑-55简" panose="00020600040101010101" charset="-122"/>
                <a:ea typeface="汉仪文黑-55简" panose="00020600040101010101" charset="-122"/>
              </a:rPr>
              <a:t>以整体素质培养为核心</a:t>
            </a:r>
            <a:r>
              <a:rPr lang="zh-CN" altLang="en-US" sz="2400" dirty="0" smtClean="0">
                <a:solidFill>
                  <a:schemeClr val="tx1"/>
                </a:solidFill>
                <a:latin typeface="汉仪文黑-55简" panose="00020600040101010101" charset="-122"/>
                <a:ea typeface="汉仪文黑-55简" panose="00020600040101010101" charset="-122"/>
              </a:rPr>
              <a:t>，协调全面发展与音乐能力的关系，在发展音乐能力的同时，为培养个性和谐、人格健全的儿童奠定基础。</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家庭音乐教育的意义</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（1）家庭是儿童</a:t>
            </a:r>
            <a:r>
              <a:rPr lang="zh-CN" altLang="en-US" sz="2400" b="1" dirty="0" smtClean="0">
                <a:solidFill>
                  <a:srgbClr val="FFC000"/>
                </a:solidFill>
                <a:latin typeface="汉仪文黑-55简" panose="00020600040101010101" charset="-122"/>
                <a:ea typeface="汉仪文黑-55简" panose="00020600040101010101" charset="-122"/>
              </a:rPr>
              <a:t>最早的音乐教育环境</a:t>
            </a:r>
            <a:r>
              <a:rPr lang="zh-CN" altLang="en-US" sz="2400" dirty="0" smtClean="0">
                <a:solidFill>
                  <a:schemeClr val="tx1"/>
                </a:solidFill>
                <a:latin typeface="汉仪文黑-55简" panose="00020600040101010101" charset="-122"/>
                <a:ea typeface="汉仪文黑-55简" panose="00020600040101010101" charset="-122"/>
              </a:rPr>
              <a:t>。家庭音乐教育从胎教开始，七八个月的胎儿已有听觉，优美旋律能刺激听觉器官，陶冶情感，同时愉悦妈妈身心。早期乐器弹奏调动多种感官，促进注意、记忆、想象等能力发展。许多音乐大师的成长离不开家庭早期熏陶，因此家庭音乐教育对儿童发展起着奠基作用。</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家庭音乐教育的意义</a:t>
            </a:r>
            <a:endParaRPr lang="en-US" altLang="zh-CN"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（2）家庭音乐教育</a:t>
            </a:r>
            <a:r>
              <a:rPr lang="zh-CN" altLang="en-US" sz="2400" b="1" dirty="0" smtClean="0">
                <a:solidFill>
                  <a:srgbClr val="FFC000"/>
                </a:solidFill>
                <a:latin typeface="汉仪文黑-55简" panose="00020600040101010101" charset="-122"/>
                <a:ea typeface="汉仪文黑-55简" panose="00020600040101010101" charset="-122"/>
              </a:rPr>
              <a:t>有助于儿童身心健康成长</a:t>
            </a:r>
            <a:r>
              <a:rPr lang="zh-CN" altLang="en-US" sz="2400" dirty="0" smtClean="0">
                <a:solidFill>
                  <a:schemeClr val="tx1"/>
                </a:solidFill>
                <a:latin typeface="汉仪文黑-55简" panose="00020600040101010101" charset="-122"/>
                <a:ea typeface="汉仪文黑-55简" panose="00020600040101010101" charset="-122"/>
              </a:rPr>
              <a:t>。0—10岁是大脑发育关键期，音乐能促进神经回路形成，推动逻辑思维、记忆力和创造力发展。同时，早期音乐教育还能积极影响儿童的性格、情操及个性品质，为健康成长提供重要支持。</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（3）家庭音乐教育是</a:t>
            </a:r>
            <a:r>
              <a:rPr lang="zh-CN" altLang="en-US" sz="2400" b="1" dirty="0" smtClean="0">
                <a:solidFill>
                  <a:srgbClr val="FFC000"/>
                </a:solidFill>
                <a:latin typeface="汉仪文黑-55简" panose="00020600040101010101" charset="-122"/>
                <a:ea typeface="汉仪文黑-55简" panose="00020600040101010101" charset="-122"/>
              </a:rPr>
              <a:t>幼儿园音乐教育的基础和补充</a:t>
            </a:r>
            <a:r>
              <a:rPr lang="zh-CN" altLang="en-US" sz="2400" dirty="0" smtClean="0">
                <a:solidFill>
                  <a:schemeClr val="tx1"/>
                </a:solidFill>
                <a:latin typeface="汉仪文黑-55简" panose="00020600040101010101" charset="-122"/>
                <a:ea typeface="汉仪文黑-55简" panose="00020600040101010101" charset="-122"/>
              </a:rPr>
              <a:t>。3岁前家庭启蒙可为入园后音乐学习打下基础，如节奏感和音高辨别能力。入园后，家庭持续音乐教育能巩固和拓展幼儿园所学知识技能，增强学习效果，进一步激发儿童对音乐的兴趣，形成家园共育的良性循环。</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2. 家庭音乐教育的特点</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（1）启蒙性</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家庭音乐教育从胎教、摇篮曲、儿歌和童谣开始，是人生最早的音乐启蒙。幼儿虽未必完全理解音乐内容，但优美旋律和明快和谐的节奏能带给他们愉悦和美的体验，激发初步的音乐兴趣。</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（2）个别性</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家庭音乐教育主要是个别化教育，相较于幼儿园集体教学，更具优势。它能根据儿童的兴趣、需要和发展水平灵活安排学习内容和形式，真正实现因材施教；同时便于家长进行细致观察和具体指导，帮助儿童在自身基础上稳步提升。</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2. 家庭音乐教育的特点</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latin typeface="汉仪文黑-55简" panose="00020600040101010101" charset="-122"/>
                <a:ea typeface="汉仪文黑-55简" panose="00020600040101010101" charset="-122"/>
                <a:sym typeface="+mn-ea"/>
              </a:rPr>
              <a:t>（3）随机性</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 家庭音乐教育具有随机性和灵活性，可在日常生活的任何时间、任何场合自然进行。例如茶余饭后玩音乐游戏，进餐或睡前欣赏轻音乐或名曲，节日聚会时即兴表演等。现代技术也使家长能随时播放音乐，营造音乐环境。</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latin typeface="汉仪文黑-55简" panose="00020600040101010101" charset="-122"/>
                <a:ea typeface="汉仪文黑-55简" panose="00020600040101010101" charset="-122"/>
                <a:sym typeface="+mn-ea"/>
              </a:rPr>
              <a:t>（4）长期性</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 家庭音乐教育与家庭生活紧密相连，无固定时间限制，伴随儿童成长，是一种长期乃至终身的教育。相比之下，幼儿园音乐教育受时间限制，具有阶段性，而家庭则能提供持续浸润的音乐熏陶。</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3. 家庭音乐教育的方法</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优化家庭的音乐环境。</a:t>
            </a:r>
            <a:r>
              <a:rPr lang="zh-CN" altLang="en-US" sz="2400" dirty="0" smtClean="0">
                <a:solidFill>
                  <a:schemeClr val="tx1"/>
                </a:solidFill>
                <a:latin typeface="汉仪文黑-55简" panose="00020600040101010101" charset="-122"/>
                <a:ea typeface="汉仪文黑-55简" panose="00020600040101010101" charset="-122"/>
              </a:rPr>
              <a:t>培养儿童音乐兴趣应从营造良好家庭音乐环境入手。家庭成员若喜爱音乐并常听常唱，孩子会在耳濡目染中自然而然地模仿并愉快地表现音乐，形成积极的音乐启蒙氛围。</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鼓励儿童多倾听和欣赏音乐。</a:t>
            </a:r>
            <a:r>
              <a:rPr lang="zh-CN" altLang="en-US" sz="2400" dirty="0" smtClean="0">
                <a:solidFill>
                  <a:schemeClr val="tx1"/>
                </a:solidFill>
                <a:latin typeface="汉仪文黑-55简" panose="00020600040101010101" charset="-122"/>
                <a:ea typeface="汉仪文黑-55简" panose="00020600040101010101" charset="-122"/>
              </a:rPr>
              <a:t>家庭音乐启蒙可从培养倾听能力开始。家长应有意识地引导孩子倾听生活中的各种声音，如厨房声响、家用电器声等，学会区分和比较相近音色，积累音色辨别经验。在此基础上，逐步进入音乐作品欣赏，可选择经典曲目作为背景音乐长期播放，也可挑选形象鲜明、结构短小的儿童乐曲，借助生动故事激发兴趣，让音乐融入日常生活。</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3. 家庭音乐教育的方法</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latin typeface="汉仪文黑-55简" panose="00020600040101010101" charset="-122"/>
                <a:ea typeface="汉仪文黑-55简" panose="00020600040101010101" charset="-122"/>
                <a:sym typeface="+mn-ea"/>
              </a:rPr>
              <a:t>（3）</a:t>
            </a:r>
            <a:r>
              <a:rPr lang="zh-CN" altLang="en-US" sz="2400" b="1" dirty="0" smtClean="0">
                <a:solidFill>
                  <a:srgbClr val="FFC000"/>
                </a:solidFill>
                <a:latin typeface="汉仪文黑-55简" panose="00020600040101010101" charset="-122"/>
                <a:ea typeface="汉仪文黑-55简" panose="00020600040101010101" charset="-122"/>
                <a:sym typeface="+mn-ea"/>
              </a:rPr>
              <a:t>培养和训练儿童的节奏感。</a:t>
            </a:r>
            <a:r>
              <a:rPr lang="zh-CN" altLang="en-US" sz="2400" dirty="0" smtClean="0">
                <a:latin typeface="汉仪文黑-55简" panose="00020600040101010101" charset="-122"/>
                <a:ea typeface="汉仪文黑-55简" panose="00020600040101010101" charset="-122"/>
                <a:sym typeface="+mn-ea"/>
              </a:rPr>
              <a:t>节奏是音乐的第一要素，可通过日常生活培养。家长可引导孩子寻找和模仿生活中的节奏，如动物叫声、切菜声等；有节奏地念儿歌；借助拍球、跳绳等体育活动和音乐律动增强节奏感；还可利用日常生活材料制作简易打击乐器，通过敲敲打打的游戏培养对节奏活动的兴趣和表现能力。</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家庭的音乐教育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3. 家庭音乐教育的方法</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latin typeface="汉仪文黑-55简" panose="00020600040101010101" charset="-122"/>
                <a:ea typeface="汉仪文黑-55简" panose="00020600040101010101" charset="-122"/>
                <a:sym typeface="+mn-ea"/>
              </a:rPr>
              <a:t>（4）</a:t>
            </a:r>
            <a:r>
              <a:rPr lang="zh-CN" altLang="en-US" sz="2400" b="1" dirty="0" smtClean="0">
                <a:solidFill>
                  <a:srgbClr val="FFC000"/>
                </a:solidFill>
                <a:latin typeface="汉仪文黑-55简" panose="00020600040101010101" charset="-122"/>
                <a:ea typeface="汉仪文黑-55简" panose="00020600040101010101" charset="-122"/>
                <a:sym typeface="+mn-ea"/>
              </a:rPr>
              <a:t>正确对待儿童的乐器学习。</a:t>
            </a:r>
            <a:r>
              <a:rPr lang="zh-CN" altLang="en-US" sz="2400" dirty="0" smtClean="0">
                <a:latin typeface="汉仪文黑-55简" panose="00020600040101010101" charset="-122"/>
                <a:ea typeface="汉仪文黑-55简" panose="00020600040101010101" charset="-122"/>
                <a:sym typeface="+mn-ea"/>
              </a:rPr>
              <a:t>早期乐器学习有助于大脑发育和能力提升，但若不顾儿童兴趣和天赋，盲目逼迫练习，反而会扼杀兴趣、损害心理健康。正确做法包括：选择既有音乐素养又懂儿童心理的启蒙教师，重在培养兴趣而非单纯技能；通过亲子合奏、记录进步、鼓励演奏课外曲目、制作音视频资料等方式增强学习兴趣与成就感；渐进式增加练琴时间，用游戏化解困难。同时注意避免疲劳或情绪不佳时强迫练琴、中途打断、当众批评、将练琴作为惩罚等不当做法。</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7" name="文本框 6"/>
          <p:cNvSpPr txBox="1"/>
          <p:nvPr>
            <p:custDataLst>
              <p:tags r:id="rId1"/>
            </p:custDataLst>
          </p:nvPr>
        </p:nvSpPr>
        <p:spPr>
          <a:xfrm>
            <a:off x="5742940" y="3058160"/>
            <a:ext cx="646176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dirty="0" smtClean="0">
              <a:solidFill>
                <a:srgbClr val="5C826D"/>
              </a:solidFill>
              <a:latin typeface="汉仪文黑-55简" panose="00020600040101010101" charset="-122"/>
              <a:ea typeface="汉仪文黑-55简" panose="00020600040101010101" charset="-122"/>
            </a:endParaRPr>
          </a:p>
        </p:txBody>
      </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
            </p:custDataLst>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9" name="半闭框 28"/>
          <p:cNvSpPr/>
          <p:nvPr>
            <p:custDataLst>
              <p:tags r:id="rId3"/>
            </p:custDataLst>
          </p:nvPr>
        </p:nvSpPr>
        <p:spPr>
          <a:xfrm rot="8100000">
            <a:off x="5304592" y="1721287"/>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C826D"/>
              </a:solidFill>
            </a:endParaRPr>
          </a:p>
        </p:txBody>
      </p:sp>
      <p:sp>
        <p:nvSpPr>
          <p:cNvPr id="30" name="文本框 29"/>
          <p:cNvSpPr txBox="1"/>
          <p:nvPr>
            <p:custDataLst>
              <p:tags r:id="rId4"/>
            </p:custDataLst>
          </p:nvPr>
        </p:nvSpPr>
        <p:spPr>
          <a:xfrm>
            <a:off x="4501515" y="1645920"/>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01</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1" name="半闭框 30"/>
          <p:cNvSpPr/>
          <p:nvPr>
            <p:custDataLst>
              <p:tags r:id="rId5"/>
            </p:custDataLst>
          </p:nvPr>
        </p:nvSpPr>
        <p:spPr>
          <a:xfrm rot="8100000">
            <a:off x="5291892" y="3203069"/>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custDataLst>
              <p:tags r:id="rId6"/>
            </p:custDataLst>
          </p:nvPr>
        </p:nvSpPr>
        <p:spPr>
          <a:xfrm>
            <a:off x="4436110" y="3058160"/>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5" name="文本框 34"/>
          <p:cNvSpPr txBox="1"/>
          <p:nvPr/>
        </p:nvSpPr>
        <p:spPr>
          <a:xfrm>
            <a:off x="197836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36" name="文本框 35"/>
          <p:cNvSpPr txBox="1"/>
          <p:nvPr>
            <p:custDataLst>
              <p:tags r:id="rId7"/>
            </p:custDataLst>
          </p:nvPr>
        </p:nvSpPr>
        <p:spPr>
          <a:xfrm>
            <a:off x="5742940" y="1576070"/>
            <a:ext cx="6449060" cy="119888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a:t>
            </a:r>
            <a:endParaRPr lang="zh-CN" altLang="en-US" sz="3600" dirty="0" smtClean="0">
              <a:solidFill>
                <a:srgbClr val="5C826D"/>
              </a:solidFill>
              <a:latin typeface="汉仪文黑-55简" panose="00020600040101010101" charset="-122"/>
              <a:ea typeface="汉仪文黑-55简" panose="00020600040101010101" charset="-122"/>
            </a:endParaRPr>
          </a:p>
          <a:p>
            <a:r>
              <a:rPr lang="zh-CN" altLang="en-US" sz="3600" dirty="0" smtClean="0">
                <a:solidFill>
                  <a:srgbClr val="5C826D"/>
                </a:solidFill>
                <a:latin typeface="汉仪文黑-55简" panose="00020600040101010101" charset="-122"/>
                <a:ea typeface="汉仪文黑-55简" panose="00020600040101010101" charset="-122"/>
              </a:rPr>
              <a:t>音乐教育活动的有效设计</a:t>
            </a:r>
            <a:endParaRPr lang="zh-CN" altLang="en-US" sz="3600" dirty="0" smtClean="0">
              <a:solidFill>
                <a:srgbClr val="5C826D"/>
              </a:solidFill>
              <a:latin typeface="汉仪文黑-55简" panose="00020600040101010101" charset="-122"/>
              <a:ea typeface="汉仪文黑-55简" panose="00020600040101010101" charset="-122"/>
            </a:endParaRPr>
          </a:p>
        </p:txBody>
      </p:sp>
      <p:sp>
        <p:nvSpPr>
          <p:cNvPr id="37" name="文本框 36"/>
          <p:cNvSpPr txBox="1"/>
          <p:nvPr>
            <p:custDataLst>
              <p:tags r:id="rId8"/>
            </p:custDataLst>
          </p:nvPr>
        </p:nvSpPr>
        <p:spPr>
          <a:xfrm>
            <a:off x="4634230" y="4540250"/>
            <a:ext cx="774700" cy="583565"/>
          </a:xfrm>
          <a:prstGeom prst="rect">
            <a:avLst/>
          </a:prstGeom>
          <a:noFill/>
        </p:spPr>
        <p:txBody>
          <a:bodyPr wrap="square" rtlCol="0" anchor="t">
            <a:spAutoFit/>
          </a:bodyPr>
          <a:p>
            <a:r>
              <a:rPr lang="en-US" altLang="zh-CN" sz="3200" b="1" dirty="0" smtClean="0">
                <a:solidFill>
                  <a:srgbClr val="5C826D"/>
                </a:solidFill>
                <a:latin typeface="汉仪文黑-55简" panose="00020600040101010101" charset="-122"/>
                <a:ea typeface="汉仪文黑-55简" panose="00020600040101010101" charset="-122"/>
                <a:sym typeface="+mn-ea"/>
              </a:rPr>
              <a:t>03</a:t>
            </a:r>
            <a:endParaRPr lang="en-US" altLang="zh-CN" sz="3200" b="1" dirty="0" smtClean="0">
              <a:solidFill>
                <a:srgbClr val="5C826D"/>
              </a:solidFill>
              <a:latin typeface="汉仪文黑-55简" panose="00020600040101010101" charset="-122"/>
              <a:ea typeface="汉仪文黑-55简" panose="00020600040101010101" charset="-122"/>
              <a:sym typeface="+mn-ea"/>
            </a:endParaRPr>
          </a:p>
        </p:txBody>
      </p:sp>
      <p:sp>
        <p:nvSpPr>
          <p:cNvPr id="38" name="半闭框 37"/>
          <p:cNvSpPr/>
          <p:nvPr>
            <p:custDataLst>
              <p:tags r:id="rId9"/>
            </p:custDataLst>
          </p:nvPr>
        </p:nvSpPr>
        <p:spPr>
          <a:xfrm rot="8100000">
            <a:off x="5302250" y="4620895"/>
            <a:ext cx="377825" cy="363220"/>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custDataLst>
              <p:tags r:id="rId10"/>
            </p:custDataLst>
          </p:nvPr>
        </p:nvSpPr>
        <p:spPr>
          <a:xfrm>
            <a:off x="5742940" y="4458970"/>
            <a:ext cx="646176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dirty="0" smtClean="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318784" y="-438150"/>
            <a:ext cx="2054282" cy="7742402"/>
            <a:chOff x="-318759" y="-438055"/>
            <a:chExt cx="2054231" cy="7742211"/>
          </a:xfrm>
        </p:grpSpPr>
        <p:grpSp>
          <p:nvGrpSpPr>
            <p:cNvPr id="4" name="组合 3"/>
            <p:cNvGrpSpPr/>
            <p:nvPr/>
          </p:nvGrpSpPr>
          <p:grpSpPr>
            <a:xfrm>
              <a:off x="-318758" y="-438055"/>
              <a:ext cx="2054230" cy="1341411"/>
              <a:chOff x="-318758" y="-438055"/>
              <a:chExt cx="2054230" cy="1341411"/>
            </a:xfrm>
          </p:grpSpPr>
          <p:sp>
            <p:nvSpPr>
              <p:cNvPr id="5" name="任意多边形 4"/>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318759" y="5962745"/>
              <a:ext cx="2054230" cy="1341411"/>
              <a:chOff x="-318758" y="-438055"/>
              <a:chExt cx="2054230" cy="1341411"/>
            </a:xfrm>
          </p:grpSpPr>
          <p:sp>
            <p:nvSpPr>
              <p:cNvPr id="9" name="任意多边形 8"/>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flipH="1">
            <a:off x="10450816" y="-431670"/>
            <a:ext cx="2054282" cy="7742402"/>
            <a:chOff x="-318759" y="-438055"/>
            <a:chExt cx="2054231" cy="7742211"/>
          </a:xfrm>
        </p:grpSpPr>
        <p:grpSp>
          <p:nvGrpSpPr>
            <p:cNvPr id="43" name="组合 42"/>
            <p:cNvGrpSpPr/>
            <p:nvPr/>
          </p:nvGrpSpPr>
          <p:grpSpPr>
            <a:xfrm>
              <a:off x="-318758" y="-438055"/>
              <a:ext cx="2054230" cy="1341411"/>
              <a:chOff x="-318758" y="-438055"/>
              <a:chExt cx="2054230" cy="1341411"/>
            </a:xfrm>
          </p:grpSpPr>
          <p:sp>
            <p:nvSpPr>
              <p:cNvPr id="44" name="任意多边形 4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任意多边形 4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flipV="1">
              <a:off x="-318759" y="5962745"/>
              <a:ext cx="2054230" cy="1341411"/>
              <a:chOff x="-318758" y="-438055"/>
              <a:chExt cx="2054230" cy="1341411"/>
            </a:xfrm>
          </p:grpSpPr>
          <p:sp>
            <p:nvSpPr>
              <p:cNvPr id="47" name="任意多边形 4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任意多边形 4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01458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学前儿童音乐教育的途径</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家庭和社会的音乐教育</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社会的音乐教育</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社会音乐教育指</a:t>
            </a:r>
            <a:r>
              <a:rPr lang="zh-CN" altLang="en-US" sz="2400" b="1" dirty="0" smtClean="0">
                <a:solidFill>
                  <a:srgbClr val="FFC000"/>
                </a:solidFill>
                <a:latin typeface="汉仪文黑-55简" panose="00020600040101010101" charset="-122"/>
                <a:ea typeface="汉仪文黑-55简" panose="00020600040101010101" charset="-122"/>
              </a:rPr>
              <a:t>幼儿园和家庭以外的机构与场所提供的音乐教育</a:t>
            </a:r>
            <a:r>
              <a:rPr lang="zh-CN" altLang="en-US" sz="2400" dirty="0" smtClean="0">
                <a:solidFill>
                  <a:schemeClr val="tx1"/>
                </a:solidFill>
                <a:latin typeface="汉仪文黑-55简" panose="00020600040101010101" charset="-122"/>
                <a:ea typeface="汉仪文黑-55简" panose="00020600040101010101" charset="-122"/>
              </a:rPr>
              <a:t>，包括训练班、表演团体、大赛、考级、音乐节目及音乐会等。作为补充，它灵活多样，能丰富儿童音乐生活，并弥补幼儿园因条件限制无法实现的体验，如亲临音乐会感受合奏效果，开阔音乐视野。同时，不同背景的儿童在此合作、交流，促进社会交往能力。这类教育使儿童获得更多接触音乐的机会，合理利用社会资源，有效培养其音乐素养。</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54412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03</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1790700" y="2715895"/>
            <a:ext cx="8362950" cy="1753235"/>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学前儿童音乐教育</a:t>
            </a:r>
            <a:endParaRPr lang="zh-CN" altLang="en-US" sz="5400" dirty="0">
              <a:solidFill>
                <a:srgbClr val="5C826D"/>
              </a:solidFill>
              <a:latin typeface="汉仪文黑-55简" panose="00020600040101010101" charset="-122"/>
              <a:ea typeface="汉仪文黑-55简" panose="00020600040101010101" charset="-122"/>
            </a:endParaRPr>
          </a:p>
          <a:p>
            <a:r>
              <a:rPr lang="zh-CN" altLang="en-US" sz="5400" dirty="0">
                <a:solidFill>
                  <a:srgbClr val="5C826D"/>
                </a:solidFill>
                <a:latin typeface="汉仪文黑-55简" panose="00020600040101010101" charset="-122"/>
                <a:ea typeface="汉仪文黑-55简" panose="00020600040101010101" charset="-122"/>
              </a:rPr>
              <a:t>的组织策略</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9629471" y="-57386"/>
            <a:ext cx="4744029" cy="6972537"/>
            <a:chOff x="9629471" y="-57386"/>
            <a:chExt cx="4744029" cy="6972537"/>
          </a:xfrm>
        </p:grpSpPr>
        <p:sp>
          <p:nvSpPr>
            <p:cNvPr id="4" name="任意多边形 3"/>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9629471" y="-57386"/>
              <a:ext cx="2620422" cy="6972537"/>
              <a:chOff x="9629471" y="-57386"/>
              <a:chExt cx="2620422" cy="6972537"/>
            </a:xfrm>
          </p:grpSpPr>
          <p:sp>
            <p:nvSpPr>
              <p:cNvPr id="6" name="任意多边形 5"/>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组合 40"/>
          <p:cNvGrpSpPr/>
          <p:nvPr/>
        </p:nvGrpSpPr>
        <p:grpSpPr>
          <a:xfrm>
            <a:off x="-1106816" y="1200000"/>
            <a:ext cx="2626702" cy="4081897"/>
            <a:chOff x="-783260" y="1634148"/>
            <a:chExt cx="1873519" cy="2911450"/>
          </a:xfrm>
        </p:grpSpPr>
        <p:sp>
          <p:nvSpPr>
            <p:cNvPr id="42" name="任意多边形 41"/>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半闭框 42"/>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任意多边形 43"/>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情境创设策略</a:t>
            </a:r>
            <a:r>
              <a:rPr lang="zh-CN" altLang="en-US" sz="3600" b="1" dirty="0" smtClean="0">
                <a:solidFill>
                  <a:srgbClr val="5C826D"/>
                </a:solidFill>
                <a:latin typeface="汉仪文黑-55简" panose="00020600040101010101" charset="-122"/>
                <a:ea typeface="汉仪文黑-55简" panose="00020600040101010101" charset="-122"/>
              </a:rPr>
              <a:t> </a:t>
            </a:r>
            <a:endParaRPr lang="zh-CN" altLang="en-US"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幼儿处于前运算阶段，以表象性思维为主。情境创设策略据此将抽象音乐元素转化为幼儿能理解的表象，使活动更具趣味性，符合其认知特点和学习心理，既能唤起已有经验，又能激发新兴趣。在导入部分使用效果尤佳。情境创设的方法有多种，主要有三种方式。</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8787765" y="3528695"/>
            <a:ext cx="2728595" cy="1878330"/>
          </a:xfrm>
          <a:prstGeom prst="rect">
            <a:avLst/>
          </a:prstGeom>
        </p:spPr>
      </p:pic>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情境创设策略</a:t>
            </a:r>
            <a:r>
              <a:rPr lang="zh-CN" altLang="en-US" sz="3600" b="1" dirty="0" smtClean="0">
                <a:solidFill>
                  <a:srgbClr val="5C826D"/>
                </a:solidFill>
                <a:latin typeface="汉仪文黑-55简" panose="00020600040101010101" charset="-122"/>
                <a:ea typeface="汉仪文黑-55简" panose="00020600040101010101" charset="-122"/>
              </a:rPr>
              <a:t> </a:t>
            </a:r>
            <a:endParaRPr lang="zh-CN" altLang="en-US"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7233920"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模拟故事情境 </a:t>
            </a:r>
            <a:r>
              <a:rPr lang="zh-CN" altLang="en-US"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通过角色扮演激发幼儿倾听音乐并用动作、声音表现，培养表现兴趣，如音乐欣赏活动“猫和老鼠”。  </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创设图谱展示情境</a:t>
            </a:r>
            <a:r>
              <a:rPr lang="zh-CN" altLang="en-US"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将抽象音乐转化为直观形象，帮助理解节奏和内容，起提示记忆作用，使内容具体形象，便于感受意境，如歌唱活动“春雨沙沙”。  </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3. </a:t>
            </a:r>
            <a:r>
              <a:rPr lang="zh-CN" altLang="en-US" sz="2400" b="1" dirty="0" smtClean="0">
                <a:solidFill>
                  <a:srgbClr val="FFC000"/>
                </a:solidFill>
                <a:latin typeface="汉仪文黑-55简" panose="00020600040101010101" charset="-122"/>
                <a:ea typeface="汉仪文黑-55简" panose="00020600040101010101" charset="-122"/>
              </a:rPr>
              <a:t>创设语言渲染情境  </a:t>
            </a:r>
            <a:endParaRPr lang="zh-CN" altLang="en-US" sz="2400" b="1" dirty="0" smtClean="0">
              <a:solidFill>
                <a:srgbClr val="FFC000"/>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运用语言引导或自编故事导入，使内容生动，激发参与积极性，让幼儿轻松进入角色，如“动物猜谜歌”和“赶花会”。</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经验调动策略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经验调动策略是</a:t>
            </a:r>
            <a:r>
              <a:rPr lang="zh-CN" altLang="en-US" sz="2400" b="1" dirty="0" smtClean="0">
                <a:solidFill>
                  <a:srgbClr val="FFC000"/>
                </a:solidFill>
                <a:latin typeface="汉仪文黑-55简" panose="00020600040101010101" charset="-122"/>
                <a:ea typeface="汉仪文黑-55简" panose="00020600040101010101" charset="-122"/>
              </a:rPr>
              <a:t>引导幼儿基于已有经验学习新经验的策略</a:t>
            </a:r>
            <a:r>
              <a:rPr lang="zh-CN" altLang="en-US" sz="2400" dirty="0" smtClean="0">
                <a:solidFill>
                  <a:schemeClr val="tx1"/>
                </a:solidFill>
                <a:latin typeface="汉仪文黑-55简" panose="00020600040101010101" charset="-122"/>
                <a:ea typeface="汉仪文黑-55简" panose="00020600040101010101" charset="-122"/>
              </a:rPr>
              <a:t>。皮亚杰认为，学习基于原有认知图式，缺乏相应能力则无法正确反应。因此，音乐教育活动中，幼儿原有知识经验是新学习的起点。应从儿童熟悉的生活内容入手，通过唤醒、迁移和累加已有经验，引导建构新经验。幼儿的音乐经验也遵循此过程积累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经验调动策略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进行经验唤醒  </a:t>
            </a:r>
            <a:endParaRPr lang="zh-CN" altLang="en-US" sz="2400" b="1" dirty="0" smtClean="0">
              <a:solidFill>
                <a:srgbClr val="FFC000"/>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教师通过问题逐步唤醒幼儿的认知经验，同时渗透音乐游戏的内容、玩法和角色模拟。</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进行经验迁移 </a:t>
            </a:r>
            <a:r>
              <a:rPr lang="zh-CN" altLang="en-US"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通过类比沟通新旧联系，衍生新经验。韵律活动选材应结合熟悉与新颖内容，贴近幼儿兴趣和生活，利于生成新经验并激发积极情感。</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3. </a:t>
            </a:r>
            <a:r>
              <a:rPr lang="zh-CN" altLang="en-US" sz="2400" b="1" dirty="0" smtClean="0">
                <a:solidFill>
                  <a:srgbClr val="FFC000"/>
                </a:solidFill>
                <a:latin typeface="汉仪文黑-55简" panose="00020600040101010101" charset="-122"/>
                <a:ea typeface="汉仪文黑-55简" panose="00020600040101010101" charset="-122"/>
              </a:rPr>
              <a:t>进行经验累积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逐步增加信息量或难度，整合原有音乐与非音乐经验，使幼儿在自信愉悦中获得新体验。</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三、 多元感知策略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学习不仅是听觉感知，更是多通道参与的体验活动。儿童通过身体与心理活动整理个人经验，概念不能直接教授，成人需创设丰富环境促进其发展。艺术能力依赖听觉、视觉、形体、言语四大器官综合运用，但须依目标和作品风格选择方法，而非简单累加。美育体现综合性，应融合音乐、美术、文学、影视等手段。学前音乐教育应与美术、舞蹈、语言等交织，增强整体效果。</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四、 启发想象策略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能有效激发幼儿的想象力、创造力和个性发展，幼儿普遍喜爱音乐活动。然而，现实中常出现幼儿被动接受、缺乏自主表达的现象，这不符合《纲要》精神——艺术活动应重在培养感受美、丰富审美体验、鼓励自由表达与创造，而非单纯传授技能。教师应提供表现机会、激发情感体验、赏识幼儿创作，以此激发想象力和创造力，促进音乐教育活动有效开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四、 启发想象策略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提供幼儿表现机会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音乐教育对培养幼儿创造意识具有独特作用。</a:t>
            </a:r>
            <a:r>
              <a:rPr lang="zh-CN" altLang="en-US" sz="2400" b="1" dirty="0" smtClean="0">
                <a:solidFill>
                  <a:srgbClr val="FFC000"/>
                </a:solidFill>
                <a:latin typeface="汉仪文黑-55简" panose="00020600040101010101" charset="-122"/>
                <a:ea typeface="汉仪文黑-55简" panose="00020600040101010101" charset="-122"/>
              </a:rPr>
              <a:t>教师应以幼儿为主体，留出空间让其自主感受和表达，鼓励独立思考，而非过度强调技能或替代体验。</a:t>
            </a:r>
            <a:r>
              <a:rPr lang="zh-CN" altLang="en-US" sz="2400" dirty="0" smtClean="0">
                <a:solidFill>
                  <a:schemeClr val="tx1"/>
                </a:solidFill>
                <a:latin typeface="汉仪文黑-55简" panose="00020600040101010101" charset="-122"/>
                <a:ea typeface="汉仪文黑-55简" panose="00020600040101010101" charset="-122"/>
              </a:rPr>
              <a:t>欣赏活动应允许幼儿自主想象，绘画、编故事或动作表现；歌唱活动可让幼儿先欣赏再学唱，避免逐句跟唱；创编时需创设宽松环境并给予指导；韵律活动内容应源于幼儿生活，增强其积极性。教师应引导表现美、创造美，使活动更生动有益。</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四、 启发想象策略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2. 激发幼儿情感体验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幼儿对音乐的想象力源于生活经验和自然感受。</a:t>
            </a:r>
            <a:r>
              <a:rPr lang="zh-CN" altLang="en-US" sz="2400" dirty="0" smtClean="0">
                <a:solidFill>
                  <a:schemeClr val="tx1"/>
                </a:solidFill>
                <a:latin typeface="汉仪文黑-55简" panose="00020600040101010101" charset="-122"/>
                <a:ea typeface="汉仪文黑-55简" panose="00020600040101010101" charset="-122"/>
              </a:rPr>
              <a:t>音乐作品通过节奏、旋律等表达情感，教师应抓住特点，用精炼启发性语言引导多角度联想，如欣赏《摇篮曲》时询问感受。同伴表演的感染也能激发内驱力。教师可借助参观、多媒体丰富生活经验，为创编储存表象，留出时间让幼儿自主感受和表达。</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72974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1829435" y="2639060"/>
            <a:ext cx="7785735" cy="1753235"/>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学前儿童音乐教育活动</a:t>
            </a:r>
            <a:endParaRPr lang="zh-CN" altLang="en-US" sz="5400" dirty="0">
              <a:solidFill>
                <a:srgbClr val="5C826D"/>
              </a:solidFill>
              <a:latin typeface="汉仪文黑-55简" panose="00020600040101010101" charset="-122"/>
              <a:ea typeface="汉仪文黑-55简" panose="00020600040101010101" charset="-122"/>
            </a:endParaRPr>
          </a:p>
          <a:p>
            <a:r>
              <a:rPr lang="zh-CN" altLang="en-US" sz="5400" dirty="0">
                <a:solidFill>
                  <a:srgbClr val="5C826D"/>
                </a:solidFill>
                <a:latin typeface="汉仪文黑-55简" panose="00020600040101010101" charset="-122"/>
                <a:ea typeface="汉仪文黑-55简" panose="00020600040101010101" charset="-122"/>
              </a:rPr>
              <a:t>的有效设计</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 name="任意多边形 2"/>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1106816" y="1200000"/>
            <a:ext cx="2626702" cy="4081897"/>
            <a:chOff x="-783260" y="1634148"/>
            <a:chExt cx="1873519" cy="2911450"/>
          </a:xfrm>
        </p:grpSpPr>
        <p:sp>
          <p:nvSpPr>
            <p:cNvPr id="8" name="任意多边形 7"/>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半闭框 8"/>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1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四、 启发想象策略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3. 赏识幼儿创作能力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latin typeface="汉仪文黑-55简" panose="00020600040101010101" charset="-122"/>
                <a:ea typeface="汉仪文黑-55简" panose="00020600040101010101" charset="-122"/>
                <a:sym typeface="+mn-ea"/>
              </a:rPr>
              <a:t> </a:t>
            </a:r>
            <a:r>
              <a:rPr lang="zh-CN" altLang="en-US" sz="2400" b="1" dirty="0" smtClean="0">
                <a:solidFill>
                  <a:srgbClr val="FFC000"/>
                </a:solidFill>
                <a:latin typeface="汉仪文黑-55简" panose="00020600040101010101" charset="-122"/>
                <a:ea typeface="汉仪文黑-55简" panose="00020600040101010101" charset="-122"/>
                <a:sym typeface="+mn-ea"/>
              </a:rPr>
              <a:t>赏识能让孩子获得满足感，身心处于最佳状态。教师应发现闪光点，给予积极鼓励，使其获得审美高峰体验。</a:t>
            </a:r>
            <a:r>
              <a:rPr lang="zh-CN" altLang="en-US" sz="2400" dirty="0" smtClean="0">
                <a:latin typeface="汉仪文黑-55简" panose="00020600040101010101" charset="-122"/>
                <a:ea typeface="汉仪文黑-55简" panose="00020600040101010101" charset="-122"/>
                <a:sym typeface="+mn-ea"/>
              </a:rPr>
              <a:t>依据《指南》，应赞赏幼儿自发艺术活动，不干预自主表达，尊重创作意图，不用成人标准评价。及时鼓励有助于激发创造积极性。教师需结合幼儿实际，灵活运用方法，增强信心和兴趣。当独特表现被肯定，幼儿会体验尊重，热爱音乐。允许试错、自我修正的过程也是宝贵学习经历。教师应从年龄特点和实际能力出发评价创造性表现，挖掘创造潜能。</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en-US" altLang="zh-CN"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半闭框 8"/>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学前儿童音乐教育的组织策略</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五、 范例演示策略</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范例演示策略是</a:t>
            </a:r>
            <a:r>
              <a:rPr lang="zh-CN" altLang="en-US" sz="2400" b="1" dirty="0" smtClean="0">
                <a:solidFill>
                  <a:srgbClr val="FFC000"/>
                </a:solidFill>
                <a:latin typeface="汉仪文黑-55简" panose="00020600040101010101" charset="-122"/>
                <a:ea typeface="汉仪文黑-55简" panose="00020600040101010101" charset="-122"/>
              </a:rPr>
              <a:t>采用直观演示方法</a:t>
            </a:r>
            <a:r>
              <a:rPr lang="zh-CN" altLang="en-US" sz="2400" dirty="0" smtClean="0">
                <a:solidFill>
                  <a:schemeClr val="tx1"/>
                </a:solidFill>
                <a:latin typeface="汉仪文黑-55简" panose="00020600040101010101" charset="-122"/>
                <a:ea typeface="汉仪文黑-55简" panose="00020600040101010101" charset="-122"/>
              </a:rPr>
              <a:t>，通过教师的演唱、演奏、动作表演或图片、实物，使儿童获得清晰的音乐表象，提高学习兴趣。该方法</a:t>
            </a:r>
            <a:r>
              <a:rPr lang="zh-CN" altLang="en-US" sz="2400" b="1" dirty="0" smtClean="0">
                <a:solidFill>
                  <a:srgbClr val="FFC000"/>
                </a:solidFill>
                <a:latin typeface="汉仪文黑-55简" panose="00020600040101010101" charset="-122"/>
                <a:ea typeface="汉仪文黑-55简" panose="00020600040101010101" charset="-122"/>
              </a:rPr>
              <a:t>符合直观性教学原则和幼儿思维特点</a:t>
            </a:r>
            <a:r>
              <a:rPr lang="zh-CN" altLang="en-US" sz="2400" dirty="0" smtClean="0">
                <a:solidFill>
                  <a:schemeClr val="tx1"/>
                </a:solidFill>
                <a:latin typeface="汉仪文黑-55简" panose="00020600040101010101" charset="-122"/>
                <a:ea typeface="汉仪文黑-55简" panose="00020600040101010101" charset="-122"/>
              </a:rPr>
              <a:t>。运用时，儿童不仅能获得听觉联想和情感体验，还能通过观察教师的面部表情、形体动作及情绪感染，加深对音乐的理解。表演者与欣赏者之间的直接情感交流不可或缺，因此应注重激发幼儿音乐情感，丰富审美体验，实现审美价值。运用时需注意合理性、适时性、灵活性，并关注情感体验的促进作用，配合语言策略将更有效。</a:t>
            </a:r>
            <a:endParaRPr lang="zh-CN" altLang="en-US" sz="2400" dirty="0" smtClean="0">
              <a:solidFill>
                <a:schemeClr val="tx1"/>
              </a:solidFill>
              <a:latin typeface="汉仪文黑-55简" panose="00020600040101010101" charset="-122"/>
              <a:ea typeface="汉仪文黑-55简" panose="00020600040101010101" charset="-122"/>
            </a:endParaRPr>
          </a:p>
          <a:p>
            <a:pPr indent="0"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rPr>
              <a:t>谢谢</a:t>
            </a:r>
            <a:r>
              <a:rPr lang="zh-CN" altLang="en-US" sz="6600" b="1" dirty="0" smtClean="0">
                <a:solidFill>
                  <a:srgbClr val="5C826D"/>
                </a:solidFill>
                <a:latin typeface="汉仪文黑-55简" panose="00020600040101010101" charset="-122"/>
                <a:ea typeface="汉仪文黑-55简" panose="00020600040101010101" charset="-122"/>
              </a:rPr>
              <a:t>！</a:t>
            </a:r>
            <a:endParaRPr lang="zh-CN" altLang="en-US" sz="6600" b="1" dirty="0" smtClean="0">
              <a:solidFill>
                <a:srgbClr val="5C826D"/>
              </a:solidFill>
              <a:latin typeface="汉仪文黑-55简" panose="00020600040101010101" charset="-122"/>
              <a:ea typeface="汉仪文黑-55简" panose="00020600040101010101" charset="-122"/>
            </a:endParaRPr>
          </a:p>
        </p:txBody>
      </p:sp>
      <p:grpSp>
        <p:nvGrpSpPr>
          <p:cNvPr id="22" name="组合 21"/>
          <p:cNvGrpSpPr/>
          <p:nvPr/>
        </p:nvGrpSpPr>
        <p:grpSpPr>
          <a:xfrm>
            <a:off x="-318784" y="-438150"/>
            <a:ext cx="2054282" cy="7742402"/>
            <a:chOff x="-318759" y="-438055"/>
            <a:chExt cx="2054231" cy="7742211"/>
          </a:xfrm>
        </p:grpSpPr>
        <p:grpSp>
          <p:nvGrpSpPr>
            <p:cNvPr id="23" name="组合 22"/>
            <p:cNvGrpSpPr/>
            <p:nvPr/>
          </p:nvGrpSpPr>
          <p:grpSpPr>
            <a:xfrm>
              <a:off x="-318758" y="-438055"/>
              <a:ext cx="2054230" cy="1341411"/>
              <a:chOff x="-318758" y="-438055"/>
              <a:chExt cx="2054230" cy="1341411"/>
            </a:xfrm>
          </p:grpSpPr>
          <p:sp>
            <p:nvSpPr>
              <p:cNvPr id="24" name="任意多边形 2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任意多边形 2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V="1">
              <a:off x="-318759" y="5962745"/>
              <a:ext cx="2054230" cy="1341411"/>
              <a:chOff x="-318758" y="-438055"/>
              <a:chExt cx="2054230" cy="1341411"/>
            </a:xfrm>
          </p:grpSpPr>
          <p:sp>
            <p:nvSpPr>
              <p:cNvPr id="27" name="任意多边形 2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9629471" y="-57386"/>
            <a:ext cx="4744029" cy="6972537"/>
            <a:chOff x="9629471" y="-57386"/>
            <a:chExt cx="4744029" cy="6972537"/>
          </a:xfrm>
        </p:grpSpPr>
        <p:sp>
          <p:nvSpPr>
            <p:cNvPr id="30" name="任意多边形 2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p:cNvGrpSpPr/>
            <p:nvPr/>
          </p:nvGrpSpPr>
          <p:grpSpPr>
            <a:xfrm>
              <a:off x="9629471" y="-57386"/>
              <a:ext cx="2620422" cy="6972537"/>
              <a:chOff x="9629471" y="-57386"/>
              <a:chExt cx="2620422" cy="6972537"/>
            </a:xfrm>
          </p:grpSpPr>
          <p:sp>
            <p:nvSpPr>
              <p:cNvPr id="32" name="任意多边形 3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学前儿童音乐教育活动设计的基本原则</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发展性原则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发展性原则</a:t>
            </a:r>
            <a:r>
              <a:rPr lang="zh-CN" altLang="en-US" sz="2400" b="1" dirty="0" smtClean="0">
                <a:solidFill>
                  <a:srgbClr val="FFC000"/>
                </a:solidFill>
                <a:latin typeface="汉仪文黑-55简" panose="00020600040101010101" charset="-122"/>
                <a:ea typeface="汉仪文黑-55简" panose="00020600040101010101" charset="-122"/>
              </a:rPr>
              <a:t>要求教师准确把握儿童原有基础，以促进身心全面发展为目标</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贯彻此原则需做到：活动适应儿童发展水平，联系基础与目标，找准“最近发展区”并小步递进；以促进发展为出发点和落脚点；注重儿童全面发展，包括音乐素质及身体、认知、情感、个性、社会性等非音乐素质，三方面并重，有机结合于活动设计中。</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学前儿童音乐教育活动设计的基本原则</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主体性原则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主体性原则要求教师合理处理师幼关系，</a:t>
            </a:r>
            <a:r>
              <a:rPr lang="zh-CN" altLang="en-US" sz="2400" b="1" dirty="0" smtClean="0">
                <a:solidFill>
                  <a:srgbClr val="FFC000"/>
                </a:solidFill>
                <a:latin typeface="汉仪文黑-55简" panose="00020600040101010101" charset="-122"/>
                <a:ea typeface="汉仪文黑-55简" panose="00020600040101010101" charset="-122"/>
              </a:rPr>
              <a:t>既要引导儿童主动感受、体验音乐，又要适时发挥教师的主导作用。</a:t>
            </a:r>
            <a:endParaRPr lang="zh-CN" altLang="en-US" sz="2400" b="1" dirty="0" smtClean="0">
              <a:solidFill>
                <a:srgbClr val="FFC000"/>
              </a:solidFill>
              <a:latin typeface="汉仪文黑-55简" panose="00020600040101010101" charset="-122"/>
              <a:ea typeface="汉仪文黑-55简" panose="00020600040101010101" charset="-122"/>
            </a:endParaRPr>
          </a:p>
          <a:p>
            <a:pPr indent="457200" algn="just"/>
            <a:r>
              <a:rPr lang="zh-CN" altLang="en-US" sz="2400" b="1" dirty="0" smtClean="0">
                <a:solidFill>
                  <a:srgbClr val="FFC000"/>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教师不能替代儿童实践，只有儿童成为学习主体，教育目标才能更好实现。根据教师参与程度，互动方式分为三类：</a:t>
            </a:r>
            <a:r>
              <a:rPr lang="zh-CN" altLang="en-US" sz="2400" b="1" dirty="0" smtClean="0">
                <a:solidFill>
                  <a:srgbClr val="FFC000"/>
                </a:solidFill>
                <a:latin typeface="汉仪文黑-55简" panose="00020600040101010101" charset="-122"/>
                <a:ea typeface="汉仪文黑-55简" panose="00020600040101010101" charset="-122"/>
              </a:rPr>
              <a:t>指导性</a:t>
            </a:r>
            <a:r>
              <a:rPr lang="zh-CN" altLang="en-US" sz="2400" dirty="0" smtClean="0">
                <a:solidFill>
                  <a:schemeClr val="tx1"/>
                </a:solidFill>
                <a:latin typeface="汉仪文黑-55简" panose="00020600040101010101" charset="-122"/>
                <a:ea typeface="汉仪文黑-55简" panose="00020600040101010101" charset="-122"/>
              </a:rPr>
              <a:t>（教师直接指导，结构为传递—接受式）、</a:t>
            </a:r>
            <a:r>
              <a:rPr lang="zh-CN" altLang="en-US" sz="2400" b="1" dirty="0" smtClean="0">
                <a:solidFill>
                  <a:srgbClr val="FFC000"/>
                </a:solidFill>
                <a:latin typeface="汉仪文黑-55简" panose="00020600040101010101" charset="-122"/>
                <a:ea typeface="汉仪文黑-55简" panose="00020600040101010101" charset="-122"/>
              </a:rPr>
              <a:t>引导性</a:t>
            </a:r>
            <a:r>
              <a:rPr lang="zh-CN" altLang="en-US" sz="2400" dirty="0" smtClean="0">
                <a:solidFill>
                  <a:schemeClr val="tx1"/>
                </a:solidFill>
                <a:latin typeface="汉仪文黑-55简" panose="00020600040101010101" charset="-122"/>
                <a:ea typeface="汉仪文黑-55简" panose="00020600040101010101" charset="-122"/>
              </a:rPr>
              <a:t>（教师减少介入，儿童自由探索创造）、</a:t>
            </a:r>
            <a:r>
              <a:rPr lang="zh-CN" altLang="en-US" sz="2400" b="1" dirty="0" smtClean="0">
                <a:solidFill>
                  <a:srgbClr val="FFC000"/>
                </a:solidFill>
                <a:latin typeface="汉仪文黑-55简" panose="00020600040101010101" charset="-122"/>
                <a:ea typeface="汉仪文黑-55简" panose="00020600040101010101" charset="-122"/>
              </a:rPr>
              <a:t>中介性</a:t>
            </a:r>
            <a:r>
              <a:rPr lang="zh-CN" altLang="en-US" sz="2400" dirty="0" smtClean="0">
                <a:solidFill>
                  <a:schemeClr val="tx1"/>
                </a:solidFill>
                <a:latin typeface="汉仪文黑-55简" panose="00020600040101010101" charset="-122"/>
                <a:ea typeface="汉仪文黑-55简" panose="00020600040101010101" charset="-122"/>
              </a:rPr>
              <a:t>（通过教具等间接传递信息）。三种方式带来不同活动结构和结果。教师应把握参与与指导的适度性，根据活动需要灵活调节，体现儿童主体与教师主导的统一。</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学前儿童音乐教育活动设计的基本原则</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(三) 审美性原则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审美性原则要求在音乐活动设计中把握儿童审美特点，以审美感知和情感激发为出发点，贯穿于欣赏、表演和创造之中。</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审美是音乐的基本特性，能丰富情感、增强创造力。贯彻此原则需</a:t>
            </a:r>
            <a:r>
              <a:rPr lang="zh-CN" altLang="en-US" sz="2400" b="1" dirty="0" smtClean="0">
                <a:solidFill>
                  <a:srgbClr val="FFC000"/>
                </a:solidFill>
                <a:latin typeface="汉仪文黑-55简" panose="00020600040101010101" charset="-122"/>
                <a:ea typeface="汉仪文黑-55简" panose="00020600040101010101" charset="-122"/>
              </a:rPr>
              <a:t>寓美于形：</a:t>
            </a:r>
            <a:r>
              <a:rPr lang="zh-CN" altLang="en-US" sz="2400" dirty="0" smtClean="0">
                <a:solidFill>
                  <a:schemeClr val="tx1"/>
                </a:solidFill>
                <a:latin typeface="汉仪文黑-55简" panose="00020600040101010101" charset="-122"/>
                <a:ea typeface="汉仪文黑-55简" panose="00020600040101010101" charset="-122"/>
              </a:rPr>
              <a:t>选择富审美趣味的作品，使内容与形式协调，唤起审美体验；</a:t>
            </a:r>
            <a:r>
              <a:rPr lang="zh-CN" altLang="en-US" sz="2400" b="1" dirty="0" smtClean="0">
                <a:solidFill>
                  <a:srgbClr val="FFC000"/>
                </a:solidFill>
                <a:latin typeface="汉仪文黑-55简" panose="00020600040101010101" charset="-122"/>
                <a:ea typeface="汉仪文黑-55简" panose="00020600040101010101" charset="-122"/>
              </a:rPr>
              <a:t>寓美于情：</a:t>
            </a:r>
            <a:r>
              <a:rPr lang="zh-CN" altLang="en-US" sz="2400" dirty="0" smtClean="0">
                <a:solidFill>
                  <a:schemeClr val="tx1"/>
                </a:solidFill>
                <a:latin typeface="汉仪文黑-55简" panose="00020600040101010101" charset="-122"/>
                <a:ea typeface="汉仪文黑-55简" panose="00020600040101010101" charset="-122"/>
              </a:rPr>
              <a:t>通过情感体验引发共鸣；</a:t>
            </a:r>
            <a:r>
              <a:rPr lang="zh-CN" altLang="en-US" sz="2400" b="1" dirty="0" smtClean="0">
                <a:solidFill>
                  <a:srgbClr val="FFC000"/>
                </a:solidFill>
                <a:latin typeface="汉仪文黑-55简" panose="00020600040101010101" charset="-122"/>
                <a:ea typeface="汉仪文黑-55简" panose="00020600040101010101" charset="-122"/>
              </a:rPr>
              <a:t>寓美于乐：</a:t>
            </a:r>
            <a:r>
              <a:rPr lang="zh-CN" altLang="en-US" sz="2400" dirty="0" smtClean="0">
                <a:solidFill>
                  <a:schemeClr val="tx1"/>
                </a:solidFill>
                <a:latin typeface="汉仪文黑-55简" panose="00020600040101010101" charset="-122"/>
                <a:ea typeface="汉仪文黑-55简" panose="00020600040101010101" charset="-122"/>
              </a:rPr>
              <a:t>在轻松快乐中潜移默化地渗透。将审美性贯穿活动，有助于儿童与音乐互动，发展想象力与创造力，提升审美趣味，实现音乐教育目标。</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活动目标的设计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活动目标的设计是教育活动设计的</a:t>
            </a:r>
            <a:r>
              <a:rPr lang="zh-CN" altLang="en-US" sz="2400" b="1" dirty="0" smtClean="0">
                <a:solidFill>
                  <a:srgbClr val="FFC000"/>
                </a:solidFill>
                <a:latin typeface="汉仪文黑-55简" panose="00020600040101010101" charset="-122"/>
                <a:ea typeface="汉仪文黑-55简" panose="00020600040101010101" charset="-122"/>
              </a:rPr>
              <a:t>第一步</a:t>
            </a:r>
            <a:r>
              <a:rPr lang="zh-CN" altLang="en-US" sz="2400" dirty="0" smtClean="0">
                <a:solidFill>
                  <a:schemeClr val="tx1"/>
                </a:solidFill>
                <a:latin typeface="汉仪文黑-55简" panose="00020600040101010101" charset="-122"/>
                <a:ea typeface="汉仪文黑-55简" panose="00020600040101010101" charset="-122"/>
              </a:rPr>
              <a:t>，也是</a:t>
            </a:r>
            <a:r>
              <a:rPr lang="zh-CN" altLang="en-US" sz="2400" b="1" dirty="0" smtClean="0">
                <a:solidFill>
                  <a:srgbClr val="FFC000"/>
                </a:solidFill>
                <a:latin typeface="汉仪文黑-55简" panose="00020600040101010101" charset="-122"/>
                <a:ea typeface="汉仪文黑-55简" panose="00020600040101010101" charset="-122"/>
              </a:rPr>
              <a:t>最为关键的一步</a:t>
            </a:r>
            <a:r>
              <a:rPr lang="zh-CN" altLang="en-US" sz="2400" dirty="0" smtClean="0">
                <a:solidFill>
                  <a:schemeClr val="tx1"/>
                </a:solidFill>
                <a:latin typeface="汉仪文黑-55简" panose="00020600040101010101" charset="-122"/>
                <a:ea typeface="汉仪文黑-55简" panose="00020600040101010101" charset="-122"/>
              </a:rPr>
              <a:t>。它是教师依据音乐教育的总目标以及儿童的年龄发展特点并结合活动的具体内容而进行的设计。一般说来，活动目标既是对活动结果的预示，也是结合活动内容的特点对儿童提出的具体要求。在活动目标的设计中应注意以下几点。</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学前儿童音乐教育活动的有效设计</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学前儿童音乐教育活动设计的具体环节</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活动目标的设计</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体现发展性  </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音乐教育活动目标应</a:t>
            </a:r>
            <a:r>
              <a:rPr lang="zh-CN" altLang="en-US" sz="2400" b="1" dirty="0" smtClean="0">
                <a:solidFill>
                  <a:srgbClr val="FFC000"/>
                </a:solidFill>
                <a:latin typeface="汉仪文黑-55简" panose="00020600040101010101" charset="-122"/>
                <a:ea typeface="汉仪文黑-55简" panose="00020600040101010101" charset="-122"/>
              </a:rPr>
              <a:t>着眼于儿童发展</a:t>
            </a:r>
            <a:r>
              <a:rPr lang="zh-CN" altLang="en-US" sz="2400" dirty="0" smtClean="0">
                <a:solidFill>
                  <a:schemeClr val="tx1"/>
                </a:solidFill>
                <a:latin typeface="汉仪文黑-55简" panose="00020600040101010101" charset="-122"/>
                <a:ea typeface="汉仪文黑-55简" panose="00020600040101010101" charset="-122"/>
              </a:rPr>
              <a:t>，将原有基础与发展目标相联系，既适应已有水平，又促进新水平达成。发展性还体现为目标设计不仅考虑掌握新内容，更重视儿童在过程中获得发展经验。从完整目标体系看，发展性既体现在音乐感及音乐能力方面，也体现在学习能力、情感、个性和社会性等方面。</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如小班韵律活动“小鸟飞”，既制定音乐感知与动作表现目标，也注重探索创造乐趣及同伴空间合作经验的获得，全面具体地体现了发展性。</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tags/tag1.xml><?xml version="1.0" encoding="utf-8"?>
<p:tagLst xmlns:p="http://schemas.openxmlformats.org/presentationml/2006/main">
  <p:tag name="KSO_WM_DIAGRAM_VIRTUALLY_FRAME" val="{&quot;height&quot;:381.03307086614166,&quot;left&quot;:349.3,&quot;top&quot;:77.08070866141733,&quot;width&quot;:621.1}"/>
</p:tagLst>
</file>

<file path=ppt/tags/tag10.xml><?xml version="1.0" encoding="utf-8"?>
<p:tagLst xmlns:p="http://schemas.openxmlformats.org/presentationml/2006/main">
  <p:tag name="KSO_WM_DIAGRAM_VIRTUALLY_FRAME" val="{&quot;height&quot;:381.03307086614166,&quot;left&quot;:349.3,&quot;top&quot;:77.08070866141733,&quot;width&quot;:621.1}"/>
</p:tagLst>
</file>

<file path=ppt/tags/tag11.xml><?xml version="1.0" encoding="utf-8"?>
<p:tagLst xmlns:p="http://schemas.openxmlformats.org/presentationml/2006/main">
  <p:tag name="KSO_WPP_MARK_KEY" val="84e783d7-8331-4b53-9fa2-5a4cb0a9d4d3"/>
</p:tagLst>
</file>

<file path=ppt/tags/tag2.xml><?xml version="1.0" encoding="utf-8"?>
<p:tagLst xmlns:p="http://schemas.openxmlformats.org/presentationml/2006/main">
  <p:tag name="KSO_WM_DIAGRAM_VIRTUALLY_FRAME" val="{&quot;height&quot;:381.03307086614166,&quot;left&quot;:349.3,&quot;top&quot;:77.08070866141733,&quot;width&quot;:621.1}"/>
</p:tagLst>
</file>

<file path=ppt/tags/tag3.xml><?xml version="1.0" encoding="utf-8"?>
<p:tagLst xmlns:p="http://schemas.openxmlformats.org/presentationml/2006/main">
  <p:tag name="KSO_WM_DIAGRAM_VIRTUALLY_FRAME" val="{&quot;height&quot;:381.03307086614166,&quot;left&quot;:349.3,&quot;top&quot;:77.08070866141733,&quot;width&quot;:621.1}"/>
</p:tagLst>
</file>

<file path=ppt/tags/tag4.xml><?xml version="1.0" encoding="utf-8"?>
<p:tagLst xmlns:p="http://schemas.openxmlformats.org/presentationml/2006/main">
  <p:tag name="KSO_WM_DIAGRAM_VIRTUALLY_FRAME" val="{&quot;height&quot;:381.03307086614166,&quot;left&quot;:349.3,&quot;top&quot;:77.08070866141733,&quot;width&quot;:621.1}"/>
</p:tagLst>
</file>

<file path=ppt/tags/tag5.xml><?xml version="1.0" encoding="utf-8"?>
<p:tagLst xmlns:p="http://schemas.openxmlformats.org/presentationml/2006/main">
  <p:tag name="KSO_WM_DIAGRAM_VIRTUALLY_FRAME" val="{&quot;height&quot;:381.03307086614166,&quot;left&quot;:349.3,&quot;top&quot;:77.08070866141733,&quot;width&quot;:621.1}"/>
</p:tagLst>
</file>

<file path=ppt/tags/tag6.xml><?xml version="1.0" encoding="utf-8"?>
<p:tagLst xmlns:p="http://schemas.openxmlformats.org/presentationml/2006/main">
  <p:tag name="KSO_WM_DIAGRAM_VIRTUALLY_FRAME" val="{&quot;height&quot;:381.03307086614166,&quot;left&quot;:349.3,&quot;top&quot;:77.08070866141733,&quot;width&quot;:621.1}"/>
</p:tagLst>
</file>

<file path=ppt/tags/tag7.xml><?xml version="1.0" encoding="utf-8"?>
<p:tagLst xmlns:p="http://schemas.openxmlformats.org/presentationml/2006/main">
  <p:tag name="KSO_WM_DIAGRAM_VIRTUALLY_FRAME" val="{&quot;height&quot;:381.03307086614166,&quot;left&quot;:349.3,&quot;top&quot;:77.08070866141733,&quot;width&quot;:621.1}"/>
</p:tagLst>
</file>

<file path=ppt/tags/tag8.xml><?xml version="1.0" encoding="utf-8"?>
<p:tagLst xmlns:p="http://schemas.openxmlformats.org/presentationml/2006/main">
  <p:tag name="KSO_WM_DIAGRAM_VIRTUALLY_FRAME" val="{&quot;height&quot;:381.03307086614166,&quot;left&quot;:349.3,&quot;top&quot;:77.08070866141733,&quot;width&quot;:621.1}"/>
</p:tagLst>
</file>

<file path=ppt/tags/tag9.xml><?xml version="1.0" encoding="utf-8"?>
<p:tagLst xmlns:p="http://schemas.openxmlformats.org/presentationml/2006/main">
  <p:tag name="KSO_WM_DIAGRAM_VIRTUALLY_FRAME" val="{&quot;height&quot;:381.03307086614166,&quot;left&quot;:349.3,&quot;top&quot;:77.08070866141733,&quot;width&quot;:6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11168</Words>
  <Application>WPS 演示</Application>
  <PresentationFormat>宽屏</PresentationFormat>
  <Paragraphs>460</Paragraphs>
  <Slides>42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42</vt:i4>
      </vt:variant>
    </vt:vector>
  </HeadingPairs>
  <TitlesOfParts>
    <vt:vector size="52"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91</cp:revision>
  <dcterms:created xsi:type="dcterms:W3CDTF">2021-04-15T09:41:00Z</dcterms:created>
  <dcterms:modified xsi:type="dcterms:W3CDTF">2026-06-24T07:44:38Z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1723287BA1384EEC90C536E6875062C3_13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