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handoutMasterIdLst>
    <p:handoutMasterId r:id="rId41"/>
  </p:handoutMasterIdLst>
  <p:sldIdLst>
    <p:sldId id="275" r:id="rId3"/>
    <p:sldId id="256" r:id="rId4"/>
    <p:sldId id="257" r:id="rId5"/>
    <p:sldId id="260" r:id="rId6"/>
    <p:sldId id="265" r:id="rId7"/>
    <p:sldId id="281" r:id="rId8"/>
    <p:sldId id="282" r:id="rId9"/>
    <p:sldId id="283" r:id="rId10"/>
    <p:sldId id="284" r:id="rId11"/>
    <p:sldId id="285" r:id="rId12"/>
    <p:sldId id="286" r:id="rId13"/>
    <p:sldId id="279"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62" r:id="rId27"/>
    <p:sldId id="280" r:id="rId28"/>
    <p:sldId id="299" r:id="rId29"/>
    <p:sldId id="300" r:id="rId30"/>
    <p:sldId id="301" r:id="rId31"/>
    <p:sldId id="302" r:id="rId32"/>
    <p:sldId id="303" r:id="rId33"/>
    <p:sldId id="305" r:id="rId34"/>
    <p:sldId id="306" r:id="rId35"/>
    <p:sldId id="307" r:id="rId36"/>
    <p:sldId id="308" r:id="rId37"/>
    <p:sldId id="309" r:id="rId38"/>
    <p:sldId id="258" r:id="rId39"/>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20" userDrawn="1">
          <p15:clr>
            <a:srgbClr val="A4A3A4"/>
          </p15:clr>
        </p15:guide>
        <p15:guide id="2" pos="1590" userDrawn="1">
          <p15:clr>
            <a:srgbClr val="A4A3A4"/>
          </p15:clr>
        </p15:guide>
        <p15:guide id="3" orient="horz" pos="17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826D"/>
    <a:srgbClr val="D8AA54"/>
    <a:srgbClr val="DBAE4E"/>
    <a:srgbClr val="DAAC56"/>
    <a:srgbClr val="444F56"/>
    <a:srgbClr val="5B6A74"/>
    <a:srgbClr val="DCE1E4"/>
    <a:srgbClr val="D7B26C"/>
    <a:srgbClr val="B2BCC2"/>
    <a:srgbClr val="C9D0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3" d="100"/>
          <a:sy n="73" d="100"/>
        </p:scale>
        <p:origin x="582" y="96"/>
      </p:cViewPr>
      <p:guideLst>
        <p:guide orient="horz" pos="1220"/>
        <p:guide pos="1590"/>
        <p:guide orient="horz" pos="175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gs" Target="tags/tag11.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notesMaster" Target="notesMasters/notesMaster1.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431034-E81D-4117-B158-548A61B44A4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7AC649-8DD5-4A37-AD16-58559DE361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7.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aphicFrame>
        <p:nvGraphicFramePr>
          <p:cNvPr id="5" name="表格 4"/>
          <p:cNvGraphicFramePr/>
          <p:nvPr/>
        </p:nvGraphicFramePr>
        <p:xfrm>
          <a:off x="3484880" y="635"/>
          <a:ext cx="8707120" cy="6858000"/>
        </p:xfrm>
        <a:graphic>
          <a:graphicData uri="http://schemas.openxmlformats.org/drawingml/2006/table">
            <a:tbl>
              <a:tblPr firstRow="1" bandRow="1">
                <a:tableStyleId>{5C22544A-7EE6-4342-B048-85BDC9FD1C3A}</a:tableStyleId>
              </a:tblPr>
              <a:tblGrid>
                <a:gridCol w="822960"/>
                <a:gridCol w="858520"/>
                <a:gridCol w="875030"/>
                <a:gridCol w="877570"/>
                <a:gridCol w="854710"/>
                <a:gridCol w="867410"/>
                <a:gridCol w="866775"/>
                <a:gridCol w="866140"/>
                <a:gridCol w="920750"/>
                <a:gridCol w="897255"/>
              </a:tblGrid>
              <a:tr h="6858000">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1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2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3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4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5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6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7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8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BAE4E">
                        <a:alpha val="0"/>
                      </a:srgbClr>
                    </a:solidFill>
                  </a:tcPr>
                </a:tc>
              </a:tr>
            </a:tbl>
          </a:graphicData>
        </a:graphic>
      </p:graphicFrame>
      <p:sp>
        <p:nvSpPr>
          <p:cNvPr id="9" name="文本框 8"/>
          <p:cNvSpPr txBox="1"/>
          <p:nvPr/>
        </p:nvSpPr>
        <p:spPr>
          <a:xfrm>
            <a:off x="1993900" y="2240915"/>
            <a:ext cx="8822690" cy="1938020"/>
          </a:xfrm>
          <a:prstGeom prst="rect">
            <a:avLst/>
          </a:prstGeom>
          <a:noFill/>
        </p:spPr>
        <p:txBody>
          <a:bodyPr wrap="square" rtlCol="0">
            <a:spAutoFit/>
          </a:bodyPr>
          <a:p>
            <a:pPr algn="l"/>
            <a:r>
              <a:rPr lang="en-US" altLang="zh-CN" sz="6000" b="1" dirty="0" smtClean="0">
                <a:solidFill>
                  <a:schemeClr val="tx1"/>
                </a:solidFill>
                <a:latin typeface="汉仪文黑-55简" panose="00020600040101010101" charset="-122"/>
                <a:ea typeface="汉仪文黑-55简" panose="00020600040101010101" charset="-122"/>
                <a:cs typeface="汉仪文黑-55简" panose="00020600040101010101" charset="-122"/>
              </a:rPr>
              <a:t>     </a:t>
            </a:r>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学前儿童</a:t>
            </a:r>
            <a:endPar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a:p>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音乐教育与活动指导</a:t>
            </a:r>
            <a:r>
              <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rPr>
              <a:t>(第四版)</a:t>
            </a:r>
            <a:endPar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10" name="文本框 9"/>
          <p:cNvSpPr txBox="1"/>
          <p:nvPr/>
        </p:nvSpPr>
        <p:spPr>
          <a:xfrm>
            <a:off x="7954010" y="4178935"/>
            <a:ext cx="2595245" cy="460375"/>
          </a:xfrm>
          <a:prstGeom prst="rect">
            <a:avLst/>
          </a:prstGeom>
          <a:noFill/>
        </p:spPr>
        <p:txBody>
          <a:bodyPr wrap="square" rtlCol="0">
            <a:spAutoFit/>
          </a:bodyPr>
          <a:p>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编著  黄瑾</a:t>
            </a:r>
            <a:r>
              <a:rPr lang="en-US" altLang="zh-CN"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 </a:t>
            </a:r>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阮婷</a:t>
            </a:r>
            <a:endPar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学前儿童音乐教育评价的作用和原则</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学前儿童音乐教育评价的原则</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(三) 全面性原则</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教育评价是幼儿园教育的有机组成部分，应与教育目标和内容一致。</a:t>
            </a:r>
            <a:r>
              <a:rPr lang="zh-CN" altLang="en-US" sz="2400" b="1" dirty="0" smtClean="0">
                <a:solidFill>
                  <a:srgbClr val="FFC000"/>
                </a:solidFill>
                <a:latin typeface="汉仪文黑-55简" panose="00020600040101010101" charset="-122"/>
                <a:ea typeface="汉仪文黑-55简" panose="00020600040101010101" charset="-122"/>
              </a:rPr>
              <a:t>评价需全面、连续地涵盖音乐教育的各要素</a:t>
            </a:r>
            <a:r>
              <a:rPr lang="zh-CN" altLang="en-US" sz="2400" dirty="0" smtClean="0">
                <a:solidFill>
                  <a:schemeClr val="tx1"/>
                </a:solidFill>
                <a:latin typeface="汉仪文黑-55简" panose="00020600040101010101" charset="-122"/>
                <a:ea typeface="汉仪文黑-55简" panose="00020600040101010101" charset="-122"/>
              </a:rPr>
              <a:t>：既要评儿童学习与发展，也要评教师教学；既要评活动中的行为表现，也要评日常环境中的表现；既要整体评估能力与情感，也要承认个体差异；既要评目标、内容、环境材料，也要评形式、方法及师幼互动；既要评静态要素，也要评动态过程；既要发挥诊断作用，又要保护儿童心理安全与自尊。综合各方因素，将评价制度化、持续化，才能真正有益于儿童发展与学习。</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学前儿童音乐教育评价的作用和原则</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学前儿童音乐教育评价的原则</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(四) 客观性原则</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solidFill>
                  <a:schemeClr val="tx1"/>
                </a:solidFill>
                <a:latin typeface="汉仪文黑-55简" panose="00020600040101010101" charset="-122"/>
                <a:ea typeface="汉仪文黑-55简" panose="00020600040101010101" charset="-122"/>
              </a:rPr>
              <a:t> 客观性原则是指在进行儿童音乐教育的评价时应持</a:t>
            </a:r>
            <a:r>
              <a:rPr lang="zh-CN" altLang="en-US" sz="2400" b="1" dirty="0" smtClean="0">
                <a:solidFill>
                  <a:srgbClr val="FFC000"/>
                </a:solidFill>
                <a:latin typeface="汉仪文黑-55简" panose="00020600040101010101" charset="-122"/>
                <a:ea typeface="汉仪文黑-55简" panose="00020600040101010101" charset="-122"/>
              </a:rPr>
              <a:t>客观、公正、科学而实事求是的态度</a:t>
            </a:r>
            <a:r>
              <a:rPr lang="zh-CN" altLang="en-US" sz="2400" dirty="0" smtClean="0">
                <a:solidFill>
                  <a:schemeClr val="tx1"/>
                </a:solidFill>
                <a:latin typeface="汉仪文黑-55简" panose="00020600040101010101" charset="-122"/>
                <a:ea typeface="汉仪文黑-55简" panose="00020600040101010101" charset="-122"/>
              </a:rPr>
              <a:t>。特别是涉及对每一个评价对象——儿童作出相应的评价时，绝不能仅凭主观臆断或带有个人的感情色彩，必须坚持客观、公正的原则。一旦确定了科学而合理的评价标准，就不能随意地更改或变动。只有这样，才有可能促进音乐教育的深入开展，才有可能真正发挥评价的功能和作用。</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1729740" y="1492885"/>
            <a:ext cx="1877695" cy="1445260"/>
          </a:xfrm>
          <a:prstGeom prst="rect">
            <a:avLst/>
          </a:prstGeom>
          <a:noFill/>
        </p:spPr>
        <p:txBody>
          <a:bodyPr wrap="square" rtlCol="0">
            <a:spAutoFit/>
          </a:bodyPr>
          <a:lstStyle/>
          <a:p>
            <a:r>
              <a:rPr lang="en-US" altLang="zh-CN" sz="8800" b="1" dirty="0" smtClean="0">
                <a:solidFill>
                  <a:srgbClr val="5C826D"/>
                </a:solidFill>
                <a:latin typeface="汉仪文黑-55简" panose="00020600040101010101" charset="-122"/>
                <a:ea typeface="汉仪文黑-55简" panose="00020600040101010101" charset="-122"/>
              </a:rPr>
              <a:t>02</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1829435" y="2639060"/>
            <a:ext cx="7785735" cy="1753235"/>
          </a:xfrm>
          <a:prstGeom prst="rect">
            <a:avLst/>
          </a:prstGeom>
          <a:noFill/>
        </p:spPr>
        <p:txBody>
          <a:bodyPr wrap="square" rtlCol="0">
            <a:spAutoFit/>
          </a:bodyPr>
          <a:lstStyle/>
          <a:p>
            <a:r>
              <a:rPr lang="zh-CN" altLang="en-US" sz="5400" dirty="0">
                <a:solidFill>
                  <a:srgbClr val="5C826D"/>
                </a:solidFill>
                <a:latin typeface="汉仪文黑-55简" panose="00020600040101010101" charset="-122"/>
                <a:ea typeface="汉仪文黑-55简" panose="00020600040101010101" charset="-122"/>
              </a:rPr>
              <a:t>学前儿童音乐教育评价</a:t>
            </a:r>
            <a:endParaRPr lang="zh-CN" altLang="en-US" sz="5400" dirty="0">
              <a:solidFill>
                <a:srgbClr val="5C826D"/>
              </a:solidFill>
              <a:latin typeface="汉仪文黑-55简" panose="00020600040101010101" charset="-122"/>
              <a:ea typeface="汉仪文黑-55简" panose="00020600040101010101" charset="-122"/>
            </a:endParaRPr>
          </a:p>
          <a:p>
            <a:r>
              <a:rPr lang="zh-CN" altLang="en-US" sz="5400" dirty="0">
                <a:solidFill>
                  <a:srgbClr val="5C826D"/>
                </a:solidFill>
                <a:latin typeface="汉仪文黑-55简" panose="00020600040101010101" charset="-122"/>
                <a:ea typeface="汉仪文黑-55简" panose="00020600040101010101" charset="-122"/>
              </a:rPr>
              <a:t>的内容和标准</a:t>
            </a:r>
            <a:endParaRPr lang="zh-CN" altLang="en-US" sz="5400" dirty="0">
              <a:solidFill>
                <a:srgbClr val="5C826D"/>
              </a:solidFill>
              <a:latin typeface="汉仪文黑-55简" panose="00020600040101010101" charset="-122"/>
              <a:ea typeface="汉仪文黑-55简" panose="00020600040101010101" charset="-122"/>
            </a:endParaRPr>
          </a:p>
        </p:txBody>
      </p:sp>
      <p:grpSp>
        <p:nvGrpSpPr>
          <p:cNvPr id="89" name="组合 88"/>
          <p:cNvGrpSpPr/>
          <p:nvPr/>
        </p:nvGrpSpPr>
        <p:grpSpPr>
          <a:xfrm>
            <a:off x="9629471" y="-57386"/>
            <a:ext cx="4744029" cy="6972537"/>
            <a:chOff x="9629471" y="-57386"/>
            <a:chExt cx="4744029" cy="6972537"/>
          </a:xfrm>
        </p:grpSpPr>
        <p:sp>
          <p:nvSpPr>
            <p:cNvPr id="61" name="任意多边形 60"/>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4" name="组合 83"/>
            <p:cNvGrpSpPr/>
            <p:nvPr/>
          </p:nvGrpSpPr>
          <p:grpSpPr>
            <a:xfrm>
              <a:off x="9629471" y="-57386"/>
              <a:ext cx="2620422" cy="6972537"/>
              <a:chOff x="9629471" y="-57386"/>
              <a:chExt cx="2620422" cy="6972537"/>
            </a:xfrm>
          </p:grpSpPr>
          <p:sp>
            <p:nvSpPr>
              <p:cNvPr id="45" name="任意多边形 44"/>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106816" y="1200000"/>
            <a:ext cx="2626702" cy="4081897"/>
            <a:chOff x="-783260" y="1634148"/>
            <a:chExt cx="1873519" cy="2911450"/>
          </a:xfrm>
        </p:grpSpPr>
        <p:sp>
          <p:nvSpPr>
            <p:cNvPr id="4" name="任意多边形 3"/>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17016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  学前儿童音乐教育评价的内容和标准</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学前儿童音乐能力发展的评价</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(一) 西肖尔音乐才能测量</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solidFill>
                  <a:schemeClr val="tx1"/>
                </a:solidFill>
                <a:latin typeface="汉仪文黑-55简" panose="00020600040101010101" charset="-122"/>
                <a:ea typeface="汉仪文黑-55简" panose="00020600040101010101" charset="-122"/>
              </a:rPr>
              <a:t> 20世纪初，美国兴起音乐测量与评价运动，旨在</a:t>
            </a:r>
            <a:r>
              <a:rPr lang="zh-CN" altLang="en-US" sz="2400" b="1" dirty="0" smtClean="0">
                <a:solidFill>
                  <a:srgbClr val="FFC000"/>
                </a:solidFill>
                <a:latin typeface="汉仪文黑-55简" panose="00020600040101010101" charset="-122"/>
                <a:ea typeface="汉仪文黑-55简" panose="00020600040101010101" charset="-122"/>
              </a:rPr>
              <a:t>通过客观手段收集儿童音乐发展资料，以改进教育</a:t>
            </a:r>
            <a:r>
              <a:rPr lang="zh-CN" altLang="en-US" sz="2400" dirty="0" smtClean="0">
                <a:solidFill>
                  <a:schemeClr val="tx1"/>
                </a:solidFill>
                <a:latin typeface="汉仪文黑-55简" panose="00020600040101010101" charset="-122"/>
                <a:ea typeface="汉仪文黑-55简" panose="00020600040101010101" charset="-122"/>
              </a:rPr>
              <a:t>。</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西肖尔据此编制了</a:t>
            </a:r>
            <a:r>
              <a:rPr lang="zh-CN" altLang="en-US" sz="2400" b="1" dirty="0" smtClean="0">
                <a:solidFill>
                  <a:srgbClr val="FFC000"/>
                </a:solidFill>
                <a:latin typeface="汉仪文黑-55简" panose="00020600040101010101" charset="-122"/>
                <a:ea typeface="汉仪文黑-55简" panose="00020600040101010101" charset="-122"/>
              </a:rPr>
              <a:t>世界上首套标准化“音乐才能测量”</a:t>
            </a:r>
            <a:r>
              <a:rPr lang="zh-CN" altLang="en-US" sz="2400" dirty="0" smtClean="0">
                <a:solidFill>
                  <a:schemeClr val="tx1"/>
                </a:solidFill>
                <a:latin typeface="汉仪文黑-55简" panose="00020600040101010101" charset="-122"/>
                <a:ea typeface="汉仪文黑-55简" panose="00020600040101010101" charset="-122"/>
              </a:rPr>
              <a:t>，包含音高感、音强感、时值感、音色感、音高记忆和节奏感六个测验项目。</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该测量属心理物理学性质的实验室测验，每项仅控制单一因素，使用非音乐仪器，故预测实际音乐成就的效度不高，且非针对学前儿童。但其首创价值在于能揭示个体音乐潜能的差异（如对不同要素敏感度不同），为早期估测儿童音乐成就和因材施教提供了参考依据。</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17016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  学前儿童音乐教育评价的内容和标准</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学前儿童音乐能力发展的评价</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(二) 戈登的初级音乐表象测量</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solidFill>
                  <a:schemeClr val="tx1"/>
                </a:solidFill>
                <a:latin typeface="汉仪文黑-55简" panose="00020600040101010101" charset="-122"/>
                <a:ea typeface="汉仪文黑-55简" panose="00020600040101010101" charset="-122"/>
              </a:rPr>
              <a:t> 继西肖尔之后，戈登于1979年开发了针对幼儿园至小学三年级儿童的</a:t>
            </a:r>
            <a:r>
              <a:rPr lang="zh-CN" altLang="en-US" sz="2400" b="1" dirty="0" smtClean="0">
                <a:solidFill>
                  <a:srgbClr val="FFC000"/>
                </a:solidFill>
                <a:latin typeface="汉仪文黑-55简" panose="00020600040101010101" charset="-122"/>
                <a:ea typeface="汉仪文黑-55简" panose="00020600040101010101" charset="-122"/>
              </a:rPr>
              <a:t>“初级音乐表象测量”</a:t>
            </a:r>
            <a:r>
              <a:rPr lang="zh-CN" altLang="en-US" sz="2400" dirty="0" smtClean="0">
                <a:solidFill>
                  <a:schemeClr val="tx1"/>
                </a:solidFill>
                <a:latin typeface="汉仪文黑-55简" panose="00020600040101010101" charset="-122"/>
                <a:ea typeface="汉仪文黑-55简" panose="00020600040101010101" charset="-122"/>
              </a:rPr>
              <a:t>，强调直觉反应和音乐表象。</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测验包含音调与节奏两个子测验，各40项，用成对的音序列或节奏型让儿童辨别相同或不同，并借助汽车、笑脸等图形辅助作答。该测验关注儿童的直接听觉印象和音乐表象能力，旨在了解其天生潜能，并为教育者提供促进这两种能力发展的可用音乐经验。</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17016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  学前儿童音乐教育评价的内容和标准</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学前儿童音乐能力发展的评价</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(三) 日本的儿童音乐能力诊断测验</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solidFill>
                  <a:schemeClr val="tx1"/>
                </a:solidFill>
                <a:latin typeface="汉仪文黑-55简" panose="00020600040101010101" charset="-122"/>
                <a:ea typeface="汉仪文黑-55简" panose="00020600040101010101" charset="-122"/>
              </a:rPr>
              <a:t> 日本音乐心理研究所编制了</a:t>
            </a:r>
            <a:r>
              <a:rPr lang="zh-CN" altLang="en-US" sz="2400" b="1" dirty="0" smtClean="0">
                <a:solidFill>
                  <a:srgbClr val="FFC000"/>
                </a:solidFill>
                <a:latin typeface="汉仪文黑-55简" panose="00020600040101010101" charset="-122"/>
                <a:ea typeface="汉仪文黑-55简" panose="00020600040101010101" charset="-122"/>
              </a:rPr>
              <a:t>适用于4—7岁儿童的标准化音乐测验</a:t>
            </a:r>
            <a:r>
              <a:rPr lang="zh-CN" altLang="en-US" sz="2400" dirty="0" smtClean="0">
                <a:solidFill>
                  <a:schemeClr val="tx1"/>
                </a:solidFill>
                <a:latin typeface="汉仪文黑-55简" panose="00020600040101010101" charset="-122"/>
                <a:ea typeface="汉仪文黑-55简" panose="00020600040101010101" charset="-122"/>
              </a:rPr>
              <a:t>，采用录音播放指导语，答题册以图画呈现，儿童只需画圈或打叉，便于集体施测。</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测验含五部分：强弱听辨、节奏听辨（辨相同/不同）、音调高低听辨（单音及片段）、音色听辨（辨乐器）、音乐欣赏（匹配画面内容）。该测验旨在识别儿童音乐天赋，了解其能力水平及优劣，为教育者优化教学提供依据。借鉴国外量表并结合本土文化，编制适合我国儿童的测验项目具有重要实践意义。</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17016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  学前儿童音乐教育评价的内容和标准</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学前儿童音乐教育活动的评价</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(一) 活动目标的评价</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solidFill>
                  <a:schemeClr val="tx1"/>
                </a:solidFill>
                <a:latin typeface="汉仪文黑-55简" panose="00020600040101010101" charset="-122"/>
                <a:ea typeface="汉仪文黑-55简" panose="00020600040101010101" charset="-122"/>
              </a:rPr>
              <a:t> 活动目标是</a:t>
            </a:r>
            <a:r>
              <a:rPr lang="zh-CN" altLang="en-US" sz="2400" b="1" dirty="0" smtClean="0">
                <a:solidFill>
                  <a:srgbClr val="FFC000"/>
                </a:solidFill>
                <a:latin typeface="汉仪文黑-55简" panose="00020600040101010101" charset="-122"/>
                <a:ea typeface="汉仪文黑-55简" panose="00020600040101010101" charset="-122"/>
              </a:rPr>
              <a:t>对活动结果的期望</a:t>
            </a:r>
            <a:r>
              <a:rPr lang="zh-CN" altLang="en-US" sz="2400" dirty="0" smtClean="0">
                <a:solidFill>
                  <a:schemeClr val="tx1"/>
                </a:solidFill>
                <a:latin typeface="汉仪文黑-55简" panose="00020600040101010101" charset="-122"/>
                <a:ea typeface="汉仪文黑-55简" panose="00020600040101010101" charset="-122"/>
              </a:rPr>
              <a:t>。</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评价活动目标可从三方面入手：一是目标与总目标、年龄阶段目标及单元目标的联系，确保体系一致性；二是目标是否涵盖认知、情感与态度、操作技能三方面，但允许有侧重；三是目标是否适应儿童实际水平，需考虑班级差异，灵活调整或分解目标。总之，目标评价需结合儿童实际和发展要求，体现合理性与针对性。</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17016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  学前儿童音乐教育评价的内容和标准</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学前儿童音乐教育活动的评价</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(二) 活动内容的评价</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solidFill>
                  <a:schemeClr val="tx1"/>
                </a:solidFill>
                <a:latin typeface="汉仪文黑-55简" panose="00020600040101010101" charset="-122"/>
                <a:ea typeface="汉仪文黑-55简" panose="00020600040101010101" charset="-122"/>
              </a:rPr>
              <a:t> 活动内容是</a:t>
            </a:r>
            <a:r>
              <a:rPr lang="zh-CN" altLang="en-US" sz="2400" b="1" dirty="0" smtClean="0">
                <a:solidFill>
                  <a:srgbClr val="FFC000"/>
                </a:solidFill>
                <a:latin typeface="汉仪文黑-55简" panose="00020600040101010101" charset="-122"/>
                <a:ea typeface="汉仪文黑-55简" panose="00020600040101010101" charset="-122"/>
              </a:rPr>
              <a:t>实现目标的中介</a:t>
            </a:r>
            <a:r>
              <a:rPr lang="zh-CN" altLang="en-US" sz="2400" dirty="0" smtClean="0">
                <a:solidFill>
                  <a:schemeClr val="tx1"/>
                </a:solidFill>
                <a:latin typeface="汉仪文黑-55简" panose="00020600040101010101" charset="-122"/>
                <a:ea typeface="汉仪文黑-55简" panose="00020600040101010101" charset="-122"/>
              </a:rPr>
              <a:t>，评价主要从选择和设计两方面进行。</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选择方面</a:t>
            </a:r>
            <a:r>
              <a:rPr lang="zh-CN" altLang="en-US" sz="2400" dirty="0" smtClean="0">
                <a:solidFill>
                  <a:schemeClr val="tx1"/>
                </a:solidFill>
                <a:latin typeface="汉仪文黑-55简" panose="00020600040101010101" charset="-122"/>
                <a:ea typeface="汉仪文黑-55简" panose="00020600040101010101" charset="-122"/>
              </a:rPr>
              <a:t>，看内容是否与音乐教育目标、领域范围及儿童能力发展水平相一致，同时音乐材料需具备审美性和艺术性。</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设计方面</a:t>
            </a:r>
            <a:r>
              <a:rPr lang="zh-CN" altLang="en-US" sz="2400" dirty="0" smtClean="0">
                <a:solidFill>
                  <a:schemeClr val="tx1"/>
                </a:solidFill>
                <a:latin typeface="汉仪文黑-55简" panose="00020600040101010101" charset="-122"/>
                <a:ea typeface="汉仪文黑-55简" panose="00020600040101010101" charset="-122"/>
              </a:rPr>
              <a:t>，评价各部分内容比例是否合理、内容与形式是否适应、重点难点是否突出、过渡衔接是否流畅。</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17016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  学前儿童音乐教育评价的内容和标准</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学前儿童音乐教育活动的评价</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(三) 活动方法的评价</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solidFill>
                  <a:schemeClr val="tx1"/>
                </a:solidFill>
                <a:latin typeface="汉仪文黑-55简" panose="00020600040101010101" charset="-122"/>
                <a:ea typeface="汉仪文黑-55简" panose="00020600040101010101" charset="-122"/>
              </a:rPr>
              <a:t> 活动方法是</a:t>
            </a:r>
            <a:r>
              <a:rPr lang="zh-CN" altLang="en-US" sz="2400" b="1" dirty="0" smtClean="0">
                <a:solidFill>
                  <a:srgbClr val="FFC000"/>
                </a:solidFill>
                <a:latin typeface="汉仪文黑-55简" panose="00020600040101010101" charset="-122"/>
                <a:ea typeface="汉仪文黑-55简" panose="00020600040101010101" charset="-122"/>
              </a:rPr>
              <a:t>实现目标的途径</a:t>
            </a:r>
            <a:r>
              <a:rPr lang="zh-CN" altLang="en-US" sz="2400" dirty="0" smtClean="0">
                <a:solidFill>
                  <a:schemeClr val="tx1"/>
                </a:solidFill>
                <a:latin typeface="汉仪文黑-55简" panose="00020600040101010101" charset="-122"/>
                <a:ea typeface="汉仪文黑-55简" panose="00020600040101010101" charset="-122"/>
              </a:rPr>
              <a:t>，包括教师引导和儿童探索。方法设计和运用至关重要。</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评价活动方法主要有四点：一是方法选择是否与目标、内容呼应；二是是否顾及儿童年龄特点与接受水平；三是是否强调儿童自主性与主体性；四是是否与活动环境和设备条件相联系。综合考量这些方面，可确保方法科学有效。</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17016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  学前儿童音乐教育评价的内容和标准</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学前儿童音乐教育活动的评价</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(四) 活动过程的评价</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solidFill>
                  <a:schemeClr val="tx1"/>
                </a:solidFill>
                <a:latin typeface="汉仪文黑-55简" panose="00020600040101010101" charset="-122"/>
                <a:ea typeface="汉仪文黑-55简" panose="00020600040101010101" charset="-122"/>
              </a:rPr>
              <a:t> 评价音乐活动过程应从四方面入手：一是教师行为，包括教态是否亲切自然、示范讲解是否清晰、能否调动儿童积极性、灵活运用角色变化和提问激发思考。二是师生互动，关注教师是否创设学习环境、激发兴趣与自信、注重情感交流及儿童间沟通。三是组织形式，看是否综合运用集体、小组和个别活动，体现因材施教，促进人际交往。四是结构安排，评价活动是否紧凑有序、层次递进、动静交替。综合这些维度，可全面把握活动过程的合理性与有效性。</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rgbClr val="C9D0D5"/>
          </a:fgClr>
          <a:bgClr>
            <a:schemeClr val="bg1"/>
          </a:bgClr>
        </a:pattFill>
        <a:effectLst/>
      </p:bgPr>
    </p:bg>
    <p:spTree>
      <p:nvGrpSpPr>
        <p:cNvPr id="1" name=""/>
        <p:cNvGrpSpPr/>
        <p:nvPr/>
      </p:nvGrpSpPr>
      <p:grpSpPr>
        <a:xfrm>
          <a:off x="0" y="0"/>
          <a:ext cx="0" cy="0"/>
          <a:chOff x="0" y="0"/>
          <a:chExt cx="0" cy="0"/>
        </a:xfrm>
      </p:grpSpPr>
      <p:sp>
        <p:nvSpPr>
          <p:cNvPr id="49" name="文本框 48" descr="7b0a20202020227461726765744d6f64756c65223a20226b6f6e6c696e65666f6e7473220a7d0a"/>
          <p:cNvSpPr txBox="1"/>
          <p:nvPr/>
        </p:nvSpPr>
        <p:spPr>
          <a:xfrm>
            <a:off x="1821180" y="3021965"/>
            <a:ext cx="7353300" cy="1938020"/>
          </a:xfrm>
          <a:prstGeom prst="rect">
            <a:avLst/>
          </a:prstGeom>
          <a:noFill/>
        </p:spPr>
        <p:txBody>
          <a:bodyPr wrap="square" rtlCol="0">
            <a:spAutoFit/>
          </a:bodyPr>
          <a:lstStyle/>
          <a:p>
            <a:r>
              <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rPr>
              <a:t>学前儿童</a:t>
            </a:r>
            <a:endPar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endParaRPr>
          </a:p>
          <a:p>
            <a:r>
              <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rPr>
              <a:t>音乐教育的评价</a:t>
            </a:r>
            <a:endPar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endParaRPr>
          </a:p>
        </p:txBody>
      </p:sp>
      <p:cxnSp>
        <p:nvCxnSpPr>
          <p:cNvPr id="88" name="直接连接符 87"/>
          <p:cNvCxnSpPr>
            <a:stCxn id="11" idx="2"/>
            <a:endCxn id="20" idx="2"/>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0" name="文本框 9" descr="7b0a20202020227461726765744d6f64756c65223a20226b6f6e6c696e65666f6e7473220a7d0a"/>
          <p:cNvSpPr txBox="1"/>
          <p:nvPr/>
        </p:nvSpPr>
        <p:spPr>
          <a:xfrm>
            <a:off x="1862455" y="2159000"/>
            <a:ext cx="2513965" cy="706755"/>
          </a:xfrm>
          <a:prstGeom prst="rect">
            <a:avLst/>
          </a:prstGeom>
          <a:noFill/>
        </p:spPr>
        <p:txBody>
          <a:bodyPr wrap="square" rtlCol="0">
            <a:spAutoFit/>
          </a:bodyPr>
          <a:lstStyle/>
          <a:p>
            <a:r>
              <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rPr>
              <a:t>第六章</a:t>
            </a:r>
            <a:endPar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endParaRPr>
          </a:p>
        </p:txBody>
      </p:sp>
      <p:grpSp>
        <p:nvGrpSpPr>
          <p:cNvPr id="2" name="组合 1"/>
          <p:cNvGrpSpPr/>
          <p:nvPr/>
        </p:nvGrpSpPr>
        <p:grpSpPr>
          <a:xfrm>
            <a:off x="-318784" y="-438150"/>
            <a:ext cx="2054282" cy="7742402"/>
            <a:chOff x="-318759" y="-438055"/>
            <a:chExt cx="2054231" cy="7742211"/>
          </a:xfrm>
        </p:grpSpPr>
        <p:grpSp>
          <p:nvGrpSpPr>
            <p:cNvPr id="3" name="组合 2"/>
            <p:cNvGrpSpPr/>
            <p:nvPr/>
          </p:nvGrpSpPr>
          <p:grpSpPr>
            <a:xfrm>
              <a:off x="-318758" y="-438055"/>
              <a:ext cx="2054230" cy="1341411"/>
              <a:chOff x="-318758" y="-438055"/>
              <a:chExt cx="2054230" cy="1341411"/>
            </a:xfrm>
          </p:grpSpPr>
          <p:sp>
            <p:nvSpPr>
              <p:cNvPr id="4" name="任意多边形 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V="1">
              <a:off x="-318759" y="5962745"/>
              <a:ext cx="2054230" cy="1341411"/>
              <a:chOff x="-318758" y="-438055"/>
              <a:chExt cx="2054230" cy="1341411"/>
            </a:xfrm>
          </p:grpSpPr>
          <p:sp>
            <p:nvSpPr>
              <p:cNvPr id="7" name="任意多边形 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任意多边形 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p:cNvGrpSpPr/>
          <p:nvPr/>
        </p:nvGrpSpPr>
        <p:grpSpPr>
          <a:xfrm>
            <a:off x="9629471" y="-57386"/>
            <a:ext cx="4744029" cy="6972537"/>
            <a:chOff x="9629471" y="-57386"/>
            <a:chExt cx="4744029" cy="6972537"/>
          </a:xfrm>
        </p:grpSpPr>
        <p:sp>
          <p:nvSpPr>
            <p:cNvPr id="28" name="任意多边形 27"/>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9" name="组合 28"/>
            <p:cNvGrpSpPr/>
            <p:nvPr/>
          </p:nvGrpSpPr>
          <p:grpSpPr>
            <a:xfrm>
              <a:off x="9629471" y="-57386"/>
              <a:ext cx="2620422" cy="6972537"/>
              <a:chOff x="9629471" y="-57386"/>
              <a:chExt cx="2620422" cy="6972537"/>
            </a:xfrm>
          </p:grpSpPr>
          <p:sp>
            <p:nvSpPr>
              <p:cNvPr id="30" name="任意多边形 29"/>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17016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  学前儿童音乐教育评价的内容和标准</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学前儿童音乐教育活动的评价</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(五) 活动环境和材料的评价</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solidFill>
                  <a:schemeClr val="tx1"/>
                </a:solidFill>
                <a:latin typeface="汉仪文黑-55简" panose="00020600040101010101" charset="-122"/>
                <a:ea typeface="汉仪文黑-55简" panose="00020600040101010101" charset="-122"/>
              </a:rPr>
              <a:t> 活动环境和材料与目标、内容紧密关联，是音乐教育评价的重要部分。</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评价主要包括：环境和材料的设计是否能促进目标达成，并与内容相适应；是否适合儿童的实际需要和操作能力；材料和道具是否具有艺术性和表现性，且数量有保证；活动过程中环境和材料是否得到最大限度的开发和利用。综合评价这些方面，才能确保环境与材料有效服务于音乐教育活动。</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17016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  学前儿童音乐教育评价的内容和标准</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三、 幼儿园音乐教育工作的整体评价</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(一) 音乐教育管理</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幼儿园音乐教育管理评价主要看是否按计划开展活动并保证时间；是否为教师提供备课、教研和进修机会；是否有明确的总计划及具体活动计划；是否有专题总结以肯定成绩、发现问题；是否有主管领导或学科带头人负责指导并开展听课评课；是否有专用音乐活动室及经费添置设备；是否组织校外音乐活动（如参演、欣赏音乐会）。这些指标综合反映幼儿园对音乐教育的重视与管理水平。</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17016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  学前儿童音乐教育评价的内容和标准</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三、 幼儿园音乐教育工作的整体评价</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(二) 音乐教学研究</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主要是</a:t>
            </a:r>
            <a:r>
              <a:rPr lang="zh-CN" altLang="en-US" sz="2400" b="1" dirty="0" smtClean="0">
                <a:solidFill>
                  <a:srgbClr val="FFC000"/>
                </a:solidFill>
                <a:latin typeface="汉仪文黑-55简" panose="00020600040101010101" charset="-122"/>
                <a:ea typeface="汉仪文黑-55简" panose="00020600040101010101" charset="-122"/>
              </a:rPr>
              <a:t>评价幼儿园是否有具体的措施保证和落实音乐教学研究</a:t>
            </a:r>
            <a:r>
              <a:rPr lang="zh-CN" altLang="en-US" sz="2400" dirty="0" smtClean="0">
                <a:solidFill>
                  <a:schemeClr val="tx1"/>
                </a:solidFill>
                <a:latin typeface="汉仪文黑-55简" panose="00020600040101010101" charset="-122"/>
                <a:ea typeface="汉仪文黑-55简" panose="00020600040101010101" charset="-122"/>
              </a:rPr>
              <a:t>。具体的评价指标是：</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（1）幼儿园或学科教研组是否有教研的专题，并有计划、有步骤地开展教研活动;</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（2）是否经常组织学科教研组教师之间的听课、说课、评课活动;</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（3）是否注意引导和指导教师探索并运用现代化的教学设备与手段;</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（4）是否积极鼓励和组织教师参加市、区或园一级的教学评优与竞赛活动;</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（5）是否鼓励教师在各种刊物上发表教学成果。</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17016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  学前儿童音乐教育评价的内容和标准</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三、 幼儿园音乐教育工作的整体评价</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(三) 师资队伍建设</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主要是</a:t>
            </a:r>
            <a:r>
              <a:rPr lang="zh-CN" altLang="en-US" sz="2400" b="1" dirty="0" smtClean="0">
                <a:solidFill>
                  <a:srgbClr val="FFC000"/>
                </a:solidFill>
                <a:latin typeface="汉仪文黑-55简" panose="00020600040101010101" charset="-122"/>
                <a:ea typeface="汉仪文黑-55简" panose="00020600040101010101" charset="-122"/>
              </a:rPr>
              <a:t>评价幼儿园是否有加强教师队伍建设方面的相应措施</a:t>
            </a:r>
            <a:r>
              <a:rPr lang="zh-CN" altLang="en-US" sz="2400" dirty="0" smtClean="0">
                <a:solidFill>
                  <a:schemeClr val="tx1"/>
                </a:solidFill>
                <a:latin typeface="汉仪文黑-55简" panose="00020600040101010101" charset="-122"/>
                <a:ea typeface="汉仪文黑-55简" panose="00020600040101010101" charset="-122"/>
              </a:rPr>
              <a:t>。具体的评价指标是：</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（1）是否经常加强教师的师德教育，以推动教师敬业、钻研，提高教育质量;</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（2）是否创造条件有计划地对教师进行业务的培训和提高;</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（3）是否注意引进和介绍富有经验的优秀教师来园“传经送宝”；</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（4）是否创设一定的条件让青年教师与资深教师结对子，以尽快提高青年教师的业务水平。</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17016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  学前儿童音乐教育评价的内容和标准</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三、 幼儿园音乐教育工作的整体评价</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(四) 资料收集与积累</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主要是</a:t>
            </a:r>
            <a:r>
              <a:rPr lang="zh-CN" altLang="en-US" sz="2400" b="1" dirty="0" smtClean="0">
                <a:solidFill>
                  <a:srgbClr val="FFC000"/>
                </a:solidFill>
                <a:latin typeface="汉仪文黑-55简" panose="00020600040101010101" charset="-122"/>
                <a:ea typeface="汉仪文黑-55简" panose="00020600040101010101" charset="-122"/>
              </a:rPr>
              <a:t>评价幼儿园是否注意对反映音乐教育工作质量的资料的积累</a:t>
            </a:r>
            <a:r>
              <a:rPr lang="zh-CN" altLang="en-US" sz="2400" dirty="0" smtClean="0">
                <a:latin typeface="汉仪文黑-55简" panose="00020600040101010101" charset="-122"/>
                <a:ea typeface="汉仪文黑-55简" panose="00020600040101010101" charset="-122"/>
              </a:rPr>
              <a:t>。</a:t>
            </a:r>
            <a:r>
              <a:rPr lang="zh-CN" altLang="en-US" sz="2400" dirty="0" smtClean="0">
                <a:solidFill>
                  <a:schemeClr val="tx1"/>
                </a:solidFill>
                <a:latin typeface="汉仪文黑-55简" panose="00020600040101010101" charset="-122"/>
                <a:ea typeface="汉仪文黑-55简" panose="00020600040101010101" charset="-122"/>
              </a:rPr>
              <a:t>其具体的评价指标是：</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（1）是否每学期有关于音乐教育的各个层面的计划和专题总结;</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（2）是否有代表幼儿园一层的音乐教育专题研究小结或报告;</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（3）是否有听课、评课记录;</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（4）是否有反映幼儿园代表性的各种音乐教育活动的有关资料;</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（5）是否有发表在有关刊物上的音乐教育经验总结、音乐教育活动设计或音乐教育研究报告。</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1544125" y="1515543"/>
            <a:ext cx="1716019" cy="1445260"/>
          </a:xfrm>
          <a:prstGeom prst="rect">
            <a:avLst/>
          </a:prstGeom>
          <a:noFill/>
        </p:spPr>
        <p:txBody>
          <a:bodyPr wrap="square" rtlCol="0">
            <a:spAutoFit/>
          </a:bodyPr>
          <a:lstStyle/>
          <a:p>
            <a:pPr algn="ctr"/>
            <a:r>
              <a:rPr lang="en-US" altLang="zh-CN" sz="8800" b="1" dirty="0" smtClean="0">
                <a:solidFill>
                  <a:srgbClr val="5C826D"/>
                </a:solidFill>
                <a:latin typeface="汉仪文黑-55简" panose="00020600040101010101" charset="-122"/>
                <a:ea typeface="汉仪文黑-55简" panose="00020600040101010101" charset="-122"/>
              </a:rPr>
              <a:t>03</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1790700" y="2715895"/>
            <a:ext cx="8362950" cy="1753235"/>
          </a:xfrm>
          <a:prstGeom prst="rect">
            <a:avLst/>
          </a:prstGeom>
          <a:noFill/>
        </p:spPr>
        <p:txBody>
          <a:bodyPr wrap="square" rtlCol="0">
            <a:spAutoFit/>
          </a:bodyPr>
          <a:lstStyle/>
          <a:p>
            <a:r>
              <a:rPr lang="zh-CN" altLang="en-US" sz="5400" dirty="0">
                <a:solidFill>
                  <a:srgbClr val="5C826D"/>
                </a:solidFill>
                <a:latin typeface="汉仪文黑-55简" panose="00020600040101010101" charset="-122"/>
                <a:ea typeface="汉仪文黑-55简" panose="00020600040101010101" charset="-122"/>
              </a:rPr>
              <a:t>学前儿童</a:t>
            </a:r>
            <a:endParaRPr lang="zh-CN" altLang="en-US" sz="5400" dirty="0">
              <a:solidFill>
                <a:srgbClr val="5C826D"/>
              </a:solidFill>
              <a:latin typeface="汉仪文黑-55简" panose="00020600040101010101" charset="-122"/>
              <a:ea typeface="汉仪文黑-55简" panose="00020600040101010101" charset="-122"/>
            </a:endParaRPr>
          </a:p>
          <a:p>
            <a:r>
              <a:rPr lang="zh-CN" altLang="en-US" sz="5400" dirty="0">
                <a:solidFill>
                  <a:srgbClr val="5C826D"/>
                </a:solidFill>
                <a:latin typeface="汉仪文黑-55简" panose="00020600040101010101" charset="-122"/>
                <a:ea typeface="汉仪文黑-55简" panose="00020600040101010101" charset="-122"/>
              </a:rPr>
              <a:t>音乐教育评价的方法</a:t>
            </a:r>
            <a:r>
              <a:rPr lang="zh-CN" altLang="en-US" sz="5400" dirty="0">
                <a:solidFill>
                  <a:srgbClr val="444F56"/>
                </a:solidFill>
                <a:latin typeface="汉仪文黑-55简" panose="00020600040101010101" charset="-122"/>
                <a:ea typeface="汉仪文黑-55简" panose="00020600040101010101" charset="-122"/>
              </a:rPr>
              <a:t> </a:t>
            </a:r>
            <a:endParaRPr lang="zh-CN" altLang="en-US" sz="5400" dirty="0">
              <a:solidFill>
                <a:srgbClr val="444F56"/>
              </a:solidFill>
              <a:latin typeface="汉仪文黑-55简" panose="00020600040101010101" charset="-122"/>
              <a:ea typeface="汉仪文黑-55简" panose="00020600040101010101" charset="-122"/>
            </a:endParaRPr>
          </a:p>
        </p:txBody>
      </p:sp>
      <p:grpSp>
        <p:nvGrpSpPr>
          <p:cNvPr id="89" name="组合 88"/>
          <p:cNvGrpSpPr/>
          <p:nvPr/>
        </p:nvGrpSpPr>
        <p:grpSpPr>
          <a:xfrm>
            <a:off x="9629471" y="-57386"/>
            <a:ext cx="4744029" cy="6972537"/>
            <a:chOff x="9629471" y="-57386"/>
            <a:chExt cx="4744029" cy="6972537"/>
          </a:xfrm>
        </p:grpSpPr>
        <p:sp>
          <p:nvSpPr>
            <p:cNvPr id="61" name="任意多边形 60"/>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4" name="组合 83"/>
            <p:cNvGrpSpPr/>
            <p:nvPr/>
          </p:nvGrpSpPr>
          <p:grpSpPr>
            <a:xfrm>
              <a:off x="9629471" y="-57386"/>
              <a:ext cx="2620422" cy="6972537"/>
              <a:chOff x="9629471" y="-57386"/>
              <a:chExt cx="2620422" cy="6972537"/>
            </a:xfrm>
          </p:grpSpPr>
          <p:sp>
            <p:nvSpPr>
              <p:cNvPr id="45" name="任意多边形 44"/>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4" name="组合 33"/>
          <p:cNvGrpSpPr/>
          <p:nvPr/>
        </p:nvGrpSpPr>
        <p:grpSpPr>
          <a:xfrm>
            <a:off x="-1106816" y="1200000"/>
            <a:ext cx="2626702" cy="4081897"/>
            <a:chOff x="-783260" y="1634148"/>
            <a:chExt cx="1873519" cy="2911450"/>
          </a:xfrm>
        </p:grpSpPr>
        <p:sp>
          <p:nvSpPr>
            <p:cNvPr id="31" name="任意多边形 30"/>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半闭框 2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29"/>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学前儿童音乐教育评价的方法</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一、 观察法 </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11881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457200" algn="just"/>
            <a:r>
              <a:rPr lang="en-US" altLang="zh-CN" sz="2400">
                <a:sym typeface="+mn-ea"/>
              </a:rPr>
              <a:t>   </a:t>
            </a:r>
            <a:r>
              <a:rPr lang="zh-CN" altLang="en-US" sz="2400" b="1" dirty="0" smtClean="0">
                <a:solidFill>
                  <a:srgbClr val="FFC000"/>
                </a:solidFill>
                <a:latin typeface="汉仪文黑-55简" panose="00020600040101010101" charset="-122"/>
                <a:ea typeface="汉仪文黑-55简" panose="00020600040101010101" charset="-122"/>
                <a:sym typeface="+mn-ea"/>
              </a:rPr>
              <a:t>观察法是有目的、有计划地在音乐教育活动中即时观测并评估的方法，便于操作，能获取儿童反馈，帮助了解发展水平和调整教学。</a:t>
            </a:r>
            <a:endParaRPr lang="zh-CN" altLang="en-US" sz="2400" b="1" dirty="0" smtClean="0">
              <a:solidFill>
                <a:srgbClr val="FFC000"/>
              </a:solidFill>
              <a:latin typeface="汉仪文黑-55简" panose="00020600040101010101" charset="-122"/>
              <a:ea typeface="汉仪文黑-55简" panose="00020600040101010101" charset="-122"/>
              <a:sym typeface="+mn-ea"/>
            </a:endParaRPr>
          </a:p>
          <a:p>
            <a:pPr indent="457200" algn="just"/>
            <a:r>
              <a:rPr lang="zh-CN" altLang="en-US" sz="2400" b="1" dirty="0" smtClean="0">
                <a:solidFill>
                  <a:srgbClr val="FFC000"/>
                </a:solidFill>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观察可通过两种途径：一是</a:t>
            </a:r>
            <a:r>
              <a:rPr lang="zh-CN" altLang="en-US" sz="2400" b="1" dirty="0" smtClean="0">
                <a:solidFill>
                  <a:srgbClr val="FFC000"/>
                </a:solidFill>
                <a:latin typeface="汉仪文黑-55简" panose="00020600040101010101" charset="-122"/>
                <a:ea typeface="汉仪文黑-55简" panose="00020600040101010101" charset="-122"/>
                <a:sym typeface="+mn-ea"/>
              </a:rPr>
              <a:t>自然观察</a:t>
            </a:r>
            <a:r>
              <a:rPr lang="zh-CN" altLang="en-US" sz="2400" dirty="0" smtClean="0">
                <a:latin typeface="汉仪文黑-55简" panose="00020600040101010101" charset="-122"/>
                <a:ea typeface="汉仪文黑-55简" panose="00020600040101010101" charset="-122"/>
                <a:sym typeface="+mn-ea"/>
              </a:rPr>
              <a:t>，即在日常生活中对儿童自发行为进行记录，如观察幼儿自由活动中的音乐互动，可评价其兴趣与个性，此法灵活但随机性较强；二是</a:t>
            </a:r>
            <a:r>
              <a:rPr lang="zh-CN" altLang="en-US" sz="2400" b="1" dirty="0" smtClean="0">
                <a:solidFill>
                  <a:srgbClr val="FFC000"/>
                </a:solidFill>
                <a:latin typeface="汉仪文黑-55简" panose="00020600040101010101" charset="-122"/>
                <a:ea typeface="汉仪文黑-55简" panose="00020600040101010101" charset="-122"/>
                <a:sym typeface="+mn-ea"/>
              </a:rPr>
              <a:t>创设环境观察</a:t>
            </a:r>
            <a:r>
              <a:rPr lang="zh-CN" altLang="en-US" sz="2400" dirty="0" smtClean="0">
                <a:latin typeface="汉仪文黑-55简" panose="00020600040101010101" charset="-122"/>
                <a:ea typeface="汉仪文黑-55简" panose="00020600040101010101" charset="-122"/>
                <a:sym typeface="+mn-ea"/>
              </a:rPr>
              <a:t>，针对难以自然观察的情况，设置特定活动场景，如播放三拍音乐提供道具，观察儿童主动探索表现，此法针对性强。两种途径互补，共同促进有效评价。</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学前儿童音乐教育评价的方法</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谈话法</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11881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latin typeface="汉仪文黑-55简" panose="00020600040101010101" charset="-122"/>
                <a:ea typeface="汉仪文黑-55简" panose="00020600040101010101" charset="-122"/>
                <a:sym typeface="+mn-ea"/>
              </a:rPr>
              <a:t> 谈话法是</a:t>
            </a:r>
            <a:r>
              <a:rPr lang="zh-CN" altLang="en-US" sz="2400" b="1" dirty="0" smtClean="0">
                <a:solidFill>
                  <a:srgbClr val="FFC000"/>
                </a:solidFill>
                <a:latin typeface="汉仪文黑-55简" panose="00020600040101010101" charset="-122"/>
                <a:ea typeface="汉仪文黑-55简" panose="00020600040101010101" charset="-122"/>
                <a:sym typeface="+mn-ea"/>
              </a:rPr>
              <a:t>通过口头交流获取音乐教育信息的方法</a:t>
            </a:r>
            <a:r>
              <a:rPr lang="zh-CN" altLang="en-US" sz="2400" dirty="0" smtClean="0">
                <a:latin typeface="汉仪文黑-55简" panose="00020600040101010101" charset="-122"/>
                <a:ea typeface="汉仪文黑-55简" panose="00020600040101010101" charset="-122"/>
                <a:sym typeface="+mn-ea"/>
              </a:rPr>
              <a:t>，形式可灵活（提问或讨论）。例如，教师可与表现消极的儿童交谈，了解其行为背后的原因（如儿童自身、教材或教法问题），为改进活动提供参考。该方法不属于科学定量分析，也无专门指标，是一种宽泛、辅助性的评价方式，宜合理运用于音乐教育评价中。</a:t>
            </a:r>
            <a:endParaRPr lang="zh-CN" altLang="en-US" sz="2400" dirty="0" smtClean="0">
              <a:latin typeface="汉仪文黑-55简" panose="00020600040101010101" charset="-122"/>
              <a:ea typeface="汉仪文黑-55简" panose="00020600040101010101" charset="-122"/>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学前儿童音乐教育评价的方法</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三、 问卷法</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11881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latin typeface="汉仪文黑-55简" panose="00020600040101010101" charset="-122"/>
                <a:ea typeface="汉仪文黑-55简" panose="00020600040101010101" charset="-122"/>
                <a:sym typeface="+mn-ea"/>
              </a:rPr>
              <a:t> 问卷法是指</a:t>
            </a:r>
            <a:r>
              <a:rPr lang="zh-CN" altLang="en-US" sz="2400" b="1" dirty="0" smtClean="0">
                <a:solidFill>
                  <a:srgbClr val="FFC000"/>
                </a:solidFill>
                <a:latin typeface="汉仪文黑-55简" panose="00020600040101010101" charset="-122"/>
                <a:ea typeface="汉仪文黑-55简" panose="00020600040101010101" charset="-122"/>
                <a:sym typeface="+mn-ea"/>
              </a:rPr>
              <a:t>通过对教师、家长的书面文字形式的问题调查，来获取有关信息的一种评价方法</a:t>
            </a:r>
            <a:r>
              <a:rPr lang="zh-CN" altLang="en-US" sz="2400" dirty="0" smtClean="0">
                <a:latin typeface="汉仪文黑-55简" panose="00020600040101010101" charset="-122"/>
                <a:ea typeface="汉仪文黑-55简" panose="00020600040101010101" charset="-122"/>
                <a:sym typeface="+mn-ea"/>
              </a:rPr>
              <a:t>。通过问卷，既可以使教师清醒地反思其音乐教育活动的组织和引导，也可以从来自旁观者的信息反馈中了解到儿童的音乐兴趣爱好、音乐能力发展水平、情感表现特征，以及音乐教育活动内容、形式或方法选择的合理性和可行性，并根据结果逐步加以调整。</a:t>
            </a:r>
            <a:endParaRPr lang="zh-CN" altLang="en-US" sz="2400" dirty="0" smtClean="0">
              <a:latin typeface="汉仪文黑-55简" panose="00020600040101010101" charset="-122"/>
              <a:ea typeface="汉仪文黑-55简" panose="00020600040101010101"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学前儿童音乐教育评价的方法</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四、 测试法</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11881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latin typeface="汉仪文黑-55简" panose="00020600040101010101" charset="-122"/>
                <a:ea typeface="汉仪文黑-55简" panose="00020600040101010101" charset="-122"/>
                <a:sym typeface="+mn-ea"/>
              </a:rPr>
              <a:t> 测试法是</a:t>
            </a:r>
            <a:r>
              <a:rPr lang="zh-CN" altLang="en-US" sz="2400" b="1" dirty="0" smtClean="0">
                <a:solidFill>
                  <a:srgbClr val="FFC000"/>
                </a:solidFill>
                <a:latin typeface="汉仪文黑-55简" panose="00020600040101010101" charset="-122"/>
                <a:ea typeface="汉仪文黑-55简" panose="00020600040101010101" charset="-122"/>
                <a:sym typeface="+mn-ea"/>
              </a:rPr>
              <a:t>通过标准化的测量工具或音乐能力测验，对儿童的音乐能力发展作出科学评价的一种方法。</a:t>
            </a:r>
            <a:r>
              <a:rPr lang="zh-CN" altLang="en-US" sz="2400" dirty="0" smtClean="0">
                <a:latin typeface="汉仪文黑-55简" panose="00020600040101010101" charset="-122"/>
                <a:ea typeface="汉仪文黑-55简" panose="00020600040101010101" charset="-122"/>
                <a:sym typeface="+mn-ea"/>
              </a:rPr>
              <a:t>由于测试法多引用权威机构或专家编制的标准化测验项目和试题，因而能比较真实而客观地反映出儿童的情况。这种评价方法的优势在于其科学性较强，效度较高，特别适用于对不同年龄儿童音乐能力发展水平、特点等的评估。</a:t>
            </a:r>
            <a:endParaRPr lang="zh-CN" altLang="en-US" sz="2400" dirty="0" smtClean="0">
              <a:latin typeface="汉仪文黑-55简" panose="00020600040101010101" charset="-122"/>
              <a:ea typeface="汉仪文黑-55简" panose="00020600040101010101"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3385" y="2719705"/>
            <a:ext cx="2199640" cy="922020"/>
          </a:xfrm>
          <a:prstGeom prst="rect">
            <a:avLst/>
          </a:prstGeom>
          <a:noFill/>
        </p:spPr>
        <p:txBody>
          <a:bodyPr wrap="square" rtlCol="0">
            <a:spAutoFit/>
          </a:bodyPr>
          <a:lstStyle/>
          <a:p>
            <a:pPr algn="ctr"/>
            <a:r>
              <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rPr>
              <a:t>目 录</a:t>
            </a:r>
            <a:endPar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7" name="文本框 6"/>
          <p:cNvSpPr txBox="1"/>
          <p:nvPr>
            <p:custDataLst>
              <p:tags r:id="rId1"/>
            </p:custDataLst>
          </p:nvPr>
        </p:nvSpPr>
        <p:spPr>
          <a:xfrm>
            <a:off x="5742940" y="3058160"/>
            <a:ext cx="6461760" cy="119888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学前儿童音乐教育评价</a:t>
            </a:r>
            <a:endParaRPr lang="zh-CN" altLang="en-US" sz="3600" dirty="0" smtClean="0">
              <a:solidFill>
                <a:srgbClr val="5C826D"/>
              </a:solidFill>
              <a:latin typeface="汉仪文黑-55简" panose="00020600040101010101" charset="-122"/>
              <a:ea typeface="汉仪文黑-55简" panose="00020600040101010101" charset="-122"/>
            </a:endParaRPr>
          </a:p>
          <a:p>
            <a:r>
              <a:rPr lang="zh-CN" altLang="en-US" sz="3600" dirty="0" smtClean="0">
                <a:solidFill>
                  <a:srgbClr val="5C826D"/>
                </a:solidFill>
                <a:latin typeface="汉仪文黑-55简" panose="00020600040101010101" charset="-122"/>
                <a:ea typeface="汉仪文黑-55简" panose="00020600040101010101" charset="-122"/>
              </a:rPr>
              <a:t>的内容和标准</a:t>
            </a:r>
            <a:endParaRPr lang="zh-CN" altLang="en-US" sz="3600" dirty="0" smtClean="0">
              <a:solidFill>
                <a:srgbClr val="5C826D"/>
              </a:solidFill>
              <a:latin typeface="汉仪文黑-55简" panose="00020600040101010101" charset="-122"/>
              <a:ea typeface="汉仪文黑-55简" panose="00020600040101010101" charset="-122"/>
            </a:endParaRPr>
          </a:p>
        </p:txBody>
      </p:sp>
      <p:cxnSp>
        <p:nvCxnSpPr>
          <p:cNvPr id="25" name="直接连接符 24"/>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
            </p:custDataLst>
          </p:nvPr>
        </p:nvCxnSpPr>
        <p:spPr>
          <a:xfrm flipH="1">
            <a:off x="11776744"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9" name="半闭框 28"/>
          <p:cNvSpPr/>
          <p:nvPr>
            <p:custDataLst>
              <p:tags r:id="rId3"/>
            </p:custDataLst>
          </p:nvPr>
        </p:nvSpPr>
        <p:spPr>
          <a:xfrm rot="8100000">
            <a:off x="5304592" y="1721287"/>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文本框 29"/>
          <p:cNvSpPr txBox="1"/>
          <p:nvPr>
            <p:custDataLst>
              <p:tags r:id="rId4"/>
            </p:custDataLst>
          </p:nvPr>
        </p:nvSpPr>
        <p:spPr>
          <a:xfrm>
            <a:off x="4501515" y="1645920"/>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01</a:t>
            </a:r>
            <a:endParaRPr lang="en-US" altLang="zh-CN" sz="3200" b="1" dirty="0" smtClean="0">
              <a:solidFill>
                <a:srgbClr val="5C826D"/>
              </a:solidFill>
              <a:latin typeface="汉仪文黑-55简" panose="00020600040101010101" charset="-122"/>
              <a:ea typeface="汉仪文黑-55简" panose="00020600040101010101" charset="-122"/>
            </a:endParaRPr>
          </a:p>
        </p:txBody>
      </p:sp>
      <p:sp>
        <p:nvSpPr>
          <p:cNvPr id="31" name="半闭框 30"/>
          <p:cNvSpPr/>
          <p:nvPr>
            <p:custDataLst>
              <p:tags r:id="rId5"/>
            </p:custDataLst>
          </p:nvPr>
        </p:nvSpPr>
        <p:spPr>
          <a:xfrm rot="8100000">
            <a:off x="5291892" y="3203069"/>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文本框 31"/>
          <p:cNvSpPr txBox="1"/>
          <p:nvPr>
            <p:custDataLst>
              <p:tags r:id="rId6"/>
            </p:custDataLst>
          </p:nvPr>
        </p:nvSpPr>
        <p:spPr>
          <a:xfrm>
            <a:off x="4436110" y="3058160"/>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02</a:t>
            </a:r>
            <a:endParaRPr lang="en-US" altLang="zh-CN" sz="3200" b="1" dirty="0" smtClean="0">
              <a:solidFill>
                <a:srgbClr val="5C826D"/>
              </a:solidFill>
              <a:latin typeface="汉仪文黑-55简" panose="00020600040101010101" charset="-122"/>
              <a:ea typeface="汉仪文黑-55简" panose="00020600040101010101" charset="-122"/>
            </a:endParaRPr>
          </a:p>
        </p:txBody>
      </p:sp>
      <p:sp>
        <p:nvSpPr>
          <p:cNvPr id="35" name="文本框 34"/>
          <p:cNvSpPr txBox="1"/>
          <p:nvPr/>
        </p:nvSpPr>
        <p:spPr>
          <a:xfrm>
            <a:off x="1978364" y="3458800"/>
            <a:ext cx="2195486" cy="398780"/>
          </a:xfrm>
          <a:prstGeom prst="rect">
            <a:avLst/>
          </a:prstGeom>
          <a:noFill/>
        </p:spPr>
        <p:txBody>
          <a:bodyPr wrap="square" rtlCol="0">
            <a:spAutoFit/>
          </a:bodyPr>
          <a:lstStyle/>
          <a:p>
            <a:pPr algn="dist"/>
            <a:r>
              <a:rPr lang="en-US" altLang="zh-CN" sz="2000" b="1" dirty="0" smtClean="0">
                <a:solidFill>
                  <a:srgbClr val="5C826D"/>
                </a:solidFill>
                <a:latin typeface="汉仪文黑-55简" panose="00020600040101010101" charset="-122"/>
                <a:ea typeface="汉仪文黑-55简" panose="00020600040101010101" charset="-122"/>
              </a:rPr>
              <a:t>CONTENTS</a:t>
            </a:r>
            <a:endParaRPr lang="en-US" altLang="zh-CN" sz="2000" b="1" dirty="0" smtClean="0">
              <a:solidFill>
                <a:srgbClr val="5C826D"/>
              </a:solidFill>
              <a:latin typeface="汉仪文黑-55简" panose="00020600040101010101" charset="-122"/>
              <a:ea typeface="汉仪文黑-55简" panose="00020600040101010101" charset="-122"/>
            </a:endParaRPr>
          </a:p>
        </p:txBody>
      </p:sp>
      <p:sp>
        <p:nvSpPr>
          <p:cNvPr id="36" name="文本框 35"/>
          <p:cNvSpPr txBox="1"/>
          <p:nvPr>
            <p:custDataLst>
              <p:tags r:id="rId7"/>
            </p:custDataLst>
          </p:nvPr>
        </p:nvSpPr>
        <p:spPr>
          <a:xfrm>
            <a:off x="5742940" y="1576070"/>
            <a:ext cx="6449060" cy="119888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学前儿童音乐教育评价</a:t>
            </a:r>
            <a:endParaRPr lang="zh-CN" altLang="en-US" sz="3600" dirty="0" smtClean="0">
              <a:solidFill>
                <a:srgbClr val="5C826D"/>
              </a:solidFill>
              <a:latin typeface="汉仪文黑-55简" panose="00020600040101010101" charset="-122"/>
              <a:ea typeface="汉仪文黑-55简" panose="00020600040101010101" charset="-122"/>
            </a:endParaRPr>
          </a:p>
          <a:p>
            <a:r>
              <a:rPr lang="zh-CN" altLang="en-US" sz="3600" dirty="0" smtClean="0">
                <a:solidFill>
                  <a:srgbClr val="5C826D"/>
                </a:solidFill>
                <a:latin typeface="汉仪文黑-55简" panose="00020600040101010101" charset="-122"/>
                <a:ea typeface="汉仪文黑-55简" panose="00020600040101010101" charset="-122"/>
              </a:rPr>
              <a:t>的作用和原则 </a:t>
            </a:r>
            <a:endParaRPr lang="zh-CN" altLang="en-US" sz="3600" dirty="0" smtClean="0">
              <a:solidFill>
                <a:srgbClr val="5C826D"/>
              </a:solidFill>
              <a:latin typeface="汉仪文黑-55简" panose="00020600040101010101" charset="-122"/>
              <a:ea typeface="汉仪文黑-55简" panose="00020600040101010101" charset="-122"/>
            </a:endParaRPr>
          </a:p>
        </p:txBody>
      </p:sp>
      <p:sp>
        <p:nvSpPr>
          <p:cNvPr id="37" name="文本框 36"/>
          <p:cNvSpPr txBox="1"/>
          <p:nvPr>
            <p:custDataLst>
              <p:tags r:id="rId8"/>
            </p:custDataLst>
          </p:nvPr>
        </p:nvSpPr>
        <p:spPr>
          <a:xfrm>
            <a:off x="4634230" y="4540250"/>
            <a:ext cx="774700" cy="583565"/>
          </a:xfrm>
          <a:prstGeom prst="rect">
            <a:avLst/>
          </a:prstGeom>
          <a:noFill/>
        </p:spPr>
        <p:txBody>
          <a:bodyPr wrap="square" rtlCol="0" anchor="t">
            <a:spAutoFit/>
          </a:bodyPr>
          <a:p>
            <a:r>
              <a:rPr lang="en-US" altLang="zh-CN" sz="3200" b="1" dirty="0" smtClean="0">
                <a:solidFill>
                  <a:srgbClr val="5C826D"/>
                </a:solidFill>
                <a:latin typeface="汉仪文黑-55简" panose="00020600040101010101" charset="-122"/>
                <a:ea typeface="汉仪文黑-55简" panose="00020600040101010101" charset="-122"/>
                <a:sym typeface="+mn-ea"/>
              </a:rPr>
              <a:t>03</a:t>
            </a:r>
            <a:endParaRPr lang="en-US" altLang="zh-CN" sz="3200" b="1" dirty="0" smtClean="0">
              <a:solidFill>
                <a:srgbClr val="5C826D"/>
              </a:solidFill>
              <a:latin typeface="汉仪文黑-55简" panose="00020600040101010101" charset="-122"/>
              <a:ea typeface="汉仪文黑-55简" panose="00020600040101010101" charset="-122"/>
              <a:sym typeface="+mn-ea"/>
            </a:endParaRPr>
          </a:p>
        </p:txBody>
      </p:sp>
      <p:sp>
        <p:nvSpPr>
          <p:cNvPr id="38" name="半闭框 37"/>
          <p:cNvSpPr/>
          <p:nvPr>
            <p:custDataLst>
              <p:tags r:id="rId9"/>
            </p:custDataLst>
          </p:nvPr>
        </p:nvSpPr>
        <p:spPr>
          <a:xfrm rot="8100000">
            <a:off x="5274310" y="4620895"/>
            <a:ext cx="377825" cy="363220"/>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custDataLst>
              <p:tags r:id="rId10"/>
            </p:custDataLst>
          </p:nvPr>
        </p:nvSpPr>
        <p:spPr>
          <a:xfrm>
            <a:off x="5742940" y="4540250"/>
            <a:ext cx="6461760" cy="119888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学前儿童音乐教育评价</a:t>
            </a:r>
            <a:endParaRPr lang="zh-CN" altLang="en-US" sz="3600" dirty="0" smtClean="0">
              <a:solidFill>
                <a:srgbClr val="5C826D"/>
              </a:solidFill>
              <a:latin typeface="汉仪文黑-55简" panose="00020600040101010101" charset="-122"/>
              <a:ea typeface="汉仪文黑-55简" panose="00020600040101010101" charset="-122"/>
            </a:endParaRPr>
          </a:p>
          <a:p>
            <a:r>
              <a:rPr lang="zh-CN" altLang="en-US" sz="3600" dirty="0" smtClean="0">
                <a:solidFill>
                  <a:srgbClr val="5C826D"/>
                </a:solidFill>
                <a:latin typeface="汉仪文黑-55简" panose="00020600040101010101" charset="-122"/>
                <a:ea typeface="汉仪文黑-55简" panose="00020600040101010101" charset="-122"/>
              </a:rPr>
              <a:t>的方法 </a:t>
            </a:r>
            <a:endParaRPr lang="zh-CN" altLang="en-US" sz="3600" dirty="0" smtClean="0">
              <a:solidFill>
                <a:srgbClr val="5C826D"/>
              </a:solidFill>
              <a:latin typeface="汉仪文黑-55简" panose="00020600040101010101" charset="-122"/>
              <a:ea typeface="汉仪文黑-55简" panose="00020600040101010101" charset="-122"/>
            </a:endParaRPr>
          </a:p>
        </p:txBody>
      </p:sp>
      <p:grpSp>
        <p:nvGrpSpPr>
          <p:cNvPr id="10" name="组合 9"/>
          <p:cNvGrpSpPr/>
          <p:nvPr/>
        </p:nvGrpSpPr>
        <p:grpSpPr>
          <a:xfrm>
            <a:off x="-318784" y="-438150"/>
            <a:ext cx="2054282" cy="7742402"/>
            <a:chOff x="-318759" y="-438055"/>
            <a:chExt cx="2054231" cy="7742211"/>
          </a:xfrm>
        </p:grpSpPr>
        <p:grpSp>
          <p:nvGrpSpPr>
            <p:cNvPr id="27" name="组合 26"/>
            <p:cNvGrpSpPr/>
            <p:nvPr/>
          </p:nvGrpSpPr>
          <p:grpSpPr>
            <a:xfrm>
              <a:off x="-318758" y="-438055"/>
              <a:ext cx="2054230" cy="1341411"/>
              <a:chOff x="-318758" y="-438055"/>
              <a:chExt cx="2054230" cy="1341411"/>
            </a:xfrm>
          </p:grpSpPr>
          <p:sp>
            <p:nvSpPr>
              <p:cNvPr id="28" name="任意多边形 27"/>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32"/>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V="1">
              <a:off x="-318759" y="5962745"/>
              <a:ext cx="2054230" cy="1341411"/>
              <a:chOff x="-318758" y="-438055"/>
              <a:chExt cx="2054230" cy="1341411"/>
            </a:xfrm>
          </p:grpSpPr>
          <p:sp>
            <p:nvSpPr>
              <p:cNvPr id="40" name="任意多边形 39"/>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任意多边形 40"/>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 name="组合 41"/>
          <p:cNvGrpSpPr/>
          <p:nvPr/>
        </p:nvGrpSpPr>
        <p:grpSpPr>
          <a:xfrm flipH="1">
            <a:off x="10450816" y="-431670"/>
            <a:ext cx="2054282" cy="7742402"/>
            <a:chOff x="-318759" y="-438055"/>
            <a:chExt cx="2054231" cy="7742211"/>
          </a:xfrm>
        </p:grpSpPr>
        <p:grpSp>
          <p:nvGrpSpPr>
            <p:cNvPr id="43" name="组合 42"/>
            <p:cNvGrpSpPr/>
            <p:nvPr/>
          </p:nvGrpSpPr>
          <p:grpSpPr>
            <a:xfrm>
              <a:off x="-318758" y="-438055"/>
              <a:ext cx="2054230" cy="1341411"/>
              <a:chOff x="-318758" y="-438055"/>
              <a:chExt cx="2054230" cy="1341411"/>
            </a:xfrm>
          </p:grpSpPr>
          <p:sp>
            <p:nvSpPr>
              <p:cNvPr id="44" name="任意多边形 4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任意多边形 4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flipV="1">
              <a:off x="-318759" y="5962745"/>
              <a:ext cx="2054230" cy="1341411"/>
              <a:chOff x="-318758" y="-438055"/>
              <a:chExt cx="2054230" cy="1341411"/>
            </a:xfrm>
          </p:grpSpPr>
          <p:sp>
            <p:nvSpPr>
              <p:cNvPr id="47" name="任意多边形 4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任意多边形 4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学前儿童音乐教育评价的方法</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五、 综合等级评定法</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11881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latin typeface="汉仪文黑-55简" panose="00020600040101010101" charset="-122"/>
                <a:ea typeface="汉仪文黑-55简" panose="00020600040101010101" charset="-122"/>
                <a:sym typeface="+mn-ea"/>
              </a:rPr>
              <a:t> 综合等级评定法是</a:t>
            </a:r>
            <a:r>
              <a:rPr lang="zh-CN" altLang="en-US" sz="2400" b="1" dirty="0" smtClean="0">
                <a:solidFill>
                  <a:srgbClr val="FFC000"/>
                </a:solidFill>
                <a:latin typeface="汉仪文黑-55简" panose="00020600040101010101" charset="-122"/>
                <a:ea typeface="汉仪文黑-55简" panose="00020600040101010101" charset="-122"/>
                <a:sym typeface="+mn-ea"/>
              </a:rPr>
              <a:t>特别针对音乐教育活动而设计的一种有综合评价指标体系的评价方法。</a:t>
            </a:r>
            <a:r>
              <a:rPr lang="zh-CN" altLang="en-US" sz="2400" dirty="0" smtClean="0">
                <a:latin typeface="汉仪文黑-55简" panose="00020600040101010101" charset="-122"/>
                <a:ea typeface="汉仪文黑-55简" panose="00020600040101010101" charset="-122"/>
                <a:sym typeface="+mn-ea"/>
              </a:rPr>
              <a:t>通过综合等级评定，既可以对音乐教育活动的各个有关因素进行静态的分析和评价，也可以对音乐教育活动的各种状态进行动态的分析和评价，以此得到综合的评价信息。同时，将评价的结果以一种等级描述的形式来反映，既便于定量分析，也便于定性分析;既可以适用于上级单位对音乐教育工作的实地检测或同行教师间的互评，也可以适用于教师的自我评价等。以下试举两例。</a:t>
            </a:r>
            <a:endParaRPr lang="zh-CN" altLang="en-US" sz="2400" dirty="0" smtClean="0">
              <a:latin typeface="汉仪文黑-55简" panose="00020600040101010101" charset="-122"/>
              <a:ea typeface="汉仪文黑-55简" panose="00020600040101010101" charset="-122"/>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学前儿童音乐教育评价的方法</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五、 综合等级评定法</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11881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6" name="文本框 5"/>
          <p:cNvSpPr txBox="1"/>
          <p:nvPr/>
        </p:nvSpPr>
        <p:spPr>
          <a:xfrm>
            <a:off x="1722120" y="2077085"/>
            <a:ext cx="8240395" cy="4780915"/>
          </a:xfrm>
          <a:prstGeom prst="rect">
            <a:avLst/>
          </a:prstGeom>
          <a:noFill/>
        </p:spPr>
        <p:txBody>
          <a:bodyPr wrap="square" rtlCol="0">
            <a:noAutofit/>
          </a:bodyPr>
          <a:p>
            <a:pPr indent="457200" algn="just"/>
            <a:r>
              <a:rPr lang="zh-CN" altLang="en-US" sz="2400" dirty="0" smtClean="0">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sym typeface="+mn-ea"/>
            </a:endParaRPr>
          </a:p>
        </p:txBody>
      </p:sp>
      <p:pic>
        <p:nvPicPr>
          <p:cNvPr id="4" name="图片 3"/>
          <p:cNvPicPr>
            <a:picLocks noChangeAspect="1"/>
          </p:cNvPicPr>
          <p:nvPr/>
        </p:nvPicPr>
        <p:blipFill>
          <a:blip r:embed="rId1"/>
          <a:stretch>
            <a:fillRect/>
          </a:stretch>
        </p:blipFill>
        <p:spPr>
          <a:xfrm>
            <a:off x="406400" y="1829435"/>
            <a:ext cx="5427345" cy="4353560"/>
          </a:xfrm>
          <a:prstGeom prst="rect">
            <a:avLst/>
          </a:prstGeom>
        </p:spPr>
      </p:pic>
      <p:pic>
        <p:nvPicPr>
          <p:cNvPr id="5" name="图片 4"/>
          <p:cNvPicPr>
            <a:picLocks noChangeAspect="1"/>
          </p:cNvPicPr>
          <p:nvPr/>
        </p:nvPicPr>
        <p:blipFill>
          <a:blip r:embed="rId2"/>
          <a:stretch>
            <a:fillRect/>
          </a:stretch>
        </p:blipFill>
        <p:spPr>
          <a:xfrm>
            <a:off x="5833745" y="2077085"/>
            <a:ext cx="6006465" cy="39878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学前儿童音乐教育评价的方法</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五、 综合等级评定法</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(一) 教师态度</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11881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830310" cy="4780915"/>
          </a:xfrm>
          <a:prstGeom prst="rect">
            <a:avLst/>
          </a:prstGeom>
          <a:noFill/>
        </p:spPr>
        <p:txBody>
          <a:bodyPr wrap="square" rtlCol="0">
            <a:noAutofit/>
          </a:bodyPr>
          <a:p>
            <a:pPr indent="0" algn="just"/>
            <a:r>
              <a:rPr lang="zh-CN" altLang="en-US" sz="2400" dirty="0" smtClean="0">
                <a:latin typeface="汉仪文黑-55简" panose="00020600040101010101" charset="-122"/>
                <a:ea typeface="汉仪文黑-55简" panose="00020600040101010101" charset="-122"/>
                <a:sym typeface="+mn-ea"/>
              </a:rPr>
              <a:t>1. 活动准备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好：熟悉内容程序，了解差异，场地材料充分。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较好：熟悉内容程序，了解一般基础，能考虑场地。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一般：基本掌握，了解一般，场地材料不周，影响活动。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差：不清楚，把握不住，欠考虑，严重影响。</a:t>
            </a:r>
            <a:endParaRPr lang="zh-CN" altLang="en-US" sz="2400" dirty="0" smtClean="0">
              <a:latin typeface="汉仪文黑-55简" panose="00020600040101010101" charset="-122"/>
              <a:ea typeface="汉仪文黑-55简" panose="00020600040101010101" charset="-122"/>
              <a:sym typeface="+mn-ea"/>
            </a:endParaRPr>
          </a:p>
          <a:p>
            <a:pPr indent="457200" algn="just"/>
            <a:endParaRPr lang="en-US" altLang="zh-CN" sz="2400" dirty="0" smtClean="0">
              <a:latin typeface="汉仪文黑-55简" panose="00020600040101010101" charset="-122"/>
              <a:ea typeface="汉仪文黑-55简" panose="00020600040101010101" charset="-122"/>
              <a:sym typeface="+mn-ea"/>
            </a:endParaRPr>
          </a:p>
          <a:p>
            <a:pPr indent="0" algn="just"/>
            <a:r>
              <a:rPr lang="zh-CN" altLang="en-US" sz="2400" dirty="0" smtClean="0">
                <a:latin typeface="汉仪文黑-55简" panose="00020600040101010101" charset="-122"/>
                <a:ea typeface="汉仪文黑-55简" panose="00020600040101010101" charset="-122"/>
                <a:sym typeface="+mn-ea"/>
              </a:rPr>
              <a:t>2. 精神面貌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好：振奋热情，亲切自然，重交流，示范有吸引力。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较好：振奋有热情，亲切自然，示范较有吸引力。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一般：面貌一般，热情不明显，态度尚可，示范能引起注意。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差：平淡严肃急躁，示范难引起注意。</a:t>
            </a:r>
            <a:endParaRPr lang="zh-CN" altLang="en-US" sz="2400" dirty="0" smtClean="0">
              <a:latin typeface="汉仪文黑-55简" panose="00020600040101010101" charset="-122"/>
              <a:ea typeface="汉仪文黑-55简" panose="00020600040101010101" charset="-122"/>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学前儿童音乐教育评价的方法</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五、 综合等级评定法</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(二) 教师能力</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11881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836025" cy="4780915"/>
          </a:xfrm>
          <a:prstGeom prst="rect">
            <a:avLst/>
          </a:prstGeom>
          <a:noFill/>
        </p:spPr>
        <p:txBody>
          <a:bodyPr wrap="square" rtlCol="0">
            <a:noAutofit/>
          </a:bodyPr>
          <a:p>
            <a:pPr indent="0" algn="just"/>
            <a:r>
              <a:rPr lang="zh-CN" altLang="en-US" sz="2400" dirty="0" smtClean="0">
                <a:latin typeface="汉仪文黑-55简" panose="00020600040101010101" charset="-122"/>
                <a:ea typeface="汉仪文黑-55简" panose="00020600040101010101" charset="-122"/>
                <a:sym typeface="+mn-ea"/>
              </a:rPr>
              <a:t>1. 活动设计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好：目的明确，内容充实，结构合理，材料独创，方案规范。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较好：目的明确，内容充实，结构合理，方案较规范。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一般：目的尚明确，内容较充实，层次欠合理，方案规范。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差：目的不明，内容脱节，结构凌乱，方案不规范。  </a:t>
            </a:r>
            <a:endParaRPr lang="zh-CN" altLang="en-US" sz="2400" dirty="0" smtClean="0">
              <a:latin typeface="汉仪文黑-55简" panose="00020600040101010101" charset="-122"/>
              <a:ea typeface="汉仪文黑-55简" panose="00020600040101010101" charset="-122"/>
              <a:sym typeface="+mn-ea"/>
            </a:endParaRPr>
          </a:p>
          <a:p>
            <a:pPr indent="0" algn="just"/>
            <a:endParaRPr lang="en-US" altLang="zh-CN" sz="2400" dirty="0" smtClean="0">
              <a:latin typeface="汉仪文黑-55简" panose="00020600040101010101" charset="-122"/>
              <a:ea typeface="汉仪文黑-55简" panose="00020600040101010101" charset="-122"/>
              <a:sym typeface="+mn-ea"/>
            </a:endParaRPr>
          </a:p>
          <a:p>
            <a:pPr indent="0" algn="just"/>
            <a:r>
              <a:rPr lang="zh-CN" altLang="en-US" sz="2400" dirty="0" smtClean="0">
                <a:latin typeface="汉仪文黑-55简" panose="00020600040101010101" charset="-122"/>
                <a:ea typeface="汉仪文黑-55简" panose="00020600040101010101" charset="-122"/>
                <a:sym typeface="+mn-ea"/>
              </a:rPr>
              <a:t>2. 活动组织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好：调动积极性，执行有序，灵活调整。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较好：努力调动，目标明确，调整不当环节。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一般：注意激发，明确主要目标，执行计划。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差：不激发，目标不明，执行遗漏。  </a:t>
            </a:r>
            <a:endParaRPr lang="zh-CN" altLang="en-US" sz="2400" dirty="0" smtClean="0">
              <a:latin typeface="汉仪文黑-55简" panose="00020600040101010101" charset="-122"/>
              <a:ea typeface="汉仪文黑-55简" panose="00020600040101010101" charset="-122"/>
              <a:sym typeface="+mn-ea"/>
            </a:endParaRPr>
          </a:p>
          <a:p>
            <a:pPr indent="0" algn="just"/>
            <a:endParaRPr lang="en-US" altLang="zh-CN" sz="2400" dirty="0" smtClean="0">
              <a:latin typeface="汉仪文黑-55简" panose="00020600040101010101" charset="-122"/>
              <a:ea typeface="汉仪文黑-55简" panose="00020600040101010101" charset="-122"/>
              <a:sym typeface="+mn-ea"/>
            </a:endParaRPr>
          </a:p>
          <a:p>
            <a:pPr indent="0" algn="just"/>
            <a:endParaRPr lang="zh-CN" altLang="en-US" sz="2400" dirty="0" smtClean="0">
              <a:latin typeface="汉仪文黑-55简" panose="00020600040101010101" charset="-122"/>
              <a:ea typeface="汉仪文黑-55简" panose="00020600040101010101" charset="-122"/>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学前儿童音乐教育评价的方法</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五、 综合等级评定法</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(二) 教师能力</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11881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latin typeface="汉仪文黑-55简" panose="00020600040101010101" charset="-122"/>
                <a:ea typeface="汉仪文黑-55简" panose="00020600040101010101" charset="-122"/>
                <a:sym typeface="+mn-ea"/>
              </a:rPr>
              <a:t>3. 活动指导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好：准确熟练，善用角色提问，个别指导。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较好：示范准确，注意角色提问，能帮助。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一般：示范较准，偶尔角色和帮助。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差：示范不准，少帮助，常指责。  </a:t>
            </a:r>
            <a:endParaRPr lang="zh-CN" altLang="en-US" sz="2400" dirty="0" smtClean="0">
              <a:latin typeface="汉仪文黑-55简" panose="00020600040101010101" charset="-122"/>
              <a:ea typeface="汉仪文黑-55简" panose="00020600040101010101" charset="-122"/>
              <a:sym typeface="+mn-ea"/>
            </a:endParaRPr>
          </a:p>
          <a:p>
            <a:pPr indent="0" algn="just"/>
            <a:endParaRPr lang="en-US" altLang="zh-CN" sz="2400" dirty="0" smtClean="0">
              <a:latin typeface="汉仪文黑-55简" panose="00020600040101010101" charset="-122"/>
              <a:ea typeface="汉仪文黑-55简" panose="00020600040101010101" charset="-122"/>
              <a:sym typeface="+mn-ea"/>
            </a:endParaRPr>
          </a:p>
          <a:p>
            <a:pPr indent="0" algn="just"/>
            <a:r>
              <a:rPr lang="zh-CN" altLang="en-US" sz="2400" dirty="0" smtClean="0">
                <a:latin typeface="汉仪文黑-55简" panose="00020600040101010101" charset="-122"/>
                <a:ea typeface="汉仪文黑-55简" panose="00020600040101010101" charset="-122"/>
                <a:sym typeface="+mn-ea"/>
              </a:rPr>
              <a:t>4. 音乐能力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好：示范有感染力，伴奏熟练，分析准确有童趣。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较好：示范有感染力，伴奏较熟练，分析较准确。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一般：缺乏感染力，伴奏连贯，分析尚准确。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差：缺乏感染力，伴奏错误多，分析不准确。  </a:t>
            </a:r>
            <a:endParaRPr lang="zh-CN" altLang="en-US" sz="2400" dirty="0" smtClean="0">
              <a:latin typeface="汉仪文黑-55简" panose="00020600040101010101" charset="-122"/>
              <a:ea typeface="汉仪文黑-55简" panose="00020600040101010101" charset="-122"/>
              <a:sym typeface="+mn-ea"/>
            </a:endParaRPr>
          </a:p>
          <a:p>
            <a:pPr indent="0" algn="just"/>
            <a:endParaRPr lang="en-US" altLang="zh-CN" sz="2400" dirty="0" smtClean="0">
              <a:latin typeface="汉仪文黑-55简" panose="00020600040101010101" charset="-122"/>
              <a:ea typeface="汉仪文黑-55简" panose="00020600040101010101" charset="-122"/>
              <a:sym typeface="+mn-ea"/>
            </a:endParaRPr>
          </a:p>
          <a:p>
            <a:pPr indent="0" algn="just"/>
            <a:endParaRPr lang="zh-CN" altLang="en-US" sz="2400" dirty="0" smtClean="0">
              <a:latin typeface="汉仪文黑-55简" panose="00020600040101010101" charset="-122"/>
              <a:ea typeface="汉仪文黑-55简" panose="00020600040101010101" charset="-122"/>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学前儿童音乐教育评价的方法</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五、 综合等级评定法</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(三) 儿童表现</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11881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latin typeface="汉仪文黑-55简" panose="00020600040101010101" charset="-122"/>
                <a:ea typeface="汉仪文黑-55简" panose="00020600040101010101" charset="-122"/>
                <a:sym typeface="+mn-ea"/>
              </a:rPr>
              <a:t>1. 情绪态度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好：始终轻松愉快，积极投入，专注倾听观看。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较好：经常愉快，多数积极，尚能专注。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一般：感兴趣时愉快，偶尔专注。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差：缺乏兴趣，情绪紧张或平淡，不能专注。  </a:t>
            </a:r>
            <a:endParaRPr lang="zh-CN" altLang="en-US" sz="2400" dirty="0" smtClean="0">
              <a:latin typeface="汉仪文黑-55简" panose="00020600040101010101" charset="-122"/>
              <a:ea typeface="汉仪文黑-55简" panose="00020600040101010101" charset="-122"/>
              <a:sym typeface="+mn-ea"/>
            </a:endParaRPr>
          </a:p>
          <a:p>
            <a:pPr indent="0" algn="just"/>
            <a:endParaRPr lang="en-US" altLang="zh-CN" sz="2400" dirty="0" smtClean="0">
              <a:latin typeface="汉仪文黑-55简" panose="00020600040101010101" charset="-122"/>
              <a:ea typeface="汉仪文黑-55简" panose="00020600040101010101" charset="-122"/>
              <a:sym typeface="+mn-ea"/>
            </a:endParaRPr>
          </a:p>
          <a:p>
            <a:pPr indent="0" algn="just"/>
            <a:r>
              <a:rPr lang="zh-CN" altLang="en-US" sz="2400" dirty="0" smtClean="0">
                <a:latin typeface="汉仪文黑-55简" panose="00020600040101010101" charset="-122"/>
                <a:ea typeface="汉仪文黑-55简" panose="00020600040101010101" charset="-122"/>
                <a:sym typeface="+mn-ea"/>
              </a:rPr>
              <a:t>2. 内容掌握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好：绝大多数掌握，质量好。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较好：多数掌握，质量较好。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一般：部分掌握，质量一般。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差：多数未掌握，质量差。  </a:t>
            </a:r>
            <a:endParaRPr lang="zh-CN" altLang="en-US" sz="2400" dirty="0" smtClean="0">
              <a:latin typeface="汉仪文黑-55简" panose="00020600040101010101" charset="-122"/>
              <a:ea typeface="汉仪文黑-55简" panose="00020600040101010101" charset="-122"/>
              <a:sym typeface="+mn-ea"/>
            </a:endParaRPr>
          </a:p>
          <a:p>
            <a:pPr indent="0" algn="just"/>
            <a:endParaRPr lang="zh-CN" altLang="en-US" sz="2400" dirty="0" smtClean="0">
              <a:latin typeface="汉仪文黑-55简" panose="00020600040101010101" charset="-122"/>
              <a:ea typeface="汉仪文黑-55简" panose="00020600040101010101" charset="-122"/>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119822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第三节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学前儿童音乐教育评价的方法</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五、 综合等级评定法</a:t>
            </a:r>
            <a:endParaRPr lang="zh-CN" altLang="en-US" sz="3200" b="1" dirty="0" smtClean="0">
              <a:solidFill>
                <a:srgbClr val="D1AF6C"/>
              </a:solidFill>
              <a:latin typeface="汉仪文黑-55简" panose="00020600040101010101" charset="-122"/>
              <a:ea typeface="汉仪文黑-55简" panose="00020600040101010101" charset="-122"/>
            </a:endParaRPr>
          </a:p>
          <a:p>
            <a:r>
              <a:rPr lang="zh-CN" altLang="en-US" sz="2800" b="1" dirty="0" smtClean="0">
                <a:latin typeface="汉仪文黑-55简" panose="00020600040101010101" charset="-122"/>
                <a:ea typeface="汉仪文黑-55简" panose="00020600040101010101" charset="-122"/>
              </a:rPr>
              <a:t>(三) 儿童表现</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11881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latin typeface="汉仪文黑-55简" panose="00020600040101010101" charset="-122"/>
                <a:ea typeface="汉仪文黑-55简" panose="00020600040101010101" charset="-122"/>
                <a:sym typeface="+mn-ea"/>
              </a:rPr>
              <a:t>3. 能力锻炼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好：大多数获得锻炼，有进步。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较好：部分获得锻炼，稍有进步。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一般：少数获得锻炼，进步不大。  </a:t>
            </a:r>
            <a:endParaRPr lang="zh-CN" altLang="en-US" sz="2400" dirty="0" smtClean="0">
              <a:latin typeface="汉仪文黑-55简" panose="00020600040101010101" charset="-122"/>
              <a:ea typeface="汉仪文黑-55简" panose="00020600040101010101" charset="-122"/>
              <a:sym typeface="+mn-ea"/>
            </a:endParaRPr>
          </a:p>
          <a:p>
            <a:pPr indent="457200" algn="just"/>
            <a:r>
              <a:rPr lang="zh-CN" altLang="en-US" sz="2400" dirty="0" smtClean="0">
                <a:latin typeface="汉仪文黑-55简" panose="00020600040101010101" charset="-122"/>
                <a:ea typeface="汉仪文黑-55简" panose="00020600040101010101" charset="-122"/>
                <a:sym typeface="+mn-ea"/>
              </a:rPr>
              <a:t>差：极少有机会锻炼。</a:t>
            </a:r>
            <a:endParaRPr lang="zh-CN" altLang="en-US" sz="2400" dirty="0" smtClean="0">
              <a:latin typeface="汉仪文黑-55简" panose="00020600040101010101" charset="-122"/>
              <a:ea typeface="汉仪文黑-55简" panose="00020600040101010101" charset="-122"/>
              <a:sym typeface="+mn-ea"/>
            </a:endParaRPr>
          </a:p>
          <a:p>
            <a:pPr indent="0" algn="just"/>
            <a:r>
              <a:rPr lang="zh-CN" altLang="en-US" sz="2400" dirty="0" smtClean="0">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sym typeface="+mn-ea"/>
            </a:endParaRPr>
          </a:p>
          <a:p>
            <a:pPr indent="0" algn="just"/>
            <a:endParaRPr lang="zh-CN" altLang="en-US" sz="2400" dirty="0" smtClean="0">
              <a:latin typeface="汉仪文黑-55简" panose="00020600040101010101" charset="-122"/>
              <a:ea typeface="汉仪文黑-55简" panose="00020600040101010101" charset="-122"/>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a:stCxn id="7" idx="2"/>
            <a:endCxn id="5" idx="2"/>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449895" y="2840240"/>
            <a:ext cx="4916007" cy="1106805"/>
          </a:xfrm>
          <a:prstGeom prst="rect">
            <a:avLst/>
          </a:prstGeom>
          <a:noFill/>
        </p:spPr>
        <p:txBody>
          <a:bodyPr wrap="square" rtlCol="0">
            <a:spAutoFit/>
          </a:bodyPr>
          <a:lstStyle/>
          <a:p>
            <a:pPr algn="dist" fontAlgn="auto">
              <a:lnSpc>
                <a:spcPct val="100000"/>
              </a:lnSpc>
            </a:pPr>
            <a:r>
              <a:rPr lang="zh-CN" altLang="en-US" sz="6600" b="1" dirty="0">
                <a:solidFill>
                  <a:srgbClr val="5C826D"/>
                </a:solidFill>
                <a:latin typeface="汉仪文黑-55简" panose="00020600040101010101" charset="-122"/>
                <a:ea typeface="汉仪文黑-55简" panose="00020600040101010101" charset="-122"/>
              </a:rPr>
              <a:t>谢</a:t>
            </a:r>
            <a:r>
              <a:rPr lang="zh-CN" altLang="en-US" sz="6600" b="1" dirty="0">
                <a:solidFill>
                  <a:srgbClr val="5C826D"/>
                </a:solidFill>
                <a:latin typeface="汉仪文黑-55简" panose="00020600040101010101" charset="-122"/>
                <a:ea typeface="汉仪文黑-55简" panose="00020600040101010101" charset="-122"/>
                <a:sym typeface="+mn-ea"/>
              </a:rPr>
              <a:t>谢</a:t>
            </a:r>
            <a:r>
              <a:rPr lang="zh-CN" altLang="en-US" sz="6600" b="1" dirty="0" smtClean="0">
                <a:solidFill>
                  <a:srgbClr val="5C826D"/>
                </a:solidFill>
                <a:latin typeface="汉仪文黑-55简" panose="00020600040101010101" charset="-122"/>
                <a:ea typeface="汉仪文黑-55简" panose="00020600040101010101" charset="-122"/>
              </a:rPr>
              <a:t>！</a:t>
            </a:r>
            <a:endParaRPr lang="zh-CN" altLang="en-US" sz="6600" b="1" dirty="0" smtClean="0">
              <a:solidFill>
                <a:srgbClr val="5C826D"/>
              </a:solidFill>
              <a:latin typeface="汉仪文黑-55简" panose="00020600040101010101" charset="-122"/>
              <a:ea typeface="汉仪文黑-55简" panose="00020600040101010101" charset="-122"/>
            </a:endParaRPr>
          </a:p>
        </p:txBody>
      </p:sp>
      <p:grpSp>
        <p:nvGrpSpPr>
          <p:cNvPr id="85" name="组合 84"/>
          <p:cNvGrpSpPr/>
          <p:nvPr/>
        </p:nvGrpSpPr>
        <p:grpSpPr>
          <a:xfrm>
            <a:off x="-318784" y="-438150"/>
            <a:ext cx="2054282" cy="7742402"/>
            <a:chOff x="-318759" y="-438055"/>
            <a:chExt cx="2054231" cy="7742211"/>
          </a:xfrm>
        </p:grpSpPr>
        <p:grpSp>
          <p:nvGrpSpPr>
            <p:cNvPr id="22" name="组合 21"/>
            <p:cNvGrpSpPr/>
            <p:nvPr/>
          </p:nvGrpSpPr>
          <p:grpSpPr>
            <a:xfrm>
              <a:off x="-318758" y="-438055"/>
              <a:ext cx="2054230" cy="1341411"/>
              <a:chOff x="-318758" y="-438055"/>
              <a:chExt cx="2054230" cy="1341411"/>
            </a:xfrm>
          </p:grpSpPr>
          <p:sp>
            <p:nvSpPr>
              <p:cNvPr id="23" name="任意多边形 22"/>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任意多边形 23"/>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flipV="1">
              <a:off x="-318759" y="5962745"/>
              <a:ext cx="2054230" cy="1341411"/>
              <a:chOff x="-318758" y="-438055"/>
              <a:chExt cx="2054230" cy="1341411"/>
            </a:xfrm>
          </p:grpSpPr>
          <p:sp>
            <p:nvSpPr>
              <p:cNvPr id="26" name="任意多边形 25"/>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26"/>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9" name="组合 88"/>
          <p:cNvGrpSpPr/>
          <p:nvPr/>
        </p:nvGrpSpPr>
        <p:grpSpPr>
          <a:xfrm>
            <a:off x="9629471" y="-57386"/>
            <a:ext cx="4744029" cy="6972537"/>
            <a:chOff x="9629471" y="-57386"/>
            <a:chExt cx="4744029" cy="6972537"/>
          </a:xfrm>
        </p:grpSpPr>
        <p:sp>
          <p:nvSpPr>
            <p:cNvPr id="61" name="任意多边形 60"/>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4" name="组合 83"/>
            <p:cNvGrpSpPr/>
            <p:nvPr/>
          </p:nvGrpSpPr>
          <p:grpSpPr>
            <a:xfrm>
              <a:off x="9629471" y="-57386"/>
              <a:ext cx="2620422" cy="6972537"/>
              <a:chOff x="9629471" y="-57386"/>
              <a:chExt cx="2620422" cy="6972537"/>
            </a:xfrm>
          </p:grpSpPr>
          <p:sp>
            <p:nvSpPr>
              <p:cNvPr id="45" name="任意多边形 44"/>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1729740" y="1492885"/>
            <a:ext cx="1877695" cy="1445260"/>
          </a:xfrm>
          <a:prstGeom prst="rect">
            <a:avLst/>
          </a:prstGeom>
          <a:noFill/>
        </p:spPr>
        <p:txBody>
          <a:bodyPr wrap="square" rtlCol="0">
            <a:spAutoFit/>
          </a:bodyPr>
          <a:lstStyle/>
          <a:p>
            <a:r>
              <a:rPr lang="en-US" altLang="zh-CN" sz="8800" b="1" dirty="0" smtClean="0">
                <a:solidFill>
                  <a:srgbClr val="5C826D"/>
                </a:solidFill>
                <a:latin typeface="汉仪文黑-55简" panose="00020600040101010101" charset="-122"/>
                <a:ea typeface="汉仪文黑-55简" panose="00020600040101010101" charset="-122"/>
              </a:rPr>
              <a:t>01</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1829435" y="2639060"/>
            <a:ext cx="7785735" cy="2584450"/>
          </a:xfrm>
          <a:prstGeom prst="rect">
            <a:avLst/>
          </a:prstGeom>
          <a:noFill/>
        </p:spPr>
        <p:txBody>
          <a:bodyPr wrap="square" rtlCol="0">
            <a:spAutoFit/>
          </a:bodyPr>
          <a:lstStyle/>
          <a:p>
            <a:r>
              <a:rPr lang="zh-CN" altLang="en-US" sz="5400" dirty="0" smtClean="0">
                <a:solidFill>
                  <a:srgbClr val="5C826D"/>
                </a:solidFill>
                <a:latin typeface="汉仪文黑-55简" panose="00020600040101010101" charset="-122"/>
                <a:ea typeface="汉仪文黑-55简" panose="00020600040101010101" charset="-122"/>
              </a:rPr>
              <a:t>学前儿童音乐教育评价</a:t>
            </a:r>
            <a:endParaRPr lang="zh-CN" altLang="en-US" sz="5400" dirty="0" smtClean="0">
              <a:solidFill>
                <a:srgbClr val="5C826D"/>
              </a:solidFill>
              <a:latin typeface="汉仪文黑-55简" panose="00020600040101010101" charset="-122"/>
              <a:ea typeface="汉仪文黑-55简" panose="00020600040101010101" charset="-122"/>
            </a:endParaRPr>
          </a:p>
          <a:p>
            <a:r>
              <a:rPr lang="zh-CN" altLang="en-US" sz="5400" dirty="0" smtClean="0">
                <a:solidFill>
                  <a:srgbClr val="5C826D"/>
                </a:solidFill>
                <a:latin typeface="汉仪文黑-55简" panose="00020600040101010101" charset="-122"/>
                <a:ea typeface="汉仪文黑-55简" panose="00020600040101010101" charset="-122"/>
              </a:rPr>
              <a:t>的作用和原则</a:t>
            </a:r>
            <a:endParaRPr lang="zh-CN" altLang="en-US" sz="5400" dirty="0" smtClean="0">
              <a:solidFill>
                <a:srgbClr val="5C826D"/>
              </a:solidFill>
              <a:latin typeface="汉仪文黑-55简" panose="00020600040101010101" charset="-122"/>
              <a:ea typeface="汉仪文黑-55简" panose="00020600040101010101" charset="-122"/>
            </a:endParaRPr>
          </a:p>
          <a:p>
            <a:endParaRPr lang="zh-CN" altLang="en-US" sz="5400" dirty="0" smtClean="0">
              <a:solidFill>
                <a:srgbClr val="5C826D"/>
              </a:solidFill>
              <a:latin typeface="汉仪文黑-55简" panose="00020600040101010101" charset="-122"/>
              <a:ea typeface="汉仪文黑-55简" panose="00020600040101010101" charset="-122"/>
            </a:endParaRPr>
          </a:p>
        </p:txBody>
      </p:sp>
      <p:grpSp>
        <p:nvGrpSpPr>
          <p:cNvPr id="89" name="组合 88"/>
          <p:cNvGrpSpPr/>
          <p:nvPr/>
        </p:nvGrpSpPr>
        <p:grpSpPr>
          <a:xfrm>
            <a:off x="9629471" y="-57386"/>
            <a:ext cx="4744029" cy="6972537"/>
            <a:chOff x="9629471" y="-57386"/>
            <a:chExt cx="4744029" cy="6972537"/>
          </a:xfrm>
        </p:grpSpPr>
        <p:sp>
          <p:nvSpPr>
            <p:cNvPr id="61" name="任意多边形 60"/>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4" name="组合 83"/>
            <p:cNvGrpSpPr/>
            <p:nvPr/>
          </p:nvGrpSpPr>
          <p:grpSpPr>
            <a:xfrm>
              <a:off x="9629471" y="-57386"/>
              <a:ext cx="2620422" cy="6972537"/>
              <a:chOff x="9629471" y="-57386"/>
              <a:chExt cx="2620422" cy="6972537"/>
            </a:xfrm>
          </p:grpSpPr>
          <p:sp>
            <p:nvSpPr>
              <p:cNvPr id="45" name="任意多边形 44"/>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106816" y="1200000"/>
            <a:ext cx="2626702" cy="4081897"/>
            <a:chOff x="-783260" y="1634148"/>
            <a:chExt cx="1873519" cy="2911450"/>
          </a:xfrm>
        </p:grpSpPr>
        <p:sp>
          <p:nvSpPr>
            <p:cNvPr id="4" name="任意多边形 3"/>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学前儿童音乐教育评价的作用和原则</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学前儿童音乐教育评价的作用</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(一) 反馈作用</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音乐教育评价分</a:t>
            </a:r>
            <a:r>
              <a:rPr lang="zh-CN" altLang="en-US" sz="2400" b="1" dirty="0" smtClean="0">
                <a:solidFill>
                  <a:srgbClr val="FFC000"/>
                </a:solidFill>
                <a:latin typeface="汉仪文黑-55简" panose="00020600040101010101" charset="-122"/>
                <a:ea typeface="汉仪文黑-55简" panose="00020600040101010101" charset="-122"/>
              </a:rPr>
              <a:t>形成性评价</a:t>
            </a:r>
            <a:r>
              <a:rPr lang="zh-CN" altLang="en-US" sz="2400" dirty="0" smtClean="0">
                <a:solidFill>
                  <a:schemeClr val="tx1"/>
                </a:solidFill>
                <a:latin typeface="汉仪文黑-55简" panose="00020600040101010101" charset="-122"/>
                <a:ea typeface="汉仪文黑-55简" panose="00020600040101010101" charset="-122"/>
              </a:rPr>
              <a:t>（过程改进）与</a:t>
            </a:r>
            <a:r>
              <a:rPr lang="zh-CN" altLang="en-US" sz="2400" b="1" dirty="0" smtClean="0">
                <a:solidFill>
                  <a:srgbClr val="FFC000"/>
                </a:solidFill>
                <a:latin typeface="汉仪文黑-55简" panose="00020600040101010101" charset="-122"/>
                <a:ea typeface="汉仪文黑-55简" panose="00020600040101010101" charset="-122"/>
              </a:rPr>
              <a:t>终结性评价</a:t>
            </a:r>
            <a:r>
              <a:rPr lang="zh-CN" altLang="en-US" sz="2400" dirty="0" smtClean="0">
                <a:solidFill>
                  <a:schemeClr val="tx1"/>
                </a:solidFill>
                <a:latin typeface="汉仪文黑-55简" panose="00020600040101010101" charset="-122"/>
                <a:ea typeface="汉仪文黑-55简" panose="00020600040101010101" charset="-122"/>
              </a:rPr>
              <a:t>（结果验证），两者互通。</a:t>
            </a:r>
            <a:r>
              <a:rPr lang="zh-CN" altLang="en-US" sz="2400" b="1" dirty="0" smtClean="0">
                <a:solidFill>
                  <a:srgbClr val="FFC000"/>
                </a:solidFill>
                <a:latin typeface="汉仪文黑-55简" panose="00020600040101010101" charset="-122"/>
                <a:ea typeface="汉仪文黑-55简" panose="00020600040101010101" charset="-122"/>
              </a:rPr>
              <a:t>首要功能是反馈</a:t>
            </a:r>
            <a:r>
              <a:rPr lang="zh-CN" altLang="en-US" sz="2400" dirty="0" smtClean="0">
                <a:solidFill>
                  <a:schemeClr val="tx1"/>
                </a:solidFill>
                <a:latin typeface="汉仪文黑-55简" panose="00020600040101010101" charset="-122"/>
                <a:ea typeface="汉仪文黑-55简" panose="00020600040101010101" charset="-122"/>
              </a:rPr>
              <a:t>，帮教师调整教学。通过评价发现问题，检验各环节有效性，验证目标、内容、方法是否适合儿童。科学测评能改进教育质量，强化成功、修正失败，使课程不断完善。</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学前儿童音乐教育评价的作用和原则</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学前儿童音乐教育评价的作用</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(二) 诊断作用</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学前儿童音乐教育的评价具有诊断作用，</a:t>
            </a:r>
            <a:r>
              <a:rPr lang="zh-CN" altLang="en-US" sz="2400" b="1" dirty="0" smtClean="0">
                <a:solidFill>
                  <a:srgbClr val="FFC000"/>
                </a:solidFill>
                <a:latin typeface="汉仪文黑-55简" panose="00020600040101010101" charset="-122"/>
                <a:ea typeface="汉仪文黑-55简" panose="00020600040101010101" charset="-122"/>
              </a:rPr>
              <a:t>既能指出现状、分析差异，也能揭示原因，从而实现真正的改进</a:t>
            </a:r>
            <a:r>
              <a:rPr lang="zh-CN" altLang="en-US" sz="2400" dirty="0" smtClean="0">
                <a:solidFill>
                  <a:schemeClr val="tx1"/>
                </a:solidFill>
                <a:latin typeface="汉仪文黑-55简" panose="00020600040101010101" charset="-122"/>
                <a:ea typeface="汉仪文黑-55简" panose="00020600040101010101" charset="-122"/>
              </a:rPr>
              <a:t>。</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具体表现为：通过儿童的知识能力水平诊断活动目标与内容是否适宜；通过活动表现和结果诊断儿童能力发展及目标达成情况；通过兴趣、情感、个性等态度反应诊断方法和程序的科学合理性。评价有助于及时判断目标、内容、方法、过程与儿童发展水平间的适合程度，从而关注儿童差异、教材适应性和方法可行性，推动音乐教育的改革与发展。</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学前儿童音乐教育评价的作用和原则</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学前儿童音乐教育评价的作用</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(三) 促进作用</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评价本质上是一种比较，通过比较和鉴别体现价值。管理层、研究者和教师若能坚持开展评价，就能在不同音乐教育形式和方法的评定中，探讨各模式的优势，推动教育发展。教师在教学实施中，从自身、儿童、环境和材料等方面进行评价，能为后续活动设计提供依据，避免走弯路，实现最优效益。经常性评价还能积累信息，为园所交流和同行分享提供参考，促进课程的应用与推广。总之，音乐教育评价有助于提升教育质量与效率，真正发挥教育对儿童发展的促进作用。</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学前儿童音乐教育评价的作用和原则</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学前儿童音乐教育评价的原则</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(一) 计划性原则</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学前儿童音乐教育评价的目的是推动教育实施与发展。无论是行政评价、同行评价还是自我评价，最终都在于总结经验、发现问题、明确改进方向，使音乐教育在自我调节中更科学完善，并纳入工作计划。</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zh-CN" altLang="en-US" sz="2400" dirty="0" smtClean="0">
                <a:solidFill>
                  <a:schemeClr val="tx1"/>
                </a:solidFill>
                <a:latin typeface="汉仪文黑-55简" panose="00020600040101010101" charset="-122"/>
                <a:ea typeface="汉仪文黑-55简" panose="00020600040101010101" charset="-122"/>
              </a:rPr>
              <a:t> 例如，某中班儿童在集体活动中存在合作障碍，教师通过观察评价找出原因，制定个性化方案，并持续观察、记录、再评价、再调整，最终帮助其逐步赶上发展水平。评价应贯穿过程，持续促进教育优化与儿童发展。</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2094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学前儿童音乐教育评价的作用和原则</a:t>
            </a:r>
            <a:endParaRPr lang="zh-CN" altLang="en-US" sz="3600" b="1" dirty="0" smtClean="0">
              <a:solidFill>
                <a:srgbClr val="5C826D"/>
              </a:solidFill>
              <a:latin typeface="汉仪文黑-55简" panose="00020600040101010101" charset="-122"/>
              <a:ea typeface="汉仪文黑-55简" panose="00020600040101010101" charset="-122"/>
            </a:endParaRPr>
          </a:p>
          <a:p>
            <a:pPr algn="l">
              <a:spcAft>
                <a:spcPts val="600"/>
              </a:spcAft>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学前儿童音乐教育评价的原则</a:t>
            </a:r>
            <a:endParaRPr lang="zh-CN" altLang="en-US" sz="3200" b="1" dirty="0" smtClean="0">
              <a:solidFill>
                <a:srgbClr val="D1AF6C"/>
              </a:solidFill>
              <a:latin typeface="汉仪文黑-55简" panose="00020600040101010101" charset="-122"/>
              <a:ea typeface="汉仪文黑-55简" panose="00020600040101010101" charset="-122"/>
            </a:endParaRPr>
          </a:p>
          <a:p>
            <a:pPr algn="l">
              <a:spcAft>
                <a:spcPts val="600"/>
              </a:spcAft>
              <a:buClrTx/>
              <a:buSzTx/>
              <a:buFontTx/>
            </a:pPr>
            <a:r>
              <a:rPr lang="zh-CN" altLang="en-US" sz="2800" b="1" dirty="0" smtClean="0">
                <a:latin typeface="汉仪文黑-55简" panose="00020600040101010101" charset="-122"/>
                <a:ea typeface="汉仪文黑-55简" panose="00020600040101010101" charset="-122"/>
              </a:rPr>
              <a:t>(二) 针对性原则</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学前儿童音乐教育评价应具有针对性，即</a:t>
            </a:r>
            <a:r>
              <a:rPr lang="zh-CN" altLang="en-US" sz="2400" b="1" dirty="0" smtClean="0">
                <a:solidFill>
                  <a:srgbClr val="FFC000"/>
                </a:solidFill>
                <a:latin typeface="汉仪文黑-55简" panose="00020600040101010101" charset="-122"/>
                <a:ea typeface="汉仪文黑-55简" panose="00020600040101010101" charset="-122"/>
              </a:rPr>
              <a:t>针对具体问题或课题展开</a:t>
            </a:r>
            <a:r>
              <a:rPr lang="zh-CN" altLang="en-US" sz="2400" dirty="0" smtClean="0">
                <a:solidFill>
                  <a:schemeClr val="tx1"/>
                </a:solidFill>
                <a:latin typeface="汉仪文黑-55简" panose="00020600040101010101" charset="-122"/>
                <a:ea typeface="汉仪文黑-55简" panose="00020600040101010101" charset="-122"/>
              </a:rPr>
              <a:t>。可围绕当前教育活动的主要问题、某一具体音乐内容领域或特定儿童对象，以促进问题解决和改善为目的。例如，教师在音乐欣赏教学中尝试以动作、语言、图像辅助引导，经过一阶段，教师或教研组可有针对性地评价其方法，引发对欣赏教学模式的思考与探索。这样的评价既具针对性又具实用性。</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tags/tag1.xml><?xml version="1.0" encoding="utf-8"?>
<p:tagLst xmlns:p="http://schemas.openxmlformats.org/presentationml/2006/main">
  <p:tag name="KSO_WM_DIAGRAM_VIRTUALLY_FRAME" val="{&quot;height&quot;:381.03307086614166,&quot;left&quot;:349.3,&quot;top&quot;:77.08070866141733,&quot;width&quot;:621.1}"/>
</p:tagLst>
</file>

<file path=ppt/tags/tag10.xml><?xml version="1.0" encoding="utf-8"?>
<p:tagLst xmlns:p="http://schemas.openxmlformats.org/presentationml/2006/main">
  <p:tag name="KSO_WM_DIAGRAM_VIRTUALLY_FRAME" val="{&quot;height&quot;:381.03307086614166,&quot;left&quot;:349.3,&quot;top&quot;:77.08070866141733,&quot;width&quot;:621.1}"/>
</p:tagLst>
</file>

<file path=ppt/tags/tag11.xml><?xml version="1.0" encoding="utf-8"?>
<p:tagLst xmlns:p="http://schemas.openxmlformats.org/presentationml/2006/main">
  <p:tag name="KSO_WPP_MARK_KEY" val="84e783d7-8331-4b53-9fa2-5a4cb0a9d4d3"/>
</p:tagLst>
</file>

<file path=ppt/tags/tag2.xml><?xml version="1.0" encoding="utf-8"?>
<p:tagLst xmlns:p="http://schemas.openxmlformats.org/presentationml/2006/main">
  <p:tag name="KSO_WM_DIAGRAM_VIRTUALLY_FRAME" val="{&quot;height&quot;:381.03307086614166,&quot;left&quot;:349.3,&quot;top&quot;:77.08070866141733,&quot;width&quot;:621.1}"/>
</p:tagLst>
</file>

<file path=ppt/tags/tag3.xml><?xml version="1.0" encoding="utf-8"?>
<p:tagLst xmlns:p="http://schemas.openxmlformats.org/presentationml/2006/main">
  <p:tag name="KSO_WM_DIAGRAM_VIRTUALLY_FRAME" val="{&quot;height&quot;:381.03307086614166,&quot;left&quot;:349.3,&quot;top&quot;:77.08070866141733,&quot;width&quot;:621.1}"/>
</p:tagLst>
</file>

<file path=ppt/tags/tag4.xml><?xml version="1.0" encoding="utf-8"?>
<p:tagLst xmlns:p="http://schemas.openxmlformats.org/presentationml/2006/main">
  <p:tag name="KSO_WM_DIAGRAM_VIRTUALLY_FRAME" val="{&quot;height&quot;:381.03307086614166,&quot;left&quot;:349.3,&quot;top&quot;:77.08070866141733,&quot;width&quot;:621.1}"/>
</p:tagLst>
</file>

<file path=ppt/tags/tag5.xml><?xml version="1.0" encoding="utf-8"?>
<p:tagLst xmlns:p="http://schemas.openxmlformats.org/presentationml/2006/main">
  <p:tag name="KSO_WM_DIAGRAM_VIRTUALLY_FRAME" val="{&quot;height&quot;:381.03307086614166,&quot;left&quot;:349.3,&quot;top&quot;:77.08070866141733,&quot;width&quot;:621.1}"/>
</p:tagLst>
</file>

<file path=ppt/tags/tag6.xml><?xml version="1.0" encoding="utf-8"?>
<p:tagLst xmlns:p="http://schemas.openxmlformats.org/presentationml/2006/main">
  <p:tag name="KSO_WM_DIAGRAM_VIRTUALLY_FRAME" val="{&quot;height&quot;:381.03307086614166,&quot;left&quot;:349.3,&quot;top&quot;:77.08070866141733,&quot;width&quot;:621.1}"/>
</p:tagLst>
</file>

<file path=ppt/tags/tag7.xml><?xml version="1.0" encoding="utf-8"?>
<p:tagLst xmlns:p="http://schemas.openxmlformats.org/presentationml/2006/main">
  <p:tag name="KSO_WM_DIAGRAM_VIRTUALLY_FRAME" val="{&quot;height&quot;:381.03307086614166,&quot;left&quot;:349.3,&quot;top&quot;:77.08070866141733,&quot;width&quot;:621.1}"/>
</p:tagLst>
</file>

<file path=ppt/tags/tag8.xml><?xml version="1.0" encoding="utf-8"?>
<p:tagLst xmlns:p="http://schemas.openxmlformats.org/presentationml/2006/main">
  <p:tag name="KSO_WM_DIAGRAM_VIRTUALLY_FRAME" val="{&quot;height&quot;:381.03307086614166,&quot;left&quot;:349.3,&quot;top&quot;:77.08070866141733,&quot;width&quot;:621.1}"/>
</p:tagLst>
</file>

<file path=ppt/tags/tag9.xml><?xml version="1.0" encoding="utf-8"?>
<p:tagLst xmlns:p="http://schemas.openxmlformats.org/presentationml/2006/main">
  <p:tag name="KSO_WM_DIAGRAM_VIRTUALLY_FRAME" val="{&quot;height&quot;:381.03307086614166,&quot;left&quot;:349.3,&quot;top&quot;:77.08070866141733,&quot;width&quot;:6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8850</Words>
  <Application>WPS 演示</Application>
  <PresentationFormat>宽屏</PresentationFormat>
  <Paragraphs>418</Paragraphs>
  <Slides>37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37</vt:i4>
      </vt:variant>
    </vt:vector>
  </HeadingPairs>
  <TitlesOfParts>
    <vt:vector size="47" baseType="lpstr">
      <vt:lpstr>Arial</vt:lpstr>
      <vt:lpstr>宋体</vt:lpstr>
      <vt:lpstr>Wingdings</vt:lpstr>
      <vt:lpstr>汉仪文黑-55简</vt:lpstr>
      <vt:lpstr>黑体</vt:lpstr>
      <vt:lpstr>Calibri</vt:lpstr>
      <vt:lpstr>微软雅黑</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余思洋</cp:lastModifiedBy>
  <cp:revision>89</cp:revision>
  <dcterms:created xsi:type="dcterms:W3CDTF">2021-04-15T09:41:00Z</dcterms:created>
  <dcterms:modified xsi:type="dcterms:W3CDTF">2026-06-24T07:44:29Z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6A0C03C67BE2443F8F66C78B686BE4F4_13</vt:lpwstr>
  </property>
  <property fmtid="{D5CDD505-2E9C-101B-9397-08002B2CF9AE}" pid="3" name="KSOProductBuildVer">
    <vt:lpwstr>2052-12.1.0.23542</vt:lpwstr>
  </property>
  <property fmtid="{D5CDD505-2E9C-101B-9397-08002B2CF9AE}" pid="4" name="KSOSaveFontToCloudKey">
    <vt:lpwstr>457299333_btnclosed</vt:lpwstr>
  </property>
  <property fmtid="{D5CDD505-2E9C-101B-9397-08002B2CF9AE}" pid="5" name="KSOTemplateUUID">
    <vt:lpwstr>v1.0_mb_UFta9vTOi1FsIqbW17qGyw==</vt:lpwstr>
  </property>
</Properties>
</file>