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75" r:id="rId3"/>
    <p:sldId id="256" r:id="rId4"/>
    <p:sldId id="257" r:id="rId5"/>
    <p:sldId id="260" r:id="rId6"/>
    <p:sldId id="265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279" r:id="rId16"/>
    <p:sldId id="317" r:id="rId17"/>
    <p:sldId id="308" r:id="rId18"/>
    <p:sldId id="318" r:id="rId19"/>
    <p:sldId id="307" r:id="rId20"/>
    <p:sldId id="280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258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0" userDrawn="1">
          <p15:clr>
            <a:srgbClr val="A4A3A4"/>
          </p15:clr>
        </p15:guide>
        <p15:guide id="2" pos="1590" userDrawn="1">
          <p15:clr>
            <a:srgbClr val="A4A3A4"/>
          </p15:clr>
        </p15:guide>
        <p15:guide id="3" orient="horz" pos="1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826D"/>
    <a:srgbClr val="D1AF6C"/>
    <a:srgbClr val="9BB2A5"/>
    <a:srgbClr val="ADC0B5"/>
    <a:srgbClr val="FFFFFF"/>
    <a:srgbClr val="D8AA54"/>
    <a:srgbClr val="DBAE4E"/>
    <a:srgbClr val="DAAC56"/>
    <a:srgbClr val="444F56"/>
    <a:srgbClr val="5B6A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582" y="96"/>
      </p:cViewPr>
      <p:guideLst>
        <p:guide orient="horz" pos="1270"/>
        <p:guide pos="1590"/>
        <p:guide orient="horz" pos="18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31034-E81D-4117-B158-548A61B44A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AC649-8DD5-4A37-AD16-58559DE361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/>
        </p:nvGraphicFramePr>
        <p:xfrm>
          <a:off x="3484880" y="635"/>
          <a:ext cx="870712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"/>
                <a:gridCol w="858520"/>
                <a:gridCol w="875030"/>
                <a:gridCol w="877570"/>
                <a:gridCol w="854710"/>
                <a:gridCol w="867410"/>
                <a:gridCol w="866775"/>
                <a:gridCol w="866140"/>
                <a:gridCol w="920750"/>
                <a:gridCol w="897255"/>
              </a:tblGrid>
              <a:tr h="685800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AA54">
                        <a:alpha val="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AA5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AA5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AA54">
                        <a:alpha val="3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AA5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AA5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AA5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AA5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AA54">
                        <a:alpha val="8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>
                          <a:noFill/>
                        </a:ln>
                        <a:solidFill>
                          <a:srgbClr val="DBAE4E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AE4E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993900" y="2240915"/>
            <a:ext cx="88226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60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     </a:t>
            </a:r>
            <a:r>
              <a:rPr lang="zh-CN" altLang="en-US" sz="60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学前儿童</a:t>
            </a:r>
            <a:endParaRPr lang="zh-CN" altLang="en-US" sz="60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  <a:p>
            <a:r>
              <a:rPr lang="zh-CN" altLang="en-US" sz="60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音乐教育与活动指导</a:t>
            </a:r>
            <a:r>
              <a:rPr lang="zh-CN" altLang="en-US" sz="28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(第四版)</a:t>
            </a:r>
            <a:endParaRPr lang="zh-CN" altLang="en-US" sz="28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54010" y="4178935"/>
            <a:ext cx="2595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编著  黄瑾</a:t>
            </a:r>
            <a:r>
              <a:rPr lang="en-US" altLang="zh-CN" sz="24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 </a:t>
            </a:r>
            <a:r>
              <a:rPr lang="zh-CN" altLang="en-US" sz="24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阮婷</a:t>
            </a:r>
            <a:endParaRPr lang="zh-CN" altLang="en-US" sz="24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7572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第一节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学前儿童音乐教育的作用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学前儿童音乐教育与儿童个体发展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(二) 音乐教育与儿童的情感、意志发展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77085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1. 音乐教育与儿童的情感发展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情感是人的社会需要满足与否的体验，对人的认识活动有重要作用。音乐以情动人，通过音乐教育促进儿童情感发展是其应有之义。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学前儿童情感从低级向高级发展，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音乐活动能帮助他们建构情感、实现沟通，产生情感共鸣。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同时，接触表现不同情感的音乐能使儿童情感世界日益丰富和充实，如《洋娃娃的葬礼》能深化其情感体验。</a:t>
            </a:r>
            <a:endParaRPr lang="zh-CN" altLang="en-US" sz="2400" b="1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7572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第一节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学前儿童音乐教育的作用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学前儿童音乐教育与儿童个体发展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(二) 音乐教育与儿童的情感、意志发展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77085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2. 音乐教育与儿童的意志发展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意志是调节自身行为的心理过程。音乐教育能促进儿童意志品质发展，因为音乐活动需要坚持与克服困难。铃木教学法强调大量练习，其价值不在于技能娴熟，而在于锻炼坚韧不拔的意志。此外，儿童还需调控自身行为以适应音乐，并协调与他人关系，实现和谐统一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总之，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音乐教育有助于培养和发展儿童的意志品质，促进非智力因素的养成。</a:t>
            </a:r>
            <a:endParaRPr lang="zh-CN" altLang="en-US" sz="2400" b="1" dirty="0" smtClean="0">
              <a:solidFill>
                <a:srgbClr val="FFC000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7572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第一节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学前儿童音乐教育的作用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学前儿童音乐教育与儿童个体发展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(三) 音乐教育与儿童的个性发展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77085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dirty="0" smtClean="0"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音乐教育能促进儿童个性发展。一方面，它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培养积极的个性意识倾向性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，尤其是兴趣。儿童天然喜爱音乐，在自由创造氛围中兴趣从短暂发展为持久，并形成积极态度、探究精神和自信心。另一方面，它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促进自我意识发展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：儿童在音乐活动中学会认识自我、调控身体动作以协调音乐；集体活动还引发探索与自尊，通过同伴和教师评价影响自信心和自我评价。</a:t>
            </a:r>
            <a:endParaRPr lang="zh-CN" altLang="en-US" sz="2400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7572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第一节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学前儿童音乐教育的作用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学前儿童音乐教育与儿童个体发展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(四) 音乐教育与儿童的社会性发展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77085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dirty="0" smtClean="0"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音乐能促进儿童社会性发展。通过合唱、合奏、集体舞等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集体活动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，儿童学会协作，体验集体快乐，逐渐理解、尊重和欣赏他人。同时，音乐内在的节奏、声部配合及游戏规则等，能使儿童在愉快氛围中养成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自愿遵守规则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的习惯，培养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自律和自我激励意识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，这些都是未来社会交往必备的基本素养。</a:t>
            </a:r>
            <a:endParaRPr lang="zh-CN" altLang="en-US" sz="2400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29471" y="-57386"/>
            <a:ext cx="4744029" cy="6972537"/>
            <a:chOff x="9629471" y="-57386"/>
            <a:chExt cx="4744029" cy="6972537"/>
          </a:xfrm>
        </p:grpSpPr>
        <p:sp>
          <p:nvSpPr>
            <p:cNvPr id="10" name="任意多边形 9"/>
            <p:cNvSpPr/>
            <p:nvPr/>
          </p:nvSpPr>
          <p:spPr>
            <a:xfrm rot="2700000">
              <a:off x="10004350" y="1244426"/>
              <a:ext cx="4369150" cy="4369150"/>
            </a:xfrm>
            <a:custGeom>
              <a:avLst/>
              <a:gdLst>
                <a:gd name="connsiteX0" fmla="*/ 0 w 4369150"/>
                <a:gd name="connsiteY0" fmla="*/ 0 h 4369150"/>
                <a:gd name="connsiteX1" fmla="*/ 875900 w 4369150"/>
                <a:gd name="connsiteY1" fmla="*/ 875899 h 4369150"/>
                <a:gd name="connsiteX2" fmla="*/ 875899 w 4369150"/>
                <a:gd name="connsiteY2" fmla="*/ 3493251 h 4369150"/>
                <a:gd name="connsiteX3" fmla="*/ 3493251 w 4369150"/>
                <a:gd name="connsiteY3" fmla="*/ 3493251 h 4369150"/>
                <a:gd name="connsiteX4" fmla="*/ 4369150 w 4369150"/>
                <a:gd name="connsiteY4" fmla="*/ 4369150 h 4369150"/>
                <a:gd name="connsiteX5" fmla="*/ 0 w 4369150"/>
                <a:gd name="connsiteY5" fmla="*/ 4369150 h 436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150" h="4369150">
                  <a:moveTo>
                    <a:pt x="0" y="0"/>
                  </a:moveTo>
                  <a:lnTo>
                    <a:pt x="875900" y="875899"/>
                  </a:lnTo>
                  <a:lnTo>
                    <a:pt x="875899" y="3493251"/>
                  </a:lnTo>
                  <a:lnTo>
                    <a:pt x="3493251" y="3493251"/>
                  </a:lnTo>
                  <a:lnTo>
                    <a:pt x="4369150" y="4369150"/>
                  </a:lnTo>
                  <a:lnTo>
                    <a:pt x="0" y="4369150"/>
                  </a:lnTo>
                  <a:close/>
                </a:path>
              </a:pathLst>
            </a:custGeom>
            <a:solidFill>
              <a:srgbClr val="5C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629471" y="-57386"/>
              <a:ext cx="2620422" cy="6972537"/>
              <a:chOff x="9629471" y="-57386"/>
              <a:chExt cx="2620422" cy="6972537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10177462" y="5889069"/>
                <a:ext cx="2014538" cy="1007269"/>
              </a:xfrm>
              <a:custGeom>
                <a:avLst/>
                <a:gdLst>
                  <a:gd name="connsiteX0" fmla="*/ 1007269 w 2014538"/>
                  <a:gd name="connsiteY0" fmla="*/ 0 h 1007269"/>
                  <a:gd name="connsiteX1" fmla="*/ 2014538 w 2014538"/>
                  <a:gd name="connsiteY1" fmla="*/ 1007269 h 1007269"/>
                  <a:gd name="connsiteX2" fmla="*/ 0 w 2014538"/>
                  <a:gd name="connsiteY2" fmla="*/ 1007269 h 1007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14538" h="1007269">
                    <a:moveTo>
                      <a:pt x="1007269" y="0"/>
                    </a:moveTo>
                    <a:lnTo>
                      <a:pt x="2014538" y="1007269"/>
                    </a:lnTo>
                    <a:lnTo>
                      <a:pt x="0" y="1007269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9901083" y="2840615"/>
                <a:ext cx="2329761" cy="4074536"/>
              </a:xfrm>
              <a:custGeom>
                <a:avLst/>
                <a:gdLst>
                  <a:gd name="connsiteX0" fmla="*/ 2329761 w 2329761"/>
                  <a:gd name="connsiteY0" fmla="*/ 0 h 4074536"/>
                  <a:gd name="connsiteX1" fmla="*/ 2329761 w 2329761"/>
                  <a:gd name="connsiteY1" fmla="*/ 4074536 h 4074536"/>
                  <a:gd name="connsiteX2" fmla="*/ 1744775 w 2329761"/>
                  <a:gd name="connsiteY2" fmla="*/ 4074536 h 4074536"/>
                  <a:gd name="connsiteX3" fmla="*/ 0 w 2329761"/>
                  <a:gd name="connsiteY3" fmla="*/ 2329761 h 407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761" h="4074536">
                    <a:moveTo>
                      <a:pt x="2329761" y="0"/>
                    </a:moveTo>
                    <a:lnTo>
                      <a:pt x="2329761" y="4074536"/>
                    </a:lnTo>
                    <a:lnTo>
                      <a:pt x="1744775" y="4074536"/>
                    </a:lnTo>
                    <a:lnTo>
                      <a:pt x="0" y="232976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0162403" y="3101936"/>
                <a:ext cx="2068440" cy="3811626"/>
              </a:xfrm>
              <a:custGeom>
                <a:avLst/>
                <a:gdLst>
                  <a:gd name="connsiteX0" fmla="*/ 2068440 w 2068440"/>
                  <a:gd name="connsiteY0" fmla="*/ 0 h 3811626"/>
                  <a:gd name="connsiteX1" fmla="*/ 2068440 w 2068440"/>
                  <a:gd name="connsiteY1" fmla="*/ 3811626 h 3811626"/>
                  <a:gd name="connsiteX2" fmla="*/ 1743186 w 2068440"/>
                  <a:gd name="connsiteY2" fmla="*/ 3811626 h 3811626"/>
                  <a:gd name="connsiteX3" fmla="*/ 0 w 2068440"/>
                  <a:gd name="connsiteY3" fmla="*/ 2068440 h 381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8440" h="3811626">
                    <a:moveTo>
                      <a:pt x="2068440" y="0"/>
                    </a:moveTo>
                    <a:lnTo>
                      <a:pt x="2068440" y="3811626"/>
                    </a:lnTo>
                    <a:lnTo>
                      <a:pt x="1743186" y="3811626"/>
                    </a:lnTo>
                    <a:lnTo>
                      <a:pt x="0" y="206844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9901084" y="-57386"/>
                <a:ext cx="2348809" cy="4093820"/>
              </a:xfrm>
              <a:custGeom>
                <a:avLst/>
                <a:gdLst>
                  <a:gd name="connsiteX0" fmla="*/ 1745011 w 2348809"/>
                  <a:gd name="connsiteY0" fmla="*/ 0 h 4093820"/>
                  <a:gd name="connsiteX1" fmla="*/ 2348809 w 2348809"/>
                  <a:gd name="connsiteY1" fmla="*/ 0 h 4093820"/>
                  <a:gd name="connsiteX2" fmla="*/ 2348809 w 2348809"/>
                  <a:gd name="connsiteY2" fmla="*/ 4093820 h 4093820"/>
                  <a:gd name="connsiteX3" fmla="*/ 0 w 2348809"/>
                  <a:gd name="connsiteY3" fmla="*/ 1745011 h 409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809" h="4093820">
                    <a:moveTo>
                      <a:pt x="1745011" y="0"/>
                    </a:moveTo>
                    <a:lnTo>
                      <a:pt x="2348809" y="0"/>
                    </a:lnTo>
                    <a:lnTo>
                      <a:pt x="2348809" y="4093820"/>
                    </a:lnTo>
                    <a:lnTo>
                      <a:pt x="0" y="174501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0162404" y="-57149"/>
                <a:ext cx="2057866" cy="3802641"/>
              </a:xfrm>
              <a:custGeom>
                <a:avLst/>
                <a:gdLst>
                  <a:gd name="connsiteX0" fmla="*/ 1744775 w 2057866"/>
                  <a:gd name="connsiteY0" fmla="*/ 0 h 3802641"/>
                  <a:gd name="connsiteX1" fmla="*/ 2057866 w 2057866"/>
                  <a:gd name="connsiteY1" fmla="*/ 0 h 3802641"/>
                  <a:gd name="connsiteX2" fmla="*/ 2057866 w 2057866"/>
                  <a:gd name="connsiteY2" fmla="*/ 3802641 h 3802641"/>
                  <a:gd name="connsiteX3" fmla="*/ 0 w 2057866"/>
                  <a:gd name="connsiteY3" fmla="*/ 1744775 h 380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7866" h="3802641">
                    <a:moveTo>
                      <a:pt x="1744775" y="0"/>
                    </a:moveTo>
                    <a:lnTo>
                      <a:pt x="2057866" y="0"/>
                    </a:lnTo>
                    <a:lnTo>
                      <a:pt x="2057866" y="3802641"/>
                    </a:lnTo>
                    <a:lnTo>
                      <a:pt x="0" y="1744775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629471" y="857250"/>
                <a:ext cx="2601373" cy="5143500"/>
              </a:xfrm>
              <a:custGeom>
                <a:avLst/>
                <a:gdLst>
                  <a:gd name="connsiteX0" fmla="*/ 2571750 w 2601373"/>
                  <a:gd name="connsiteY0" fmla="*/ 0 h 5143500"/>
                  <a:gd name="connsiteX1" fmla="*/ 2601373 w 2601373"/>
                  <a:gd name="connsiteY1" fmla="*/ 29623 h 5143500"/>
                  <a:gd name="connsiteX2" fmla="*/ 2601373 w 2601373"/>
                  <a:gd name="connsiteY2" fmla="*/ 5113877 h 5143500"/>
                  <a:gd name="connsiteX3" fmla="*/ 2571750 w 2601373"/>
                  <a:gd name="connsiteY3" fmla="*/ 5143500 h 5143500"/>
                  <a:gd name="connsiteX4" fmla="*/ 0 w 2601373"/>
                  <a:gd name="connsiteY4" fmla="*/ 2571750 h 514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1373" h="5143500">
                    <a:moveTo>
                      <a:pt x="2571750" y="0"/>
                    </a:moveTo>
                    <a:lnTo>
                      <a:pt x="2601373" y="29623"/>
                    </a:lnTo>
                    <a:lnTo>
                      <a:pt x="2601373" y="5113877"/>
                    </a:lnTo>
                    <a:lnTo>
                      <a:pt x="2571750" y="5143500"/>
                    </a:lnTo>
                    <a:lnTo>
                      <a:pt x="0" y="257175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0734370" y="1962150"/>
                <a:ext cx="1466850" cy="2933700"/>
              </a:xfrm>
              <a:custGeom>
                <a:avLst/>
                <a:gdLst>
                  <a:gd name="connsiteX0" fmla="*/ 1466850 w 1466850"/>
                  <a:gd name="connsiteY0" fmla="*/ 0 h 2933700"/>
                  <a:gd name="connsiteX1" fmla="*/ 1466850 w 1466850"/>
                  <a:gd name="connsiteY1" fmla="*/ 2933700 h 2933700"/>
                  <a:gd name="connsiteX2" fmla="*/ 0 w 1466850"/>
                  <a:gd name="connsiteY2" fmla="*/ 146685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6850" h="2933700">
                    <a:moveTo>
                      <a:pt x="1466850" y="0"/>
                    </a:moveTo>
                    <a:lnTo>
                      <a:pt x="1466850" y="2933700"/>
                    </a:lnTo>
                    <a:lnTo>
                      <a:pt x="0" y="1466850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1237917" y="2465696"/>
                <a:ext cx="973877" cy="1926608"/>
              </a:xfrm>
              <a:custGeom>
                <a:avLst/>
                <a:gdLst>
                  <a:gd name="connsiteX0" fmla="*/ 963304 w 973877"/>
                  <a:gd name="connsiteY0" fmla="*/ 0 h 1926608"/>
                  <a:gd name="connsiteX1" fmla="*/ 973877 w 973877"/>
                  <a:gd name="connsiteY1" fmla="*/ 10573 h 1926608"/>
                  <a:gd name="connsiteX2" fmla="*/ 973877 w 973877"/>
                  <a:gd name="connsiteY2" fmla="*/ 1916035 h 1926608"/>
                  <a:gd name="connsiteX3" fmla="*/ 963304 w 973877"/>
                  <a:gd name="connsiteY3" fmla="*/ 1926608 h 1926608"/>
                  <a:gd name="connsiteX4" fmla="*/ 0 w 973877"/>
                  <a:gd name="connsiteY4" fmla="*/ 963304 h 192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3877" h="1926608">
                    <a:moveTo>
                      <a:pt x="963304" y="0"/>
                    </a:moveTo>
                    <a:lnTo>
                      <a:pt x="973877" y="10573"/>
                    </a:lnTo>
                    <a:lnTo>
                      <a:pt x="973877" y="1916035"/>
                    </a:lnTo>
                    <a:lnTo>
                      <a:pt x="963304" y="1926608"/>
                    </a:lnTo>
                    <a:lnTo>
                      <a:pt x="0" y="963304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470150" y="1492885"/>
            <a:ext cx="18776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02</a:t>
            </a:r>
            <a:endParaRPr lang="en-US" altLang="zh-CN" sz="88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106816" y="1200000"/>
            <a:ext cx="2626702" cy="4081897"/>
            <a:chOff x="-783260" y="1634148"/>
            <a:chExt cx="1873519" cy="2911450"/>
          </a:xfrm>
        </p:grpSpPr>
        <p:sp>
          <p:nvSpPr>
            <p:cNvPr id="31" name="任意多边形 30"/>
            <p:cNvSpPr/>
            <p:nvPr/>
          </p:nvSpPr>
          <p:spPr>
            <a:xfrm>
              <a:off x="-235005" y="2183954"/>
              <a:ext cx="1325264" cy="2361644"/>
            </a:xfrm>
            <a:custGeom>
              <a:avLst/>
              <a:gdLst>
                <a:gd name="connsiteX0" fmla="*/ 17082 w 974344"/>
                <a:gd name="connsiteY0" fmla="*/ 0 h 1914525"/>
                <a:gd name="connsiteX1" fmla="*/ 974344 w 974344"/>
                <a:gd name="connsiteY1" fmla="*/ 957263 h 1914525"/>
                <a:gd name="connsiteX2" fmla="*/ 17082 w 974344"/>
                <a:gd name="connsiteY2" fmla="*/ 1914525 h 1914525"/>
                <a:gd name="connsiteX3" fmla="*/ 0 w 974344"/>
                <a:gd name="connsiteY3" fmla="*/ 1897443 h 1914525"/>
                <a:gd name="connsiteX4" fmla="*/ 0 w 974344"/>
                <a:gd name="connsiteY4" fmla="*/ 17082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344" h="1914525">
                  <a:moveTo>
                    <a:pt x="17082" y="0"/>
                  </a:moveTo>
                  <a:lnTo>
                    <a:pt x="974344" y="957263"/>
                  </a:lnTo>
                  <a:lnTo>
                    <a:pt x="17082" y="1914525"/>
                  </a:lnTo>
                  <a:lnTo>
                    <a:pt x="0" y="1897443"/>
                  </a:lnTo>
                  <a:lnTo>
                    <a:pt x="0" y="17082"/>
                  </a:ln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D7B26C">
                      <a:alpha val="0"/>
                    </a:srgbClr>
                  </a:gs>
                  <a:gs pos="75000">
                    <a:srgbClr val="D7B26C">
                      <a:alpha val="43000"/>
                    </a:srgbClr>
                  </a:gs>
                  <a:gs pos="32000">
                    <a:srgbClr val="D7B26C">
                      <a:alpha val="80000"/>
                    </a:srgbClr>
                  </a:gs>
                  <a:gs pos="100000">
                    <a:srgbClr val="D7B2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半闭框 24"/>
            <p:cNvSpPr/>
            <p:nvPr/>
          </p:nvSpPr>
          <p:spPr>
            <a:xfrm rot="8100000">
              <a:off x="-783260" y="1634148"/>
              <a:ext cx="1566522" cy="1566522"/>
            </a:xfrm>
            <a:prstGeom prst="halfFrame">
              <a:avLst>
                <a:gd name="adj1" fmla="val 29385"/>
                <a:gd name="adj2" fmla="val 29005"/>
              </a:avLst>
            </a:prstGeom>
            <a:solidFill>
              <a:srgbClr val="5C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-14293" y="2577266"/>
              <a:ext cx="883840" cy="1575018"/>
            </a:xfrm>
            <a:custGeom>
              <a:avLst/>
              <a:gdLst>
                <a:gd name="connsiteX0" fmla="*/ 17082 w 974344"/>
                <a:gd name="connsiteY0" fmla="*/ 0 h 1914525"/>
                <a:gd name="connsiteX1" fmla="*/ 974344 w 974344"/>
                <a:gd name="connsiteY1" fmla="*/ 957263 h 1914525"/>
                <a:gd name="connsiteX2" fmla="*/ 17082 w 974344"/>
                <a:gd name="connsiteY2" fmla="*/ 1914525 h 1914525"/>
                <a:gd name="connsiteX3" fmla="*/ 0 w 974344"/>
                <a:gd name="connsiteY3" fmla="*/ 1897443 h 1914525"/>
                <a:gd name="connsiteX4" fmla="*/ 0 w 974344"/>
                <a:gd name="connsiteY4" fmla="*/ 17082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344" h="1914525">
                  <a:moveTo>
                    <a:pt x="17082" y="0"/>
                  </a:moveTo>
                  <a:lnTo>
                    <a:pt x="974344" y="957263"/>
                  </a:lnTo>
                  <a:lnTo>
                    <a:pt x="17082" y="1914525"/>
                  </a:lnTo>
                  <a:lnTo>
                    <a:pt x="0" y="1897443"/>
                  </a:lnTo>
                  <a:lnTo>
                    <a:pt x="0" y="17082"/>
                  </a:ln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D7B26C">
                      <a:alpha val="45000"/>
                    </a:srgbClr>
                  </a:gs>
                  <a:gs pos="75000">
                    <a:srgbClr val="D7B26C">
                      <a:alpha val="43000"/>
                    </a:srgbClr>
                  </a:gs>
                  <a:gs pos="32000">
                    <a:srgbClr val="D7B26C"/>
                  </a:gs>
                  <a:gs pos="100000">
                    <a:srgbClr val="D7B2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487930" y="2620645"/>
            <a:ext cx="69526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</a:t>
            </a:r>
            <a:endParaRPr lang="en-US" altLang="zh-CN" sz="54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r>
              <a:rPr lang="en-US" altLang="zh-CN" sz="54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音乐教育的价值取向</a:t>
            </a:r>
            <a:endParaRPr lang="zh-CN" altLang="en-US" sz="5400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第二节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学前儿童音乐教育的价值取向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学前儿童音乐教育是音乐与教育的结合。关于艺术教育价值有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本质论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（强调艺术对个体经验的独特贡献）和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工具论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（主张通过艺术促进人格与创造性发展）。由此形成两种音乐教育价值观：一是强调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音乐内在价值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，认为音乐教育目的即音乐本身；二是强调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功利价值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，认为音乐教育能促进认知、社会性等其他能力发展。前者可归纳为以音乐为本位，后者为以教育为本位。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第二节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学前儿童音乐教育的价值取向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一、 以音乐为本位的学前儿童音乐教育价值观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以音乐为本位的学前儿童音乐教育价值观，强调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以音乐为本位，以教育为手段，对学前儿童施以音乐的早期启蒙，以发展儿童的音乐潜能，使儿童获得具有音乐艺术内涵的教育。</a:t>
            </a:r>
            <a:endParaRPr lang="zh-CN" altLang="en-US" sz="2400" b="1" dirty="0" smtClean="0">
              <a:solidFill>
                <a:srgbClr val="FFC000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b="1" dirty="0" smtClean="0"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 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 </a:t>
            </a:r>
            <a:r>
              <a:rPr lang="en-US" altLang="zh-CN" sz="2400" dirty="0" smtClean="0"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戈登的音乐性向理论指出：每个儿童天生具备音乐潜能，9岁前为“发展中的音乐性向”，受环境影响显著，9岁后趋于稳定。因此，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学龄前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是音乐能力发展的关键期，早期音乐体验不可或缺。该价值观重视音乐本体功能，认为音乐教育应为音乐的内在价值及其功能实现奠定基础。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第二节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学前儿童音乐教育的价值取向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二、 以教育为本位的学前儿童音乐教育价值观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以教育为本位的学前儿童音乐教育价值观，强调通过音乐实践活动促进儿童身心成长、审美情趣、个性与创造力发展。音乐教育具有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德育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功能，以艺术感染力潜移默化地培养儿童良好道德品质；具有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智育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功能，发展感知、想象、创造等智力能力；同时作为美育的重要组成部分，培养儿童的审美兴趣、情感及创造能力，引导他们热爱真、善、美。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29471" y="-57386"/>
            <a:ext cx="4744029" cy="6972537"/>
            <a:chOff x="9629471" y="-57386"/>
            <a:chExt cx="4744029" cy="6972537"/>
          </a:xfrm>
        </p:grpSpPr>
        <p:sp>
          <p:nvSpPr>
            <p:cNvPr id="10" name="任意多边形 9"/>
            <p:cNvSpPr/>
            <p:nvPr/>
          </p:nvSpPr>
          <p:spPr>
            <a:xfrm rot="2700000">
              <a:off x="10004350" y="1244426"/>
              <a:ext cx="4369150" cy="4369150"/>
            </a:xfrm>
            <a:custGeom>
              <a:avLst/>
              <a:gdLst>
                <a:gd name="connsiteX0" fmla="*/ 0 w 4369150"/>
                <a:gd name="connsiteY0" fmla="*/ 0 h 4369150"/>
                <a:gd name="connsiteX1" fmla="*/ 875900 w 4369150"/>
                <a:gd name="connsiteY1" fmla="*/ 875899 h 4369150"/>
                <a:gd name="connsiteX2" fmla="*/ 875899 w 4369150"/>
                <a:gd name="connsiteY2" fmla="*/ 3493251 h 4369150"/>
                <a:gd name="connsiteX3" fmla="*/ 3493251 w 4369150"/>
                <a:gd name="connsiteY3" fmla="*/ 3493251 h 4369150"/>
                <a:gd name="connsiteX4" fmla="*/ 4369150 w 4369150"/>
                <a:gd name="connsiteY4" fmla="*/ 4369150 h 4369150"/>
                <a:gd name="connsiteX5" fmla="*/ 0 w 4369150"/>
                <a:gd name="connsiteY5" fmla="*/ 4369150 h 436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150" h="4369150">
                  <a:moveTo>
                    <a:pt x="0" y="0"/>
                  </a:moveTo>
                  <a:lnTo>
                    <a:pt x="875900" y="875899"/>
                  </a:lnTo>
                  <a:lnTo>
                    <a:pt x="875899" y="3493251"/>
                  </a:lnTo>
                  <a:lnTo>
                    <a:pt x="3493251" y="3493251"/>
                  </a:lnTo>
                  <a:lnTo>
                    <a:pt x="4369150" y="4369150"/>
                  </a:lnTo>
                  <a:lnTo>
                    <a:pt x="0" y="4369150"/>
                  </a:lnTo>
                  <a:close/>
                </a:path>
              </a:pathLst>
            </a:custGeom>
            <a:solidFill>
              <a:srgbClr val="5C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629471" y="-57386"/>
              <a:ext cx="2620422" cy="6972537"/>
              <a:chOff x="9629471" y="-57386"/>
              <a:chExt cx="2620422" cy="6972537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10177462" y="5889069"/>
                <a:ext cx="2014538" cy="1007269"/>
              </a:xfrm>
              <a:custGeom>
                <a:avLst/>
                <a:gdLst>
                  <a:gd name="connsiteX0" fmla="*/ 1007269 w 2014538"/>
                  <a:gd name="connsiteY0" fmla="*/ 0 h 1007269"/>
                  <a:gd name="connsiteX1" fmla="*/ 2014538 w 2014538"/>
                  <a:gd name="connsiteY1" fmla="*/ 1007269 h 1007269"/>
                  <a:gd name="connsiteX2" fmla="*/ 0 w 2014538"/>
                  <a:gd name="connsiteY2" fmla="*/ 1007269 h 1007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14538" h="1007269">
                    <a:moveTo>
                      <a:pt x="1007269" y="0"/>
                    </a:moveTo>
                    <a:lnTo>
                      <a:pt x="2014538" y="1007269"/>
                    </a:lnTo>
                    <a:lnTo>
                      <a:pt x="0" y="1007269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9901083" y="2840615"/>
                <a:ext cx="2329761" cy="4074536"/>
              </a:xfrm>
              <a:custGeom>
                <a:avLst/>
                <a:gdLst>
                  <a:gd name="connsiteX0" fmla="*/ 2329761 w 2329761"/>
                  <a:gd name="connsiteY0" fmla="*/ 0 h 4074536"/>
                  <a:gd name="connsiteX1" fmla="*/ 2329761 w 2329761"/>
                  <a:gd name="connsiteY1" fmla="*/ 4074536 h 4074536"/>
                  <a:gd name="connsiteX2" fmla="*/ 1744775 w 2329761"/>
                  <a:gd name="connsiteY2" fmla="*/ 4074536 h 4074536"/>
                  <a:gd name="connsiteX3" fmla="*/ 0 w 2329761"/>
                  <a:gd name="connsiteY3" fmla="*/ 2329761 h 407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761" h="4074536">
                    <a:moveTo>
                      <a:pt x="2329761" y="0"/>
                    </a:moveTo>
                    <a:lnTo>
                      <a:pt x="2329761" y="4074536"/>
                    </a:lnTo>
                    <a:lnTo>
                      <a:pt x="1744775" y="4074536"/>
                    </a:lnTo>
                    <a:lnTo>
                      <a:pt x="0" y="232976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0162403" y="3101936"/>
                <a:ext cx="2068440" cy="3811626"/>
              </a:xfrm>
              <a:custGeom>
                <a:avLst/>
                <a:gdLst>
                  <a:gd name="connsiteX0" fmla="*/ 2068440 w 2068440"/>
                  <a:gd name="connsiteY0" fmla="*/ 0 h 3811626"/>
                  <a:gd name="connsiteX1" fmla="*/ 2068440 w 2068440"/>
                  <a:gd name="connsiteY1" fmla="*/ 3811626 h 3811626"/>
                  <a:gd name="connsiteX2" fmla="*/ 1743186 w 2068440"/>
                  <a:gd name="connsiteY2" fmla="*/ 3811626 h 3811626"/>
                  <a:gd name="connsiteX3" fmla="*/ 0 w 2068440"/>
                  <a:gd name="connsiteY3" fmla="*/ 2068440 h 381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8440" h="3811626">
                    <a:moveTo>
                      <a:pt x="2068440" y="0"/>
                    </a:moveTo>
                    <a:lnTo>
                      <a:pt x="2068440" y="3811626"/>
                    </a:lnTo>
                    <a:lnTo>
                      <a:pt x="1743186" y="3811626"/>
                    </a:lnTo>
                    <a:lnTo>
                      <a:pt x="0" y="206844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9901084" y="-57386"/>
                <a:ext cx="2348809" cy="4093820"/>
              </a:xfrm>
              <a:custGeom>
                <a:avLst/>
                <a:gdLst>
                  <a:gd name="connsiteX0" fmla="*/ 1745011 w 2348809"/>
                  <a:gd name="connsiteY0" fmla="*/ 0 h 4093820"/>
                  <a:gd name="connsiteX1" fmla="*/ 2348809 w 2348809"/>
                  <a:gd name="connsiteY1" fmla="*/ 0 h 4093820"/>
                  <a:gd name="connsiteX2" fmla="*/ 2348809 w 2348809"/>
                  <a:gd name="connsiteY2" fmla="*/ 4093820 h 4093820"/>
                  <a:gd name="connsiteX3" fmla="*/ 0 w 2348809"/>
                  <a:gd name="connsiteY3" fmla="*/ 1745011 h 409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809" h="4093820">
                    <a:moveTo>
                      <a:pt x="1745011" y="0"/>
                    </a:moveTo>
                    <a:lnTo>
                      <a:pt x="2348809" y="0"/>
                    </a:lnTo>
                    <a:lnTo>
                      <a:pt x="2348809" y="4093820"/>
                    </a:lnTo>
                    <a:lnTo>
                      <a:pt x="0" y="174501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0162404" y="-57149"/>
                <a:ext cx="2057866" cy="3802641"/>
              </a:xfrm>
              <a:custGeom>
                <a:avLst/>
                <a:gdLst>
                  <a:gd name="connsiteX0" fmla="*/ 1744775 w 2057866"/>
                  <a:gd name="connsiteY0" fmla="*/ 0 h 3802641"/>
                  <a:gd name="connsiteX1" fmla="*/ 2057866 w 2057866"/>
                  <a:gd name="connsiteY1" fmla="*/ 0 h 3802641"/>
                  <a:gd name="connsiteX2" fmla="*/ 2057866 w 2057866"/>
                  <a:gd name="connsiteY2" fmla="*/ 3802641 h 3802641"/>
                  <a:gd name="connsiteX3" fmla="*/ 0 w 2057866"/>
                  <a:gd name="connsiteY3" fmla="*/ 1744775 h 380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7866" h="3802641">
                    <a:moveTo>
                      <a:pt x="1744775" y="0"/>
                    </a:moveTo>
                    <a:lnTo>
                      <a:pt x="2057866" y="0"/>
                    </a:lnTo>
                    <a:lnTo>
                      <a:pt x="2057866" y="3802641"/>
                    </a:lnTo>
                    <a:lnTo>
                      <a:pt x="0" y="1744775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629471" y="857250"/>
                <a:ext cx="2601373" cy="5143500"/>
              </a:xfrm>
              <a:custGeom>
                <a:avLst/>
                <a:gdLst>
                  <a:gd name="connsiteX0" fmla="*/ 2571750 w 2601373"/>
                  <a:gd name="connsiteY0" fmla="*/ 0 h 5143500"/>
                  <a:gd name="connsiteX1" fmla="*/ 2601373 w 2601373"/>
                  <a:gd name="connsiteY1" fmla="*/ 29623 h 5143500"/>
                  <a:gd name="connsiteX2" fmla="*/ 2601373 w 2601373"/>
                  <a:gd name="connsiteY2" fmla="*/ 5113877 h 5143500"/>
                  <a:gd name="connsiteX3" fmla="*/ 2571750 w 2601373"/>
                  <a:gd name="connsiteY3" fmla="*/ 5143500 h 5143500"/>
                  <a:gd name="connsiteX4" fmla="*/ 0 w 2601373"/>
                  <a:gd name="connsiteY4" fmla="*/ 2571750 h 514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1373" h="5143500">
                    <a:moveTo>
                      <a:pt x="2571750" y="0"/>
                    </a:moveTo>
                    <a:lnTo>
                      <a:pt x="2601373" y="29623"/>
                    </a:lnTo>
                    <a:lnTo>
                      <a:pt x="2601373" y="5113877"/>
                    </a:lnTo>
                    <a:lnTo>
                      <a:pt x="2571750" y="5143500"/>
                    </a:lnTo>
                    <a:lnTo>
                      <a:pt x="0" y="257175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0734370" y="1962150"/>
                <a:ext cx="1466850" cy="2933700"/>
              </a:xfrm>
              <a:custGeom>
                <a:avLst/>
                <a:gdLst>
                  <a:gd name="connsiteX0" fmla="*/ 1466850 w 1466850"/>
                  <a:gd name="connsiteY0" fmla="*/ 0 h 2933700"/>
                  <a:gd name="connsiteX1" fmla="*/ 1466850 w 1466850"/>
                  <a:gd name="connsiteY1" fmla="*/ 2933700 h 2933700"/>
                  <a:gd name="connsiteX2" fmla="*/ 0 w 1466850"/>
                  <a:gd name="connsiteY2" fmla="*/ 146685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6850" h="2933700">
                    <a:moveTo>
                      <a:pt x="1466850" y="0"/>
                    </a:moveTo>
                    <a:lnTo>
                      <a:pt x="1466850" y="2933700"/>
                    </a:lnTo>
                    <a:lnTo>
                      <a:pt x="0" y="1466850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1237917" y="2465696"/>
                <a:ext cx="973877" cy="1926608"/>
              </a:xfrm>
              <a:custGeom>
                <a:avLst/>
                <a:gdLst>
                  <a:gd name="connsiteX0" fmla="*/ 963304 w 973877"/>
                  <a:gd name="connsiteY0" fmla="*/ 0 h 1926608"/>
                  <a:gd name="connsiteX1" fmla="*/ 973877 w 973877"/>
                  <a:gd name="connsiteY1" fmla="*/ 10573 h 1926608"/>
                  <a:gd name="connsiteX2" fmla="*/ 973877 w 973877"/>
                  <a:gd name="connsiteY2" fmla="*/ 1916035 h 1926608"/>
                  <a:gd name="connsiteX3" fmla="*/ 963304 w 973877"/>
                  <a:gd name="connsiteY3" fmla="*/ 1926608 h 1926608"/>
                  <a:gd name="connsiteX4" fmla="*/ 0 w 973877"/>
                  <a:gd name="connsiteY4" fmla="*/ 963304 h 192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3877" h="1926608">
                    <a:moveTo>
                      <a:pt x="963304" y="0"/>
                    </a:moveTo>
                    <a:lnTo>
                      <a:pt x="973877" y="10573"/>
                    </a:lnTo>
                    <a:lnTo>
                      <a:pt x="973877" y="1916035"/>
                    </a:lnTo>
                    <a:lnTo>
                      <a:pt x="963304" y="1926608"/>
                    </a:lnTo>
                    <a:lnTo>
                      <a:pt x="0" y="963304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470150" y="1492885"/>
            <a:ext cx="18776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03</a:t>
            </a:r>
            <a:endParaRPr lang="en-US" altLang="zh-CN" sz="88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106816" y="1200000"/>
            <a:ext cx="2626702" cy="4081897"/>
            <a:chOff x="-783260" y="1634148"/>
            <a:chExt cx="1873519" cy="2911450"/>
          </a:xfrm>
        </p:grpSpPr>
        <p:sp>
          <p:nvSpPr>
            <p:cNvPr id="31" name="任意多边形 30"/>
            <p:cNvSpPr/>
            <p:nvPr/>
          </p:nvSpPr>
          <p:spPr>
            <a:xfrm>
              <a:off x="-235005" y="2183954"/>
              <a:ext cx="1325264" cy="2361644"/>
            </a:xfrm>
            <a:custGeom>
              <a:avLst/>
              <a:gdLst>
                <a:gd name="connsiteX0" fmla="*/ 17082 w 974344"/>
                <a:gd name="connsiteY0" fmla="*/ 0 h 1914525"/>
                <a:gd name="connsiteX1" fmla="*/ 974344 w 974344"/>
                <a:gd name="connsiteY1" fmla="*/ 957263 h 1914525"/>
                <a:gd name="connsiteX2" fmla="*/ 17082 w 974344"/>
                <a:gd name="connsiteY2" fmla="*/ 1914525 h 1914525"/>
                <a:gd name="connsiteX3" fmla="*/ 0 w 974344"/>
                <a:gd name="connsiteY3" fmla="*/ 1897443 h 1914525"/>
                <a:gd name="connsiteX4" fmla="*/ 0 w 974344"/>
                <a:gd name="connsiteY4" fmla="*/ 17082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344" h="1914525">
                  <a:moveTo>
                    <a:pt x="17082" y="0"/>
                  </a:moveTo>
                  <a:lnTo>
                    <a:pt x="974344" y="957263"/>
                  </a:lnTo>
                  <a:lnTo>
                    <a:pt x="17082" y="1914525"/>
                  </a:lnTo>
                  <a:lnTo>
                    <a:pt x="0" y="1897443"/>
                  </a:lnTo>
                  <a:lnTo>
                    <a:pt x="0" y="17082"/>
                  </a:ln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D7B26C">
                      <a:alpha val="0"/>
                    </a:srgbClr>
                  </a:gs>
                  <a:gs pos="75000">
                    <a:srgbClr val="D7B26C">
                      <a:alpha val="43000"/>
                    </a:srgbClr>
                  </a:gs>
                  <a:gs pos="32000">
                    <a:srgbClr val="D7B26C">
                      <a:alpha val="80000"/>
                    </a:srgbClr>
                  </a:gs>
                  <a:gs pos="100000">
                    <a:srgbClr val="D7B2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半闭框 24"/>
            <p:cNvSpPr/>
            <p:nvPr/>
          </p:nvSpPr>
          <p:spPr>
            <a:xfrm rot="8100000">
              <a:off x="-783260" y="1634148"/>
              <a:ext cx="1566522" cy="1566522"/>
            </a:xfrm>
            <a:prstGeom prst="halfFrame">
              <a:avLst>
                <a:gd name="adj1" fmla="val 29385"/>
                <a:gd name="adj2" fmla="val 29005"/>
              </a:avLst>
            </a:prstGeom>
            <a:solidFill>
              <a:srgbClr val="5C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-14293" y="2577266"/>
              <a:ext cx="883840" cy="1575018"/>
            </a:xfrm>
            <a:custGeom>
              <a:avLst/>
              <a:gdLst>
                <a:gd name="connsiteX0" fmla="*/ 17082 w 974344"/>
                <a:gd name="connsiteY0" fmla="*/ 0 h 1914525"/>
                <a:gd name="connsiteX1" fmla="*/ 974344 w 974344"/>
                <a:gd name="connsiteY1" fmla="*/ 957263 h 1914525"/>
                <a:gd name="connsiteX2" fmla="*/ 17082 w 974344"/>
                <a:gd name="connsiteY2" fmla="*/ 1914525 h 1914525"/>
                <a:gd name="connsiteX3" fmla="*/ 0 w 974344"/>
                <a:gd name="connsiteY3" fmla="*/ 1897443 h 1914525"/>
                <a:gd name="connsiteX4" fmla="*/ 0 w 974344"/>
                <a:gd name="connsiteY4" fmla="*/ 17082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344" h="1914525">
                  <a:moveTo>
                    <a:pt x="17082" y="0"/>
                  </a:moveTo>
                  <a:lnTo>
                    <a:pt x="974344" y="957263"/>
                  </a:lnTo>
                  <a:lnTo>
                    <a:pt x="17082" y="1914525"/>
                  </a:lnTo>
                  <a:lnTo>
                    <a:pt x="0" y="1897443"/>
                  </a:lnTo>
                  <a:lnTo>
                    <a:pt x="0" y="17082"/>
                  </a:ln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D7B26C">
                      <a:alpha val="45000"/>
                    </a:srgbClr>
                  </a:gs>
                  <a:gs pos="75000">
                    <a:srgbClr val="D7B26C">
                      <a:alpha val="43000"/>
                    </a:srgbClr>
                  </a:gs>
                  <a:gs pos="32000">
                    <a:srgbClr val="D7B26C"/>
                  </a:gs>
                  <a:gs pos="100000">
                    <a:srgbClr val="D7B2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487930" y="2620645"/>
            <a:ext cx="69526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</a:t>
            </a:r>
            <a:endParaRPr lang="en-US" altLang="zh-CN" sz="54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54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音乐教育的含义</a:t>
            </a:r>
            <a:endParaRPr lang="zh-CN" altLang="en-US" sz="5400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一、 如何理解学前儿童音乐教育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为了理解学前儿童音乐教育的含义，需要分析两种价值取向：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以教育为取向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（培养主体）和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以音乐为取向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（传递音乐文化）。两者应有机统一，在实际教育中互为补充，以教育取向为主、音乐取向为辅。</a:t>
            </a:r>
            <a:endParaRPr lang="en-US" altLang="zh-CN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音乐教育一方面要教儿童认识音乐、掌握演唱演奏技巧，发展音乐能力；另一方面更根本的目的是通过音乐促进儿童身体、智力、情感、个性、社会性的全面发展。正如孔子所言“成于乐”，德谟克利特认为音乐能造就人，铃木镇一强调在音乐学习中培养意志品质。</a:t>
            </a:r>
            <a:endParaRPr lang="en-US" altLang="zh-CN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因此，开展学前儿童音乐教育，既要遵循音乐学习规律，开发音乐潜能、培养基本技能；也要以全面发展为中心，通过音乐促进儿童和谐发展。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C9D0D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-318784" y="-438150"/>
            <a:ext cx="2054282" cy="7742402"/>
            <a:chOff x="-318759" y="-438055"/>
            <a:chExt cx="2054231" cy="7742211"/>
          </a:xfrm>
        </p:grpSpPr>
        <p:grpSp>
          <p:nvGrpSpPr>
            <p:cNvPr id="18" name="组合 17"/>
            <p:cNvGrpSpPr/>
            <p:nvPr/>
          </p:nvGrpSpPr>
          <p:grpSpPr>
            <a:xfrm>
              <a:off x="-318758" y="-438055"/>
              <a:ext cx="2054230" cy="1341411"/>
              <a:chOff x="-318758" y="-438055"/>
              <a:chExt cx="2054230" cy="1341411"/>
            </a:xfrm>
          </p:grpSpPr>
          <p:sp>
            <p:nvSpPr>
              <p:cNvPr id="11" name="任意多边形 10"/>
              <p:cNvSpPr/>
              <p:nvPr/>
            </p:nvSpPr>
            <p:spPr>
              <a:xfrm rot="2700000">
                <a:off x="103782" y="-728333"/>
                <a:ext cx="1209149" cy="2054230"/>
              </a:xfrm>
              <a:custGeom>
                <a:avLst/>
                <a:gdLst>
                  <a:gd name="connsiteX0" fmla="*/ 579225 w 1209149"/>
                  <a:gd name="connsiteY0" fmla="*/ 629924 h 2054230"/>
                  <a:gd name="connsiteX1" fmla="*/ 1209149 w 1209149"/>
                  <a:gd name="connsiteY1" fmla="*/ 0 h 2054230"/>
                  <a:gd name="connsiteX2" fmla="*/ 1209149 w 1209149"/>
                  <a:gd name="connsiteY2" fmla="*/ 2054230 h 2054230"/>
                  <a:gd name="connsiteX3" fmla="*/ 629924 w 1209149"/>
                  <a:gd name="connsiteY3" fmla="*/ 2054230 h 2054230"/>
                  <a:gd name="connsiteX4" fmla="*/ 0 w 1209149"/>
                  <a:gd name="connsiteY4" fmla="*/ 1424306 h 2054230"/>
                  <a:gd name="connsiteX5" fmla="*/ 579225 w 1209149"/>
                  <a:gd name="connsiteY5" fmla="*/ 1424306 h 205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149" h="2054230">
                    <a:moveTo>
                      <a:pt x="579225" y="629924"/>
                    </a:moveTo>
                    <a:lnTo>
                      <a:pt x="1209149" y="0"/>
                    </a:lnTo>
                    <a:lnTo>
                      <a:pt x="1209149" y="2054230"/>
                    </a:lnTo>
                    <a:lnTo>
                      <a:pt x="629924" y="2054230"/>
                    </a:lnTo>
                    <a:lnTo>
                      <a:pt x="0" y="1424306"/>
                    </a:lnTo>
                    <a:lnTo>
                      <a:pt x="579225" y="1424306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2700000">
                <a:off x="28669" y="-657766"/>
                <a:ext cx="1072529" cy="1511952"/>
              </a:xfrm>
              <a:custGeom>
                <a:avLst/>
                <a:gdLst>
                  <a:gd name="connsiteX0" fmla="*/ 0 w 1072529"/>
                  <a:gd name="connsiteY0" fmla="*/ 1072529 h 1511952"/>
                  <a:gd name="connsiteX1" fmla="*/ 1072529 w 1072529"/>
                  <a:gd name="connsiteY1" fmla="*/ 0 h 1511952"/>
                  <a:gd name="connsiteX2" fmla="*/ 1072529 w 1072529"/>
                  <a:gd name="connsiteY2" fmla="*/ 1511952 h 1511952"/>
                  <a:gd name="connsiteX3" fmla="*/ 439424 w 1072529"/>
                  <a:gd name="connsiteY3" fmla="*/ 1511952 h 151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529" h="1511952">
                    <a:moveTo>
                      <a:pt x="0" y="1072529"/>
                    </a:moveTo>
                    <a:lnTo>
                      <a:pt x="1072529" y="0"/>
                    </a:lnTo>
                    <a:lnTo>
                      <a:pt x="1072529" y="1511952"/>
                    </a:lnTo>
                    <a:lnTo>
                      <a:pt x="439424" y="1511952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67000">
                      <a:srgbClr val="D7B26C">
                        <a:alpha val="40000"/>
                      </a:srgbClr>
                    </a:gs>
                    <a:gs pos="100000">
                      <a:srgbClr val="D7B26C">
                        <a:alpha val="65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flipV="1">
              <a:off x="-318759" y="5962745"/>
              <a:ext cx="2054230" cy="1341411"/>
              <a:chOff x="-318758" y="-438055"/>
              <a:chExt cx="2054230" cy="1341411"/>
            </a:xfrm>
          </p:grpSpPr>
          <p:sp>
            <p:nvSpPr>
              <p:cNvPr id="20" name="任意多边形 19"/>
              <p:cNvSpPr/>
              <p:nvPr/>
            </p:nvSpPr>
            <p:spPr>
              <a:xfrm rot="2700000">
                <a:off x="103782" y="-728333"/>
                <a:ext cx="1209149" cy="2054230"/>
              </a:xfrm>
              <a:custGeom>
                <a:avLst/>
                <a:gdLst>
                  <a:gd name="connsiteX0" fmla="*/ 579225 w 1209149"/>
                  <a:gd name="connsiteY0" fmla="*/ 629924 h 2054230"/>
                  <a:gd name="connsiteX1" fmla="*/ 1209149 w 1209149"/>
                  <a:gd name="connsiteY1" fmla="*/ 0 h 2054230"/>
                  <a:gd name="connsiteX2" fmla="*/ 1209149 w 1209149"/>
                  <a:gd name="connsiteY2" fmla="*/ 2054230 h 2054230"/>
                  <a:gd name="connsiteX3" fmla="*/ 629924 w 1209149"/>
                  <a:gd name="connsiteY3" fmla="*/ 2054230 h 2054230"/>
                  <a:gd name="connsiteX4" fmla="*/ 0 w 1209149"/>
                  <a:gd name="connsiteY4" fmla="*/ 1424306 h 2054230"/>
                  <a:gd name="connsiteX5" fmla="*/ 579225 w 1209149"/>
                  <a:gd name="connsiteY5" fmla="*/ 1424306 h 205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149" h="2054230">
                    <a:moveTo>
                      <a:pt x="579225" y="629924"/>
                    </a:moveTo>
                    <a:lnTo>
                      <a:pt x="1209149" y="0"/>
                    </a:lnTo>
                    <a:lnTo>
                      <a:pt x="1209149" y="2054230"/>
                    </a:lnTo>
                    <a:lnTo>
                      <a:pt x="629924" y="2054230"/>
                    </a:lnTo>
                    <a:lnTo>
                      <a:pt x="0" y="1424306"/>
                    </a:lnTo>
                    <a:lnTo>
                      <a:pt x="579225" y="1424306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2700000">
                <a:off x="28669" y="-657766"/>
                <a:ext cx="1072529" cy="1511952"/>
              </a:xfrm>
              <a:custGeom>
                <a:avLst/>
                <a:gdLst>
                  <a:gd name="connsiteX0" fmla="*/ 0 w 1072529"/>
                  <a:gd name="connsiteY0" fmla="*/ 1072529 h 1511952"/>
                  <a:gd name="connsiteX1" fmla="*/ 1072529 w 1072529"/>
                  <a:gd name="connsiteY1" fmla="*/ 0 h 1511952"/>
                  <a:gd name="connsiteX2" fmla="*/ 1072529 w 1072529"/>
                  <a:gd name="connsiteY2" fmla="*/ 1511952 h 1511952"/>
                  <a:gd name="connsiteX3" fmla="*/ 439424 w 1072529"/>
                  <a:gd name="connsiteY3" fmla="*/ 1511952 h 151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529" h="1511952">
                    <a:moveTo>
                      <a:pt x="0" y="1072529"/>
                    </a:moveTo>
                    <a:lnTo>
                      <a:pt x="1072529" y="0"/>
                    </a:lnTo>
                    <a:lnTo>
                      <a:pt x="1072529" y="1511952"/>
                    </a:lnTo>
                    <a:lnTo>
                      <a:pt x="439424" y="1511952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67000">
                      <a:srgbClr val="D7B26C">
                        <a:alpha val="40000"/>
                      </a:srgbClr>
                    </a:gs>
                    <a:gs pos="100000">
                      <a:srgbClr val="D7B26C">
                        <a:alpha val="65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9629471" y="-57386"/>
            <a:ext cx="4744029" cy="6972537"/>
            <a:chOff x="9629471" y="-57386"/>
            <a:chExt cx="4744029" cy="6972537"/>
          </a:xfrm>
        </p:grpSpPr>
        <p:sp>
          <p:nvSpPr>
            <p:cNvPr id="61" name="任意多边形 60"/>
            <p:cNvSpPr/>
            <p:nvPr/>
          </p:nvSpPr>
          <p:spPr>
            <a:xfrm rot="2700000">
              <a:off x="10004350" y="1244426"/>
              <a:ext cx="4369150" cy="4369150"/>
            </a:xfrm>
            <a:custGeom>
              <a:avLst/>
              <a:gdLst>
                <a:gd name="connsiteX0" fmla="*/ 0 w 4369150"/>
                <a:gd name="connsiteY0" fmla="*/ 0 h 4369150"/>
                <a:gd name="connsiteX1" fmla="*/ 875900 w 4369150"/>
                <a:gd name="connsiteY1" fmla="*/ 875899 h 4369150"/>
                <a:gd name="connsiteX2" fmla="*/ 875899 w 4369150"/>
                <a:gd name="connsiteY2" fmla="*/ 3493251 h 4369150"/>
                <a:gd name="connsiteX3" fmla="*/ 3493251 w 4369150"/>
                <a:gd name="connsiteY3" fmla="*/ 3493251 h 4369150"/>
                <a:gd name="connsiteX4" fmla="*/ 4369150 w 4369150"/>
                <a:gd name="connsiteY4" fmla="*/ 4369150 h 4369150"/>
                <a:gd name="connsiteX5" fmla="*/ 0 w 4369150"/>
                <a:gd name="connsiteY5" fmla="*/ 4369150 h 436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150" h="4369150">
                  <a:moveTo>
                    <a:pt x="0" y="0"/>
                  </a:moveTo>
                  <a:lnTo>
                    <a:pt x="875900" y="875899"/>
                  </a:lnTo>
                  <a:lnTo>
                    <a:pt x="875899" y="3493251"/>
                  </a:lnTo>
                  <a:lnTo>
                    <a:pt x="3493251" y="3493251"/>
                  </a:lnTo>
                  <a:lnTo>
                    <a:pt x="4369150" y="4369150"/>
                  </a:lnTo>
                  <a:lnTo>
                    <a:pt x="0" y="4369150"/>
                  </a:lnTo>
                  <a:close/>
                </a:path>
              </a:pathLst>
            </a:custGeom>
            <a:solidFill>
              <a:srgbClr val="5C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9629471" y="-57386"/>
              <a:ext cx="2620422" cy="6972537"/>
              <a:chOff x="9629471" y="-57386"/>
              <a:chExt cx="2620422" cy="6972537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10177462" y="5889069"/>
                <a:ext cx="2014538" cy="1007269"/>
              </a:xfrm>
              <a:custGeom>
                <a:avLst/>
                <a:gdLst>
                  <a:gd name="connsiteX0" fmla="*/ 1007269 w 2014538"/>
                  <a:gd name="connsiteY0" fmla="*/ 0 h 1007269"/>
                  <a:gd name="connsiteX1" fmla="*/ 2014538 w 2014538"/>
                  <a:gd name="connsiteY1" fmla="*/ 1007269 h 1007269"/>
                  <a:gd name="connsiteX2" fmla="*/ 0 w 2014538"/>
                  <a:gd name="connsiteY2" fmla="*/ 1007269 h 1007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14538" h="1007269">
                    <a:moveTo>
                      <a:pt x="1007269" y="0"/>
                    </a:moveTo>
                    <a:lnTo>
                      <a:pt x="2014538" y="1007269"/>
                    </a:lnTo>
                    <a:lnTo>
                      <a:pt x="0" y="1007269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9901083" y="2840615"/>
                <a:ext cx="2329761" cy="4074536"/>
              </a:xfrm>
              <a:custGeom>
                <a:avLst/>
                <a:gdLst>
                  <a:gd name="connsiteX0" fmla="*/ 2329761 w 2329761"/>
                  <a:gd name="connsiteY0" fmla="*/ 0 h 4074536"/>
                  <a:gd name="connsiteX1" fmla="*/ 2329761 w 2329761"/>
                  <a:gd name="connsiteY1" fmla="*/ 4074536 h 4074536"/>
                  <a:gd name="connsiteX2" fmla="*/ 1744775 w 2329761"/>
                  <a:gd name="connsiteY2" fmla="*/ 4074536 h 4074536"/>
                  <a:gd name="connsiteX3" fmla="*/ 0 w 2329761"/>
                  <a:gd name="connsiteY3" fmla="*/ 2329761 h 407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761" h="4074536">
                    <a:moveTo>
                      <a:pt x="2329761" y="0"/>
                    </a:moveTo>
                    <a:lnTo>
                      <a:pt x="2329761" y="4074536"/>
                    </a:lnTo>
                    <a:lnTo>
                      <a:pt x="1744775" y="4074536"/>
                    </a:lnTo>
                    <a:lnTo>
                      <a:pt x="0" y="232976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10162403" y="3101936"/>
                <a:ext cx="2068440" cy="3811626"/>
              </a:xfrm>
              <a:custGeom>
                <a:avLst/>
                <a:gdLst>
                  <a:gd name="connsiteX0" fmla="*/ 2068440 w 2068440"/>
                  <a:gd name="connsiteY0" fmla="*/ 0 h 3811626"/>
                  <a:gd name="connsiteX1" fmla="*/ 2068440 w 2068440"/>
                  <a:gd name="connsiteY1" fmla="*/ 3811626 h 3811626"/>
                  <a:gd name="connsiteX2" fmla="*/ 1743186 w 2068440"/>
                  <a:gd name="connsiteY2" fmla="*/ 3811626 h 3811626"/>
                  <a:gd name="connsiteX3" fmla="*/ 0 w 2068440"/>
                  <a:gd name="connsiteY3" fmla="*/ 2068440 h 381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8440" h="3811626">
                    <a:moveTo>
                      <a:pt x="2068440" y="0"/>
                    </a:moveTo>
                    <a:lnTo>
                      <a:pt x="2068440" y="3811626"/>
                    </a:lnTo>
                    <a:lnTo>
                      <a:pt x="1743186" y="3811626"/>
                    </a:lnTo>
                    <a:lnTo>
                      <a:pt x="0" y="206844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9901084" y="-57386"/>
                <a:ext cx="2348809" cy="4093820"/>
              </a:xfrm>
              <a:custGeom>
                <a:avLst/>
                <a:gdLst>
                  <a:gd name="connsiteX0" fmla="*/ 1745011 w 2348809"/>
                  <a:gd name="connsiteY0" fmla="*/ 0 h 4093820"/>
                  <a:gd name="connsiteX1" fmla="*/ 2348809 w 2348809"/>
                  <a:gd name="connsiteY1" fmla="*/ 0 h 4093820"/>
                  <a:gd name="connsiteX2" fmla="*/ 2348809 w 2348809"/>
                  <a:gd name="connsiteY2" fmla="*/ 4093820 h 4093820"/>
                  <a:gd name="connsiteX3" fmla="*/ 0 w 2348809"/>
                  <a:gd name="connsiteY3" fmla="*/ 1745011 h 409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809" h="4093820">
                    <a:moveTo>
                      <a:pt x="1745011" y="0"/>
                    </a:moveTo>
                    <a:lnTo>
                      <a:pt x="2348809" y="0"/>
                    </a:lnTo>
                    <a:lnTo>
                      <a:pt x="2348809" y="4093820"/>
                    </a:lnTo>
                    <a:lnTo>
                      <a:pt x="0" y="174501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10162404" y="-57149"/>
                <a:ext cx="2057866" cy="3802641"/>
              </a:xfrm>
              <a:custGeom>
                <a:avLst/>
                <a:gdLst>
                  <a:gd name="connsiteX0" fmla="*/ 1744775 w 2057866"/>
                  <a:gd name="connsiteY0" fmla="*/ 0 h 3802641"/>
                  <a:gd name="connsiteX1" fmla="*/ 2057866 w 2057866"/>
                  <a:gd name="connsiteY1" fmla="*/ 0 h 3802641"/>
                  <a:gd name="connsiteX2" fmla="*/ 2057866 w 2057866"/>
                  <a:gd name="connsiteY2" fmla="*/ 3802641 h 3802641"/>
                  <a:gd name="connsiteX3" fmla="*/ 0 w 2057866"/>
                  <a:gd name="connsiteY3" fmla="*/ 1744775 h 380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7866" h="3802641">
                    <a:moveTo>
                      <a:pt x="1744775" y="0"/>
                    </a:moveTo>
                    <a:lnTo>
                      <a:pt x="2057866" y="0"/>
                    </a:lnTo>
                    <a:lnTo>
                      <a:pt x="2057866" y="3802641"/>
                    </a:lnTo>
                    <a:lnTo>
                      <a:pt x="0" y="1744775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9629471" y="857250"/>
                <a:ext cx="2601373" cy="5143500"/>
              </a:xfrm>
              <a:custGeom>
                <a:avLst/>
                <a:gdLst>
                  <a:gd name="connsiteX0" fmla="*/ 2571750 w 2601373"/>
                  <a:gd name="connsiteY0" fmla="*/ 0 h 5143500"/>
                  <a:gd name="connsiteX1" fmla="*/ 2601373 w 2601373"/>
                  <a:gd name="connsiteY1" fmla="*/ 29623 h 5143500"/>
                  <a:gd name="connsiteX2" fmla="*/ 2601373 w 2601373"/>
                  <a:gd name="connsiteY2" fmla="*/ 5113877 h 5143500"/>
                  <a:gd name="connsiteX3" fmla="*/ 2571750 w 2601373"/>
                  <a:gd name="connsiteY3" fmla="*/ 5143500 h 5143500"/>
                  <a:gd name="connsiteX4" fmla="*/ 0 w 2601373"/>
                  <a:gd name="connsiteY4" fmla="*/ 2571750 h 514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1373" h="5143500">
                    <a:moveTo>
                      <a:pt x="2571750" y="0"/>
                    </a:moveTo>
                    <a:lnTo>
                      <a:pt x="2601373" y="29623"/>
                    </a:lnTo>
                    <a:lnTo>
                      <a:pt x="2601373" y="5113877"/>
                    </a:lnTo>
                    <a:lnTo>
                      <a:pt x="2571750" y="5143500"/>
                    </a:lnTo>
                    <a:lnTo>
                      <a:pt x="0" y="257175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10734370" y="1962150"/>
                <a:ext cx="1466850" cy="2933700"/>
              </a:xfrm>
              <a:custGeom>
                <a:avLst/>
                <a:gdLst>
                  <a:gd name="connsiteX0" fmla="*/ 1466850 w 1466850"/>
                  <a:gd name="connsiteY0" fmla="*/ 0 h 2933700"/>
                  <a:gd name="connsiteX1" fmla="*/ 1466850 w 1466850"/>
                  <a:gd name="connsiteY1" fmla="*/ 2933700 h 2933700"/>
                  <a:gd name="connsiteX2" fmla="*/ 0 w 1466850"/>
                  <a:gd name="connsiteY2" fmla="*/ 146685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6850" h="2933700">
                    <a:moveTo>
                      <a:pt x="1466850" y="0"/>
                    </a:moveTo>
                    <a:lnTo>
                      <a:pt x="1466850" y="2933700"/>
                    </a:lnTo>
                    <a:lnTo>
                      <a:pt x="0" y="1466850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11237917" y="2465696"/>
                <a:ext cx="973877" cy="1926608"/>
              </a:xfrm>
              <a:custGeom>
                <a:avLst/>
                <a:gdLst>
                  <a:gd name="connsiteX0" fmla="*/ 963304 w 973877"/>
                  <a:gd name="connsiteY0" fmla="*/ 0 h 1926608"/>
                  <a:gd name="connsiteX1" fmla="*/ 973877 w 973877"/>
                  <a:gd name="connsiteY1" fmla="*/ 10573 h 1926608"/>
                  <a:gd name="connsiteX2" fmla="*/ 973877 w 973877"/>
                  <a:gd name="connsiteY2" fmla="*/ 1916035 h 1926608"/>
                  <a:gd name="connsiteX3" fmla="*/ 963304 w 973877"/>
                  <a:gd name="connsiteY3" fmla="*/ 1926608 h 1926608"/>
                  <a:gd name="connsiteX4" fmla="*/ 0 w 973877"/>
                  <a:gd name="connsiteY4" fmla="*/ 963304 h 192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3877" h="1926608">
                    <a:moveTo>
                      <a:pt x="963304" y="0"/>
                    </a:moveTo>
                    <a:lnTo>
                      <a:pt x="973877" y="10573"/>
                    </a:lnTo>
                    <a:lnTo>
                      <a:pt x="973877" y="1916035"/>
                    </a:lnTo>
                    <a:lnTo>
                      <a:pt x="963304" y="1926608"/>
                    </a:lnTo>
                    <a:lnTo>
                      <a:pt x="0" y="963304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9" name="文本框 48" descr="7b0a20202020227461726765744d6f64756c65223a20226b6f6e6c696e65666f6e7473220a7d0a"/>
          <p:cNvSpPr txBox="1"/>
          <p:nvPr/>
        </p:nvSpPr>
        <p:spPr>
          <a:xfrm>
            <a:off x="1821180" y="3021965"/>
            <a:ext cx="66681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  <a:sym typeface="+mn-ea"/>
              </a:rPr>
              <a:t>学前儿童音乐教育的基本理论问题</a:t>
            </a:r>
            <a:r>
              <a:rPr lang="zh-CN" altLang="en-US" sz="6000" dirty="0">
                <a:solidFill>
                  <a:srgbClr val="444F56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 </a:t>
            </a:r>
            <a:endParaRPr lang="zh-CN" altLang="en-US" sz="6000" dirty="0">
              <a:solidFill>
                <a:srgbClr val="444F56"/>
              </a:solidFill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  <p:cxnSp>
        <p:nvCxnSpPr>
          <p:cNvPr id="88" name="直接连接符 87"/>
          <p:cNvCxnSpPr>
            <a:stCxn id="11" idx="2"/>
            <a:endCxn id="20" idx="2"/>
          </p:cNvCxnSpPr>
          <p:nvPr/>
        </p:nvCxnSpPr>
        <p:spPr>
          <a:xfrm flipH="1">
            <a:off x="409568" y="1452513"/>
            <a:ext cx="1" cy="3961076"/>
          </a:xfrm>
          <a:prstGeom prst="line">
            <a:avLst/>
          </a:prstGeom>
          <a:ln w="38100">
            <a:gradFill flip="none" rotWithShape="1">
              <a:gsLst>
                <a:gs pos="0">
                  <a:srgbClr val="D7B26C"/>
                </a:gs>
                <a:gs pos="47000">
                  <a:srgbClr val="D7B26C">
                    <a:alpha val="64000"/>
                  </a:srgbClr>
                </a:gs>
                <a:gs pos="79000">
                  <a:srgbClr val="D7B26C">
                    <a:alpha val="36000"/>
                  </a:srgbClr>
                </a:gs>
                <a:gs pos="25000">
                  <a:srgbClr val="D7B26C">
                    <a:alpha val="40000"/>
                  </a:srgbClr>
                </a:gs>
                <a:gs pos="100000">
                  <a:srgbClr val="D7B26C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 descr="7b0a20202020227461726765744d6f64756c65223a20226b6f6e6c696e65666f6e7473220a7d0a"/>
          <p:cNvSpPr txBox="1"/>
          <p:nvPr/>
        </p:nvSpPr>
        <p:spPr>
          <a:xfrm>
            <a:off x="1862455" y="2159000"/>
            <a:ext cx="2513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第二章</a:t>
            </a:r>
            <a:endParaRPr lang="zh-CN" altLang="en-US" sz="4000" dirty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学前儿童音乐教育的特点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(一) 形象性和感染性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音乐艺术以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具体形象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而非抽象概念反映社会生活。音乐虽是非视觉的听觉艺术，但可通过联想、想象形成有思想情感的形象内容。学前儿童思维依赖具体形象，因此音乐教育的内容、形式和方法都具有形象性。例如，《动物狂欢节》等作品通过旋律、节奏模拟儿童熟悉的声音和动物形象，激发其联想与感受。教学方法上，可借助图片、语言、动作等非音乐手段辅助儿童体验音乐意境。此外，音乐艺术具有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强烈的感染力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，以情动人，能引起儿童情感共鸣，促进情感发展，并潜移默化地影响其思想品德。这是音乐教育的特殊魅力所在。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485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学前儿童音乐教育的特点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(二) 趣味性和游戏性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幼年时代以游戏为主，儿童追求愉快与趣味。音乐本身的趣味性吸引儿童积极参与音乐教育。应利用这一特性，引导儿童在玩中学、乐中学，以“乐”和“趣味”为手段，培养其活泼开朗的个性及主动探索的品质。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学前儿童音乐教育的趣味性、游戏性最直接地体现在音乐游戏上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，如歌舞游戏、表演游戏、听辨反应游戏等。这些活动能在听听唱唱、动动玩玩中增强儿童的节奏感、提高动作协调性、促进听觉辨别能力，并让儿童获得愉快的情绪体验。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485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学前儿童音乐教育的特点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(二) 趣味性和游戏性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1. 内容上的趣味性和游戏性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除了音乐游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戏，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歌唱、韵律、打击乐演奏和音乐欣赏等活动同样具有突出的趣味性和游戏性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。例如，歌唱活动中节奏鲜明、歌词富有童趣的歌曲（如《颠倒歌》《跷跷板》等传统童谣）占很大比例。音乐欣赏活动中，如《登长城》采用游戏化手段，让儿童通过角色扮演、动作体验乐曲中的爬长城、小憩、欢呼等情节，激发欣赏兴趣，促进对音乐的充分感受与理解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485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学前儿童音乐教育的特点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(二) 趣味性和游戏性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2. 形式上的趣味性和游戏性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学前儿童音乐教育的趣味性和游戏性体现在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活动形式的自由、灵活与多样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。集体活动并非唯一形式，如歌唱可采用齐唱、独唱、接唱、对唱等。儿童可自由选择活动空间、同伴和小组。在“小小音乐会”中，儿童可自发组织活动，教师以观察者、参与者等不同角色灵活指导，儿童也可担任表演者、组织者等多种角色。这种灵活多样的形式增强了教育的趣味性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485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学前儿童音乐教育的特点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(二) 趣味性和游戏性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3. 方法上的趣味性和游戏性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根据学前儿童身心发展的特点，教师可以在音乐教育活动的设计与组织中，创造性地采用趣味化、游戏化的方式来引发儿童对音乐的兴趣，加强其对将要学习内容和技能的理解、把握。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示范、讲解、提问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是音乐教育中最普遍使用的方法。教师在使用过程中，要注意通过语言、表情、体态上的变化来创造一种具有游戏性质的假想情境，使儿童自然而然地跟随教师的要求积极地参与活动。此外，当儿童由于过分兴奋或注意力未集中而不能很好地进入活动内容、完成活动要求时，教师还可以通过有趣、有吸引力的方式调动儿童的情绪、引起儿童的兴趣，从而使儿童较快地进入当前的学习情境之中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485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学前儿童音乐教育的特点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(三) 技能性和综合性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音乐需要基本技巧才能获得完美表现。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技能性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是学前儿童音乐教育的明显特征，早期训练对儿童成长有益。这带来两点启示：一是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教师需具备音乐技能技巧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，以有效开展教育活动；二是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儿童也需掌握基本音乐“语汇”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，才能在听听、唱唱、跳跳、奏奏中大胆表现与探索创造。此外，综合性是学前儿童音乐教育的又一特点。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485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学前儿童音乐教育的特点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(三) 技能性和综合性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1. 形式上的综合性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人类早期音乐是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歌、舞、乐三位一体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的综合活动，学前儿童音乐教育同样具有这种综合性。儿童感受、表现音乐时最普遍的形式是“载歌载舞”“唱唱跳跳”，他们往往通过外化动作来欣赏音乐，这是其心理特点的反映。不必人为划分不同的音乐表现形式，而应以儿童熟悉、喜爱的形式，在歌、舞、乐密切融合中让他们体验参与音乐活动的快乐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485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学前儿童音乐教育的特点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(三) 技能性和综合性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2. 过程上的综合性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学前儿童音乐教育过程体现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表演、欣赏、创作“三位一体”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的综合性特点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。应培养儿童对音乐的主动探究倾向，不必过早人为割裂教育过程，否则既不利于形成生动活泼的氛围，也会扼杀儿童主动表现和探究的欲望。因此，在音乐活动中实现三者互相融合十分必要。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4850" y="222885"/>
            <a:ext cx="8888730" cy="1170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第三节</a:t>
            </a:r>
            <a:r>
              <a:rPr lang="zh-CN" altLang="en-US" sz="36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学前儿童音乐教育的含义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学前儿童音乐教育的特点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(三) 技能性和综合性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1165" y="2016760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3. 方法上的综合性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学前儿童音乐教育的方法是灵活而丰富多样的。其中，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示范、讲解、练习、引导等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方法，都是从音乐学科本身的特点，以及儿童感知、理解音乐的特点和规律出发而形成并被普遍应用的。每一种方法都有其特别的功效，是教育者长期教育经验总结的结晶。这些方法并不是孤立的，而是相互融合的一个整体。它们共同作用于儿童音乐教育活动的实践之中，相互交融，相互渗透，以促进儿童在身体、认知、情感、个性及社会性方面的和谐发展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18784" y="-438150"/>
            <a:ext cx="2054282" cy="7742402"/>
            <a:chOff x="-318759" y="-438055"/>
            <a:chExt cx="2054231" cy="7742211"/>
          </a:xfrm>
        </p:grpSpPr>
        <p:grpSp>
          <p:nvGrpSpPr>
            <p:cNvPr id="3" name="组合 2"/>
            <p:cNvGrpSpPr/>
            <p:nvPr/>
          </p:nvGrpSpPr>
          <p:grpSpPr>
            <a:xfrm>
              <a:off x="-318758" y="-438055"/>
              <a:ext cx="2054230" cy="1341411"/>
              <a:chOff x="-318758" y="-438055"/>
              <a:chExt cx="2054230" cy="1341411"/>
            </a:xfrm>
          </p:grpSpPr>
          <p:sp>
            <p:nvSpPr>
              <p:cNvPr id="7" name="任意多边形 6"/>
              <p:cNvSpPr/>
              <p:nvPr/>
            </p:nvSpPr>
            <p:spPr>
              <a:xfrm rot="2700000">
                <a:off x="103782" y="-728333"/>
                <a:ext cx="1209149" cy="2054230"/>
              </a:xfrm>
              <a:custGeom>
                <a:avLst/>
                <a:gdLst>
                  <a:gd name="connsiteX0" fmla="*/ 579225 w 1209149"/>
                  <a:gd name="connsiteY0" fmla="*/ 629924 h 2054230"/>
                  <a:gd name="connsiteX1" fmla="*/ 1209149 w 1209149"/>
                  <a:gd name="connsiteY1" fmla="*/ 0 h 2054230"/>
                  <a:gd name="connsiteX2" fmla="*/ 1209149 w 1209149"/>
                  <a:gd name="connsiteY2" fmla="*/ 2054230 h 2054230"/>
                  <a:gd name="connsiteX3" fmla="*/ 629924 w 1209149"/>
                  <a:gd name="connsiteY3" fmla="*/ 2054230 h 2054230"/>
                  <a:gd name="connsiteX4" fmla="*/ 0 w 1209149"/>
                  <a:gd name="connsiteY4" fmla="*/ 1424306 h 2054230"/>
                  <a:gd name="connsiteX5" fmla="*/ 579225 w 1209149"/>
                  <a:gd name="connsiteY5" fmla="*/ 1424306 h 205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149" h="2054230">
                    <a:moveTo>
                      <a:pt x="579225" y="629924"/>
                    </a:moveTo>
                    <a:lnTo>
                      <a:pt x="1209149" y="0"/>
                    </a:lnTo>
                    <a:lnTo>
                      <a:pt x="1209149" y="2054230"/>
                    </a:lnTo>
                    <a:lnTo>
                      <a:pt x="629924" y="2054230"/>
                    </a:lnTo>
                    <a:lnTo>
                      <a:pt x="0" y="1424306"/>
                    </a:lnTo>
                    <a:lnTo>
                      <a:pt x="579225" y="1424306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rot="2700000">
                <a:off x="28669" y="-657766"/>
                <a:ext cx="1072529" cy="1511952"/>
              </a:xfrm>
              <a:custGeom>
                <a:avLst/>
                <a:gdLst>
                  <a:gd name="connsiteX0" fmla="*/ 0 w 1072529"/>
                  <a:gd name="connsiteY0" fmla="*/ 1072529 h 1511952"/>
                  <a:gd name="connsiteX1" fmla="*/ 1072529 w 1072529"/>
                  <a:gd name="connsiteY1" fmla="*/ 0 h 1511952"/>
                  <a:gd name="connsiteX2" fmla="*/ 1072529 w 1072529"/>
                  <a:gd name="connsiteY2" fmla="*/ 1511952 h 1511952"/>
                  <a:gd name="connsiteX3" fmla="*/ 439424 w 1072529"/>
                  <a:gd name="connsiteY3" fmla="*/ 1511952 h 151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529" h="1511952">
                    <a:moveTo>
                      <a:pt x="0" y="1072529"/>
                    </a:moveTo>
                    <a:lnTo>
                      <a:pt x="1072529" y="0"/>
                    </a:lnTo>
                    <a:lnTo>
                      <a:pt x="1072529" y="1511952"/>
                    </a:lnTo>
                    <a:lnTo>
                      <a:pt x="439424" y="1511952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67000">
                      <a:srgbClr val="D7B26C">
                        <a:alpha val="40000"/>
                      </a:srgbClr>
                    </a:gs>
                    <a:gs pos="100000">
                      <a:srgbClr val="D7B26C">
                        <a:alpha val="65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V="1">
              <a:off x="-318759" y="5962745"/>
              <a:ext cx="2054230" cy="1341411"/>
              <a:chOff x="-318758" y="-438055"/>
              <a:chExt cx="2054230" cy="1341411"/>
            </a:xfrm>
          </p:grpSpPr>
          <p:sp>
            <p:nvSpPr>
              <p:cNvPr id="5" name="任意多边形 4"/>
              <p:cNvSpPr/>
              <p:nvPr/>
            </p:nvSpPr>
            <p:spPr>
              <a:xfrm rot="2700000">
                <a:off x="103782" y="-728333"/>
                <a:ext cx="1209149" cy="2054230"/>
              </a:xfrm>
              <a:custGeom>
                <a:avLst/>
                <a:gdLst>
                  <a:gd name="connsiteX0" fmla="*/ 579225 w 1209149"/>
                  <a:gd name="connsiteY0" fmla="*/ 629924 h 2054230"/>
                  <a:gd name="connsiteX1" fmla="*/ 1209149 w 1209149"/>
                  <a:gd name="connsiteY1" fmla="*/ 0 h 2054230"/>
                  <a:gd name="connsiteX2" fmla="*/ 1209149 w 1209149"/>
                  <a:gd name="connsiteY2" fmla="*/ 2054230 h 2054230"/>
                  <a:gd name="connsiteX3" fmla="*/ 629924 w 1209149"/>
                  <a:gd name="connsiteY3" fmla="*/ 2054230 h 2054230"/>
                  <a:gd name="connsiteX4" fmla="*/ 0 w 1209149"/>
                  <a:gd name="connsiteY4" fmla="*/ 1424306 h 2054230"/>
                  <a:gd name="connsiteX5" fmla="*/ 579225 w 1209149"/>
                  <a:gd name="connsiteY5" fmla="*/ 1424306 h 205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149" h="2054230">
                    <a:moveTo>
                      <a:pt x="579225" y="629924"/>
                    </a:moveTo>
                    <a:lnTo>
                      <a:pt x="1209149" y="0"/>
                    </a:lnTo>
                    <a:lnTo>
                      <a:pt x="1209149" y="2054230"/>
                    </a:lnTo>
                    <a:lnTo>
                      <a:pt x="629924" y="2054230"/>
                    </a:lnTo>
                    <a:lnTo>
                      <a:pt x="0" y="1424306"/>
                    </a:lnTo>
                    <a:lnTo>
                      <a:pt x="579225" y="1424306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任意多边形 5"/>
              <p:cNvSpPr/>
              <p:nvPr/>
            </p:nvSpPr>
            <p:spPr>
              <a:xfrm rot="2700000">
                <a:off x="28669" y="-657766"/>
                <a:ext cx="1072529" cy="1511952"/>
              </a:xfrm>
              <a:custGeom>
                <a:avLst/>
                <a:gdLst>
                  <a:gd name="connsiteX0" fmla="*/ 0 w 1072529"/>
                  <a:gd name="connsiteY0" fmla="*/ 1072529 h 1511952"/>
                  <a:gd name="connsiteX1" fmla="*/ 1072529 w 1072529"/>
                  <a:gd name="connsiteY1" fmla="*/ 0 h 1511952"/>
                  <a:gd name="connsiteX2" fmla="*/ 1072529 w 1072529"/>
                  <a:gd name="connsiteY2" fmla="*/ 1511952 h 1511952"/>
                  <a:gd name="connsiteX3" fmla="*/ 439424 w 1072529"/>
                  <a:gd name="connsiteY3" fmla="*/ 1511952 h 151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529" h="1511952">
                    <a:moveTo>
                      <a:pt x="0" y="1072529"/>
                    </a:moveTo>
                    <a:lnTo>
                      <a:pt x="1072529" y="0"/>
                    </a:lnTo>
                    <a:lnTo>
                      <a:pt x="1072529" y="1511952"/>
                    </a:lnTo>
                    <a:lnTo>
                      <a:pt x="439424" y="1511952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67000">
                      <a:srgbClr val="D7B26C">
                        <a:alpha val="40000"/>
                      </a:srgbClr>
                    </a:gs>
                    <a:gs pos="100000">
                      <a:srgbClr val="D7B26C">
                        <a:alpha val="65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9629471" y="-57386"/>
            <a:ext cx="4744029" cy="6972537"/>
            <a:chOff x="9629471" y="-57386"/>
            <a:chExt cx="4744029" cy="6972537"/>
          </a:xfrm>
        </p:grpSpPr>
        <p:sp>
          <p:nvSpPr>
            <p:cNvPr id="10" name="任意多边形 9"/>
            <p:cNvSpPr/>
            <p:nvPr/>
          </p:nvSpPr>
          <p:spPr>
            <a:xfrm rot="2700000">
              <a:off x="10004350" y="1244426"/>
              <a:ext cx="4369150" cy="4369150"/>
            </a:xfrm>
            <a:custGeom>
              <a:avLst/>
              <a:gdLst>
                <a:gd name="connsiteX0" fmla="*/ 0 w 4369150"/>
                <a:gd name="connsiteY0" fmla="*/ 0 h 4369150"/>
                <a:gd name="connsiteX1" fmla="*/ 875900 w 4369150"/>
                <a:gd name="connsiteY1" fmla="*/ 875899 h 4369150"/>
                <a:gd name="connsiteX2" fmla="*/ 875899 w 4369150"/>
                <a:gd name="connsiteY2" fmla="*/ 3493251 h 4369150"/>
                <a:gd name="connsiteX3" fmla="*/ 3493251 w 4369150"/>
                <a:gd name="connsiteY3" fmla="*/ 3493251 h 4369150"/>
                <a:gd name="connsiteX4" fmla="*/ 4369150 w 4369150"/>
                <a:gd name="connsiteY4" fmla="*/ 4369150 h 4369150"/>
                <a:gd name="connsiteX5" fmla="*/ 0 w 4369150"/>
                <a:gd name="connsiteY5" fmla="*/ 4369150 h 436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150" h="4369150">
                  <a:moveTo>
                    <a:pt x="0" y="0"/>
                  </a:moveTo>
                  <a:lnTo>
                    <a:pt x="875900" y="875899"/>
                  </a:lnTo>
                  <a:lnTo>
                    <a:pt x="875899" y="3493251"/>
                  </a:lnTo>
                  <a:lnTo>
                    <a:pt x="3493251" y="3493251"/>
                  </a:lnTo>
                  <a:lnTo>
                    <a:pt x="4369150" y="4369150"/>
                  </a:lnTo>
                  <a:lnTo>
                    <a:pt x="0" y="4369150"/>
                  </a:lnTo>
                  <a:close/>
                </a:path>
              </a:pathLst>
            </a:custGeom>
            <a:solidFill>
              <a:srgbClr val="5C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629471" y="-57386"/>
              <a:ext cx="2620422" cy="6972537"/>
              <a:chOff x="9629471" y="-57386"/>
              <a:chExt cx="2620422" cy="6972537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10177462" y="5889069"/>
                <a:ext cx="2014538" cy="1007269"/>
              </a:xfrm>
              <a:custGeom>
                <a:avLst/>
                <a:gdLst>
                  <a:gd name="connsiteX0" fmla="*/ 1007269 w 2014538"/>
                  <a:gd name="connsiteY0" fmla="*/ 0 h 1007269"/>
                  <a:gd name="connsiteX1" fmla="*/ 2014538 w 2014538"/>
                  <a:gd name="connsiteY1" fmla="*/ 1007269 h 1007269"/>
                  <a:gd name="connsiteX2" fmla="*/ 0 w 2014538"/>
                  <a:gd name="connsiteY2" fmla="*/ 1007269 h 1007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14538" h="1007269">
                    <a:moveTo>
                      <a:pt x="1007269" y="0"/>
                    </a:moveTo>
                    <a:lnTo>
                      <a:pt x="2014538" y="1007269"/>
                    </a:lnTo>
                    <a:lnTo>
                      <a:pt x="0" y="1007269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9901083" y="2840615"/>
                <a:ext cx="2329761" cy="4074536"/>
              </a:xfrm>
              <a:custGeom>
                <a:avLst/>
                <a:gdLst>
                  <a:gd name="connsiteX0" fmla="*/ 2329761 w 2329761"/>
                  <a:gd name="connsiteY0" fmla="*/ 0 h 4074536"/>
                  <a:gd name="connsiteX1" fmla="*/ 2329761 w 2329761"/>
                  <a:gd name="connsiteY1" fmla="*/ 4074536 h 4074536"/>
                  <a:gd name="connsiteX2" fmla="*/ 1744775 w 2329761"/>
                  <a:gd name="connsiteY2" fmla="*/ 4074536 h 4074536"/>
                  <a:gd name="connsiteX3" fmla="*/ 0 w 2329761"/>
                  <a:gd name="connsiteY3" fmla="*/ 2329761 h 407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761" h="4074536">
                    <a:moveTo>
                      <a:pt x="2329761" y="0"/>
                    </a:moveTo>
                    <a:lnTo>
                      <a:pt x="2329761" y="4074536"/>
                    </a:lnTo>
                    <a:lnTo>
                      <a:pt x="1744775" y="4074536"/>
                    </a:lnTo>
                    <a:lnTo>
                      <a:pt x="0" y="232976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0162403" y="3101936"/>
                <a:ext cx="2068440" cy="3811626"/>
              </a:xfrm>
              <a:custGeom>
                <a:avLst/>
                <a:gdLst>
                  <a:gd name="connsiteX0" fmla="*/ 2068440 w 2068440"/>
                  <a:gd name="connsiteY0" fmla="*/ 0 h 3811626"/>
                  <a:gd name="connsiteX1" fmla="*/ 2068440 w 2068440"/>
                  <a:gd name="connsiteY1" fmla="*/ 3811626 h 3811626"/>
                  <a:gd name="connsiteX2" fmla="*/ 1743186 w 2068440"/>
                  <a:gd name="connsiteY2" fmla="*/ 3811626 h 3811626"/>
                  <a:gd name="connsiteX3" fmla="*/ 0 w 2068440"/>
                  <a:gd name="connsiteY3" fmla="*/ 2068440 h 381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8440" h="3811626">
                    <a:moveTo>
                      <a:pt x="2068440" y="0"/>
                    </a:moveTo>
                    <a:lnTo>
                      <a:pt x="2068440" y="3811626"/>
                    </a:lnTo>
                    <a:lnTo>
                      <a:pt x="1743186" y="3811626"/>
                    </a:lnTo>
                    <a:lnTo>
                      <a:pt x="0" y="206844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9901084" y="-57386"/>
                <a:ext cx="2348809" cy="4093820"/>
              </a:xfrm>
              <a:custGeom>
                <a:avLst/>
                <a:gdLst>
                  <a:gd name="connsiteX0" fmla="*/ 1745011 w 2348809"/>
                  <a:gd name="connsiteY0" fmla="*/ 0 h 4093820"/>
                  <a:gd name="connsiteX1" fmla="*/ 2348809 w 2348809"/>
                  <a:gd name="connsiteY1" fmla="*/ 0 h 4093820"/>
                  <a:gd name="connsiteX2" fmla="*/ 2348809 w 2348809"/>
                  <a:gd name="connsiteY2" fmla="*/ 4093820 h 4093820"/>
                  <a:gd name="connsiteX3" fmla="*/ 0 w 2348809"/>
                  <a:gd name="connsiteY3" fmla="*/ 1745011 h 409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809" h="4093820">
                    <a:moveTo>
                      <a:pt x="1745011" y="0"/>
                    </a:moveTo>
                    <a:lnTo>
                      <a:pt x="2348809" y="0"/>
                    </a:lnTo>
                    <a:lnTo>
                      <a:pt x="2348809" y="4093820"/>
                    </a:lnTo>
                    <a:lnTo>
                      <a:pt x="0" y="174501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0162404" y="-57149"/>
                <a:ext cx="2057866" cy="3802641"/>
              </a:xfrm>
              <a:custGeom>
                <a:avLst/>
                <a:gdLst>
                  <a:gd name="connsiteX0" fmla="*/ 1744775 w 2057866"/>
                  <a:gd name="connsiteY0" fmla="*/ 0 h 3802641"/>
                  <a:gd name="connsiteX1" fmla="*/ 2057866 w 2057866"/>
                  <a:gd name="connsiteY1" fmla="*/ 0 h 3802641"/>
                  <a:gd name="connsiteX2" fmla="*/ 2057866 w 2057866"/>
                  <a:gd name="connsiteY2" fmla="*/ 3802641 h 3802641"/>
                  <a:gd name="connsiteX3" fmla="*/ 0 w 2057866"/>
                  <a:gd name="connsiteY3" fmla="*/ 1744775 h 380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7866" h="3802641">
                    <a:moveTo>
                      <a:pt x="1744775" y="0"/>
                    </a:moveTo>
                    <a:lnTo>
                      <a:pt x="2057866" y="0"/>
                    </a:lnTo>
                    <a:lnTo>
                      <a:pt x="2057866" y="3802641"/>
                    </a:lnTo>
                    <a:lnTo>
                      <a:pt x="0" y="1744775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629471" y="857250"/>
                <a:ext cx="2601373" cy="5143500"/>
              </a:xfrm>
              <a:custGeom>
                <a:avLst/>
                <a:gdLst>
                  <a:gd name="connsiteX0" fmla="*/ 2571750 w 2601373"/>
                  <a:gd name="connsiteY0" fmla="*/ 0 h 5143500"/>
                  <a:gd name="connsiteX1" fmla="*/ 2601373 w 2601373"/>
                  <a:gd name="connsiteY1" fmla="*/ 29623 h 5143500"/>
                  <a:gd name="connsiteX2" fmla="*/ 2601373 w 2601373"/>
                  <a:gd name="connsiteY2" fmla="*/ 5113877 h 5143500"/>
                  <a:gd name="connsiteX3" fmla="*/ 2571750 w 2601373"/>
                  <a:gd name="connsiteY3" fmla="*/ 5143500 h 5143500"/>
                  <a:gd name="connsiteX4" fmla="*/ 0 w 2601373"/>
                  <a:gd name="connsiteY4" fmla="*/ 2571750 h 514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1373" h="5143500">
                    <a:moveTo>
                      <a:pt x="2571750" y="0"/>
                    </a:moveTo>
                    <a:lnTo>
                      <a:pt x="2601373" y="29623"/>
                    </a:lnTo>
                    <a:lnTo>
                      <a:pt x="2601373" y="5113877"/>
                    </a:lnTo>
                    <a:lnTo>
                      <a:pt x="2571750" y="5143500"/>
                    </a:lnTo>
                    <a:lnTo>
                      <a:pt x="0" y="257175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0734370" y="1962150"/>
                <a:ext cx="1466850" cy="2933700"/>
              </a:xfrm>
              <a:custGeom>
                <a:avLst/>
                <a:gdLst>
                  <a:gd name="connsiteX0" fmla="*/ 1466850 w 1466850"/>
                  <a:gd name="connsiteY0" fmla="*/ 0 h 2933700"/>
                  <a:gd name="connsiteX1" fmla="*/ 1466850 w 1466850"/>
                  <a:gd name="connsiteY1" fmla="*/ 2933700 h 2933700"/>
                  <a:gd name="connsiteX2" fmla="*/ 0 w 1466850"/>
                  <a:gd name="connsiteY2" fmla="*/ 146685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6850" h="2933700">
                    <a:moveTo>
                      <a:pt x="1466850" y="0"/>
                    </a:moveTo>
                    <a:lnTo>
                      <a:pt x="1466850" y="2933700"/>
                    </a:lnTo>
                    <a:lnTo>
                      <a:pt x="0" y="1466850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1237917" y="2465696"/>
                <a:ext cx="973877" cy="1926608"/>
              </a:xfrm>
              <a:custGeom>
                <a:avLst/>
                <a:gdLst>
                  <a:gd name="connsiteX0" fmla="*/ 963304 w 973877"/>
                  <a:gd name="connsiteY0" fmla="*/ 0 h 1926608"/>
                  <a:gd name="connsiteX1" fmla="*/ 973877 w 973877"/>
                  <a:gd name="connsiteY1" fmla="*/ 10573 h 1926608"/>
                  <a:gd name="connsiteX2" fmla="*/ 973877 w 973877"/>
                  <a:gd name="connsiteY2" fmla="*/ 1916035 h 1926608"/>
                  <a:gd name="connsiteX3" fmla="*/ 963304 w 973877"/>
                  <a:gd name="connsiteY3" fmla="*/ 1926608 h 1926608"/>
                  <a:gd name="connsiteX4" fmla="*/ 0 w 973877"/>
                  <a:gd name="connsiteY4" fmla="*/ 963304 h 192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3877" h="1926608">
                    <a:moveTo>
                      <a:pt x="963304" y="0"/>
                    </a:moveTo>
                    <a:lnTo>
                      <a:pt x="973877" y="10573"/>
                    </a:lnTo>
                    <a:lnTo>
                      <a:pt x="973877" y="1916035"/>
                    </a:lnTo>
                    <a:lnTo>
                      <a:pt x="963304" y="1926608"/>
                    </a:lnTo>
                    <a:lnTo>
                      <a:pt x="0" y="963304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0" name="直接连接符 19"/>
          <p:cNvCxnSpPr>
            <a:stCxn id="7" idx="2"/>
            <a:endCxn id="5" idx="2"/>
          </p:cNvCxnSpPr>
          <p:nvPr/>
        </p:nvCxnSpPr>
        <p:spPr>
          <a:xfrm flipH="1">
            <a:off x="409568" y="1452513"/>
            <a:ext cx="1" cy="3961076"/>
          </a:xfrm>
          <a:prstGeom prst="line">
            <a:avLst/>
          </a:prstGeom>
          <a:ln w="38100">
            <a:gradFill flip="none" rotWithShape="1">
              <a:gsLst>
                <a:gs pos="0">
                  <a:srgbClr val="D7B26C"/>
                </a:gs>
                <a:gs pos="47000">
                  <a:srgbClr val="D7B26C">
                    <a:alpha val="64000"/>
                  </a:srgbClr>
                </a:gs>
                <a:gs pos="79000">
                  <a:srgbClr val="D7B26C">
                    <a:alpha val="36000"/>
                  </a:srgbClr>
                </a:gs>
                <a:gs pos="25000">
                  <a:srgbClr val="D7B26C">
                    <a:alpha val="40000"/>
                  </a:srgbClr>
                </a:gs>
                <a:gs pos="100000">
                  <a:srgbClr val="D7B26C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449895" y="2840240"/>
            <a:ext cx="4916007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zh-CN" altLang="en-US" sz="6600" b="1" dirty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谢谢</a:t>
            </a:r>
            <a:r>
              <a:rPr lang="zh-CN" altLang="en-US" sz="6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！</a:t>
            </a:r>
            <a:endParaRPr lang="zh-CN" altLang="en-US" sz="6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3385" y="2719705"/>
            <a:ext cx="2199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rPr>
              <a:t>目 录</a:t>
            </a:r>
            <a:endParaRPr lang="zh-CN" altLang="en-US" sz="5400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10450816" y="-431670"/>
            <a:ext cx="2054282" cy="7742402"/>
            <a:chOff x="-318759" y="-438055"/>
            <a:chExt cx="2054231" cy="7742211"/>
          </a:xfrm>
        </p:grpSpPr>
        <p:grpSp>
          <p:nvGrpSpPr>
            <p:cNvPr id="12" name="组合 11"/>
            <p:cNvGrpSpPr/>
            <p:nvPr/>
          </p:nvGrpSpPr>
          <p:grpSpPr>
            <a:xfrm>
              <a:off x="-318758" y="-438055"/>
              <a:ext cx="2054230" cy="1341411"/>
              <a:chOff x="-318758" y="-438055"/>
              <a:chExt cx="2054230" cy="1341411"/>
            </a:xfrm>
          </p:grpSpPr>
          <p:sp>
            <p:nvSpPr>
              <p:cNvPr id="16" name="任意多边形 15"/>
              <p:cNvSpPr/>
              <p:nvPr/>
            </p:nvSpPr>
            <p:spPr>
              <a:xfrm rot="2700000">
                <a:off x="103782" y="-728333"/>
                <a:ext cx="1209149" cy="2054230"/>
              </a:xfrm>
              <a:custGeom>
                <a:avLst/>
                <a:gdLst>
                  <a:gd name="connsiteX0" fmla="*/ 579225 w 1209149"/>
                  <a:gd name="connsiteY0" fmla="*/ 629924 h 2054230"/>
                  <a:gd name="connsiteX1" fmla="*/ 1209149 w 1209149"/>
                  <a:gd name="connsiteY1" fmla="*/ 0 h 2054230"/>
                  <a:gd name="connsiteX2" fmla="*/ 1209149 w 1209149"/>
                  <a:gd name="connsiteY2" fmla="*/ 2054230 h 2054230"/>
                  <a:gd name="connsiteX3" fmla="*/ 629924 w 1209149"/>
                  <a:gd name="connsiteY3" fmla="*/ 2054230 h 2054230"/>
                  <a:gd name="connsiteX4" fmla="*/ 0 w 1209149"/>
                  <a:gd name="connsiteY4" fmla="*/ 1424306 h 2054230"/>
                  <a:gd name="connsiteX5" fmla="*/ 579225 w 1209149"/>
                  <a:gd name="connsiteY5" fmla="*/ 1424306 h 205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149" h="2054230">
                    <a:moveTo>
                      <a:pt x="579225" y="629924"/>
                    </a:moveTo>
                    <a:lnTo>
                      <a:pt x="1209149" y="0"/>
                    </a:lnTo>
                    <a:lnTo>
                      <a:pt x="1209149" y="2054230"/>
                    </a:lnTo>
                    <a:lnTo>
                      <a:pt x="629924" y="2054230"/>
                    </a:lnTo>
                    <a:lnTo>
                      <a:pt x="0" y="1424306"/>
                    </a:lnTo>
                    <a:lnTo>
                      <a:pt x="579225" y="1424306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2700000">
                <a:off x="28669" y="-657766"/>
                <a:ext cx="1072529" cy="1511952"/>
              </a:xfrm>
              <a:custGeom>
                <a:avLst/>
                <a:gdLst>
                  <a:gd name="connsiteX0" fmla="*/ 0 w 1072529"/>
                  <a:gd name="connsiteY0" fmla="*/ 1072529 h 1511952"/>
                  <a:gd name="connsiteX1" fmla="*/ 1072529 w 1072529"/>
                  <a:gd name="connsiteY1" fmla="*/ 0 h 1511952"/>
                  <a:gd name="connsiteX2" fmla="*/ 1072529 w 1072529"/>
                  <a:gd name="connsiteY2" fmla="*/ 1511952 h 1511952"/>
                  <a:gd name="connsiteX3" fmla="*/ 439424 w 1072529"/>
                  <a:gd name="connsiteY3" fmla="*/ 1511952 h 151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529" h="1511952">
                    <a:moveTo>
                      <a:pt x="0" y="1072529"/>
                    </a:moveTo>
                    <a:lnTo>
                      <a:pt x="1072529" y="0"/>
                    </a:lnTo>
                    <a:lnTo>
                      <a:pt x="1072529" y="1511952"/>
                    </a:lnTo>
                    <a:lnTo>
                      <a:pt x="439424" y="1511952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67000">
                      <a:srgbClr val="D7B26C">
                        <a:alpha val="40000"/>
                      </a:srgbClr>
                    </a:gs>
                    <a:gs pos="100000">
                      <a:srgbClr val="D7B26C">
                        <a:alpha val="65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-318759" y="5962745"/>
              <a:ext cx="2054230" cy="1341411"/>
              <a:chOff x="-318758" y="-438055"/>
              <a:chExt cx="2054230" cy="1341411"/>
            </a:xfrm>
          </p:grpSpPr>
          <p:sp>
            <p:nvSpPr>
              <p:cNvPr id="14" name="任意多边形 13"/>
              <p:cNvSpPr/>
              <p:nvPr/>
            </p:nvSpPr>
            <p:spPr>
              <a:xfrm rot="2700000">
                <a:off x="103782" y="-728333"/>
                <a:ext cx="1209149" cy="2054230"/>
              </a:xfrm>
              <a:custGeom>
                <a:avLst/>
                <a:gdLst>
                  <a:gd name="connsiteX0" fmla="*/ 579225 w 1209149"/>
                  <a:gd name="connsiteY0" fmla="*/ 629924 h 2054230"/>
                  <a:gd name="connsiteX1" fmla="*/ 1209149 w 1209149"/>
                  <a:gd name="connsiteY1" fmla="*/ 0 h 2054230"/>
                  <a:gd name="connsiteX2" fmla="*/ 1209149 w 1209149"/>
                  <a:gd name="connsiteY2" fmla="*/ 2054230 h 2054230"/>
                  <a:gd name="connsiteX3" fmla="*/ 629924 w 1209149"/>
                  <a:gd name="connsiteY3" fmla="*/ 2054230 h 2054230"/>
                  <a:gd name="connsiteX4" fmla="*/ 0 w 1209149"/>
                  <a:gd name="connsiteY4" fmla="*/ 1424306 h 2054230"/>
                  <a:gd name="connsiteX5" fmla="*/ 579225 w 1209149"/>
                  <a:gd name="connsiteY5" fmla="*/ 1424306 h 205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149" h="2054230">
                    <a:moveTo>
                      <a:pt x="579225" y="629924"/>
                    </a:moveTo>
                    <a:lnTo>
                      <a:pt x="1209149" y="0"/>
                    </a:lnTo>
                    <a:lnTo>
                      <a:pt x="1209149" y="2054230"/>
                    </a:lnTo>
                    <a:lnTo>
                      <a:pt x="629924" y="2054230"/>
                    </a:lnTo>
                    <a:lnTo>
                      <a:pt x="0" y="1424306"/>
                    </a:lnTo>
                    <a:lnTo>
                      <a:pt x="579225" y="1424306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2700000">
                <a:off x="28669" y="-657766"/>
                <a:ext cx="1072529" cy="1511952"/>
              </a:xfrm>
              <a:custGeom>
                <a:avLst/>
                <a:gdLst>
                  <a:gd name="connsiteX0" fmla="*/ 0 w 1072529"/>
                  <a:gd name="connsiteY0" fmla="*/ 1072529 h 1511952"/>
                  <a:gd name="connsiteX1" fmla="*/ 1072529 w 1072529"/>
                  <a:gd name="connsiteY1" fmla="*/ 0 h 1511952"/>
                  <a:gd name="connsiteX2" fmla="*/ 1072529 w 1072529"/>
                  <a:gd name="connsiteY2" fmla="*/ 1511952 h 1511952"/>
                  <a:gd name="connsiteX3" fmla="*/ 439424 w 1072529"/>
                  <a:gd name="connsiteY3" fmla="*/ 1511952 h 151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529" h="1511952">
                    <a:moveTo>
                      <a:pt x="0" y="1072529"/>
                    </a:moveTo>
                    <a:lnTo>
                      <a:pt x="1072529" y="0"/>
                    </a:lnTo>
                    <a:lnTo>
                      <a:pt x="1072529" y="1511952"/>
                    </a:lnTo>
                    <a:lnTo>
                      <a:pt x="439424" y="1511952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67000">
                      <a:srgbClr val="D7B26C">
                        <a:alpha val="40000"/>
                      </a:srgbClr>
                    </a:gs>
                    <a:gs pos="100000">
                      <a:srgbClr val="D7B26C">
                        <a:alpha val="65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-318784" y="-438150"/>
            <a:ext cx="2054282" cy="7742402"/>
            <a:chOff x="-318759" y="-438055"/>
            <a:chExt cx="2054231" cy="7742211"/>
          </a:xfrm>
        </p:grpSpPr>
        <p:grpSp>
          <p:nvGrpSpPr>
            <p:cNvPr id="19" name="组合 18"/>
            <p:cNvGrpSpPr/>
            <p:nvPr/>
          </p:nvGrpSpPr>
          <p:grpSpPr>
            <a:xfrm>
              <a:off x="-318758" y="-438055"/>
              <a:ext cx="2054230" cy="1341411"/>
              <a:chOff x="-318758" y="-438055"/>
              <a:chExt cx="2054230" cy="1341411"/>
            </a:xfrm>
          </p:grpSpPr>
          <p:sp>
            <p:nvSpPr>
              <p:cNvPr id="23" name="任意多边形 22"/>
              <p:cNvSpPr/>
              <p:nvPr/>
            </p:nvSpPr>
            <p:spPr>
              <a:xfrm rot="2700000">
                <a:off x="103782" y="-728333"/>
                <a:ext cx="1209149" cy="2054230"/>
              </a:xfrm>
              <a:custGeom>
                <a:avLst/>
                <a:gdLst>
                  <a:gd name="connsiteX0" fmla="*/ 579225 w 1209149"/>
                  <a:gd name="connsiteY0" fmla="*/ 629924 h 2054230"/>
                  <a:gd name="connsiteX1" fmla="*/ 1209149 w 1209149"/>
                  <a:gd name="connsiteY1" fmla="*/ 0 h 2054230"/>
                  <a:gd name="connsiteX2" fmla="*/ 1209149 w 1209149"/>
                  <a:gd name="connsiteY2" fmla="*/ 2054230 h 2054230"/>
                  <a:gd name="connsiteX3" fmla="*/ 629924 w 1209149"/>
                  <a:gd name="connsiteY3" fmla="*/ 2054230 h 2054230"/>
                  <a:gd name="connsiteX4" fmla="*/ 0 w 1209149"/>
                  <a:gd name="connsiteY4" fmla="*/ 1424306 h 2054230"/>
                  <a:gd name="connsiteX5" fmla="*/ 579225 w 1209149"/>
                  <a:gd name="connsiteY5" fmla="*/ 1424306 h 205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149" h="2054230">
                    <a:moveTo>
                      <a:pt x="579225" y="629924"/>
                    </a:moveTo>
                    <a:lnTo>
                      <a:pt x="1209149" y="0"/>
                    </a:lnTo>
                    <a:lnTo>
                      <a:pt x="1209149" y="2054230"/>
                    </a:lnTo>
                    <a:lnTo>
                      <a:pt x="629924" y="2054230"/>
                    </a:lnTo>
                    <a:lnTo>
                      <a:pt x="0" y="1424306"/>
                    </a:lnTo>
                    <a:lnTo>
                      <a:pt x="579225" y="1424306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rot="2700000">
                <a:off x="28669" y="-657766"/>
                <a:ext cx="1072529" cy="1511952"/>
              </a:xfrm>
              <a:custGeom>
                <a:avLst/>
                <a:gdLst>
                  <a:gd name="connsiteX0" fmla="*/ 0 w 1072529"/>
                  <a:gd name="connsiteY0" fmla="*/ 1072529 h 1511952"/>
                  <a:gd name="connsiteX1" fmla="*/ 1072529 w 1072529"/>
                  <a:gd name="connsiteY1" fmla="*/ 0 h 1511952"/>
                  <a:gd name="connsiteX2" fmla="*/ 1072529 w 1072529"/>
                  <a:gd name="connsiteY2" fmla="*/ 1511952 h 1511952"/>
                  <a:gd name="connsiteX3" fmla="*/ 439424 w 1072529"/>
                  <a:gd name="connsiteY3" fmla="*/ 1511952 h 151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529" h="1511952">
                    <a:moveTo>
                      <a:pt x="0" y="1072529"/>
                    </a:moveTo>
                    <a:lnTo>
                      <a:pt x="1072529" y="0"/>
                    </a:lnTo>
                    <a:lnTo>
                      <a:pt x="1072529" y="1511952"/>
                    </a:lnTo>
                    <a:lnTo>
                      <a:pt x="439424" y="1511952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67000">
                      <a:srgbClr val="D7B26C">
                        <a:alpha val="40000"/>
                      </a:srgbClr>
                    </a:gs>
                    <a:gs pos="100000">
                      <a:srgbClr val="D7B26C">
                        <a:alpha val="65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flipV="1">
              <a:off x="-318759" y="5962745"/>
              <a:ext cx="2054230" cy="1341411"/>
              <a:chOff x="-318758" y="-438055"/>
              <a:chExt cx="2054230" cy="1341411"/>
            </a:xfrm>
          </p:grpSpPr>
          <p:sp>
            <p:nvSpPr>
              <p:cNvPr id="21" name="任意多边形 20"/>
              <p:cNvSpPr/>
              <p:nvPr/>
            </p:nvSpPr>
            <p:spPr>
              <a:xfrm rot="2700000">
                <a:off x="103782" y="-728333"/>
                <a:ext cx="1209149" cy="2054230"/>
              </a:xfrm>
              <a:custGeom>
                <a:avLst/>
                <a:gdLst>
                  <a:gd name="connsiteX0" fmla="*/ 579225 w 1209149"/>
                  <a:gd name="connsiteY0" fmla="*/ 629924 h 2054230"/>
                  <a:gd name="connsiteX1" fmla="*/ 1209149 w 1209149"/>
                  <a:gd name="connsiteY1" fmla="*/ 0 h 2054230"/>
                  <a:gd name="connsiteX2" fmla="*/ 1209149 w 1209149"/>
                  <a:gd name="connsiteY2" fmla="*/ 2054230 h 2054230"/>
                  <a:gd name="connsiteX3" fmla="*/ 629924 w 1209149"/>
                  <a:gd name="connsiteY3" fmla="*/ 2054230 h 2054230"/>
                  <a:gd name="connsiteX4" fmla="*/ 0 w 1209149"/>
                  <a:gd name="connsiteY4" fmla="*/ 1424306 h 2054230"/>
                  <a:gd name="connsiteX5" fmla="*/ 579225 w 1209149"/>
                  <a:gd name="connsiteY5" fmla="*/ 1424306 h 205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9149" h="2054230">
                    <a:moveTo>
                      <a:pt x="579225" y="629924"/>
                    </a:moveTo>
                    <a:lnTo>
                      <a:pt x="1209149" y="0"/>
                    </a:lnTo>
                    <a:lnTo>
                      <a:pt x="1209149" y="2054230"/>
                    </a:lnTo>
                    <a:lnTo>
                      <a:pt x="629924" y="2054230"/>
                    </a:lnTo>
                    <a:lnTo>
                      <a:pt x="0" y="1424306"/>
                    </a:lnTo>
                    <a:lnTo>
                      <a:pt x="579225" y="1424306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2700000">
                <a:off x="28669" y="-657766"/>
                <a:ext cx="1072529" cy="1511952"/>
              </a:xfrm>
              <a:custGeom>
                <a:avLst/>
                <a:gdLst>
                  <a:gd name="connsiteX0" fmla="*/ 0 w 1072529"/>
                  <a:gd name="connsiteY0" fmla="*/ 1072529 h 1511952"/>
                  <a:gd name="connsiteX1" fmla="*/ 1072529 w 1072529"/>
                  <a:gd name="connsiteY1" fmla="*/ 0 h 1511952"/>
                  <a:gd name="connsiteX2" fmla="*/ 1072529 w 1072529"/>
                  <a:gd name="connsiteY2" fmla="*/ 1511952 h 1511952"/>
                  <a:gd name="connsiteX3" fmla="*/ 439424 w 1072529"/>
                  <a:gd name="connsiteY3" fmla="*/ 1511952 h 151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529" h="1511952">
                    <a:moveTo>
                      <a:pt x="0" y="1072529"/>
                    </a:moveTo>
                    <a:lnTo>
                      <a:pt x="1072529" y="0"/>
                    </a:lnTo>
                    <a:lnTo>
                      <a:pt x="1072529" y="1511952"/>
                    </a:lnTo>
                    <a:lnTo>
                      <a:pt x="439424" y="1511952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67000">
                      <a:srgbClr val="D7B26C">
                        <a:alpha val="40000"/>
                      </a:srgbClr>
                    </a:gs>
                    <a:gs pos="100000">
                      <a:srgbClr val="D7B26C">
                        <a:alpha val="65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 flipH="1">
            <a:off x="409568" y="1452513"/>
            <a:ext cx="1" cy="3961076"/>
          </a:xfrm>
          <a:prstGeom prst="line">
            <a:avLst/>
          </a:prstGeom>
          <a:ln w="38100">
            <a:gradFill flip="none" rotWithShape="1">
              <a:gsLst>
                <a:gs pos="0">
                  <a:srgbClr val="D7B26C"/>
                </a:gs>
                <a:gs pos="47000">
                  <a:srgbClr val="D7B26C">
                    <a:alpha val="64000"/>
                  </a:srgbClr>
                </a:gs>
                <a:gs pos="79000">
                  <a:srgbClr val="D7B26C">
                    <a:alpha val="36000"/>
                  </a:srgbClr>
                </a:gs>
                <a:gs pos="25000">
                  <a:srgbClr val="D7B26C">
                    <a:alpha val="40000"/>
                  </a:srgbClr>
                </a:gs>
                <a:gs pos="100000">
                  <a:srgbClr val="D7B26C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776744" y="1452513"/>
            <a:ext cx="1" cy="3961076"/>
          </a:xfrm>
          <a:prstGeom prst="line">
            <a:avLst/>
          </a:prstGeom>
          <a:ln w="38100">
            <a:gradFill flip="none" rotWithShape="1">
              <a:gsLst>
                <a:gs pos="0">
                  <a:srgbClr val="D7B26C"/>
                </a:gs>
                <a:gs pos="47000">
                  <a:srgbClr val="D7B26C">
                    <a:alpha val="64000"/>
                  </a:srgbClr>
                </a:gs>
                <a:gs pos="79000">
                  <a:srgbClr val="D7B26C">
                    <a:alpha val="36000"/>
                  </a:srgbClr>
                </a:gs>
                <a:gs pos="25000">
                  <a:srgbClr val="D7B26C">
                    <a:alpha val="40000"/>
                  </a:srgbClr>
                </a:gs>
                <a:gs pos="100000">
                  <a:srgbClr val="D7B26C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684994" y="3458800"/>
            <a:ext cx="2195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CONTENTS</a:t>
            </a:r>
            <a:endParaRPr lang="en-US" altLang="zh-CN" sz="20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5742940" y="3058160"/>
            <a:ext cx="6461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学前儿童音乐教育的价值取向</a:t>
            </a:r>
            <a:endParaRPr lang="en-US" altLang="zh-CN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2"/>
            </p:custDataLst>
          </p:nvPr>
        </p:nvCxnSpPr>
        <p:spPr>
          <a:xfrm flipH="1">
            <a:off x="11903744" y="1579513"/>
            <a:ext cx="1" cy="3961076"/>
          </a:xfrm>
          <a:prstGeom prst="line">
            <a:avLst/>
          </a:prstGeom>
          <a:ln w="38100">
            <a:gradFill flip="none" rotWithShape="1">
              <a:gsLst>
                <a:gs pos="0">
                  <a:srgbClr val="D7B26C"/>
                </a:gs>
                <a:gs pos="47000">
                  <a:srgbClr val="D7B26C">
                    <a:alpha val="64000"/>
                  </a:srgbClr>
                </a:gs>
                <a:gs pos="79000">
                  <a:srgbClr val="D7B26C">
                    <a:alpha val="36000"/>
                  </a:srgbClr>
                </a:gs>
                <a:gs pos="25000">
                  <a:srgbClr val="D7B26C">
                    <a:alpha val="40000"/>
                  </a:srgbClr>
                </a:gs>
                <a:gs pos="100000">
                  <a:srgbClr val="D7B26C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半闭框 32"/>
          <p:cNvSpPr/>
          <p:nvPr>
            <p:custDataLst>
              <p:tags r:id="rId3"/>
            </p:custDataLst>
          </p:nvPr>
        </p:nvSpPr>
        <p:spPr>
          <a:xfrm rot="8100000">
            <a:off x="5304592" y="1721287"/>
            <a:ext cx="363144" cy="363144"/>
          </a:xfrm>
          <a:prstGeom prst="halfFrame">
            <a:avLst>
              <a:gd name="adj1" fmla="val 19423"/>
              <a:gd name="adj2" fmla="val 19732"/>
            </a:avLst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文本框 33"/>
          <p:cNvSpPr txBox="1"/>
          <p:nvPr>
            <p:custDataLst>
              <p:tags r:id="rId4"/>
            </p:custDataLst>
          </p:nvPr>
        </p:nvSpPr>
        <p:spPr>
          <a:xfrm>
            <a:off x="4501515" y="1645920"/>
            <a:ext cx="907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01</a:t>
            </a:r>
            <a:endParaRPr lang="en-US" altLang="zh-CN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0" name="半闭框 39"/>
          <p:cNvSpPr/>
          <p:nvPr>
            <p:custDataLst>
              <p:tags r:id="rId5"/>
            </p:custDataLst>
          </p:nvPr>
        </p:nvSpPr>
        <p:spPr>
          <a:xfrm rot="8100000">
            <a:off x="5291892" y="3203069"/>
            <a:ext cx="363144" cy="363144"/>
          </a:xfrm>
          <a:prstGeom prst="halfFrame">
            <a:avLst>
              <a:gd name="adj1" fmla="val 19423"/>
              <a:gd name="adj2" fmla="val 19732"/>
            </a:avLst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826D"/>
              </a:solidFill>
            </a:endParaRPr>
          </a:p>
        </p:txBody>
      </p:sp>
      <p:sp>
        <p:nvSpPr>
          <p:cNvPr id="41" name="文本框 40"/>
          <p:cNvSpPr txBox="1"/>
          <p:nvPr>
            <p:custDataLst>
              <p:tags r:id="rId6"/>
            </p:custDataLst>
          </p:nvPr>
        </p:nvSpPr>
        <p:spPr>
          <a:xfrm>
            <a:off x="4436110" y="3058160"/>
            <a:ext cx="907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02</a:t>
            </a:r>
            <a:endParaRPr lang="en-US" altLang="zh-CN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7"/>
            </p:custDataLst>
          </p:nvPr>
        </p:nvSpPr>
        <p:spPr>
          <a:xfrm>
            <a:off x="5464810" y="1645920"/>
            <a:ext cx="5304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en-US" altLang="zh-CN" sz="32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学前儿童音乐教育的作用</a:t>
            </a:r>
            <a:endParaRPr lang="en-US" altLang="zh-CN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8"/>
            </p:custDataLst>
          </p:nvPr>
        </p:nvSpPr>
        <p:spPr>
          <a:xfrm>
            <a:off x="4634230" y="4540250"/>
            <a:ext cx="7747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03</a:t>
            </a:r>
            <a:endParaRPr lang="en-US" altLang="zh-CN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</p:txBody>
      </p:sp>
      <p:sp>
        <p:nvSpPr>
          <p:cNvPr id="44" name="半闭框 43"/>
          <p:cNvSpPr/>
          <p:nvPr>
            <p:custDataLst>
              <p:tags r:id="rId9"/>
            </p:custDataLst>
          </p:nvPr>
        </p:nvSpPr>
        <p:spPr>
          <a:xfrm rot="8100000">
            <a:off x="5274310" y="4620895"/>
            <a:ext cx="377825" cy="363220"/>
          </a:xfrm>
          <a:prstGeom prst="halfFrame">
            <a:avLst>
              <a:gd name="adj1" fmla="val 19423"/>
              <a:gd name="adj2" fmla="val 19732"/>
            </a:avLst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826D"/>
              </a:solidFill>
            </a:endParaRPr>
          </a:p>
        </p:txBody>
      </p:sp>
      <p:sp>
        <p:nvSpPr>
          <p:cNvPr id="45" name="文本框 44"/>
          <p:cNvSpPr txBox="1"/>
          <p:nvPr>
            <p:custDataLst>
              <p:tags r:id="rId10"/>
            </p:custDataLst>
          </p:nvPr>
        </p:nvSpPr>
        <p:spPr>
          <a:xfrm>
            <a:off x="5742940" y="4486910"/>
            <a:ext cx="6461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学前儿童音乐教育的含义</a:t>
            </a:r>
            <a:endParaRPr lang="en-US" altLang="zh-CN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29471" y="-57386"/>
            <a:ext cx="4744029" cy="6972537"/>
            <a:chOff x="9629471" y="-57386"/>
            <a:chExt cx="4744029" cy="6972537"/>
          </a:xfrm>
        </p:grpSpPr>
        <p:sp>
          <p:nvSpPr>
            <p:cNvPr id="10" name="任意多边形 9"/>
            <p:cNvSpPr/>
            <p:nvPr/>
          </p:nvSpPr>
          <p:spPr>
            <a:xfrm rot="2700000">
              <a:off x="10004350" y="1244426"/>
              <a:ext cx="4369150" cy="4369150"/>
            </a:xfrm>
            <a:custGeom>
              <a:avLst/>
              <a:gdLst>
                <a:gd name="connsiteX0" fmla="*/ 0 w 4369150"/>
                <a:gd name="connsiteY0" fmla="*/ 0 h 4369150"/>
                <a:gd name="connsiteX1" fmla="*/ 875900 w 4369150"/>
                <a:gd name="connsiteY1" fmla="*/ 875899 h 4369150"/>
                <a:gd name="connsiteX2" fmla="*/ 875899 w 4369150"/>
                <a:gd name="connsiteY2" fmla="*/ 3493251 h 4369150"/>
                <a:gd name="connsiteX3" fmla="*/ 3493251 w 4369150"/>
                <a:gd name="connsiteY3" fmla="*/ 3493251 h 4369150"/>
                <a:gd name="connsiteX4" fmla="*/ 4369150 w 4369150"/>
                <a:gd name="connsiteY4" fmla="*/ 4369150 h 4369150"/>
                <a:gd name="connsiteX5" fmla="*/ 0 w 4369150"/>
                <a:gd name="connsiteY5" fmla="*/ 4369150 h 436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150" h="4369150">
                  <a:moveTo>
                    <a:pt x="0" y="0"/>
                  </a:moveTo>
                  <a:lnTo>
                    <a:pt x="875900" y="875899"/>
                  </a:lnTo>
                  <a:lnTo>
                    <a:pt x="875899" y="3493251"/>
                  </a:lnTo>
                  <a:lnTo>
                    <a:pt x="3493251" y="3493251"/>
                  </a:lnTo>
                  <a:lnTo>
                    <a:pt x="4369150" y="4369150"/>
                  </a:lnTo>
                  <a:lnTo>
                    <a:pt x="0" y="4369150"/>
                  </a:lnTo>
                  <a:close/>
                </a:path>
              </a:pathLst>
            </a:custGeom>
            <a:solidFill>
              <a:srgbClr val="5C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629471" y="-57386"/>
              <a:ext cx="2620422" cy="6972537"/>
              <a:chOff x="9629471" y="-57386"/>
              <a:chExt cx="2620422" cy="6972537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10177462" y="5889069"/>
                <a:ext cx="2014538" cy="1007269"/>
              </a:xfrm>
              <a:custGeom>
                <a:avLst/>
                <a:gdLst>
                  <a:gd name="connsiteX0" fmla="*/ 1007269 w 2014538"/>
                  <a:gd name="connsiteY0" fmla="*/ 0 h 1007269"/>
                  <a:gd name="connsiteX1" fmla="*/ 2014538 w 2014538"/>
                  <a:gd name="connsiteY1" fmla="*/ 1007269 h 1007269"/>
                  <a:gd name="connsiteX2" fmla="*/ 0 w 2014538"/>
                  <a:gd name="connsiteY2" fmla="*/ 1007269 h 1007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14538" h="1007269">
                    <a:moveTo>
                      <a:pt x="1007269" y="0"/>
                    </a:moveTo>
                    <a:lnTo>
                      <a:pt x="2014538" y="1007269"/>
                    </a:lnTo>
                    <a:lnTo>
                      <a:pt x="0" y="1007269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9901083" y="2840615"/>
                <a:ext cx="2329761" cy="4074536"/>
              </a:xfrm>
              <a:custGeom>
                <a:avLst/>
                <a:gdLst>
                  <a:gd name="connsiteX0" fmla="*/ 2329761 w 2329761"/>
                  <a:gd name="connsiteY0" fmla="*/ 0 h 4074536"/>
                  <a:gd name="connsiteX1" fmla="*/ 2329761 w 2329761"/>
                  <a:gd name="connsiteY1" fmla="*/ 4074536 h 4074536"/>
                  <a:gd name="connsiteX2" fmla="*/ 1744775 w 2329761"/>
                  <a:gd name="connsiteY2" fmla="*/ 4074536 h 4074536"/>
                  <a:gd name="connsiteX3" fmla="*/ 0 w 2329761"/>
                  <a:gd name="connsiteY3" fmla="*/ 2329761 h 407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761" h="4074536">
                    <a:moveTo>
                      <a:pt x="2329761" y="0"/>
                    </a:moveTo>
                    <a:lnTo>
                      <a:pt x="2329761" y="4074536"/>
                    </a:lnTo>
                    <a:lnTo>
                      <a:pt x="1744775" y="4074536"/>
                    </a:lnTo>
                    <a:lnTo>
                      <a:pt x="0" y="232976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0162403" y="3101936"/>
                <a:ext cx="2068440" cy="3811626"/>
              </a:xfrm>
              <a:custGeom>
                <a:avLst/>
                <a:gdLst>
                  <a:gd name="connsiteX0" fmla="*/ 2068440 w 2068440"/>
                  <a:gd name="connsiteY0" fmla="*/ 0 h 3811626"/>
                  <a:gd name="connsiteX1" fmla="*/ 2068440 w 2068440"/>
                  <a:gd name="connsiteY1" fmla="*/ 3811626 h 3811626"/>
                  <a:gd name="connsiteX2" fmla="*/ 1743186 w 2068440"/>
                  <a:gd name="connsiteY2" fmla="*/ 3811626 h 3811626"/>
                  <a:gd name="connsiteX3" fmla="*/ 0 w 2068440"/>
                  <a:gd name="connsiteY3" fmla="*/ 2068440 h 381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8440" h="3811626">
                    <a:moveTo>
                      <a:pt x="2068440" y="0"/>
                    </a:moveTo>
                    <a:lnTo>
                      <a:pt x="2068440" y="3811626"/>
                    </a:lnTo>
                    <a:lnTo>
                      <a:pt x="1743186" y="3811626"/>
                    </a:lnTo>
                    <a:lnTo>
                      <a:pt x="0" y="206844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9901084" y="-57386"/>
                <a:ext cx="2348809" cy="4093820"/>
              </a:xfrm>
              <a:custGeom>
                <a:avLst/>
                <a:gdLst>
                  <a:gd name="connsiteX0" fmla="*/ 1745011 w 2348809"/>
                  <a:gd name="connsiteY0" fmla="*/ 0 h 4093820"/>
                  <a:gd name="connsiteX1" fmla="*/ 2348809 w 2348809"/>
                  <a:gd name="connsiteY1" fmla="*/ 0 h 4093820"/>
                  <a:gd name="connsiteX2" fmla="*/ 2348809 w 2348809"/>
                  <a:gd name="connsiteY2" fmla="*/ 4093820 h 4093820"/>
                  <a:gd name="connsiteX3" fmla="*/ 0 w 2348809"/>
                  <a:gd name="connsiteY3" fmla="*/ 1745011 h 409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809" h="4093820">
                    <a:moveTo>
                      <a:pt x="1745011" y="0"/>
                    </a:moveTo>
                    <a:lnTo>
                      <a:pt x="2348809" y="0"/>
                    </a:lnTo>
                    <a:lnTo>
                      <a:pt x="2348809" y="4093820"/>
                    </a:lnTo>
                    <a:lnTo>
                      <a:pt x="0" y="1745011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0162404" y="-57149"/>
                <a:ext cx="2057866" cy="3802641"/>
              </a:xfrm>
              <a:custGeom>
                <a:avLst/>
                <a:gdLst>
                  <a:gd name="connsiteX0" fmla="*/ 1744775 w 2057866"/>
                  <a:gd name="connsiteY0" fmla="*/ 0 h 3802641"/>
                  <a:gd name="connsiteX1" fmla="*/ 2057866 w 2057866"/>
                  <a:gd name="connsiteY1" fmla="*/ 0 h 3802641"/>
                  <a:gd name="connsiteX2" fmla="*/ 2057866 w 2057866"/>
                  <a:gd name="connsiteY2" fmla="*/ 3802641 h 3802641"/>
                  <a:gd name="connsiteX3" fmla="*/ 0 w 2057866"/>
                  <a:gd name="connsiteY3" fmla="*/ 1744775 h 380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7866" h="3802641">
                    <a:moveTo>
                      <a:pt x="1744775" y="0"/>
                    </a:moveTo>
                    <a:lnTo>
                      <a:pt x="2057866" y="0"/>
                    </a:lnTo>
                    <a:lnTo>
                      <a:pt x="2057866" y="3802641"/>
                    </a:lnTo>
                    <a:lnTo>
                      <a:pt x="0" y="1744775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31000">
                      <a:srgbClr val="D7B26C">
                        <a:alpha val="27000"/>
                      </a:srgbClr>
                    </a:gs>
                    <a:gs pos="65000">
                      <a:srgbClr val="D7B26C"/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629471" y="857250"/>
                <a:ext cx="2601373" cy="5143500"/>
              </a:xfrm>
              <a:custGeom>
                <a:avLst/>
                <a:gdLst>
                  <a:gd name="connsiteX0" fmla="*/ 2571750 w 2601373"/>
                  <a:gd name="connsiteY0" fmla="*/ 0 h 5143500"/>
                  <a:gd name="connsiteX1" fmla="*/ 2601373 w 2601373"/>
                  <a:gd name="connsiteY1" fmla="*/ 29623 h 5143500"/>
                  <a:gd name="connsiteX2" fmla="*/ 2601373 w 2601373"/>
                  <a:gd name="connsiteY2" fmla="*/ 5113877 h 5143500"/>
                  <a:gd name="connsiteX3" fmla="*/ 2571750 w 2601373"/>
                  <a:gd name="connsiteY3" fmla="*/ 5143500 h 5143500"/>
                  <a:gd name="connsiteX4" fmla="*/ 0 w 2601373"/>
                  <a:gd name="connsiteY4" fmla="*/ 2571750 h 514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1373" h="5143500">
                    <a:moveTo>
                      <a:pt x="2571750" y="0"/>
                    </a:moveTo>
                    <a:lnTo>
                      <a:pt x="2601373" y="29623"/>
                    </a:lnTo>
                    <a:lnTo>
                      <a:pt x="2601373" y="5113877"/>
                    </a:lnTo>
                    <a:lnTo>
                      <a:pt x="2571750" y="5143500"/>
                    </a:lnTo>
                    <a:lnTo>
                      <a:pt x="0" y="2571750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0734370" y="1962150"/>
                <a:ext cx="1466850" cy="2933700"/>
              </a:xfrm>
              <a:custGeom>
                <a:avLst/>
                <a:gdLst>
                  <a:gd name="connsiteX0" fmla="*/ 1466850 w 1466850"/>
                  <a:gd name="connsiteY0" fmla="*/ 0 h 2933700"/>
                  <a:gd name="connsiteX1" fmla="*/ 1466850 w 1466850"/>
                  <a:gd name="connsiteY1" fmla="*/ 2933700 h 2933700"/>
                  <a:gd name="connsiteX2" fmla="*/ 0 w 1466850"/>
                  <a:gd name="connsiteY2" fmla="*/ 146685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6850" h="2933700">
                    <a:moveTo>
                      <a:pt x="1466850" y="0"/>
                    </a:moveTo>
                    <a:lnTo>
                      <a:pt x="1466850" y="2933700"/>
                    </a:lnTo>
                    <a:lnTo>
                      <a:pt x="0" y="1466850"/>
                    </a:lnTo>
                    <a:close/>
                  </a:path>
                </a:pathLst>
              </a:custGeom>
              <a:solidFill>
                <a:srgbClr val="5C8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1237917" y="2465696"/>
                <a:ext cx="973877" cy="1926608"/>
              </a:xfrm>
              <a:custGeom>
                <a:avLst/>
                <a:gdLst>
                  <a:gd name="connsiteX0" fmla="*/ 963304 w 973877"/>
                  <a:gd name="connsiteY0" fmla="*/ 0 h 1926608"/>
                  <a:gd name="connsiteX1" fmla="*/ 973877 w 973877"/>
                  <a:gd name="connsiteY1" fmla="*/ 10573 h 1926608"/>
                  <a:gd name="connsiteX2" fmla="*/ 973877 w 973877"/>
                  <a:gd name="connsiteY2" fmla="*/ 1916035 h 1926608"/>
                  <a:gd name="connsiteX3" fmla="*/ 963304 w 973877"/>
                  <a:gd name="connsiteY3" fmla="*/ 1926608 h 1926608"/>
                  <a:gd name="connsiteX4" fmla="*/ 0 w 973877"/>
                  <a:gd name="connsiteY4" fmla="*/ 963304 h 192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3877" h="1926608">
                    <a:moveTo>
                      <a:pt x="963304" y="0"/>
                    </a:moveTo>
                    <a:lnTo>
                      <a:pt x="973877" y="10573"/>
                    </a:lnTo>
                    <a:lnTo>
                      <a:pt x="973877" y="1916035"/>
                    </a:lnTo>
                    <a:lnTo>
                      <a:pt x="963304" y="1926608"/>
                    </a:lnTo>
                    <a:lnTo>
                      <a:pt x="0" y="963304"/>
                    </a:lnTo>
                    <a:close/>
                  </a:path>
                </a:pathLst>
              </a:custGeom>
              <a:noFill/>
              <a:ln w="57150">
                <a:gradFill flip="none" rotWithShape="1">
                  <a:gsLst>
                    <a:gs pos="0">
                      <a:srgbClr val="D7B26C"/>
                    </a:gs>
                    <a:gs pos="57000">
                      <a:srgbClr val="D7B26C">
                        <a:alpha val="28000"/>
                      </a:srgbClr>
                    </a:gs>
                    <a:gs pos="100000">
                      <a:srgbClr val="D7B26C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470150" y="1492885"/>
            <a:ext cx="18776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01</a:t>
            </a:r>
            <a:endParaRPr lang="en-US" altLang="zh-CN" sz="88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106816" y="1200000"/>
            <a:ext cx="2626702" cy="4081897"/>
            <a:chOff x="-783260" y="1634148"/>
            <a:chExt cx="1873519" cy="2911450"/>
          </a:xfrm>
        </p:grpSpPr>
        <p:sp>
          <p:nvSpPr>
            <p:cNvPr id="31" name="任意多边形 30"/>
            <p:cNvSpPr/>
            <p:nvPr/>
          </p:nvSpPr>
          <p:spPr>
            <a:xfrm>
              <a:off x="-235005" y="2183954"/>
              <a:ext cx="1325264" cy="2361644"/>
            </a:xfrm>
            <a:custGeom>
              <a:avLst/>
              <a:gdLst>
                <a:gd name="connsiteX0" fmla="*/ 17082 w 974344"/>
                <a:gd name="connsiteY0" fmla="*/ 0 h 1914525"/>
                <a:gd name="connsiteX1" fmla="*/ 974344 w 974344"/>
                <a:gd name="connsiteY1" fmla="*/ 957263 h 1914525"/>
                <a:gd name="connsiteX2" fmla="*/ 17082 w 974344"/>
                <a:gd name="connsiteY2" fmla="*/ 1914525 h 1914525"/>
                <a:gd name="connsiteX3" fmla="*/ 0 w 974344"/>
                <a:gd name="connsiteY3" fmla="*/ 1897443 h 1914525"/>
                <a:gd name="connsiteX4" fmla="*/ 0 w 974344"/>
                <a:gd name="connsiteY4" fmla="*/ 17082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344" h="1914525">
                  <a:moveTo>
                    <a:pt x="17082" y="0"/>
                  </a:moveTo>
                  <a:lnTo>
                    <a:pt x="974344" y="957263"/>
                  </a:lnTo>
                  <a:lnTo>
                    <a:pt x="17082" y="1914525"/>
                  </a:lnTo>
                  <a:lnTo>
                    <a:pt x="0" y="1897443"/>
                  </a:lnTo>
                  <a:lnTo>
                    <a:pt x="0" y="17082"/>
                  </a:ln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D7B26C">
                      <a:alpha val="0"/>
                    </a:srgbClr>
                  </a:gs>
                  <a:gs pos="75000">
                    <a:srgbClr val="D7B26C">
                      <a:alpha val="43000"/>
                    </a:srgbClr>
                  </a:gs>
                  <a:gs pos="32000">
                    <a:srgbClr val="D7B26C">
                      <a:alpha val="80000"/>
                    </a:srgbClr>
                  </a:gs>
                  <a:gs pos="100000">
                    <a:srgbClr val="D7B2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半闭框 24"/>
            <p:cNvSpPr/>
            <p:nvPr/>
          </p:nvSpPr>
          <p:spPr>
            <a:xfrm rot="8100000">
              <a:off x="-783260" y="1634148"/>
              <a:ext cx="1566522" cy="1566522"/>
            </a:xfrm>
            <a:prstGeom prst="halfFrame">
              <a:avLst>
                <a:gd name="adj1" fmla="val 29385"/>
                <a:gd name="adj2" fmla="val 29005"/>
              </a:avLst>
            </a:prstGeom>
            <a:solidFill>
              <a:srgbClr val="5C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-14293" y="2577266"/>
              <a:ext cx="883840" cy="1575018"/>
            </a:xfrm>
            <a:custGeom>
              <a:avLst/>
              <a:gdLst>
                <a:gd name="connsiteX0" fmla="*/ 17082 w 974344"/>
                <a:gd name="connsiteY0" fmla="*/ 0 h 1914525"/>
                <a:gd name="connsiteX1" fmla="*/ 974344 w 974344"/>
                <a:gd name="connsiteY1" fmla="*/ 957263 h 1914525"/>
                <a:gd name="connsiteX2" fmla="*/ 17082 w 974344"/>
                <a:gd name="connsiteY2" fmla="*/ 1914525 h 1914525"/>
                <a:gd name="connsiteX3" fmla="*/ 0 w 974344"/>
                <a:gd name="connsiteY3" fmla="*/ 1897443 h 1914525"/>
                <a:gd name="connsiteX4" fmla="*/ 0 w 974344"/>
                <a:gd name="connsiteY4" fmla="*/ 17082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344" h="1914525">
                  <a:moveTo>
                    <a:pt x="17082" y="0"/>
                  </a:moveTo>
                  <a:lnTo>
                    <a:pt x="974344" y="957263"/>
                  </a:lnTo>
                  <a:lnTo>
                    <a:pt x="17082" y="1914525"/>
                  </a:lnTo>
                  <a:lnTo>
                    <a:pt x="0" y="1897443"/>
                  </a:lnTo>
                  <a:lnTo>
                    <a:pt x="0" y="17082"/>
                  </a:ln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D7B26C">
                      <a:alpha val="45000"/>
                    </a:srgbClr>
                  </a:gs>
                  <a:gs pos="75000">
                    <a:srgbClr val="D7B26C">
                      <a:alpha val="43000"/>
                    </a:srgbClr>
                  </a:gs>
                  <a:gs pos="32000">
                    <a:srgbClr val="D7B26C"/>
                  </a:gs>
                  <a:gs pos="100000">
                    <a:srgbClr val="D7B26C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487930" y="2620645"/>
            <a:ext cx="64465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</a:t>
            </a:r>
            <a:endParaRPr lang="en-US" altLang="zh-CN" sz="54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r>
              <a:rPr lang="en-US" altLang="zh-CN" sz="54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音乐教育的作用</a:t>
            </a:r>
            <a:endParaRPr lang="en-US" altLang="zh-CN" sz="54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endParaRPr lang="zh-CN" altLang="en-US" sz="5400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7572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第一节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学前儿童音乐教育的作用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一、 学前儿童音乐教育与社会发展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(一) 有利于培养良好的社会道德风尚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77085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审美是音乐的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首要功能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，通过美感体验实现愉悦、鉴赏与表现，并潜移默化发挥教育作用，体现为“寓教于乐”。柏拉图指出，良好音乐教育能培养儿童辨别美丑，吸收美滋养心灵，使性格高尚。音乐教育将社会理性转化为感性形式。在学前儿童音乐教育中，应提供健康向上的作品，蕴含爱国主义与道德品质，提高审美感受，净化心灵，完善人格，进而改善社会文明环境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7572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第一节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学前儿童音乐教育的作用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一、 学前儿童音乐教育与社会发展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(二) 为造就一代有艺术修养的高素质公民夯实基础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77085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在现代社会中，音乐日益成为人们交流思想、协调行为、享受文化的重要途径。音乐教育的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最大作用在于培养情感、品味与修养。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马克思指出，要得到艺术享受，首先必须有艺术修养。对儿童进行音乐早期启蒙，并非单纯学习技巧或培养专业人才，也不是生活的点缀，而是为了让儿童在享受美、抒发情感中获得教益，培养素质与修养，为将来成为具有高雅艺术趣味和创新精神的人才打下基础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7572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第一节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学前儿童音乐教育的作用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学前儿童音乐教育与儿童个体发展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(一) 音乐教育与儿童的认知发展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77085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1. 音乐教育与儿童感知能力的发展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音乐教育促进儿童认知发展，尤其是听觉感知能力。儿童听觉先于视觉，学前阶段是发展关键期。皮亚杰指出，0-2岁感知运动阶段已有最初音乐体验；3-7岁前运算阶段能辨别力度、速度等要素。调查表明，2-4岁开始音乐教育者92%获得绝对音高感，4-6岁则降至68.4%。因此，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及早提供音乐教育机会对儿童听觉发展十分有益。</a:t>
            </a:r>
            <a:endParaRPr lang="zh-CN" altLang="en-US" sz="2400" b="1" dirty="0" smtClean="0">
              <a:solidFill>
                <a:srgbClr val="FFC000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7572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第一节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学前儿童音乐教育的作用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学前儿童音乐教育与儿童个体发展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(一) 音乐教育与儿童的认知发展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77085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2. 音乐教育与儿童记忆能力的发展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听觉能力的培养包括听觉感知、辨别、注意，尤其表现为听觉记忆能力，即记忆与再现音乐的能力。音乐在时间中展开形象，任何表演、欣赏或创作都离不开对音乐表象的记忆与再认。贝多芬失聪后创作《第九交响曲》，正是依赖脑中储存的大量听觉表象。听觉记忆与感知、注意相互制约，共同影响音乐感受与理解。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学前期是培养听觉能力的最佳时期</a:t>
            </a:r>
            <a:r>
              <a:rPr lang="zh-CN" altLang="en-US" sz="2400" dirty="0" smtClean="0">
                <a:latin typeface="汉仪文黑-55简" panose="00020600040101010101" charset="-122"/>
                <a:ea typeface="汉仪文黑-55简" panose="00020600040101010101" charset="-122"/>
              </a:rPr>
              <a:t>，儿童的音乐学习能增强听觉敏感性和记忆能力。</a:t>
            </a:r>
            <a:endParaRPr lang="zh-CN" altLang="en-US" sz="2400" dirty="0" smtClean="0"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半闭框 12"/>
          <p:cNvSpPr/>
          <p:nvPr/>
        </p:nvSpPr>
        <p:spPr>
          <a:xfrm rot="8100000">
            <a:off x="-320397" y="132713"/>
            <a:ext cx="640794" cy="640794"/>
          </a:xfrm>
          <a:prstGeom prst="halfFrame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-224459" y="230878"/>
            <a:ext cx="444464" cy="444464"/>
          </a:xfrm>
          <a:custGeom>
            <a:avLst/>
            <a:gdLst>
              <a:gd name="connsiteX0" fmla="*/ 0 w 1553029"/>
              <a:gd name="connsiteY0" fmla="*/ 0 h 1553029"/>
              <a:gd name="connsiteX1" fmla="*/ 1553029 w 1553029"/>
              <a:gd name="connsiteY1" fmla="*/ 0 h 1553029"/>
              <a:gd name="connsiteX2" fmla="*/ 1553029 w 1553029"/>
              <a:gd name="connsiteY2" fmla="*/ 1553029 h 1553029"/>
              <a:gd name="connsiteX3" fmla="*/ 1508683 w 1553029"/>
              <a:gd name="connsiteY3" fmla="*/ 1553029 h 1553029"/>
              <a:gd name="connsiteX4" fmla="*/ 0 w 1553029"/>
              <a:gd name="connsiteY4" fmla="*/ 44346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029" h="1553029">
                <a:moveTo>
                  <a:pt x="0" y="0"/>
                </a:moveTo>
                <a:lnTo>
                  <a:pt x="1553029" y="0"/>
                </a:lnTo>
                <a:lnTo>
                  <a:pt x="1553029" y="1553029"/>
                </a:lnTo>
                <a:lnTo>
                  <a:pt x="1508683" y="1553029"/>
                </a:lnTo>
                <a:lnTo>
                  <a:pt x="0" y="44346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D7B26C">
                    <a:alpha val="0"/>
                  </a:srgbClr>
                </a:gs>
                <a:gs pos="80740">
                  <a:srgbClr val="D7B26C">
                    <a:alpha val="55000"/>
                  </a:srgbClr>
                </a:gs>
                <a:gs pos="61000">
                  <a:srgbClr val="D7B26C"/>
                </a:gs>
                <a:gs pos="45000">
                  <a:srgbClr val="D7B26C">
                    <a:alpha val="0"/>
                  </a:srgbClr>
                </a:gs>
                <a:gs pos="100000">
                  <a:srgbClr val="D7B26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7530" y="222885"/>
            <a:ext cx="8757285" cy="544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第一节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3600" b="1" dirty="0" smtClean="0">
                <a:solidFill>
                  <a:srgbClr val="5C826D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学前儿童音乐教育的作用</a:t>
            </a: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</a:rPr>
              <a:t>二、 学前儿童音乐教育与儿童个体发展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2800" b="1" dirty="0" smtClean="0">
                <a:latin typeface="汉仪文黑-55简" panose="00020600040101010101" charset="-122"/>
                <a:ea typeface="汉仪文黑-55简" panose="00020600040101010101" charset="-122"/>
              </a:rPr>
              <a:t>(一) 音乐教育与儿童的认知发展</a:t>
            </a:r>
            <a:endParaRPr lang="zh-CN" altLang="en-US" sz="2800" b="1" dirty="0" smtClean="0"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en-US" altLang="zh-CN" sz="36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5C826D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D1AF6C"/>
                </a:solidFill>
                <a:latin typeface="汉仪文黑-55简" panose="00020600040101010101" charset="-122"/>
                <a:ea typeface="汉仪文黑-55简" panose="00020600040101010101" charset="-122"/>
                <a:sym typeface="+mn-ea"/>
              </a:rPr>
              <a:t> </a:t>
            </a: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indent="0" fontAlgn="auto">
              <a:spcAft>
                <a:spcPts val="600"/>
              </a:spcAft>
            </a:pPr>
            <a:endParaRPr lang="zh-CN" altLang="en-US" sz="3200" b="1" dirty="0" smtClean="0">
              <a:solidFill>
                <a:srgbClr val="D1AF6C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6818" y="2485071"/>
            <a:ext cx="193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选题背景</a:t>
            </a:r>
            <a:endParaRPr lang="zh-CN" altLang="en-US" sz="1600" b="1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6744" y="2817633"/>
            <a:ext cx="32480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</a:t>
            </a:r>
            <a:r>
              <a:rPr lang="zh-CN" altLang="en-US" sz="1400" dirty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输入您的内容，请简要说明，言简意赅即可输入您的内容，请简要说明，言简意赅即可输入您的内容，请简要说明，言简意赅即</a:t>
            </a:r>
            <a:r>
              <a:rPr lang="zh-CN" altLang="en-US" sz="1400" dirty="0" smtClean="0">
                <a:solidFill>
                  <a:schemeClr val="bg1"/>
                </a:solidFill>
                <a:latin typeface="汉仪文黑-55简" panose="00020600040101010101" charset="-122"/>
                <a:ea typeface="汉仪文黑-55简" panose="00020600040101010101" charset="-122"/>
              </a:rPr>
              <a:t>可</a:t>
            </a:r>
            <a:endParaRPr lang="zh-CN" altLang="en-US" sz="1400" dirty="0">
              <a:solidFill>
                <a:schemeClr val="bg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3897" y="2070189"/>
            <a:ext cx="914264" cy="829764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996" y="5133701"/>
            <a:ext cx="395242" cy="380728"/>
          </a:xfrm>
          <a:prstGeom prst="rect">
            <a:avLst/>
          </a:prstGeom>
          <a:solidFill>
            <a:srgbClr val="5C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4526" y="2192800"/>
            <a:ext cx="644068" cy="584541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7605" y="5185195"/>
            <a:ext cx="306024" cy="277740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D7B26C"/>
                </a:gs>
                <a:gs pos="48000">
                  <a:srgbClr val="D7B26C">
                    <a:alpha val="8000"/>
                  </a:srgbClr>
                </a:gs>
                <a:gs pos="98000">
                  <a:srgbClr val="D7B26C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77085"/>
            <a:ext cx="8240395" cy="4780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3. 音乐教育与儿童想象、联想、思维能力的发展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en-US" altLang="zh-CN" sz="2400" b="1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音乐教育能发展儿童的想象、联想和思维能力。儿童在欣赏音乐时往往会陶醉于想象，产生共鸣。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  <a:p>
            <a:pPr algn="just"/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     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音乐教育还与</a:t>
            </a:r>
            <a:r>
              <a:rPr lang="zh-CN" altLang="en-US" sz="2400" b="1" dirty="0" smtClean="0">
                <a:solidFill>
                  <a:srgbClr val="FFC000"/>
                </a:solidFill>
                <a:latin typeface="汉仪文黑-55简" panose="00020600040101010101" charset="-122"/>
                <a:ea typeface="汉仪文黑-55简" panose="00020600040101010101" charset="-122"/>
              </a:rPr>
              <a:t>直觉行动、具体形象、抽象概念</a:t>
            </a:r>
            <a:r>
              <a:rPr lang="zh-CN" altLang="en-US" sz="2400" dirty="0" smtClean="0">
                <a:solidFill>
                  <a:schemeClr val="tx1"/>
                </a:solidFill>
                <a:latin typeface="汉仪文黑-55简" panose="00020600040101010101" charset="-122"/>
                <a:ea typeface="汉仪文黑-55简" panose="00020600040101010101" charset="-122"/>
              </a:rPr>
              <a:t>三种思维形式相关：儿童在模仿歌唱和动作中边做边思考，逐步发展概括、判断、分类等能力；同时，通过系统感受与比较，可初步掌握进行曲、摇篮曲等抽象概念。尤其重要的是，音乐蕴含超常规思维，其抽象性和个性化特征为儿童提供了广阔的创造空间。儿童随意哼唱或拍击的幼稚节奏都是创造性思维的萌芽，应加以珍视。教育实践应鼓励求异思维，让孩子体验发现与创造的乐趣。</a:t>
            </a:r>
            <a:endParaRPr lang="zh-CN" altLang="en-US" sz="2400" dirty="0" smtClean="0">
              <a:solidFill>
                <a:schemeClr val="tx1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ags/tag10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ags/tag11.xml><?xml version="1.0" encoding="utf-8"?>
<p:tagLst xmlns:p="http://schemas.openxmlformats.org/presentationml/2006/main">
  <p:tag name="KSO_WPP_MARK_KEY" val="84e783d7-8331-4b53-9fa2-5a4cb0a9d4d3"/>
</p:tagLst>
</file>

<file path=ppt/tags/tag2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ags/tag3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ags/tag4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ags/tag5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ags/tag6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ags/tag7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ags/tag8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ags/tag9.xml><?xml version="1.0" encoding="utf-8"?>
<p:tagLst xmlns:p="http://schemas.openxmlformats.org/presentationml/2006/main">
  <p:tag name="KSO_WM_DIAGRAM_VIRTUALLY_FRAME" val="{&quot;height&quot;:381.03307086614166,&quot;left&quot;:349.3,&quot;top&quot;:77.08070866141733,&quot;width&quot;:621.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 algn="just">
          <a:defRPr lang="en-US" altLang="zh-CN" sz="2400" b="1" dirty="0" smtClean="0">
            <a:solidFill>
              <a:schemeClr val="tx1"/>
            </a:solidFill>
            <a:latin typeface="汉仪文黑-55简" panose="00020600040101010101" charset="-122"/>
            <a:ea typeface="汉仪文黑-55简" panose="0002060004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7082</Words>
  <Application>WPS 演示</Application>
  <PresentationFormat>宽屏</PresentationFormat>
  <Paragraphs>342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汉仪文黑-55简</vt:lpstr>
      <vt:lpstr>黑体</vt:lpstr>
      <vt:lpstr>Calibri</vt:lpstr>
      <vt:lpstr>微软雅黑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余思洋</cp:lastModifiedBy>
  <cp:revision>91</cp:revision>
  <dcterms:created xsi:type="dcterms:W3CDTF">2021-04-15T09:41:00Z</dcterms:created>
  <dcterms:modified xsi:type="dcterms:W3CDTF">2026-06-24T07:43:03Z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D30042D2772340639D3DF7C45B450A32_13</vt:lpwstr>
  </property>
  <property fmtid="{D5CDD505-2E9C-101B-9397-08002B2CF9AE}" pid="3" name="KSOProductBuildVer">
    <vt:lpwstr>2052-12.1.0.23542</vt:lpwstr>
  </property>
  <property fmtid="{D5CDD505-2E9C-101B-9397-08002B2CF9AE}" pid="4" name="KSOSaveFontToCloudKey">
    <vt:lpwstr>457299333_btnclosed</vt:lpwstr>
  </property>
  <property fmtid="{D5CDD505-2E9C-101B-9397-08002B2CF9AE}" pid="5" name="KSOTemplateUUID">
    <vt:lpwstr>v1.0_mb_UFta9vTOi1FsIqbW17qGyw==</vt:lpwstr>
  </property>
</Properties>
</file>