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handoutMasterIdLst>
    <p:handoutMasterId r:id="rId22"/>
  </p:handoutMasterIdLst>
  <p:sldIdLst>
    <p:sldId id="275" r:id="rId3"/>
    <p:sldId id="256" r:id="rId4"/>
    <p:sldId id="257" r:id="rId5"/>
    <p:sldId id="260" r:id="rId6"/>
    <p:sldId id="265" r:id="rId7"/>
    <p:sldId id="279" r:id="rId8"/>
    <p:sldId id="280" r:id="rId9"/>
    <p:sldId id="281" r:id="rId10"/>
    <p:sldId id="282" r:id="rId11"/>
    <p:sldId id="283" r:id="rId12"/>
    <p:sldId id="284" r:id="rId13"/>
    <p:sldId id="285" r:id="rId14"/>
    <p:sldId id="262" r:id="rId15"/>
    <p:sldId id="286" r:id="rId16"/>
    <p:sldId id="278" r:id="rId17"/>
    <p:sldId id="287" r:id="rId18"/>
    <p:sldId id="288" r:id="rId19"/>
    <p:sldId id="258" r:id="rId20"/>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16" userDrawn="1">
          <p15:clr>
            <a:srgbClr val="A4A3A4"/>
          </p15:clr>
        </p15:guide>
        <p15:guide id="2" pos="1565" userDrawn="1">
          <p15:clr>
            <a:srgbClr val="A4A3A4"/>
          </p15:clr>
        </p15:guide>
        <p15:guide id="3" orient="horz" pos="18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826D"/>
    <a:srgbClr val="D8AA54"/>
    <a:srgbClr val="DBAE4E"/>
    <a:srgbClr val="DAAC56"/>
    <a:srgbClr val="444F56"/>
    <a:srgbClr val="5B6A74"/>
    <a:srgbClr val="DCE1E4"/>
    <a:srgbClr val="D7B26C"/>
    <a:srgbClr val="B2BCC2"/>
    <a:srgbClr val="C9D0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73" d="100"/>
          <a:sy n="73" d="100"/>
        </p:scale>
        <p:origin x="582" y="96"/>
      </p:cViewPr>
      <p:guideLst>
        <p:guide orient="horz" pos="1216"/>
        <p:guide pos="1565"/>
        <p:guide orient="horz" pos="182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gs" Target="tags/tag7.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431034-E81D-4117-B158-548A61B44A4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7AC649-8DD5-4A37-AD16-58559DE361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aphicFrame>
        <p:nvGraphicFramePr>
          <p:cNvPr id="5" name="表格 4"/>
          <p:cNvGraphicFramePr/>
          <p:nvPr/>
        </p:nvGraphicFramePr>
        <p:xfrm>
          <a:off x="3484880" y="635"/>
          <a:ext cx="8707120" cy="6858000"/>
        </p:xfrm>
        <a:graphic>
          <a:graphicData uri="http://schemas.openxmlformats.org/drawingml/2006/table">
            <a:tbl>
              <a:tblPr firstRow="1" bandRow="1">
                <a:tableStyleId>{5C22544A-7EE6-4342-B048-85BDC9FD1C3A}</a:tableStyleId>
              </a:tblPr>
              <a:tblGrid>
                <a:gridCol w="822960"/>
                <a:gridCol w="858520"/>
                <a:gridCol w="875030"/>
                <a:gridCol w="877570"/>
                <a:gridCol w="854710"/>
                <a:gridCol w="867410"/>
                <a:gridCol w="866775"/>
                <a:gridCol w="866140"/>
                <a:gridCol w="920750"/>
                <a:gridCol w="897255"/>
              </a:tblGrid>
              <a:tr h="6858000">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1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2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3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4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50000"/>
                      </a:srgbClr>
                    </a:solidFill>
                  </a:tcPr>
                </a:tc>
                <a:tc>
                  <a:txBody>
                    <a:bodyPr/>
                    <a:p>
                      <a:pPr>
                        <a:buNone/>
                      </a:pPr>
                      <a:endParaRPr lang="en-US" altLang="zh-CN">
                        <a:ln>
                          <a:noFill/>
                        </a:ln>
                        <a:solidFill>
                          <a:srgbClr val="DBAE4E"/>
                        </a:solidFill>
                      </a:endParaRPr>
                    </a:p>
                  </a:txBody>
                  <a:tcPr>
                    <a:lnL>
                      <a:noFill/>
                    </a:lnL>
                    <a:lnR>
                      <a:noFill/>
                    </a:lnR>
                    <a:lnT>
                      <a:noFill/>
                    </a:lnT>
                    <a:lnB>
                      <a:noFill/>
                    </a:lnB>
                    <a:lnTlToBr>
                      <a:noFill/>
                    </a:lnTlToBr>
                    <a:lnBlToTr>
                      <a:noFill/>
                    </a:lnBlToTr>
                    <a:solidFill>
                      <a:srgbClr val="D8AA54">
                        <a:alpha val="60000"/>
                      </a:srgbClr>
                    </a:solidFill>
                  </a:tcPr>
                </a:tc>
                <a:tc>
                  <a:txBody>
                    <a:bodyPr/>
                    <a:p>
                      <a:pPr>
                        <a:buNone/>
                      </a:pPr>
                      <a:endParaRPr lang="en-US" altLang="zh-CN">
                        <a:ln>
                          <a:noFill/>
                        </a:ln>
                        <a:solidFill>
                          <a:srgbClr val="DBAE4E"/>
                        </a:solidFill>
                      </a:endParaRPr>
                    </a:p>
                  </a:txBody>
                  <a:tcPr>
                    <a:lnL>
                      <a:noFill/>
                    </a:lnL>
                    <a:lnR>
                      <a:noFill/>
                    </a:lnR>
                    <a:lnT>
                      <a:noFill/>
                    </a:lnT>
                    <a:lnB>
                      <a:noFill/>
                    </a:lnB>
                    <a:lnTlToBr>
                      <a:noFill/>
                    </a:lnTlToBr>
                    <a:lnBlToTr>
                      <a:noFill/>
                    </a:lnBlToTr>
                    <a:solidFill>
                      <a:srgbClr val="D8AA54">
                        <a:alpha val="7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8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BAE4E">
                        <a:alpha val="0"/>
                      </a:srgbClr>
                    </a:solidFill>
                  </a:tcPr>
                </a:tc>
              </a:tr>
            </a:tbl>
          </a:graphicData>
        </a:graphic>
      </p:graphicFrame>
      <p:sp>
        <p:nvSpPr>
          <p:cNvPr id="9" name="文本框 8"/>
          <p:cNvSpPr txBox="1"/>
          <p:nvPr/>
        </p:nvSpPr>
        <p:spPr>
          <a:xfrm>
            <a:off x="1993900" y="2240915"/>
            <a:ext cx="8822690" cy="1938020"/>
          </a:xfrm>
          <a:prstGeom prst="rect">
            <a:avLst/>
          </a:prstGeom>
          <a:noFill/>
        </p:spPr>
        <p:txBody>
          <a:bodyPr wrap="square" rtlCol="0">
            <a:spAutoFit/>
          </a:bodyPr>
          <a:p>
            <a:pPr algn="l"/>
            <a:r>
              <a:rPr lang="en-US" altLang="zh-CN" sz="6000" b="1" dirty="0" smtClean="0">
                <a:solidFill>
                  <a:schemeClr val="tx1"/>
                </a:solidFill>
                <a:latin typeface="汉仪文黑-55简" panose="00020600040101010101" charset="-122"/>
                <a:ea typeface="汉仪文黑-55简" panose="00020600040101010101" charset="-122"/>
                <a:cs typeface="汉仪文黑-55简" panose="00020600040101010101" charset="-122"/>
              </a:rPr>
              <a:t>     </a:t>
            </a:r>
            <a:r>
              <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rPr>
              <a:t>学前儿童</a:t>
            </a:r>
            <a:endPar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a:p>
            <a:r>
              <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rPr>
              <a:t>音乐教育与活动指导</a:t>
            </a:r>
            <a:r>
              <a:rPr lang="zh-CN" altLang="en-US" sz="2800" b="1" dirty="0" smtClean="0">
                <a:solidFill>
                  <a:srgbClr val="5C826D"/>
                </a:solidFill>
                <a:latin typeface="汉仪文黑-55简" panose="00020600040101010101" charset="-122"/>
                <a:ea typeface="汉仪文黑-55简" panose="00020600040101010101" charset="-122"/>
                <a:cs typeface="汉仪文黑-55简" panose="00020600040101010101" charset="-122"/>
              </a:rPr>
              <a:t>(第四版)</a:t>
            </a:r>
            <a:endParaRPr lang="zh-CN" altLang="en-US" sz="28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
        <p:nvSpPr>
          <p:cNvPr id="10" name="文本框 9"/>
          <p:cNvSpPr txBox="1"/>
          <p:nvPr/>
        </p:nvSpPr>
        <p:spPr>
          <a:xfrm>
            <a:off x="7954010" y="4178935"/>
            <a:ext cx="2595245" cy="460375"/>
          </a:xfrm>
          <a:prstGeom prst="rect">
            <a:avLst/>
          </a:prstGeom>
          <a:noFill/>
        </p:spPr>
        <p:txBody>
          <a:bodyPr wrap="square" rtlCol="0">
            <a:spAutoFit/>
          </a:bodyPr>
          <a:p>
            <a:r>
              <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编著  黄瑾</a:t>
            </a:r>
            <a:r>
              <a:rPr lang="en-US" altLang="zh-CN"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 </a:t>
            </a:r>
            <a:r>
              <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阮婷</a:t>
            </a:r>
            <a:endPar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844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幼儿园课程中的音乐教育整合</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三、 主题活动背景下的音乐教育整合</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22120" y="2077085"/>
            <a:ext cx="8240395" cy="4780915"/>
          </a:xfrm>
          <a:prstGeom prst="rect">
            <a:avLst/>
          </a:prstGeom>
          <a:noFill/>
        </p:spPr>
        <p:txBody>
          <a:bodyPr wrap="square" rtlCol="0">
            <a:noAutofit/>
          </a:bodyPr>
          <a:p>
            <a:pPr indent="0" algn="just">
              <a:buClrTx/>
              <a:buSzTx/>
              <a:buFontTx/>
            </a:pPr>
            <a:r>
              <a:rPr lang="zh-CN" altLang="en-US" sz="2400" dirty="0" smtClean="0">
                <a:latin typeface="汉仪文黑-55简" panose="00020600040101010101" charset="-122"/>
                <a:ea typeface="汉仪文黑-55简" panose="00020600040101010101" charset="-122"/>
              </a:rPr>
              <a:t>1. 在生活中寻找音乐教育活动的素材  </a:t>
            </a:r>
            <a:endParaRPr lang="zh-CN" altLang="en-US" sz="2400" dirty="0" smtClean="0">
              <a:latin typeface="汉仪文黑-55简" panose="00020600040101010101" charset="-122"/>
              <a:ea typeface="汉仪文黑-55简" panose="00020600040101010101" charset="-122"/>
            </a:endParaRPr>
          </a:p>
          <a:p>
            <a:pPr indent="457200" algn="just">
              <a:buClrTx/>
              <a:buSzTx/>
              <a:buFontTx/>
            </a:pPr>
            <a:r>
              <a:rPr lang="en-US" altLang="zh-CN"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主题活动围绕某一主题展开，通过活动传递思想，使幼儿潜移默化地受教。</a:t>
            </a:r>
            <a:r>
              <a:rPr lang="zh-CN" altLang="en-US" sz="2400" dirty="0" smtClean="0">
                <a:latin typeface="汉仪文黑-55简" panose="00020600040101010101" charset="-122"/>
                <a:ea typeface="汉仪文黑-55简" panose="00020600040101010101" charset="-122"/>
              </a:rPr>
              <a:t>主题活动下的音乐教育借助音乐形式表达主题思想，内容源于生活又高于生活。生活中音乐无处不在，如歌曲、节奏等。</a:t>
            </a:r>
            <a:endParaRPr lang="zh-CN" altLang="en-US" sz="2400" dirty="0" smtClean="0">
              <a:latin typeface="汉仪文黑-55简" panose="00020600040101010101" charset="-122"/>
              <a:ea typeface="汉仪文黑-55简" panose="00020600040101010101" charset="-122"/>
            </a:endParaRPr>
          </a:p>
          <a:p>
            <a:pPr indent="457200" algn="just">
              <a:buClrTx/>
              <a:buSzTx/>
              <a:buFontTx/>
            </a:pP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例如主题活动“好听的声音”中，教师创设声音游戏情境，开展“声音在哪里”“厨房里的声音”等活动，幼儿发现身体、炒菜声、电话铃等奇妙声音，感受不同节奏后，尝试用打击乐器或自制物品表现和创造节奏。</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844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幼儿园课程中的音乐教育整合</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三、 主题活动背景下的音乐教育整合</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22120" y="2077085"/>
            <a:ext cx="8240395" cy="4780915"/>
          </a:xfrm>
          <a:prstGeom prst="rect">
            <a:avLst/>
          </a:prstGeom>
          <a:noFill/>
        </p:spPr>
        <p:txBody>
          <a:bodyPr wrap="square" rtlCol="0">
            <a:noAutofit/>
          </a:bodyPr>
          <a:p>
            <a:pPr indent="0" algn="just">
              <a:buClrTx/>
              <a:buSzTx/>
              <a:buFontTx/>
            </a:pPr>
            <a:r>
              <a:rPr lang="zh-CN" altLang="en-US" sz="2400" dirty="0" smtClean="0">
                <a:latin typeface="汉仪文黑-55简" panose="00020600040101010101" charset="-122"/>
                <a:ea typeface="汉仪文黑-55简" panose="00020600040101010101" charset="-122"/>
              </a:rPr>
              <a:t>2. 根据主题活动内容引发音乐教育活动线索  </a:t>
            </a:r>
            <a:endParaRPr lang="zh-CN" altLang="en-US" sz="2400" dirty="0" smtClean="0">
              <a:latin typeface="汉仪文黑-55简" panose="00020600040101010101" charset="-122"/>
              <a:ea typeface="汉仪文黑-55简" panose="00020600040101010101" charset="-122"/>
            </a:endParaRPr>
          </a:p>
          <a:p>
            <a:pPr indent="457200" algn="just">
              <a:buClrTx/>
              <a:buSzTx/>
              <a:buFontTx/>
            </a:pP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在主题活动中，需根据内容延伸音乐教育素材，帮助幼儿感受主题、体验快乐。</a:t>
            </a:r>
            <a:r>
              <a:rPr lang="zh-CN" altLang="en-US" sz="2400" b="1" dirty="0" smtClean="0">
                <a:solidFill>
                  <a:srgbClr val="FFC000"/>
                </a:solidFill>
                <a:latin typeface="汉仪文黑-55简" panose="00020600040101010101" charset="-122"/>
                <a:ea typeface="汉仪文黑-55简" panose="00020600040101010101" charset="-122"/>
              </a:rPr>
              <a:t>“整合”是课程构建思路，教师依据幼儿年龄特点和阶段目标进行整合设计，能统整各领域内容与学习方法，提升音乐教育内涵。</a:t>
            </a:r>
            <a:r>
              <a:rPr lang="zh-CN" altLang="en-US" sz="2400" dirty="0" smtClean="0">
                <a:latin typeface="汉仪文黑-55简" panose="00020600040101010101" charset="-122"/>
                <a:ea typeface="汉仪文黑-55简" panose="00020600040101010101" charset="-122"/>
              </a:rPr>
              <a:t>如小班“上幼儿园”主题，教师通过展示幼儿特征、唤起已有经验，引导幼儿说说好朋友，并展示交朋友场景，引出“找朋友”活动线索，让幼儿体验交友快乐。</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844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幼儿园课程中的音乐教育整合</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三、 主题活动背景下的音乐教育整合</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22120" y="2077085"/>
            <a:ext cx="8240395" cy="4780915"/>
          </a:xfrm>
          <a:prstGeom prst="rect">
            <a:avLst/>
          </a:prstGeom>
          <a:noFill/>
        </p:spPr>
        <p:txBody>
          <a:bodyPr wrap="square" rtlCol="0">
            <a:noAutofit/>
          </a:bodyPr>
          <a:p>
            <a:pPr indent="0" algn="just">
              <a:buClrTx/>
              <a:buSzTx/>
              <a:buFontTx/>
            </a:pPr>
            <a:r>
              <a:rPr lang="zh-CN" altLang="en-US" sz="2400" dirty="0" smtClean="0">
                <a:latin typeface="汉仪文黑-55简" panose="00020600040101010101" charset="-122"/>
                <a:ea typeface="汉仪文黑-55简" panose="00020600040101010101" charset="-122"/>
              </a:rPr>
              <a:t>3. 创设活动情境促进经验整合</a:t>
            </a:r>
            <a:endParaRPr lang="zh-CN" altLang="en-US" sz="2400" dirty="0" smtClean="0">
              <a:latin typeface="汉仪文黑-55简" panose="00020600040101010101" charset="-122"/>
              <a:ea typeface="汉仪文黑-55简" panose="00020600040101010101" charset="-122"/>
            </a:endParaRPr>
          </a:p>
          <a:p>
            <a:pPr indent="0" algn="just">
              <a:buClrTx/>
              <a:buSzTx/>
              <a:buFontTx/>
            </a:pPr>
            <a:r>
              <a:rPr lang="zh-CN" altLang="en-US" sz="2400" dirty="0" smtClean="0">
                <a:latin typeface="汉仪文黑-55简" panose="00020600040101010101" charset="-122"/>
                <a:ea typeface="汉仪文黑-55简" panose="00020600040101010101" charset="-122"/>
              </a:rPr>
              <a:t>    音乐是一门艺术，幼儿无论是学唱歌曲、学跳律动，还是弹奏小乐器，都需要充满艺术性、趣味性、开放性的审美环境来激活幼儿的音乐情趣，使幼儿在音乐教育活动中发现音乐的美、获得丰富的情感体验，从而表现音乐、创造音乐。</a:t>
            </a:r>
            <a:endParaRPr lang="zh-CN" altLang="en-US" sz="2400" dirty="0" smtClean="0">
              <a:latin typeface="汉仪文黑-55简" panose="00020600040101010101" charset="-122"/>
              <a:ea typeface="汉仪文黑-55简" panose="00020600040101010101" charset="-122"/>
            </a:endParaRPr>
          </a:p>
          <a:p>
            <a:pPr indent="0" algn="just">
              <a:buClrTx/>
              <a:buSzTx/>
              <a:buFontTx/>
            </a:pPr>
            <a:r>
              <a:rPr lang="zh-CN" altLang="en-US" sz="2400" dirty="0" smtClean="0">
                <a:latin typeface="汉仪文黑-55简" panose="00020600040101010101" charset="-122"/>
                <a:ea typeface="汉仪文黑-55简" panose="00020600040101010101" charset="-122"/>
              </a:rPr>
              <a:t>    要使幼儿在主题活动背景下学习音乐，</a:t>
            </a:r>
            <a:r>
              <a:rPr lang="zh-CN" altLang="en-US" sz="2400" b="1" dirty="0" smtClean="0">
                <a:solidFill>
                  <a:srgbClr val="FFC000"/>
                </a:solidFill>
                <a:latin typeface="汉仪文黑-55简" panose="00020600040101010101" charset="-122"/>
                <a:ea typeface="汉仪文黑-55简" panose="00020600040101010101" charset="-122"/>
              </a:rPr>
              <a:t>教师应充分调动幼儿的感官，不断创设问题情境，以激发幼儿探索音乐世界的欲望。</a:t>
            </a:r>
            <a:r>
              <a:rPr lang="zh-CN" altLang="en-US" sz="2400" dirty="0" smtClean="0">
                <a:latin typeface="汉仪文黑-55简" panose="00020600040101010101" charset="-122"/>
                <a:ea typeface="汉仪文黑-55简" panose="00020600040101010101" charset="-122"/>
              </a:rPr>
              <a:t>同时，教师也可以借助媒体动画等方式创设出不同主题的情境，让幼儿调动起他们生活中的各种经验，并经整合迁移后形成新的经验。</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2264215" y="1515543"/>
            <a:ext cx="1716019" cy="1445260"/>
          </a:xfrm>
          <a:prstGeom prst="rect">
            <a:avLst/>
          </a:prstGeom>
          <a:noFill/>
        </p:spPr>
        <p:txBody>
          <a:bodyPr wrap="square" rtlCol="0">
            <a:spAutoFit/>
          </a:bodyPr>
          <a:lstStyle/>
          <a:p>
            <a:pPr algn="ctr"/>
            <a:r>
              <a:rPr lang="en-US" altLang="zh-CN" sz="8800" b="1" dirty="0" smtClean="0">
                <a:solidFill>
                  <a:srgbClr val="5C826D"/>
                </a:solidFill>
                <a:latin typeface="汉仪文黑-55简" panose="00020600040101010101" charset="-122"/>
                <a:ea typeface="汉仪文黑-55简" panose="00020600040101010101" charset="-122"/>
              </a:rPr>
              <a:t>02</a:t>
            </a:r>
            <a:endParaRPr lang="en-US" altLang="zh-CN" sz="8800" b="1" dirty="0" smtClean="0">
              <a:solidFill>
                <a:srgbClr val="5C826D"/>
              </a:solidFill>
              <a:latin typeface="汉仪文黑-55简" panose="00020600040101010101" charset="-122"/>
              <a:ea typeface="汉仪文黑-55简" panose="00020600040101010101" charset="-122"/>
            </a:endParaRPr>
          </a:p>
        </p:txBody>
      </p:sp>
      <p:sp>
        <p:nvSpPr>
          <p:cNvPr id="32" name="文本框 31"/>
          <p:cNvSpPr txBox="1"/>
          <p:nvPr/>
        </p:nvSpPr>
        <p:spPr>
          <a:xfrm>
            <a:off x="2484508" y="2651435"/>
            <a:ext cx="5816530" cy="1753235"/>
          </a:xfrm>
          <a:prstGeom prst="rect">
            <a:avLst/>
          </a:prstGeom>
          <a:noFill/>
        </p:spPr>
        <p:txBody>
          <a:bodyPr wrap="square" rtlCol="0">
            <a:spAutoFit/>
          </a:bodyPr>
          <a:lstStyle/>
          <a:p>
            <a:r>
              <a:rPr lang="zh-CN" altLang="en-US" sz="5400" dirty="0">
                <a:solidFill>
                  <a:srgbClr val="5C826D"/>
                </a:solidFill>
                <a:latin typeface="汉仪文黑-55简" panose="00020600040101010101" charset="-122"/>
                <a:ea typeface="汉仪文黑-55简" panose="00020600040101010101" charset="-122"/>
              </a:rPr>
              <a:t>幼儿园音乐教育的多渠道渗透</a:t>
            </a:r>
            <a:endParaRPr lang="zh-CN" altLang="en-US" sz="5400" dirty="0">
              <a:solidFill>
                <a:srgbClr val="5C826D"/>
              </a:solidFill>
              <a:latin typeface="汉仪文黑-55简" panose="00020600040101010101" charset="-122"/>
              <a:ea typeface="汉仪文黑-55简" panose="00020600040101010101" charset="-122"/>
            </a:endParaRPr>
          </a:p>
        </p:txBody>
      </p:sp>
      <p:grpSp>
        <p:nvGrpSpPr>
          <p:cNvPr id="27" name="组合 26"/>
          <p:cNvGrpSpPr/>
          <p:nvPr/>
        </p:nvGrpSpPr>
        <p:grpSpPr>
          <a:xfrm>
            <a:off x="9629471" y="-57386"/>
            <a:ext cx="4744029" cy="6972537"/>
            <a:chOff x="9629471" y="-57386"/>
            <a:chExt cx="4744029" cy="6972537"/>
          </a:xfrm>
        </p:grpSpPr>
        <p:sp>
          <p:nvSpPr>
            <p:cNvPr id="28" name="任意多边形 27"/>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9" name="组合 28"/>
            <p:cNvGrpSpPr/>
            <p:nvPr/>
          </p:nvGrpSpPr>
          <p:grpSpPr>
            <a:xfrm>
              <a:off x="9629471" y="-57386"/>
              <a:ext cx="2620422" cy="6972537"/>
              <a:chOff x="9629471" y="-57386"/>
              <a:chExt cx="2620422" cy="6972537"/>
            </a:xfrm>
          </p:grpSpPr>
          <p:sp>
            <p:nvSpPr>
              <p:cNvPr id="30" name="任意多边形 29"/>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1"/>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 name="组合 4"/>
          <p:cNvGrpSpPr/>
          <p:nvPr/>
        </p:nvGrpSpPr>
        <p:grpSpPr>
          <a:xfrm>
            <a:off x="-1106816" y="1200000"/>
            <a:ext cx="2626702" cy="4081897"/>
            <a:chOff x="-783260" y="1634148"/>
            <a:chExt cx="1873519" cy="2911450"/>
          </a:xfrm>
        </p:grpSpPr>
        <p:sp>
          <p:nvSpPr>
            <p:cNvPr id="6" name="任意多边形 5"/>
            <p:cNvSpPr/>
            <p:nvPr/>
          </p:nvSpPr>
          <p:spPr>
            <a:xfrm>
              <a:off x="-235005" y="2183954"/>
              <a:ext cx="1325264" cy="2361644"/>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0"/>
                    </a:srgbClr>
                  </a:gs>
                  <a:gs pos="75000">
                    <a:srgbClr val="D7B26C">
                      <a:alpha val="43000"/>
                    </a:srgbClr>
                  </a:gs>
                  <a:gs pos="32000">
                    <a:srgbClr val="D7B26C">
                      <a:alpha val="80000"/>
                    </a:srgbClr>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半闭框 24"/>
            <p:cNvSpPr/>
            <p:nvPr/>
          </p:nvSpPr>
          <p:spPr>
            <a:xfrm rot="8100000">
              <a:off x="-783260" y="1634148"/>
              <a:ext cx="1566522" cy="1566522"/>
            </a:xfrm>
            <a:prstGeom prst="halfFrame">
              <a:avLst>
                <a:gd name="adj1" fmla="val 29385"/>
                <a:gd name="adj2" fmla="val 29005"/>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任意多边形 25"/>
            <p:cNvSpPr/>
            <p:nvPr/>
          </p:nvSpPr>
          <p:spPr>
            <a:xfrm>
              <a:off x="-14293" y="2577266"/>
              <a:ext cx="883840" cy="1575018"/>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45000"/>
                    </a:srgbClr>
                  </a:gs>
                  <a:gs pos="75000">
                    <a:srgbClr val="D7B26C">
                      <a:alpha val="43000"/>
                    </a:srgbClr>
                  </a:gs>
                  <a:gs pos="32000">
                    <a:srgbClr val="D7B26C"/>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62279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幼儿园音乐教育的多渠道渗透</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一、 日常生活中的音乐教育渗透</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22120" y="2077085"/>
            <a:ext cx="8240395" cy="4780915"/>
          </a:xfrm>
          <a:prstGeom prst="rect">
            <a:avLst/>
          </a:prstGeom>
          <a:noFill/>
        </p:spPr>
        <p:txBody>
          <a:bodyPr wrap="square" rtlCol="0">
            <a:noAutofit/>
          </a:bodyPr>
          <a:p>
            <a:pPr indent="457200" algn="just">
              <a:buClrTx/>
              <a:buSzTx/>
              <a:buFontTx/>
            </a:pP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音乐教育目标应指向幼儿日常生活，提升对美的敏感和表现力，而非仅学几首歌或舞。日常音乐活动可于用餐、睡眠、散步等环节灵活安排，包括计划性、临时性或幼儿发起的活动。</a:t>
            </a:r>
            <a:r>
              <a:rPr lang="zh-CN" altLang="en-US" sz="2400" b="1" dirty="0" smtClean="0">
                <a:solidFill>
                  <a:srgbClr val="FFC000"/>
                </a:solidFill>
                <a:latin typeface="汉仪文黑-55简" panose="00020600040101010101" charset="-122"/>
                <a:ea typeface="汉仪文黑-55简" panose="00020600040101010101" charset="-122"/>
              </a:rPr>
              <a:t>将音乐渗透一日生活，能持续提供刺激，激发愉快情感和兴趣，发挥音乐天赋。</a:t>
            </a:r>
            <a:r>
              <a:rPr lang="zh-CN" altLang="en-US" sz="2400" dirty="0" smtClean="0">
                <a:latin typeface="汉仪文黑-55简" panose="00020600040101010101" charset="-122"/>
                <a:ea typeface="汉仪文黑-55简" panose="00020600040101010101" charset="-122"/>
              </a:rPr>
              <a:t>同时，留心自然与社会中有音乐韵味的场景和情感，记录并联想，寻找教育主题。组织活动时，利用幼儿喜爱音乐，引导其通过创造加深情感体验，增强表现力。</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62279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幼儿园音乐教育的多渠道渗透</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游戏活动中的音乐教育渗透</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22120" y="2077085"/>
            <a:ext cx="8240395" cy="4780915"/>
          </a:xfrm>
          <a:prstGeom prst="rect">
            <a:avLst/>
          </a:prstGeom>
          <a:noFill/>
        </p:spPr>
        <p:txBody>
          <a:bodyPr wrap="square" rtlCol="0">
            <a:noAutofit/>
          </a:bodyPr>
          <a:p>
            <a:pPr indent="0" algn="just">
              <a:buClrTx/>
              <a:buSzTx/>
              <a:buFontTx/>
            </a:pPr>
            <a:r>
              <a:rPr lang="zh-CN" altLang="en-US" sz="2400" dirty="0" smtClean="0">
                <a:latin typeface="汉仪文黑-55简" panose="00020600040101010101" charset="-122"/>
                <a:ea typeface="汉仪文黑-55简" panose="00020600040101010101" charset="-122"/>
              </a:rPr>
              <a:t>1. “音乐角”  </a:t>
            </a:r>
            <a:endParaRPr lang="zh-CN" altLang="en-US" sz="2400" dirty="0" smtClean="0">
              <a:latin typeface="汉仪文黑-55简" panose="00020600040101010101" charset="-122"/>
              <a:ea typeface="汉仪文黑-55简" panose="00020600040101010101" charset="-122"/>
            </a:endParaRPr>
          </a:p>
          <a:p>
            <a:pPr indent="457200" algn="just">
              <a:buClrTx/>
              <a:buSzTx/>
              <a:buFontTx/>
            </a:pP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音乐角是幼儿自主区角活动，提供乐器等材料支持自发探索。教师以参与者身份间接引导，可作集体活动延伸，利于观察与因材施教。</a:t>
            </a:r>
            <a:endParaRPr lang="zh-CN" altLang="en-US" sz="2400" dirty="0" smtClean="0">
              <a:latin typeface="汉仪文黑-55简" panose="00020600040101010101" charset="-122"/>
              <a:ea typeface="汉仪文黑-55简" panose="00020600040101010101" charset="-122"/>
            </a:endParaRPr>
          </a:p>
        </p:txBody>
      </p:sp>
      <p:pic>
        <p:nvPicPr>
          <p:cNvPr id="6" name="图片 5"/>
          <p:cNvPicPr>
            <a:picLocks noChangeAspect="1"/>
          </p:cNvPicPr>
          <p:nvPr/>
        </p:nvPicPr>
        <p:blipFill>
          <a:blip r:embed="rId1"/>
          <a:stretch>
            <a:fillRect/>
          </a:stretch>
        </p:blipFill>
        <p:spPr>
          <a:xfrm>
            <a:off x="633095" y="3834765"/>
            <a:ext cx="5151755" cy="2501265"/>
          </a:xfrm>
          <a:prstGeom prst="rect">
            <a:avLst/>
          </a:prstGeom>
        </p:spPr>
      </p:pic>
      <p:pic>
        <p:nvPicPr>
          <p:cNvPr id="10" name="图片 9"/>
          <p:cNvPicPr>
            <a:picLocks noChangeAspect="1"/>
          </p:cNvPicPr>
          <p:nvPr/>
        </p:nvPicPr>
        <p:blipFill>
          <a:blip r:embed="rId2"/>
          <a:stretch>
            <a:fillRect/>
          </a:stretch>
        </p:blipFill>
        <p:spPr>
          <a:xfrm>
            <a:off x="5784850" y="3834765"/>
            <a:ext cx="5753100" cy="256413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62279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幼儿园音乐教育的多渠道渗透</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游戏活动中的音乐教育渗透</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22120" y="2077085"/>
            <a:ext cx="8240395" cy="4780915"/>
          </a:xfrm>
          <a:prstGeom prst="rect">
            <a:avLst/>
          </a:prstGeom>
          <a:noFill/>
        </p:spPr>
        <p:txBody>
          <a:bodyPr wrap="square" rtlCol="0">
            <a:noAutofit/>
          </a:bodyPr>
          <a:p>
            <a:pPr indent="0" algn="just">
              <a:buClrTx/>
              <a:buSzTx/>
              <a:buFontTx/>
            </a:pPr>
            <a:r>
              <a:rPr lang="zh-CN" altLang="en-US" sz="2400" dirty="0" smtClean="0">
                <a:latin typeface="汉仪文黑-55简" panose="00020600040101010101" charset="-122"/>
                <a:ea typeface="汉仪文黑-55简" panose="00020600040101010101" charset="-122"/>
              </a:rPr>
              <a:t>2. “小剧场”  </a:t>
            </a:r>
            <a:endParaRPr lang="zh-CN" altLang="en-US" sz="2400" dirty="0" smtClean="0">
              <a:latin typeface="汉仪文黑-55简" panose="00020600040101010101" charset="-122"/>
              <a:ea typeface="汉仪文黑-55简" panose="00020600040101010101" charset="-122"/>
            </a:endParaRPr>
          </a:p>
          <a:p>
            <a:pPr indent="457200" algn="just">
              <a:buClrTx/>
              <a:buSzTx/>
              <a:buFontTx/>
            </a:pP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小剧场属于角色游戏，包含</a:t>
            </a:r>
            <a:r>
              <a:rPr lang="zh-CN" altLang="en-US" sz="2400" b="1" dirty="0" smtClean="0">
                <a:solidFill>
                  <a:srgbClr val="FFC000"/>
                </a:solidFill>
                <a:latin typeface="汉仪文黑-55简" panose="00020600040101010101" charset="-122"/>
                <a:ea typeface="汉仪文黑-55简" panose="00020600040101010101" charset="-122"/>
              </a:rPr>
              <a:t>音乐复习</a:t>
            </a:r>
            <a:r>
              <a:rPr lang="zh-CN" altLang="en-US" sz="2400" dirty="0" smtClean="0">
                <a:latin typeface="汉仪文黑-55简" panose="00020600040101010101" charset="-122"/>
                <a:ea typeface="汉仪文黑-55简" panose="00020600040101010101" charset="-122"/>
              </a:rPr>
              <a:t>与</a:t>
            </a:r>
            <a:r>
              <a:rPr lang="zh-CN" altLang="en-US" sz="2400" b="1" dirty="0" smtClean="0">
                <a:solidFill>
                  <a:srgbClr val="FFC000"/>
                </a:solidFill>
                <a:latin typeface="汉仪文黑-55简" panose="00020600040101010101" charset="-122"/>
                <a:ea typeface="汉仪文黑-55简" panose="00020600040101010101" charset="-122"/>
              </a:rPr>
              <a:t>即兴创造</a:t>
            </a:r>
            <a:r>
              <a:rPr lang="zh-CN" altLang="en-US" sz="2400" dirty="0" smtClean="0">
                <a:latin typeface="汉仪文黑-55简" panose="00020600040101010101" charset="-122"/>
                <a:ea typeface="汉仪文黑-55简" panose="00020600040101010101" charset="-122"/>
              </a:rPr>
              <a:t>。其升级版“小社团”打破学科界限，转向激发潜能、促进个性化表现与交往能力。小社团以儿童兴趣为前提，自主结伴，体现自由探索与表达。该活动关注学习整体性与个体差异，是整合自主的课程形式，让儿童在感知、表现、创造美的过程中提升审美能力，并在参与策划组织中发展沟通与合作能力。</a:t>
            </a:r>
            <a:endParaRPr lang="zh-CN" altLang="en-US" sz="2400" dirty="0" smtClean="0">
              <a:latin typeface="汉仪文黑-55简" panose="00020600040101010101" charset="-122"/>
              <a:ea typeface="汉仪文黑-55简" panose="00020600040101010101" charset="-122"/>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962279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幼儿园音乐教育的多渠道渗透</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三、 节日活动中的音乐教育渗透</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22120" y="2077085"/>
            <a:ext cx="8240395" cy="4780915"/>
          </a:xfrm>
          <a:prstGeom prst="rect">
            <a:avLst/>
          </a:prstGeom>
          <a:noFill/>
        </p:spPr>
        <p:txBody>
          <a:bodyPr wrap="square" rtlCol="0">
            <a:noAutofit/>
          </a:bodyPr>
          <a:p>
            <a:pPr indent="457200" algn="just">
              <a:buClrTx/>
              <a:buSzTx/>
              <a:buFontTx/>
            </a:pP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节日活动中的音乐活动包含儿童自主主持、参与表演，培养持久兴趣，体现平等性。</a:t>
            </a:r>
            <a:endParaRPr lang="zh-CN" altLang="en-US" sz="2400" dirty="0" smtClean="0">
              <a:latin typeface="汉仪文黑-55简" panose="00020600040101010101" charset="-122"/>
              <a:ea typeface="汉仪文黑-55简" panose="00020600040101010101" charset="-122"/>
            </a:endParaRPr>
          </a:p>
          <a:p>
            <a:pPr indent="457200" algn="just">
              <a:buClrTx/>
              <a:buSzTx/>
              <a:buFontTx/>
            </a:pPr>
            <a:r>
              <a:rPr lang="zh-CN" altLang="en-US" sz="2400" dirty="0" smtClean="0">
                <a:latin typeface="汉仪文黑-55简" panose="00020600040101010101" charset="-122"/>
                <a:ea typeface="汉仪文黑-55简" panose="00020600040101010101" charset="-122"/>
              </a:rPr>
              <a:t> 传统节日（如春节）能增进幼儿对喜庆氛围的体验，了解民俗与社交礼仪，通过秧歌、腰鼓等形式渗透音乐教育，加强民族文化学习。现代文化性节日（如环境日、安全日）与人类共同问题相关，在其中融入音乐教育，</a:t>
            </a:r>
            <a:r>
              <a:rPr lang="zh-CN" altLang="en-US" sz="2400" b="1" dirty="0" smtClean="0">
                <a:solidFill>
                  <a:srgbClr val="FFC000"/>
                </a:solidFill>
                <a:latin typeface="汉仪文黑-55简" panose="00020600040101010101" charset="-122"/>
                <a:ea typeface="汉仪文黑-55简" panose="00020600040101010101" charset="-122"/>
              </a:rPr>
              <a:t>有助于幼儿了解节日意义，树立现代意识，培养社会责任感和使命感。两类节日共同促进幼儿社会性发展。</a:t>
            </a:r>
            <a:endParaRPr lang="zh-CN" altLang="en-US" sz="2400" b="1" dirty="0" smtClean="0">
              <a:solidFill>
                <a:srgbClr val="FFC000"/>
              </a:solidFill>
              <a:latin typeface="汉仪文黑-55简" panose="00020600040101010101" charset="-122"/>
              <a:ea typeface="汉仪文黑-55简" panose="00020600040101010101" charset="-122"/>
            </a:endParaRPr>
          </a:p>
        </p:txBody>
      </p:sp>
      <p:sp>
        <p:nvSpPr>
          <p:cNvPr id="3" name="矩形 2"/>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a:stCxn id="7" idx="2"/>
            <a:endCxn id="5" idx="2"/>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3449895" y="2840240"/>
            <a:ext cx="4916007" cy="1106805"/>
          </a:xfrm>
          <a:prstGeom prst="rect">
            <a:avLst/>
          </a:prstGeom>
          <a:noFill/>
        </p:spPr>
        <p:txBody>
          <a:bodyPr wrap="square" rtlCol="0">
            <a:spAutoFit/>
          </a:bodyPr>
          <a:lstStyle/>
          <a:p>
            <a:pPr algn="dist" fontAlgn="auto">
              <a:lnSpc>
                <a:spcPct val="100000"/>
              </a:lnSpc>
            </a:pPr>
            <a:r>
              <a:rPr lang="zh-CN" altLang="en-US" sz="6600" b="1" dirty="0">
                <a:solidFill>
                  <a:srgbClr val="5C826D"/>
                </a:solidFill>
                <a:latin typeface="汉仪文黑-55简" panose="00020600040101010101" charset="-122"/>
                <a:ea typeface="汉仪文黑-55简" panose="00020600040101010101" charset="-122"/>
              </a:rPr>
              <a:t>谢谢</a:t>
            </a:r>
            <a:r>
              <a:rPr lang="zh-CN" altLang="en-US" sz="6600" b="1" dirty="0" smtClean="0">
                <a:solidFill>
                  <a:srgbClr val="5C826D"/>
                </a:solidFill>
                <a:latin typeface="汉仪文黑-55简" panose="00020600040101010101" charset="-122"/>
                <a:ea typeface="汉仪文黑-55简" panose="00020600040101010101" charset="-122"/>
              </a:rPr>
              <a:t>！</a:t>
            </a:r>
            <a:endParaRPr lang="zh-CN" altLang="en-US" sz="6600" b="1" dirty="0" smtClean="0">
              <a:solidFill>
                <a:srgbClr val="5C826D"/>
              </a:solidFill>
              <a:latin typeface="汉仪文黑-55简" panose="00020600040101010101" charset="-122"/>
              <a:ea typeface="汉仪文黑-55简" panose="00020600040101010101" charset="-122"/>
            </a:endParaRPr>
          </a:p>
        </p:txBody>
      </p:sp>
      <p:grpSp>
        <p:nvGrpSpPr>
          <p:cNvPr id="22" name="组合 21"/>
          <p:cNvGrpSpPr/>
          <p:nvPr/>
        </p:nvGrpSpPr>
        <p:grpSpPr>
          <a:xfrm>
            <a:off x="-318784" y="-438150"/>
            <a:ext cx="2054282" cy="7742402"/>
            <a:chOff x="-318759" y="-438055"/>
            <a:chExt cx="2054231" cy="7742211"/>
          </a:xfrm>
        </p:grpSpPr>
        <p:grpSp>
          <p:nvGrpSpPr>
            <p:cNvPr id="23" name="组合 22"/>
            <p:cNvGrpSpPr/>
            <p:nvPr/>
          </p:nvGrpSpPr>
          <p:grpSpPr>
            <a:xfrm>
              <a:off x="-318758" y="-438055"/>
              <a:ext cx="2054230" cy="1341411"/>
              <a:chOff x="-318758" y="-438055"/>
              <a:chExt cx="2054230" cy="1341411"/>
            </a:xfrm>
          </p:grpSpPr>
          <p:sp>
            <p:nvSpPr>
              <p:cNvPr id="24" name="任意多边形 23"/>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任意多边形 24"/>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flipV="1">
              <a:off x="-318759" y="5962745"/>
              <a:ext cx="2054230" cy="1341411"/>
              <a:chOff x="-318758" y="-438055"/>
              <a:chExt cx="2054230" cy="1341411"/>
            </a:xfrm>
          </p:grpSpPr>
          <p:sp>
            <p:nvSpPr>
              <p:cNvPr id="27" name="任意多边形 26"/>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27"/>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p:cNvGrpSpPr/>
          <p:nvPr/>
        </p:nvGrpSpPr>
        <p:grpSpPr>
          <a:xfrm>
            <a:off x="9629471" y="-57386"/>
            <a:ext cx="4744029" cy="6972537"/>
            <a:chOff x="9629471" y="-57386"/>
            <a:chExt cx="4744029" cy="6972537"/>
          </a:xfrm>
        </p:grpSpPr>
        <p:sp>
          <p:nvSpPr>
            <p:cNvPr id="30" name="任意多边形 29"/>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1" name="组合 30"/>
            <p:cNvGrpSpPr/>
            <p:nvPr/>
          </p:nvGrpSpPr>
          <p:grpSpPr>
            <a:xfrm>
              <a:off x="9629471" y="-57386"/>
              <a:ext cx="2620422" cy="6972537"/>
              <a:chOff x="9629471" y="-57386"/>
              <a:chExt cx="2620422" cy="6972537"/>
            </a:xfrm>
          </p:grpSpPr>
          <p:sp>
            <p:nvSpPr>
              <p:cNvPr id="32" name="任意多边形 31"/>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pct5">
          <a:fgClr>
            <a:srgbClr val="C9D0D5"/>
          </a:fgClr>
          <a:bgClr>
            <a:schemeClr val="bg1"/>
          </a:bgClr>
        </a:pattFill>
        <a:effectLst/>
      </p:bgPr>
    </p:bg>
    <p:spTree>
      <p:nvGrpSpPr>
        <p:cNvPr id="1" name=""/>
        <p:cNvGrpSpPr/>
        <p:nvPr/>
      </p:nvGrpSpPr>
      <p:grpSpPr>
        <a:xfrm>
          <a:off x="0" y="0"/>
          <a:ext cx="0" cy="0"/>
          <a:chOff x="0" y="0"/>
          <a:chExt cx="0" cy="0"/>
        </a:xfrm>
      </p:grpSpPr>
      <p:sp>
        <p:nvSpPr>
          <p:cNvPr id="49" name="文本框 48" descr="7b0a20202020227461726765744d6f64756c65223a20226b6f6e6c696e65666f6e7473220a7d0a"/>
          <p:cNvSpPr txBox="1"/>
          <p:nvPr/>
        </p:nvSpPr>
        <p:spPr>
          <a:xfrm>
            <a:off x="1821180" y="3021965"/>
            <a:ext cx="8516620" cy="1938020"/>
          </a:xfrm>
          <a:prstGeom prst="rect">
            <a:avLst/>
          </a:prstGeom>
          <a:noFill/>
        </p:spPr>
        <p:txBody>
          <a:bodyPr wrap="square" rtlCol="0">
            <a:spAutoFit/>
          </a:bodyPr>
          <a:lstStyle/>
          <a:p>
            <a:r>
              <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rPr>
              <a:t>学前儿童</a:t>
            </a:r>
            <a:endPar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endParaRPr>
          </a:p>
          <a:p>
            <a:r>
              <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rPr>
              <a:t>音乐教育的整合与渗透 </a:t>
            </a:r>
            <a:endPar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endParaRPr>
          </a:p>
        </p:txBody>
      </p:sp>
      <p:cxnSp>
        <p:nvCxnSpPr>
          <p:cNvPr id="88" name="直接连接符 87"/>
          <p:cNvCxnSpPr>
            <a:stCxn id="11" idx="2"/>
            <a:endCxn id="20" idx="2"/>
          </p:cNvCxnSpPr>
          <p:nvPr/>
        </p:nvCxnSpPr>
        <p:spPr>
          <a:xfrm>
            <a:off x="409569" y="1452513"/>
            <a:ext cx="0" cy="3961765"/>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0" name="文本框 9" descr="7b0a20202020227461726765744d6f64756c65223a20226b6f6e6c696e65666f6e7473220a7d0a"/>
          <p:cNvSpPr txBox="1"/>
          <p:nvPr/>
        </p:nvSpPr>
        <p:spPr>
          <a:xfrm>
            <a:off x="1862455" y="2159000"/>
            <a:ext cx="2513965" cy="706755"/>
          </a:xfrm>
          <a:prstGeom prst="rect">
            <a:avLst/>
          </a:prstGeom>
          <a:noFill/>
        </p:spPr>
        <p:txBody>
          <a:bodyPr wrap="square" rtlCol="0">
            <a:spAutoFit/>
          </a:bodyPr>
          <a:lstStyle/>
          <a:p>
            <a:r>
              <a:rPr lang="zh-CN" altLang="en-US" sz="4000" dirty="0">
                <a:solidFill>
                  <a:srgbClr val="5C826D"/>
                </a:solidFill>
                <a:latin typeface="汉仪文黑-55简" panose="00020600040101010101" charset="-122"/>
                <a:ea typeface="汉仪文黑-55简" panose="00020600040101010101" charset="-122"/>
                <a:cs typeface="汉仪文黑-55简" panose="00020600040101010101" charset="-122"/>
              </a:rPr>
              <a:t>第八章</a:t>
            </a:r>
            <a:endParaRPr lang="zh-CN" altLang="en-US" sz="4000" dirty="0">
              <a:solidFill>
                <a:srgbClr val="5C826D"/>
              </a:solidFill>
              <a:latin typeface="汉仪文黑-55简" panose="00020600040101010101" charset="-122"/>
              <a:ea typeface="汉仪文黑-55简" panose="00020600040101010101" charset="-122"/>
              <a:cs typeface="汉仪文黑-55简" panose="00020600040101010101" charset="-122"/>
            </a:endParaRPr>
          </a:p>
        </p:txBody>
      </p:sp>
      <p:grpSp>
        <p:nvGrpSpPr>
          <p:cNvPr id="2" name="组合 1"/>
          <p:cNvGrpSpPr/>
          <p:nvPr/>
        </p:nvGrpSpPr>
        <p:grpSpPr>
          <a:xfrm>
            <a:off x="-318784" y="-438150"/>
            <a:ext cx="2054282" cy="7742402"/>
            <a:chOff x="-318759" y="-438055"/>
            <a:chExt cx="2054231" cy="7742211"/>
          </a:xfrm>
        </p:grpSpPr>
        <p:grpSp>
          <p:nvGrpSpPr>
            <p:cNvPr id="3" name="组合 2"/>
            <p:cNvGrpSpPr/>
            <p:nvPr/>
          </p:nvGrpSpPr>
          <p:grpSpPr>
            <a:xfrm>
              <a:off x="-318758" y="-438055"/>
              <a:ext cx="2054230" cy="1341411"/>
              <a:chOff x="-318758" y="-438055"/>
              <a:chExt cx="2054230" cy="1341411"/>
            </a:xfrm>
          </p:grpSpPr>
          <p:sp>
            <p:nvSpPr>
              <p:cNvPr id="4" name="任意多边形 3"/>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flipV="1">
              <a:off x="-318759" y="5962745"/>
              <a:ext cx="2054230" cy="1341411"/>
              <a:chOff x="-318758" y="-438055"/>
              <a:chExt cx="2054230" cy="1341411"/>
            </a:xfrm>
          </p:grpSpPr>
          <p:sp>
            <p:nvSpPr>
              <p:cNvPr id="7" name="任意多边形 6"/>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任意多边形 7"/>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p:cNvGrpSpPr/>
          <p:nvPr/>
        </p:nvGrpSpPr>
        <p:grpSpPr>
          <a:xfrm>
            <a:off x="9629471" y="-57386"/>
            <a:ext cx="4744029" cy="6972537"/>
            <a:chOff x="9629471" y="-57386"/>
            <a:chExt cx="4744029" cy="6972537"/>
          </a:xfrm>
        </p:grpSpPr>
        <p:sp>
          <p:nvSpPr>
            <p:cNvPr id="28" name="任意多边形 27"/>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9" name="组合 28"/>
            <p:cNvGrpSpPr/>
            <p:nvPr/>
          </p:nvGrpSpPr>
          <p:grpSpPr>
            <a:xfrm>
              <a:off x="9629471" y="-57386"/>
              <a:ext cx="2620422" cy="6972537"/>
              <a:chOff x="9629471" y="-57386"/>
              <a:chExt cx="2620422" cy="6972537"/>
            </a:xfrm>
          </p:grpSpPr>
          <p:sp>
            <p:nvSpPr>
              <p:cNvPr id="30" name="任意多边形 29"/>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3385" y="2719705"/>
            <a:ext cx="2199640" cy="922020"/>
          </a:xfrm>
          <a:prstGeom prst="rect">
            <a:avLst/>
          </a:prstGeom>
          <a:noFill/>
        </p:spPr>
        <p:txBody>
          <a:bodyPr wrap="square" rtlCol="0">
            <a:spAutoFit/>
          </a:bodyPr>
          <a:lstStyle/>
          <a:p>
            <a:pPr algn="ctr"/>
            <a:r>
              <a:rPr lang="zh-CN" altLang="en-US" sz="5400" dirty="0" smtClean="0">
                <a:solidFill>
                  <a:srgbClr val="5C826D"/>
                </a:solidFill>
                <a:latin typeface="汉仪文黑-55简" panose="00020600040101010101" charset="-122"/>
                <a:ea typeface="汉仪文黑-55简" panose="00020600040101010101" charset="-122"/>
                <a:cs typeface="汉仪文黑-55简" panose="00020600040101010101" charset="-122"/>
              </a:rPr>
              <a:t>目 录</a:t>
            </a:r>
            <a:endParaRPr lang="zh-CN" altLang="en-US" sz="5400"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
        <p:nvSpPr>
          <p:cNvPr id="7" name="文本框 6"/>
          <p:cNvSpPr txBox="1"/>
          <p:nvPr>
            <p:custDataLst>
              <p:tags r:id="rId1"/>
            </p:custDataLst>
          </p:nvPr>
        </p:nvSpPr>
        <p:spPr>
          <a:xfrm>
            <a:off x="5035550" y="3719830"/>
            <a:ext cx="6294120" cy="645160"/>
          </a:xfrm>
          <a:prstGeom prst="rect">
            <a:avLst/>
          </a:prstGeom>
          <a:noFill/>
        </p:spPr>
        <p:txBody>
          <a:bodyPr wrap="square" rtlCol="0">
            <a:spAutoFit/>
          </a:bodyPr>
          <a:lstStyle/>
          <a:p>
            <a:r>
              <a:rPr lang="zh-CN" altLang="en-US" sz="3600" dirty="0" smtClean="0">
                <a:solidFill>
                  <a:srgbClr val="5C826D"/>
                </a:solidFill>
                <a:latin typeface="汉仪文黑-55简" panose="00020600040101010101" charset="-122"/>
                <a:ea typeface="汉仪文黑-55简" panose="00020600040101010101" charset="-122"/>
              </a:rPr>
              <a:t>幼儿园音乐教育的多渠道渗透</a:t>
            </a:r>
            <a:endParaRPr lang="zh-CN" altLang="en-US" sz="3600" dirty="0" smtClean="0">
              <a:solidFill>
                <a:srgbClr val="5C826D"/>
              </a:solidFill>
              <a:latin typeface="汉仪文黑-55简" panose="00020600040101010101" charset="-122"/>
              <a:ea typeface="汉仪文黑-55简" panose="00020600040101010101" charset="-122"/>
            </a:endParaRPr>
          </a:p>
        </p:txBody>
      </p:sp>
      <p:cxnSp>
        <p:nvCxnSpPr>
          <p:cNvPr id="25" name="直接连接符 24"/>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1776744"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9" name="半闭框 28"/>
          <p:cNvSpPr/>
          <p:nvPr>
            <p:custDataLst>
              <p:tags r:id="rId2"/>
            </p:custDataLst>
          </p:nvPr>
        </p:nvSpPr>
        <p:spPr>
          <a:xfrm rot="8100000">
            <a:off x="4592122" y="2530912"/>
            <a:ext cx="363144" cy="363144"/>
          </a:xfrm>
          <a:prstGeom prst="halfFrame">
            <a:avLst>
              <a:gd name="adj1" fmla="val 19423"/>
              <a:gd name="adj2" fmla="val 19732"/>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C826D"/>
              </a:solidFill>
            </a:endParaRPr>
          </a:p>
        </p:txBody>
      </p:sp>
      <p:sp>
        <p:nvSpPr>
          <p:cNvPr id="30" name="文本框 29"/>
          <p:cNvSpPr txBox="1"/>
          <p:nvPr>
            <p:custDataLst>
              <p:tags r:id="rId3"/>
            </p:custDataLst>
          </p:nvPr>
        </p:nvSpPr>
        <p:spPr>
          <a:xfrm>
            <a:off x="3893820" y="2426335"/>
            <a:ext cx="907415" cy="583565"/>
          </a:xfrm>
          <a:prstGeom prst="rect">
            <a:avLst/>
          </a:prstGeom>
          <a:noFill/>
        </p:spPr>
        <p:txBody>
          <a:bodyPr wrap="square" rtlCol="0">
            <a:spAutoFit/>
          </a:bodyPr>
          <a:lstStyle/>
          <a:p>
            <a:pPr algn="ctr"/>
            <a:r>
              <a:rPr lang="en-US" altLang="zh-CN" sz="3200" b="1" dirty="0" smtClean="0">
                <a:solidFill>
                  <a:srgbClr val="5C826D"/>
                </a:solidFill>
                <a:latin typeface="汉仪文黑-55简" panose="00020600040101010101" charset="-122"/>
                <a:ea typeface="汉仪文黑-55简" panose="00020600040101010101" charset="-122"/>
              </a:rPr>
              <a:t>01</a:t>
            </a:r>
            <a:endParaRPr lang="en-US" altLang="zh-CN" sz="3200" b="1" dirty="0" smtClean="0">
              <a:solidFill>
                <a:srgbClr val="5C826D"/>
              </a:solidFill>
              <a:latin typeface="汉仪文黑-55简" panose="00020600040101010101" charset="-122"/>
              <a:ea typeface="汉仪文黑-55简" panose="00020600040101010101" charset="-122"/>
            </a:endParaRPr>
          </a:p>
        </p:txBody>
      </p:sp>
      <p:sp>
        <p:nvSpPr>
          <p:cNvPr id="31" name="半闭框 30"/>
          <p:cNvSpPr/>
          <p:nvPr>
            <p:custDataLst>
              <p:tags r:id="rId4"/>
            </p:custDataLst>
          </p:nvPr>
        </p:nvSpPr>
        <p:spPr>
          <a:xfrm rot="8100000">
            <a:off x="4592122" y="3885694"/>
            <a:ext cx="363144" cy="363144"/>
          </a:xfrm>
          <a:prstGeom prst="halfFrame">
            <a:avLst>
              <a:gd name="adj1" fmla="val 19423"/>
              <a:gd name="adj2" fmla="val 19732"/>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文本框 31"/>
          <p:cNvSpPr txBox="1"/>
          <p:nvPr>
            <p:custDataLst>
              <p:tags r:id="rId5"/>
            </p:custDataLst>
          </p:nvPr>
        </p:nvSpPr>
        <p:spPr>
          <a:xfrm>
            <a:off x="3893820" y="3781425"/>
            <a:ext cx="907415" cy="583565"/>
          </a:xfrm>
          <a:prstGeom prst="rect">
            <a:avLst/>
          </a:prstGeom>
          <a:noFill/>
        </p:spPr>
        <p:txBody>
          <a:bodyPr wrap="square" rtlCol="0">
            <a:spAutoFit/>
          </a:bodyPr>
          <a:lstStyle/>
          <a:p>
            <a:pPr algn="ctr"/>
            <a:r>
              <a:rPr lang="en-US" altLang="zh-CN" sz="3200" b="1" dirty="0" smtClean="0">
                <a:solidFill>
                  <a:srgbClr val="5C826D"/>
                </a:solidFill>
                <a:latin typeface="汉仪文黑-55简" panose="00020600040101010101" charset="-122"/>
                <a:ea typeface="汉仪文黑-55简" panose="00020600040101010101" charset="-122"/>
              </a:rPr>
              <a:t>02</a:t>
            </a:r>
            <a:endParaRPr lang="en-US" altLang="zh-CN" sz="3200" b="1" dirty="0" smtClean="0">
              <a:solidFill>
                <a:srgbClr val="5C826D"/>
              </a:solidFill>
              <a:latin typeface="汉仪文黑-55简" panose="00020600040101010101" charset="-122"/>
              <a:ea typeface="汉仪文黑-55简" panose="00020600040101010101" charset="-122"/>
            </a:endParaRPr>
          </a:p>
        </p:txBody>
      </p:sp>
      <p:sp>
        <p:nvSpPr>
          <p:cNvPr id="35" name="文本框 34"/>
          <p:cNvSpPr txBox="1"/>
          <p:nvPr/>
        </p:nvSpPr>
        <p:spPr>
          <a:xfrm>
            <a:off x="1684994" y="3458800"/>
            <a:ext cx="2195486" cy="398780"/>
          </a:xfrm>
          <a:prstGeom prst="rect">
            <a:avLst/>
          </a:prstGeom>
          <a:noFill/>
        </p:spPr>
        <p:txBody>
          <a:bodyPr wrap="square" rtlCol="0">
            <a:spAutoFit/>
          </a:bodyPr>
          <a:lstStyle/>
          <a:p>
            <a:pPr algn="dist"/>
            <a:r>
              <a:rPr lang="en-US" altLang="zh-CN" sz="2000" b="1" dirty="0" smtClean="0">
                <a:solidFill>
                  <a:srgbClr val="5C826D"/>
                </a:solidFill>
                <a:latin typeface="汉仪文黑-55简" panose="00020600040101010101" charset="-122"/>
                <a:ea typeface="汉仪文黑-55简" panose="00020600040101010101" charset="-122"/>
              </a:rPr>
              <a:t>CONTENTS</a:t>
            </a:r>
            <a:endParaRPr lang="en-US" altLang="zh-CN" sz="2000" b="1" dirty="0" smtClean="0">
              <a:solidFill>
                <a:srgbClr val="5C826D"/>
              </a:solidFill>
              <a:latin typeface="汉仪文黑-55简" panose="00020600040101010101" charset="-122"/>
              <a:ea typeface="汉仪文黑-55简" panose="00020600040101010101" charset="-122"/>
            </a:endParaRPr>
          </a:p>
        </p:txBody>
      </p:sp>
      <p:sp>
        <p:nvSpPr>
          <p:cNvPr id="36" name="文本框 35"/>
          <p:cNvSpPr txBox="1"/>
          <p:nvPr>
            <p:custDataLst>
              <p:tags r:id="rId6"/>
            </p:custDataLst>
          </p:nvPr>
        </p:nvSpPr>
        <p:spPr>
          <a:xfrm>
            <a:off x="5035550" y="2426335"/>
            <a:ext cx="6294120" cy="645160"/>
          </a:xfrm>
          <a:prstGeom prst="rect">
            <a:avLst/>
          </a:prstGeom>
          <a:noFill/>
        </p:spPr>
        <p:txBody>
          <a:bodyPr wrap="square" rtlCol="0">
            <a:spAutoFit/>
          </a:bodyPr>
          <a:lstStyle/>
          <a:p>
            <a:r>
              <a:rPr lang="zh-CN" altLang="en-US" sz="3600" dirty="0" smtClean="0">
                <a:solidFill>
                  <a:srgbClr val="5C826D"/>
                </a:solidFill>
                <a:latin typeface="汉仪文黑-55简" panose="00020600040101010101" charset="-122"/>
                <a:ea typeface="汉仪文黑-55简" panose="00020600040101010101" charset="-122"/>
              </a:rPr>
              <a:t>幼儿园课程中的音乐教育整合</a:t>
            </a:r>
            <a:endParaRPr lang="zh-CN" altLang="en-US" sz="3600" dirty="0" smtClean="0">
              <a:solidFill>
                <a:srgbClr val="5C826D"/>
              </a:solidFill>
              <a:latin typeface="汉仪文黑-55简" panose="00020600040101010101" charset="-122"/>
              <a:ea typeface="汉仪文黑-55简" panose="00020600040101010101" charset="-122"/>
            </a:endParaRPr>
          </a:p>
        </p:txBody>
      </p:sp>
      <p:grpSp>
        <p:nvGrpSpPr>
          <p:cNvPr id="3" name="组合 2"/>
          <p:cNvGrpSpPr/>
          <p:nvPr/>
        </p:nvGrpSpPr>
        <p:grpSpPr>
          <a:xfrm>
            <a:off x="-318784" y="-438150"/>
            <a:ext cx="2054282" cy="7742402"/>
            <a:chOff x="-318759" y="-438055"/>
            <a:chExt cx="2054231" cy="7742211"/>
          </a:xfrm>
        </p:grpSpPr>
        <p:grpSp>
          <p:nvGrpSpPr>
            <p:cNvPr id="4" name="组合 3"/>
            <p:cNvGrpSpPr/>
            <p:nvPr/>
          </p:nvGrpSpPr>
          <p:grpSpPr>
            <a:xfrm>
              <a:off x="-318758" y="-438055"/>
              <a:ext cx="2054230" cy="1341411"/>
              <a:chOff x="-318758" y="-438055"/>
              <a:chExt cx="2054230" cy="1341411"/>
            </a:xfrm>
          </p:grpSpPr>
          <p:sp>
            <p:nvSpPr>
              <p:cNvPr id="5" name="任意多边形 4"/>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5"/>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318759" y="5962745"/>
              <a:ext cx="2054230" cy="1341411"/>
              <a:chOff x="-318758" y="-438055"/>
              <a:chExt cx="2054230" cy="1341411"/>
            </a:xfrm>
          </p:grpSpPr>
          <p:sp>
            <p:nvSpPr>
              <p:cNvPr id="9" name="任意多边形 8"/>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任意多边形 9"/>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2" name="组合 41"/>
          <p:cNvGrpSpPr/>
          <p:nvPr/>
        </p:nvGrpSpPr>
        <p:grpSpPr>
          <a:xfrm flipH="1">
            <a:off x="10450816" y="-431670"/>
            <a:ext cx="2054282" cy="7742402"/>
            <a:chOff x="-318759" y="-438055"/>
            <a:chExt cx="2054231" cy="7742211"/>
          </a:xfrm>
        </p:grpSpPr>
        <p:grpSp>
          <p:nvGrpSpPr>
            <p:cNvPr id="43" name="组合 42"/>
            <p:cNvGrpSpPr/>
            <p:nvPr/>
          </p:nvGrpSpPr>
          <p:grpSpPr>
            <a:xfrm>
              <a:off x="-318758" y="-438055"/>
              <a:ext cx="2054230" cy="1341411"/>
              <a:chOff x="-318758" y="-438055"/>
              <a:chExt cx="2054230" cy="1341411"/>
            </a:xfrm>
          </p:grpSpPr>
          <p:sp>
            <p:nvSpPr>
              <p:cNvPr id="44" name="任意多边形 43"/>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任意多边形 44"/>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flipV="1">
              <a:off x="-318759" y="5962745"/>
              <a:ext cx="2054230" cy="1341411"/>
              <a:chOff x="-318758" y="-438055"/>
              <a:chExt cx="2054230" cy="1341411"/>
            </a:xfrm>
          </p:grpSpPr>
          <p:sp>
            <p:nvSpPr>
              <p:cNvPr id="47" name="任意多边形 46"/>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任意多边形 47"/>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2470150" y="1492885"/>
            <a:ext cx="1877695" cy="1445260"/>
          </a:xfrm>
          <a:prstGeom prst="rect">
            <a:avLst/>
          </a:prstGeom>
          <a:noFill/>
        </p:spPr>
        <p:txBody>
          <a:bodyPr wrap="square" rtlCol="0">
            <a:spAutoFit/>
          </a:bodyPr>
          <a:lstStyle/>
          <a:p>
            <a:r>
              <a:rPr lang="en-US" altLang="zh-CN" sz="8800" b="1" dirty="0" smtClean="0">
                <a:solidFill>
                  <a:srgbClr val="5C826D"/>
                </a:solidFill>
                <a:latin typeface="汉仪文黑-55简" panose="00020600040101010101" charset="-122"/>
                <a:ea typeface="汉仪文黑-55简" panose="00020600040101010101" charset="-122"/>
              </a:rPr>
              <a:t>01</a:t>
            </a:r>
            <a:endParaRPr lang="en-US" altLang="zh-CN" sz="8800" b="1" dirty="0" smtClean="0">
              <a:solidFill>
                <a:srgbClr val="5C826D"/>
              </a:solidFill>
              <a:latin typeface="汉仪文黑-55简" panose="00020600040101010101" charset="-122"/>
              <a:ea typeface="汉仪文黑-55简" panose="00020600040101010101" charset="-122"/>
            </a:endParaRPr>
          </a:p>
        </p:txBody>
      </p:sp>
      <p:sp>
        <p:nvSpPr>
          <p:cNvPr id="32" name="文本框 31"/>
          <p:cNvSpPr txBox="1"/>
          <p:nvPr/>
        </p:nvSpPr>
        <p:spPr>
          <a:xfrm>
            <a:off x="2487930" y="2620645"/>
            <a:ext cx="6173470" cy="1753235"/>
          </a:xfrm>
          <a:prstGeom prst="rect">
            <a:avLst/>
          </a:prstGeom>
          <a:noFill/>
        </p:spPr>
        <p:txBody>
          <a:bodyPr wrap="square" rtlCol="0">
            <a:spAutoFit/>
          </a:bodyPr>
          <a:lstStyle/>
          <a:p>
            <a:r>
              <a:rPr lang="zh-CN" altLang="en-US" sz="5400" dirty="0">
                <a:solidFill>
                  <a:srgbClr val="5C826D"/>
                </a:solidFill>
                <a:latin typeface="汉仪文黑-55简" panose="00020600040101010101" charset="-122"/>
                <a:ea typeface="汉仪文黑-55简" panose="00020600040101010101" charset="-122"/>
              </a:rPr>
              <a:t>幼儿园课程中的</a:t>
            </a:r>
            <a:endParaRPr lang="zh-CN" altLang="en-US" sz="5400" dirty="0">
              <a:solidFill>
                <a:srgbClr val="5C826D"/>
              </a:solidFill>
              <a:latin typeface="汉仪文黑-55简" panose="00020600040101010101" charset="-122"/>
              <a:ea typeface="汉仪文黑-55简" panose="00020600040101010101" charset="-122"/>
            </a:endParaRPr>
          </a:p>
          <a:p>
            <a:r>
              <a:rPr lang="zh-CN" altLang="en-US" sz="5400" dirty="0">
                <a:solidFill>
                  <a:srgbClr val="5C826D"/>
                </a:solidFill>
                <a:latin typeface="汉仪文黑-55简" panose="00020600040101010101" charset="-122"/>
                <a:ea typeface="汉仪文黑-55简" panose="00020600040101010101" charset="-122"/>
              </a:rPr>
              <a:t>音乐教育整合</a:t>
            </a:r>
            <a:endParaRPr lang="zh-CN" altLang="en-US" sz="5400" dirty="0">
              <a:solidFill>
                <a:srgbClr val="5C826D"/>
              </a:solidFill>
              <a:latin typeface="汉仪文黑-55简" panose="00020600040101010101" charset="-122"/>
              <a:ea typeface="汉仪文黑-55简" panose="00020600040101010101" charset="-122"/>
            </a:endParaRPr>
          </a:p>
        </p:txBody>
      </p:sp>
      <p:grpSp>
        <p:nvGrpSpPr>
          <p:cNvPr id="27" name="组合 26"/>
          <p:cNvGrpSpPr/>
          <p:nvPr/>
        </p:nvGrpSpPr>
        <p:grpSpPr>
          <a:xfrm>
            <a:off x="9629471" y="-57386"/>
            <a:ext cx="4744029" cy="6972537"/>
            <a:chOff x="9629471" y="-57386"/>
            <a:chExt cx="4744029" cy="6972537"/>
          </a:xfrm>
        </p:grpSpPr>
        <p:sp>
          <p:nvSpPr>
            <p:cNvPr id="28" name="任意多边形 27"/>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9" name="组合 28"/>
            <p:cNvGrpSpPr/>
            <p:nvPr/>
          </p:nvGrpSpPr>
          <p:grpSpPr>
            <a:xfrm>
              <a:off x="9629471" y="-57386"/>
              <a:ext cx="2620422" cy="6972537"/>
              <a:chOff x="9629471" y="-57386"/>
              <a:chExt cx="2620422" cy="6972537"/>
            </a:xfrm>
          </p:grpSpPr>
          <p:sp>
            <p:nvSpPr>
              <p:cNvPr id="3" name="任意多边形 2"/>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 name="组合 7"/>
          <p:cNvGrpSpPr/>
          <p:nvPr/>
        </p:nvGrpSpPr>
        <p:grpSpPr>
          <a:xfrm>
            <a:off x="-1106816" y="1200000"/>
            <a:ext cx="2626702" cy="4081897"/>
            <a:chOff x="-783260" y="1634148"/>
            <a:chExt cx="1873519" cy="2911450"/>
          </a:xfrm>
        </p:grpSpPr>
        <p:sp>
          <p:nvSpPr>
            <p:cNvPr id="9" name="任意多边形 8"/>
            <p:cNvSpPr/>
            <p:nvPr/>
          </p:nvSpPr>
          <p:spPr>
            <a:xfrm>
              <a:off x="-235005" y="2183954"/>
              <a:ext cx="1325264" cy="2361644"/>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0"/>
                    </a:srgbClr>
                  </a:gs>
                  <a:gs pos="75000">
                    <a:srgbClr val="D7B26C">
                      <a:alpha val="43000"/>
                    </a:srgbClr>
                  </a:gs>
                  <a:gs pos="32000">
                    <a:srgbClr val="D7B26C">
                      <a:alpha val="80000"/>
                    </a:srgbClr>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半闭框 19"/>
            <p:cNvSpPr/>
            <p:nvPr/>
          </p:nvSpPr>
          <p:spPr>
            <a:xfrm rot="8100000">
              <a:off x="-783260" y="1634148"/>
              <a:ext cx="1566522" cy="1566522"/>
            </a:xfrm>
            <a:prstGeom prst="halfFrame">
              <a:avLst>
                <a:gd name="adj1" fmla="val 29385"/>
                <a:gd name="adj2" fmla="val 29005"/>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任意多边形 20"/>
            <p:cNvSpPr/>
            <p:nvPr/>
          </p:nvSpPr>
          <p:spPr>
            <a:xfrm>
              <a:off x="-14293" y="2577266"/>
              <a:ext cx="883840" cy="1575018"/>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45000"/>
                    </a:srgbClr>
                  </a:gs>
                  <a:gs pos="75000">
                    <a:srgbClr val="D7B26C">
                      <a:alpha val="43000"/>
                    </a:srgbClr>
                  </a:gs>
                  <a:gs pos="32000">
                    <a:srgbClr val="D7B26C"/>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844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幼儿园课程中的音乐教育整合</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一、 音乐领域各基本内容的整合</a:t>
            </a:r>
            <a:endParaRPr lang="zh-CN" altLang="en-US" sz="3600" b="1" dirty="0" smtClean="0">
              <a:solidFill>
                <a:srgbClr val="5C826D"/>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22120" y="2077085"/>
            <a:ext cx="8240395" cy="4780915"/>
          </a:xfrm>
          <a:prstGeom prst="rect">
            <a:avLst/>
          </a:prstGeom>
          <a:noFill/>
        </p:spPr>
        <p:txBody>
          <a:bodyPr wrap="square" rtlCol="0">
            <a:noAutofit/>
          </a:bodyPr>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幼儿园音乐教育作为艺术领域的一部分，有</a:t>
            </a:r>
            <a:r>
              <a:rPr lang="zh-CN" altLang="en-US" sz="2400" b="1" dirty="0" smtClean="0">
                <a:solidFill>
                  <a:srgbClr val="FFC000"/>
                </a:solidFill>
                <a:latin typeface="汉仪文黑-55简" panose="00020600040101010101" charset="-122"/>
                <a:ea typeface="汉仪文黑-55简" panose="00020600040101010101" charset="-122"/>
              </a:rPr>
              <a:t>独立的目标、内容和方法体系</a:t>
            </a:r>
            <a:r>
              <a:rPr lang="zh-CN" altLang="en-US" sz="2400" dirty="0" smtClean="0">
                <a:solidFill>
                  <a:schemeClr val="tx1"/>
                </a:solidFill>
                <a:latin typeface="汉仪文黑-55简" panose="00020600040101010101" charset="-122"/>
                <a:ea typeface="汉仪文黑-55简" panose="00020600040101010101" charset="-122"/>
              </a:rPr>
              <a:t>。根据幼儿能力发展与音乐学科性质确定目标，内容分为歌唱、韵律活动、打击乐演奏和音乐欣赏等板块，各自独立设计活动，并共同促进幼儿音乐发展。各活动保持内在逻辑，便于系统学习。除集体教学外，音乐教育还渗透于游戏、进餐等环节。活动结构化程度高、操作性强，明确目标、分析重难点并提供教学策略。同时，音乐表达手段如游戏、身体动作等常被其他领域课程广泛借用。</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844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幼儿园课程中的音乐教育整合</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音乐领域与其他领域的整合</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solidFill>
                  <a:schemeClr val="tx1"/>
                </a:solidFill>
                <a:latin typeface="汉仪文黑-55简" panose="00020600040101010101" charset="-122"/>
                <a:ea typeface="汉仪文黑-55简" panose="00020600040101010101" charset="-122"/>
              </a:rPr>
              <a:t>1. 音乐与美术的整合</a:t>
            </a:r>
            <a:endParaRPr lang="zh-CN" altLang="en-US" sz="2400" dirty="0" smtClean="0">
              <a:solidFill>
                <a:schemeClr val="tx1"/>
              </a:solidFill>
              <a:latin typeface="汉仪文黑-55简" panose="00020600040101010101" charset="-122"/>
              <a:ea typeface="汉仪文黑-55简" panose="00020600040101010101" charset="-122"/>
            </a:endParaRPr>
          </a:p>
          <a:p>
            <a:pPr indent="457200"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音乐与美术虽材质表现不同，但在表达思想情感和引发共鸣上一致，两者可互相融合。整合不是简单相加，而是融合审美共鸣，支持幼儿艺术学习。情感对认知有组织作用，美术和音乐均借助情感教育儿童，在艺术氛围中调动积极情感，培养丰富精神世界。实践表明两者融合能拓展艺术空间、增强趣味、培养想象力与创造力。</a:t>
            </a:r>
            <a:r>
              <a:rPr lang="zh-CN" altLang="en-US" sz="2400" b="1" dirty="0" smtClean="0">
                <a:solidFill>
                  <a:srgbClr val="FFC000"/>
                </a:solidFill>
                <a:latin typeface="汉仪文黑-55简" panose="00020600040101010101" charset="-122"/>
                <a:ea typeface="汉仪文黑-55简" panose="00020600040101010101" charset="-122"/>
              </a:rPr>
              <a:t>在音乐教学中利用美术手段辅助，对培养审美能力、创造性思维及实现教学目标有积极意义。</a:t>
            </a:r>
            <a:endParaRPr lang="zh-CN" altLang="en-US" sz="2400" b="1" dirty="0" smtClean="0">
              <a:solidFill>
                <a:srgbClr val="FFC000"/>
              </a:solidFill>
              <a:latin typeface="汉仪文黑-55简" panose="00020600040101010101" charset="-122"/>
              <a:ea typeface="汉仪文黑-55简" panose="0002060004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844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幼儿园课程中的音乐教育整合</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音乐领域与其他领域的整合</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22120" y="2077085"/>
            <a:ext cx="8240395" cy="4780915"/>
          </a:xfrm>
          <a:prstGeom prst="rect">
            <a:avLst/>
          </a:prstGeom>
          <a:noFill/>
        </p:spPr>
        <p:txBody>
          <a:bodyPr wrap="square" rtlCol="0">
            <a:noAutofit/>
          </a:bodyPr>
          <a:p>
            <a:pPr indent="0" algn="just"/>
            <a:r>
              <a:rPr lang="zh-CN" altLang="en-US" sz="2400" dirty="0" smtClean="0">
                <a:solidFill>
                  <a:schemeClr val="tx1"/>
                </a:solidFill>
                <a:latin typeface="汉仪文黑-55简" panose="00020600040101010101" charset="-122"/>
                <a:ea typeface="汉仪文黑-55简" panose="00020600040101010101" charset="-122"/>
              </a:rPr>
              <a:t>2. 音乐与文学的整合</a:t>
            </a:r>
            <a:endParaRPr lang="en-US" altLang="zh-CN" sz="2400" dirty="0" smtClean="0">
              <a:solidFill>
                <a:schemeClr val="tx1"/>
              </a:solidFill>
              <a:latin typeface="汉仪文黑-55简" panose="00020600040101010101" charset="-122"/>
              <a:ea typeface="汉仪文黑-55简" panose="00020600040101010101" charset="-122"/>
            </a:endParaRPr>
          </a:p>
          <a:p>
            <a:pPr indent="0" algn="just"/>
            <a:r>
              <a:rPr lang="zh-CN" altLang="en-US" sz="2400" dirty="0" smtClean="0">
                <a:solidFill>
                  <a:schemeClr val="tx1"/>
                </a:solidFill>
                <a:latin typeface="汉仪文黑-55简" panose="00020600040101010101" charset="-122"/>
                <a:ea typeface="汉仪文黑-55简" panose="00020600040101010101" charset="-122"/>
              </a:rPr>
              <a:t>    音乐与语言密不可分。一首活泼欢快的歌曲往往就是一首朗朗上口的儿歌、诗歌，一首优美动听的乐曲就好像一个有趣的故事，一篇优美的散文则像是一首轻快的抒情曲。语言和音乐有许多相通之处，它们都有重音、节拍、节奏，有声调的轻重、快慢、高低的变化。</a:t>
            </a:r>
            <a:r>
              <a:rPr lang="zh-CN" altLang="en-US" sz="2400" b="1" dirty="0" smtClean="0">
                <a:solidFill>
                  <a:srgbClr val="FFC000"/>
                </a:solidFill>
                <a:latin typeface="汉仪文黑-55简" panose="00020600040101010101" charset="-122"/>
                <a:ea typeface="汉仪文黑-55简" panose="00020600040101010101" charset="-122"/>
              </a:rPr>
              <a:t>将音乐教育与文学教育有机结合，</a:t>
            </a:r>
            <a:r>
              <a:rPr lang="zh-CN" altLang="en-US" sz="2400" b="1" dirty="0" smtClean="0">
                <a:solidFill>
                  <a:srgbClr val="FFC000"/>
                </a:solidFill>
                <a:latin typeface="汉仪文黑-55简" panose="00020600040101010101" charset="-122"/>
                <a:ea typeface="汉仪文黑-55简" panose="00020600040101010101" charset="-122"/>
              </a:rPr>
              <a:t>通过与音乐教学内容相贴切的文学意境的辅助，不仅能够提高幼儿音乐学习的兴趣，还能带给幼儿更多的审美感动，达到事半功倍的效果。</a:t>
            </a:r>
            <a:endParaRPr lang="zh-CN" altLang="en-US" sz="2400" b="1" dirty="0" smtClean="0">
              <a:solidFill>
                <a:srgbClr val="FFC000"/>
              </a:solidFill>
              <a:latin typeface="汉仪文黑-55简" panose="00020600040101010101" charset="-122"/>
              <a:ea typeface="汉仪文黑-55简" panose="0002060004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844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幼儿园课程中的音乐教育整合</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二、 音乐领域与其他领域的整合</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22120" y="2077085"/>
            <a:ext cx="8240395" cy="4780915"/>
          </a:xfrm>
          <a:prstGeom prst="rect">
            <a:avLst/>
          </a:prstGeom>
          <a:noFill/>
        </p:spPr>
        <p:txBody>
          <a:bodyPr wrap="square" rtlCol="0">
            <a:noAutofit/>
          </a:bodyPr>
          <a:p>
            <a:pPr algn="just">
              <a:buClrTx/>
              <a:buSzTx/>
              <a:buFontTx/>
            </a:pPr>
            <a:r>
              <a:rPr lang="zh-CN" altLang="en-US" sz="2400" dirty="0" smtClean="0">
                <a:latin typeface="汉仪文黑-55简" panose="00020600040101010101" charset="-122"/>
                <a:ea typeface="汉仪文黑-55简" panose="00020600040101010101" charset="-122"/>
              </a:rPr>
              <a:t>3. 音乐与社会的整合</a:t>
            </a:r>
            <a:endParaRPr lang="zh-CN" altLang="en-US" sz="2400" dirty="0" smtClean="0">
              <a:latin typeface="汉仪文黑-55简" panose="00020600040101010101" charset="-122"/>
              <a:ea typeface="汉仪文黑-55简" panose="00020600040101010101" charset="-122"/>
            </a:endParaRPr>
          </a:p>
          <a:p>
            <a:pPr indent="457200" algn="just">
              <a:buClrTx/>
              <a:buSzTx/>
              <a:buFontTx/>
            </a:pP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幼儿社会领域学习关乎人格健全，社会性发展在学前阶段尤为关键。</a:t>
            </a:r>
            <a:r>
              <a:rPr lang="zh-CN" altLang="en-US" sz="2400" b="1" dirty="0" smtClean="0">
                <a:solidFill>
                  <a:srgbClr val="FFC000"/>
                </a:solidFill>
                <a:latin typeface="汉仪文黑-55简" panose="00020600040101010101" charset="-122"/>
                <a:ea typeface="汉仪文黑-55简" panose="00020600040101010101" charset="-122"/>
              </a:rPr>
              <a:t>音乐是表现情感的最佳方式，音乐教育旨在将真、善、美的种子植入幼儿心灵，唤醒艺术感觉与人文素养，学会做人。</a:t>
            </a:r>
            <a:r>
              <a:rPr lang="zh-CN" altLang="en-US" sz="2400" dirty="0" smtClean="0">
                <a:latin typeface="汉仪文黑-55简" panose="00020600040101010101" charset="-122"/>
                <a:ea typeface="汉仪文黑-55简" panose="00020600040101010101" charset="-122"/>
              </a:rPr>
              <a:t>愉快的音乐学习影响幼儿对生活和自我的态度。在社会教育中融入音乐，有益于情感表达与认知发展，这正是整合的深层理由。实践中，应挖掘音乐作品的情感内涵，创设情境，运用移情引导幼儿体验情感，进而传递真善美，实现社会教育目标。</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半闭框 4"/>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37844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幼儿园课程中的音乐教育整合</a:t>
            </a:r>
            <a:endParaRPr lang="zh-CN" altLang="en-US" sz="3600" b="1" dirty="0" smtClean="0">
              <a:solidFill>
                <a:srgbClr val="5C826D"/>
              </a:solidFill>
              <a:latin typeface="汉仪文黑-55简" panose="00020600040101010101" charset="-122"/>
              <a:ea typeface="汉仪文黑-55简" panose="00020600040101010101" charset="-122"/>
            </a:endParaRPr>
          </a:p>
          <a:p>
            <a:r>
              <a:rPr lang="zh-CN" altLang="en-US" sz="3200" b="1" dirty="0" smtClean="0">
                <a:solidFill>
                  <a:srgbClr val="D1AF6C"/>
                </a:solidFill>
                <a:latin typeface="汉仪文黑-55简" panose="00020600040101010101" charset="-122"/>
                <a:ea typeface="汉仪文黑-55简" panose="00020600040101010101" charset="-122"/>
              </a:rPr>
              <a:t>三、 主题活动背景下的音乐教育整合</a:t>
            </a:r>
            <a:endParaRPr lang="zh-CN" altLang="en-US" sz="3200" b="1" dirty="0" smtClean="0">
              <a:solidFill>
                <a:srgbClr val="D1AF6C"/>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22120" y="2077085"/>
            <a:ext cx="8240395" cy="4780915"/>
          </a:xfrm>
          <a:prstGeom prst="rect">
            <a:avLst/>
          </a:prstGeom>
          <a:noFill/>
        </p:spPr>
        <p:txBody>
          <a:bodyPr wrap="square" rtlCol="0">
            <a:noAutofit/>
          </a:bodyPr>
          <a:p>
            <a:pPr indent="457200" algn="just">
              <a:buClrTx/>
              <a:buSzTx/>
              <a:buFontTx/>
            </a:pP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主题背景下音乐教育活动的目的不在于让幼儿学会唱多少首歌曲、能够把乐器演奏得多么好，而在于</a:t>
            </a:r>
            <a:r>
              <a:rPr lang="zh-CN" altLang="en-US" sz="2400" b="1" dirty="0" smtClean="0">
                <a:solidFill>
                  <a:srgbClr val="FFC000"/>
                </a:solidFill>
                <a:latin typeface="汉仪文黑-55简" panose="00020600040101010101" charset="-122"/>
                <a:ea typeface="汉仪文黑-55简" panose="00020600040101010101" charset="-122"/>
              </a:rPr>
              <a:t>让他们获得更多的艺术体验，大胆地进行表达、表现。</a:t>
            </a:r>
            <a:r>
              <a:rPr lang="zh-CN" altLang="en-US" sz="2400" dirty="0" smtClean="0">
                <a:latin typeface="汉仪文黑-55简" panose="00020600040101010101" charset="-122"/>
                <a:ea typeface="汉仪文黑-55简" panose="00020600040101010101" charset="-122"/>
              </a:rPr>
              <a:t>喜欢音乐是幼儿的天性，音乐能使他们拥有灵敏的耳朵、快乐的心灵、富有创意的头脑。当前，在主题活动背景下，音乐元素越来越多地作为一种手段和媒介被整合在幼儿的集体活动中，教师应运用有效的教育策略，创设丰富有趣的音乐故事情境，激活幼儿参与音乐活动的兴趣，让幼儿快乐地唱唱跳跳。</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tags/tag1.xml><?xml version="1.0" encoding="utf-8"?>
<p:tagLst xmlns:p="http://schemas.openxmlformats.org/presentationml/2006/main">
  <p:tag name="KSO_WM_DIAGRAM_VIRTUALLY_FRAME" val="{&quot;height&quot;:381.03307086614166,&quot;left&quot;:306.6,&quot;top&quot;:76.38070866141734,&quot;width&quot;:585.5}"/>
</p:tagLst>
</file>

<file path=ppt/tags/tag2.xml><?xml version="1.0" encoding="utf-8"?>
<p:tagLst xmlns:p="http://schemas.openxmlformats.org/presentationml/2006/main">
  <p:tag name="KSO_WM_DIAGRAM_VIRTUALLY_FRAME" val="{&quot;height&quot;:381.03307086614166,&quot;left&quot;:306.6,&quot;top&quot;:76.38070866141734,&quot;width&quot;:585.5}"/>
</p:tagLst>
</file>

<file path=ppt/tags/tag3.xml><?xml version="1.0" encoding="utf-8"?>
<p:tagLst xmlns:p="http://schemas.openxmlformats.org/presentationml/2006/main">
  <p:tag name="KSO_WM_DIAGRAM_VIRTUALLY_FRAME" val="{&quot;height&quot;:381.03307086614166,&quot;left&quot;:306.6,&quot;top&quot;:76.38070866141734,&quot;width&quot;:585.5}"/>
</p:tagLst>
</file>

<file path=ppt/tags/tag4.xml><?xml version="1.0" encoding="utf-8"?>
<p:tagLst xmlns:p="http://schemas.openxmlformats.org/presentationml/2006/main">
  <p:tag name="KSO_WM_DIAGRAM_VIRTUALLY_FRAME" val="{&quot;height&quot;:381.03307086614166,&quot;left&quot;:306.6,&quot;top&quot;:76.38070866141734,&quot;width&quot;:585.5}"/>
</p:tagLst>
</file>

<file path=ppt/tags/tag5.xml><?xml version="1.0" encoding="utf-8"?>
<p:tagLst xmlns:p="http://schemas.openxmlformats.org/presentationml/2006/main">
  <p:tag name="KSO_WM_DIAGRAM_VIRTUALLY_FRAME" val="{&quot;height&quot;:381.03307086614166,&quot;left&quot;:306.6,&quot;top&quot;:76.38070866141734,&quot;width&quot;:585.5}"/>
</p:tagLst>
</file>

<file path=ppt/tags/tag6.xml><?xml version="1.0" encoding="utf-8"?>
<p:tagLst xmlns:p="http://schemas.openxmlformats.org/presentationml/2006/main">
  <p:tag name="KSO_WM_DIAGRAM_VIRTUALLY_FRAME" val="{&quot;height&quot;:381.03307086614166,&quot;left&quot;:306.6,&quot;top&quot;:76.38070866141734,&quot;width&quot;:585.5}"/>
</p:tagLst>
</file>

<file path=ppt/tags/tag7.xml><?xml version="1.0" encoding="utf-8"?>
<p:tagLst xmlns:p="http://schemas.openxmlformats.org/presentationml/2006/main">
  <p:tag name="KSO_WPP_MARK_KEY" val="84e783d7-8331-4b53-9fa2-5a4cb0a9d4d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3725</Words>
  <Application>WPS 演示</Application>
  <PresentationFormat>宽屏</PresentationFormat>
  <Paragraphs>152</Paragraphs>
  <Slides>18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18</vt:i4>
      </vt:variant>
    </vt:vector>
  </HeadingPairs>
  <TitlesOfParts>
    <vt:vector size="28" baseType="lpstr">
      <vt:lpstr>Arial</vt:lpstr>
      <vt:lpstr>宋体</vt:lpstr>
      <vt:lpstr>Wingdings</vt:lpstr>
      <vt:lpstr>汉仪文黑-55简</vt:lpstr>
      <vt:lpstr>黑体</vt:lpstr>
      <vt:lpstr>Calibri</vt:lpstr>
      <vt:lpstr>微软雅黑</vt:lpstr>
      <vt:lpstr>Arial Unicode MS</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余思洋</cp:lastModifiedBy>
  <cp:revision>87</cp:revision>
  <dcterms:created xsi:type="dcterms:W3CDTF">2021-04-15T09:41:00Z</dcterms:created>
  <dcterms:modified xsi:type="dcterms:W3CDTF">2026-06-24T07:45:06Z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09474C467BD142608D128831BDF6BDFC_13</vt:lpwstr>
  </property>
  <property fmtid="{D5CDD505-2E9C-101B-9397-08002B2CF9AE}" pid="3" name="KSOProductBuildVer">
    <vt:lpwstr>2052-12.1.0.23542</vt:lpwstr>
  </property>
  <property fmtid="{D5CDD505-2E9C-101B-9397-08002B2CF9AE}" pid="4" name="KSOSaveFontToCloudKey">
    <vt:lpwstr>457299333_btnclosed</vt:lpwstr>
  </property>
  <property fmtid="{D5CDD505-2E9C-101B-9397-08002B2CF9AE}" pid="5" name="KSOTemplateUUID">
    <vt:lpwstr>v1.0_mb_UFta9vTOi1FsIqbW17qGyw==</vt:lpwstr>
  </property>
</Properties>
</file>