
<file path=[Content_Types].xml><?xml version="1.0" encoding="utf-8"?>
<Types xmlns="http://schemas.openxmlformats.org/package/2006/content-types">
  <Default Extension="jpeg" ContentType="image/jpeg"/>
  <Default Extension="JPG" ContentType="image/.jp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37"/>
  </p:notesMasterIdLst>
  <p:handoutMasterIdLst>
    <p:handoutMasterId r:id="rId38"/>
  </p:handoutMasterIdLst>
  <p:sldIdLst>
    <p:sldId id="275" r:id="rId3"/>
    <p:sldId id="256" r:id="rId4"/>
    <p:sldId id="257" r:id="rId5"/>
    <p:sldId id="260" r:id="rId6"/>
    <p:sldId id="265" r:id="rId7"/>
    <p:sldId id="281" r:id="rId8"/>
    <p:sldId id="282" r:id="rId9"/>
    <p:sldId id="283" r:id="rId10"/>
    <p:sldId id="284" r:id="rId11"/>
    <p:sldId id="285" r:id="rId12"/>
    <p:sldId id="286" r:id="rId13"/>
    <p:sldId id="287" r:id="rId14"/>
    <p:sldId id="288" r:id="rId15"/>
    <p:sldId id="289" r:id="rId16"/>
    <p:sldId id="279" r:id="rId17"/>
    <p:sldId id="280" r:id="rId18"/>
    <p:sldId id="290" r:id="rId19"/>
    <p:sldId id="291" r:id="rId20"/>
    <p:sldId id="292" r:id="rId21"/>
    <p:sldId id="293" r:id="rId22"/>
    <p:sldId id="294" r:id="rId23"/>
    <p:sldId id="295" r:id="rId24"/>
    <p:sldId id="296" r:id="rId25"/>
    <p:sldId id="297" r:id="rId26"/>
    <p:sldId id="298" r:id="rId27"/>
    <p:sldId id="299" r:id="rId28"/>
    <p:sldId id="300" r:id="rId29"/>
    <p:sldId id="301" r:id="rId30"/>
    <p:sldId id="302" r:id="rId31"/>
    <p:sldId id="303" r:id="rId32"/>
    <p:sldId id="304" r:id="rId33"/>
    <p:sldId id="305" r:id="rId34"/>
    <p:sldId id="306" r:id="rId35"/>
    <p:sldId id="258" r:id="rId36"/>
  </p:sldIdLst>
  <p:sldSz cx="12192000" cy="6858000"/>
  <p:notesSz cx="6858000" cy="9144000"/>
  <p:custDataLst>
    <p:tags r:id="rId42"/>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216" userDrawn="1">
          <p15:clr>
            <a:srgbClr val="A4A3A4"/>
          </p15:clr>
        </p15:guide>
        <p15:guide id="2" pos="1590" userDrawn="1">
          <p15:clr>
            <a:srgbClr val="A4A3A4"/>
          </p15:clr>
        </p15:guide>
        <p15:guide id="3" orient="horz" pos="1826"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1AF6C"/>
    <a:srgbClr val="5C826D"/>
    <a:srgbClr val="9BB2A5"/>
    <a:srgbClr val="ADC0B5"/>
    <a:srgbClr val="FFFFFF"/>
    <a:srgbClr val="D8AA54"/>
    <a:srgbClr val="DBAE4E"/>
    <a:srgbClr val="DAAC56"/>
    <a:srgbClr val="444F56"/>
    <a:srgbClr val="5B6A7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showGuides="1">
      <p:cViewPr varScale="1">
        <p:scale>
          <a:sx n="73" d="100"/>
          <a:sy n="73" d="100"/>
        </p:scale>
        <p:origin x="582" y="96"/>
      </p:cViewPr>
      <p:guideLst>
        <p:guide orient="horz" pos="1216"/>
        <p:guide pos="1590"/>
        <p:guide orient="horz" pos="1826"/>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2" Type="http://schemas.openxmlformats.org/officeDocument/2006/relationships/tags" Target="tags/tag7.xml"/><Relationship Id="rId41" Type="http://schemas.openxmlformats.org/officeDocument/2006/relationships/tableStyles" Target="tableStyles.xml"/><Relationship Id="rId40" Type="http://schemas.openxmlformats.org/officeDocument/2006/relationships/viewProps" Target="viewProps.xml"/><Relationship Id="rId4" Type="http://schemas.openxmlformats.org/officeDocument/2006/relationships/slide" Target="slides/slide2.xml"/><Relationship Id="rId39" Type="http://schemas.openxmlformats.org/officeDocument/2006/relationships/presProps" Target="presProps.xml"/><Relationship Id="rId38" Type="http://schemas.openxmlformats.org/officeDocument/2006/relationships/handoutMaster" Target="handoutMasters/handoutMaster1.xml"/><Relationship Id="rId37" Type="http://schemas.openxmlformats.org/officeDocument/2006/relationships/notesMaster" Target="notesMasters/notesMaster1.xml"/><Relationship Id="rId36" Type="http://schemas.openxmlformats.org/officeDocument/2006/relationships/slide" Target="slides/slide34.xml"/><Relationship Id="rId35" Type="http://schemas.openxmlformats.org/officeDocument/2006/relationships/slide" Target="slides/slide33.xml"/><Relationship Id="rId34" Type="http://schemas.openxmlformats.org/officeDocument/2006/relationships/slide" Target="slides/slide32.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7431034-E81D-4117-B158-548A61B44A49}"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A7AC649-8DD5-4A37-AD16-58559DE36105}"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bg>
      <p:bgPr>
        <a:pattFill prst="pct5">
          <a:fgClr>
            <a:schemeClr val="accent1"/>
          </a:fgClr>
          <a:bgClr>
            <a:schemeClr val="bg1"/>
          </a:bgClr>
        </a:patt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7" Type="http://schemas.openxmlformats.org/officeDocument/2006/relationships/slideLayout" Target="../slideLayouts/slideLayout7.xml"/><Relationship Id="rId6" Type="http://schemas.openxmlformats.org/officeDocument/2006/relationships/tags" Target="../tags/tag6.xml"/><Relationship Id="rId5" Type="http://schemas.openxmlformats.org/officeDocument/2006/relationships/tags" Target="../tags/tag5.xml"/><Relationship Id="rId4" Type="http://schemas.openxmlformats.org/officeDocument/2006/relationships/tags" Target="../tags/tag4.xml"/><Relationship Id="rId3" Type="http://schemas.openxmlformats.org/officeDocument/2006/relationships/tags" Target="../tags/tag3.xml"/><Relationship Id="rId2" Type="http://schemas.openxmlformats.org/officeDocument/2006/relationships/tags" Target="../tags/tag2.xml"/><Relationship Id="rId1" Type="http://schemas.openxmlformats.org/officeDocument/2006/relationships/tags" Target="../tags/tag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graphicFrame>
        <p:nvGraphicFramePr>
          <p:cNvPr id="5" name="表格 4"/>
          <p:cNvGraphicFramePr/>
          <p:nvPr/>
        </p:nvGraphicFramePr>
        <p:xfrm>
          <a:off x="3484880" y="635"/>
          <a:ext cx="8707120" cy="6858000"/>
        </p:xfrm>
        <a:graphic>
          <a:graphicData uri="http://schemas.openxmlformats.org/drawingml/2006/table">
            <a:tbl>
              <a:tblPr firstRow="1" bandRow="1">
                <a:tableStyleId>{5C22544A-7EE6-4342-B048-85BDC9FD1C3A}</a:tableStyleId>
              </a:tblPr>
              <a:tblGrid>
                <a:gridCol w="822960"/>
                <a:gridCol w="858520"/>
                <a:gridCol w="875030"/>
                <a:gridCol w="877570"/>
                <a:gridCol w="854710"/>
                <a:gridCol w="867410"/>
                <a:gridCol w="866775"/>
                <a:gridCol w="866140"/>
                <a:gridCol w="920750"/>
                <a:gridCol w="897255"/>
              </a:tblGrid>
              <a:tr h="6858000">
                <a:tc>
                  <a:txBody>
                    <a:bodyPr/>
                    <a:p>
                      <a:pPr>
                        <a:buNone/>
                      </a:pPr>
                      <a:endParaRPr lang="zh-CN" altLang="en-US">
                        <a:ln>
                          <a:noFill/>
                        </a:ln>
                        <a:solidFill>
                          <a:srgbClr val="DBAE4E"/>
                        </a:solidFill>
                      </a:endParaRPr>
                    </a:p>
                  </a:txBody>
                  <a:tcPr>
                    <a:lnL>
                      <a:noFill/>
                    </a:lnL>
                    <a:lnR>
                      <a:noFill/>
                    </a:lnR>
                    <a:lnT>
                      <a:noFill/>
                    </a:lnT>
                    <a:lnB>
                      <a:noFill/>
                    </a:lnB>
                    <a:lnTlToBr>
                      <a:noFill/>
                    </a:lnTlToBr>
                    <a:lnBlToTr>
                      <a:noFill/>
                    </a:lnBlToTr>
                    <a:solidFill>
                      <a:srgbClr val="D8AA54">
                        <a:alpha val="0"/>
                      </a:srgbClr>
                    </a:solidFill>
                  </a:tcPr>
                </a:tc>
                <a:tc>
                  <a:txBody>
                    <a:bodyPr/>
                    <a:p>
                      <a:pPr>
                        <a:buNone/>
                      </a:pPr>
                      <a:endParaRPr lang="zh-CN" altLang="en-US">
                        <a:ln>
                          <a:noFill/>
                        </a:ln>
                        <a:solidFill>
                          <a:srgbClr val="DBAE4E"/>
                        </a:solidFill>
                      </a:endParaRPr>
                    </a:p>
                  </a:txBody>
                  <a:tcPr>
                    <a:lnL>
                      <a:noFill/>
                    </a:lnL>
                    <a:lnR>
                      <a:noFill/>
                    </a:lnR>
                    <a:lnT>
                      <a:noFill/>
                    </a:lnT>
                    <a:lnB>
                      <a:noFill/>
                    </a:lnB>
                    <a:lnTlToBr>
                      <a:noFill/>
                    </a:lnTlToBr>
                    <a:lnBlToTr>
                      <a:noFill/>
                    </a:lnBlToTr>
                    <a:solidFill>
                      <a:srgbClr val="D8AA54">
                        <a:alpha val="10000"/>
                      </a:srgbClr>
                    </a:solidFill>
                  </a:tcPr>
                </a:tc>
                <a:tc>
                  <a:txBody>
                    <a:bodyPr/>
                    <a:p>
                      <a:pPr>
                        <a:buNone/>
                      </a:pPr>
                      <a:endParaRPr lang="zh-CN" altLang="en-US">
                        <a:ln>
                          <a:noFill/>
                        </a:ln>
                        <a:solidFill>
                          <a:srgbClr val="DBAE4E"/>
                        </a:solidFill>
                      </a:endParaRPr>
                    </a:p>
                  </a:txBody>
                  <a:tcPr>
                    <a:lnL>
                      <a:noFill/>
                    </a:lnL>
                    <a:lnR>
                      <a:noFill/>
                    </a:lnR>
                    <a:lnT>
                      <a:noFill/>
                    </a:lnT>
                    <a:lnB>
                      <a:noFill/>
                    </a:lnB>
                    <a:lnTlToBr>
                      <a:noFill/>
                    </a:lnTlToBr>
                    <a:lnBlToTr>
                      <a:noFill/>
                    </a:lnBlToTr>
                    <a:solidFill>
                      <a:srgbClr val="D8AA54">
                        <a:alpha val="20000"/>
                      </a:srgbClr>
                    </a:solidFill>
                  </a:tcPr>
                </a:tc>
                <a:tc>
                  <a:txBody>
                    <a:bodyPr/>
                    <a:p>
                      <a:pPr>
                        <a:buNone/>
                      </a:pPr>
                      <a:endParaRPr lang="zh-CN" altLang="en-US">
                        <a:ln>
                          <a:noFill/>
                        </a:ln>
                        <a:solidFill>
                          <a:srgbClr val="DBAE4E"/>
                        </a:solidFill>
                      </a:endParaRPr>
                    </a:p>
                  </a:txBody>
                  <a:tcPr>
                    <a:lnL>
                      <a:noFill/>
                    </a:lnL>
                    <a:lnR>
                      <a:noFill/>
                    </a:lnR>
                    <a:lnT>
                      <a:noFill/>
                    </a:lnT>
                    <a:lnB>
                      <a:noFill/>
                    </a:lnB>
                    <a:lnTlToBr>
                      <a:noFill/>
                    </a:lnTlToBr>
                    <a:lnBlToTr>
                      <a:noFill/>
                    </a:lnBlToTr>
                    <a:solidFill>
                      <a:srgbClr val="D8AA54">
                        <a:alpha val="30000"/>
                      </a:srgbClr>
                    </a:solidFill>
                  </a:tcPr>
                </a:tc>
                <a:tc>
                  <a:txBody>
                    <a:bodyPr/>
                    <a:p>
                      <a:pPr>
                        <a:buNone/>
                      </a:pPr>
                      <a:endParaRPr lang="zh-CN" altLang="en-US">
                        <a:ln>
                          <a:noFill/>
                        </a:ln>
                        <a:solidFill>
                          <a:srgbClr val="DBAE4E"/>
                        </a:solidFill>
                      </a:endParaRPr>
                    </a:p>
                  </a:txBody>
                  <a:tcPr>
                    <a:lnL>
                      <a:noFill/>
                    </a:lnL>
                    <a:lnR>
                      <a:noFill/>
                    </a:lnR>
                    <a:lnT>
                      <a:noFill/>
                    </a:lnT>
                    <a:lnB>
                      <a:noFill/>
                    </a:lnB>
                    <a:lnTlToBr>
                      <a:noFill/>
                    </a:lnTlToBr>
                    <a:lnBlToTr>
                      <a:noFill/>
                    </a:lnBlToTr>
                    <a:solidFill>
                      <a:srgbClr val="D8AA54">
                        <a:alpha val="40000"/>
                      </a:srgbClr>
                    </a:solidFill>
                  </a:tcPr>
                </a:tc>
                <a:tc>
                  <a:txBody>
                    <a:bodyPr/>
                    <a:p>
                      <a:pPr>
                        <a:buNone/>
                      </a:pPr>
                      <a:endParaRPr lang="zh-CN" altLang="en-US">
                        <a:ln>
                          <a:noFill/>
                        </a:ln>
                        <a:solidFill>
                          <a:srgbClr val="DBAE4E"/>
                        </a:solidFill>
                      </a:endParaRPr>
                    </a:p>
                  </a:txBody>
                  <a:tcPr>
                    <a:lnL>
                      <a:noFill/>
                    </a:lnL>
                    <a:lnR>
                      <a:noFill/>
                    </a:lnR>
                    <a:lnT>
                      <a:noFill/>
                    </a:lnT>
                    <a:lnB>
                      <a:noFill/>
                    </a:lnB>
                    <a:lnTlToBr>
                      <a:noFill/>
                    </a:lnTlToBr>
                    <a:lnBlToTr>
                      <a:noFill/>
                    </a:lnBlToTr>
                    <a:solidFill>
                      <a:srgbClr val="D8AA54">
                        <a:alpha val="50000"/>
                      </a:srgbClr>
                    </a:solidFill>
                  </a:tcPr>
                </a:tc>
                <a:tc>
                  <a:txBody>
                    <a:bodyPr/>
                    <a:p>
                      <a:pPr>
                        <a:buNone/>
                      </a:pPr>
                      <a:endParaRPr lang="en-US" altLang="zh-CN">
                        <a:ln>
                          <a:noFill/>
                        </a:ln>
                        <a:solidFill>
                          <a:srgbClr val="DBAE4E"/>
                        </a:solidFill>
                      </a:endParaRPr>
                    </a:p>
                  </a:txBody>
                  <a:tcPr>
                    <a:lnL>
                      <a:noFill/>
                    </a:lnL>
                    <a:lnR>
                      <a:noFill/>
                    </a:lnR>
                    <a:lnT>
                      <a:noFill/>
                    </a:lnT>
                    <a:lnB>
                      <a:noFill/>
                    </a:lnB>
                    <a:lnTlToBr>
                      <a:noFill/>
                    </a:lnTlToBr>
                    <a:lnBlToTr>
                      <a:noFill/>
                    </a:lnBlToTr>
                    <a:solidFill>
                      <a:srgbClr val="D8AA54">
                        <a:alpha val="60000"/>
                      </a:srgbClr>
                    </a:solidFill>
                  </a:tcPr>
                </a:tc>
                <a:tc>
                  <a:txBody>
                    <a:bodyPr/>
                    <a:p>
                      <a:pPr>
                        <a:buNone/>
                      </a:pPr>
                      <a:endParaRPr lang="en-US" altLang="zh-CN">
                        <a:ln>
                          <a:noFill/>
                        </a:ln>
                        <a:solidFill>
                          <a:srgbClr val="DBAE4E"/>
                        </a:solidFill>
                      </a:endParaRPr>
                    </a:p>
                  </a:txBody>
                  <a:tcPr>
                    <a:lnL>
                      <a:noFill/>
                    </a:lnL>
                    <a:lnR>
                      <a:noFill/>
                    </a:lnR>
                    <a:lnT>
                      <a:noFill/>
                    </a:lnT>
                    <a:lnB>
                      <a:noFill/>
                    </a:lnB>
                    <a:lnTlToBr>
                      <a:noFill/>
                    </a:lnTlToBr>
                    <a:lnBlToTr>
                      <a:noFill/>
                    </a:lnBlToTr>
                    <a:solidFill>
                      <a:srgbClr val="D8AA54">
                        <a:alpha val="70000"/>
                      </a:srgbClr>
                    </a:solidFill>
                  </a:tcPr>
                </a:tc>
                <a:tc>
                  <a:txBody>
                    <a:bodyPr/>
                    <a:p>
                      <a:pPr>
                        <a:buNone/>
                      </a:pPr>
                      <a:endParaRPr lang="zh-CN" altLang="en-US">
                        <a:ln>
                          <a:noFill/>
                        </a:ln>
                        <a:solidFill>
                          <a:srgbClr val="DBAE4E"/>
                        </a:solidFill>
                      </a:endParaRPr>
                    </a:p>
                  </a:txBody>
                  <a:tcPr>
                    <a:lnL>
                      <a:noFill/>
                    </a:lnL>
                    <a:lnR>
                      <a:noFill/>
                    </a:lnR>
                    <a:lnT>
                      <a:noFill/>
                    </a:lnT>
                    <a:lnB>
                      <a:noFill/>
                    </a:lnB>
                    <a:lnTlToBr>
                      <a:noFill/>
                    </a:lnTlToBr>
                    <a:lnBlToTr>
                      <a:noFill/>
                    </a:lnBlToTr>
                    <a:solidFill>
                      <a:srgbClr val="D8AA54">
                        <a:alpha val="80000"/>
                      </a:srgbClr>
                    </a:solidFill>
                  </a:tcPr>
                </a:tc>
                <a:tc>
                  <a:txBody>
                    <a:bodyPr/>
                    <a:p>
                      <a:pPr>
                        <a:buNone/>
                      </a:pPr>
                      <a:endParaRPr lang="zh-CN" altLang="en-US">
                        <a:ln>
                          <a:noFill/>
                        </a:ln>
                        <a:solidFill>
                          <a:srgbClr val="DBAE4E"/>
                        </a:solidFill>
                      </a:endParaRPr>
                    </a:p>
                  </a:txBody>
                  <a:tcPr>
                    <a:lnL>
                      <a:noFill/>
                    </a:lnL>
                    <a:lnR>
                      <a:noFill/>
                    </a:lnR>
                    <a:lnT>
                      <a:noFill/>
                    </a:lnT>
                    <a:lnB>
                      <a:noFill/>
                    </a:lnB>
                    <a:lnTlToBr>
                      <a:noFill/>
                    </a:lnTlToBr>
                    <a:lnBlToTr>
                      <a:noFill/>
                    </a:lnBlToTr>
                    <a:solidFill>
                      <a:srgbClr val="DBAE4E">
                        <a:alpha val="0"/>
                      </a:srgbClr>
                    </a:solidFill>
                  </a:tcPr>
                </a:tc>
              </a:tr>
            </a:tbl>
          </a:graphicData>
        </a:graphic>
      </p:graphicFrame>
      <p:sp>
        <p:nvSpPr>
          <p:cNvPr id="9" name="文本框 8"/>
          <p:cNvSpPr txBox="1"/>
          <p:nvPr/>
        </p:nvSpPr>
        <p:spPr>
          <a:xfrm>
            <a:off x="1993900" y="2240915"/>
            <a:ext cx="8822690" cy="1938020"/>
          </a:xfrm>
          <a:prstGeom prst="rect">
            <a:avLst/>
          </a:prstGeom>
          <a:noFill/>
        </p:spPr>
        <p:txBody>
          <a:bodyPr wrap="square" rtlCol="0">
            <a:spAutoFit/>
          </a:bodyPr>
          <a:p>
            <a:pPr algn="l"/>
            <a:r>
              <a:rPr lang="en-US" altLang="zh-CN" sz="6000" b="1" dirty="0" smtClean="0">
                <a:solidFill>
                  <a:schemeClr val="tx1"/>
                </a:solidFill>
                <a:latin typeface="汉仪文黑-55简" panose="00020600040101010101" charset="-122"/>
                <a:ea typeface="汉仪文黑-55简" panose="00020600040101010101" charset="-122"/>
                <a:cs typeface="汉仪文黑-55简" panose="00020600040101010101" charset="-122"/>
              </a:rPr>
              <a:t>     </a:t>
            </a:r>
            <a:r>
              <a:rPr lang="zh-CN" altLang="en-US" sz="6000" b="1" dirty="0" smtClean="0">
                <a:solidFill>
                  <a:srgbClr val="5C826D"/>
                </a:solidFill>
                <a:latin typeface="汉仪文黑-55简" panose="00020600040101010101" charset="-122"/>
                <a:ea typeface="汉仪文黑-55简" panose="00020600040101010101" charset="-122"/>
                <a:cs typeface="汉仪文黑-55简" panose="00020600040101010101" charset="-122"/>
              </a:rPr>
              <a:t>学前儿童</a:t>
            </a:r>
            <a:endParaRPr lang="zh-CN" altLang="en-US" sz="6000" b="1" dirty="0" smtClean="0">
              <a:solidFill>
                <a:srgbClr val="5C826D"/>
              </a:solidFill>
              <a:latin typeface="汉仪文黑-55简" panose="00020600040101010101" charset="-122"/>
              <a:ea typeface="汉仪文黑-55简" panose="00020600040101010101" charset="-122"/>
              <a:cs typeface="汉仪文黑-55简" panose="00020600040101010101" charset="-122"/>
            </a:endParaRPr>
          </a:p>
          <a:p>
            <a:r>
              <a:rPr lang="zh-CN" altLang="en-US" sz="6000" b="1" dirty="0" smtClean="0">
                <a:solidFill>
                  <a:srgbClr val="5C826D"/>
                </a:solidFill>
                <a:latin typeface="汉仪文黑-55简" panose="00020600040101010101" charset="-122"/>
                <a:ea typeface="汉仪文黑-55简" panose="00020600040101010101" charset="-122"/>
                <a:cs typeface="汉仪文黑-55简" panose="00020600040101010101" charset="-122"/>
              </a:rPr>
              <a:t>音乐教育与活动指导</a:t>
            </a:r>
            <a:r>
              <a:rPr lang="zh-CN" altLang="en-US" sz="2800" b="1" dirty="0" smtClean="0">
                <a:solidFill>
                  <a:srgbClr val="5C826D"/>
                </a:solidFill>
                <a:latin typeface="汉仪文黑-55简" panose="00020600040101010101" charset="-122"/>
                <a:ea typeface="汉仪文黑-55简" panose="00020600040101010101" charset="-122"/>
                <a:cs typeface="汉仪文黑-55简" panose="00020600040101010101" charset="-122"/>
              </a:rPr>
              <a:t>(第四版)</a:t>
            </a:r>
            <a:endParaRPr lang="zh-CN" altLang="en-US" sz="2800" b="1" dirty="0" smtClean="0">
              <a:solidFill>
                <a:srgbClr val="5C826D"/>
              </a:solidFill>
              <a:latin typeface="汉仪文黑-55简" panose="00020600040101010101" charset="-122"/>
              <a:ea typeface="汉仪文黑-55简" panose="00020600040101010101" charset="-122"/>
              <a:cs typeface="汉仪文黑-55简" panose="00020600040101010101" charset="-122"/>
            </a:endParaRPr>
          </a:p>
        </p:txBody>
      </p:sp>
      <p:sp>
        <p:nvSpPr>
          <p:cNvPr id="10" name="文本框 9"/>
          <p:cNvSpPr txBox="1"/>
          <p:nvPr/>
        </p:nvSpPr>
        <p:spPr>
          <a:xfrm>
            <a:off x="7954010" y="4178935"/>
            <a:ext cx="2595245" cy="460375"/>
          </a:xfrm>
          <a:prstGeom prst="rect">
            <a:avLst/>
          </a:prstGeom>
          <a:noFill/>
        </p:spPr>
        <p:txBody>
          <a:bodyPr wrap="square" rtlCol="0">
            <a:spAutoFit/>
          </a:bodyPr>
          <a:p>
            <a:r>
              <a:rPr lang="zh-CN" altLang="en-US" sz="2400" b="1" dirty="0" smtClean="0">
                <a:solidFill>
                  <a:srgbClr val="5C826D"/>
                </a:solidFill>
                <a:latin typeface="汉仪文黑-55简" panose="00020600040101010101" charset="-122"/>
                <a:ea typeface="汉仪文黑-55简" panose="00020600040101010101" charset="-122"/>
                <a:cs typeface="汉仪文黑-55简" panose="00020600040101010101" charset="-122"/>
              </a:rPr>
              <a:t>编著  黄瑾</a:t>
            </a:r>
            <a:r>
              <a:rPr lang="en-US" altLang="zh-CN" sz="2400" b="1" dirty="0" smtClean="0">
                <a:solidFill>
                  <a:srgbClr val="5C826D"/>
                </a:solidFill>
                <a:latin typeface="汉仪文黑-55简" panose="00020600040101010101" charset="-122"/>
                <a:ea typeface="汉仪文黑-55简" panose="00020600040101010101" charset="-122"/>
                <a:cs typeface="汉仪文黑-55简" panose="00020600040101010101" charset="-122"/>
              </a:rPr>
              <a:t> </a:t>
            </a:r>
            <a:r>
              <a:rPr lang="zh-CN" altLang="en-US" sz="2400" b="1" dirty="0" smtClean="0">
                <a:solidFill>
                  <a:srgbClr val="5C826D"/>
                </a:solidFill>
                <a:latin typeface="汉仪文黑-55简" panose="00020600040101010101" charset="-122"/>
                <a:ea typeface="汉仪文黑-55简" panose="00020600040101010101" charset="-122"/>
                <a:cs typeface="汉仪文黑-55简" panose="00020600040101010101" charset="-122"/>
              </a:rPr>
              <a:t>阮婷</a:t>
            </a:r>
            <a:endParaRPr lang="zh-CN" altLang="en-US" sz="2400" b="1" dirty="0" smtClean="0">
              <a:solidFill>
                <a:srgbClr val="5C826D"/>
              </a:solidFill>
              <a:latin typeface="汉仪文黑-55简" panose="00020600040101010101" charset="-122"/>
              <a:ea typeface="汉仪文黑-55简" panose="00020600040101010101" charset="-122"/>
              <a:cs typeface="汉仪文黑-55简" panose="00020600040101010101" charset="-122"/>
            </a:endParaRPr>
          </a:p>
        </p:txBody>
      </p:sp>
      <p:sp>
        <p:nvSpPr>
          <p:cNvPr id="2" name="文本框 1"/>
          <p:cNvSpPr txBox="1"/>
          <p:nvPr/>
        </p:nvSpPr>
        <p:spPr>
          <a:xfrm>
            <a:off x="590550" y="457835"/>
            <a:ext cx="4064000" cy="914400"/>
          </a:xfrm>
          <a:prstGeom prst="rect">
            <a:avLst/>
          </a:prstGeom>
          <a:noFill/>
        </p:spPr>
        <p:txBody>
          <a:bodyPr wrap="square" rtlCol="0">
            <a:noAutofit/>
          </a:bodyPr>
          <a:p>
            <a:pPr algn="just"/>
            <a:endParaRPr lang="en-US" altLang="zh-CN" sz="2400" b="1" dirty="0" smtClean="0">
              <a:solidFill>
                <a:schemeClr val="tx1"/>
              </a:solidFill>
              <a:latin typeface="汉仪文黑-55简" panose="00020600040101010101" charset="-122"/>
              <a:ea typeface="汉仪文黑-55简" panose="00020600040101010101" charset="-122"/>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半闭框 12"/>
          <p:cNvSpPr/>
          <p:nvPr/>
        </p:nvSpPr>
        <p:spPr>
          <a:xfrm rot="8100000">
            <a:off x="-320397" y="132713"/>
            <a:ext cx="640794" cy="640794"/>
          </a:xfrm>
          <a:prstGeom prst="halfFrame">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6" name="任意多边形 15"/>
          <p:cNvSpPr/>
          <p:nvPr/>
        </p:nvSpPr>
        <p:spPr>
          <a:xfrm rot="2700000">
            <a:off x="-224459" y="230878"/>
            <a:ext cx="444464" cy="444464"/>
          </a:xfrm>
          <a:custGeom>
            <a:avLst/>
            <a:gdLst>
              <a:gd name="connsiteX0" fmla="*/ 0 w 1553029"/>
              <a:gd name="connsiteY0" fmla="*/ 0 h 1553029"/>
              <a:gd name="connsiteX1" fmla="*/ 1553029 w 1553029"/>
              <a:gd name="connsiteY1" fmla="*/ 0 h 1553029"/>
              <a:gd name="connsiteX2" fmla="*/ 1553029 w 1553029"/>
              <a:gd name="connsiteY2" fmla="*/ 1553029 h 1553029"/>
              <a:gd name="connsiteX3" fmla="*/ 1508683 w 1553029"/>
              <a:gd name="connsiteY3" fmla="*/ 1553029 h 1553029"/>
              <a:gd name="connsiteX4" fmla="*/ 0 w 1553029"/>
              <a:gd name="connsiteY4" fmla="*/ 44346 h 15530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3029" h="1553029">
                <a:moveTo>
                  <a:pt x="0" y="0"/>
                </a:moveTo>
                <a:lnTo>
                  <a:pt x="1553029" y="0"/>
                </a:lnTo>
                <a:lnTo>
                  <a:pt x="1553029" y="1553029"/>
                </a:lnTo>
                <a:lnTo>
                  <a:pt x="1508683" y="1553029"/>
                </a:lnTo>
                <a:lnTo>
                  <a:pt x="0" y="44346"/>
                </a:lnTo>
                <a:close/>
              </a:path>
            </a:pathLst>
          </a:custGeom>
          <a:noFill/>
          <a:ln w="38100">
            <a:gradFill flip="none" rotWithShape="1">
              <a:gsLst>
                <a:gs pos="0">
                  <a:srgbClr val="D7B26C">
                    <a:alpha val="0"/>
                  </a:srgbClr>
                </a:gs>
                <a:gs pos="80740">
                  <a:srgbClr val="D7B26C">
                    <a:alpha val="55000"/>
                  </a:srgbClr>
                </a:gs>
                <a:gs pos="61000">
                  <a:srgbClr val="D7B26C"/>
                </a:gs>
                <a:gs pos="45000">
                  <a:srgbClr val="D7B26C">
                    <a:alpha val="0"/>
                  </a:srgbClr>
                </a:gs>
                <a:gs pos="100000">
                  <a:srgbClr val="D7B26C"/>
                </a:gs>
              </a:gsLst>
              <a:lin ang="189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557530" y="222885"/>
            <a:ext cx="9527540" cy="1614805"/>
          </a:xfrm>
          <a:prstGeom prst="rect">
            <a:avLst/>
          </a:prstGeom>
          <a:noFill/>
        </p:spPr>
        <p:txBody>
          <a:bodyPr wrap="square" rtlCol="0">
            <a:noAutofit/>
          </a:bodyPr>
          <a:lstStyle/>
          <a:p>
            <a:pPr indent="0" fontAlgn="auto">
              <a:spcAft>
                <a:spcPts val="600"/>
              </a:spcAft>
            </a:pPr>
            <a:r>
              <a:rPr lang="zh-CN" altLang="en-US" sz="3600" b="1" dirty="0" smtClean="0">
                <a:solidFill>
                  <a:srgbClr val="5C826D"/>
                </a:solidFill>
                <a:latin typeface="汉仪文黑-55简" panose="00020600040101010101" charset="-122"/>
                <a:ea typeface="汉仪文黑-55简" panose="00020600040101010101" charset="-122"/>
              </a:rPr>
              <a:t>第一节</a:t>
            </a:r>
            <a:r>
              <a:rPr lang="en-US" altLang="zh-CN" sz="3600" b="1" dirty="0" smtClean="0">
                <a:solidFill>
                  <a:srgbClr val="5C826D"/>
                </a:solidFill>
                <a:latin typeface="汉仪文黑-55简" panose="00020600040101010101" charset="-122"/>
                <a:ea typeface="汉仪文黑-55简" panose="00020600040101010101" charset="-122"/>
              </a:rPr>
              <a:t> </a:t>
            </a:r>
            <a:r>
              <a:rPr lang="zh-CN" altLang="en-US" sz="3600" b="1" dirty="0" smtClean="0">
                <a:solidFill>
                  <a:srgbClr val="5C826D"/>
                </a:solidFill>
                <a:latin typeface="汉仪文黑-55简" panose="00020600040101010101" charset="-122"/>
                <a:ea typeface="汉仪文黑-55简" panose="00020600040101010101" charset="-122"/>
              </a:rPr>
              <a:t>音乐</a:t>
            </a:r>
            <a:endParaRPr lang="zh-CN" altLang="en-US" sz="3600" b="1" dirty="0" smtClean="0">
              <a:solidFill>
                <a:srgbClr val="5C826D"/>
              </a:solidFill>
              <a:latin typeface="汉仪文黑-55简" panose="00020600040101010101" charset="-122"/>
              <a:ea typeface="汉仪文黑-55简" panose="00020600040101010101" charset="-122"/>
            </a:endParaRPr>
          </a:p>
          <a:p>
            <a:pPr indent="0" fontAlgn="auto">
              <a:spcAft>
                <a:spcPts val="600"/>
              </a:spcAft>
            </a:pPr>
            <a:r>
              <a:rPr lang="zh-CN" altLang="en-US" sz="3200" b="1" dirty="0" smtClean="0">
                <a:solidFill>
                  <a:srgbClr val="D1AF6C"/>
                </a:solidFill>
                <a:latin typeface="汉仪文黑-55简" panose="00020600040101010101" charset="-122"/>
                <a:ea typeface="汉仪文黑-55简" panose="00020600040101010101" charset="-122"/>
              </a:rPr>
              <a:t>三、 音乐的基本特征</a:t>
            </a:r>
            <a:endParaRPr lang="zh-CN" altLang="en-US" sz="3200" b="1" dirty="0" smtClean="0">
              <a:solidFill>
                <a:srgbClr val="D1AF6C"/>
              </a:solidFill>
              <a:latin typeface="汉仪文黑-55简" panose="00020600040101010101" charset="-122"/>
              <a:ea typeface="汉仪文黑-55简" panose="00020600040101010101" charset="-122"/>
            </a:endParaRPr>
          </a:p>
          <a:p>
            <a:pPr indent="0" fontAlgn="auto">
              <a:spcAft>
                <a:spcPts val="600"/>
              </a:spcAft>
            </a:pPr>
            <a:r>
              <a:rPr lang="zh-CN" altLang="en-US" sz="2800" b="1" dirty="0" smtClean="0">
                <a:solidFill>
                  <a:schemeClr val="tx1"/>
                </a:solidFill>
                <a:latin typeface="汉仪文黑-55简" panose="00020600040101010101" charset="-122"/>
                <a:ea typeface="汉仪文黑-55简" panose="00020600040101010101" charset="-122"/>
              </a:rPr>
              <a:t>(四) 表现性</a:t>
            </a:r>
            <a:endParaRPr lang="zh-CN" altLang="en-US" sz="2800" b="1" dirty="0" smtClean="0">
              <a:solidFill>
                <a:schemeClr val="tx1"/>
              </a:solidFill>
              <a:latin typeface="汉仪文黑-55简" panose="00020600040101010101" charset="-122"/>
              <a:ea typeface="汉仪文黑-55简" panose="00020600040101010101" charset="-122"/>
            </a:endParaRPr>
          </a:p>
        </p:txBody>
      </p:sp>
      <p:sp>
        <p:nvSpPr>
          <p:cNvPr id="7" name="文本框 6"/>
          <p:cNvSpPr txBox="1"/>
          <p:nvPr/>
        </p:nvSpPr>
        <p:spPr>
          <a:xfrm>
            <a:off x="2066818" y="2485071"/>
            <a:ext cx="1930400" cy="338554"/>
          </a:xfrm>
          <a:prstGeom prst="rect">
            <a:avLst/>
          </a:prstGeom>
          <a:noFill/>
        </p:spPr>
        <p:txBody>
          <a:bodyPr wrap="square" rtlCol="0">
            <a:spAutoFit/>
          </a:bodyPr>
          <a:lstStyle/>
          <a:p>
            <a:r>
              <a:rPr lang="zh-CN" altLang="en-US" sz="1600" b="1" dirty="0" smtClean="0">
                <a:solidFill>
                  <a:schemeClr val="bg1"/>
                </a:solidFill>
                <a:latin typeface="汉仪文黑-55简" panose="00020600040101010101" charset="-122"/>
                <a:ea typeface="汉仪文黑-55简" panose="00020600040101010101" charset="-122"/>
              </a:rPr>
              <a:t>选题背景</a:t>
            </a:r>
            <a:endParaRPr lang="zh-CN" altLang="en-US" sz="1600" b="1" dirty="0">
              <a:solidFill>
                <a:schemeClr val="bg1"/>
              </a:solidFill>
              <a:latin typeface="汉仪文黑-55简" panose="00020600040101010101" charset="-122"/>
              <a:ea typeface="汉仪文黑-55简" panose="00020600040101010101" charset="-122"/>
            </a:endParaRPr>
          </a:p>
        </p:txBody>
      </p:sp>
      <p:sp>
        <p:nvSpPr>
          <p:cNvPr id="8" name="文本框 7"/>
          <p:cNvSpPr txBox="1"/>
          <p:nvPr/>
        </p:nvSpPr>
        <p:spPr>
          <a:xfrm>
            <a:off x="2066744" y="2817633"/>
            <a:ext cx="3248025" cy="1706880"/>
          </a:xfrm>
          <a:prstGeom prst="rect">
            <a:avLst/>
          </a:prstGeom>
          <a:noFill/>
        </p:spPr>
        <p:txBody>
          <a:bodyPr wrap="square" rtlCol="0">
            <a:spAutoFit/>
          </a:bodyPr>
          <a:lstStyle/>
          <a:p>
            <a:pPr>
              <a:lnSpc>
                <a:spcPct val="150000"/>
              </a:lnSpc>
            </a:pPr>
            <a:r>
              <a:rPr lang="zh-CN" altLang="en-US" sz="1400" dirty="0" smtClean="0">
                <a:solidFill>
                  <a:schemeClr val="bg1"/>
                </a:solidFill>
                <a:latin typeface="汉仪文黑-55简" panose="00020600040101010101" charset="-122"/>
                <a:ea typeface="汉仪文黑-55简" panose="00020600040101010101" charset="-122"/>
              </a:rPr>
              <a:t>输入您的内容，请简要说明，言简意赅即可</a:t>
            </a:r>
            <a:r>
              <a:rPr lang="zh-CN" altLang="en-US" sz="1400" dirty="0">
                <a:solidFill>
                  <a:schemeClr val="bg1"/>
                </a:solidFill>
                <a:latin typeface="汉仪文黑-55简" panose="00020600040101010101" charset="-122"/>
                <a:ea typeface="汉仪文黑-55简" panose="00020600040101010101" charset="-122"/>
              </a:rPr>
              <a:t>输入您的内容，请简要说明，言简意赅即可输入您的内容，请简要说明，言简意赅即可输入您的内容，请简要说明，言简意赅即</a:t>
            </a:r>
            <a:r>
              <a:rPr lang="zh-CN" altLang="en-US" sz="1400" dirty="0" smtClean="0">
                <a:solidFill>
                  <a:schemeClr val="bg1"/>
                </a:solidFill>
                <a:latin typeface="汉仪文黑-55简" panose="00020600040101010101" charset="-122"/>
                <a:ea typeface="汉仪文黑-55简" panose="00020600040101010101" charset="-122"/>
              </a:rPr>
              <a:t>可</a:t>
            </a:r>
            <a:endParaRPr lang="zh-CN" altLang="en-US" sz="1400" dirty="0">
              <a:solidFill>
                <a:schemeClr val="bg1"/>
              </a:solidFill>
              <a:latin typeface="汉仪文黑-55简" panose="00020600040101010101" charset="-122"/>
              <a:ea typeface="汉仪文黑-55简" panose="00020600040101010101" charset="-122"/>
            </a:endParaRPr>
          </a:p>
        </p:txBody>
      </p:sp>
      <p:sp>
        <p:nvSpPr>
          <p:cNvPr id="4" name="矩形 3"/>
          <p:cNvSpPr/>
          <p:nvPr/>
        </p:nvSpPr>
        <p:spPr>
          <a:xfrm>
            <a:off x="9953897" y="2070189"/>
            <a:ext cx="914264" cy="829764"/>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1292996" y="5133701"/>
            <a:ext cx="395242" cy="380728"/>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0084526" y="2192800"/>
            <a:ext cx="644068" cy="584541"/>
          </a:xfrm>
          <a:prstGeom prst="rect">
            <a:avLst/>
          </a:prstGeom>
          <a:noFill/>
          <a:ln w="28575">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337605" y="5185195"/>
            <a:ext cx="306024" cy="277740"/>
          </a:xfrm>
          <a:prstGeom prst="rect">
            <a:avLst/>
          </a:prstGeom>
          <a:noFill/>
          <a:ln w="12700">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nvSpPr>
        <p:spPr>
          <a:xfrm>
            <a:off x="1722120" y="2070100"/>
            <a:ext cx="8240395" cy="4780915"/>
          </a:xfrm>
          <a:prstGeom prst="rect">
            <a:avLst/>
          </a:prstGeom>
          <a:noFill/>
        </p:spPr>
        <p:txBody>
          <a:bodyPr wrap="square" rtlCol="0">
            <a:noAutofit/>
          </a:bodyPr>
          <a:p>
            <a:pPr algn="just"/>
            <a:r>
              <a:rPr lang="en-US" altLang="zh-CN" sz="2400" b="1" dirty="0" smtClean="0">
                <a:solidFill>
                  <a:schemeClr val="tx1"/>
                </a:solidFill>
                <a:latin typeface="汉仪文黑-55简" panose="00020600040101010101" charset="-122"/>
                <a:ea typeface="汉仪文黑-55简" panose="00020600040101010101" charset="-122"/>
              </a:rPr>
              <a:t>  </a:t>
            </a:r>
            <a:r>
              <a:rPr lang="zh-CN" altLang="en-US" sz="2400" dirty="0" smtClean="0">
                <a:solidFill>
                  <a:schemeClr val="tx1"/>
                </a:solidFill>
                <a:latin typeface="汉仪文黑-55简" panose="00020600040101010101" charset="-122"/>
                <a:ea typeface="汉仪文黑-55简" panose="00020600040101010101" charset="-122"/>
              </a:rPr>
              <a:t>  音乐虽然也是对人类社会生活的主观反映，但由于音乐构成材料的特殊性，这种反映与美术、文学等艺术形式完全不同：它既不能把纷繁复杂的大千世界以语言文字符号的形式描绘出来，也不能如绘画般直接诉诸人的视觉。因此，它也就不是艺术家创作之后即可欣赏、再现的，音乐对现实生活的反映和表现带有一定的</a:t>
            </a:r>
            <a:r>
              <a:rPr lang="zh-CN" altLang="en-US" sz="2400" b="1" dirty="0" smtClean="0">
                <a:solidFill>
                  <a:srgbClr val="FFC000"/>
                </a:solidFill>
                <a:latin typeface="汉仪文黑-55简" panose="00020600040101010101" charset="-122"/>
                <a:ea typeface="汉仪文黑-55简" panose="00020600040101010101" charset="-122"/>
              </a:rPr>
              <a:t>间接性</a:t>
            </a:r>
            <a:r>
              <a:rPr lang="zh-CN" altLang="en-US" sz="2400" dirty="0" smtClean="0">
                <a:solidFill>
                  <a:schemeClr val="tx1"/>
                </a:solidFill>
                <a:latin typeface="汉仪文黑-55简" panose="00020600040101010101" charset="-122"/>
                <a:ea typeface="汉仪文黑-55简" panose="00020600040101010101" charset="-122"/>
              </a:rPr>
              <a:t>。这种间接性</a:t>
            </a:r>
            <a:r>
              <a:rPr lang="zh-CN" altLang="en-US" sz="2400" dirty="0" smtClean="0">
                <a:solidFill>
                  <a:srgbClr val="FFC000"/>
                </a:solidFill>
                <a:latin typeface="汉仪文黑-55简" panose="00020600040101010101" charset="-122"/>
                <a:ea typeface="汉仪文黑-55简" panose="00020600040101010101" charset="-122"/>
              </a:rPr>
              <a:t>表现为音乐家创作的音乐作品，必须通过演唱、演奏等“再度创作”过程才能成为供人们欣赏的音乐艺术</a:t>
            </a:r>
            <a:r>
              <a:rPr lang="zh-CN" altLang="en-US" sz="2400" dirty="0" smtClean="0">
                <a:solidFill>
                  <a:schemeClr val="tx1"/>
                </a:solidFill>
                <a:latin typeface="汉仪文黑-55简" panose="00020600040101010101" charset="-122"/>
                <a:ea typeface="汉仪文黑-55简" panose="00020600040101010101" charset="-122"/>
              </a:rPr>
              <a:t>;离开了演唱、演奏，谱面上的音乐作品就无法转化为流动的音响，自然也就失去了音乐本身存在的价值。可见，音乐具有明显的</a:t>
            </a:r>
            <a:r>
              <a:rPr lang="zh-CN" altLang="en-US" sz="2400" b="1" dirty="0" smtClean="0">
                <a:solidFill>
                  <a:srgbClr val="FFC000"/>
                </a:solidFill>
                <a:latin typeface="汉仪文黑-55简" panose="00020600040101010101" charset="-122"/>
                <a:ea typeface="汉仪文黑-55简" panose="00020600040101010101" charset="-122"/>
              </a:rPr>
              <a:t>表现性</a:t>
            </a:r>
            <a:r>
              <a:rPr lang="zh-CN" altLang="en-US" sz="2400" dirty="0" smtClean="0">
                <a:solidFill>
                  <a:schemeClr val="tx1"/>
                </a:solidFill>
                <a:latin typeface="汉仪文黑-55简" panose="00020600040101010101" charset="-122"/>
                <a:ea typeface="汉仪文黑-55简" panose="00020600040101010101" charset="-122"/>
              </a:rPr>
              <a:t>特征。</a:t>
            </a:r>
            <a:endParaRPr lang="zh-CN" altLang="en-US" sz="2400" dirty="0" smtClean="0">
              <a:solidFill>
                <a:schemeClr val="tx1"/>
              </a:solidFill>
              <a:latin typeface="汉仪文黑-55简" panose="00020600040101010101" charset="-122"/>
              <a:ea typeface="汉仪文黑-55简" panose="00020600040101010101" charset="-122"/>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半闭框 12"/>
          <p:cNvSpPr/>
          <p:nvPr/>
        </p:nvSpPr>
        <p:spPr>
          <a:xfrm rot="8100000">
            <a:off x="-320397" y="132713"/>
            <a:ext cx="640794" cy="640794"/>
          </a:xfrm>
          <a:prstGeom prst="halfFrame">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6" name="任意多边形 15"/>
          <p:cNvSpPr/>
          <p:nvPr/>
        </p:nvSpPr>
        <p:spPr>
          <a:xfrm rot="2700000">
            <a:off x="-224459" y="230878"/>
            <a:ext cx="444464" cy="444464"/>
          </a:xfrm>
          <a:custGeom>
            <a:avLst/>
            <a:gdLst>
              <a:gd name="connsiteX0" fmla="*/ 0 w 1553029"/>
              <a:gd name="connsiteY0" fmla="*/ 0 h 1553029"/>
              <a:gd name="connsiteX1" fmla="*/ 1553029 w 1553029"/>
              <a:gd name="connsiteY1" fmla="*/ 0 h 1553029"/>
              <a:gd name="connsiteX2" fmla="*/ 1553029 w 1553029"/>
              <a:gd name="connsiteY2" fmla="*/ 1553029 h 1553029"/>
              <a:gd name="connsiteX3" fmla="*/ 1508683 w 1553029"/>
              <a:gd name="connsiteY3" fmla="*/ 1553029 h 1553029"/>
              <a:gd name="connsiteX4" fmla="*/ 0 w 1553029"/>
              <a:gd name="connsiteY4" fmla="*/ 44346 h 15530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3029" h="1553029">
                <a:moveTo>
                  <a:pt x="0" y="0"/>
                </a:moveTo>
                <a:lnTo>
                  <a:pt x="1553029" y="0"/>
                </a:lnTo>
                <a:lnTo>
                  <a:pt x="1553029" y="1553029"/>
                </a:lnTo>
                <a:lnTo>
                  <a:pt x="1508683" y="1553029"/>
                </a:lnTo>
                <a:lnTo>
                  <a:pt x="0" y="44346"/>
                </a:lnTo>
                <a:close/>
              </a:path>
            </a:pathLst>
          </a:custGeom>
          <a:noFill/>
          <a:ln w="38100">
            <a:gradFill flip="none" rotWithShape="1">
              <a:gsLst>
                <a:gs pos="0">
                  <a:srgbClr val="D7B26C">
                    <a:alpha val="0"/>
                  </a:srgbClr>
                </a:gs>
                <a:gs pos="80740">
                  <a:srgbClr val="D7B26C">
                    <a:alpha val="55000"/>
                  </a:srgbClr>
                </a:gs>
                <a:gs pos="61000">
                  <a:srgbClr val="D7B26C"/>
                </a:gs>
                <a:gs pos="45000">
                  <a:srgbClr val="D7B26C">
                    <a:alpha val="0"/>
                  </a:srgbClr>
                </a:gs>
                <a:gs pos="100000">
                  <a:srgbClr val="D7B26C"/>
                </a:gs>
              </a:gsLst>
              <a:lin ang="189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557530" y="222885"/>
            <a:ext cx="9527540" cy="1614805"/>
          </a:xfrm>
          <a:prstGeom prst="rect">
            <a:avLst/>
          </a:prstGeom>
          <a:noFill/>
        </p:spPr>
        <p:txBody>
          <a:bodyPr wrap="square" rtlCol="0">
            <a:noAutofit/>
          </a:bodyPr>
          <a:lstStyle/>
          <a:p>
            <a:pPr indent="0" fontAlgn="auto">
              <a:spcAft>
                <a:spcPts val="600"/>
              </a:spcAft>
            </a:pPr>
            <a:r>
              <a:rPr lang="zh-CN" altLang="en-US" sz="3600" b="1" dirty="0" smtClean="0">
                <a:solidFill>
                  <a:srgbClr val="5C826D"/>
                </a:solidFill>
                <a:latin typeface="汉仪文黑-55简" panose="00020600040101010101" charset="-122"/>
                <a:ea typeface="汉仪文黑-55简" panose="00020600040101010101" charset="-122"/>
              </a:rPr>
              <a:t>第一节</a:t>
            </a:r>
            <a:r>
              <a:rPr lang="en-US" altLang="zh-CN" sz="3600" b="1" dirty="0" smtClean="0">
                <a:solidFill>
                  <a:srgbClr val="5C826D"/>
                </a:solidFill>
                <a:latin typeface="汉仪文黑-55简" panose="00020600040101010101" charset="-122"/>
                <a:ea typeface="汉仪文黑-55简" panose="00020600040101010101" charset="-122"/>
              </a:rPr>
              <a:t> </a:t>
            </a:r>
            <a:r>
              <a:rPr lang="zh-CN" altLang="en-US" sz="3600" b="1" dirty="0" smtClean="0">
                <a:solidFill>
                  <a:srgbClr val="5C826D"/>
                </a:solidFill>
                <a:latin typeface="汉仪文黑-55简" panose="00020600040101010101" charset="-122"/>
                <a:ea typeface="汉仪文黑-55简" panose="00020600040101010101" charset="-122"/>
              </a:rPr>
              <a:t>音乐</a:t>
            </a:r>
            <a:endParaRPr lang="zh-CN" altLang="en-US" sz="3600" b="1" dirty="0" smtClean="0">
              <a:solidFill>
                <a:srgbClr val="5C826D"/>
              </a:solidFill>
              <a:latin typeface="汉仪文黑-55简" panose="00020600040101010101" charset="-122"/>
              <a:ea typeface="汉仪文黑-55简" panose="00020600040101010101" charset="-122"/>
            </a:endParaRPr>
          </a:p>
          <a:p>
            <a:pPr indent="0" fontAlgn="auto">
              <a:spcAft>
                <a:spcPts val="600"/>
              </a:spcAft>
            </a:pPr>
            <a:r>
              <a:rPr lang="zh-CN" altLang="en-US" sz="3200" b="1" dirty="0" smtClean="0">
                <a:solidFill>
                  <a:srgbClr val="D1AF6C"/>
                </a:solidFill>
                <a:latin typeface="汉仪文黑-55简" panose="00020600040101010101" charset="-122"/>
                <a:ea typeface="汉仪文黑-55简" panose="00020600040101010101" charset="-122"/>
              </a:rPr>
              <a:t>三、 音乐的基本特征</a:t>
            </a:r>
            <a:endParaRPr lang="zh-CN" altLang="en-US" sz="3200" b="1" dirty="0" smtClean="0">
              <a:solidFill>
                <a:srgbClr val="D1AF6C"/>
              </a:solidFill>
              <a:latin typeface="汉仪文黑-55简" panose="00020600040101010101" charset="-122"/>
              <a:ea typeface="汉仪文黑-55简" panose="00020600040101010101" charset="-122"/>
            </a:endParaRPr>
          </a:p>
          <a:p>
            <a:pPr indent="0" fontAlgn="auto">
              <a:spcAft>
                <a:spcPts val="600"/>
              </a:spcAft>
            </a:pPr>
            <a:r>
              <a:rPr lang="zh-CN" altLang="en-US" sz="2800" b="1" dirty="0" smtClean="0">
                <a:solidFill>
                  <a:schemeClr val="tx1"/>
                </a:solidFill>
                <a:latin typeface="汉仪文黑-55简" panose="00020600040101010101" charset="-122"/>
                <a:ea typeface="汉仪文黑-55简" panose="00020600040101010101" charset="-122"/>
              </a:rPr>
              <a:t>(五) 不确定性</a:t>
            </a:r>
            <a:endParaRPr lang="zh-CN" altLang="en-US" sz="2800" b="1" dirty="0" smtClean="0">
              <a:solidFill>
                <a:schemeClr val="tx1"/>
              </a:solidFill>
              <a:latin typeface="汉仪文黑-55简" panose="00020600040101010101" charset="-122"/>
              <a:ea typeface="汉仪文黑-55简" panose="00020600040101010101" charset="-122"/>
            </a:endParaRPr>
          </a:p>
        </p:txBody>
      </p:sp>
      <p:sp>
        <p:nvSpPr>
          <p:cNvPr id="7" name="文本框 6"/>
          <p:cNvSpPr txBox="1"/>
          <p:nvPr/>
        </p:nvSpPr>
        <p:spPr>
          <a:xfrm>
            <a:off x="2066818" y="2485071"/>
            <a:ext cx="1930400" cy="338554"/>
          </a:xfrm>
          <a:prstGeom prst="rect">
            <a:avLst/>
          </a:prstGeom>
          <a:noFill/>
        </p:spPr>
        <p:txBody>
          <a:bodyPr wrap="square" rtlCol="0">
            <a:spAutoFit/>
          </a:bodyPr>
          <a:lstStyle/>
          <a:p>
            <a:r>
              <a:rPr lang="zh-CN" altLang="en-US" sz="1600" b="1" dirty="0" smtClean="0">
                <a:solidFill>
                  <a:schemeClr val="bg1"/>
                </a:solidFill>
                <a:latin typeface="汉仪文黑-55简" panose="00020600040101010101" charset="-122"/>
                <a:ea typeface="汉仪文黑-55简" panose="00020600040101010101" charset="-122"/>
              </a:rPr>
              <a:t>选题背景</a:t>
            </a:r>
            <a:endParaRPr lang="zh-CN" altLang="en-US" sz="1600" b="1" dirty="0">
              <a:solidFill>
                <a:schemeClr val="bg1"/>
              </a:solidFill>
              <a:latin typeface="汉仪文黑-55简" panose="00020600040101010101" charset="-122"/>
              <a:ea typeface="汉仪文黑-55简" panose="00020600040101010101" charset="-122"/>
            </a:endParaRPr>
          </a:p>
        </p:txBody>
      </p:sp>
      <p:sp>
        <p:nvSpPr>
          <p:cNvPr id="8" name="文本框 7"/>
          <p:cNvSpPr txBox="1"/>
          <p:nvPr/>
        </p:nvSpPr>
        <p:spPr>
          <a:xfrm>
            <a:off x="2066744" y="2817633"/>
            <a:ext cx="3248025" cy="1706880"/>
          </a:xfrm>
          <a:prstGeom prst="rect">
            <a:avLst/>
          </a:prstGeom>
          <a:noFill/>
        </p:spPr>
        <p:txBody>
          <a:bodyPr wrap="square" rtlCol="0">
            <a:spAutoFit/>
          </a:bodyPr>
          <a:lstStyle/>
          <a:p>
            <a:pPr>
              <a:lnSpc>
                <a:spcPct val="150000"/>
              </a:lnSpc>
            </a:pPr>
            <a:r>
              <a:rPr lang="zh-CN" altLang="en-US" sz="1400" dirty="0" smtClean="0">
                <a:solidFill>
                  <a:schemeClr val="bg1"/>
                </a:solidFill>
                <a:latin typeface="汉仪文黑-55简" panose="00020600040101010101" charset="-122"/>
                <a:ea typeface="汉仪文黑-55简" panose="00020600040101010101" charset="-122"/>
              </a:rPr>
              <a:t>输入您的内容，请简要说明，言简意赅即可</a:t>
            </a:r>
            <a:r>
              <a:rPr lang="zh-CN" altLang="en-US" sz="1400" dirty="0">
                <a:solidFill>
                  <a:schemeClr val="bg1"/>
                </a:solidFill>
                <a:latin typeface="汉仪文黑-55简" panose="00020600040101010101" charset="-122"/>
                <a:ea typeface="汉仪文黑-55简" panose="00020600040101010101" charset="-122"/>
              </a:rPr>
              <a:t>输入您的内容，请简要说明，言简意赅即可输入您的内容，请简要说明，言简意赅即可输入您的内容，请简要说明，言简意赅即</a:t>
            </a:r>
            <a:r>
              <a:rPr lang="zh-CN" altLang="en-US" sz="1400" dirty="0" smtClean="0">
                <a:solidFill>
                  <a:schemeClr val="bg1"/>
                </a:solidFill>
                <a:latin typeface="汉仪文黑-55简" panose="00020600040101010101" charset="-122"/>
                <a:ea typeface="汉仪文黑-55简" panose="00020600040101010101" charset="-122"/>
              </a:rPr>
              <a:t>可</a:t>
            </a:r>
            <a:endParaRPr lang="zh-CN" altLang="en-US" sz="1400" dirty="0">
              <a:solidFill>
                <a:schemeClr val="bg1"/>
              </a:solidFill>
              <a:latin typeface="汉仪文黑-55简" panose="00020600040101010101" charset="-122"/>
              <a:ea typeface="汉仪文黑-55简" panose="00020600040101010101" charset="-122"/>
            </a:endParaRPr>
          </a:p>
        </p:txBody>
      </p:sp>
      <p:sp>
        <p:nvSpPr>
          <p:cNvPr id="4" name="矩形 3"/>
          <p:cNvSpPr/>
          <p:nvPr/>
        </p:nvSpPr>
        <p:spPr>
          <a:xfrm>
            <a:off x="9953897" y="2070189"/>
            <a:ext cx="914264" cy="829764"/>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1292996" y="5133701"/>
            <a:ext cx="395242" cy="380728"/>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0084526" y="2192800"/>
            <a:ext cx="644068" cy="584541"/>
          </a:xfrm>
          <a:prstGeom prst="rect">
            <a:avLst/>
          </a:prstGeom>
          <a:noFill/>
          <a:ln w="28575">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337605" y="5185195"/>
            <a:ext cx="306024" cy="277740"/>
          </a:xfrm>
          <a:prstGeom prst="rect">
            <a:avLst/>
          </a:prstGeom>
          <a:noFill/>
          <a:ln w="12700">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nvSpPr>
        <p:spPr>
          <a:xfrm>
            <a:off x="1743710" y="2077085"/>
            <a:ext cx="8240395" cy="4780915"/>
          </a:xfrm>
          <a:prstGeom prst="rect">
            <a:avLst/>
          </a:prstGeom>
          <a:noFill/>
        </p:spPr>
        <p:txBody>
          <a:bodyPr wrap="square" rtlCol="0">
            <a:noAutofit/>
          </a:bodyPr>
          <a:p>
            <a:pPr algn="just"/>
            <a:r>
              <a:rPr lang="en-US" altLang="zh-CN" sz="2400" b="1" dirty="0" smtClean="0">
                <a:solidFill>
                  <a:schemeClr val="tx1"/>
                </a:solidFill>
                <a:latin typeface="汉仪文黑-55简" panose="00020600040101010101" charset="-122"/>
                <a:ea typeface="汉仪文黑-55简" panose="00020600040101010101" charset="-122"/>
              </a:rPr>
              <a:t>  </a:t>
            </a:r>
            <a:r>
              <a:rPr lang="zh-CN" altLang="en-US" sz="2400" dirty="0" smtClean="0">
                <a:solidFill>
                  <a:schemeClr val="tx1"/>
                </a:solidFill>
                <a:latin typeface="汉仪文黑-55简" panose="00020600040101010101" charset="-122"/>
                <a:ea typeface="汉仪文黑-55简" panose="00020600040101010101" charset="-122"/>
              </a:rPr>
              <a:t>  音乐虽然也是对人类社会生活的主观反映，但由于音乐构成材料的特殊性，这种反映与美术、文学等艺术形式完全不同：它既不能把纷繁复杂的大千世界以语言文字符号的形式描绘出来，也不能如绘画般直接诉诸人的视觉。因此，它也就不是艺术家创作之后即可欣赏、再现的，音乐对现实生活的反映和表现带有一定的</a:t>
            </a:r>
            <a:r>
              <a:rPr lang="zh-CN" altLang="en-US" sz="2400" b="1" dirty="0" smtClean="0">
                <a:solidFill>
                  <a:srgbClr val="FFC000"/>
                </a:solidFill>
                <a:latin typeface="汉仪文黑-55简" panose="00020600040101010101" charset="-122"/>
                <a:ea typeface="汉仪文黑-55简" panose="00020600040101010101" charset="-122"/>
              </a:rPr>
              <a:t>间接性</a:t>
            </a:r>
            <a:r>
              <a:rPr lang="zh-CN" altLang="en-US" sz="2400" dirty="0" smtClean="0">
                <a:solidFill>
                  <a:schemeClr val="tx1"/>
                </a:solidFill>
                <a:latin typeface="汉仪文黑-55简" panose="00020600040101010101" charset="-122"/>
                <a:ea typeface="汉仪文黑-55简" panose="00020600040101010101" charset="-122"/>
              </a:rPr>
              <a:t>。这种间接性</a:t>
            </a:r>
            <a:r>
              <a:rPr lang="zh-CN" altLang="en-US" sz="2400" dirty="0" smtClean="0">
                <a:solidFill>
                  <a:srgbClr val="FFC000"/>
                </a:solidFill>
                <a:latin typeface="汉仪文黑-55简" panose="00020600040101010101" charset="-122"/>
                <a:ea typeface="汉仪文黑-55简" panose="00020600040101010101" charset="-122"/>
              </a:rPr>
              <a:t>表现为音乐家创作的音乐作品，必须通过演唱、演奏等“再度创作”过程才能成为供人们欣赏的音乐艺术</a:t>
            </a:r>
            <a:r>
              <a:rPr lang="zh-CN" altLang="en-US" sz="2400" dirty="0" smtClean="0">
                <a:solidFill>
                  <a:schemeClr val="tx1"/>
                </a:solidFill>
                <a:latin typeface="汉仪文黑-55简" panose="00020600040101010101" charset="-122"/>
                <a:ea typeface="汉仪文黑-55简" panose="00020600040101010101" charset="-122"/>
              </a:rPr>
              <a:t>;离开了演唱、演奏，谱面上的音乐作品就无法转化为流动的音响，自然也就失去了音乐本身存在的价值。可见，音乐具有明显的</a:t>
            </a:r>
            <a:r>
              <a:rPr lang="zh-CN" altLang="en-US" sz="2400" b="1" dirty="0" smtClean="0">
                <a:solidFill>
                  <a:srgbClr val="FFC000"/>
                </a:solidFill>
                <a:latin typeface="汉仪文黑-55简" panose="00020600040101010101" charset="-122"/>
                <a:ea typeface="汉仪文黑-55简" panose="00020600040101010101" charset="-122"/>
              </a:rPr>
              <a:t>表现性</a:t>
            </a:r>
            <a:r>
              <a:rPr lang="zh-CN" altLang="en-US" sz="2400" dirty="0" smtClean="0">
                <a:solidFill>
                  <a:schemeClr val="tx1"/>
                </a:solidFill>
                <a:latin typeface="汉仪文黑-55简" panose="00020600040101010101" charset="-122"/>
                <a:ea typeface="汉仪文黑-55简" panose="00020600040101010101" charset="-122"/>
              </a:rPr>
              <a:t>特征。</a:t>
            </a:r>
            <a:endParaRPr lang="zh-CN" altLang="en-US" sz="2400" dirty="0" smtClean="0">
              <a:solidFill>
                <a:schemeClr val="tx1"/>
              </a:solidFill>
              <a:latin typeface="汉仪文黑-55简" panose="00020600040101010101" charset="-122"/>
              <a:ea typeface="汉仪文黑-55简" panose="00020600040101010101" charset="-122"/>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半闭框 12"/>
          <p:cNvSpPr/>
          <p:nvPr/>
        </p:nvSpPr>
        <p:spPr>
          <a:xfrm rot="8100000">
            <a:off x="-320397" y="132713"/>
            <a:ext cx="640794" cy="640794"/>
          </a:xfrm>
          <a:prstGeom prst="halfFrame">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6" name="任意多边形 15"/>
          <p:cNvSpPr/>
          <p:nvPr/>
        </p:nvSpPr>
        <p:spPr>
          <a:xfrm rot="2700000">
            <a:off x="-224459" y="230878"/>
            <a:ext cx="444464" cy="444464"/>
          </a:xfrm>
          <a:custGeom>
            <a:avLst/>
            <a:gdLst>
              <a:gd name="connsiteX0" fmla="*/ 0 w 1553029"/>
              <a:gd name="connsiteY0" fmla="*/ 0 h 1553029"/>
              <a:gd name="connsiteX1" fmla="*/ 1553029 w 1553029"/>
              <a:gd name="connsiteY1" fmla="*/ 0 h 1553029"/>
              <a:gd name="connsiteX2" fmla="*/ 1553029 w 1553029"/>
              <a:gd name="connsiteY2" fmla="*/ 1553029 h 1553029"/>
              <a:gd name="connsiteX3" fmla="*/ 1508683 w 1553029"/>
              <a:gd name="connsiteY3" fmla="*/ 1553029 h 1553029"/>
              <a:gd name="connsiteX4" fmla="*/ 0 w 1553029"/>
              <a:gd name="connsiteY4" fmla="*/ 44346 h 15530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3029" h="1553029">
                <a:moveTo>
                  <a:pt x="0" y="0"/>
                </a:moveTo>
                <a:lnTo>
                  <a:pt x="1553029" y="0"/>
                </a:lnTo>
                <a:lnTo>
                  <a:pt x="1553029" y="1553029"/>
                </a:lnTo>
                <a:lnTo>
                  <a:pt x="1508683" y="1553029"/>
                </a:lnTo>
                <a:lnTo>
                  <a:pt x="0" y="44346"/>
                </a:lnTo>
                <a:close/>
              </a:path>
            </a:pathLst>
          </a:custGeom>
          <a:noFill/>
          <a:ln w="38100">
            <a:gradFill flip="none" rotWithShape="1">
              <a:gsLst>
                <a:gs pos="0">
                  <a:srgbClr val="D7B26C">
                    <a:alpha val="0"/>
                  </a:srgbClr>
                </a:gs>
                <a:gs pos="80740">
                  <a:srgbClr val="D7B26C">
                    <a:alpha val="55000"/>
                  </a:srgbClr>
                </a:gs>
                <a:gs pos="61000">
                  <a:srgbClr val="D7B26C"/>
                </a:gs>
                <a:gs pos="45000">
                  <a:srgbClr val="D7B26C">
                    <a:alpha val="0"/>
                  </a:srgbClr>
                </a:gs>
                <a:gs pos="100000">
                  <a:srgbClr val="D7B26C"/>
                </a:gs>
              </a:gsLst>
              <a:lin ang="189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557530" y="222885"/>
            <a:ext cx="9527540" cy="1614805"/>
          </a:xfrm>
          <a:prstGeom prst="rect">
            <a:avLst/>
          </a:prstGeom>
          <a:noFill/>
        </p:spPr>
        <p:txBody>
          <a:bodyPr wrap="square" rtlCol="0">
            <a:noAutofit/>
          </a:bodyPr>
          <a:lstStyle/>
          <a:p>
            <a:pPr indent="0" fontAlgn="auto">
              <a:spcAft>
                <a:spcPts val="600"/>
              </a:spcAft>
            </a:pPr>
            <a:r>
              <a:rPr lang="zh-CN" altLang="en-US" sz="3600" b="1" dirty="0" smtClean="0">
                <a:solidFill>
                  <a:srgbClr val="5C826D"/>
                </a:solidFill>
                <a:latin typeface="汉仪文黑-55简" panose="00020600040101010101" charset="-122"/>
                <a:ea typeface="汉仪文黑-55简" panose="00020600040101010101" charset="-122"/>
              </a:rPr>
              <a:t>第一节</a:t>
            </a:r>
            <a:r>
              <a:rPr lang="en-US" altLang="zh-CN" sz="3600" b="1" dirty="0" smtClean="0">
                <a:solidFill>
                  <a:srgbClr val="5C826D"/>
                </a:solidFill>
                <a:latin typeface="汉仪文黑-55简" panose="00020600040101010101" charset="-122"/>
                <a:ea typeface="汉仪文黑-55简" panose="00020600040101010101" charset="-122"/>
              </a:rPr>
              <a:t> </a:t>
            </a:r>
            <a:r>
              <a:rPr lang="zh-CN" altLang="en-US" sz="3600" b="1" dirty="0" smtClean="0">
                <a:solidFill>
                  <a:srgbClr val="5C826D"/>
                </a:solidFill>
                <a:latin typeface="汉仪文黑-55简" panose="00020600040101010101" charset="-122"/>
                <a:ea typeface="汉仪文黑-55简" panose="00020600040101010101" charset="-122"/>
              </a:rPr>
              <a:t>音乐</a:t>
            </a:r>
            <a:endParaRPr lang="zh-CN" altLang="en-US" sz="3600" b="1" dirty="0" smtClean="0">
              <a:solidFill>
                <a:srgbClr val="5C826D"/>
              </a:solidFill>
              <a:latin typeface="汉仪文黑-55简" panose="00020600040101010101" charset="-122"/>
              <a:ea typeface="汉仪文黑-55简" panose="00020600040101010101" charset="-122"/>
            </a:endParaRPr>
          </a:p>
          <a:p>
            <a:pPr indent="0" fontAlgn="auto">
              <a:spcAft>
                <a:spcPts val="600"/>
              </a:spcAft>
            </a:pPr>
            <a:r>
              <a:rPr lang="zh-CN" altLang="en-US" sz="3200" b="1" dirty="0" smtClean="0">
                <a:solidFill>
                  <a:srgbClr val="D1AF6C"/>
                </a:solidFill>
                <a:latin typeface="汉仪文黑-55简" panose="00020600040101010101" charset="-122"/>
                <a:ea typeface="汉仪文黑-55简" panose="00020600040101010101" charset="-122"/>
              </a:rPr>
              <a:t>四、 音乐的功能</a:t>
            </a:r>
            <a:endParaRPr lang="zh-CN" altLang="en-US" sz="3200" b="1" dirty="0" smtClean="0">
              <a:solidFill>
                <a:srgbClr val="D1AF6C"/>
              </a:solidFill>
              <a:latin typeface="汉仪文黑-55简" panose="00020600040101010101" charset="-122"/>
              <a:ea typeface="汉仪文黑-55简" panose="00020600040101010101" charset="-122"/>
            </a:endParaRPr>
          </a:p>
          <a:p>
            <a:pPr indent="0" fontAlgn="auto">
              <a:spcAft>
                <a:spcPts val="600"/>
              </a:spcAft>
            </a:pPr>
            <a:r>
              <a:rPr lang="zh-CN" altLang="en-US" sz="2800" b="1" dirty="0" smtClean="0">
                <a:solidFill>
                  <a:schemeClr val="tx1"/>
                </a:solidFill>
                <a:latin typeface="汉仪文黑-55简" panose="00020600040101010101" charset="-122"/>
                <a:ea typeface="汉仪文黑-55简" panose="00020600040101010101" charset="-122"/>
              </a:rPr>
              <a:t>(一) 教育功能</a:t>
            </a:r>
            <a:endParaRPr lang="zh-CN" altLang="en-US" sz="2800" b="1" dirty="0" smtClean="0">
              <a:solidFill>
                <a:schemeClr val="tx1"/>
              </a:solidFill>
              <a:latin typeface="汉仪文黑-55简" panose="00020600040101010101" charset="-122"/>
              <a:ea typeface="汉仪文黑-55简" panose="00020600040101010101" charset="-122"/>
            </a:endParaRPr>
          </a:p>
        </p:txBody>
      </p:sp>
      <p:sp>
        <p:nvSpPr>
          <p:cNvPr id="7" name="文本框 6"/>
          <p:cNvSpPr txBox="1"/>
          <p:nvPr/>
        </p:nvSpPr>
        <p:spPr>
          <a:xfrm>
            <a:off x="2066818" y="2485071"/>
            <a:ext cx="1930400" cy="338554"/>
          </a:xfrm>
          <a:prstGeom prst="rect">
            <a:avLst/>
          </a:prstGeom>
          <a:noFill/>
        </p:spPr>
        <p:txBody>
          <a:bodyPr wrap="square" rtlCol="0">
            <a:spAutoFit/>
          </a:bodyPr>
          <a:lstStyle/>
          <a:p>
            <a:r>
              <a:rPr lang="zh-CN" altLang="en-US" sz="1600" b="1" dirty="0" smtClean="0">
                <a:solidFill>
                  <a:schemeClr val="bg1"/>
                </a:solidFill>
                <a:latin typeface="汉仪文黑-55简" panose="00020600040101010101" charset="-122"/>
                <a:ea typeface="汉仪文黑-55简" panose="00020600040101010101" charset="-122"/>
              </a:rPr>
              <a:t>选题背景</a:t>
            </a:r>
            <a:endParaRPr lang="zh-CN" altLang="en-US" sz="1600" b="1" dirty="0">
              <a:solidFill>
                <a:schemeClr val="bg1"/>
              </a:solidFill>
              <a:latin typeface="汉仪文黑-55简" panose="00020600040101010101" charset="-122"/>
              <a:ea typeface="汉仪文黑-55简" panose="00020600040101010101" charset="-122"/>
            </a:endParaRPr>
          </a:p>
        </p:txBody>
      </p:sp>
      <p:sp>
        <p:nvSpPr>
          <p:cNvPr id="8" name="文本框 7"/>
          <p:cNvSpPr txBox="1"/>
          <p:nvPr/>
        </p:nvSpPr>
        <p:spPr>
          <a:xfrm>
            <a:off x="2066744" y="2817633"/>
            <a:ext cx="3248025" cy="1706880"/>
          </a:xfrm>
          <a:prstGeom prst="rect">
            <a:avLst/>
          </a:prstGeom>
          <a:noFill/>
        </p:spPr>
        <p:txBody>
          <a:bodyPr wrap="square" rtlCol="0">
            <a:spAutoFit/>
          </a:bodyPr>
          <a:lstStyle/>
          <a:p>
            <a:pPr>
              <a:lnSpc>
                <a:spcPct val="150000"/>
              </a:lnSpc>
            </a:pPr>
            <a:r>
              <a:rPr lang="zh-CN" altLang="en-US" sz="1400" dirty="0" smtClean="0">
                <a:solidFill>
                  <a:schemeClr val="bg1"/>
                </a:solidFill>
                <a:latin typeface="汉仪文黑-55简" panose="00020600040101010101" charset="-122"/>
                <a:ea typeface="汉仪文黑-55简" panose="00020600040101010101" charset="-122"/>
              </a:rPr>
              <a:t>输入您的内容，请简要说明，言简意赅即可</a:t>
            </a:r>
            <a:r>
              <a:rPr lang="zh-CN" altLang="en-US" sz="1400" dirty="0">
                <a:solidFill>
                  <a:schemeClr val="bg1"/>
                </a:solidFill>
                <a:latin typeface="汉仪文黑-55简" panose="00020600040101010101" charset="-122"/>
                <a:ea typeface="汉仪文黑-55简" panose="00020600040101010101" charset="-122"/>
              </a:rPr>
              <a:t>输入您的内容，请简要说明，言简意赅即可输入您的内容，请简要说明，言简意赅即可输入您的内容，请简要说明，言简意赅即</a:t>
            </a:r>
            <a:r>
              <a:rPr lang="zh-CN" altLang="en-US" sz="1400" dirty="0" smtClean="0">
                <a:solidFill>
                  <a:schemeClr val="bg1"/>
                </a:solidFill>
                <a:latin typeface="汉仪文黑-55简" panose="00020600040101010101" charset="-122"/>
                <a:ea typeface="汉仪文黑-55简" panose="00020600040101010101" charset="-122"/>
              </a:rPr>
              <a:t>可</a:t>
            </a:r>
            <a:endParaRPr lang="zh-CN" altLang="en-US" sz="1400" dirty="0">
              <a:solidFill>
                <a:schemeClr val="bg1"/>
              </a:solidFill>
              <a:latin typeface="汉仪文黑-55简" panose="00020600040101010101" charset="-122"/>
              <a:ea typeface="汉仪文黑-55简" panose="00020600040101010101" charset="-122"/>
            </a:endParaRPr>
          </a:p>
        </p:txBody>
      </p:sp>
      <p:sp>
        <p:nvSpPr>
          <p:cNvPr id="4" name="矩形 3"/>
          <p:cNvSpPr/>
          <p:nvPr/>
        </p:nvSpPr>
        <p:spPr>
          <a:xfrm>
            <a:off x="9953897" y="2070189"/>
            <a:ext cx="914264" cy="829764"/>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1292996" y="5133701"/>
            <a:ext cx="395242" cy="380728"/>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0084526" y="2192800"/>
            <a:ext cx="644068" cy="584541"/>
          </a:xfrm>
          <a:prstGeom prst="rect">
            <a:avLst/>
          </a:prstGeom>
          <a:noFill/>
          <a:ln w="28575">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337605" y="5185195"/>
            <a:ext cx="306024" cy="277740"/>
          </a:xfrm>
          <a:prstGeom prst="rect">
            <a:avLst/>
          </a:prstGeom>
          <a:noFill/>
          <a:ln w="12700">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nvSpPr>
        <p:spPr>
          <a:xfrm>
            <a:off x="1701165" y="2016760"/>
            <a:ext cx="8240395" cy="4780915"/>
          </a:xfrm>
          <a:prstGeom prst="rect">
            <a:avLst/>
          </a:prstGeom>
          <a:noFill/>
        </p:spPr>
        <p:txBody>
          <a:bodyPr wrap="square" rtlCol="0">
            <a:noAutofit/>
          </a:bodyPr>
          <a:p>
            <a:pPr algn="just"/>
            <a:r>
              <a:rPr lang="en-US" altLang="zh-CN" sz="2400" b="1" dirty="0" smtClean="0">
                <a:solidFill>
                  <a:schemeClr val="tx1"/>
                </a:solidFill>
                <a:latin typeface="汉仪文黑-55简" panose="00020600040101010101" charset="-122"/>
                <a:ea typeface="汉仪文黑-55简" panose="00020600040101010101" charset="-122"/>
              </a:rPr>
              <a:t>  </a:t>
            </a:r>
            <a:r>
              <a:rPr lang="zh-CN" altLang="en-US" sz="2400" dirty="0" smtClean="0">
                <a:solidFill>
                  <a:schemeClr val="tx1"/>
                </a:solidFill>
                <a:latin typeface="汉仪文黑-55简" panose="00020600040101010101" charset="-122"/>
                <a:ea typeface="汉仪文黑-55简" panose="00020600040101010101" charset="-122"/>
              </a:rPr>
              <a:t>  对音乐教育功能的阐述早已有之。孔子以“礼乐相济”创立最早的教育体系，柏拉图也认为音乐教育至关重要。音乐的教育功能体现在：</a:t>
            </a:r>
            <a:endParaRPr lang="zh-CN" altLang="en-US" sz="2400" dirty="0" smtClean="0">
              <a:solidFill>
                <a:schemeClr val="tx1"/>
              </a:solidFill>
              <a:latin typeface="汉仪文黑-55简" panose="00020600040101010101" charset="-122"/>
              <a:ea typeface="汉仪文黑-55简" panose="00020600040101010101" charset="-122"/>
            </a:endParaRPr>
          </a:p>
          <a:p>
            <a:pPr algn="just"/>
            <a:r>
              <a:rPr lang="zh-CN" altLang="en-US" sz="2400" dirty="0" smtClean="0">
                <a:solidFill>
                  <a:schemeClr val="tx1"/>
                </a:solidFill>
                <a:latin typeface="汉仪文黑-55简" panose="00020600040101010101" charset="-122"/>
                <a:ea typeface="汉仪文黑-55简" panose="00020600040101010101" charset="-122"/>
              </a:rPr>
              <a:t>  </a:t>
            </a:r>
            <a:endParaRPr lang="zh-CN" altLang="en-US" sz="2400" dirty="0" smtClean="0">
              <a:solidFill>
                <a:schemeClr val="tx1"/>
              </a:solidFill>
              <a:latin typeface="汉仪文黑-55简" panose="00020600040101010101" charset="-122"/>
              <a:ea typeface="汉仪文黑-55简" panose="00020600040101010101" charset="-122"/>
            </a:endParaRPr>
          </a:p>
          <a:p>
            <a:pPr algn="just"/>
            <a:r>
              <a:rPr lang="en-US" altLang="zh-CN" sz="2400" dirty="0" smtClean="0">
                <a:solidFill>
                  <a:schemeClr val="tx1"/>
                </a:solidFill>
                <a:latin typeface="汉仪文黑-55简" panose="00020600040101010101" charset="-122"/>
                <a:ea typeface="汉仪文黑-55简" panose="00020600040101010101" charset="-122"/>
              </a:rPr>
              <a:t>    </a:t>
            </a:r>
            <a:r>
              <a:rPr lang="zh-CN" altLang="en-US" sz="2400" dirty="0" smtClean="0">
                <a:solidFill>
                  <a:schemeClr val="tx1"/>
                </a:solidFill>
                <a:latin typeface="汉仪文黑-55简" panose="00020600040101010101" charset="-122"/>
                <a:ea typeface="汉仪文黑-55简" panose="00020600040101010101" charset="-122"/>
              </a:rPr>
              <a:t>1.</a:t>
            </a:r>
            <a:r>
              <a:rPr lang="zh-CN" altLang="en-US" sz="2400" b="1" dirty="0" smtClean="0">
                <a:solidFill>
                  <a:srgbClr val="FFC000"/>
                </a:solidFill>
                <a:latin typeface="汉仪文黑-55简" panose="00020600040101010101" charset="-122"/>
                <a:ea typeface="汉仪文黑-55简" panose="00020600040101010101" charset="-122"/>
              </a:rPr>
              <a:t>启迪智慧，诱发灵感</a:t>
            </a:r>
            <a:r>
              <a:rPr lang="zh-CN" altLang="en-US" sz="2400" dirty="0" smtClean="0">
                <a:solidFill>
                  <a:schemeClr val="tx1"/>
                </a:solidFill>
                <a:latin typeface="汉仪文黑-55简" panose="00020600040101010101" charset="-122"/>
                <a:ea typeface="汉仪文黑-55简" panose="00020600040101010101" charset="-122"/>
              </a:rPr>
              <a:t>：如爱因斯坦所言，音乐启发科学成就。音乐活化右脑，促进左右脑协调，激发想象与创造。  </a:t>
            </a:r>
            <a:endParaRPr lang="zh-CN" altLang="en-US" sz="2400" dirty="0" smtClean="0">
              <a:solidFill>
                <a:schemeClr val="tx1"/>
              </a:solidFill>
              <a:latin typeface="汉仪文黑-55简" panose="00020600040101010101" charset="-122"/>
              <a:ea typeface="汉仪文黑-55简" panose="00020600040101010101" charset="-122"/>
            </a:endParaRPr>
          </a:p>
          <a:p>
            <a:pPr algn="just"/>
            <a:r>
              <a:rPr lang="en-US" altLang="zh-CN" sz="2400" dirty="0" smtClean="0">
                <a:solidFill>
                  <a:schemeClr val="tx1"/>
                </a:solidFill>
                <a:latin typeface="汉仪文黑-55简" panose="00020600040101010101" charset="-122"/>
                <a:ea typeface="汉仪文黑-55简" panose="00020600040101010101" charset="-122"/>
              </a:rPr>
              <a:t>    </a:t>
            </a:r>
            <a:r>
              <a:rPr lang="zh-CN" altLang="en-US" sz="2400" dirty="0" smtClean="0">
                <a:solidFill>
                  <a:schemeClr val="tx1"/>
                </a:solidFill>
                <a:latin typeface="汉仪文黑-55简" panose="00020600040101010101" charset="-122"/>
                <a:ea typeface="汉仪文黑-55简" panose="00020600040101010101" charset="-122"/>
              </a:rPr>
              <a:t>2.</a:t>
            </a:r>
            <a:r>
              <a:rPr lang="zh-CN" altLang="en-US" sz="2400" b="1" dirty="0" smtClean="0">
                <a:solidFill>
                  <a:srgbClr val="FFC000"/>
                </a:solidFill>
                <a:latin typeface="汉仪文黑-55简" panose="00020600040101010101" charset="-122"/>
                <a:ea typeface="汉仪文黑-55简" panose="00020600040101010101" charset="-122"/>
              </a:rPr>
              <a:t>潜移默化，陶冶情操</a:t>
            </a:r>
            <a:r>
              <a:rPr lang="zh-CN" altLang="en-US" sz="2400" dirty="0" smtClean="0">
                <a:solidFill>
                  <a:schemeClr val="tx1"/>
                </a:solidFill>
                <a:latin typeface="汉仪文黑-55简" panose="00020600040101010101" charset="-122"/>
                <a:ea typeface="汉仪文黑-55简" panose="00020600040101010101" charset="-122"/>
              </a:rPr>
              <a:t>：音乐是精神食粮，能净化心灵、陶冶品格。作为情感艺术，它通过审美体验产生深远影响，其感染力能震撼心灵，带来美的熏陶。</a:t>
            </a:r>
            <a:endParaRPr lang="zh-CN" altLang="en-US" sz="2400" dirty="0" smtClean="0">
              <a:solidFill>
                <a:schemeClr val="tx1"/>
              </a:solidFill>
              <a:latin typeface="汉仪文黑-55简" panose="00020600040101010101" charset="-122"/>
              <a:ea typeface="汉仪文黑-55简" panose="00020600040101010101" charset="-122"/>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半闭框 12"/>
          <p:cNvSpPr/>
          <p:nvPr/>
        </p:nvSpPr>
        <p:spPr>
          <a:xfrm rot="8100000">
            <a:off x="-320397" y="132713"/>
            <a:ext cx="640794" cy="640794"/>
          </a:xfrm>
          <a:prstGeom prst="halfFrame">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6" name="任意多边形 15"/>
          <p:cNvSpPr/>
          <p:nvPr/>
        </p:nvSpPr>
        <p:spPr>
          <a:xfrm rot="2700000">
            <a:off x="-224459" y="230878"/>
            <a:ext cx="444464" cy="444464"/>
          </a:xfrm>
          <a:custGeom>
            <a:avLst/>
            <a:gdLst>
              <a:gd name="connsiteX0" fmla="*/ 0 w 1553029"/>
              <a:gd name="connsiteY0" fmla="*/ 0 h 1553029"/>
              <a:gd name="connsiteX1" fmla="*/ 1553029 w 1553029"/>
              <a:gd name="connsiteY1" fmla="*/ 0 h 1553029"/>
              <a:gd name="connsiteX2" fmla="*/ 1553029 w 1553029"/>
              <a:gd name="connsiteY2" fmla="*/ 1553029 h 1553029"/>
              <a:gd name="connsiteX3" fmla="*/ 1508683 w 1553029"/>
              <a:gd name="connsiteY3" fmla="*/ 1553029 h 1553029"/>
              <a:gd name="connsiteX4" fmla="*/ 0 w 1553029"/>
              <a:gd name="connsiteY4" fmla="*/ 44346 h 15530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3029" h="1553029">
                <a:moveTo>
                  <a:pt x="0" y="0"/>
                </a:moveTo>
                <a:lnTo>
                  <a:pt x="1553029" y="0"/>
                </a:lnTo>
                <a:lnTo>
                  <a:pt x="1553029" y="1553029"/>
                </a:lnTo>
                <a:lnTo>
                  <a:pt x="1508683" y="1553029"/>
                </a:lnTo>
                <a:lnTo>
                  <a:pt x="0" y="44346"/>
                </a:lnTo>
                <a:close/>
              </a:path>
            </a:pathLst>
          </a:custGeom>
          <a:noFill/>
          <a:ln w="38100">
            <a:gradFill flip="none" rotWithShape="1">
              <a:gsLst>
                <a:gs pos="0">
                  <a:srgbClr val="D7B26C">
                    <a:alpha val="0"/>
                  </a:srgbClr>
                </a:gs>
                <a:gs pos="80740">
                  <a:srgbClr val="D7B26C">
                    <a:alpha val="55000"/>
                  </a:srgbClr>
                </a:gs>
                <a:gs pos="61000">
                  <a:srgbClr val="D7B26C"/>
                </a:gs>
                <a:gs pos="45000">
                  <a:srgbClr val="D7B26C">
                    <a:alpha val="0"/>
                  </a:srgbClr>
                </a:gs>
                <a:gs pos="100000">
                  <a:srgbClr val="D7B26C"/>
                </a:gs>
              </a:gsLst>
              <a:lin ang="189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557530" y="222885"/>
            <a:ext cx="9527540" cy="1614805"/>
          </a:xfrm>
          <a:prstGeom prst="rect">
            <a:avLst/>
          </a:prstGeom>
          <a:noFill/>
        </p:spPr>
        <p:txBody>
          <a:bodyPr wrap="square" rtlCol="0">
            <a:noAutofit/>
          </a:bodyPr>
          <a:lstStyle/>
          <a:p>
            <a:pPr indent="0" fontAlgn="auto">
              <a:spcAft>
                <a:spcPts val="600"/>
              </a:spcAft>
            </a:pPr>
            <a:r>
              <a:rPr lang="zh-CN" altLang="en-US" sz="3600" b="1" dirty="0" smtClean="0">
                <a:solidFill>
                  <a:srgbClr val="5C826D"/>
                </a:solidFill>
                <a:latin typeface="汉仪文黑-55简" panose="00020600040101010101" charset="-122"/>
                <a:ea typeface="汉仪文黑-55简" panose="00020600040101010101" charset="-122"/>
              </a:rPr>
              <a:t>第一节</a:t>
            </a:r>
            <a:r>
              <a:rPr lang="en-US" altLang="zh-CN" sz="3600" b="1" dirty="0" smtClean="0">
                <a:solidFill>
                  <a:srgbClr val="5C826D"/>
                </a:solidFill>
                <a:latin typeface="汉仪文黑-55简" panose="00020600040101010101" charset="-122"/>
                <a:ea typeface="汉仪文黑-55简" panose="00020600040101010101" charset="-122"/>
              </a:rPr>
              <a:t> </a:t>
            </a:r>
            <a:r>
              <a:rPr lang="zh-CN" altLang="en-US" sz="3600" b="1" dirty="0" smtClean="0">
                <a:solidFill>
                  <a:srgbClr val="5C826D"/>
                </a:solidFill>
                <a:latin typeface="汉仪文黑-55简" panose="00020600040101010101" charset="-122"/>
                <a:ea typeface="汉仪文黑-55简" panose="00020600040101010101" charset="-122"/>
              </a:rPr>
              <a:t>音乐</a:t>
            </a:r>
            <a:endParaRPr lang="zh-CN" altLang="en-US" sz="3600" b="1" dirty="0" smtClean="0">
              <a:solidFill>
                <a:srgbClr val="5C826D"/>
              </a:solidFill>
              <a:latin typeface="汉仪文黑-55简" panose="00020600040101010101" charset="-122"/>
              <a:ea typeface="汉仪文黑-55简" panose="00020600040101010101" charset="-122"/>
            </a:endParaRPr>
          </a:p>
          <a:p>
            <a:pPr indent="0" fontAlgn="auto">
              <a:spcAft>
                <a:spcPts val="600"/>
              </a:spcAft>
            </a:pPr>
            <a:r>
              <a:rPr lang="zh-CN" altLang="en-US" sz="3200" b="1" dirty="0" smtClean="0">
                <a:solidFill>
                  <a:srgbClr val="D1AF6C"/>
                </a:solidFill>
                <a:latin typeface="汉仪文黑-55简" panose="00020600040101010101" charset="-122"/>
                <a:ea typeface="汉仪文黑-55简" panose="00020600040101010101" charset="-122"/>
              </a:rPr>
              <a:t>四、 音乐的功能</a:t>
            </a:r>
            <a:endParaRPr lang="zh-CN" altLang="en-US" sz="3200" b="1" dirty="0" smtClean="0">
              <a:solidFill>
                <a:srgbClr val="D1AF6C"/>
              </a:solidFill>
              <a:latin typeface="汉仪文黑-55简" panose="00020600040101010101" charset="-122"/>
              <a:ea typeface="汉仪文黑-55简" panose="00020600040101010101" charset="-122"/>
            </a:endParaRPr>
          </a:p>
          <a:p>
            <a:pPr indent="0" fontAlgn="auto">
              <a:spcAft>
                <a:spcPts val="600"/>
              </a:spcAft>
            </a:pPr>
            <a:r>
              <a:rPr lang="zh-CN" altLang="en-US" sz="2800" b="1" dirty="0" smtClean="0">
                <a:solidFill>
                  <a:schemeClr val="tx1"/>
                </a:solidFill>
                <a:latin typeface="汉仪文黑-55简" panose="00020600040101010101" charset="-122"/>
                <a:ea typeface="汉仪文黑-55简" panose="00020600040101010101" charset="-122"/>
              </a:rPr>
              <a:t>(二) 保健功能</a:t>
            </a:r>
            <a:endParaRPr lang="zh-CN" altLang="en-US" sz="2800" b="1" dirty="0" smtClean="0">
              <a:solidFill>
                <a:schemeClr val="tx1"/>
              </a:solidFill>
              <a:latin typeface="汉仪文黑-55简" panose="00020600040101010101" charset="-122"/>
              <a:ea typeface="汉仪文黑-55简" panose="00020600040101010101" charset="-122"/>
            </a:endParaRPr>
          </a:p>
        </p:txBody>
      </p:sp>
      <p:sp>
        <p:nvSpPr>
          <p:cNvPr id="7" name="文本框 6"/>
          <p:cNvSpPr txBox="1"/>
          <p:nvPr/>
        </p:nvSpPr>
        <p:spPr>
          <a:xfrm>
            <a:off x="2066818" y="2485071"/>
            <a:ext cx="1930400" cy="338554"/>
          </a:xfrm>
          <a:prstGeom prst="rect">
            <a:avLst/>
          </a:prstGeom>
          <a:noFill/>
        </p:spPr>
        <p:txBody>
          <a:bodyPr wrap="square" rtlCol="0">
            <a:spAutoFit/>
          </a:bodyPr>
          <a:lstStyle/>
          <a:p>
            <a:r>
              <a:rPr lang="zh-CN" altLang="en-US" sz="1600" b="1" dirty="0" smtClean="0">
                <a:solidFill>
                  <a:schemeClr val="bg1"/>
                </a:solidFill>
                <a:latin typeface="汉仪文黑-55简" panose="00020600040101010101" charset="-122"/>
                <a:ea typeface="汉仪文黑-55简" panose="00020600040101010101" charset="-122"/>
              </a:rPr>
              <a:t>选题背景</a:t>
            </a:r>
            <a:endParaRPr lang="zh-CN" altLang="en-US" sz="1600" b="1" dirty="0">
              <a:solidFill>
                <a:schemeClr val="bg1"/>
              </a:solidFill>
              <a:latin typeface="汉仪文黑-55简" panose="00020600040101010101" charset="-122"/>
              <a:ea typeface="汉仪文黑-55简" panose="00020600040101010101" charset="-122"/>
            </a:endParaRPr>
          </a:p>
        </p:txBody>
      </p:sp>
      <p:sp>
        <p:nvSpPr>
          <p:cNvPr id="8" name="文本框 7"/>
          <p:cNvSpPr txBox="1"/>
          <p:nvPr/>
        </p:nvSpPr>
        <p:spPr>
          <a:xfrm>
            <a:off x="2066744" y="2817633"/>
            <a:ext cx="3248025" cy="1706880"/>
          </a:xfrm>
          <a:prstGeom prst="rect">
            <a:avLst/>
          </a:prstGeom>
          <a:noFill/>
        </p:spPr>
        <p:txBody>
          <a:bodyPr wrap="square" rtlCol="0">
            <a:spAutoFit/>
          </a:bodyPr>
          <a:lstStyle/>
          <a:p>
            <a:pPr>
              <a:lnSpc>
                <a:spcPct val="150000"/>
              </a:lnSpc>
            </a:pPr>
            <a:r>
              <a:rPr lang="zh-CN" altLang="en-US" sz="1400" dirty="0" smtClean="0">
                <a:solidFill>
                  <a:schemeClr val="bg1"/>
                </a:solidFill>
                <a:latin typeface="汉仪文黑-55简" panose="00020600040101010101" charset="-122"/>
                <a:ea typeface="汉仪文黑-55简" panose="00020600040101010101" charset="-122"/>
              </a:rPr>
              <a:t>输入您的内容，请简要说明，言简意赅即可</a:t>
            </a:r>
            <a:r>
              <a:rPr lang="zh-CN" altLang="en-US" sz="1400" dirty="0">
                <a:solidFill>
                  <a:schemeClr val="bg1"/>
                </a:solidFill>
                <a:latin typeface="汉仪文黑-55简" panose="00020600040101010101" charset="-122"/>
                <a:ea typeface="汉仪文黑-55简" panose="00020600040101010101" charset="-122"/>
              </a:rPr>
              <a:t>输入您的内容，请简要说明，言简意赅即可输入您的内容，请简要说明，言简意赅即可输入您的内容，请简要说明，言简意赅即</a:t>
            </a:r>
            <a:r>
              <a:rPr lang="zh-CN" altLang="en-US" sz="1400" dirty="0" smtClean="0">
                <a:solidFill>
                  <a:schemeClr val="bg1"/>
                </a:solidFill>
                <a:latin typeface="汉仪文黑-55简" panose="00020600040101010101" charset="-122"/>
                <a:ea typeface="汉仪文黑-55简" panose="00020600040101010101" charset="-122"/>
              </a:rPr>
              <a:t>可</a:t>
            </a:r>
            <a:endParaRPr lang="zh-CN" altLang="en-US" sz="1400" dirty="0">
              <a:solidFill>
                <a:schemeClr val="bg1"/>
              </a:solidFill>
              <a:latin typeface="汉仪文黑-55简" panose="00020600040101010101" charset="-122"/>
              <a:ea typeface="汉仪文黑-55简" panose="00020600040101010101" charset="-122"/>
            </a:endParaRPr>
          </a:p>
        </p:txBody>
      </p:sp>
      <p:sp>
        <p:nvSpPr>
          <p:cNvPr id="4" name="矩形 3"/>
          <p:cNvSpPr/>
          <p:nvPr/>
        </p:nvSpPr>
        <p:spPr>
          <a:xfrm>
            <a:off x="9953897" y="2070189"/>
            <a:ext cx="914264" cy="829764"/>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1292996" y="5133701"/>
            <a:ext cx="395242" cy="380728"/>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0084526" y="2192800"/>
            <a:ext cx="644068" cy="584541"/>
          </a:xfrm>
          <a:prstGeom prst="rect">
            <a:avLst/>
          </a:prstGeom>
          <a:noFill/>
          <a:ln w="28575">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337605" y="5185195"/>
            <a:ext cx="306024" cy="277740"/>
          </a:xfrm>
          <a:prstGeom prst="rect">
            <a:avLst/>
          </a:prstGeom>
          <a:noFill/>
          <a:ln w="12700">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nvSpPr>
        <p:spPr>
          <a:xfrm>
            <a:off x="1701165" y="2016760"/>
            <a:ext cx="8240395" cy="4780915"/>
          </a:xfrm>
          <a:prstGeom prst="rect">
            <a:avLst/>
          </a:prstGeom>
          <a:noFill/>
        </p:spPr>
        <p:txBody>
          <a:bodyPr wrap="square" rtlCol="0">
            <a:noAutofit/>
          </a:bodyPr>
          <a:p>
            <a:pPr algn="just"/>
            <a:r>
              <a:rPr lang="en-US" altLang="zh-CN" sz="2400" b="1" dirty="0" smtClean="0">
                <a:solidFill>
                  <a:schemeClr val="tx1"/>
                </a:solidFill>
                <a:latin typeface="汉仪文黑-55简" panose="00020600040101010101" charset="-122"/>
                <a:ea typeface="汉仪文黑-55简" panose="00020600040101010101" charset="-122"/>
              </a:rPr>
              <a:t>  </a:t>
            </a:r>
            <a:r>
              <a:rPr lang="zh-CN" altLang="en-US" sz="2400" dirty="0" smtClean="0">
                <a:solidFill>
                  <a:schemeClr val="tx1"/>
                </a:solidFill>
                <a:latin typeface="汉仪文黑-55简" panose="00020600040101010101" charset="-122"/>
                <a:ea typeface="汉仪文黑-55简" panose="00020600040101010101" charset="-122"/>
              </a:rPr>
              <a:t>  人类对于音乐与健康关系的探索由来已久。音乐的保健功能具体表现在以下两个方面：</a:t>
            </a:r>
            <a:endParaRPr lang="zh-CN" altLang="en-US" sz="2400" dirty="0" smtClean="0">
              <a:solidFill>
                <a:schemeClr val="tx1"/>
              </a:solidFill>
              <a:latin typeface="汉仪文黑-55简" panose="00020600040101010101" charset="-122"/>
              <a:ea typeface="汉仪文黑-55简" panose="00020600040101010101" charset="-122"/>
            </a:endParaRPr>
          </a:p>
          <a:p>
            <a:pPr algn="just"/>
            <a:endParaRPr lang="en-US" altLang="zh-CN" sz="2400" dirty="0" smtClean="0">
              <a:solidFill>
                <a:schemeClr val="tx1"/>
              </a:solidFill>
              <a:latin typeface="汉仪文黑-55简" panose="00020600040101010101" charset="-122"/>
              <a:ea typeface="汉仪文黑-55简" panose="00020600040101010101" charset="-122"/>
            </a:endParaRPr>
          </a:p>
          <a:p>
            <a:pPr indent="457200" algn="just"/>
            <a:r>
              <a:rPr lang="en-US" altLang="zh-CN" sz="2400" dirty="0" smtClean="0">
                <a:solidFill>
                  <a:schemeClr val="tx1"/>
                </a:solidFill>
                <a:latin typeface="汉仪文黑-55简" panose="00020600040101010101" charset="-122"/>
                <a:ea typeface="汉仪文黑-55简" panose="00020600040101010101" charset="-122"/>
              </a:rPr>
              <a:t> </a:t>
            </a:r>
            <a:r>
              <a:rPr lang="zh-CN" altLang="en-US" sz="2400" dirty="0" smtClean="0">
                <a:solidFill>
                  <a:schemeClr val="tx1"/>
                </a:solidFill>
                <a:latin typeface="汉仪文黑-55简" panose="00020600040101010101" charset="-122"/>
                <a:ea typeface="汉仪文黑-55简" panose="00020600040101010101" charset="-122"/>
              </a:rPr>
              <a:t>1.</a:t>
            </a:r>
            <a:r>
              <a:rPr lang="zh-CN" altLang="en-US" sz="2400" b="1" dirty="0" smtClean="0">
                <a:solidFill>
                  <a:srgbClr val="FFC000"/>
                </a:solidFill>
                <a:latin typeface="汉仪文黑-55简" panose="00020600040101010101" charset="-122"/>
                <a:ea typeface="汉仪文黑-55简" panose="00020600040101010101" charset="-122"/>
              </a:rPr>
              <a:t>调节身心</a:t>
            </a:r>
            <a:r>
              <a:rPr lang="zh-CN" altLang="en-US" sz="2400" dirty="0" smtClean="0">
                <a:solidFill>
                  <a:schemeClr val="tx1"/>
                </a:solidFill>
                <a:latin typeface="汉仪文黑-55简" panose="00020600040101010101" charset="-122"/>
                <a:ea typeface="汉仪文黑-55简" panose="00020600040101010101" charset="-122"/>
              </a:rPr>
              <a:t>：音乐能调节生理机能，使节拍与心跳、呼吸等协调，改善血液循环和新陈代谢；同时能缓解紧张，调节情绪，培养稳定积极的心态，增强自信。</a:t>
            </a:r>
            <a:endParaRPr lang="en-US" altLang="zh-CN" sz="2400" dirty="0" smtClean="0">
              <a:solidFill>
                <a:schemeClr val="tx1"/>
              </a:solidFill>
              <a:latin typeface="汉仪文黑-55简" panose="00020600040101010101" charset="-122"/>
              <a:ea typeface="汉仪文黑-55简" panose="00020600040101010101" charset="-122"/>
            </a:endParaRPr>
          </a:p>
          <a:p>
            <a:pPr indent="457200" algn="just"/>
            <a:r>
              <a:rPr lang="en-US" altLang="zh-CN" sz="2400" dirty="0" smtClean="0">
                <a:solidFill>
                  <a:schemeClr val="tx1"/>
                </a:solidFill>
                <a:latin typeface="汉仪文黑-55简" panose="00020600040101010101" charset="-122"/>
                <a:ea typeface="汉仪文黑-55简" panose="00020600040101010101" charset="-122"/>
              </a:rPr>
              <a:t> </a:t>
            </a:r>
            <a:r>
              <a:rPr lang="zh-CN" altLang="en-US" sz="2400" dirty="0" smtClean="0">
                <a:solidFill>
                  <a:schemeClr val="tx1"/>
                </a:solidFill>
                <a:latin typeface="汉仪文黑-55简" panose="00020600040101010101" charset="-122"/>
                <a:ea typeface="汉仪文黑-55简" panose="00020600040101010101" charset="-122"/>
              </a:rPr>
              <a:t>2.</a:t>
            </a:r>
            <a:r>
              <a:rPr lang="zh-CN" altLang="en-US" sz="2400" b="1" dirty="0" smtClean="0">
                <a:solidFill>
                  <a:srgbClr val="FFC000"/>
                </a:solidFill>
                <a:latin typeface="汉仪文黑-55简" panose="00020600040101010101" charset="-122"/>
                <a:ea typeface="汉仪文黑-55简" panose="00020600040101010101" charset="-122"/>
              </a:rPr>
              <a:t>治疗疾病</a:t>
            </a:r>
            <a:r>
              <a:rPr lang="zh-CN" altLang="en-US" sz="2400" dirty="0" smtClean="0">
                <a:solidFill>
                  <a:schemeClr val="tx1"/>
                </a:solidFill>
                <a:latin typeface="汉仪文黑-55简" panose="00020600040101010101" charset="-122"/>
                <a:ea typeface="汉仪文黑-55简" panose="00020600040101010101" charset="-122"/>
              </a:rPr>
              <a:t>：音乐疗法自古有之，现代临床利用不同旋律、节奏等刺激听觉系统，产生镇静、止痛等生理效应，广泛用于慢性病和神经系统疾病的辅助治疗。</a:t>
            </a:r>
            <a:endParaRPr lang="zh-CN" altLang="en-US" sz="2400" dirty="0" smtClean="0">
              <a:solidFill>
                <a:schemeClr val="tx1"/>
              </a:solidFill>
              <a:latin typeface="汉仪文黑-55简" panose="00020600040101010101" charset="-122"/>
              <a:ea typeface="汉仪文黑-55简" panose="00020600040101010101" charset="-122"/>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半闭框 12"/>
          <p:cNvSpPr/>
          <p:nvPr/>
        </p:nvSpPr>
        <p:spPr>
          <a:xfrm rot="8100000">
            <a:off x="-320397" y="132713"/>
            <a:ext cx="640794" cy="640794"/>
          </a:xfrm>
          <a:prstGeom prst="halfFrame">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6" name="任意多边形 15"/>
          <p:cNvSpPr/>
          <p:nvPr/>
        </p:nvSpPr>
        <p:spPr>
          <a:xfrm rot="2700000">
            <a:off x="-224459" y="230878"/>
            <a:ext cx="444464" cy="444464"/>
          </a:xfrm>
          <a:custGeom>
            <a:avLst/>
            <a:gdLst>
              <a:gd name="connsiteX0" fmla="*/ 0 w 1553029"/>
              <a:gd name="connsiteY0" fmla="*/ 0 h 1553029"/>
              <a:gd name="connsiteX1" fmla="*/ 1553029 w 1553029"/>
              <a:gd name="connsiteY1" fmla="*/ 0 h 1553029"/>
              <a:gd name="connsiteX2" fmla="*/ 1553029 w 1553029"/>
              <a:gd name="connsiteY2" fmla="*/ 1553029 h 1553029"/>
              <a:gd name="connsiteX3" fmla="*/ 1508683 w 1553029"/>
              <a:gd name="connsiteY3" fmla="*/ 1553029 h 1553029"/>
              <a:gd name="connsiteX4" fmla="*/ 0 w 1553029"/>
              <a:gd name="connsiteY4" fmla="*/ 44346 h 15530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3029" h="1553029">
                <a:moveTo>
                  <a:pt x="0" y="0"/>
                </a:moveTo>
                <a:lnTo>
                  <a:pt x="1553029" y="0"/>
                </a:lnTo>
                <a:lnTo>
                  <a:pt x="1553029" y="1553029"/>
                </a:lnTo>
                <a:lnTo>
                  <a:pt x="1508683" y="1553029"/>
                </a:lnTo>
                <a:lnTo>
                  <a:pt x="0" y="44346"/>
                </a:lnTo>
                <a:close/>
              </a:path>
            </a:pathLst>
          </a:custGeom>
          <a:noFill/>
          <a:ln w="38100">
            <a:gradFill flip="none" rotWithShape="1">
              <a:gsLst>
                <a:gs pos="0">
                  <a:srgbClr val="D7B26C">
                    <a:alpha val="0"/>
                  </a:srgbClr>
                </a:gs>
                <a:gs pos="80740">
                  <a:srgbClr val="D7B26C">
                    <a:alpha val="55000"/>
                  </a:srgbClr>
                </a:gs>
                <a:gs pos="61000">
                  <a:srgbClr val="D7B26C"/>
                </a:gs>
                <a:gs pos="45000">
                  <a:srgbClr val="D7B26C">
                    <a:alpha val="0"/>
                  </a:srgbClr>
                </a:gs>
                <a:gs pos="100000">
                  <a:srgbClr val="D7B26C"/>
                </a:gs>
              </a:gsLst>
              <a:lin ang="189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557530" y="222885"/>
            <a:ext cx="9527540" cy="1614805"/>
          </a:xfrm>
          <a:prstGeom prst="rect">
            <a:avLst/>
          </a:prstGeom>
          <a:noFill/>
        </p:spPr>
        <p:txBody>
          <a:bodyPr wrap="square" rtlCol="0">
            <a:noAutofit/>
          </a:bodyPr>
          <a:lstStyle/>
          <a:p>
            <a:pPr indent="0" fontAlgn="auto">
              <a:spcAft>
                <a:spcPts val="600"/>
              </a:spcAft>
            </a:pPr>
            <a:r>
              <a:rPr lang="zh-CN" altLang="en-US" sz="3600" b="1" dirty="0" smtClean="0">
                <a:solidFill>
                  <a:srgbClr val="5C826D"/>
                </a:solidFill>
                <a:latin typeface="汉仪文黑-55简" panose="00020600040101010101" charset="-122"/>
                <a:ea typeface="汉仪文黑-55简" panose="00020600040101010101" charset="-122"/>
              </a:rPr>
              <a:t>第一节</a:t>
            </a:r>
            <a:r>
              <a:rPr lang="en-US" altLang="zh-CN" sz="3600" b="1" dirty="0" smtClean="0">
                <a:solidFill>
                  <a:srgbClr val="5C826D"/>
                </a:solidFill>
                <a:latin typeface="汉仪文黑-55简" panose="00020600040101010101" charset="-122"/>
                <a:ea typeface="汉仪文黑-55简" panose="00020600040101010101" charset="-122"/>
              </a:rPr>
              <a:t> </a:t>
            </a:r>
            <a:r>
              <a:rPr lang="zh-CN" altLang="en-US" sz="3600" b="1" dirty="0" smtClean="0">
                <a:solidFill>
                  <a:srgbClr val="5C826D"/>
                </a:solidFill>
                <a:latin typeface="汉仪文黑-55简" panose="00020600040101010101" charset="-122"/>
                <a:ea typeface="汉仪文黑-55简" panose="00020600040101010101" charset="-122"/>
              </a:rPr>
              <a:t>音乐</a:t>
            </a:r>
            <a:endParaRPr lang="zh-CN" altLang="en-US" sz="3600" b="1" dirty="0" smtClean="0">
              <a:solidFill>
                <a:srgbClr val="5C826D"/>
              </a:solidFill>
              <a:latin typeface="汉仪文黑-55简" panose="00020600040101010101" charset="-122"/>
              <a:ea typeface="汉仪文黑-55简" panose="00020600040101010101" charset="-122"/>
            </a:endParaRPr>
          </a:p>
          <a:p>
            <a:pPr indent="0" fontAlgn="auto">
              <a:spcAft>
                <a:spcPts val="600"/>
              </a:spcAft>
            </a:pPr>
            <a:r>
              <a:rPr lang="zh-CN" altLang="en-US" sz="3200" b="1" dirty="0" smtClean="0">
                <a:solidFill>
                  <a:srgbClr val="D1AF6C"/>
                </a:solidFill>
                <a:latin typeface="汉仪文黑-55简" panose="00020600040101010101" charset="-122"/>
                <a:ea typeface="汉仪文黑-55简" panose="00020600040101010101" charset="-122"/>
              </a:rPr>
              <a:t>四、 音乐的功能</a:t>
            </a:r>
            <a:endParaRPr lang="zh-CN" altLang="en-US" sz="3200" b="1" dirty="0" smtClean="0">
              <a:solidFill>
                <a:srgbClr val="D1AF6C"/>
              </a:solidFill>
              <a:latin typeface="汉仪文黑-55简" panose="00020600040101010101" charset="-122"/>
              <a:ea typeface="汉仪文黑-55简" panose="00020600040101010101" charset="-122"/>
            </a:endParaRPr>
          </a:p>
          <a:p>
            <a:pPr indent="0" fontAlgn="auto">
              <a:spcAft>
                <a:spcPts val="600"/>
              </a:spcAft>
            </a:pPr>
            <a:r>
              <a:rPr lang="zh-CN" altLang="en-US" sz="2800" b="1" dirty="0" smtClean="0">
                <a:solidFill>
                  <a:schemeClr val="tx1"/>
                </a:solidFill>
                <a:latin typeface="汉仪文黑-55简" panose="00020600040101010101" charset="-122"/>
                <a:ea typeface="汉仪文黑-55简" panose="00020600040101010101" charset="-122"/>
              </a:rPr>
              <a:t>(三) 娱乐功能</a:t>
            </a:r>
            <a:endParaRPr lang="zh-CN" altLang="en-US" sz="2800" b="1" dirty="0" smtClean="0">
              <a:solidFill>
                <a:schemeClr val="tx1"/>
              </a:solidFill>
              <a:latin typeface="汉仪文黑-55简" panose="00020600040101010101" charset="-122"/>
              <a:ea typeface="汉仪文黑-55简" panose="00020600040101010101" charset="-122"/>
            </a:endParaRPr>
          </a:p>
        </p:txBody>
      </p:sp>
      <p:sp>
        <p:nvSpPr>
          <p:cNvPr id="7" name="文本框 6"/>
          <p:cNvSpPr txBox="1"/>
          <p:nvPr/>
        </p:nvSpPr>
        <p:spPr>
          <a:xfrm>
            <a:off x="2066818" y="2485071"/>
            <a:ext cx="1930400" cy="338554"/>
          </a:xfrm>
          <a:prstGeom prst="rect">
            <a:avLst/>
          </a:prstGeom>
          <a:noFill/>
        </p:spPr>
        <p:txBody>
          <a:bodyPr wrap="square" rtlCol="0">
            <a:spAutoFit/>
          </a:bodyPr>
          <a:lstStyle/>
          <a:p>
            <a:r>
              <a:rPr lang="zh-CN" altLang="en-US" sz="1600" b="1" dirty="0" smtClean="0">
                <a:solidFill>
                  <a:schemeClr val="bg1"/>
                </a:solidFill>
                <a:latin typeface="汉仪文黑-55简" panose="00020600040101010101" charset="-122"/>
                <a:ea typeface="汉仪文黑-55简" panose="00020600040101010101" charset="-122"/>
              </a:rPr>
              <a:t>选题背景</a:t>
            </a:r>
            <a:endParaRPr lang="zh-CN" altLang="en-US" sz="1600" b="1" dirty="0">
              <a:solidFill>
                <a:schemeClr val="bg1"/>
              </a:solidFill>
              <a:latin typeface="汉仪文黑-55简" panose="00020600040101010101" charset="-122"/>
              <a:ea typeface="汉仪文黑-55简" panose="00020600040101010101" charset="-122"/>
            </a:endParaRPr>
          </a:p>
        </p:txBody>
      </p:sp>
      <p:sp>
        <p:nvSpPr>
          <p:cNvPr id="8" name="文本框 7"/>
          <p:cNvSpPr txBox="1"/>
          <p:nvPr/>
        </p:nvSpPr>
        <p:spPr>
          <a:xfrm>
            <a:off x="2066744" y="2817633"/>
            <a:ext cx="3248025" cy="1706880"/>
          </a:xfrm>
          <a:prstGeom prst="rect">
            <a:avLst/>
          </a:prstGeom>
          <a:noFill/>
        </p:spPr>
        <p:txBody>
          <a:bodyPr wrap="square" rtlCol="0">
            <a:spAutoFit/>
          </a:bodyPr>
          <a:lstStyle/>
          <a:p>
            <a:pPr>
              <a:lnSpc>
                <a:spcPct val="150000"/>
              </a:lnSpc>
            </a:pPr>
            <a:r>
              <a:rPr lang="zh-CN" altLang="en-US" sz="1400" dirty="0" smtClean="0">
                <a:solidFill>
                  <a:schemeClr val="bg1"/>
                </a:solidFill>
                <a:latin typeface="汉仪文黑-55简" panose="00020600040101010101" charset="-122"/>
                <a:ea typeface="汉仪文黑-55简" panose="00020600040101010101" charset="-122"/>
              </a:rPr>
              <a:t>输入您的内容，请简要说明，言简意赅即可</a:t>
            </a:r>
            <a:r>
              <a:rPr lang="zh-CN" altLang="en-US" sz="1400" dirty="0">
                <a:solidFill>
                  <a:schemeClr val="bg1"/>
                </a:solidFill>
                <a:latin typeface="汉仪文黑-55简" panose="00020600040101010101" charset="-122"/>
                <a:ea typeface="汉仪文黑-55简" panose="00020600040101010101" charset="-122"/>
              </a:rPr>
              <a:t>输入您的内容，请简要说明，言简意赅即可输入您的内容，请简要说明，言简意赅即可输入您的内容，请简要说明，言简意赅即</a:t>
            </a:r>
            <a:r>
              <a:rPr lang="zh-CN" altLang="en-US" sz="1400" dirty="0" smtClean="0">
                <a:solidFill>
                  <a:schemeClr val="bg1"/>
                </a:solidFill>
                <a:latin typeface="汉仪文黑-55简" panose="00020600040101010101" charset="-122"/>
                <a:ea typeface="汉仪文黑-55简" panose="00020600040101010101" charset="-122"/>
              </a:rPr>
              <a:t>可</a:t>
            </a:r>
            <a:endParaRPr lang="zh-CN" altLang="en-US" sz="1400" dirty="0">
              <a:solidFill>
                <a:schemeClr val="bg1"/>
              </a:solidFill>
              <a:latin typeface="汉仪文黑-55简" panose="00020600040101010101" charset="-122"/>
              <a:ea typeface="汉仪文黑-55简" panose="00020600040101010101" charset="-122"/>
            </a:endParaRPr>
          </a:p>
        </p:txBody>
      </p:sp>
      <p:sp>
        <p:nvSpPr>
          <p:cNvPr id="4" name="矩形 3"/>
          <p:cNvSpPr/>
          <p:nvPr/>
        </p:nvSpPr>
        <p:spPr>
          <a:xfrm>
            <a:off x="9953897" y="2070189"/>
            <a:ext cx="914264" cy="829764"/>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1292996" y="5133701"/>
            <a:ext cx="395242" cy="380728"/>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0084526" y="2192800"/>
            <a:ext cx="644068" cy="584541"/>
          </a:xfrm>
          <a:prstGeom prst="rect">
            <a:avLst/>
          </a:prstGeom>
          <a:noFill/>
          <a:ln w="28575">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337605" y="5185195"/>
            <a:ext cx="306024" cy="277740"/>
          </a:xfrm>
          <a:prstGeom prst="rect">
            <a:avLst/>
          </a:prstGeom>
          <a:noFill/>
          <a:ln w="12700">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nvSpPr>
        <p:spPr>
          <a:xfrm>
            <a:off x="1701165" y="2016760"/>
            <a:ext cx="8240395" cy="4780915"/>
          </a:xfrm>
          <a:prstGeom prst="rect">
            <a:avLst/>
          </a:prstGeom>
          <a:noFill/>
        </p:spPr>
        <p:txBody>
          <a:bodyPr wrap="square" rtlCol="0">
            <a:noAutofit/>
          </a:bodyPr>
          <a:p>
            <a:pPr algn="just"/>
            <a:r>
              <a:rPr lang="en-US" altLang="zh-CN" sz="2400" b="1" dirty="0" smtClean="0">
                <a:solidFill>
                  <a:schemeClr val="tx1"/>
                </a:solidFill>
                <a:latin typeface="汉仪文黑-55简" panose="00020600040101010101" charset="-122"/>
                <a:ea typeface="汉仪文黑-55简" panose="00020600040101010101" charset="-122"/>
              </a:rPr>
              <a:t>  </a:t>
            </a:r>
            <a:r>
              <a:rPr lang="zh-CN" altLang="en-US" sz="2400" dirty="0" smtClean="0">
                <a:solidFill>
                  <a:schemeClr val="tx1"/>
                </a:solidFill>
                <a:latin typeface="汉仪文黑-55简" panose="00020600040101010101" charset="-122"/>
                <a:ea typeface="汉仪文黑-55简" panose="00020600040101010101" charset="-122"/>
              </a:rPr>
              <a:t>  音乐具有娱乐功能，能让人获得精神享受和愉悦，放松身心。亚里士多德指出，音乐使人愉快、心旷神怡，聚会娱乐时总少不了它。此外，音乐还衍生出广告、风俗礼仪等其他实用功能。</a:t>
            </a:r>
            <a:endParaRPr lang="zh-CN" altLang="en-US" sz="2400" dirty="0" smtClean="0">
              <a:solidFill>
                <a:schemeClr val="tx1"/>
              </a:solidFill>
              <a:latin typeface="汉仪文黑-55简" panose="00020600040101010101" charset="-122"/>
              <a:ea typeface="汉仪文黑-55简" panose="00020600040101010101" charset="-122"/>
            </a:endParaRPr>
          </a:p>
          <a:p>
            <a:pPr algn="just"/>
            <a:r>
              <a:rPr lang="zh-CN" altLang="en-US" sz="2400" dirty="0" smtClean="0">
                <a:solidFill>
                  <a:schemeClr val="tx1"/>
                </a:solidFill>
                <a:latin typeface="汉仪文黑-55简" panose="00020600040101010101" charset="-122"/>
                <a:ea typeface="汉仪文黑-55简" panose="00020600040101010101" charset="-122"/>
              </a:rPr>
              <a:t> </a:t>
            </a:r>
            <a:r>
              <a:rPr lang="en-US" altLang="zh-CN" sz="2400" dirty="0" smtClean="0">
                <a:solidFill>
                  <a:schemeClr val="tx1"/>
                </a:solidFill>
                <a:latin typeface="汉仪文黑-55简" panose="00020600040101010101" charset="-122"/>
                <a:ea typeface="汉仪文黑-55简" panose="00020600040101010101" charset="-122"/>
              </a:rPr>
              <a:t>   </a:t>
            </a:r>
            <a:r>
              <a:rPr lang="zh-CN" altLang="en-US" sz="2400" dirty="0" smtClean="0">
                <a:solidFill>
                  <a:schemeClr val="tx1"/>
                </a:solidFill>
                <a:latin typeface="汉仪文黑-55简" panose="00020600040101010101" charset="-122"/>
                <a:ea typeface="汉仪文黑-55简" panose="00020600040101010101" charset="-122"/>
              </a:rPr>
              <a:t>音乐的功能既是多方面的，又是互相联系、互相渗透的，要真正实现音乐卓有成效的价值和功能，必须依靠音乐教育的实施。</a:t>
            </a:r>
            <a:endParaRPr lang="zh-CN" altLang="en-US" sz="2400" dirty="0" smtClean="0">
              <a:solidFill>
                <a:schemeClr val="tx1"/>
              </a:solidFill>
              <a:latin typeface="汉仪文黑-55简" panose="00020600040101010101" charset="-122"/>
              <a:ea typeface="汉仪文黑-55简" panose="00020600040101010101" charset="-122"/>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629471" y="-57386"/>
            <a:ext cx="4744029" cy="6972537"/>
            <a:chOff x="9629471" y="-57386"/>
            <a:chExt cx="4744029" cy="6972537"/>
          </a:xfrm>
        </p:grpSpPr>
        <p:sp>
          <p:nvSpPr>
            <p:cNvPr id="10" name="任意多边形 9"/>
            <p:cNvSpPr/>
            <p:nvPr/>
          </p:nvSpPr>
          <p:spPr>
            <a:xfrm rot="2700000">
              <a:off x="10004350" y="1244426"/>
              <a:ext cx="4369150" cy="4369150"/>
            </a:xfrm>
            <a:custGeom>
              <a:avLst/>
              <a:gdLst>
                <a:gd name="connsiteX0" fmla="*/ 0 w 4369150"/>
                <a:gd name="connsiteY0" fmla="*/ 0 h 4369150"/>
                <a:gd name="connsiteX1" fmla="*/ 875900 w 4369150"/>
                <a:gd name="connsiteY1" fmla="*/ 875899 h 4369150"/>
                <a:gd name="connsiteX2" fmla="*/ 875899 w 4369150"/>
                <a:gd name="connsiteY2" fmla="*/ 3493251 h 4369150"/>
                <a:gd name="connsiteX3" fmla="*/ 3493251 w 4369150"/>
                <a:gd name="connsiteY3" fmla="*/ 3493251 h 4369150"/>
                <a:gd name="connsiteX4" fmla="*/ 4369150 w 4369150"/>
                <a:gd name="connsiteY4" fmla="*/ 4369150 h 4369150"/>
                <a:gd name="connsiteX5" fmla="*/ 0 w 4369150"/>
                <a:gd name="connsiteY5" fmla="*/ 4369150 h 4369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69150" h="4369150">
                  <a:moveTo>
                    <a:pt x="0" y="0"/>
                  </a:moveTo>
                  <a:lnTo>
                    <a:pt x="875900" y="875899"/>
                  </a:lnTo>
                  <a:lnTo>
                    <a:pt x="875899" y="3493251"/>
                  </a:lnTo>
                  <a:lnTo>
                    <a:pt x="3493251" y="3493251"/>
                  </a:lnTo>
                  <a:lnTo>
                    <a:pt x="4369150" y="4369150"/>
                  </a:lnTo>
                  <a:lnTo>
                    <a:pt x="0" y="4369150"/>
                  </a:lnTo>
                  <a:close/>
                </a:path>
              </a:pathLst>
            </a:cu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11" name="组合 10"/>
            <p:cNvGrpSpPr/>
            <p:nvPr/>
          </p:nvGrpSpPr>
          <p:grpSpPr>
            <a:xfrm>
              <a:off x="9629471" y="-57386"/>
              <a:ext cx="2620422" cy="6972537"/>
              <a:chOff x="9629471" y="-57386"/>
              <a:chExt cx="2620422" cy="6972537"/>
            </a:xfrm>
          </p:grpSpPr>
          <p:sp>
            <p:nvSpPr>
              <p:cNvPr id="12" name="任意多边形 11"/>
              <p:cNvSpPr/>
              <p:nvPr/>
            </p:nvSpPr>
            <p:spPr>
              <a:xfrm>
                <a:off x="10177462" y="5889069"/>
                <a:ext cx="2014538" cy="1007269"/>
              </a:xfrm>
              <a:custGeom>
                <a:avLst/>
                <a:gdLst>
                  <a:gd name="connsiteX0" fmla="*/ 1007269 w 2014538"/>
                  <a:gd name="connsiteY0" fmla="*/ 0 h 1007269"/>
                  <a:gd name="connsiteX1" fmla="*/ 2014538 w 2014538"/>
                  <a:gd name="connsiteY1" fmla="*/ 1007269 h 1007269"/>
                  <a:gd name="connsiteX2" fmla="*/ 0 w 2014538"/>
                  <a:gd name="connsiteY2" fmla="*/ 1007269 h 1007269"/>
                </a:gdLst>
                <a:ahLst/>
                <a:cxnLst>
                  <a:cxn ang="0">
                    <a:pos x="connsiteX0" y="connsiteY0"/>
                  </a:cxn>
                  <a:cxn ang="0">
                    <a:pos x="connsiteX1" y="connsiteY1"/>
                  </a:cxn>
                  <a:cxn ang="0">
                    <a:pos x="connsiteX2" y="connsiteY2"/>
                  </a:cxn>
                </a:cxnLst>
                <a:rect l="l" t="t" r="r" b="b"/>
                <a:pathLst>
                  <a:path w="2014538" h="1007269">
                    <a:moveTo>
                      <a:pt x="1007269" y="0"/>
                    </a:moveTo>
                    <a:lnTo>
                      <a:pt x="2014538" y="1007269"/>
                    </a:lnTo>
                    <a:lnTo>
                      <a:pt x="0" y="1007269"/>
                    </a:lnTo>
                    <a:close/>
                  </a:path>
                </a:pathLst>
              </a:cu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任意多边形 12"/>
              <p:cNvSpPr/>
              <p:nvPr/>
            </p:nvSpPr>
            <p:spPr>
              <a:xfrm>
                <a:off x="9901083" y="2840615"/>
                <a:ext cx="2329761" cy="4074536"/>
              </a:xfrm>
              <a:custGeom>
                <a:avLst/>
                <a:gdLst>
                  <a:gd name="connsiteX0" fmla="*/ 2329761 w 2329761"/>
                  <a:gd name="connsiteY0" fmla="*/ 0 h 4074536"/>
                  <a:gd name="connsiteX1" fmla="*/ 2329761 w 2329761"/>
                  <a:gd name="connsiteY1" fmla="*/ 4074536 h 4074536"/>
                  <a:gd name="connsiteX2" fmla="*/ 1744775 w 2329761"/>
                  <a:gd name="connsiteY2" fmla="*/ 4074536 h 4074536"/>
                  <a:gd name="connsiteX3" fmla="*/ 0 w 2329761"/>
                  <a:gd name="connsiteY3" fmla="*/ 2329761 h 4074536"/>
                </a:gdLst>
                <a:ahLst/>
                <a:cxnLst>
                  <a:cxn ang="0">
                    <a:pos x="connsiteX0" y="connsiteY0"/>
                  </a:cxn>
                  <a:cxn ang="0">
                    <a:pos x="connsiteX1" y="connsiteY1"/>
                  </a:cxn>
                  <a:cxn ang="0">
                    <a:pos x="connsiteX2" y="connsiteY2"/>
                  </a:cxn>
                  <a:cxn ang="0">
                    <a:pos x="connsiteX3" y="connsiteY3"/>
                  </a:cxn>
                </a:cxnLst>
                <a:rect l="l" t="t" r="r" b="b"/>
                <a:pathLst>
                  <a:path w="2329761" h="4074536">
                    <a:moveTo>
                      <a:pt x="2329761" y="0"/>
                    </a:moveTo>
                    <a:lnTo>
                      <a:pt x="2329761" y="4074536"/>
                    </a:lnTo>
                    <a:lnTo>
                      <a:pt x="1744775" y="4074536"/>
                    </a:lnTo>
                    <a:lnTo>
                      <a:pt x="0" y="2329761"/>
                    </a:lnTo>
                    <a:close/>
                  </a:path>
                </a:pathLst>
              </a:custGeom>
              <a:noFill/>
              <a:ln w="57150">
                <a:gradFill flip="none" rotWithShape="1">
                  <a:gsLst>
                    <a:gs pos="0">
                      <a:srgbClr val="D7B26C"/>
                    </a:gs>
                    <a:gs pos="31000">
                      <a:srgbClr val="D7B26C">
                        <a:alpha val="27000"/>
                      </a:srgbClr>
                    </a:gs>
                    <a:gs pos="65000">
                      <a:srgbClr val="D7B26C"/>
                    </a:gs>
                    <a:gs pos="100000">
                      <a:srgbClr val="D7B26C">
                        <a:alpha val="0"/>
                      </a:srgb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任意多边形 13"/>
              <p:cNvSpPr/>
              <p:nvPr/>
            </p:nvSpPr>
            <p:spPr>
              <a:xfrm>
                <a:off x="10162403" y="3101936"/>
                <a:ext cx="2068440" cy="3811626"/>
              </a:xfrm>
              <a:custGeom>
                <a:avLst/>
                <a:gdLst>
                  <a:gd name="connsiteX0" fmla="*/ 2068440 w 2068440"/>
                  <a:gd name="connsiteY0" fmla="*/ 0 h 3811626"/>
                  <a:gd name="connsiteX1" fmla="*/ 2068440 w 2068440"/>
                  <a:gd name="connsiteY1" fmla="*/ 3811626 h 3811626"/>
                  <a:gd name="connsiteX2" fmla="*/ 1743186 w 2068440"/>
                  <a:gd name="connsiteY2" fmla="*/ 3811626 h 3811626"/>
                  <a:gd name="connsiteX3" fmla="*/ 0 w 2068440"/>
                  <a:gd name="connsiteY3" fmla="*/ 2068440 h 3811626"/>
                </a:gdLst>
                <a:ahLst/>
                <a:cxnLst>
                  <a:cxn ang="0">
                    <a:pos x="connsiteX0" y="connsiteY0"/>
                  </a:cxn>
                  <a:cxn ang="0">
                    <a:pos x="connsiteX1" y="connsiteY1"/>
                  </a:cxn>
                  <a:cxn ang="0">
                    <a:pos x="connsiteX2" y="connsiteY2"/>
                  </a:cxn>
                  <a:cxn ang="0">
                    <a:pos x="connsiteX3" y="connsiteY3"/>
                  </a:cxn>
                </a:cxnLst>
                <a:rect l="l" t="t" r="r" b="b"/>
                <a:pathLst>
                  <a:path w="2068440" h="3811626">
                    <a:moveTo>
                      <a:pt x="2068440" y="0"/>
                    </a:moveTo>
                    <a:lnTo>
                      <a:pt x="2068440" y="3811626"/>
                    </a:lnTo>
                    <a:lnTo>
                      <a:pt x="1743186" y="3811626"/>
                    </a:lnTo>
                    <a:lnTo>
                      <a:pt x="0" y="2068440"/>
                    </a:lnTo>
                    <a:close/>
                  </a:path>
                </a:pathLst>
              </a:custGeom>
              <a:noFill/>
              <a:ln w="57150">
                <a:gradFill flip="none" rotWithShape="1">
                  <a:gsLst>
                    <a:gs pos="0">
                      <a:srgbClr val="D7B26C"/>
                    </a:gs>
                    <a:gs pos="31000">
                      <a:srgbClr val="D7B26C">
                        <a:alpha val="27000"/>
                      </a:srgbClr>
                    </a:gs>
                    <a:gs pos="65000">
                      <a:srgbClr val="D7B26C"/>
                    </a:gs>
                    <a:gs pos="100000">
                      <a:srgbClr val="D7B26C">
                        <a:alpha val="0"/>
                      </a:srgb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任意多边形 14"/>
              <p:cNvSpPr/>
              <p:nvPr/>
            </p:nvSpPr>
            <p:spPr>
              <a:xfrm>
                <a:off x="9901084" y="-57386"/>
                <a:ext cx="2348809" cy="4093820"/>
              </a:xfrm>
              <a:custGeom>
                <a:avLst/>
                <a:gdLst>
                  <a:gd name="connsiteX0" fmla="*/ 1745011 w 2348809"/>
                  <a:gd name="connsiteY0" fmla="*/ 0 h 4093820"/>
                  <a:gd name="connsiteX1" fmla="*/ 2348809 w 2348809"/>
                  <a:gd name="connsiteY1" fmla="*/ 0 h 4093820"/>
                  <a:gd name="connsiteX2" fmla="*/ 2348809 w 2348809"/>
                  <a:gd name="connsiteY2" fmla="*/ 4093820 h 4093820"/>
                  <a:gd name="connsiteX3" fmla="*/ 0 w 2348809"/>
                  <a:gd name="connsiteY3" fmla="*/ 1745011 h 4093820"/>
                </a:gdLst>
                <a:ahLst/>
                <a:cxnLst>
                  <a:cxn ang="0">
                    <a:pos x="connsiteX0" y="connsiteY0"/>
                  </a:cxn>
                  <a:cxn ang="0">
                    <a:pos x="connsiteX1" y="connsiteY1"/>
                  </a:cxn>
                  <a:cxn ang="0">
                    <a:pos x="connsiteX2" y="connsiteY2"/>
                  </a:cxn>
                  <a:cxn ang="0">
                    <a:pos x="connsiteX3" y="connsiteY3"/>
                  </a:cxn>
                </a:cxnLst>
                <a:rect l="l" t="t" r="r" b="b"/>
                <a:pathLst>
                  <a:path w="2348809" h="4093820">
                    <a:moveTo>
                      <a:pt x="1745011" y="0"/>
                    </a:moveTo>
                    <a:lnTo>
                      <a:pt x="2348809" y="0"/>
                    </a:lnTo>
                    <a:lnTo>
                      <a:pt x="2348809" y="4093820"/>
                    </a:lnTo>
                    <a:lnTo>
                      <a:pt x="0" y="1745011"/>
                    </a:lnTo>
                    <a:close/>
                  </a:path>
                </a:pathLst>
              </a:custGeom>
              <a:noFill/>
              <a:ln w="57150">
                <a:gradFill flip="none" rotWithShape="1">
                  <a:gsLst>
                    <a:gs pos="0">
                      <a:srgbClr val="D7B26C"/>
                    </a:gs>
                    <a:gs pos="31000">
                      <a:srgbClr val="D7B26C">
                        <a:alpha val="27000"/>
                      </a:srgbClr>
                    </a:gs>
                    <a:gs pos="65000">
                      <a:srgbClr val="D7B26C"/>
                    </a:gs>
                    <a:gs pos="100000">
                      <a:srgbClr val="D7B26C">
                        <a:alpha val="0"/>
                      </a:srgb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a:off x="10162404" y="-57149"/>
                <a:ext cx="2057866" cy="3802641"/>
              </a:xfrm>
              <a:custGeom>
                <a:avLst/>
                <a:gdLst>
                  <a:gd name="connsiteX0" fmla="*/ 1744775 w 2057866"/>
                  <a:gd name="connsiteY0" fmla="*/ 0 h 3802641"/>
                  <a:gd name="connsiteX1" fmla="*/ 2057866 w 2057866"/>
                  <a:gd name="connsiteY1" fmla="*/ 0 h 3802641"/>
                  <a:gd name="connsiteX2" fmla="*/ 2057866 w 2057866"/>
                  <a:gd name="connsiteY2" fmla="*/ 3802641 h 3802641"/>
                  <a:gd name="connsiteX3" fmla="*/ 0 w 2057866"/>
                  <a:gd name="connsiteY3" fmla="*/ 1744775 h 3802641"/>
                </a:gdLst>
                <a:ahLst/>
                <a:cxnLst>
                  <a:cxn ang="0">
                    <a:pos x="connsiteX0" y="connsiteY0"/>
                  </a:cxn>
                  <a:cxn ang="0">
                    <a:pos x="connsiteX1" y="connsiteY1"/>
                  </a:cxn>
                  <a:cxn ang="0">
                    <a:pos x="connsiteX2" y="connsiteY2"/>
                  </a:cxn>
                  <a:cxn ang="0">
                    <a:pos x="connsiteX3" y="connsiteY3"/>
                  </a:cxn>
                </a:cxnLst>
                <a:rect l="l" t="t" r="r" b="b"/>
                <a:pathLst>
                  <a:path w="2057866" h="3802641">
                    <a:moveTo>
                      <a:pt x="1744775" y="0"/>
                    </a:moveTo>
                    <a:lnTo>
                      <a:pt x="2057866" y="0"/>
                    </a:lnTo>
                    <a:lnTo>
                      <a:pt x="2057866" y="3802641"/>
                    </a:lnTo>
                    <a:lnTo>
                      <a:pt x="0" y="1744775"/>
                    </a:lnTo>
                    <a:close/>
                  </a:path>
                </a:pathLst>
              </a:custGeom>
              <a:noFill/>
              <a:ln w="57150">
                <a:gradFill flip="none" rotWithShape="1">
                  <a:gsLst>
                    <a:gs pos="0">
                      <a:srgbClr val="D7B26C"/>
                    </a:gs>
                    <a:gs pos="31000">
                      <a:srgbClr val="D7B26C">
                        <a:alpha val="27000"/>
                      </a:srgbClr>
                    </a:gs>
                    <a:gs pos="65000">
                      <a:srgbClr val="D7B26C"/>
                    </a:gs>
                    <a:gs pos="100000">
                      <a:srgbClr val="D7B26C">
                        <a:alpha val="0"/>
                      </a:srgb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任意多边形 16"/>
              <p:cNvSpPr/>
              <p:nvPr/>
            </p:nvSpPr>
            <p:spPr>
              <a:xfrm>
                <a:off x="9629471" y="857250"/>
                <a:ext cx="2601373" cy="5143500"/>
              </a:xfrm>
              <a:custGeom>
                <a:avLst/>
                <a:gdLst>
                  <a:gd name="connsiteX0" fmla="*/ 2571750 w 2601373"/>
                  <a:gd name="connsiteY0" fmla="*/ 0 h 5143500"/>
                  <a:gd name="connsiteX1" fmla="*/ 2601373 w 2601373"/>
                  <a:gd name="connsiteY1" fmla="*/ 29623 h 5143500"/>
                  <a:gd name="connsiteX2" fmla="*/ 2601373 w 2601373"/>
                  <a:gd name="connsiteY2" fmla="*/ 5113877 h 5143500"/>
                  <a:gd name="connsiteX3" fmla="*/ 2571750 w 2601373"/>
                  <a:gd name="connsiteY3" fmla="*/ 5143500 h 5143500"/>
                  <a:gd name="connsiteX4" fmla="*/ 0 w 2601373"/>
                  <a:gd name="connsiteY4" fmla="*/ 2571750 h 51435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01373" h="5143500">
                    <a:moveTo>
                      <a:pt x="2571750" y="0"/>
                    </a:moveTo>
                    <a:lnTo>
                      <a:pt x="2601373" y="29623"/>
                    </a:lnTo>
                    <a:lnTo>
                      <a:pt x="2601373" y="5113877"/>
                    </a:lnTo>
                    <a:lnTo>
                      <a:pt x="2571750" y="5143500"/>
                    </a:lnTo>
                    <a:lnTo>
                      <a:pt x="0" y="2571750"/>
                    </a:lnTo>
                    <a:close/>
                  </a:path>
                </a:pathLst>
              </a:custGeom>
              <a:noFill/>
              <a:ln w="57150">
                <a:gradFill flip="none" rotWithShape="1">
                  <a:gsLst>
                    <a:gs pos="0">
                      <a:srgbClr val="D7B26C"/>
                    </a:gs>
                    <a:gs pos="57000">
                      <a:srgbClr val="D7B26C">
                        <a:alpha val="28000"/>
                      </a:srgbClr>
                    </a:gs>
                    <a:gs pos="100000">
                      <a:srgbClr val="D7B26C">
                        <a:alpha val="0"/>
                      </a:srgb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任意多边形 17"/>
              <p:cNvSpPr/>
              <p:nvPr/>
            </p:nvSpPr>
            <p:spPr>
              <a:xfrm>
                <a:off x="10734370" y="1962150"/>
                <a:ext cx="1466850" cy="2933700"/>
              </a:xfrm>
              <a:custGeom>
                <a:avLst/>
                <a:gdLst>
                  <a:gd name="connsiteX0" fmla="*/ 1466850 w 1466850"/>
                  <a:gd name="connsiteY0" fmla="*/ 0 h 2933700"/>
                  <a:gd name="connsiteX1" fmla="*/ 1466850 w 1466850"/>
                  <a:gd name="connsiteY1" fmla="*/ 2933700 h 2933700"/>
                  <a:gd name="connsiteX2" fmla="*/ 0 w 1466850"/>
                  <a:gd name="connsiteY2" fmla="*/ 1466850 h 2933700"/>
                </a:gdLst>
                <a:ahLst/>
                <a:cxnLst>
                  <a:cxn ang="0">
                    <a:pos x="connsiteX0" y="connsiteY0"/>
                  </a:cxn>
                  <a:cxn ang="0">
                    <a:pos x="connsiteX1" y="connsiteY1"/>
                  </a:cxn>
                  <a:cxn ang="0">
                    <a:pos x="connsiteX2" y="connsiteY2"/>
                  </a:cxn>
                </a:cxnLst>
                <a:rect l="l" t="t" r="r" b="b"/>
                <a:pathLst>
                  <a:path w="1466850" h="2933700">
                    <a:moveTo>
                      <a:pt x="1466850" y="0"/>
                    </a:moveTo>
                    <a:lnTo>
                      <a:pt x="1466850" y="2933700"/>
                    </a:lnTo>
                    <a:lnTo>
                      <a:pt x="0" y="1466850"/>
                    </a:lnTo>
                    <a:close/>
                  </a:path>
                </a:pathLst>
              </a:cu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18"/>
              <p:cNvSpPr/>
              <p:nvPr/>
            </p:nvSpPr>
            <p:spPr>
              <a:xfrm>
                <a:off x="11237917" y="2465696"/>
                <a:ext cx="973877" cy="1926608"/>
              </a:xfrm>
              <a:custGeom>
                <a:avLst/>
                <a:gdLst>
                  <a:gd name="connsiteX0" fmla="*/ 963304 w 973877"/>
                  <a:gd name="connsiteY0" fmla="*/ 0 h 1926608"/>
                  <a:gd name="connsiteX1" fmla="*/ 973877 w 973877"/>
                  <a:gd name="connsiteY1" fmla="*/ 10573 h 1926608"/>
                  <a:gd name="connsiteX2" fmla="*/ 973877 w 973877"/>
                  <a:gd name="connsiteY2" fmla="*/ 1916035 h 1926608"/>
                  <a:gd name="connsiteX3" fmla="*/ 963304 w 973877"/>
                  <a:gd name="connsiteY3" fmla="*/ 1926608 h 1926608"/>
                  <a:gd name="connsiteX4" fmla="*/ 0 w 973877"/>
                  <a:gd name="connsiteY4" fmla="*/ 963304 h 19266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3877" h="1926608">
                    <a:moveTo>
                      <a:pt x="963304" y="0"/>
                    </a:moveTo>
                    <a:lnTo>
                      <a:pt x="973877" y="10573"/>
                    </a:lnTo>
                    <a:lnTo>
                      <a:pt x="973877" y="1916035"/>
                    </a:lnTo>
                    <a:lnTo>
                      <a:pt x="963304" y="1926608"/>
                    </a:lnTo>
                    <a:lnTo>
                      <a:pt x="0" y="963304"/>
                    </a:lnTo>
                    <a:close/>
                  </a:path>
                </a:pathLst>
              </a:custGeom>
              <a:noFill/>
              <a:ln w="57150">
                <a:gradFill flip="none" rotWithShape="1">
                  <a:gsLst>
                    <a:gs pos="0">
                      <a:srgbClr val="D7B26C"/>
                    </a:gs>
                    <a:gs pos="57000">
                      <a:srgbClr val="D7B26C">
                        <a:alpha val="28000"/>
                      </a:srgbClr>
                    </a:gs>
                    <a:gs pos="100000">
                      <a:srgbClr val="D7B26C">
                        <a:alpha val="0"/>
                      </a:srgb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23" name="文本框 22"/>
          <p:cNvSpPr txBox="1"/>
          <p:nvPr/>
        </p:nvSpPr>
        <p:spPr>
          <a:xfrm>
            <a:off x="2470150" y="1492885"/>
            <a:ext cx="1877695" cy="1445260"/>
          </a:xfrm>
          <a:prstGeom prst="rect">
            <a:avLst/>
          </a:prstGeom>
          <a:noFill/>
        </p:spPr>
        <p:txBody>
          <a:bodyPr wrap="square" rtlCol="0">
            <a:spAutoFit/>
          </a:bodyPr>
          <a:lstStyle/>
          <a:p>
            <a:r>
              <a:rPr lang="en-US" altLang="zh-CN" sz="8800" b="1" dirty="0" smtClean="0">
                <a:solidFill>
                  <a:srgbClr val="5C826D"/>
                </a:solidFill>
                <a:latin typeface="汉仪文黑-55简" panose="00020600040101010101" charset="-122"/>
                <a:ea typeface="汉仪文黑-55简" panose="00020600040101010101" charset="-122"/>
              </a:rPr>
              <a:t>02</a:t>
            </a:r>
            <a:endParaRPr lang="en-US" altLang="zh-CN" sz="8800" b="1" dirty="0" smtClean="0">
              <a:solidFill>
                <a:srgbClr val="5C826D"/>
              </a:solidFill>
              <a:latin typeface="汉仪文黑-55简" panose="00020600040101010101" charset="-122"/>
              <a:ea typeface="汉仪文黑-55简" panose="00020600040101010101" charset="-122"/>
            </a:endParaRPr>
          </a:p>
        </p:txBody>
      </p:sp>
      <p:grpSp>
        <p:nvGrpSpPr>
          <p:cNvPr id="34" name="组合 33"/>
          <p:cNvGrpSpPr/>
          <p:nvPr/>
        </p:nvGrpSpPr>
        <p:grpSpPr>
          <a:xfrm>
            <a:off x="-1106816" y="1200000"/>
            <a:ext cx="2626702" cy="4081897"/>
            <a:chOff x="-783260" y="1634148"/>
            <a:chExt cx="1873519" cy="2911450"/>
          </a:xfrm>
        </p:grpSpPr>
        <p:sp>
          <p:nvSpPr>
            <p:cNvPr id="31" name="任意多边形 30"/>
            <p:cNvSpPr/>
            <p:nvPr/>
          </p:nvSpPr>
          <p:spPr>
            <a:xfrm>
              <a:off x="-235005" y="2183954"/>
              <a:ext cx="1325264" cy="2361644"/>
            </a:xfrm>
            <a:custGeom>
              <a:avLst/>
              <a:gdLst>
                <a:gd name="connsiteX0" fmla="*/ 17082 w 974344"/>
                <a:gd name="connsiteY0" fmla="*/ 0 h 1914525"/>
                <a:gd name="connsiteX1" fmla="*/ 974344 w 974344"/>
                <a:gd name="connsiteY1" fmla="*/ 957263 h 1914525"/>
                <a:gd name="connsiteX2" fmla="*/ 17082 w 974344"/>
                <a:gd name="connsiteY2" fmla="*/ 1914525 h 1914525"/>
                <a:gd name="connsiteX3" fmla="*/ 0 w 974344"/>
                <a:gd name="connsiteY3" fmla="*/ 1897443 h 1914525"/>
                <a:gd name="connsiteX4" fmla="*/ 0 w 974344"/>
                <a:gd name="connsiteY4" fmla="*/ 17082 h 19145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4344" h="1914525">
                  <a:moveTo>
                    <a:pt x="17082" y="0"/>
                  </a:moveTo>
                  <a:lnTo>
                    <a:pt x="974344" y="957263"/>
                  </a:lnTo>
                  <a:lnTo>
                    <a:pt x="17082" y="1914525"/>
                  </a:lnTo>
                  <a:lnTo>
                    <a:pt x="0" y="1897443"/>
                  </a:lnTo>
                  <a:lnTo>
                    <a:pt x="0" y="17082"/>
                  </a:lnTo>
                  <a:close/>
                </a:path>
              </a:pathLst>
            </a:custGeom>
            <a:noFill/>
            <a:ln w="38100">
              <a:gradFill flip="none" rotWithShape="1">
                <a:gsLst>
                  <a:gs pos="0">
                    <a:srgbClr val="D7B26C">
                      <a:alpha val="0"/>
                    </a:srgbClr>
                  </a:gs>
                  <a:gs pos="75000">
                    <a:srgbClr val="D7B26C">
                      <a:alpha val="43000"/>
                    </a:srgbClr>
                  </a:gs>
                  <a:gs pos="32000">
                    <a:srgbClr val="D7B26C">
                      <a:alpha val="80000"/>
                    </a:srgbClr>
                  </a:gs>
                  <a:gs pos="100000">
                    <a:srgbClr val="D7B26C"/>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半闭框 24"/>
            <p:cNvSpPr/>
            <p:nvPr/>
          </p:nvSpPr>
          <p:spPr>
            <a:xfrm rot="8100000">
              <a:off x="-783260" y="1634148"/>
              <a:ext cx="1566522" cy="1566522"/>
            </a:xfrm>
            <a:prstGeom prst="halfFrame">
              <a:avLst>
                <a:gd name="adj1" fmla="val 29385"/>
                <a:gd name="adj2" fmla="val 29005"/>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0" name="任意多边形 29"/>
            <p:cNvSpPr/>
            <p:nvPr/>
          </p:nvSpPr>
          <p:spPr>
            <a:xfrm>
              <a:off x="-14293" y="2577266"/>
              <a:ext cx="883840" cy="1575018"/>
            </a:xfrm>
            <a:custGeom>
              <a:avLst/>
              <a:gdLst>
                <a:gd name="connsiteX0" fmla="*/ 17082 w 974344"/>
                <a:gd name="connsiteY0" fmla="*/ 0 h 1914525"/>
                <a:gd name="connsiteX1" fmla="*/ 974344 w 974344"/>
                <a:gd name="connsiteY1" fmla="*/ 957263 h 1914525"/>
                <a:gd name="connsiteX2" fmla="*/ 17082 w 974344"/>
                <a:gd name="connsiteY2" fmla="*/ 1914525 h 1914525"/>
                <a:gd name="connsiteX3" fmla="*/ 0 w 974344"/>
                <a:gd name="connsiteY3" fmla="*/ 1897443 h 1914525"/>
                <a:gd name="connsiteX4" fmla="*/ 0 w 974344"/>
                <a:gd name="connsiteY4" fmla="*/ 17082 h 19145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4344" h="1914525">
                  <a:moveTo>
                    <a:pt x="17082" y="0"/>
                  </a:moveTo>
                  <a:lnTo>
                    <a:pt x="974344" y="957263"/>
                  </a:lnTo>
                  <a:lnTo>
                    <a:pt x="17082" y="1914525"/>
                  </a:lnTo>
                  <a:lnTo>
                    <a:pt x="0" y="1897443"/>
                  </a:lnTo>
                  <a:lnTo>
                    <a:pt x="0" y="17082"/>
                  </a:lnTo>
                  <a:close/>
                </a:path>
              </a:pathLst>
            </a:custGeom>
            <a:noFill/>
            <a:ln w="38100">
              <a:gradFill flip="none" rotWithShape="1">
                <a:gsLst>
                  <a:gs pos="0">
                    <a:srgbClr val="D7B26C">
                      <a:alpha val="45000"/>
                    </a:srgbClr>
                  </a:gs>
                  <a:gs pos="75000">
                    <a:srgbClr val="D7B26C">
                      <a:alpha val="43000"/>
                    </a:srgbClr>
                  </a:gs>
                  <a:gs pos="32000">
                    <a:srgbClr val="D7B26C"/>
                  </a:gs>
                  <a:gs pos="100000">
                    <a:srgbClr val="D7B26C"/>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2" name="文本框 31"/>
          <p:cNvSpPr txBox="1"/>
          <p:nvPr/>
        </p:nvSpPr>
        <p:spPr>
          <a:xfrm>
            <a:off x="2488221" y="2620924"/>
            <a:ext cx="5022787" cy="922020"/>
          </a:xfrm>
          <a:prstGeom prst="rect">
            <a:avLst/>
          </a:prstGeom>
          <a:noFill/>
        </p:spPr>
        <p:txBody>
          <a:bodyPr wrap="square" rtlCol="0">
            <a:spAutoFit/>
          </a:bodyPr>
          <a:lstStyle/>
          <a:p>
            <a:r>
              <a:rPr lang="zh-CN" altLang="en-US" sz="5400" dirty="0" smtClean="0">
                <a:solidFill>
                  <a:srgbClr val="5C826D"/>
                </a:solidFill>
                <a:latin typeface="汉仪文黑-55简" panose="00020600040101010101" charset="-122"/>
                <a:ea typeface="汉仪文黑-55简" panose="00020600040101010101" charset="-122"/>
                <a:sym typeface="+mn-ea"/>
              </a:rPr>
              <a:t>儿童音乐</a:t>
            </a:r>
            <a:endParaRPr lang="zh-CN" altLang="en-US" sz="5400" dirty="0" smtClean="0">
              <a:solidFill>
                <a:srgbClr val="5C826D"/>
              </a:solidFill>
              <a:latin typeface="汉仪文黑-55简" panose="00020600040101010101" charset="-122"/>
              <a:ea typeface="汉仪文黑-55简" panose="00020600040101010101" charset="-122"/>
              <a:sym typeface="+mn-ea"/>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半闭框 12"/>
          <p:cNvSpPr/>
          <p:nvPr/>
        </p:nvSpPr>
        <p:spPr>
          <a:xfrm rot="8100000">
            <a:off x="-320397" y="132713"/>
            <a:ext cx="640794" cy="640794"/>
          </a:xfrm>
          <a:prstGeom prst="halfFrame">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6" name="任意多边形 15"/>
          <p:cNvSpPr/>
          <p:nvPr/>
        </p:nvSpPr>
        <p:spPr>
          <a:xfrm rot="2700000">
            <a:off x="-224459" y="230878"/>
            <a:ext cx="444464" cy="444464"/>
          </a:xfrm>
          <a:custGeom>
            <a:avLst/>
            <a:gdLst>
              <a:gd name="connsiteX0" fmla="*/ 0 w 1553029"/>
              <a:gd name="connsiteY0" fmla="*/ 0 h 1553029"/>
              <a:gd name="connsiteX1" fmla="*/ 1553029 w 1553029"/>
              <a:gd name="connsiteY1" fmla="*/ 0 h 1553029"/>
              <a:gd name="connsiteX2" fmla="*/ 1553029 w 1553029"/>
              <a:gd name="connsiteY2" fmla="*/ 1553029 h 1553029"/>
              <a:gd name="connsiteX3" fmla="*/ 1508683 w 1553029"/>
              <a:gd name="connsiteY3" fmla="*/ 1553029 h 1553029"/>
              <a:gd name="connsiteX4" fmla="*/ 0 w 1553029"/>
              <a:gd name="connsiteY4" fmla="*/ 44346 h 15530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3029" h="1553029">
                <a:moveTo>
                  <a:pt x="0" y="0"/>
                </a:moveTo>
                <a:lnTo>
                  <a:pt x="1553029" y="0"/>
                </a:lnTo>
                <a:lnTo>
                  <a:pt x="1553029" y="1553029"/>
                </a:lnTo>
                <a:lnTo>
                  <a:pt x="1508683" y="1553029"/>
                </a:lnTo>
                <a:lnTo>
                  <a:pt x="0" y="44346"/>
                </a:lnTo>
                <a:close/>
              </a:path>
            </a:pathLst>
          </a:custGeom>
          <a:noFill/>
          <a:ln w="38100">
            <a:gradFill flip="none" rotWithShape="1">
              <a:gsLst>
                <a:gs pos="0">
                  <a:srgbClr val="D7B26C">
                    <a:alpha val="0"/>
                  </a:srgbClr>
                </a:gs>
                <a:gs pos="80740">
                  <a:srgbClr val="D7B26C">
                    <a:alpha val="55000"/>
                  </a:srgbClr>
                </a:gs>
                <a:gs pos="61000">
                  <a:srgbClr val="D7B26C"/>
                </a:gs>
                <a:gs pos="45000">
                  <a:srgbClr val="D7B26C">
                    <a:alpha val="0"/>
                  </a:srgbClr>
                </a:gs>
                <a:gs pos="100000">
                  <a:srgbClr val="D7B26C"/>
                </a:gs>
              </a:gsLst>
              <a:lin ang="189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557530" y="222885"/>
            <a:ext cx="8888730" cy="1170305"/>
          </a:xfrm>
          <a:prstGeom prst="rect">
            <a:avLst/>
          </a:prstGeom>
          <a:noFill/>
        </p:spPr>
        <p:txBody>
          <a:bodyPr wrap="square" rtlCol="0">
            <a:noAutofit/>
          </a:bodyPr>
          <a:lstStyle/>
          <a:p>
            <a:r>
              <a:rPr lang="zh-CN" altLang="en-US" sz="3600" b="1" dirty="0" smtClean="0">
                <a:solidFill>
                  <a:srgbClr val="5C826D"/>
                </a:solidFill>
                <a:latin typeface="汉仪文黑-55简" panose="00020600040101010101" charset="-122"/>
                <a:ea typeface="汉仪文黑-55简" panose="00020600040101010101" charset="-122"/>
                <a:sym typeface="+mn-ea"/>
              </a:rPr>
              <a:t>第二节</a:t>
            </a:r>
            <a:r>
              <a:rPr lang="zh-CN" altLang="en-US" sz="3600" dirty="0" smtClean="0">
                <a:solidFill>
                  <a:srgbClr val="5C826D"/>
                </a:solidFill>
                <a:latin typeface="汉仪文黑-55简" panose="00020600040101010101" charset="-122"/>
                <a:ea typeface="汉仪文黑-55简" panose="00020600040101010101" charset="-122"/>
                <a:sym typeface="+mn-ea"/>
              </a:rPr>
              <a:t> </a:t>
            </a:r>
            <a:r>
              <a:rPr lang="zh-CN" altLang="en-US" sz="3600" b="1" dirty="0" smtClean="0">
                <a:solidFill>
                  <a:srgbClr val="5C826D"/>
                </a:solidFill>
                <a:latin typeface="汉仪文黑-55简" panose="00020600040101010101" charset="-122"/>
                <a:ea typeface="汉仪文黑-55简" panose="00020600040101010101" charset="-122"/>
                <a:sym typeface="+mn-ea"/>
              </a:rPr>
              <a:t>儿童音乐</a:t>
            </a:r>
            <a:endParaRPr lang="zh-CN" altLang="en-US" sz="3600" b="1" dirty="0" smtClean="0">
              <a:solidFill>
                <a:srgbClr val="5C826D"/>
              </a:solidFill>
              <a:latin typeface="汉仪文黑-55简" panose="00020600040101010101" charset="-122"/>
              <a:ea typeface="汉仪文黑-55简" panose="00020600040101010101" charset="-122"/>
              <a:sym typeface="+mn-ea"/>
            </a:endParaRPr>
          </a:p>
          <a:p>
            <a:r>
              <a:rPr lang="zh-CN" altLang="en-US" sz="3200" b="1" dirty="0" smtClean="0">
                <a:solidFill>
                  <a:srgbClr val="D1AF6C"/>
                </a:solidFill>
                <a:latin typeface="汉仪文黑-55简" panose="00020600040101010101" charset="-122"/>
                <a:ea typeface="汉仪文黑-55简" panose="00020600040101010101" charset="-122"/>
              </a:rPr>
              <a:t>一、 儿童音乐的基本特点</a:t>
            </a:r>
            <a:endParaRPr lang="zh-CN" altLang="en-US" sz="3200" b="1" dirty="0" smtClean="0">
              <a:solidFill>
                <a:srgbClr val="D1AF6C"/>
              </a:solidFill>
              <a:latin typeface="汉仪文黑-55简" panose="00020600040101010101" charset="-122"/>
              <a:ea typeface="汉仪文黑-55简" panose="00020600040101010101" charset="-122"/>
            </a:endParaRPr>
          </a:p>
          <a:p>
            <a:r>
              <a:rPr lang="zh-CN" altLang="en-US" sz="2800" b="1" dirty="0" smtClean="0">
                <a:latin typeface="汉仪文黑-55简" panose="00020600040101010101" charset="-122"/>
                <a:ea typeface="汉仪文黑-55简" panose="00020600040101010101" charset="-122"/>
              </a:rPr>
              <a:t>(一) 愉悦性</a:t>
            </a:r>
            <a:endParaRPr lang="zh-CN" altLang="en-US" sz="2800" b="1" dirty="0" smtClean="0">
              <a:latin typeface="汉仪文黑-55简" panose="00020600040101010101" charset="-122"/>
              <a:ea typeface="汉仪文黑-55简" panose="00020600040101010101" charset="-122"/>
            </a:endParaRPr>
          </a:p>
        </p:txBody>
      </p:sp>
      <p:sp>
        <p:nvSpPr>
          <p:cNvPr id="7" name="文本框 6"/>
          <p:cNvSpPr txBox="1"/>
          <p:nvPr/>
        </p:nvSpPr>
        <p:spPr>
          <a:xfrm>
            <a:off x="2066818" y="2485071"/>
            <a:ext cx="1930400" cy="338554"/>
          </a:xfrm>
          <a:prstGeom prst="rect">
            <a:avLst/>
          </a:prstGeom>
          <a:noFill/>
        </p:spPr>
        <p:txBody>
          <a:bodyPr wrap="square" rtlCol="0">
            <a:spAutoFit/>
          </a:bodyPr>
          <a:lstStyle/>
          <a:p>
            <a:r>
              <a:rPr lang="zh-CN" altLang="en-US" sz="1600" b="1" dirty="0" smtClean="0">
                <a:solidFill>
                  <a:schemeClr val="bg1"/>
                </a:solidFill>
                <a:latin typeface="汉仪文黑-55简" panose="00020600040101010101" charset="-122"/>
                <a:ea typeface="汉仪文黑-55简" panose="00020600040101010101" charset="-122"/>
              </a:rPr>
              <a:t>选题背景</a:t>
            </a:r>
            <a:endParaRPr lang="zh-CN" altLang="en-US" sz="1600" b="1" dirty="0">
              <a:solidFill>
                <a:schemeClr val="bg1"/>
              </a:solidFill>
              <a:latin typeface="汉仪文黑-55简" panose="00020600040101010101" charset="-122"/>
              <a:ea typeface="汉仪文黑-55简" panose="00020600040101010101" charset="-122"/>
            </a:endParaRPr>
          </a:p>
        </p:txBody>
      </p:sp>
      <p:sp>
        <p:nvSpPr>
          <p:cNvPr id="8" name="文本框 7"/>
          <p:cNvSpPr txBox="1"/>
          <p:nvPr/>
        </p:nvSpPr>
        <p:spPr>
          <a:xfrm>
            <a:off x="2066744" y="2817633"/>
            <a:ext cx="3248025" cy="1706880"/>
          </a:xfrm>
          <a:prstGeom prst="rect">
            <a:avLst/>
          </a:prstGeom>
          <a:noFill/>
        </p:spPr>
        <p:txBody>
          <a:bodyPr wrap="square" rtlCol="0">
            <a:spAutoFit/>
          </a:bodyPr>
          <a:lstStyle/>
          <a:p>
            <a:pPr>
              <a:lnSpc>
                <a:spcPct val="150000"/>
              </a:lnSpc>
            </a:pPr>
            <a:r>
              <a:rPr lang="zh-CN" altLang="en-US" sz="1400" dirty="0" smtClean="0">
                <a:solidFill>
                  <a:schemeClr val="bg1"/>
                </a:solidFill>
                <a:latin typeface="汉仪文黑-55简" panose="00020600040101010101" charset="-122"/>
                <a:ea typeface="汉仪文黑-55简" panose="00020600040101010101" charset="-122"/>
              </a:rPr>
              <a:t>输入您的内容，请简要说明，言简意赅即可</a:t>
            </a:r>
            <a:r>
              <a:rPr lang="zh-CN" altLang="en-US" sz="1400" dirty="0">
                <a:solidFill>
                  <a:schemeClr val="bg1"/>
                </a:solidFill>
                <a:latin typeface="汉仪文黑-55简" panose="00020600040101010101" charset="-122"/>
                <a:ea typeface="汉仪文黑-55简" panose="00020600040101010101" charset="-122"/>
              </a:rPr>
              <a:t>输入您的内容，请简要说明，言简意赅即可输入您的内容，请简要说明，言简意赅即可输入您的内容，请简要说明，言简意赅即</a:t>
            </a:r>
            <a:r>
              <a:rPr lang="zh-CN" altLang="en-US" sz="1400" dirty="0" smtClean="0">
                <a:solidFill>
                  <a:schemeClr val="bg1"/>
                </a:solidFill>
                <a:latin typeface="汉仪文黑-55简" panose="00020600040101010101" charset="-122"/>
                <a:ea typeface="汉仪文黑-55简" panose="00020600040101010101" charset="-122"/>
              </a:rPr>
              <a:t>可</a:t>
            </a:r>
            <a:endParaRPr lang="zh-CN" altLang="en-US" sz="1400" dirty="0">
              <a:solidFill>
                <a:schemeClr val="bg1"/>
              </a:solidFill>
              <a:latin typeface="汉仪文黑-55简" panose="00020600040101010101" charset="-122"/>
              <a:ea typeface="汉仪文黑-55简" panose="00020600040101010101" charset="-122"/>
            </a:endParaRPr>
          </a:p>
        </p:txBody>
      </p:sp>
      <p:sp>
        <p:nvSpPr>
          <p:cNvPr id="4" name="矩形 3"/>
          <p:cNvSpPr/>
          <p:nvPr/>
        </p:nvSpPr>
        <p:spPr>
          <a:xfrm>
            <a:off x="9953897" y="2070189"/>
            <a:ext cx="914264" cy="829764"/>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1292996" y="5133701"/>
            <a:ext cx="395242" cy="380728"/>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0084526" y="2192800"/>
            <a:ext cx="644068" cy="584541"/>
          </a:xfrm>
          <a:prstGeom prst="rect">
            <a:avLst/>
          </a:prstGeom>
          <a:noFill/>
          <a:ln w="28575">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337605" y="5185195"/>
            <a:ext cx="306024" cy="277740"/>
          </a:xfrm>
          <a:prstGeom prst="rect">
            <a:avLst/>
          </a:prstGeom>
          <a:noFill/>
          <a:ln w="12700">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nvSpPr>
        <p:spPr>
          <a:xfrm>
            <a:off x="1701165" y="2016760"/>
            <a:ext cx="8240395" cy="4780915"/>
          </a:xfrm>
          <a:prstGeom prst="rect">
            <a:avLst/>
          </a:prstGeom>
          <a:noFill/>
        </p:spPr>
        <p:txBody>
          <a:bodyPr wrap="square" rtlCol="0">
            <a:noAutofit/>
          </a:bodyPr>
          <a:p>
            <a:pPr algn="just"/>
            <a:r>
              <a:rPr lang="en-US" altLang="zh-CN" sz="2400" b="1" dirty="0" smtClean="0">
                <a:solidFill>
                  <a:schemeClr val="tx1"/>
                </a:solidFill>
                <a:latin typeface="汉仪文黑-55简" panose="00020600040101010101" charset="-122"/>
                <a:ea typeface="汉仪文黑-55简" panose="00020600040101010101" charset="-122"/>
              </a:rPr>
              <a:t>  </a:t>
            </a:r>
            <a:r>
              <a:rPr lang="zh-CN" altLang="en-US" sz="2400" dirty="0" smtClean="0">
                <a:solidFill>
                  <a:schemeClr val="tx1"/>
                </a:solidFill>
                <a:latin typeface="汉仪文黑-55简" panose="00020600040101010101" charset="-122"/>
                <a:ea typeface="汉仪文黑-55简" panose="00020600040101010101" charset="-122"/>
              </a:rPr>
              <a:t>  </a:t>
            </a:r>
            <a:r>
              <a:rPr lang="en-US" altLang="zh-CN" sz="2400" dirty="0" smtClean="0">
                <a:solidFill>
                  <a:schemeClr val="tx1"/>
                </a:solidFill>
                <a:latin typeface="汉仪文黑-55简" panose="00020600040101010101" charset="-122"/>
                <a:ea typeface="汉仪文黑-55简" panose="00020600040101010101" charset="-122"/>
              </a:rPr>
              <a:t>  </a:t>
            </a:r>
            <a:r>
              <a:rPr lang="zh-CN" altLang="en-US" sz="2400" dirty="0" smtClean="0">
                <a:solidFill>
                  <a:schemeClr val="tx1"/>
                </a:solidFill>
                <a:latin typeface="汉仪文黑-55简" panose="00020600040101010101" charset="-122"/>
                <a:ea typeface="汉仪文黑-55简" panose="00020600040101010101" charset="-122"/>
              </a:rPr>
              <a:t>音乐之所以打动人心，源于其强烈的愉悦性。优秀作品不仅能带来动听旋律，更能引发审美情感，展现丰富意象，使人精神振奋。儿童聆听乐曲时，常陶醉于其中场景，产生情感共鸣。在音乐教育中，孩子们表情始终愉快，因为活动满足其社会性需求并带来积极情绪。</a:t>
            </a:r>
            <a:endParaRPr lang="zh-CN" altLang="en-US" sz="2400" dirty="0" smtClean="0">
              <a:solidFill>
                <a:schemeClr val="tx1"/>
              </a:solidFill>
              <a:latin typeface="汉仪文黑-55简" panose="00020600040101010101" charset="-122"/>
              <a:ea typeface="汉仪文黑-55简" panose="00020600040101010101" charset="-122"/>
            </a:endParaRPr>
          </a:p>
          <a:p>
            <a:pPr indent="457200" algn="just"/>
            <a:r>
              <a:rPr lang="en-US" altLang="zh-CN" sz="2400" dirty="0" smtClean="0">
                <a:solidFill>
                  <a:schemeClr val="tx1"/>
                </a:solidFill>
                <a:latin typeface="汉仪文黑-55简" panose="00020600040101010101" charset="-122"/>
                <a:ea typeface="汉仪文黑-55简" panose="00020600040101010101" charset="-122"/>
              </a:rPr>
              <a:t> </a:t>
            </a:r>
            <a:r>
              <a:rPr lang="zh-CN" altLang="en-US" sz="2400" dirty="0" smtClean="0">
                <a:solidFill>
                  <a:schemeClr val="tx1"/>
                </a:solidFill>
                <a:latin typeface="汉仪文黑-55简" panose="00020600040101010101" charset="-122"/>
                <a:ea typeface="汉仪文黑-55简" panose="00020600040101010101" charset="-122"/>
              </a:rPr>
              <a:t>例如，教师弹奏《铃儿响叮当》时，孩子们会自发跟随节拍欢快跳跃，动作协调，情绪愉悦。</a:t>
            </a:r>
            <a:endParaRPr lang="zh-CN" altLang="en-US" sz="2400" dirty="0" smtClean="0">
              <a:solidFill>
                <a:schemeClr val="tx1"/>
              </a:solidFill>
              <a:latin typeface="汉仪文黑-55简" panose="00020600040101010101" charset="-122"/>
              <a:ea typeface="汉仪文黑-55简" panose="00020600040101010101" charset="-122"/>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半闭框 12"/>
          <p:cNvSpPr/>
          <p:nvPr/>
        </p:nvSpPr>
        <p:spPr>
          <a:xfrm rot="8100000">
            <a:off x="-320397" y="132713"/>
            <a:ext cx="640794" cy="640794"/>
          </a:xfrm>
          <a:prstGeom prst="halfFrame">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6" name="任意多边形 15"/>
          <p:cNvSpPr/>
          <p:nvPr/>
        </p:nvSpPr>
        <p:spPr>
          <a:xfrm rot="2700000">
            <a:off x="-224459" y="230878"/>
            <a:ext cx="444464" cy="444464"/>
          </a:xfrm>
          <a:custGeom>
            <a:avLst/>
            <a:gdLst>
              <a:gd name="connsiteX0" fmla="*/ 0 w 1553029"/>
              <a:gd name="connsiteY0" fmla="*/ 0 h 1553029"/>
              <a:gd name="connsiteX1" fmla="*/ 1553029 w 1553029"/>
              <a:gd name="connsiteY1" fmla="*/ 0 h 1553029"/>
              <a:gd name="connsiteX2" fmla="*/ 1553029 w 1553029"/>
              <a:gd name="connsiteY2" fmla="*/ 1553029 h 1553029"/>
              <a:gd name="connsiteX3" fmla="*/ 1508683 w 1553029"/>
              <a:gd name="connsiteY3" fmla="*/ 1553029 h 1553029"/>
              <a:gd name="connsiteX4" fmla="*/ 0 w 1553029"/>
              <a:gd name="connsiteY4" fmla="*/ 44346 h 15530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3029" h="1553029">
                <a:moveTo>
                  <a:pt x="0" y="0"/>
                </a:moveTo>
                <a:lnTo>
                  <a:pt x="1553029" y="0"/>
                </a:lnTo>
                <a:lnTo>
                  <a:pt x="1553029" y="1553029"/>
                </a:lnTo>
                <a:lnTo>
                  <a:pt x="1508683" y="1553029"/>
                </a:lnTo>
                <a:lnTo>
                  <a:pt x="0" y="44346"/>
                </a:lnTo>
                <a:close/>
              </a:path>
            </a:pathLst>
          </a:custGeom>
          <a:noFill/>
          <a:ln w="38100">
            <a:gradFill flip="none" rotWithShape="1">
              <a:gsLst>
                <a:gs pos="0">
                  <a:srgbClr val="D7B26C">
                    <a:alpha val="0"/>
                  </a:srgbClr>
                </a:gs>
                <a:gs pos="80740">
                  <a:srgbClr val="D7B26C">
                    <a:alpha val="55000"/>
                  </a:srgbClr>
                </a:gs>
                <a:gs pos="61000">
                  <a:srgbClr val="D7B26C"/>
                </a:gs>
                <a:gs pos="45000">
                  <a:srgbClr val="D7B26C">
                    <a:alpha val="0"/>
                  </a:srgbClr>
                </a:gs>
                <a:gs pos="100000">
                  <a:srgbClr val="D7B26C"/>
                </a:gs>
              </a:gsLst>
              <a:lin ang="189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557530" y="222885"/>
            <a:ext cx="8888730" cy="1170305"/>
          </a:xfrm>
          <a:prstGeom prst="rect">
            <a:avLst/>
          </a:prstGeom>
          <a:noFill/>
        </p:spPr>
        <p:txBody>
          <a:bodyPr wrap="square" rtlCol="0">
            <a:noAutofit/>
          </a:bodyPr>
          <a:lstStyle/>
          <a:p>
            <a:r>
              <a:rPr lang="zh-CN" altLang="en-US" sz="3600" b="1" dirty="0" smtClean="0">
                <a:solidFill>
                  <a:srgbClr val="5C826D"/>
                </a:solidFill>
                <a:latin typeface="汉仪文黑-55简" panose="00020600040101010101" charset="-122"/>
                <a:ea typeface="汉仪文黑-55简" panose="00020600040101010101" charset="-122"/>
                <a:sym typeface="+mn-ea"/>
              </a:rPr>
              <a:t>第二节</a:t>
            </a:r>
            <a:r>
              <a:rPr lang="zh-CN" altLang="en-US" sz="3600" dirty="0" smtClean="0">
                <a:solidFill>
                  <a:srgbClr val="5C826D"/>
                </a:solidFill>
                <a:latin typeface="汉仪文黑-55简" panose="00020600040101010101" charset="-122"/>
                <a:ea typeface="汉仪文黑-55简" panose="00020600040101010101" charset="-122"/>
                <a:sym typeface="+mn-ea"/>
              </a:rPr>
              <a:t> </a:t>
            </a:r>
            <a:r>
              <a:rPr lang="zh-CN" altLang="en-US" sz="3600" b="1" dirty="0" smtClean="0">
                <a:solidFill>
                  <a:srgbClr val="5C826D"/>
                </a:solidFill>
                <a:latin typeface="汉仪文黑-55简" panose="00020600040101010101" charset="-122"/>
                <a:ea typeface="汉仪文黑-55简" panose="00020600040101010101" charset="-122"/>
                <a:sym typeface="+mn-ea"/>
              </a:rPr>
              <a:t>儿童音乐</a:t>
            </a:r>
            <a:endParaRPr lang="zh-CN" altLang="en-US" sz="3600" b="1" dirty="0" smtClean="0">
              <a:solidFill>
                <a:srgbClr val="5C826D"/>
              </a:solidFill>
              <a:latin typeface="汉仪文黑-55简" panose="00020600040101010101" charset="-122"/>
              <a:ea typeface="汉仪文黑-55简" panose="00020600040101010101" charset="-122"/>
              <a:sym typeface="+mn-ea"/>
            </a:endParaRPr>
          </a:p>
          <a:p>
            <a:r>
              <a:rPr lang="zh-CN" altLang="en-US" sz="3200" b="1" dirty="0" smtClean="0">
                <a:solidFill>
                  <a:srgbClr val="D1AF6C"/>
                </a:solidFill>
                <a:latin typeface="汉仪文黑-55简" panose="00020600040101010101" charset="-122"/>
                <a:ea typeface="汉仪文黑-55简" panose="00020600040101010101" charset="-122"/>
              </a:rPr>
              <a:t>一、 儿童音乐的基本特点</a:t>
            </a:r>
            <a:endParaRPr lang="zh-CN" altLang="en-US" sz="3200" b="1" dirty="0" smtClean="0">
              <a:solidFill>
                <a:srgbClr val="D1AF6C"/>
              </a:solidFill>
              <a:latin typeface="汉仪文黑-55简" panose="00020600040101010101" charset="-122"/>
              <a:ea typeface="汉仪文黑-55简" panose="00020600040101010101" charset="-122"/>
            </a:endParaRPr>
          </a:p>
          <a:p>
            <a:r>
              <a:rPr lang="zh-CN" altLang="en-US" sz="2800" b="1" dirty="0" smtClean="0">
                <a:latin typeface="汉仪文黑-55简" panose="00020600040101010101" charset="-122"/>
                <a:ea typeface="汉仪文黑-55简" panose="00020600040101010101" charset="-122"/>
              </a:rPr>
              <a:t>(二) 教育性</a:t>
            </a:r>
            <a:endParaRPr lang="zh-CN" altLang="en-US" sz="2800" b="1" dirty="0" smtClean="0">
              <a:latin typeface="汉仪文黑-55简" panose="00020600040101010101" charset="-122"/>
              <a:ea typeface="汉仪文黑-55简" panose="00020600040101010101" charset="-122"/>
            </a:endParaRPr>
          </a:p>
        </p:txBody>
      </p:sp>
      <p:sp>
        <p:nvSpPr>
          <p:cNvPr id="7" name="文本框 6"/>
          <p:cNvSpPr txBox="1"/>
          <p:nvPr/>
        </p:nvSpPr>
        <p:spPr>
          <a:xfrm>
            <a:off x="2066818" y="2485071"/>
            <a:ext cx="1930400" cy="338554"/>
          </a:xfrm>
          <a:prstGeom prst="rect">
            <a:avLst/>
          </a:prstGeom>
          <a:noFill/>
        </p:spPr>
        <p:txBody>
          <a:bodyPr wrap="square" rtlCol="0">
            <a:spAutoFit/>
          </a:bodyPr>
          <a:lstStyle/>
          <a:p>
            <a:r>
              <a:rPr lang="zh-CN" altLang="en-US" sz="1600" b="1" dirty="0" smtClean="0">
                <a:solidFill>
                  <a:schemeClr val="bg1"/>
                </a:solidFill>
                <a:latin typeface="汉仪文黑-55简" panose="00020600040101010101" charset="-122"/>
                <a:ea typeface="汉仪文黑-55简" panose="00020600040101010101" charset="-122"/>
              </a:rPr>
              <a:t>选题背景</a:t>
            </a:r>
            <a:endParaRPr lang="zh-CN" altLang="en-US" sz="1600" b="1" dirty="0">
              <a:solidFill>
                <a:schemeClr val="bg1"/>
              </a:solidFill>
              <a:latin typeface="汉仪文黑-55简" panose="00020600040101010101" charset="-122"/>
              <a:ea typeface="汉仪文黑-55简" panose="00020600040101010101" charset="-122"/>
            </a:endParaRPr>
          </a:p>
        </p:txBody>
      </p:sp>
      <p:sp>
        <p:nvSpPr>
          <p:cNvPr id="8" name="文本框 7"/>
          <p:cNvSpPr txBox="1"/>
          <p:nvPr/>
        </p:nvSpPr>
        <p:spPr>
          <a:xfrm>
            <a:off x="2066744" y="2817633"/>
            <a:ext cx="3248025" cy="1706880"/>
          </a:xfrm>
          <a:prstGeom prst="rect">
            <a:avLst/>
          </a:prstGeom>
          <a:noFill/>
        </p:spPr>
        <p:txBody>
          <a:bodyPr wrap="square" rtlCol="0">
            <a:spAutoFit/>
          </a:bodyPr>
          <a:lstStyle/>
          <a:p>
            <a:pPr>
              <a:lnSpc>
                <a:spcPct val="150000"/>
              </a:lnSpc>
            </a:pPr>
            <a:r>
              <a:rPr lang="zh-CN" altLang="en-US" sz="1400" dirty="0" smtClean="0">
                <a:solidFill>
                  <a:schemeClr val="bg1"/>
                </a:solidFill>
                <a:latin typeface="汉仪文黑-55简" panose="00020600040101010101" charset="-122"/>
                <a:ea typeface="汉仪文黑-55简" panose="00020600040101010101" charset="-122"/>
              </a:rPr>
              <a:t>输入您的内容，请简要说明，言简意赅即可</a:t>
            </a:r>
            <a:r>
              <a:rPr lang="zh-CN" altLang="en-US" sz="1400" dirty="0">
                <a:solidFill>
                  <a:schemeClr val="bg1"/>
                </a:solidFill>
                <a:latin typeface="汉仪文黑-55简" panose="00020600040101010101" charset="-122"/>
                <a:ea typeface="汉仪文黑-55简" panose="00020600040101010101" charset="-122"/>
              </a:rPr>
              <a:t>输入您的内容，请简要说明，言简意赅即可输入您的内容，请简要说明，言简意赅即可输入您的内容，请简要说明，言简意赅即</a:t>
            </a:r>
            <a:r>
              <a:rPr lang="zh-CN" altLang="en-US" sz="1400" dirty="0" smtClean="0">
                <a:solidFill>
                  <a:schemeClr val="bg1"/>
                </a:solidFill>
                <a:latin typeface="汉仪文黑-55简" panose="00020600040101010101" charset="-122"/>
                <a:ea typeface="汉仪文黑-55简" panose="00020600040101010101" charset="-122"/>
              </a:rPr>
              <a:t>可</a:t>
            </a:r>
            <a:endParaRPr lang="zh-CN" altLang="en-US" sz="1400" dirty="0">
              <a:solidFill>
                <a:schemeClr val="bg1"/>
              </a:solidFill>
              <a:latin typeface="汉仪文黑-55简" panose="00020600040101010101" charset="-122"/>
              <a:ea typeface="汉仪文黑-55简" panose="00020600040101010101" charset="-122"/>
            </a:endParaRPr>
          </a:p>
        </p:txBody>
      </p:sp>
      <p:sp>
        <p:nvSpPr>
          <p:cNvPr id="4" name="矩形 3"/>
          <p:cNvSpPr/>
          <p:nvPr/>
        </p:nvSpPr>
        <p:spPr>
          <a:xfrm>
            <a:off x="9953897" y="2070189"/>
            <a:ext cx="914264" cy="829764"/>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1292996" y="5133701"/>
            <a:ext cx="395242" cy="380728"/>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0084526" y="2192800"/>
            <a:ext cx="644068" cy="584541"/>
          </a:xfrm>
          <a:prstGeom prst="rect">
            <a:avLst/>
          </a:prstGeom>
          <a:noFill/>
          <a:ln w="28575">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337605" y="5185195"/>
            <a:ext cx="306024" cy="277740"/>
          </a:xfrm>
          <a:prstGeom prst="rect">
            <a:avLst/>
          </a:prstGeom>
          <a:noFill/>
          <a:ln w="12700">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nvSpPr>
        <p:spPr>
          <a:xfrm>
            <a:off x="1701165" y="2016760"/>
            <a:ext cx="8240395" cy="4780915"/>
          </a:xfrm>
          <a:prstGeom prst="rect">
            <a:avLst/>
          </a:prstGeom>
          <a:noFill/>
        </p:spPr>
        <p:txBody>
          <a:bodyPr wrap="square" rtlCol="0">
            <a:noAutofit/>
          </a:bodyPr>
          <a:p>
            <a:pPr algn="just"/>
            <a:r>
              <a:rPr lang="en-US" altLang="zh-CN" sz="2400" b="1" dirty="0" smtClean="0">
                <a:solidFill>
                  <a:schemeClr val="tx1"/>
                </a:solidFill>
                <a:latin typeface="汉仪文黑-55简" panose="00020600040101010101" charset="-122"/>
                <a:ea typeface="汉仪文黑-55简" panose="00020600040101010101" charset="-122"/>
              </a:rPr>
              <a:t>  </a:t>
            </a:r>
            <a:r>
              <a:rPr lang="zh-CN" altLang="en-US" sz="2400" dirty="0" smtClean="0">
                <a:solidFill>
                  <a:schemeClr val="tx1"/>
                </a:solidFill>
                <a:latin typeface="汉仪文黑-55简" panose="00020600040101010101" charset="-122"/>
                <a:ea typeface="汉仪文黑-55简" panose="00020600040101010101" charset="-122"/>
              </a:rPr>
              <a:t>  </a:t>
            </a:r>
            <a:r>
              <a:rPr lang="en-US" altLang="zh-CN" sz="2400" dirty="0" smtClean="0">
                <a:solidFill>
                  <a:schemeClr val="tx1"/>
                </a:solidFill>
                <a:latin typeface="汉仪文黑-55简" panose="00020600040101010101" charset="-122"/>
                <a:ea typeface="汉仪文黑-55简" panose="00020600040101010101" charset="-122"/>
              </a:rPr>
              <a:t>  </a:t>
            </a:r>
            <a:r>
              <a:rPr lang="zh-CN" altLang="en-US" sz="2400" dirty="0" smtClean="0">
                <a:solidFill>
                  <a:schemeClr val="tx1"/>
                </a:solidFill>
                <a:latin typeface="汉仪文黑-55简" panose="00020600040101010101" charset="-122"/>
                <a:ea typeface="汉仪文黑-55简" panose="00020600040101010101" charset="-122"/>
              </a:rPr>
              <a:t>音乐不仅具有愉悦性，还能</a:t>
            </a:r>
            <a:r>
              <a:rPr lang="zh-CN" altLang="en-US" sz="2400" b="1" dirty="0" smtClean="0">
                <a:solidFill>
                  <a:schemeClr val="accent4"/>
                </a:solidFill>
                <a:latin typeface="汉仪文黑-55简" panose="00020600040101010101" charset="-122"/>
                <a:ea typeface="汉仪文黑-55简" panose="00020600040101010101" charset="-122"/>
              </a:rPr>
              <a:t>潜移默化的育情冶性</a:t>
            </a:r>
            <a:r>
              <a:rPr lang="zh-CN" altLang="en-US" sz="2400" dirty="0" smtClean="0">
                <a:solidFill>
                  <a:schemeClr val="tx1"/>
                </a:solidFill>
                <a:latin typeface="汉仪文黑-55简" panose="00020600040101010101" charset="-122"/>
                <a:ea typeface="汉仪文黑-55简" panose="00020600040101010101" charset="-122"/>
              </a:rPr>
              <a:t>，发挥教育作用。儿童音乐的愉悦性吸引孩子积极参与活动，教师可借此引导他们在玩中学、乐中学。音乐的教育影响如春雨般渗透心灵，而非直白说教。</a:t>
            </a:r>
            <a:endParaRPr lang="zh-CN" altLang="en-US" sz="2400" dirty="0" smtClean="0">
              <a:solidFill>
                <a:schemeClr val="tx1"/>
              </a:solidFill>
              <a:latin typeface="汉仪文黑-55简" panose="00020600040101010101" charset="-122"/>
              <a:ea typeface="汉仪文黑-55简" panose="00020600040101010101" charset="-122"/>
            </a:endParaRPr>
          </a:p>
          <a:p>
            <a:pPr indent="457200" algn="just"/>
            <a:r>
              <a:rPr lang="zh-CN" altLang="en-US" sz="2400" dirty="0" smtClean="0">
                <a:solidFill>
                  <a:schemeClr val="tx1"/>
                </a:solidFill>
                <a:latin typeface="汉仪文黑-55简" panose="00020600040101010101" charset="-122"/>
                <a:ea typeface="汉仪文黑-55简" panose="00020600040101010101" charset="-122"/>
              </a:rPr>
              <a:t> 例如，歌曲《我的好妈妈》让4-5岁儿童体验成人辛劳，自发表达尊重与关爱。这种教育能引起内心共鸣，比说教更深刻持久。</a:t>
            </a:r>
            <a:endParaRPr lang="zh-CN" altLang="en-US" sz="2400" dirty="0" smtClean="0">
              <a:solidFill>
                <a:schemeClr val="tx1"/>
              </a:solidFill>
              <a:latin typeface="汉仪文黑-55简" panose="00020600040101010101" charset="-122"/>
              <a:ea typeface="汉仪文黑-55简" panose="00020600040101010101" charset="-122"/>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半闭框 12"/>
          <p:cNvSpPr/>
          <p:nvPr/>
        </p:nvSpPr>
        <p:spPr>
          <a:xfrm rot="8100000">
            <a:off x="-320397" y="132713"/>
            <a:ext cx="640794" cy="640794"/>
          </a:xfrm>
          <a:prstGeom prst="halfFrame">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6" name="任意多边形 15"/>
          <p:cNvSpPr/>
          <p:nvPr/>
        </p:nvSpPr>
        <p:spPr>
          <a:xfrm rot="2700000">
            <a:off x="-224459" y="230878"/>
            <a:ext cx="444464" cy="444464"/>
          </a:xfrm>
          <a:custGeom>
            <a:avLst/>
            <a:gdLst>
              <a:gd name="connsiteX0" fmla="*/ 0 w 1553029"/>
              <a:gd name="connsiteY0" fmla="*/ 0 h 1553029"/>
              <a:gd name="connsiteX1" fmla="*/ 1553029 w 1553029"/>
              <a:gd name="connsiteY1" fmla="*/ 0 h 1553029"/>
              <a:gd name="connsiteX2" fmla="*/ 1553029 w 1553029"/>
              <a:gd name="connsiteY2" fmla="*/ 1553029 h 1553029"/>
              <a:gd name="connsiteX3" fmla="*/ 1508683 w 1553029"/>
              <a:gd name="connsiteY3" fmla="*/ 1553029 h 1553029"/>
              <a:gd name="connsiteX4" fmla="*/ 0 w 1553029"/>
              <a:gd name="connsiteY4" fmla="*/ 44346 h 15530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3029" h="1553029">
                <a:moveTo>
                  <a:pt x="0" y="0"/>
                </a:moveTo>
                <a:lnTo>
                  <a:pt x="1553029" y="0"/>
                </a:lnTo>
                <a:lnTo>
                  <a:pt x="1553029" y="1553029"/>
                </a:lnTo>
                <a:lnTo>
                  <a:pt x="1508683" y="1553029"/>
                </a:lnTo>
                <a:lnTo>
                  <a:pt x="0" y="44346"/>
                </a:lnTo>
                <a:close/>
              </a:path>
            </a:pathLst>
          </a:custGeom>
          <a:noFill/>
          <a:ln w="38100">
            <a:gradFill flip="none" rotWithShape="1">
              <a:gsLst>
                <a:gs pos="0">
                  <a:srgbClr val="D7B26C">
                    <a:alpha val="0"/>
                  </a:srgbClr>
                </a:gs>
                <a:gs pos="80740">
                  <a:srgbClr val="D7B26C">
                    <a:alpha val="55000"/>
                  </a:srgbClr>
                </a:gs>
                <a:gs pos="61000">
                  <a:srgbClr val="D7B26C"/>
                </a:gs>
                <a:gs pos="45000">
                  <a:srgbClr val="D7B26C">
                    <a:alpha val="0"/>
                  </a:srgbClr>
                </a:gs>
                <a:gs pos="100000">
                  <a:srgbClr val="D7B26C"/>
                </a:gs>
              </a:gsLst>
              <a:lin ang="189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557530" y="222885"/>
            <a:ext cx="8888730" cy="1170305"/>
          </a:xfrm>
          <a:prstGeom prst="rect">
            <a:avLst/>
          </a:prstGeom>
          <a:noFill/>
        </p:spPr>
        <p:txBody>
          <a:bodyPr wrap="square" rtlCol="0">
            <a:noAutofit/>
          </a:bodyPr>
          <a:lstStyle/>
          <a:p>
            <a:r>
              <a:rPr lang="zh-CN" altLang="en-US" sz="3600" b="1" dirty="0" smtClean="0">
                <a:solidFill>
                  <a:srgbClr val="5C826D"/>
                </a:solidFill>
                <a:latin typeface="汉仪文黑-55简" panose="00020600040101010101" charset="-122"/>
                <a:ea typeface="汉仪文黑-55简" panose="00020600040101010101" charset="-122"/>
                <a:sym typeface="+mn-ea"/>
              </a:rPr>
              <a:t>第二节</a:t>
            </a:r>
            <a:r>
              <a:rPr lang="zh-CN" altLang="en-US" sz="3600" dirty="0" smtClean="0">
                <a:solidFill>
                  <a:srgbClr val="5C826D"/>
                </a:solidFill>
                <a:latin typeface="汉仪文黑-55简" panose="00020600040101010101" charset="-122"/>
                <a:ea typeface="汉仪文黑-55简" panose="00020600040101010101" charset="-122"/>
                <a:sym typeface="+mn-ea"/>
              </a:rPr>
              <a:t> </a:t>
            </a:r>
            <a:r>
              <a:rPr lang="zh-CN" altLang="en-US" sz="3600" b="1" dirty="0" smtClean="0">
                <a:solidFill>
                  <a:srgbClr val="5C826D"/>
                </a:solidFill>
                <a:latin typeface="汉仪文黑-55简" panose="00020600040101010101" charset="-122"/>
                <a:ea typeface="汉仪文黑-55简" panose="00020600040101010101" charset="-122"/>
                <a:sym typeface="+mn-ea"/>
              </a:rPr>
              <a:t>儿童音乐</a:t>
            </a:r>
            <a:endParaRPr lang="zh-CN" altLang="en-US" sz="3600" b="1" dirty="0" smtClean="0">
              <a:solidFill>
                <a:srgbClr val="5C826D"/>
              </a:solidFill>
              <a:latin typeface="汉仪文黑-55简" panose="00020600040101010101" charset="-122"/>
              <a:ea typeface="汉仪文黑-55简" panose="00020600040101010101" charset="-122"/>
              <a:sym typeface="+mn-ea"/>
            </a:endParaRPr>
          </a:p>
          <a:p>
            <a:r>
              <a:rPr lang="zh-CN" altLang="en-US" sz="3200" b="1" dirty="0" smtClean="0">
                <a:solidFill>
                  <a:srgbClr val="D1AF6C"/>
                </a:solidFill>
                <a:latin typeface="汉仪文黑-55简" panose="00020600040101010101" charset="-122"/>
                <a:ea typeface="汉仪文黑-55简" panose="00020600040101010101" charset="-122"/>
              </a:rPr>
              <a:t>一、 儿童音乐的基本特点</a:t>
            </a:r>
            <a:endParaRPr lang="zh-CN" altLang="en-US" sz="3200" b="1" dirty="0" smtClean="0">
              <a:solidFill>
                <a:srgbClr val="D1AF6C"/>
              </a:solidFill>
              <a:latin typeface="汉仪文黑-55简" panose="00020600040101010101" charset="-122"/>
              <a:ea typeface="汉仪文黑-55简" panose="00020600040101010101" charset="-122"/>
            </a:endParaRPr>
          </a:p>
          <a:p>
            <a:r>
              <a:rPr lang="zh-CN" altLang="en-US" sz="2800" b="1" dirty="0" smtClean="0">
                <a:latin typeface="汉仪文黑-55简" panose="00020600040101010101" charset="-122"/>
                <a:ea typeface="汉仪文黑-55简" panose="00020600040101010101" charset="-122"/>
              </a:rPr>
              <a:t>(三) 个体性</a:t>
            </a:r>
            <a:endParaRPr lang="zh-CN" altLang="en-US" sz="2800" b="1" dirty="0" smtClean="0">
              <a:latin typeface="汉仪文黑-55简" panose="00020600040101010101" charset="-122"/>
              <a:ea typeface="汉仪文黑-55简" panose="00020600040101010101" charset="-122"/>
            </a:endParaRPr>
          </a:p>
        </p:txBody>
      </p:sp>
      <p:sp>
        <p:nvSpPr>
          <p:cNvPr id="7" name="文本框 6"/>
          <p:cNvSpPr txBox="1"/>
          <p:nvPr/>
        </p:nvSpPr>
        <p:spPr>
          <a:xfrm>
            <a:off x="2066818" y="2485071"/>
            <a:ext cx="1930400" cy="338554"/>
          </a:xfrm>
          <a:prstGeom prst="rect">
            <a:avLst/>
          </a:prstGeom>
          <a:noFill/>
        </p:spPr>
        <p:txBody>
          <a:bodyPr wrap="square" rtlCol="0">
            <a:spAutoFit/>
          </a:bodyPr>
          <a:lstStyle/>
          <a:p>
            <a:r>
              <a:rPr lang="zh-CN" altLang="en-US" sz="1600" b="1" dirty="0" smtClean="0">
                <a:solidFill>
                  <a:schemeClr val="bg1"/>
                </a:solidFill>
                <a:latin typeface="汉仪文黑-55简" panose="00020600040101010101" charset="-122"/>
                <a:ea typeface="汉仪文黑-55简" panose="00020600040101010101" charset="-122"/>
              </a:rPr>
              <a:t>选题背景</a:t>
            </a:r>
            <a:endParaRPr lang="zh-CN" altLang="en-US" sz="1600" b="1" dirty="0">
              <a:solidFill>
                <a:schemeClr val="bg1"/>
              </a:solidFill>
              <a:latin typeface="汉仪文黑-55简" panose="00020600040101010101" charset="-122"/>
              <a:ea typeface="汉仪文黑-55简" panose="00020600040101010101" charset="-122"/>
            </a:endParaRPr>
          </a:p>
        </p:txBody>
      </p:sp>
      <p:sp>
        <p:nvSpPr>
          <p:cNvPr id="8" name="文本框 7"/>
          <p:cNvSpPr txBox="1"/>
          <p:nvPr/>
        </p:nvSpPr>
        <p:spPr>
          <a:xfrm>
            <a:off x="2066744" y="2817633"/>
            <a:ext cx="3248025" cy="1706880"/>
          </a:xfrm>
          <a:prstGeom prst="rect">
            <a:avLst/>
          </a:prstGeom>
          <a:noFill/>
        </p:spPr>
        <p:txBody>
          <a:bodyPr wrap="square" rtlCol="0">
            <a:spAutoFit/>
          </a:bodyPr>
          <a:lstStyle/>
          <a:p>
            <a:pPr>
              <a:lnSpc>
                <a:spcPct val="150000"/>
              </a:lnSpc>
            </a:pPr>
            <a:r>
              <a:rPr lang="zh-CN" altLang="en-US" sz="1400" dirty="0" smtClean="0">
                <a:solidFill>
                  <a:schemeClr val="bg1"/>
                </a:solidFill>
                <a:latin typeface="汉仪文黑-55简" panose="00020600040101010101" charset="-122"/>
                <a:ea typeface="汉仪文黑-55简" panose="00020600040101010101" charset="-122"/>
              </a:rPr>
              <a:t>输入您的内容，请简要说明，言简意赅即可</a:t>
            </a:r>
            <a:r>
              <a:rPr lang="zh-CN" altLang="en-US" sz="1400" dirty="0">
                <a:solidFill>
                  <a:schemeClr val="bg1"/>
                </a:solidFill>
                <a:latin typeface="汉仪文黑-55简" panose="00020600040101010101" charset="-122"/>
                <a:ea typeface="汉仪文黑-55简" panose="00020600040101010101" charset="-122"/>
              </a:rPr>
              <a:t>输入您的内容，请简要说明，言简意赅即可输入您的内容，请简要说明，言简意赅即可输入您的内容，请简要说明，言简意赅即</a:t>
            </a:r>
            <a:r>
              <a:rPr lang="zh-CN" altLang="en-US" sz="1400" dirty="0" smtClean="0">
                <a:solidFill>
                  <a:schemeClr val="bg1"/>
                </a:solidFill>
                <a:latin typeface="汉仪文黑-55简" panose="00020600040101010101" charset="-122"/>
                <a:ea typeface="汉仪文黑-55简" panose="00020600040101010101" charset="-122"/>
              </a:rPr>
              <a:t>可</a:t>
            </a:r>
            <a:endParaRPr lang="zh-CN" altLang="en-US" sz="1400" dirty="0">
              <a:solidFill>
                <a:schemeClr val="bg1"/>
              </a:solidFill>
              <a:latin typeface="汉仪文黑-55简" panose="00020600040101010101" charset="-122"/>
              <a:ea typeface="汉仪文黑-55简" panose="00020600040101010101" charset="-122"/>
            </a:endParaRPr>
          </a:p>
        </p:txBody>
      </p:sp>
      <p:sp>
        <p:nvSpPr>
          <p:cNvPr id="4" name="矩形 3"/>
          <p:cNvSpPr/>
          <p:nvPr/>
        </p:nvSpPr>
        <p:spPr>
          <a:xfrm>
            <a:off x="9953897" y="2070189"/>
            <a:ext cx="914264" cy="829764"/>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1292996" y="5133701"/>
            <a:ext cx="395242" cy="380728"/>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0084526" y="2192800"/>
            <a:ext cx="644068" cy="584541"/>
          </a:xfrm>
          <a:prstGeom prst="rect">
            <a:avLst/>
          </a:prstGeom>
          <a:noFill/>
          <a:ln w="28575">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337605" y="5185195"/>
            <a:ext cx="306024" cy="277740"/>
          </a:xfrm>
          <a:prstGeom prst="rect">
            <a:avLst/>
          </a:prstGeom>
          <a:noFill/>
          <a:ln w="12700">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nvSpPr>
        <p:spPr>
          <a:xfrm>
            <a:off x="1701165" y="2016760"/>
            <a:ext cx="8240395" cy="4780915"/>
          </a:xfrm>
          <a:prstGeom prst="rect">
            <a:avLst/>
          </a:prstGeom>
          <a:noFill/>
        </p:spPr>
        <p:txBody>
          <a:bodyPr wrap="square" rtlCol="0">
            <a:noAutofit/>
          </a:bodyPr>
          <a:p>
            <a:pPr algn="just"/>
            <a:r>
              <a:rPr lang="en-US" altLang="zh-CN" sz="2400" b="1" dirty="0" smtClean="0">
                <a:solidFill>
                  <a:schemeClr val="tx1"/>
                </a:solidFill>
                <a:latin typeface="汉仪文黑-55简" panose="00020600040101010101" charset="-122"/>
                <a:ea typeface="汉仪文黑-55简" panose="00020600040101010101" charset="-122"/>
              </a:rPr>
              <a:t>  </a:t>
            </a:r>
            <a:r>
              <a:rPr lang="zh-CN" altLang="en-US" sz="2400" dirty="0" smtClean="0">
                <a:solidFill>
                  <a:schemeClr val="tx1"/>
                </a:solidFill>
                <a:latin typeface="汉仪文黑-55简" panose="00020600040101010101" charset="-122"/>
                <a:ea typeface="汉仪文黑-55简" panose="00020600040101010101" charset="-122"/>
              </a:rPr>
              <a:t>  </a:t>
            </a:r>
            <a:r>
              <a:rPr lang="en-US" altLang="zh-CN" sz="2400" dirty="0" smtClean="0">
                <a:solidFill>
                  <a:schemeClr val="tx1"/>
                </a:solidFill>
                <a:latin typeface="汉仪文黑-55简" panose="00020600040101010101" charset="-122"/>
                <a:ea typeface="汉仪文黑-55简" panose="00020600040101010101" charset="-122"/>
              </a:rPr>
              <a:t>  </a:t>
            </a:r>
            <a:r>
              <a:rPr lang="zh-CN" altLang="en-US" sz="2400" dirty="0" smtClean="0">
                <a:solidFill>
                  <a:schemeClr val="tx1"/>
                </a:solidFill>
                <a:latin typeface="汉仪文黑-55简" panose="00020600040101010101" charset="-122"/>
                <a:ea typeface="汉仪文黑-55简" panose="00020600040101010101" charset="-122"/>
              </a:rPr>
              <a:t>音乐不仅是反映思想情感的听觉艺术，更是极富个性的艺术，每个欣赏者的感受都独特。黑格尔说，音乐是“主体内心生活的显现”。</a:t>
            </a:r>
            <a:endParaRPr lang="zh-CN" altLang="en-US" sz="2400" dirty="0" smtClean="0">
              <a:solidFill>
                <a:schemeClr val="tx1"/>
              </a:solidFill>
              <a:latin typeface="汉仪文黑-55简" panose="00020600040101010101" charset="-122"/>
              <a:ea typeface="汉仪文黑-55简" panose="00020600040101010101" charset="-122"/>
            </a:endParaRPr>
          </a:p>
          <a:p>
            <a:pPr indent="457200" algn="just"/>
            <a:r>
              <a:rPr lang="zh-CN" altLang="en-US" sz="2400" dirty="0" smtClean="0">
                <a:solidFill>
                  <a:schemeClr val="tx1"/>
                </a:solidFill>
                <a:latin typeface="汉仪文黑-55简" panose="00020600040101010101" charset="-122"/>
                <a:ea typeface="汉仪文黑-55简" panose="00020600040101010101" charset="-122"/>
              </a:rPr>
              <a:t> 对儿童而言，音乐是其个体发展的表现。不同年龄阶段的孩子，认知、情感与表达方式各不相同，聆听同一作品时心理感受也因人而异，</a:t>
            </a:r>
            <a:r>
              <a:rPr lang="zh-CN" altLang="en-US" sz="2400" b="1" dirty="0" smtClean="0">
                <a:solidFill>
                  <a:schemeClr val="accent4"/>
                </a:solidFill>
                <a:latin typeface="汉仪文黑-55简" panose="00020600040101010101" charset="-122"/>
                <a:ea typeface="汉仪文黑-55简" panose="00020600040101010101" charset="-122"/>
              </a:rPr>
              <a:t>受认知水平、个人情感与个性等影响</a:t>
            </a:r>
            <a:r>
              <a:rPr lang="zh-CN" altLang="en-US" sz="2400" dirty="0" smtClean="0">
                <a:solidFill>
                  <a:schemeClr val="tx1"/>
                </a:solidFill>
                <a:latin typeface="汉仪文黑-55简" panose="00020600040101010101" charset="-122"/>
                <a:ea typeface="汉仪文黑-55简" panose="00020600040101010101" charset="-122"/>
              </a:rPr>
              <a:t>。儿童常自发以音乐自娱，麦克唐纳指出，音乐是儿童生命过程的一部分，是其作为独立个体的内在表达。因此，儿童音乐反映其认知、情感与个性发展，相关教育活动在唤醒主体意识、促进主体性发展方面具有特殊价值。</a:t>
            </a:r>
            <a:endParaRPr lang="zh-CN" altLang="en-US" sz="2400" dirty="0" smtClean="0">
              <a:solidFill>
                <a:schemeClr val="tx1"/>
              </a:solidFill>
              <a:latin typeface="汉仪文黑-55简" panose="00020600040101010101" charset="-122"/>
              <a:ea typeface="汉仪文黑-55简" panose="00020600040101010101" charset="-122"/>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半闭框 12"/>
          <p:cNvSpPr/>
          <p:nvPr/>
        </p:nvSpPr>
        <p:spPr>
          <a:xfrm rot="8100000">
            <a:off x="-320397" y="132713"/>
            <a:ext cx="640794" cy="640794"/>
          </a:xfrm>
          <a:prstGeom prst="halfFrame">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6" name="任意多边形 15"/>
          <p:cNvSpPr/>
          <p:nvPr/>
        </p:nvSpPr>
        <p:spPr>
          <a:xfrm rot="2700000">
            <a:off x="-224459" y="230878"/>
            <a:ext cx="444464" cy="444464"/>
          </a:xfrm>
          <a:custGeom>
            <a:avLst/>
            <a:gdLst>
              <a:gd name="connsiteX0" fmla="*/ 0 w 1553029"/>
              <a:gd name="connsiteY0" fmla="*/ 0 h 1553029"/>
              <a:gd name="connsiteX1" fmla="*/ 1553029 w 1553029"/>
              <a:gd name="connsiteY1" fmla="*/ 0 h 1553029"/>
              <a:gd name="connsiteX2" fmla="*/ 1553029 w 1553029"/>
              <a:gd name="connsiteY2" fmla="*/ 1553029 h 1553029"/>
              <a:gd name="connsiteX3" fmla="*/ 1508683 w 1553029"/>
              <a:gd name="connsiteY3" fmla="*/ 1553029 h 1553029"/>
              <a:gd name="connsiteX4" fmla="*/ 0 w 1553029"/>
              <a:gd name="connsiteY4" fmla="*/ 44346 h 15530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3029" h="1553029">
                <a:moveTo>
                  <a:pt x="0" y="0"/>
                </a:moveTo>
                <a:lnTo>
                  <a:pt x="1553029" y="0"/>
                </a:lnTo>
                <a:lnTo>
                  <a:pt x="1553029" y="1553029"/>
                </a:lnTo>
                <a:lnTo>
                  <a:pt x="1508683" y="1553029"/>
                </a:lnTo>
                <a:lnTo>
                  <a:pt x="0" y="44346"/>
                </a:lnTo>
                <a:close/>
              </a:path>
            </a:pathLst>
          </a:custGeom>
          <a:noFill/>
          <a:ln w="38100">
            <a:gradFill flip="none" rotWithShape="1">
              <a:gsLst>
                <a:gs pos="0">
                  <a:srgbClr val="D7B26C">
                    <a:alpha val="0"/>
                  </a:srgbClr>
                </a:gs>
                <a:gs pos="80740">
                  <a:srgbClr val="D7B26C">
                    <a:alpha val="55000"/>
                  </a:srgbClr>
                </a:gs>
                <a:gs pos="61000">
                  <a:srgbClr val="D7B26C"/>
                </a:gs>
                <a:gs pos="45000">
                  <a:srgbClr val="D7B26C">
                    <a:alpha val="0"/>
                  </a:srgbClr>
                </a:gs>
                <a:gs pos="100000">
                  <a:srgbClr val="D7B26C"/>
                </a:gs>
              </a:gsLst>
              <a:lin ang="189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557530" y="222885"/>
            <a:ext cx="8888730" cy="1170305"/>
          </a:xfrm>
          <a:prstGeom prst="rect">
            <a:avLst/>
          </a:prstGeom>
          <a:noFill/>
        </p:spPr>
        <p:txBody>
          <a:bodyPr wrap="square" rtlCol="0">
            <a:noAutofit/>
          </a:bodyPr>
          <a:lstStyle/>
          <a:p>
            <a:r>
              <a:rPr lang="zh-CN" altLang="en-US" sz="3600" b="1" dirty="0" smtClean="0">
                <a:solidFill>
                  <a:srgbClr val="5C826D"/>
                </a:solidFill>
                <a:latin typeface="汉仪文黑-55简" panose="00020600040101010101" charset="-122"/>
                <a:ea typeface="汉仪文黑-55简" panose="00020600040101010101" charset="-122"/>
                <a:sym typeface="+mn-ea"/>
              </a:rPr>
              <a:t>第二节</a:t>
            </a:r>
            <a:r>
              <a:rPr lang="zh-CN" altLang="en-US" sz="3600" dirty="0" smtClean="0">
                <a:solidFill>
                  <a:srgbClr val="5C826D"/>
                </a:solidFill>
                <a:latin typeface="汉仪文黑-55简" panose="00020600040101010101" charset="-122"/>
                <a:ea typeface="汉仪文黑-55简" panose="00020600040101010101" charset="-122"/>
                <a:sym typeface="+mn-ea"/>
              </a:rPr>
              <a:t> </a:t>
            </a:r>
            <a:r>
              <a:rPr lang="zh-CN" altLang="en-US" sz="3600" b="1" dirty="0" smtClean="0">
                <a:solidFill>
                  <a:srgbClr val="5C826D"/>
                </a:solidFill>
                <a:latin typeface="汉仪文黑-55简" panose="00020600040101010101" charset="-122"/>
                <a:ea typeface="汉仪文黑-55简" panose="00020600040101010101" charset="-122"/>
                <a:sym typeface="+mn-ea"/>
              </a:rPr>
              <a:t>儿童音乐</a:t>
            </a:r>
            <a:endParaRPr lang="zh-CN" altLang="en-US" sz="3600" b="1" dirty="0" smtClean="0">
              <a:solidFill>
                <a:srgbClr val="5C826D"/>
              </a:solidFill>
              <a:latin typeface="汉仪文黑-55简" panose="00020600040101010101" charset="-122"/>
              <a:ea typeface="汉仪文黑-55简" panose="00020600040101010101" charset="-122"/>
              <a:sym typeface="+mn-ea"/>
            </a:endParaRPr>
          </a:p>
          <a:p>
            <a:r>
              <a:rPr lang="zh-CN" altLang="en-US" sz="3200" b="1" dirty="0" smtClean="0">
                <a:solidFill>
                  <a:srgbClr val="D1AF6C"/>
                </a:solidFill>
                <a:latin typeface="汉仪文黑-55简" panose="00020600040101010101" charset="-122"/>
                <a:ea typeface="汉仪文黑-55简" panose="00020600040101010101" charset="-122"/>
              </a:rPr>
              <a:t>二、 儿童音乐的审美特性</a:t>
            </a:r>
            <a:endParaRPr lang="zh-CN" altLang="en-US" sz="3200" b="1" dirty="0" smtClean="0">
              <a:solidFill>
                <a:srgbClr val="D1AF6C"/>
              </a:solidFill>
              <a:latin typeface="汉仪文黑-55简" panose="00020600040101010101" charset="-122"/>
              <a:ea typeface="汉仪文黑-55简" panose="00020600040101010101" charset="-122"/>
            </a:endParaRPr>
          </a:p>
          <a:p>
            <a:r>
              <a:rPr lang="zh-CN" altLang="en-US" sz="2800" b="1" dirty="0" smtClean="0">
                <a:latin typeface="汉仪文黑-55简" panose="00020600040101010101" charset="-122"/>
                <a:ea typeface="汉仪文黑-55简" panose="00020600040101010101" charset="-122"/>
              </a:rPr>
              <a:t>(一) 形式美</a:t>
            </a:r>
            <a:endParaRPr lang="zh-CN" altLang="en-US" sz="2800" b="1" dirty="0" smtClean="0">
              <a:latin typeface="汉仪文黑-55简" panose="00020600040101010101" charset="-122"/>
              <a:ea typeface="汉仪文黑-55简" panose="00020600040101010101" charset="-122"/>
            </a:endParaRPr>
          </a:p>
        </p:txBody>
      </p:sp>
      <p:sp>
        <p:nvSpPr>
          <p:cNvPr id="7" name="文本框 6"/>
          <p:cNvSpPr txBox="1"/>
          <p:nvPr/>
        </p:nvSpPr>
        <p:spPr>
          <a:xfrm>
            <a:off x="2066818" y="2485071"/>
            <a:ext cx="1930400" cy="338554"/>
          </a:xfrm>
          <a:prstGeom prst="rect">
            <a:avLst/>
          </a:prstGeom>
          <a:noFill/>
        </p:spPr>
        <p:txBody>
          <a:bodyPr wrap="square" rtlCol="0">
            <a:spAutoFit/>
          </a:bodyPr>
          <a:lstStyle/>
          <a:p>
            <a:r>
              <a:rPr lang="zh-CN" altLang="en-US" sz="1600" b="1" dirty="0" smtClean="0">
                <a:solidFill>
                  <a:schemeClr val="bg1"/>
                </a:solidFill>
                <a:latin typeface="汉仪文黑-55简" panose="00020600040101010101" charset="-122"/>
                <a:ea typeface="汉仪文黑-55简" panose="00020600040101010101" charset="-122"/>
              </a:rPr>
              <a:t>选题背景</a:t>
            </a:r>
            <a:endParaRPr lang="zh-CN" altLang="en-US" sz="1600" b="1" dirty="0">
              <a:solidFill>
                <a:schemeClr val="bg1"/>
              </a:solidFill>
              <a:latin typeface="汉仪文黑-55简" panose="00020600040101010101" charset="-122"/>
              <a:ea typeface="汉仪文黑-55简" panose="00020600040101010101" charset="-122"/>
            </a:endParaRPr>
          </a:p>
        </p:txBody>
      </p:sp>
      <p:sp>
        <p:nvSpPr>
          <p:cNvPr id="8" name="文本框 7"/>
          <p:cNvSpPr txBox="1"/>
          <p:nvPr/>
        </p:nvSpPr>
        <p:spPr>
          <a:xfrm>
            <a:off x="2066744" y="2817633"/>
            <a:ext cx="3248025" cy="1706880"/>
          </a:xfrm>
          <a:prstGeom prst="rect">
            <a:avLst/>
          </a:prstGeom>
          <a:noFill/>
        </p:spPr>
        <p:txBody>
          <a:bodyPr wrap="square" rtlCol="0">
            <a:spAutoFit/>
          </a:bodyPr>
          <a:lstStyle/>
          <a:p>
            <a:pPr>
              <a:lnSpc>
                <a:spcPct val="150000"/>
              </a:lnSpc>
            </a:pPr>
            <a:r>
              <a:rPr lang="zh-CN" altLang="en-US" sz="1400" dirty="0" smtClean="0">
                <a:solidFill>
                  <a:schemeClr val="bg1"/>
                </a:solidFill>
                <a:latin typeface="汉仪文黑-55简" panose="00020600040101010101" charset="-122"/>
                <a:ea typeface="汉仪文黑-55简" panose="00020600040101010101" charset="-122"/>
              </a:rPr>
              <a:t>输入您的内容，请简要说明，言简意赅即可</a:t>
            </a:r>
            <a:r>
              <a:rPr lang="zh-CN" altLang="en-US" sz="1400" dirty="0">
                <a:solidFill>
                  <a:schemeClr val="bg1"/>
                </a:solidFill>
                <a:latin typeface="汉仪文黑-55简" panose="00020600040101010101" charset="-122"/>
                <a:ea typeface="汉仪文黑-55简" panose="00020600040101010101" charset="-122"/>
              </a:rPr>
              <a:t>输入您的内容，请简要说明，言简意赅即可输入您的内容，请简要说明，言简意赅即可输入您的内容，请简要说明，言简意赅即</a:t>
            </a:r>
            <a:r>
              <a:rPr lang="zh-CN" altLang="en-US" sz="1400" dirty="0" smtClean="0">
                <a:solidFill>
                  <a:schemeClr val="bg1"/>
                </a:solidFill>
                <a:latin typeface="汉仪文黑-55简" panose="00020600040101010101" charset="-122"/>
                <a:ea typeface="汉仪文黑-55简" panose="00020600040101010101" charset="-122"/>
              </a:rPr>
              <a:t>可</a:t>
            </a:r>
            <a:endParaRPr lang="zh-CN" altLang="en-US" sz="1400" dirty="0">
              <a:solidFill>
                <a:schemeClr val="bg1"/>
              </a:solidFill>
              <a:latin typeface="汉仪文黑-55简" panose="00020600040101010101" charset="-122"/>
              <a:ea typeface="汉仪文黑-55简" panose="00020600040101010101" charset="-122"/>
            </a:endParaRPr>
          </a:p>
        </p:txBody>
      </p:sp>
      <p:sp>
        <p:nvSpPr>
          <p:cNvPr id="4" name="矩形 3"/>
          <p:cNvSpPr/>
          <p:nvPr/>
        </p:nvSpPr>
        <p:spPr>
          <a:xfrm>
            <a:off x="9953897" y="2070189"/>
            <a:ext cx="914264" cy="829764"/>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1292996" y="5133701"/>
            <a:ext cx="395242" cy="380728"/>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0084526" y="2192800"/>
            <a:ext cx="644068" cy="584541"/>
          </a:xfrm>
          <a:prstGeom prst="rect">
            <a:avLst/>
          </a:prstGeom>
          <a:noFill/>
          <a:ln w="28575">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337605" y="5185195"/>
            <a:ext cx="306024" cy="277740"/>
          </a:xfrm>
          <a:prstGeom prst="rect">
            <a:avLst/>
          </a:prstGeom>
          <a:noFill/>
          <a:ln w="12700">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nvSpPr>
        <p:spPr>
          <a:xfrm>
            <a:off x="1701165" y="2016760"/>
            <a:ext cx="8240395" cy="4780915"/>
          </a:xfrm>
          <a:prstGeom prst="rect">
            <a:avLst/>
          </a:prstGeom>
          <a:noFill/>
        </p:spPr>
        <p:txBody>
          <a:bodyPr wrap="square" rtlCol="0">
            <a:noAutofit/>
          </a:bodyPr>
          <a:p>
            <a:pPr algn="just"/>
            <a:r>
              <a:rPr lang="zh-CN" altLang="en-US" sz="2400" dirty="0" smtClean="0">
                <a:solidFill>
                  <a:schemeClr val="tx1"/>
                </a:solidFill>
                <a:latin typeface="汉仪文黑-55简" panose="00020600040101010101" charset="-122"/>
                <a:ea typeface="汉仪文黑-55简" panose="00020600040101010101" charset="-122"/>
              </a:rPr>
              <a:t>1. 音色</a:t>
            </a:r>
            <a:endParaRPr lang="zh-CN" altLang="en-US" sz="2400" dirty="0" smtClean="0">
              <a:solidFill>
                <a:schemeClr val="tx1"/>
              </a:solidFill>
              <a:latin typeface="汉仪文黑-55简" panose="00020600040101010101" charset="-122"/>
              <a:ea typeface="汉仪文黑-55简" panose="00020600040101010101" charset="-122"/>
            </a:endParaRPr>
          </a:p>
          <a:p>
            <a:pPr algn="just"/>
            <a:r>
              <a:rPr lang="en-US" altLang="zh-CN" sz="2400" b="1" dirty="0" smtClean="0">
                <a:solidFill>
                  <a:schemeClr val="accent4"/>
                </a:solidFill>
                <a:latin typeface="汉仪文黑-55简" panose="00020600040101010101" charset="-122"/>
                <a:ea typeface="汉仪文黑-55简" panose="00020600040101010101" charset="-122"/>
                <a:sym typeface="+mn-ea"/>
              </a:rPr>
              <a:t>      </a:t>
            </a:r>
            <a:r>
              <a:rPr lang="zh-CN" altLang="en-US" sz="2400" b="1" dirty="0" smtClean="0">
                <a:solidFill>
                  <a:schemeClr val="accent4"/>
                </a:solidFill>
                <a:latin typeface="汉仪文黑-55简" panose="00020600040101010101" charset="-122"/>
                <a:ea typeface="汉仪文黑-55简" panose="00020600040101010101" charset="-122"/>
                <a:sym typeface="+mn-ea"/>
              </a:rPr>
              <a:t>音色指嗓音或乐器的音质</a:t>
            </a:r>
            <a:r>
              <a:rPr lang="zh-CN" altLang="en-US" sz="2400" dirty="0" smtClean="0">
                <a:latin typeface="汉仪文黑-55简" panose="00020600040101010101" charset="-122"/>
                <a:ea typeface="汉仪文黑-55简" panose="00020600040101010101" charset="-122"/>
                <a:sym typeface="+mn-ea"/>
              </a:rPr>
              <a:t>，人声有嘹亮、柔美等区别，乐器音色更为丰富。在儿童音乐创作中，音乐家常选用对儿童有吸引力的音色，如童声、定音鼓模仿雷声等，使作品具有童趣。</a:t>
            </a:r>
            <a:endParaRPr lang="zh-CN" altLang="en-US" sz="2400" dirty="0" smtClean="0">
              <a:solidFill>
                <a:schemeClr val="tx1"/>
              </a:solidFill>
              <a:latin typeface="汉仪文黑-55简" panose="00020600040101010101" charset="-122"/>
              <a:ea typeface="汉仪文黑-55简" panose="00020600040101010101" charset="-122"/>
            </a:endParaRPr>
          </a:p>
          <a:p>
            <a:pPr algn="just"/>
            <a:r>
              <a:rPr lang="zh-CN" altLang="en-US" sz="2400" dirty="0" smtClean="0">
                <a:latin typeface="汉仪文黑-55简" panose="00020600040101010101" charset="-122"/>
                <a:ea typeface="汉仪文黑-55简" panose="00020600040101010101" charset="-122"/>
                <a:sym typeface="+mn-ea"/>
              </a:rPr>
              <a:t> </a:t>
            </a:r>
            <a:r>
              <a:rPr lang="en-US" altLang="zh-CN" sz="2400" dirty="0" smtClean="0">
                <a:latin typeface="汉仪文黑-55简" panose="00020600040101010101" charset="-122"/>
                <a:ea typeface="汉仪文黑-55简" panose="00020600040101010101" charset="-122"/>
                <a:sym typeface="+mn-ea"/>
              </a:rPr>
              <a:t>     </a:t>
            </a:r>
            <a:r>
              <a:rPr lang="zh-CN" altLang="en-US" sz="2400" dirty="0" smtClean="0">
                <a:latin typeface="汉仪文黑-55简" panose="00020600040101010101" charset="-122"/>
                <a:ea typeface="汉仪文黑-55简" panose="00020600040101010101" charset="-122"/>
                <a:sym typeface="+mn-ea"/>
              </a:rPr>
              <a:t>例如，圣-桑《动物狂欢节》用倍大提琴表现大象粗壮，用大提琴表现天鹅优雅；木管乐器因音色似鸟鸣或牧笛，常被描绘大自然。格里格《晨景》也以木管音色描绘清晨景致，带给儿童美好体验。</a:t>
            </a:r>
            <a:endParaRPr lang="zh-CN" altLang="en-US" sz="2400" dirty="0" smtClean="0">
              <a:solidFill>
                <a:schemeClr val="tx1"/>
              </a:solidFill>
              <a:latin typeface="汉仪文黑-55简" panose="00020600040101010101" charset="-122"/>
              <a:ea typeface="汉仪文黑-55简" panose="00020600040101010101" charset="-122"/>
            </a:endParaRPr>
          </a:p>
          <a:p>
            <a:pPr algn="just"/>
            <a:endParaRPr lang="zh-CN" altLang="en-US" sz="2400" dirty="0" smtClean="0">
              <a:solidFill>
                <a:schemeClr val="tx1"/>
              </a:solidFill>
              <a:latin typeface="汉仪文黑-55简" panose="00020600040101010101" charset="-122"/>
              <a:ea typeface="汉仪文黑-55简" panose="00020600040101010101" charset="-122"/>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pattFill prst="pct5">
          <a:fgClr>
            <a:srgbClr val="C9D0D5"/>
          </a:fgClr>
          <a:bgClr>
            <a:schemeClr val="bg1"/>
          </a:bgClr>
        </a:pattFill>
        <a:effectLst/>
      </p:bgPr>
    </p:bg>
    <p:spTree>
      <p:nvGrpSpPr>
        <p:cNvPr id="1" name=""/>
        <p:cNvGrpSpPr/>
        <p:nvPr/>
      </p:nvGrpSpPr>
      <p:grpSpPr>
        <a:xfrm>
          <a:off x="0" y="0"/>
          <a:ext cx="0" cy="0"/>
          <a:chOff x="0" y="0"/>
          <a:chExt cx="0" cy="0"/>
        </a:xfrm>
      </p:grpSpPr>
      <p:grpSp>
        <p:nvGrpSpPr>
          <p:cNvPr id="85" name="组合 84"/>
          <p:cNvGrpSpPr/>
          <p:nvPr/>
        </p:nvGrpSpPr>
        <p:grpSpPr>
          <a:xfrm>
            <a:off x="-318784" y="-438150"/>
            <a:ext cx="2054282" cy="7742402"/>
            <a:chOff x="-318759" y="-438055"/>
            <a:chExt cx="2054231" cy="7742211"/>
          </a:xfrm>
        </p:grpSpPr>
        <p:grpSp>
          <p:nvGrpSpPr>
            <p:cNvPr id="18" name="组合 17"/>
            <p:cNvGrpSpPr/>
            <p:nvPr/>
          </p:nvGrpSpPr>
          <p:grpSpPr>
            <a:xfrm>
              <a:off x="-318758" y="-438055"/>
              <a:ext cx="2054230" cy="1341411"/>
              <a:chOff x="-318758" y="-438055"/>
              <a:chExt cx="2054230" cy="1341411"/>
            </a:xfrm>
          </p:grpSpPr>
          <p:sp>
            <p:nvSpPr>
              <p:cNvPr id="11" name="任意多边形 10"/>
              <p:cNvSpPr/>
              <p:nvPr/>
            </p:nvSpPr>
            <p:spPr>
              <a:xfrm rot="2700000">
                <a:off x="103782" y="-728333"/>
                <a:ext cx="1209149" cy="2054230"/>
              </a:xfrm>
              <a:custGeom>
                <a:avLst/>
                <a:gdLst>
                  <a:gd name="connsiteX0" fmla="*/ 579225 w 1209149"/>
                  <a:gd name="connsiteY0" fmla="*/ 629924 h 2054230"/>
                  <a:gd name="connsiteX1" fmla="*/ 1209149 w 1209149"/>
                  <a:gd name="connsiteY1" fmla="*/ 0 h 2054230"/>
                  <a:gd name="connsiteX2" fmla="*/ 1209149 w 1209149"/>
                  <a:gd name="connsiteY2" fmla="*/ 2054230 h 2054230"/>
                  <a:gd name="connsiteX3" fmla="*/ 629924 w 1209149"/>
                  <a:gd name="connsiteY3" fmla="*/ 2054230 h 2054230"/>
                  <a:gd name="connsiteX4" fmla="*/ 0 w 1209149"/>
                  <a:gd name="connsiteY4" fmla="*/ 1424306 h 2054230"/>
                  <a:gd name="connsiteX5" fmla="*/ 579225 w 1209149"/>
                  <a:gd name="connsiteY5" fmla="*/ 1424306 h 20542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09149" h="2054230">
                    <a:moveTo>
                      <a:pt x="579225" y="629924"/>
                    </a:moveTo>
                    <a:lnTo>
                      <a:pt x="1209149" y="0"/>
                    </a:lnTo>
                    <a:lnTo>
                      <a:pt x="1209149" y="2054230"/>
                    </a:lnTo>
                    <a:lnTo>
                      <a:pt x="629924" y="2054230"/>
                    </a:lnTo>
                    <a:lnTo>
                      <a:pt x="0" y="1424306"/>
                    </a:lnTo>
                    <a:lnTo>
                      <a:pt x="579225" y="1424306"/>
                    </a:lnTo>
                    <a:close/>
                  </a:path>
                </a:pathLst>
              </a:cu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3" name="任意多边形 12"/>
              <p:cNvSpPr/>
              <p:nvPr/>
            </p:nvSpPr>
            <p:spPr>
              <a:xfrm rot="2700000">
                <a:off x="28669" y="-657766"/>
                <a:ext cx="1072529" cy="1511952"/>
              </a:xfrm>
              <a:custGeom>
                <a:avLst/>
                <a:gdLst>
                  <a:gd name="connsiteX0" fmla="*/ 0 w 1072529"/>
                  <a:gd name="connsiteY0" fmla="*/ 1072529 h 1511952"/>
                  <a:gd name="connsiteX1" fmla="*/ 1072529 w 1072529"/>
                  <a:gd name="connsiteY1" fmla="*/ 0 h 1511952"/>
                  <a:gd name="connsiteX2" fmla="*/ 1072529 w 1072529"/>
                  <a:gd name="connsiteY2" fmla="*/ 1511952 h 1511952"/>
                  <a:gd name="connsiteX3" fmla="*/ 439424 w 1072529"/>
                  <a:gd name="connsiteY3" fmla="*/ 1511952 h 1511952"/>
                </a:gdLst>
                <a:ahLst/>
                <a:cxnLst>
                  <a:cxn ang="0">
                    <a:pos x="connsiteX0" y="connsiteY0"/>
                  </a:cxn>
                  <a:cxn ang="0">
                    <a:pos x="connsiteX1" y="connsiteY1"/>
                  </a:cxn>
                  <a:cxn ang="0">
                    <a:pos x="connsiteX2" y="connsiteY2"/>
                  </a:cxn>
                  <a:cxn ang="0">
                    <a:pos x="connsiteX3" y="connsiteY3"/>
                  </a:cxn>
                </a:cxnLst>
                <a:rect l="l" t="t" r="r" b="b"/>
                <a:pathLst>
                  <a:path w="1072529" h="1511952">
                    <a:moveTo>
                      <a:pt x="0" y="1072529"/>
                    </a:moveTo>
                    <a:lnTo>
                      <a:pt x="1072529" y="0"/>
                    </a:lnTo>
                    <a:lnTo>
                      <a:pt x="1072529" y="1511952"/>
                    </a:lnTo>
                    <a:lnTo>
                      <a:pt x="439424" y="1511952"/>
                    </a:lnTo>
                    <a:close/>
                  </a:path>
                </a:pathLst>
              </a:custGeom>
              <a:noFill/>
              <a:ln w="57150">
                <a:gradFill flip="none" rotWithShape="1">
                  <a:gsLst>
                    <a:gs pos="0">
                      <a:srgbClr val="D7B26C"/>
                    </a:gs>
                    <a:gs pos="67000">
                      <a:srgbClr val="D7B26C">
                        <a:alpha val="40000"/>
                      </a:srgbClr>
                    </a:gs>
                    <a:gs pos="100000">
                      <a:srgbClr val="D7B26C">
                        <a:alpha val="65000"/>
                      </a:srgbClr>
                    </a:gs>
                  </a:gsLst>
                  <a:lin ang="162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9" name="组合 18"/>
            <p:cNvGrpSpPr/>
            <p:nvPr/>
          </p:nvGrpSpPr>
          <p:grpSpPr>
            <a:xfrm flipV="1">
              <a:off x="-318759" y="5962745"/>
              <a:ext cx="2054230" cy="1341411"/>
              <a:chOff x="-318758" y="-438055"/>
              <a:chExt cx="2054230" cy="1341411"/>
            </a:xfrm>
          </p:grpSpPr>
          <p:sp>
            <p:nvSpPr>
              <p:cNvPr id="20" name="任意多边形 19"/>
              <p:cNvSpPr/>
              <p:nvPr/>
            </p:nvSpPr>
            <p:spPr>
              <a:xfrm rot="2700000">
                <a:off x="103782" y="-728333"/>
                <a:ext cx="1209149" cy="2054230"/>
              </a:xfrm>
              <a:custGeom>
                <a:avLst/>
                <a:gdLst>
                  <a:gd name="connsiteX0" fmla="*/ 579225 w 1209149"/>
                  <a:gd name="connsiteY0" fmla="*/ 629924 h 2054230"/>
                  <a:gd name="connsiteX1" fmla="*/ 1209149 w 1209149"/>
                  <a:gd name="connsiteY1" fmla="*/ 0 h 2054230"/>
                  <a:gd name="connsiteX2" fmla="*/ 1209149 w 1209149"/>
                  <a:gd name="connsiteY2" fmla="*/ 2054230 h 2054230"/>
                  <a:gd name="connsiteX3" fmla="*/ 629924 w 1209149"/>
                  <a:gd name="connsiteY3" fmla="*/ 2054230 h 2054230"/>
                  <a:gd name="connsiteX4" fmla="*/ 0 w 1209149"/>
                  <a:gd name="connsiteY4" fmla="*/ 1424306 h 2054230"/>
                  <a:gd name="connsiteX5" fmla="*/ 579225 w 1209149"/>
                  <a:gd name="connsiteY5" fmla="*/ 1424306 h 20542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09149" h="2054230">
                    <a:moveTo>
                      <a:pt x="579225" y="629924"/>
                    </a:moveTo>
                    <a:lnTo>
                      <a:pt x="1209149" y="0"/>
                    </a:lnTo>
                    <a:lnTo>
                      <a:pt x="1209149" y="2054230"/>
                    </a:lnTo>
                    <a:lnTo>
                      <a:pt x="629924" y="2054230"/>
                    </a:lnTo>
                    <a:lnTo>
                      <a:pt x="0" y="1424306"/>
                    </a:lnTo>
                    <a:lnTo>
                      <a:pt x="579225" y="1424306"/>
                    </a:lnTo>
                    <a:close/>
                  </a:path>
                </a:pathLst>
              </a:cu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1" name="任意多边形 20"/>
              <p:cNvSpPr/>
              <p:nvPr/>
            </p:nvSpPr>
            <p:spPr>
              <a:xfrm rot="2700000">
                <a:off x="28669" y="-657766"/>
                <a:ext cx="1072529" cy="1511952"/>
              </a:xfrm>
              <a:custGeom>
                <a:avLst/>
                <a:gdLst>
                  <a:gd name="connsiteX0" fmla="*/ 0 w 1072529"/>
                  <a:gd name="connsiteY0" fmla="*/ 1072529 h 1511952"/>
                  <a:gd name="connsiteX1" fmla="*/ 1072529 w 1072529"/>
                  <a:gd name="connsiteY1" fmla="*/ 0 h 1511952"/>
                  <a:gd name="connsiteX2" fmla="*/ 1072529 w 1072529"/>
                  <a:gd name="connsiteY2" fmla="*/ 1511952 h 1511952"/>
                  <a:gd name="connsiteX3" fmla="*/ 439424 w 1072529"/>
                  <a:gd name="connsiteY3" fmla="*/ 1511952 h 1511952"/>
                </a:gdLst>
                <a:ahLst/>
                <a:cxnLst>
                  <a:cxn ang="0">
                    <a:pos x="connsiteX0" y="connsiteY0"/>
                  </a:cxn>
                  <a:cxn ang="0">
                    <a:pos x="connsiteX1" y="connsiteY1"/>
                  </a:cxn>
                  <a:cxn ang="0">
                    <a:pos x="connsiteX2" y="connsiteY2"/>
                  </a:cxn>
                  <a:cxn ang="0">
                    <a:pos x="connsiteX3" y="connsiteY3"/>
                  </a:cxn>
                </a:cxnLst>
                <a:rect l="l" t="t" r="r" b="b"/>
                <a:pathLst>
                  <a:path w="1072529" h="1511952">
                    <a:moveTo>
                      <a:pt x="0" y="1072529"/>
                    </a:moveTo>
                    <a:lnTo>
                      <a:pt x="1072529" y="0"/>
                    </a:lnTo>
                    <a:lnTo>
                      <a:pt x="1072529" y="1511952"/>
                    </a:lnTo>
                    <a:lnTo>
                      <a:pt x="439424" y="1511952"/>
                    </a:lnTo>
                    <a:close/>
                  </a:path>
                </a:pathLst>
              </a:custGeom>
              <a:noFill/>
              <a:ln w="57150">
                <a:gradFill flip="none" rotWithShape="1">
                  <a:gsLst>
                    <a:gs pos="0">
                      <a:srgbClr val="D7B26C"/>
                    </a:gs>
                    <a:gs pos="67000">
                      <a:srgbClr val="D7B26C">
                        <a:alpha val="40000"/>
                      </a:srgbClr>
                    </a:gs>
                    <a:gs pos="100000">
                      <a:srgbClr val="D7B26C">
                        <a:alpha val="65000"/>
                      </a:srgbClr>
                    </a:gs>
                  </a:gsLst>
                  <a:lin ang="162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89" name="组合 88"/>
          <p:cNvGrpSpPr/>
          <p:nvPr/>
        </p:nvGrpSpPr>
        <p:grpSpPr>
          <a:xfrm>
            <a:off x="9629471" y="-57386"/>
            <a:ext cx="4744029" cy="6972537"/>
            <a:chOff x="9629471" y="-57386"/>
            <a:chExt cx="4744029" cy="6972537"/>
          </a:xfrm>
        </p:grpSpPr>
        <p:sp>
          <p:nvSpPr>
            <p:cNvPr id="61" name="任意多边形 60"/>
            <p:cNvSpPr/>
            <p:nvPr/>
          </p:nvSpPr>
          <p:spPr>
            <a:xfrm rot="2700000">
              <a:off x="10004350" y="1244426"/>
              <a:ext cx="4369150" cy="4369150"/>
            </a:xfrm>
            <a:custGeom>
              <a:avLst/>
              <a:gdLst>
                <a:gd name="connsiteX0" fmla="*/ 0 w 4369150"/>
                <a:gd name="connsiteY0" fmla="*/ 0 h 4369150"/>
                <a:gd name="connsiteX1" fmla="*/ 875900 w 4369150"/>
                <a:gd name="connsiteY1" fmla="*/ 875899 h 4369150"/>
                <a:gd name="connsiteX2" fmla="*/ 875899 w 4369150"/>
                <a:gd name="connsiteY2" fmla="*/ 3493251 h 4369150"/>
                <a:gd name="connsiteX3" fmla="*/ 3493251 w 4369150"/>
                <a:gd name="connsiteY3" fmla="*/ 3493251 h 4369150"/>
                <a:gd name="connsiteX4" fmla="*/ 4369150 w 4369150"/>
                <a:gd name="connsiteY4" fmla="*/ 4369150 h 4369150"/>
                <a:gd name="connsiteX5" fmla="*/ 0 w 4369150"/>
                <a:gd name="connsiteY5" fmla="*/ 4369150 h 4369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69150" h="4369150">
                  <a:moveTo>
                    <a:pt x="0" y="0"/>
                  </a:moveTo>
                  <a:lnTo>
                    <a:pt x="875900" y="875899"/>
                  </a:lnTo>
                  <a:lnTo>
                    <a:pt x="875899" y="3493251"/>
                  </a:lnTo>
                  <a:lnTo>
                    <a:pt x="3493251" y="3493251"/>
                  </a:lnTo>
                  <a:lnTo>
                    <a:pt x="4369150" y="4369150"/>
                  </a:lnTo>
                  <a:lnTo>
                    <a:pt x="0" y="4369150"/>
                  </a:lnTo>
                  <a:close/>
                </a:path>
              </a:pathLst>
            </a:cu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84" name="组合 83"/>
            <p:cNvGrpSpPr/>
            <p:nvPr/>
          </p:nvGrpSpPr>
          <p:grpSpPr>
            <a:xfrm>
              <a:off x="9629471" y="-57386"/>
              <a:ext cx="2620422" cy="6972537"/>
              <a:chOff x="9629471" y="-57386"/>
              <a:chExt cx="2620422" cy="6972537"/>
            </a:xfrm>
          </p:grpSpPr>
          <p:sp>
            <p:nvSpPr>
              <p:cNvPr id="45" name="任意多边形 44"/>
              <p:cNvSpPr/>
              <p:nvPr/>
            </p:nvSpPr>
            <p:spPr>
              <a:xfrm>
                <a:off x="10177462" y="5889069"/>
                <a:ext cx="2014538" cy="1007269"/>
              </a:xfrm>
              <a:custGeom>
                <a:avLst/>
                <a:gdLst>
                  <a:gd name="connsiteX0" fmla="*/ 1007269 w 2014538"/>
                  <a:gd name="connsiteY0" fmla="*/ 0 h 1007269"/>
                  <a:gd name="connsiteX1" fmla="*/ 2014538 w 2014538"/>
                  <a:gd name="connsiteY1" fmla="*/ 1007269 h 1007269"/>
                  <a:gd name="connsiteX2" fmla="*/ 0 w 2014538"/>
                  <a:gd name="connsiteY2" fmla="*/ 1007269 h 1007269"/>
                </a:gdLst>
                <a:ahLst/>
                <a:cxnLst>
                  <a:cxn ang="0">
                    <a:pos x="connsiteX0" y="connsiteY0"/>
                  </a:cxn>
                  <a:cxn ang="0">
                    <a:pos x="connsiteX1" y="connsiteY1"/>
                  </a:cxn>
                  <a:cxn ang="0">
                    <a:pos x="connsiteX2" y="connsiteY2"/>
                  </a:cxn>
                </a:cxnLst>
                <a:rect l="l" t="t" r="r" b="b"/>
                <a:pathLst>
                  <a:path w="2014538" h="1007269">
                    <a:moveTo>
                      <a:pt x="1007269" y="0"/>
                    </a:moveTo>
                    <a:lnTo>
                      <a:pt x="2014538" y="1007269"/>
                    </a:lnTo>
                    <a:lnTo>
                      <a:pt x="0" y="1007269"/>
                    </a:lnTo>
                    <a:close/>
                  </a:path>
                </a:pathLst>
              </a:cu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任意多边形 82"/>
              <p:cNvSpPr/>
              <p:nvPr/>
            </p:nvSpPr>
            <p:spPr>
              <a:xfrm>
                <a:off x="9901083" y="2840615"/>
                <a:ext cx="2329761" cy="4074536"/>
              </a:xfrm>
              <a:custGeom>
                <a:avLst/>
                <a:gdLst>
                  <a:gd name="connsiteX0" fmla="*/ 2329761 w 2329761"/>
                  <a:gd name="connsiteY0" fmla="*/ 0 h 4074536"/>
                  <a:gd name="connsiteX1" fmla="*/ 2329761 w 2329761"/>
                  <a:gd name="connsiteY1" fmla="*/ 4074536 h 4074536"/>
                  <a:gd name="connsiteX2" fmla="*/ 1744775 w 2329761"/>
                  <a:gd name="connsiteY2" fmla="*/ 4074536 h 4074536"/>
                  <a:gd name="connsiteX3" fmla="*/ 0 w 2329761"/>
                  <a:gd name="connsiteY3" fmla="*/ 2329761 h 4074536"/>
                </a:gdLst>
                <a:ahLst/>
                <a:cxnLst>
                  <a:cxn ang="0">
                    <a:pos x="connsiteX0" y="connsiteY0"/>
                  </a:cxn>
                  <a:cxn ang="0">
                    <a:pos x="connsiteX1" y="connsiteY1"/>
                  </a:cxn>
                  <a:cxn ang="0">
                    <a:pos x="connsiteX2" y="connsiteY2"/>
                  </a:cxn>
                  <a:cxn ang="0">
                    <a:pos x="connsiteX3" y="connsiteY3"/>
                  </a:cxn>
                </a:cxnLst>
                <a:rect l="l" t="t" r="r" b="b"/>
                <a:pathLst>
                  <a:path w="2329761" h="4074536">
                    <a:moveTo>
                      <a:pt x="2329761" y="0"/>
                    </a:moveTo>
                    <a:lnTo>
                      <a:pt x="2329761" y="4074536"/>
                    </a:lnTo>
                    <a:lnTo>
                      <a:pt x="1744775" y="4074536"/>
                    </a:lnTo>
                    <a:lnTo>
                      <a:pt x="0" y="2329761"/>
                    </a:lnTo>
                    <a:close/>
                  </a:path>
                </a:pathLst>
              </a:custGeom>
              <a:noFill/>
              <a:ln w="57150">
                <a:gradFill flip="none" rotWithShape="1">
                  <a:gsLst>
                    <a:gs pos="0">
                      <a:srgbClr val="D7B26C"/>
                    </a:gs>
                    <a:gs pos="31000">
                      <a:srgbClr val="D7B26C">
                        <a:alpha val="27000"/>
                      </a:srgbClr>
                    </a:gs>
                    <a:gs pos="65000">
                      <a:srgbClr val="D7B26C"/>
                    </a:gs>
                    <a:gs pos="100000">
                      <a:srgbClr val="D7B26C">
                        <a:alpha val="0"/>
                      </a:srgb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任意多边形 80"/>
              <p:cNvSpPr/>
              <p:nvPr/>
            </p:nvSpPr>
            <p:spPr>
              <a:xfrm>
                <a:off x="10162403" y="3101936"/>
                <a:ext cx="2068440" cy="3811626"/>
              </a:xfrm>
              <a:custGeom>
                <a:avLst/>
                <a:gdLst>
                  <a:gd name="connsiteX0" fmla="*/ 2068440 w 2068440"/>
                  <a:gd name="connsiteY0" fmla="*/ 0 h 3811626"/>
                  <a:gd name="connsiteX1" fmla="*/ 2068440 w 2068440"/>
                  <a:gd name="connsiteY1" fmla="*/ 3811626 h 3811626"/>
                  <a:gd name="connsiteX2" fmla="*/ 1743186 w 2068440"/>
                  <a:gd name="connsiteY2" fmla="*/ 3811626 h 3811626"/>
                  <a:gd name="connsiteX3" fmla="*/ 0 w 2068440"/>
                  <a:gd name="connsiteY3" fmla="*/ 2068440 h 3811626"/>
                </a:gdLst>
                <a:ahLst/>
                <a:cxnLst>
                  <a:cxn ang="0">
                    <a:pos x="connsiteX0" y="connsiteY0"/>
                  </a:cxn>
                  <a:cxn ang="0">
                    <a:pos x="connsiteX1" y="connsiteY1"/>
                  </a:cxn>
                  <a:cxn ang="0">
                    <a:pos x="connsiteX2" y="connsiteY2"/>
                  </a:cxn>
                  <a:cxn ang="0">
                    <a:pos x="connsiteX3" y="connsiteY3"/>
                  </a:cxn>
                </a:cxnLst>
                <a:rect l="l" t="t" r="r" b="b"/>
                <a:pathLst>
                  <a:path w="2068440" h="3811626">
                    <a:moveTo>
                      <a:pt x="2068440" y="0"/>
                    </a:moveTo>
                    <a:lnTo>
                      <a:pt x="2068440" y="3811626"/>
                    </a:lnTo>
                    <a:lnTo>
                      <a:pt x="1743186" y="3811626"/>
                    </a:lnTo>
                    <a:lnTo>
                      <a:pt x="0" y="2068440"/>
                    </a:lnTo>
                    <a:close/>
                  </a:path>
                </a:pathLst>
              </a:custGeom>
              <a:noFill/>
              <a:ln w="57150">
                <a:gradFill flip="none" rotWithShape="1">
                  <a:gsLst>
                    <a:gs pos="0">
                      <a:srgbClr val="D7B26C"/>
                    </a:gs>
                    <a:gs pos="31000">
                      <a:srgbClr val="D7B26C">
                        <a:alpha val="27000"/>
                      </a:srgbClr>
                    </a:gs>
                    <a:gs pos="65000">
                      <a:srgbClr val="D7B26C"/>
                    </a:gs>
                    <a:gs pos="100000">
                      <a:srgbClr val="D7B26C">
                        <a:alpha val="0"/>
                      </a:srgb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任意多边形 78"/>
              <p:cNvSpPr/>
              <p:nvPr/>
            </p:nvSpPr>
            <p:spPr>
              <a:xfrm>
                <a:off x="9901084" y="-57386"/>
                <a:ext cx="2348809" cy="4093820"/>
              </a:xfrm>
              <a:custGeom>
                <a:avLst/>
                <a:gdLst>
                  <a:gd name="connsiteX0" fmla="*/ 1745011 w 2348809"/>
                  <a:gd name="connsiteY0" fmla="*/ 0 h 4093820"/>
                  <a:gd name="connsiteX1" fmla="*/ 2348809 w 2348809"/>
                  <a:gd name="connsiteY1" fmla="*/ 0 h 4093820"/>
                  <a:gd name="connsiteX2" fmla="*/ 2348809 w 2348809"/>
                  <a:gd name="connsiteY2" fmla="*/ 4093820 h 4093820"/>
                  <a:gd name="connsiteX3" fmla="*/ 0 w 2348809"/>
                  <a:gd name="connsiteY3" fmla="*/ 1745011 h 4093820"/>
                </a:gdLst>
                <a:ahLst/>
                <a:cxnLst>
                  <a:cxn ang="0">
                    <a:pos x="connsiteX0" y="connsiteY0"/>
                  </a:cxn>
                  <a:cxn ang="0">
                    <a:pos x="connsiteX1" y="connsiteY1"/>
                  </a:cxn>
                  <a:cxn ang="0">
                    <a:pos x="connsiteX2" y="connsiteY2"/>
                  </a:cxn>
                  <a:cxn ang="0">
                    <a:pos x="connsiteX3" y="connsiteY3"/>
                  </a:cxn>
                </a:cxnLst>
                <a:rect l="l" t="t" r="r" b="b"/>
                <a:pathLst>
                  <a:path w="2348809" h="4093820">
                    <a:moveTo>
                      <a:pt x="1745011" y="0"/>
                    </a:moveTo>
                    <a:lnTo>
                      <a:pt x="2348809" y="0"/>
                    </a:lnTo>
                    <a:lnTo>
                      <a:pt x="2348809" y="4093820"/>
                    </a:lnTo>
                    <a:lnTo>
                      <a:pt x="0" y="1745011"/>
                    </a:lnTo>
                    <a:close/>
                  </a:path>
                </a:pathLst>
              </a:custGeom>
              <a:noFill/>
              <a:ln w="57150">
                <a:gradFill flip="none" rotWithShape="1">
                  <a:gsLst>
                    <a:gs pos="0">
                      <a:srgbClr val="D7B26C"/>
                    </a:gs>
                    <a:gs pos="31000">
                      <a:srgbClr val="D7B26C">
                        <a:alpha val="27000"/>
                      </a:srgbClr>
                    </a:gs>
                    <a:gs pos="65000">
                      <a:srgbClr val="D7B26C"/>
                    </a:gs>
                    <a:gs pos="100000">
                      <a:srgbClr val="D7B26C">
                        <a:alpha val="0"/>
                      </a:srgb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任意多边形 76"/>
              <p:cNvSpPr/>
              <p:nvPr/>
            </p:nvSpPr>
            <p:spPr>
              <a:xfrm>
                <a:off x="10162404" y="-57149"/>
                <a:ext cx="2057866" cy="3802641"/>
              </a:xfrm>
              <a:custGeom>
                <a:avLst/>
                <a:gdLst>
                  <a:gd name="connsiteX0" fmla="*/ 1744775 w 2057866"/>
                  <a:gd name="connsiteY0" fmla="*/ 0 h 3802641"/>
                  <a:gd name="connsiteX1" fmla="*/ 2057866 w 2057866"/>
                  <a:gd name="connsiteY1" fmla="*/ 0 h 3802641"/>
                  <a:gd name="connsiteX2" fmla="*/ 2057866 w 2057866"/>
                  <a:gd name="connsiteY2" fmla="*/ 3802641 h 3802641"/>
                  <a:gd name="connsiteX3" fmla="*/ 0 w 2057866"/>
                  <a:gd name="connsiteY3" fmla="*/ 1744775 h 3802641"/>
                </a:gdLst>
                <a:ahLst/>
                <a:cxnLst>
                  <a:cxn ang="0">
                    <a:pos x="connsiteX0" y="connsiteY0"/>
                  </a:cxn>
                  <a:cxn ang="0">
                    <a:pos x="connsiteX1" y="connsiteY1"/>
                  </a:cxn>
                  <a:cxn ang="0">
                    <a:pos x="connsiteX2" y="connsiteY2"/>
                  </a:cxn>
                  <a:cxn ang="0">
                    <a:pos x="connsiteX3" y="connsiteY3"/>
                  </a:cxn>
                </a:cxnLst>
                <a:rect l="l" t="t" r="r" b="b"/>
                <a:pathLst>
                  <a:path w="2057866" h="3802641">
                    <a:moveTo>
                      <a:pt x="1744775" y="0"/>
                    </a:moveTo>
                    <a:lnTo>
                      <a:pt x="2057866" y="0"/>
                    </a:lnTo>
                    <a:lnTo>
                      <a:pt x="2057866" y="3802641"/>
                    </a:lnTo>
                    <a:lnTo>
                      <a:pt x="0" y="1744775"/>
                    </a:lnTo>
                    <a:close/>
                  </a:path>
                </a:pathLst>
              </a:custGeom>
              <a:noFill/>
              <a:ln w="57150">
                <a:gradFill flip="none" rotWithShape="1">
                  <a:gsLst>
                    <a:gs pos="0">
                      <a:srgbClr val="D7B26C"/>
                    </a:gs>
                    <a:gs pos="31000">
                      <a:srgbClr val="D7B26C">
                        <a:alpha val="27000"/>
                      </a:srgbClr>
                    </a:gs>
                    <a:gs pos="65000">
                      <a:srgbClr val="D7B26C"/>
                    </a:gs>
                    <a:gs pos="100000">
                      <a:srgbClr val="D7B26C">
                        <a:alpha val="0"/>
                      </a:srgb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任意多边形 68"/>
              <p:cNvSpPr/>
              <p:nvPr/>
            </p:nvSpPr>
            <p:spPr>
              <a:xfrm>
                <a:off x="9629471" y="857250"/>
                <a:ext cx="2601373" cy="5143500"/>
              </a:xfrm>
              <a:custGeom>
                <a:avLst/>
                <a:gdLst>
                  <a:gd name="connsiteX0" fmla="*/ 2571750 w 2601373"/>
                  <a:gd name="connsiteY0" fmla="*/ 0 h 5143500"/>
                  <a:gd name="connsiteX1" fmla="*/ 2601373 w 2601373"/>
                  <a:gd name="connsiteY1" fmla="*/ 29623 h 5143500"/>
                  <a:gd name="connsiteX2" fmla="*/ 2601373 w 2601373"/>
                  <a:gd name="connsiteY2" fmla="*/ 5113877 h 5143500"/>
                  <a:gd name="connsiteX3" fmla="*/ 2571750 w 2601373"/>
                  <a:gd name="connsiteY3" fmla="*/ 5143500 h 5143500"/>
                  <a:gd name="connsiteX4" fmla="*/ 0 w 2601373"/>
                  <a:gd name="connsiteY4" fmla="*/ 2571750 h 51435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01373" h="5143500">
                    <a:moveTo>
                      <a:pt x="2571750" y="0"/>
                    </a:moveTo>
                    <a:lnTo>
                      <a:pt x="2601373" y="29623"/>
                    </a:lnTo>
                    <a:lnTo>
                      <a:pt x="2601373" y="5113877"/>
                    </a:lnTo>
                    <a:lnTo>
                      <a:pt x="2571750" y="5143500"/>
                    </a:lnTo>
                    <a:lnTo>
                      <a:pt x="0" y="2571750"/>
                    </a:lnTo>
                    <a:close/>
                  </a:path>
                </a:pathLst>
              </a:custGeom>
              <a:noFill/>
              <a:ln w="57150">
                <a:gradFill flip="none" rotWithShape="1">
                  <a:gsLst>
                    <a:gs pos="0">
                      <a:srgbClr val="D7B26C"/>
                    </a:gs>
                    <a:gs pos="57000">
                      <a:srgbClr val="D7B26C">
                        <a:alpha val="28000"/>
                      </a:srgbClr>
                    </a:gs>
                    <a:gs pos="100000">
                      <a:srgbClr val="D7B26C">
                        <a:alpha val="0"/>
                      </a:srgb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任意多边形 62"/>
              <p:cNvSpPr/>
              <p:nvPr/>
            </p:nvSpPr>
            <p:spPr>
              <a:xfrm>
                <a:off x="10734370" y="1962150"/>
                <a:ext cx="1466850" cy="2933700"/>
              </a:xfrm>
              <a:custGeom>
                <a:avLst/>
                <a:gdLst>
                  <a:gd name="connsiteX0" fmla="*/ 1466850 w 1466850"/>
                  <a:gd name="connsiteY0" fmla="*/ 0 h 2933700"/>
                  <a:gd name="connsiteX1" fmla="*/ 1466850 w 1466850"/>
                  <a:gd name="connsiteY1" fmla="*/ 2933700 h 2933700"/>
                  <a:gd name="connsiteX2" fmla="*/ 0 w 1466850"/>
                  <a:gd name="connsiteY2" fmla="*/ 1466850 h 2933700"/>
                </a:gdLst>
                <a:ahLst/>
                <a:cxnLst>
                  <a:cxn ang="0">
                    <a:pos x="connsiteX0" y="connsiteY0"/>
                  </a:cxn>
                  <a:cxn ang="0">
                    <a:pos x="connsiteX1" y="connsiteY1"/>
                  </a:cxn>
                  <a:cxn ang="0">
                    <a:pos x="connsiteX2" y="connsiteY2"/>
                  </a:cxn>
                </a:cxnLst>
                <a:rect l="l" t="t" r="r" b="b"/>
                <a:pathLst>
                  <a:path w="1466850" h="2933700">
                    <a:moveTo>
                      <a:pt x="1466850" y="0"/>
                    </a:moveTo>
                    <a:lnTo>
                      <a:pt x="1466850" y="2933700"/>
                    </a:lnTo>
                    <a:lnTo>
                      <a:pt x="0" y="1466850"/>
                    </a:lnTo>
                    <a:close/>
                  </a:path>
                </a:pathLst>
              </a:cu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任意多边形 74"/>
              <p:cNvSpPr/>
              <p:nvPr/>
            </p:nvSpPr>
            <p:spPr>
              <a:xfrm>
                <a:off x="11237917" y="2465696"/>
                <a:ext cx="973877" cy="1926608"/>
              </a:xfrm>
              <a:custGeom>
                <a:avLst/>
                <a:gdLst>
                  <a:gd name="connsiteX0" fmla="*/ 963304 w 973877"/>
                  <a:gd name="connsiteY0" fmla="*/ 0 h 1926608"/>
                  <a:gd name="connsiteX1" fmla="*/ 973877 w 973877"/>
                  <a:gd name="connsiteY1" fmla="*/ 10573 h 1926608"/>
                  <a:gd name="connsiteX2" fmla="*/ 973877 w 973877"/>
                  <a:gd name="connsiteY2" fmla="*/ 1916035 h 1926608"/>
                  <a:gd name="connsiteX3" fmla="*/ 963304 w 973877"/>
                  <a:gd name="connsiteY3" fmla="*/ 1926608 h 1926608"/>
                  <a:gd name="connsiteX4" fmla="*/ 0 w 973877"/>
                  <a:gd name="connsiteY4" fmla="*/ 963304 h 19266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3877" h="1926608">
                    <a:moveTo>
                      <a:pt x="963304" y="0"/>
                    </a:moveTo>
                    <a:lnTo>
                      <a:pt x="973877" y="10573"/>
                    </a:lnTo>
                    <a:lnTo>
                      <a:pt x="973877" y="1916035"/>
                    </a:lnTo>
                    <a:lnTo>
                      <a:pt x="963304" y="1926608"/>
                    </a:lnTo>
                    <a:lnTo>
                      <a:pt x="0" y="963304"/>
                    </a:lnTo>
                    <a:close/>
                  </a:path>
                </a:pathLst>
              </a:custGeom>
              <a:noFill/>
              <a:ln w="57150">
                <a:gradFill flip="none" rotWithShape="1">
                  <a:gsLst>
                    <a:gs pos="0">
                      <a:srgbClr val="D7B26C"/>
                    </a:gs>
                    <a:gs pos="57000">
                      <a:srgbClr val="D7B26C">
                        <a:alpha val="28000"/>
                      </a:srgbClr>
                    </a:gs>
                    <a:gs pos="100000">
                      <a:srgbClr val="D7B26C">
                        <a:alpha val="0"/>
                      </a:srgb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49" name="文本框 48" descr="7b0a20202020227461726765744d6f64756c65223a20226b6f6e6c696e65666f6e7473220a7d0a"/>
          <p:cNvSpPr txBox="1"/>
          <p:nvPr/>
        </p:nvSpPr>
        <p:spPr>
          <a:xfrm>
            <a:off x="1821180" y="3021965"/>
            <a:ext cx="6668135" cy="1014730"/>
          </a:xfrm>
          <a:prstGeom prst="rect">
            <a:avLst/>
          </a:prstGeom>
          <a:noFill/>
        </p:spPr>
        <p:txBody>
          <a:bodyPr wrap="square" rtlCol="0">
            <a:spAutoFit/>
          </a:bodyPr>
          <a:lstStyle/>
          <a:p>
            <a:r>
              <a:rPr lang="zh-CN" altLang="en-US" sz="6000" dirty="0">
                <a:solidFill>
                  <a:srgbClr val="5C826D"/>
                </a:solidFill>
                <a:latin typeface="汉仪文黑-55简" panose="00020600040101010101" charset="-122"/>
                <a:ea typeface="汉仪文黑-55简" panose="00020600040101010101" charset="-122"/>
                <a:cs typeface="汉仪文黑-55简" panose="00020600040101010101" charset="-122"/>
              </a:rPr>
              <a:t>音乐与儿童音乐</a:t>
            </a:r>
            <a:r>
              <a:rPr lang="zh-CN" altLang="en-US" sz="6000" dirty="0">
                <a:solidFill>
                  <a:srgbClr val="444F56"/>
                </a:solidFill>
                <a:latin typeface="汉仪文黑-55简" panose="00020600040101010101" charset="-122"/>
                <a:ea typeface="汉仪文黑-55简" panose="00020600040101010101" charset="-122"/>
                <a:cs typeface="汉仪文黑-55简" panose="00020600040101010101" charset="-122"/>
              </a:rPr>
              <a:t> </a:t>
            </a:r>
            <a:endParaRPr lang="zh-CN" altLang="en-US" sz="6000" dirty="0">
              <a:solidFill>
                <a:srgbClr val="444F56"/>
              </a:solidFill>
              <a:latin typeface="汉仪文黑-55简" panose="00020600040101010101" charset="-122"/>
              <a:ea typeface="汉仪文黑-55简" panose="00020600040101010101" charset="-122"/>
              <a:cs typeface="汉仪文黑-55简" panose="00020600040101010101" charset="-122"/>
            </a:endParaRPr>
          </a:p>
        </p:txBody>
      </p:sp>
      <p:cxnSp>
        <p:nvCxnSpPr>
          <p:cNvPr id="88" name="直接连接符 87"/>
          <p:cNvCxnSpPr>
            <a:stCxn id="11" idx="2"/>
            <a:endCxn id="20" idx="2"/>
          </p:cNvCxnSpPr>
          <p:nvPr/>
        </p:nvCxnSpPr>
        <p:spPr>
          <a:xfrm flipH="1">
            <a:off x="409568" y="1452513"/>
            <a:ext cx="1" cy="3961076"/>
          </a:xfrm>
          <a:prstGeom prst="line">
            <a:avLst/>
          </a:prstGeom>
          <a:ln w="38100">
            <a:gradFill flip="none" rotWithShape="1">
              <a:gsLst>
                <a:gs pos="0">
                  <a:srgbClr val="D7B26C"/>
                </a:gs>
                <a:gs pos="47000">
                  <a:srgbClr val="D7B26C">
                    <a:alpha val="64000"/>
                  </a:srgbClr>
                </a:gs>
                <a:gs pos="79000">
                  <a:srgbClr val="D7B26C">
                    <a:alpha val="36000"/>
                  </a:srgbClr>
                </a:gs>
                <a:gs pos="25000">
                  <a:srgbClr val="D7B26C">
                    <a:alpha val="40000"/>
                  </a:srgbClr>
                </a:gs>
                <a:gs pos="100000">
                  <a:srgbClr val="D7B26C"/>
                </a:gs>
              </a:gsLst>
              <a:lin ang="5400000" scaled="1"/>
              <a:tileRect/>
            </a:gradFill>
          </a:ln>
        </p:spPr>
        <p:style>
          <a:lnRef idx="1">
            <a:schemeClr val="accent1"/>
          </a:lnRef>
          <a:fillRef idx="0">
            <a:schemeClr val="accent1"/>
          </a:fillRef>
          <a:effectRef idx="0">
            <a:schemeClr val="accent1"/>
          </a:effectRef>
          <a:fontRef idx="minor">
            <a:schemeClr val="tx1"/>
          </a:fontRef>
        </p:style>
      </p:cxnSp>
      <p:sp>
        <p:nvSpPr>
          <p:cNvPr id="10" name="文本框 9" descr="7b0a20202020227461726765744d6f64756c65223a20226b6f6e6c696e65666f6e7473220a7d0a"/>
          <p:cNvSpPr txBox="1"/>
          <p:nvPr/>
        </p:nvSpPr>
        <p:spPr>
          <a:xfrm>
            <a:off x="1862455" y="2159000"/>
            <a:ext cx="2513965" cy="706755"/>
          </a:xfrm>
          <a:prstGeom prst="rect">
            <a:avLst/>
          </a:prstGeom>
          <a:noFill/>
        </p:spPr>
        <p:txBody>
          <a:bodyPr wrap="square" rtlCol="0">
            <a:spAutoFit/>
          </a:bodyPr>
          <a:lstStyle/>
          <a:p>
            <a:r>
              <a:rPr lang="zh-CN" altLang="en-US" sz="4000" dirty="0">
                <a:solidFill>
                  <a:srgbClr val="5C826D"/>
                </a:solidFill>
                <a:latin typeface="汉仪文黑-55简" panose="00020600040101010101" charset="-122"/>
                <a:ea typeface="汉仪文黑-55简" panose="00020600040101010101" charset="-122"/>
                <a:cs typeface="汉仪文黑-55简" panose="00020600040101010101" charset="-122"/>
              </a:rPr>
              <a:t>第一章</a:t>
            </a:r>
            <a:endParaRPr lang="zh-CN" altLang="en-US" sz="4000" dirty="0">
              <a:solidFill>
                <a:srgbClr val="5C826D"/>
              </a:solidFill>
              <a:latin typeface="汉仪文黑-55简" panose="00020600040101010101" charset="-122"/>
              <a:ea typeface="汉仪文黑-55简" panose="00020600040101010101" charset="-122"/>
              <a:cs typeface="汉仪文黑-55简" panose="00020600040101010101" charset="-122"/>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半闭框 12"/>
          <p:cNvSpPr/>
          <p:nvPr/>
        </p:nvSpPr>
        <p:spPr>
          <a:xfrm rot="8100000">
            <a:off x="-320397" y="132713"/>
            <a:ext cx="640794" cy="640794"/>
          </a:xfrm>
          <a:prstGeom prst="halfFrame">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6" name="任意多边形 15"/>
          <p:cNvSpPr/>
          <p:nvPr/>
        </p:nvSpPr>
        <p:spPr>
          <a:xfrm rot="2700000">
            <a:off x="-224459" y="230878"/>
            <a:ext cx="444464" cy="444464"/>
          </a:xfrm>
          <a:custGeom>
            <a:avLst/>
            <a:gdLst>
              <a:gd name="connsiteX0" fmla="*/ 0 w 1553029"/>
              <a:gd name="connsiteY0" fmla="*/ 0 h 1553029"/>
              <a:gd name="connsiteX1" fmla="*/ 1553029 w 1553029"/>
              <a:gd name="connsiteY1" fmla="*/ 0 h 1553029"/>
              <a:gd name="connsiteX2" fmla="*/ 1553029 w 1553029"/>
              <a:gd name="connsiteY2" fmla="*/ 1553029 h 1553029"/>
              <a:gd name="connsiteX3" fmla="*/ 1508683 w 1553029"/>
              <a:gd name="connsiteY3" fmla="*/ 1553029 h 1553029"/>
              <a:gd name="connsiteX4" fmla="*/ 0 w 1553029"/>
              <a:gd name="connsiteY4" fmla="*/ 44346 h 15530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3029" h="1553029">
                <a:moveTo>
                  <a:pt x="0" y="0"/>
                </a:moveTo>
                <a:lnTo>
                  <a:pt x="1553029" y="0"/>
                </a:lnTo>
                <a:lnTo>
                  <a:pt x="1553029" y="1553029"/>
                </a:lnTo>
                <a:lnTo>
                  <a:pt x="1508683" y="1553029"/>
                </a:lnTo>
                <a:lnTo>
                  <a:pt x="0" y="44346"/>
                </a:lnTo>
                <a:close/>
              </a:path>
            </a:pathLst>
          </a:custGeom>
          <a:noFill/>
          <a:ln w="38100">
            <a:gradFill flip="none" rotWithShape="1">
              <a:gsLst>
                <a:gs pos="0">
                  <a:srgbClr val="D7B26C">
                    <a:alpha val="0"/>
                  </a:srgbClr>
                </a:gs>
                <a:gs pos="80740">
                  <a:srgbClr val="D7B26C">
                    <a:alpha val="55000"/>
                  </a:srgbClr>
                </a:gs>
                <a:gs pos="61000">
                  <a:srgbClr val="D7B26C"/>
                </a:gs>
                <a:gs pos="45000">
                  <a:srgbClr val="D7B26C">
                    <a:alpha val="0"/>
                  </a:srgbClr>
                </a:gs>
                <a:gs pos="100000">
                  <a:srgbClr val="D7B26C"/>
                </a:gs>
              </a:gsLst>
              <a:lin ang="189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557530" y="222885"/>
            <a:ext cx="8888730" cy="1170305"/>
          </a:xfrm>
          <a:prstGeom prst="rect">
            <a:avLst/>
          </a:prstGeom>
          <a:noFill/>
        </p:spPr>
        <p:txBody>
          <a:bodyPr wrap="square" rtlCol="0">
            <a:noAutofit/>
          </a:bodyPr>
          <a:lstStyle/>
          <a:p>
            <a:r>
              <a:rPr lang="zh-CN" altLang="en-US" sz="3600" b="1" dirty="0" smtClean="0">
                <a:solidFill>
                  <a:srgbClr val="5C826D"/>
                </a:solidFill>
                <a:latin typeface="汉仪文黑-55简" panose="00020600040101010101" charset="-122"/>
                <a:ea typeface="汉仪文黑-55简" panose="00020600040101010101" charset="-122"/>
                <a:sym typeface="+mn-ea"/>
              </a:rPr>
              <a:t>第二节</a:t>
            </a:r>
            <a:r>
              <a:rPr lang="zh-CN" altLang="en-US" sz="3600" dirty="0" smtClean="0">
                <a:solidFill>
                  <a:srgbClr val="5C826D"/>
                </a:solidFill>
                <a:latin typeface="汉仪文黑-55简" panose="00020600040101010101" charset="-122"/>
                <a:ea typeface="汉仪文黑-55简" panose="00020600040101010101" charset="-122"/>
                <a:sym typeface="+mn-ea"/>
              </a:rPr>
              <a:t> </a:t>
            </a:r>
            <a:r>
              <a:rPr lang="zh-CN" altLang="en-US" sz="3600" b="1" dirty="0" smtClean="0">
                <a:solidFill>
                  <a:srgbClr val="5C826D"/>
                </a:solidFill>
                <a:latin typeface="汉仪文黑-55简" panose="00020600040101010101" charset="-122"/>
                <a:ea typeface="汉仪文黑-55简" panose="00020600040101010101" charset="-122"/>
                <a:sym typeface="+mn-ea"/>
              </a:rPr>
              <a:t>儿童音乐</a:t>
            </a:r>
            <a:endParaRPr lang="zh-CN" altLang="en-US" sz="3600" b="1" dirty="0" smtClean="0">
              <a:solidFill>
                <a:srgbClr val="5C826D"/>
              </a:solidFill>
              <a:latin typeface="汉仪文黑-55简" panose="00020600040101010101" charset="-122"/>
              <a:ea typeface="汉仪文黑-55简" panose="00020600040101010101" charset="-122"/>
              <a:sym typeface="+mn-ea"/>
            </a:endParaRPr>
          </a:p>
          <a:p>
            <a:r>
              <a:rPr lang="zh-CN" altLang="en-US" sz="3200" b="1" dirty="0" smtClean="0">
                <a:solidFill>
                  <a:srgbClr val="D1AF6C"/>
                </a:solidFill>
                <a:latin typeface="汉仪文黑-55简" panose="00020600040101010101" charset="-122"/>
                <a:ea typeface="汉仪文黑-55简" panose="00020600040101010101" charset="-122"/>
              </a:rPr>
              <a:t>二、 儿童音乐的审美特性</a:t>
            </a:r>
            <a:endParaRPr lang="zh-CN" altLang="en-US" sz="3200" b="1" dirty="0" smtClean="0">
              <a:solidFill>
                <a:srgbClr val="D1AF6C"/>
              </a:solidFill>
              <a:latin typeface="汉仪文黑-55简" panose="00020600040101010101" charset="-122"/>
              <a:ea typeface="汉仪文黑-55简" panose="00020600040101010101" charset="-122"/>
            </a:endParaRPr>
          </a:p>
          <a:p>
            <a:r>
              <a:rPr lang="zh-CN" altLang="en-US" sz="2800" b="1" dirty="0" smtClean="0">
                <a:latin typeface="汉仪文黑-55简" panose="00020600040101010101" charset="-122"/>
                <a:ea typeface="汉仪文黑-55简" panose="00020600040101010101" charset="-122"/>
              </a:rPr>
              <a:t>(一) 形式美</a:t>
            </a:r>
            <a:endParaRPr lang="zh-CN" altLang="en-US" sz="2800" b="1" dirty="0" smtClean="0">
              <a:latin typeface="汉仪文黑-55简" panose="00020600040101010101" charset="-122"/>
              <a:ea typeface="汉仪文黑-55简" panose="00020600040101010101" charset="-122"/>
            </a:endParaRPr>
          </a:p>
        </p:txBody>
      </p:sp>
      <p:sp>
        <p:nvSpPr>
          <p:cNvPr id="7" name="文本框 6"/>
          <p:cNvSpPr txBox="1"/>
          <p:nvPr/>
        </p:nvSpPr>
        <p:spPr>
          <a:xfrm>
            <a:off x="2066818" y="2485071"/>
            <a:ext cx="1930400" cy="338554"/>
          </a:xfrm>
          <a:prstGeom prst="rect">
            <a:avLst/>
          </a:prstGeom>
          <a:noFill/>
        </p:spPr>
        <p:txBody>
          <a:bodyPr wrap="square" rtlCol="0">
            <a:spAutoFit/>
          </a:bodyPr>
          <a:lstStyle/>
          <a:p>
            <a:r>
              <a:rPr lang="zh-CN" altLang="en-US" sz="1600" b="1" dirty="0" smtClean="0">
                <a:solidFill>
                  <a:schemeClr val="bg1"/>
                </a:solidFill>
                <a:latin typeface="汉仪文黑-55简" panose="00020600040101010101" charset="-122"/>
                <a:ea typeface="汉仪文黑-55简" panose="00020600040101010101" charset="-122"/>
              </a:rPr>
              <a:t>选题背景</a:t>
            </a:r>
            <a:endParaRPr lang="zh-CN" altLang="en-US" sz="1600" b="1" dirty="0">
              <a:solidFill>
                <a:schemeClr val="bg1"/>
              </a:solidFill>
              <a:latin typeface="汉仪文黑-55简" panose="00020600040101010101" charset="-122"/>
              <a:ea typeface="汉仪文黑-55简" panose="00020600040101010101" charset="-122"/>
            </a:endParaRPr>
          </a:p>
        </p:txBody>
      </p:sp>
      <p:sp>
        <p:nvSpPr>
          <p:cNvPr id="8" name="文本框 7"/>
          <p:cNvSpPr txBox="1"/>
          <p:nvPr/>
        </p:nvSpPr>
        <p:spPr>
          <a:xfrm>
            <a:off x="2066744" y="2817633"/>
            <a:ext cx="3248025" cy="1706880"/>
          </a:xfrm>
          <a:prstGeom prst="rect">
            <a:avLst/>
          </a:prstGeom>
          <a:noFill/>
        </p:spPr>
        <p:txBody>
          <a:bodyPr wrap="square" rtlCol="0">
            <a:spAutoFit/>
          </a:bodyPr>
          <a:lstStyle/>
          <a:p>
            <a:pPr>
              <a:lnSpc>
                <a:spcPct val="150000"/>
              </a:lnSpc>
            </a:pPr>
            <a:r>
              <a:rPr lang="zh-CN" altLang="en-US" sz="1400" dirty="0" smtClean="0">
                <a:solidFill>
                  <a:schemeClr val="bg1"/>
                </a:solidFill>
                <a:latin typeface="汉仪文黑-55简" panose="00020600040101010101" charset="-122"/>
                <a:ea typeface="汉仪文黑-55简" panose="00020600040101010101" charset="-122"/>
              </a:rPr>
              <a:t>输入您的内容，请简要说明，言简意赅即可</a:t>
            </a:r>
            <a:r>
              <a:rPr lang="zh-CN" altLang="en-US" sz="1400" dirty="0">
                <a:solidFill>
                  <a:schemeClr val="bg1"/>
                </a:solidFill>
                <a:latin typeface="汉仪文黑-55简" panose="00020600040101010101" charset="-122"/>
                <a:ea typeface="汉仪文黑-55简" panose="00020600040101010101" charset="-122"/>
              </a:rPr>
              <a:t>输入您的内容，请简要说明，言简意赅即可输入您的内容，请简要说明，言简意赅即可输入您的内容，请简要说明，言简意赅即</a:t>
            </a:r>
            <a:r>
              <a:rPr lang="zh-CN" altLang="en-US" sz="1400" dirty="0" smtClean="0">
                <a:solidFill>
                  <a:schemeClr val="bg1"/>
                </a:solidFill>
                <a:latin typeface="汉仪文黑-55简" panose="00020600040101010101" charset="-122"/>
                <a:ea typeface="汉仪文黑-55简" panose="00020600040101010101" charset="-122"/>
              </a:rPr>
              <a:t>可</a:t>
            </a:r>
            <a:endParaRPr lang="zh-CN" altLang="en-US" sz="1400" dirty="0">
              <a:solidFill>
                <a:schemeClr val="bg1"/>
              </a:solidFill>
              <a:latin typeface="汉仪文黑-55简" panose="00020600040101010101" charset="-122"/>
              <a:ea typeface="汉仪文黑-55简" panose="00020600040101010101" charset="-122"/>
            </a:endParaRPr>
          </a:p>
        </p:txBody>
      </p:sp>
      <p:sp>
        <p:nvSpPr>
          <p:cNvPr id="4" name="矩形 3"/>
          <p:cNvSpPr/>
          <p:nvPr/>
        </p:nvSpPr>
        <p:spPr>
          <a:xfrm>
            <a:off x="9953897" y="2070189"/>
            <a:ext cx="914264" cy="829764"/>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1292996" y="5133701"/>
            <a:ext cx="395242" cy="380728"/>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0084526" y="2192800"/>
            <a:ext cx="644068" cy="584541"/>
          </a:xfrm>
          <a:prstGeom prst="rect">
            <a:avLst/>
          </a:prstGeom>
          <a:noFill/>
          <a:ln w="28575">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337605" y="5185195"/>
            <a:ext cx="306024" cy="277740"/>
          </a:xfrm>
          <a:prstGeom prst="rect">
            <a:avLst/>
          </a:prstGeom>
          <a:noFill/>
          <a:ln w="12700">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nvSpPr>
        <p:spPr>
          <a:xfrm>
            <a:off x="1701165" y="2016760"/>
            <a:ext cx="8240395" cy="4780915"/>
          </a:xfrm>
          <a:prstGeom prst="rect">
            <a:avLst/>
          </a:prstGeom>
          <a:noFill/>
        </p:spPr>
        <p:txBody>
          <a:bodyPr wrap="square" rtlCol="0">
            <a:noAutofit/>
          </a:bodyPr>
          <a:p>
            <a:pPr algn="just"/>
            <a:r>
              <a:rPr lang="zh-CN" altLang="en-US" sz="2400" dirty="0" smtClean="0">
                <a:solidFill>
                  <a:schemeClr val="tx1"/>
                </a:solidFill>
                <a:latin typeface="汉仪文黑-55简" panose="00020600040101010101" charset="-122"/>
                <a:ea typeface="汉仪文黑-55简" panose="00020600040101010101" charset="-122"/>
              </a:rPr>
              <a:t>2. 节奏</a:t>
            </a:r>
            <a:endParaRPr lang="zh-CN" altLang="en-US" sz="2400" dirty="0" smtClean="0">
              <a:solidFill>
                <a:schemeClr val="tx1"/>
              </a:solidFill>
              <a:latin typeface="汉仪文黑-55简" panose="00020600040101010101" charset="-122"/>
              <a:ea typeface="汉仪文黑-55简" panose="00020600040101010101" charset="-122"/>
            </a:endParaRPr>
          </a:p>
          <a:p>
            <a:pPr algn="just"/>
            <a:r>
              <a:rPr lang="zh-CN" altLang="en-US" sz="2400" dirty="0" smtClean="0">
                <a:solidFill>
                  <a:schemeClr val="tx1"/>
                </a:solidFill>
                <a:latin typeface="汉仪文黑-55简" panose="00020600040101010101" charset="-122"/>
                <a:ea typeface="汉仪文黑-55简" panose="00020600040101010101" charset="-122"/>
              </a:rPr>
              <a:t> </a:t>
            </a:r>
            <a:r>
              <a:rPr lang="en-US" altLang="zh-CN" sz="2400" dirty="0" smtClean="0">
                <a:solidFill>
                  <a:schemeClr val="tx1"/>
                </a:solidFill>
                <a:latin typeface="汉仪文黑-55简" panose="00020600040101010101" charset="-122"/>
                <a:ea typeface="汉仪文黑-55简" panose="00020600040101010101" charset="-122"/>
              </a:rPr>
              <a:t>     </a:t>
            </a:r>
            <a:r>
              <a:rPr lang="zh-CN" altLang="en-US" sz="2400" b="1" dirty="0" smtClean="0">
                <a:solidFill>
                  <a:schemeClr val="accent4"/>
                </a:solidFill>
                <a:latin typeface="汉仪文黑-55简" panose="00020600040101010101" charset="-122"/>
                <a:ea typeface="汉仪文黑-55简" panose="00020600040101010101" charset="-122"/>
              </a:rPr>
              <a:t>音值指乐音长短，不同长短按时间规律组合形成节奏。</a:t>
            </a:r>
            <a:r>
              <a:rPr lang="zh-CN" altLang="en-US" sz="2400" dirty="0" smtClean="0">
                <a:solidFill>
                  <a:schemeClr val="tx1"/>
                </a:solidFill>
                <a:latin typeface="汉仪文黑-55简" panose="00020600040101010101" charset="-122"/>
                <a:ea typeface="汉仪文黑-55简" panose="00020600040101010101" charset="-122"/>
              </a:rPr>
              <a:t>节奏存在于自然与生活中，如潮汐、马蹄声等，是一种动态形式，包括轻重、缓急、松紧等要素，具体涉及节拍与速度。节奏可分为规则交替与松散两类，儿童音乐以规则鲜明的节奏为主：二拍子活泼欢快，三拍子悠缓抒情。</a:t>
            </a:r>
            <a:endParaRPr lang="zh-CN" altLang="en-US" sz="2400" dirty="0" smtClean="0">
              <a:solidFill>
                <a:schemeClr val="tx1"/>
              </a:solidFill>
              <a:latin typeface="汉仪文黑-55简" panose="00020600040101010101" charset="-122"/>
              <a:ea typeface="汉仪文黑-55简" panose="00020600040101010101" charset="-122"/>
            </a:endParaRPr>
          </a:p>
          <a:p>
            <a:pPr algn="just"/>
            <a:r>
              <a:rPr lang="zh-CN" altLang="en-US" sz="2400" dirty="0" smtClean="0">
                <a:solidFill>
                  <a:schemeClr val="tx1"/>
                </a:solidFill>
                <a:latin typeface="汉仪文黑-55简" panose="00020600040101010101" charset="-122"/>
                <a:ea typeface="汉仪文黑-55简" panose="00020600040101010101" charset="-122"/>
              </a:rPr>
              <a:t> </a:t>
            </a:r>
            <a:r>
              <a:rPr lang="en-US" altLang="zh-CN" sz="2400" dirty="0" smtClean="0">
                <a:solidFill>
                  <a:schemeClr val="tx1"/>
                </a:solidFill>
                <a:latin typeface="汉仪文黑-55简" panose="00020600040101010101" charset="-122"/>
                <a:ea typeface="汉仪文黑-55简" panose="00020600040101010101" charset="-122"/>
              </a:rPr>
              <a:t>     </a:t>
            </a:r>
            <a:r>
              <a:rPr lang="zh-CN" altLang="en-US" sz="2400" dirty="0" smtClean="0">
                <a:solidFill>
                  <a:schemeClr val="tx1"/>
                </a:solidFill>
                <a:latin typeface="汉仪文黑-55简" panose="00020600040101010101" charset="-122"/>
                <a:ea typeface="汉仪文黑-55简" panose="00020600040101010101" charset="-122"/>
              </a:rPr>
              <a:t>快的节奏令人兴奋，呼应儿童激烈运动时的心跳；慢的节奏使人平和。儿童音乐中，欢乐情绪常用快速度，自然风光用中速，深沉情感用慢速，快速和中速最符合儿童的生活经验与情感体验。</a:t>
            </a:r>
            <a:endParaRPr lang="zh-CN" altLang="en-US" sz="2400" dirty="0" smtClean="0">
              <a:solidFill>
                <a:schemeClr val="tx1"/>
              </a:solidFill>
              <a:latin typeface="汉仪文黑-55简" panose="00020600040101010101" charset="-122"/>
              <a:ea typeface="汉仪文黑-55简" panose="00020600040101010101" charset="-122"/>
            </a:endParaRPr>
          </a:p>
          <a:p>
            <a:pPr algn="just"/>
            <a:r>
              <a:rPr lang="en-US" altLang="zh-CN" sz="2400" dirty="0" smtClean="0">
                <a:solidFill>
                  <a:schemeClr val="tx1"/>
                </a:solidFill>
                <a:latin typeface="汉仪文黑-55简" panose="00020600040101010101" charset="-122"/>
                <a:ea typeface="汉仪文黑-55简" panose="00020600040101010101" charset="-122"/>
              </a:rPr>
              <a:t>      </a:t>
            </a:r>
            <a:endParaRPr lang="zh-CN" altLang="en-US" sz="2400" dirty="0" smtClean="0">
              <a:solidFill>
                <a:schemeClr val="tx1"/>
              </a:solidFill>
              <a:latin typeface="汉仪文黑-55简" panose="00020600040101010101" charset="-122"/>
              <a:ea typeface="汉仪文黑-55简" panose="00020600040101010101" charset="-122"/>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半闭框 12"/>
          <p:cNvSpPr/>
          <p:nvPr/>
        </p:nvSpPr>
        <p:spPr>
          <a:xfrm rot="8100000">
            <a:off x="-320397" y="132713"/>
            <a:ext cx="640794" cy="640794"/>
          </a:xfrm>
          <a:prstGeom prst="halfFrame">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6" name="任意多边形 15"/>
          <p:cNvSpPr/>
          <p:nvPr/>
        </p:nvSpPr>
        <p:spPr>
          <a:xfrm rot="2700000">
            <a:off x="-224459" y="230878"/>
            <a:ext cx="444464" cy="444464"/>
          </a:xfrm>
          <a:custGeom>
            <a:avLst/>
            <a:gdLst>
              <a:gd name="connsiteX0" fmla="*/ 0 w 1553029"/>
              <a:gd name="connsiteY0" fmla="*/ 0 h 1553029"/>
              <a:gd name="connsiteX1" fmla="*/ 1553029 w 1553029"/>
              <a:gd name="connsiteY1" fmla="*/ 0 h 1553029"/>
              <a:gd name="connsiteX2" fmla="*/ 1553029 w 1553029"/>
              <a:gd name="connsiteY2" fmla="*/ 1553029 h 1553029"/>
              <a:gd name="connsiteX3" fmla="*/ 1508683 w 1553029"/>
              <a:gd name="connsiteY3" fmla="*/ 1553029 h 1553029"/>
              <a:gd name="connsiteX4" fmla="*/ 0 w 1553029"/>
              <a:gd name="connsiteY4" fmla="*/ 44346 h 15530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3029" h="1553029">
                <a:moveTo>
                  <a:pt x="0" y="0"/>
                </a:moveTo>
                <a:lnTo>
                  <a:pt x="1553029" y="0"/>
                </a:lnTo>
                <a:lnTo>
                  <a:pt x="1553029" y="1553029"/>
                </a:lnTo>
                <a:lnTo>
                  <a:pt x="1508683" y="1553029"/>
                </a:lnTo>
                <a:lnTo>
                  <a:pt x="0" y="44346"/>
                </a:lnTo>
                <a:close/>
              </a:path>
            </a:pathLst>
          </a:custGeom>
          <a:noFill/>
          <a:ln w="38100">
            <a:gradFill flip="none" rotWithShape="1">
              <a:gsLst>
                <a:gs pos="0">
                  <a:srgbClr val="D7B26C">
                    <a:alpha val="0"/>
                  </a:srgbClr>
                </a:gs>
                <a:gs pos="80740">
                  <a:srgbClr val="D7B26C">
                    <a:alpha val="55000"/>
                  </a:srgbClr>
                </a:gs>
                <a:gs pos="61000">
                  <a:srgbClr val="D7B26C"/>
                </a:gs>
                <a:gs pos="45000">
                  <a:srgbClr val="D7B26C">
                    <a:alpha val="0"/>
                  </a:srgbClr>
                </a:gs>
                <a:gs pos="100000">
                  <a:srgbClr val="D7B26C"/>
                </a:gs>
              </a:gsLst>
              <a:lin ang="189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557530" y="222885"/>
            <a:ext cx="8888730" cy="1170305"/>
          </a:xfrm>
          <a:prstGeom prst="rect">
            <a:avLst/>
          </a:prstGeom>
          <a:noFill/>
        </p:spPr>
        <p:txBody>
          <a:bodyPr wrap="square" rtlCol="0">
            <a:noAutofit/>
          </a:bodyPr>
          <a:lstStyle/>
          <a:p>
            <a:r>
              <a:rPr lang="zh-CN" altLang="en-US" sz="3600" b="1" dirty="0" smtClean="0">
                <a:solidFill>
                  <a:srgbClr val="5C826D"/>
                </a:solidFill>
                <a:latin typeface="汉仪文黑-55简" panose="00020600040101010101" charset="-122"/>
                <a:ea typeface="汉仪文黑-55简" panose="00020600040101010101" charset="-122"/>
                <a:sym typeface="+mn-ea"/>
              </a:rPr>
              <a:t>第二节</a:t>
            </a:r>
            <a:r>
              <a:rPr lang="zh-CN" altLang="en-US" sz="3600" dirty="0" smtClean="0">
                <a:solidFill>
                  <a:srgbClr val="5C826D"/>
                </a:solidFill>
                <a:latin typeface="汉仪文黑-55简" panose="00020600040101010101" charset="-122"/>
                <a:ea typeface="汉仪文黑-55简" panose="00020600040101010101" charset="-122"/>
                <a:sym typeface="+mn-ea"/>
              </a:rPr>
              <a:t> </a:t>
            </a:r>
            <a:r>
              <a:rPr lang="zh-CN" altLang="en-US" sz="3600" b="1" dirty="0" smtClean="0">
                <a:solidFill>
                  <a:srgbClr val="5C826D"/>
                </a:solidFill>
                <a:latin typeface="汉仪文黑-55简" panose="00020600040101010101" charset="-122"/>
                <a:ea typeface="汉仪文黑-55简" panose="00020600040101010101" charset="-122"/>
                <a:sym typeface="+mn-ea"/>
              </a:rPr>
              <a:t>儿童音乐</a:t>
            </a:r>
            <a:endParaRPr lang="zh-CN" altLang="en-US" sz="3600" b="1" dirty="0" smtClean="0">
              <a:solidFill>
                <a:srgbClr val="5C826D"/>
              </a:solidFill>
              <a:latin typeface="汉仪文黑-55简" panose="00020600040101010101" charset="-122"/>
              <a:ea typeface="汉仪文黑-55简" panose="00020600040101010101" charset="-122"/>
              <a:sym typeface="+mn-ea"/>
            </a:endParaRPr>
          </a:p>
          <a:p>
            <a:r>
              <a:rPr lang="zh-CN" altLang="en-US" sz="3200" b="1" dirty="0" smtClean="0">
                <a:solidFill>
                  <a:srgbClr val="D1AF6C"/>
                </a:solidFill>
                <a:latin typeface="汉仪文黑-55简" panose="00020600040101010101" charset="-122"/>
                <a:ea typeface="汉仪文黑-55简" panose="00020600040101010101" charset="-122"/>
              </a:rPr>
              <a:t>二、 儿童音乐的审美特性</a:t>
            </a:r>
            <a:endParaRPr lang="zh-CN" altLang="en-US" sz="3200" b="1" dirty="0" smtClean="0">
              <a:solidFill>
                <a:srgbClr val="D1AF6C"/>
              </a:solidFill>
              <a:latin typeface="汉仪文黑-55简" panose="00020600040101010101" charset="-122"/>
              <a:ea typeface="汉仪文黑-55简" panose="00020600040101010101" charset="-122"/>
            </a:endParaRPr>
          </a:p>
          <a:p>
            <a:r>
              <a:rPr lang="zh-CN" altLang="en-US" sz="2800" b="1" dirty="0" smtClean="0">
                <a:latin typeface="汉仪文黑-55简" panose="00020600040101010101" charset="-122"/>
                <a:ea typeface="汉仪文黑-55简" panose="00020600040101010101" charset="-122"/>
              </a:rPr>
              <a:t>(一) 形式美</a:t>
            </a:r>
            <a:endParaRPr lang="zh-CN" altLang="en-US" sz="2800" b="1" dirty="0" smtClean="0">
              <a:latin typeface="汉仪文黑-55简" panose="00020600040101010101" charset="-122"/>
              <a:ea typeface="汉仪文黑-55简" panose="00020600040101010101" charset="-122"/>
            </a:endParaRPr>
          </a:p>
        </p:txBody>
      </p:sp>
      <p:sp>
        <p:nvSpPr>
          <p:cNvPr id="7" name="文本框 6"/>
          <p:cNvSpPr txBox="1"/>
          <p:nvPr/>
        </p:nvSpPr>
        <p:spPr>
          <a:xfrm>
            <a:off x="2066818" y="2485071"/>
            <a:ext cx="1930400" cy="338554"/>
          </a:xfrm>
          <a:prstGeom prst="rect">
            <a:avLst/>
          </a:prstGeom>
          <a:noFill/>
        </p:spPr>
        <p:txBody>
          <a:bodyPr wrap="square" rtlCol="0">
            <a:spAutoFit/>
          </a:bodyPr>
          <a:lstStyle/>
          <a:p>
            <a:r>
              <a:rPr lang="zh-CN" altLang="en-US" sz="1600" b="1" dirty="0" smtClean="0">
                <a:solidFill>
                  <a:schemeClr val="bg1"/>
                </a:solidFill>
                <a:latin typeface="汉仪文黑-55简" panose="00020600040101010101" charset="-122"/>
                <a:ea typeface="汉仪文黑-55简" panose="00020600040101010101" charset="-122"/>
              </a:rPr>
              <a:t>选题背景</a:t>
            </a:r>
            <a:endParaRPr lang="zh-CN" altLang="en-US" sz="1600" b="1" dirty="0">
              <a:solidFill>
                <a:schemeClr val="bg1"/>
              </a:solidFill>
              <a:latin typeface="汉仪文黑-55简" panose="00020600040101010101" charset="-122"/>
              <a:ea typeface="汉仪文黑-55简" panose="00020600040101010101" charset="-122"/>
            </a:endParaRPr>
          </a:p>
        </p:txBody>
      </p:sp>
      <p:sp>
        <p:nvSpPr>
          <p:cNvPr id="8" name="文本框 7"/>
          <p:cNvSpPr txBox="1"/>
          <p:nvPr/>
        </p:nvSpPr>
        <p:spPr>
          <a:xfrm>
            <a:off x="2066744" y="2817633"/>
            <a:ext cx="3248025" cy="1706880"/>
          </a:xfrm>
          <a:prstGeom prst="rect">
            <a:avLst/>
          </a:prstGeom>
          <a:noFill/>
        </p:spPr>
        <p:txBody>
          <a:bodyPr wrap="square" rtlCol="0">
            <a:spAutoFit/>
          </a:bodyPr>
          <a:lstStyle/>
          <a:p>
            <a:pPr>
              <a:lnSpc>
                <a:spcPct val="150000"/>
              </a:lnSpc>
            </a:pPr>
            <a:r>
              <a:rPr lang="zh-CN" altLang="en-US" sz="1400" dirty="0" smtClean="0">
                <a:solidFill>
                  <a:schemeClr val="bg1"/>
                </a:solidFill>
                <a:latin typeface="汉仪文黑-55简" panose="00020600040101010101" charset="-122"/>
                <a:ea typeface="汉仪文黑-55简" panose="00020600040101010101" charset="-122"/>
              </a:rPr>
              <a:t>输入您的内容，请简要说明，言简意赅即可</a:t>
            </a:r>
            <a:r>
              <a:rPr lang="zh-CN" altLang="en-US" sz="1400" dirty="0">
                <a:solidFill>
                  <a:schemeClr val="bg1"/>
                </a:solidFill>
                <a:latin typeface="汉仪文黑-55简" panose="00020600040101010101" charset="-122"/>
                <a:ea typeface="汉仪文黑-55简" panose="00020600040101010101" charset="-122"/>
              </a:rPr>
              <a:t>输入您的内容，请简要说明，言简意赅即可输入您的内容，请简要说明，言简意赅即可输入您的内容，请简要说明，言简意赅即</a:t>
            </a:r>
            <a:r>
              <a:rPr lang="zh-CN" altLang="en-US" sz="1400" dirty="0" smtClean="0">
                <a:solidFill>
                  <a:schemeClr val="bg1"/>
                </a:solidFill>
                <a:latin typeface="汉仪文黑-55简" panose="00020600040101010101" charset="-122"/>
                <a:ea typeface="汉仪文黑-55简" panose="00020600040101010101" charset="-122"/>
              </a:rPr>
              <a:t>可</a:t>
            </a:r>
            <a:endParaRPr lang="zh-CN" altLang="en-US" sz="1400" dirty="0">
              <a:solidFill>
                <a:schemeClr val="bg1"/>
              </a:solidFill>
              <a:latin typeface="汉仪文黑-55简" panose="00020600040101010101" charset="-122"/>
              <a:ea typeface="汉仪文黑-55简" panose="00020600040101010101" charset="-122"/>
            </a:endParaRPr>
          </a:p>
        </p:txBody>
      </p:sp>
      <p:sp>
        <p:nvSpPr>
          <p:cNvPr id="4" name="矩形 3"/>
          <p:cNvSpPr/>
          <p:nvPr/>
        </p:nvSpPr>
        <p:spPr>
          <a:xfrm>
            <a:off x="9953897" y="2070189"/>
            <a:ext cx="914264" cy="829764"/>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1292996" y="5133701"/>
            <a:ext cx="395242" cy="380728"/>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0084526" y="2192800"/>
            <a:ext cx="644068" cy="584541"/>
          </a:xfrm>
          <a:prstGeom prst="rect">
            <a:avLst/>
          </a:prstGeom>
          <a:noFill/>
          <a:ln w="28575">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337605" y="5185195"/>
            <a:ext cx="306024" cy="277740"/>
          </a:xfrm>
          <a:prstGeom prst="rect">
            <a:avLst/>
          </a:prstGeom>
          <a:noFill/>
          <a:ln w="12700">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nvSpPr>
        <p:spPr>
          <a:xfrm>
            <a:off x="1701165" y="2016760"/>
            <a:ext cx="8240395" cy="4780915"/>
          </a:xfrm>
          <a:prstGeom prst="rect">
            <a:avLst/>
          </a:prstGeom>
          <a:noFill/>
        </p:spPr>
        <p:txBody>
          <a:bodyPr wrap="square" rtlCol="0">
            <a:noAutofit/>
          </a:bodyPr>
          <a:p>
            <a:pPr algn="just"/>
            <a:r>
              <a:rPr lang="zh-CN" altLang="en-US" sz="2400" dirty="0" smtClean="0">
                <a:solidFill>
                  <a:schemeClr val="tx1"/>
                </a:solidFill>
                <a:latin typeface="汉仪文黑-55简" panose="00020600040101010101" charset="-122"/>
                <a:ea typeface="汉仪文黑-55简" panose="00020600040101010101" charset="-122"/>
              </a:rPr>
              <a:t>3. 旋律</a:t>
            </a:r>
            <a:endParaRPr lang="zh-CN" altLang="en-US" sz="2400" dirty="0" smtClean="0">
              <a:solidFill>
                <a:schemeClr val="tx1"/>
              </a:solidFill>
              <a:latin typeface="汉仪文黑-55简" panose="00020600040101010101" charset="-122"/>
              <a:ea typeface="汉仪文黑-55简" panose="00020600040101010101" charset="-122"/>
            </a:endParaRPr>
          </a:p>
          <a:p>
            <a:pPr algn="just"/>
            <a:r>
              <a:rPr lang="zh-CN" altLang="en-US" sz="2400" dirty="0" smtClean="0">
                <a:solidFill>
                  <a:schemeClr val="tx1"/>
                </a:solidFill>
                <a:latin typeface="汉仪文黑-55简" panose="00020600040101010101" charset="-122"/>
                <a:ea typeface="汉仪文黑-55简" panose="00020600040101010101" charset="-122"/>
              </a:rPr>
              <a:t> </a:t>
            </a:r>
            <a:r>
              <a:rPr lang="en-US" altLang="zh-CN" sz="2400" dirty="0" smtClean="0">
                <a:solidFill>
                  <a:schemeClr val="tx1"/>
                </a:solidFill>
                <a:latin typeface="汉仪文黑-55简" panose="00020600040101010101" charset="-122"/>
                <a:ea typeface="汉仪文黑-55简" panose="00020600040101010101" charset="-122"/>
              </a:rPr>
              <a:t>     </a:t>
            </a:r>
            <a:r>
              <a:rPr lang="zh-CN" altLang="en-US" sz="2400" b="1" dirty="0" smtClean="0">
                <a:solidFill>
                  <a:schemeClr val="accent4"/>
                </a:solidFill>
                <a:latin typeface="汉仪文黑-55简" panose="00020600040101010101" charset="-122"/>
                <a:ea typeface="汉仪文黑-55简" panose="00020600040101010101" charset="-122"/>
              </a:rPr>
              <a:t>旋律由不同音高组成，是构成音乐美的主要艺术手段</a:t>
            </a:r>
            <a:r>
              <a:rPr lang="zh-CN" altLang="en-US" sz="2400" dirty="0" smtClean="0">
                <a:latin typeface="汉仪文黑-55简" panose="00020600040101010101" charset="-122"/>
                <a:ea typeface="汉仪文黑-55简" panose="00020600040101010101" charset="-122"/>
              </a:rPr>
              <a:t>，相当于音乐的“情节”。</a:t>
            </a:r>
            <a:r>
              <a:rPr lang="zh-CN" altLang="en-US" sz="2400" dirty="0" smtClean="0">
                <a:solidFill>
                  <a:schemeClr val="tx1"/>
                </a:solidFill>
                <a:latin typeface="汉仪文黑-55简" panose="00020600040101010101" charset="-122"/>
                <a:ea typeface="汉仪文黑-55简" panose="00020600040101010101" charset="-122"/>
              </a:rPr>
              <a:t>儿童音乐的旋律形式多样，包括平稳、上升、下滑、弧形等，影响儿童的情绪体验。旋律与语言紧密相关，许多儿童歌曲通过夸张朗诵歌词、模仿语音起伏来确立旋律线条。音区的运用也很重要：高音区清脆尖锐，低音区浑厚深沉，音区对比能营造新鲜感和情绪变化，如阿诺德《四首苏格兰舞曲》第二首，通过音区变化使音乐妙趣横生。</a:t>
            </a:r>
            <a:endParaRPr lang="zh-CN" altLang="en-US" sz="2400" dirty="0" smtClean="0">
              <a:solidFill>
                <a:schemeClr val="tx1"/>
              </a:solidFill>
              <a:latin typeface="汉仪文黑-55简" panose="00020600040101010101" charset="-122"/>
              <a:ea typeface="汉仪文黑-55简" panose="00020600040101010101" charset="-122"/>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半闭框 12"/>
          <p:cNvSpPr/>
          <p:nvPr/>
        </p:nvSpPr>
        <p:spPr>
          <a:xfrm rot="8100000">
            <a:off x="-320397" y="132713"/>
            <a:ext cx="640794" cy="640794"/>
          </a:xfrm>
          <a:prstGeom prst="halfFrame">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6" name="任意多边形 15"/>
          <p:cNvSpPr/>
          <p:nvPr/>
        </p:nvSpPr>
        <p:spPr>
          <a:xfrm rot="2700000">
            <a:off x="-224459" y="230878"/>
            <a:ext cx="444464" cy="444464"/>
          </a:xfrm>
          <a:custGeom>
            <a:avLst/>
            <a:gdLst>
              <a:gd name="connsiteX0" fmla="*/ 0 w 1553029"/>
              <a:gd name="connsiteY0" fmla="*/ 0 h 1553029"/>
              <a:gd name="connsiteX1" fmla="*/ 1553029 w 1553029"/>
              <a:gd name="connsiteY1" fmla="*/ 0 h 1553029"/>
              <a:gd name="connsiteX2" fmla="*/ 1553029 w 1553029"/>
              <a:gd name="connsiteY2" fmla="*/ 1553029 h 1553029"/>
              <a:gd name="connsiteX3" fmla="*/ 1508683 w 1553029"/>
              <a:gd name="connsiteY3" fmla="*/ 1553029 h 1553029"/>
              <a:gd name="connsiteX4" fmla="*/ 0 w 1553029"/>
              <a:gd name="connsiteY4" fmla="*/ 44346 h 15530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3029" h="1553029">
                <a:moveTo>
                  <a:pt x="0" y="0"/>
                </a:moveTo>
                <a:lnTo>
                  <a:pt x="1553029" y="0"/>
                </a:lnTo>
                <a:lnTo>
                  <a:pt x="1553029" y="1553029"/>
                </a:lnTo>
                <a:lnTo>
                  <a:pt x="1508683" y="1553029"/>
                </a:lnTo>
                <a:lnTo>
                  <a:pt x="0" y="44346"/>
                </a:lnTo>
                <a:close/>
              </a:path>
            </a:pathLst>
          </a:custGeom>
          <a:noFill/>
          <a:ln w="38100">
            <a:gradFill flip="none" rotWithShape="1">
              <a:gsLst>
                <a:gs pos="0">
                  <a:srgbClr val="D7B26C">
                    <a:alpha val="0"/>
                  </a:srgbClr>
                </a:gs>
                <a:gs pos="80740">
                  <a:srgbClr val="D7B26C">
                    <a:alpha val="55000"/>
                  </a:srgbClr>
                </a:gs>
                <a:gs pos="61000">
                  <a:srgbClr val="D7B26C"/>
                </a:gs>
                <a:gs pos="45000">
                  <a:srgbClr val="D7B26C">
                    <a:alpha val="0"/>
                  </a:srgbClr>
                </a:gs>
                <a:gs pos="100000">
                  <a:srgbClr val="D7B26C"/>
                </a:gs>
              </a:gsLst>
              <a:lin ang="189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557530" y="222885"/>
            <a:ext cx="8888730" cy="1170305"/>
          </a:xfrm>
          <a:prstGeom prst="rect">
            <a:avLst/>
          </a:prstGeom>
          <a:noFill/>
        </p:spPr>
        <p:txBody>
          <a:bodyPr wrap="square" rtlCol="0">
            <a:noAutofit/>
          </a:bodyPr>
          <a:lstStyle/>
          <a:p>
            <a:r>
              <a:rPr lang="zh-CN" altLang="en-US" sz="3600" b="1" dirty="0" smtClean="0">
                <a:solidFill>
                  <a:srgbClr val="5C826D"/>
                </a:solidFill>
                <a:latin typeface="汉仪文黑-55简" panose="00020600040101010101" charset="-122"/>
                <a:ea typeface="汉仪文黑-55简" panose="00020600040101010101" charset="-122"/>
                <a:sym typeface="+mn-ea"/>
              </a:rPr>
              <a:t>第二节</a:t>
            </a:r>
            <a:r>
              <a:rPr lang="zh-CN" altLang="en-US" sz="3600" dirty="0" smtClean="0">
                <a:solidFill>
                  <a:srgbClr val="5C826D"/>
                </a:solidFill>
                <a:latin typeface="汉仪文黑-55简" panose="00020600040101010101" charset="-122"/>
                <a:ea typeface="汉仪文黑-55简" panose="00020600040101010101" charset="-122"/>
                <a:sym typeface="+mn-ea"/>
              </a:rPr>
              <a:t> </a:t>
            </a:r>
            <a:r>
              <a:rPr lang="zh-CN" altLang="en-US" sz="3600" b="1" dirty="0" smtClean="0">
                <a:solidFill>
                  <a:srgbClr val="5C826D"/>
                </a:solidFill>
                <a:latin typeface="汉仪文黑-55简" panose="00020600040101010101" charset="-122"/>
                <a:ea typeface="汉仪文黑-55简" panose="00020600040101010101" charset="-122"/>
                <a:sym typeface="+mn-ea"/>
              </a:rPr>
              <a:t>儿童音乐</a:t>
            </a:r>
            <a:endParaRPr lang="zh-CN" altLang="en-US" sz="3600" b="1" dirty="0" smtClean="0">
              <a:solidFill>
                <a:srgbClr val="5C826D"/>
              </a:solidFill>
              <a:latin typeface="汉仪文黑-55简" panose="00020600040101010101" charset="-122"/>
              <a:ea typeface="汉仪文黑-55简" panose="00020600040101010101" charset="-122"/>
              <a:sym typeface="+mn-ea"/>
            </a:endParaRPr>
          </a:p>
          <a:p>
            <a:r>
              <a:rPr lang="zh-CN" altLang="en-US" sz="3200" b="1" dirty="0" smtClean="0">
                <a:solidFill>
                  <a:srgbClr val="D1AF6C"/>
                </a:solidFill>
                <a:latin typeface="汉仪文黑-55简" panose="00020600040101010101" charset="-122"/>
                <a:ea typeface="汉仪文黑-55简" panose="00020600040101010101" charset="-122"/>
              </a:rPr>
              <a:t>二、 儿童音乐的审美特性</a:t>
            </a:r>
            <a:endParaRPr lang="zh-CN" altLang="en-US" sz="3200" b="1" dirty="0" smtClean="0">
              <a:solidFill>
                <a:srgbClr val="D1AF6C"/>
              </a:solidFill>
              <a:latin typeface="汉仪文黑-55简" panose="00020600040101010101" charset="-122"/>
              <a:ea typeface="汉仪文黑-55简" panose="00020600040101010101" charset="-122"/>
            </a:endParaRPr>
          </a:p>
          <a:p>
            <a:r>
              <a:rPr lang="zh-CN" altLang="en-US" sz="2800" b="1" dirty="0" smtClean="0">
                <a:latin typeface="汉仪文黑-55简" panose="00020600040101010101" charset="-122"/>
                <a:ea typeface="汉仪文黑-55简" panose="00020600040101010101" charset="-122"/>
              </a:rPr>
              <a:t>(一) 形式美</a:t>
            </a:r>
            <a:endParaRPr lang="zh-CN" altLang="en-US" sz="2800" b="1" dirty="0" smtClean="0">
              <a:latin typeface="汉仪文黑-55简" panose="00020600040101010101" charset="-122"/>
              <a:ea typeface="汉仪文黑-55简" panose="00020600040101010101" charset="-122"/>
            </a:endParaRPr>
          </a:p>
        </p:txBody>
      </p:sp>
      <p:sp>
        <p:nvSpPr>
          <p:cNvPr id="7" name="文本框 6"/>
          <p:cNvSpPr txBox="1"/>
          <p:nvPr/>
        </p:nvSpPr>
        <p:spPr>
          <a:xfrm>
            <a:off x="2066818" y="2485071"/>
            <a:ext cx="1930400" cy="338554"/>
          </a:xfrm>
          <a:prstGeom prst="rect">
            <a:avLst/>
          </a:prstGeom>
          <a:noFill/>
        </p:spPr>
        <p:txBody>
          <a:bodyPr wrap="square" rtlCol="0">
            <a:spAutoFit/>
          </a:bodyPr>
          <a:lstStyle/>
          <a:p>
            <a:r>
              <a:rPr lang="zh-CN" altLang="en-US" sz="1600" b="1" dirty="0" smtClean="0">
                <a:solidFill>
                  <a:schemeClr val="bg1"/>
                </a:solidFill>
                <a:latin typeface="汉仪文黑-55简" panose="00020600040101010101" charset="-122"/>
                <a:ea typeface="汉仪文黑-55简" panose="00020600040101010101" charset="-122"/>
              </a:rPr>
              <a:t>选题背景</a:t>
            </a:r>
            <a:endParaRPr lang="zh-CN" altLang="en-US" sz="1600" b="1" dirty="0">
              <a:solidFill>
                <a:schemeClr val="bg1"/>
              </a:solidFill>
              <a:latin typeface="汉仪文黑-55简" panose="00020600040101010101" charset="-122"/>
              <a:ea typeface="汉仪文黑-55简" panose="00020600040101010101" charset="-122"/>
            </a:endParaRPr>
          </a:p>
        </p:txBody>
      </p:sp>
      <p:sp>
        <p:nvSpPr>
          <p:cNvPr id="8" name="文本框 7"/>
          <p:cNvSpPr txBox="1"/>
          <p:nvPr/>
        </p:nvSpPr>
        <p:spPr>
          <a:xfrm>
            <a:off x="2066744" y="2817633"/>
            <a:ext cx="3248025" cy="1706880"/>
          </a:xfrm>
          <a:prstGeom prst="rect">
            <a:avLst/>
          </a:prstGeom>
          <a:noFill/>
        </p:spPr>
        <p:txBody>
          <a:bodyPr wrap="square" rtlCol="0">
            <a:spAutoFit/>
          </a:bodyPr>
          <a:lstStyle/>
          <a:p>
            <a:pPr>
              <a:lnSpc>
                <a:spcPct val="150000"/>
              </a:lnSpc>
            </a:pPr>
            <a:r>
              <a:rPr lang="zh-CN" altLang="en-US" sz="1400" dirty="0" smtClean="0">
                <a:solidFill>
                  <a:schemeClr val="bg1"/>
                </a:solidFill>
                <a:latin typeface="汉仪文黑-55简" panose="00020600040101010101" charset="-122"/>
                <a:ea typeface="汉仪文黑-55简" panose="00020600040101010101" charset="-122"/>
              </a:rPr>
              <a:t>输入您的内容，请简要说明，言简意赅即可</a:t>
            </a:r>
            <a:r>
              <a:rPr lang="zh-CN" altLang="en-US" sz="1400" dirty="0">
                <a:solidFill>
                  <a:schemeClr val="bg1"/>
                </a:solidFill>
                <a:latin typeface="汉仪文黑-55简" panose="00020600040101010101" charset="-122"/>
                <a:ea typeface="汉仪文黑-55简" panose="00020600040101010101" charset="-122"/>
              </a:rPr>
              <a:t>输入您的内容，请简要说明，言简意赅即可输入您的内容，请简要说明，言简意赅即可输入您的内容，请简要说明，言简意赅即</a:t>
            </a:r>
            <a:r>
              <a:rPr lang="zh-CN" altLang="en-US" sz="1400" dirty="0" smtClean="0">
                <a:solidFill>
                  <a:schemeClr val="bg1"/>
                </a:solidFill>
                <a:latin typeface="汉仪文黑-55简" panose="00020600040101010101" charset="-122"/>
                <a:ea typeface="汉仪文黑-55简" panose="00020600040101010101" charset="-122"/>
              </a:rPr>
              <a:t>可</a:t>
            </a:r>
            <a:endParaRPr lang="zh-CN" altLang="en-US" sz="1400" dirty="0">
              <a:solidFill>
                <a:schemeClr val="bg1"/>
              </a:solidFill>
              <a:latin typeface="汉仪文黑-55简" panose="00020600040101010101" charset="-122"/>
              <a:ea typeface="汉仪文黑-55简" panose="00020600040101010101" charset="-122"/>
            </a:endParaRPr>
          </a:p>
        </p:txBody>
      </p:sp>
      <p:sp>
        <p:nvSpPr>
          <p:cNvPr id="4" name="矩形 3"/>
          <p:cNvSpPr/>
          <p:nvPr/>
        </p:nvSpPr>
        <p:spPr>
          <a:xfrm>
            <a:off x="9953897" y="2070189"/>
            <a:ext cx="914264" cy="829764"/>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1292996" y="5133701"/>
            <a:ext cx="395242" cy="380728"/>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0084526" y="2192800"/>
            <a:ext cx="644068" cy="584541"/>
          </a:xfrm>
          <a:prstGeom prst="rect">
            <a:avLst/>
          </a:prstGeom>
          <a:noFill/>
          <a:ln w="28575">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337605" y="5185195"/>
            <a:ext cx="306024" cy="277740"/>
          </a:xfrm>
          <a:prstGeom prst="rect">
            <a:avLst/>
          </a:prstGeom>
          <a:noFill/>
          <a:ln w="12700">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nvSpPr>
        <p:spPr>
          <a:xfrm>
            <a:off x="1701165" y="2016760"/>
            <a:ext cx="8240395" cy="4780915"/>
          </a:xfrm>
          <a:prstGeom prst="rect">
            <a:avLst/>
          </a:prstGeom>
          <a:noFill/>
        </p:spPr>
        <p:txBody>
          <a:bodyPr wrap="square" rtlCol="0">
            <a:noAutofit/>
          </a:bodyPr>
          <a:p>
            <a:pPr algn="just"/>
            <a:r>
              <a:rPr lang="zh-CN" altLang="en-US" sz="2400" dirty="0" smtClean="0">
                <a:solidFill>
                  <a:schemeClr val="tx1"/>
                </a:solidFill>
                <a:latin typeface="汉仪文黑-55简" panose="00020600040101010101" charset="-122"/>
                <a:ea typeface="汉仪文黑-55简" panose="00020600040101010101" charset="-122"/>
              </a:rPr>
              <a:t>4. 力度</a:t>
            </a:r>
            <a:endParaRPr lang="zh-CN" altLang="en-US" sz="2400" dirty="0" smtClean="0">
              <a:solidFill>
                <a:schemeClr val="tx1"/>
              </a:solidFill>
              <a:latin typeface="汉仪文黑-55简" panose="00020600040101010101" charset="-122"/>
              <a:ea typeface="汉仪文黑-55简" panose="00020600040101010101" charset="-122"/>
            </a:endParaRPr>
          </a:p>
          <a:p>
            <a:pPr algn="just"/>
            <a:r>
              <a:rPr lang="zh-CN" altLang="en-US" sz="2400" dirty="0" smtClean="0">
                <a:solidFill>
                  <a:schemeClr val="tx1"/>
                </a:solidFill>
                <a:latin typeface="汉仪文黑-55简" panose="00020600040101010101" charset="-122"/>
                <a:ea typeface="汉仪文黑-55简" panose="00020600040101010101" charset="-122"/>
              </a:rPr>
              <a:t> </a:t>
            </a:r>
            <a:r>
              <a:rPr lang="en-US" altLang="zh-CN" sz="2400" dirty="0" smtClean="0">
                <a:solidFill>
                  <a:schemeClr val="tx1"/>
                </a:solidFill>
                <a:latin typeface="汉仪文黑-55简" panose="00020600040101010101" charset="-122"/>
                <a:ea typeface="汉仪文黑-55简" panose="00020600040101010101" charset="-122"/>
              </a:rPr>
              <a:t>     </a:t>
            </a:r>
            <a:r>
              <a:rPr lang="zh-CN" altLang="en-US" sz="2400" b="1" dirty="0" smtClean="0">
                <a:solidFill>
                  <a:schemeClr val="accent4"/>
                </a:solidFill>
                <a:latin typeface="汉仪文黑-55简" panose="00020600040101010101" charset="-122"/>
                <a:ea typeface="汉仪文黑-55简" panose="00020600040101010101" charset="-122"/>
              </a:rPr>
              <a:t>力度指音乐的强弱程度</a:t>
            </a:r>
            <a:r>
              <a:rPr lang="zh-CN" altLang="en-US" sz="2400" dirty="0" smtClean="0">
                <a:solidFill>
                  <a:schemeClr val="tx1"/>
                </a:solidFill>
                <a:latin typeface="汉仪文黑-55简" panose="00020600040101010101" charset="-122"/>
                <a:ea typeface="汉仪文黑-55简" panose="00020600040101010101" charset="-122"/>
              </a:rPr>
              <a:t>，对塑造音乐形象十分重要。强力度让儿童兴奋愉悦，轻柔则使其安静思考。渐强、渐弱等变化能吸引儿童注意力，增强音乐体验。</a:t>
            </a:r>
            <a:endParaRPr lang="zh-CN" altLang="en-US" sz="2400" dirty="0" smtClean="0">
              <a:solidFill>
                <a:schemeClr val="tx1"/>
              </a:solidFill>
              <a:latin typeface="汉仪文黑-55简" panose="00020600040101010101" charset="-122"/>
              <a:ea typeface="汉仪文黑-55简" panose="00020600040101010101" charset="-122"/>
            </a:endParaRPr>
          </a:p>
          <a:p>
            <a:pPr algn="just"/>
            <a:r>
              <a:rPr lang="zh-CN" altLang="en-US" sz="2400" dirty="0" smtClean="0">
                <a:solidFill>
                  <a:schemeClr val="tx1"/>
                </a:solidFill>
                <a:latin typeface="汉仪文黑-55简" panose="00020600040101010101" charset="-122"/>
                <a:ea typeface="汉仪文黑-55简" panose="00020600040101010101" charset="-122"/>
              </a:rPr>
              <a:t> </a:t>
            </a:r>
            <a:r>
              <a:rPr lang="en-US" altLang="zh-CN" sz="2400" dirty="0" smtClean="0">
                <a:solidFill>
                  <a:schemeClr val="tx1"/>
                </a:solidFill>
                <a:latin typeface="汉仪文黑-55简" panose="00020600040101010101" charset="-122"/>
                <a:ea typeface="汉仪文黑-55简" panose="00020600040101010101" charset="-122"/>
              </a:rPr>
              <a:t>     </a:t>
            </a:r>
            <a:r>
              <a:rPr lang="zh-CN" altLang="en-US" sz="2400" dirty="0" smtClean="0">
                <a:solidFill>
                  <a:schemeClr val="tx1"/>
                </a:solidFill>
                <a:latin typeface="汉仪文黑-55简" panose="00020600040101010101" charset="-122"/>
                <a:ea typeface="汉仪文黑-55简" panose="00020600040101010101" charset="-122"/>
              </a:rPr>
              <a:t>力度变化可表现狂风暴雨、喃喃细语、高山流水等丰富场景，如格里格《在山魔王的宫殿里》从很弱逐渐增强至响亮，生动描绘妖怪聚集与疯狂舞蹈，仅凭力度变化便产生极佳表现效果。</a:t>
            </a:r>
            <a:endParaRPr lang="zh-CN" altLang="en-US" sz="2400" dirty="0" smtClean="0">
              <a:solidFill>
                <a:schemeClr val="tx1"/>
              </a:solidFill>
              <a:latin typeface="汉仪文黑-55简" panose="00020600040101010101" charset="-122"/>
              <a:ea typeface="汉仪文黑-55简" panose="00020600040101010101" charset="-122"/>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半闭框 12"/>
          <p:cNvSpPr/>
          <p:nvPr/>
        </p:nvSpPr>
        <p:spPr>
          <a:xfrm rot="8100000">
            <a:off x="-320397" y="132713"/>
            <a:ext cx="640794" cy="640794"/>
          </a:xfrm>
          <a:prstGeom prst="halfFrame">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6" name="任意多边形 15"/>
          <p:cNvSpPr/>
          <p:nvPr/>
        </p:nvSpPr>
        <p:spPr>
          <a:xfrm rot="2700000">
            <a:off x="-224459" y="230878"/>
            <a:ext cx="444464" cy="444464"/>
          </a:xfrm>
          <a:custGeom>
            <a:avLst/>
            <a:gdLst>
              <a:gd name="connsiteX0" fmla="*/ 0 w 1553029"/>
              <a:gd name="connsiteY0" fmla="*/ 0 h 1553029"/>
              <a:gd name="connsiteX1" fmla="*/ 1553029 w 1553029"/>
              <a:gd name="connsiteY1" fmla="*/ 0 h 1553029"/>
              <a:gd name="connsiteX2" fmla="*/ 1553029 w 1553029"/>
              <a:gd name="connsiteY2" fmla="*/ 1553029 h 1553029"/>
              <a:gd name="connsiteX3" fmla="*/ 1508683 w 1553029"/>
              <a:gd name="connsiteY3" fmla="*/ 1553029 h 1553029"/>
              <a:gd name="connsiteX4" fmla="*/ 0 w 1553029"/>
              <a:gd name="connsiteY4" fmla="*/ 44346 h 15530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3029" h="1553029">
                <a:moveTo>
                  <a:pt x="0" y="0"/>
                </a:moveTo>
                <a:lnTo>
                  <a:pt x="1553029" y="0"/>
                </a:lnTo>
                <a:lnTo>
                  <a:pt x="1553029" y="1553029"/>
                </a:lnTo>
                <a:lnTo>
                  <a:pt x="1508683" y="1553029"/>
                </a:lnTo>
                <a:lnTo>
                  <a:pt x="0" y="44346"/>
                </a:lnTo>
                <a:close/>
              </a:path>
            </a:pathLst>
          </a:custGeom>
          <a:noFill/>
          <a:ln w="38100">
            <a:gradFill flip="none" rotWithShape="1">
              <a:gsLst>
                <a:gs pos="0">
                  <a:srgbClr val="D7B26C">
                    <a:alpha val="0"/>
                  </a:srgbClr>
                </a:gs>
                <a:gs pos="80740">
                  <a:srgbClr val="D7B26C">
                    <a:alpha val="55000"/>
                  </a:srgbClr>
                </a:gs>
                <a:gs pos="61000">
                  <a:srgbClr val="D7B26C"/>
                </a:gs>
                <a:gs pos="45000">
                  <a:srgbClr val="D7B26C">
                    <a:alpha val="0"/>
                  </a:srgbClr>
                </a:gs>
                <a:gs pos="100000">
                  <a:srgbClr val="D7B26C"/>
                </a:gs>
              </a:gsLst>
              <a:lin ang="189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557530" y="222885"/>
            <a:ext cx="8888730" cy="1170305"/>
          </a:xfrm>
          <a:prstGeom prst="rect">
            <a:avLst/>
          </a:prstGeom>
          <a:noFill/>
        </p:spPr>
        <p:txBody>
          <a:bodyPr wrap="square" rtlCol="0">
            <a:noAutofit/>
          </a:bodyPr>
          <a:lstStyle/>
          <a:p>
            <a:r>
              <a:rPr lang="zh-CN" altLang="en-US" sz="3600" b="1" dirty="0" smtClean="0">
                <a:solidFill>
                  <a:srgbClr val="5C826D"/>
                </a:solidFill>
                <a:latin typeface="汉仪文黑-55简" panose="00020600040101010101" charset="-122"/>
                <a:ea typeface="汉仪文黑-55简" panose="00020600040101010101" charset="-122"/>
                <a:sym typeface="+mn-ea"/>
              </a:rPr>
              <a:t>第二节</a:t>
            </a:r>
            <a:r>
              <a:rPr lang="zh-CN" altLang="en-US" sz="3600" dirty="0" smtClean="0">
                <a:solidFill>
                  <a:srgbClr val="5C826D"/>
                </a:solidFill>
                <a:latin typeface="汉仪文黑-55简" panose="00020600040101010101" charset="-122"/>
                <a:ea typeface="汉仪文黑-55简" panose="00020600040101010101" charset="-122"/>
                <a:sym typeface="+mn-ea"/>
              </a:rPr>
              <a:t> </a:t>
            </a:r>
            <a:r>
              <a:rPr lang="zh-CN" altLang="en-US" sz="3600" b="1" dirty="0" smtClean="0">
                <a:solidFill>
                  <a:srgbClr val="5C826D"/>
                </a:solidFill>
                <a:latin typeface="汉仪文黑-55简" panose="00020600040101010101" charset="-122"/>
                <a:ea typeface="汉仪文黑-55简" panose="00020600040101010101" charset="-122"/>
                <a:sym typeface="+mn-ea"/>
              </a:rPr>
              <a:t>儿童音乐</a:t>
            </a:r>
            <a:endParaRPr lang="zh-CN" altLang="en-US" sz="3600" b="1" dirty="0" smtClean="0">
              <a:solidFill>
                <a:srgbClr val="5C826D"/>
              </a:solidFill>
              <a:latin typeface="汉仪文黑-55简" panose="00020600040101010101" charset="-122"/>
              <a:ea typeface="汉仪文黑-55简" panose="00020600040101010101" charset="-122"/>
              <a:sym typeface="+mn-ea"/>
            </a:endParaRPr>
          </a:p>
          <a:p>
            <a:r>
              <a:rPr lang="zh-CN" altLang="en-US" sz="3200" b="1" dirty="0" smtClean="0">
                <a:solidFill>
                  <a:srgbClr val="D1AF6C"/>
                </a:solidFill>
                <a:latin typeface="汉仪文黑-55简" panose="00020600040101010101" charset="-122"/>
                <a:ea typeface="汉仪文黑-55简" panose="00020600040101010101" charset="-122"/>
              </a:rPr>
              <a:t>二、 儿童音乐的审美特性</a:t>
            </a:r>
            <a:endParaRPr lang="zh-CN" altLang="en-US" sz="3200" b="1" dirty="0" smtClean="0">
              <a:solidFill>
                <a:srgbClr val="D1AF6C"/>
              </a:solidFill>
              <a:latin typeface="汉仪文黑-55简" panose="00020600040101010101" charset="-122"/>
              <a:ea typeface="汉仪文黑-55简" panose="00020600040101010101" charset="-122"/>
            </a:endParaRPr>
          </a:p>
          <a:p>
            <a:r>
              <a:rPr lang="zh-CN" altLang="en-US" sz="2800" b="1" dirty="0" smtClean="0">
                <a:latin typeface="汉仪文黑-55简" panose="00020600040101010101" charset="-122"/>
                <a:ea typeface="汉仪文黑-55简" panose="00020600040101010101" charset="-122"/>
              </a:rPr>
              <a:t>(二) 内涵美</a:t>
            </a:r>
            <a:endParaRPr lang="zh-CN" altLang="en-US" sz="2800" b="1" dirty="0" smtClean="0">
              <a:latin typeface="汉仪文黑-55简" panose="00020600040101010101" charset="-122"/>
              <a:ea typeface="汉仪文黑-55简" panose="00020600040101010101" charset="-122"/>
            </a:endParaRPr>
          </a:p>
        </p:txBody>
      </p:sp>
      <p:sp>
        <p:nvSpPr>
          <p:cNvPr id="7" name="文本框 6"/>
          <p:cNvSpPr txBox="1"/>
          <p:nvPr/>
        </p:nvSpPr>
        <p:spPr>
          <a:xfrm>
            <a:off x="2066818" y="2485071"/>
            <a:ext cx="1930400" cy="338554"/>
          </a:xfrm>
          <a:prstGeom prst="rect">
            <a:avLst/>
          </a:prstGeom>
          <a:noFill/>
        </p:spPr>
        <p:txBody>
          <a:bodyPr wrap="square" rtlCol="0">
            <a:spAutoFit/>
          </a:bodyPr>
          <a:lstStyle/>
          <a:p>
            <a:r>
              <a:rPr lang="zh-CN" altLang="en-US" sz="1600" b="1" dirty="0" smtClean="0">
                <a:solidFill>
                  <a:schemeClr val="bg1"/>
                </a:solidFill>
                <a:latin typeface="汉仪文黑-55简" panose="00020600040101010101" charset="-122"/>
                <a:ea typeface="汉仪文黑-55简" panose="00020600040101010101" charset="-122"/>
              </a:rPr>
              <a:t>选题背景</a:t>
            </a:r>
            <a:endParaRPr lang="zh-CN" altLang="en-US" sz="1600" b="1" dirty="0">
              <a:solidFill>
                <a:schemeClr val="bg1"/>
              </a:solidFill>
              <a:latin typeface="汉仪文黑-55简" panose="00020600040101010101" charset="-122"/>
              <a:ea typeface="汉仪文黑-55简" panose="00020600040101010101" charset="-122"/>
            </a:endParaRPr>
          </a:p>
        </p:txBody>
      </p:sp>
      <p:sp>
        <p:nvSpPr>
          <p:cNvPr id="8" name="文本框 7"/>
          <p:cNvSpPr txBox="1"/>
          <p:nvPr/>
        </p:nvSpPr>
        <p:spPr>
          <a:xfrm>
            <a:off x="2066744" y="2817633"/>
            <a:ext cx="3248025" cy="1706880"/>
          </a:xfrm>
          <a:prstGeom prst="rect">
            <a:avLst/>
          </a:prstGeom>
          <a:noFill/>
        </p:spPr>
        <p:txBody>
          <a:bodyPr wrap="square" rtlCol="0">
            <a:spAutoFit/>
          </a:bodyPr>
          <a:lstStyle/>
          <a:p>
            <a:pPr>
              <a:lnSpc>
                <a:spcPct val="150000"/>
              </a:lnSpc>
            </a:pPr>
            <a:r>
              <a:rPr lang="zh-CN" altLang="en-US" sz="1400" dirty="0" smtClean="0">
                <a:solidFill>
                  <a:schemeClr val="bg1"/>
                </a:solidFill>
                <a:latin typeface="汉仪文黑-55简" panose="00020600040101010101" charset="-122"/>
                <a:ea typeface="汉仪文黑-55简" panose="00020600040101010101" charset="-122"/>
              </a:rPr>
              <a:t>输入您的内容，请简要说明，言简意赅即可</a:t>
            </a:r>
            <a:r>
              <a:rPr lang="zh-CN" altLang="en-US" sz="1400" dirty="0">
                <a:solidFill>
                  <a:schemeClr val="bg1"/>
                </a:solidFill>
                <a:latin typeface="汉仪文黑-55简" panose="00020600040101010101" charset="-122"/>
                <a:ea typeface="汉仪文黑-55简" panose="00020600040101010101" charset="-122"/>
              </a:rPr>
              <a:t>输入您的内容，请简要说明，言简意赅即可输入您的内容，请简要说明，言简意赅即可输入您的内容，请简要说明，言简意赅即</a:t>
            </a:r>
            <a:r>
              <a:rPr lang="zh-CN" altLang="en-US" sz="1400" dirty="0" smtClean="0">
                <a:solidFill>
                  <a:schemeClr val="bg1"/>
                </a:solidFill>
                <a:latin typeface="汉仪文黑-55简" panose="00020600040101010101" charset="-122"/>
                <a:ea typeface="汉仪文黑-55简" panose="00020600040101010101" charset="-122"/>
              </a:rPr>
              <a:t>可</a:t>
            </a:r>
            <a:endParaRPr lang="zh-CN" altLang="en-US" sz="1400" dirty="0">
              <a:solidFill>
                <a:schemeClr val="bg1"/>
              </a:solidFill>
              <a:latin typeface="汉仪文黑-55简" panose="00020600040101010101" charset="-122"/>
              <a:ea typeface="汉仪文黑-55简" panose="00020600040101010101" charset="-122"/>
            </a:endParaRPr>
          </a:p>
        </p:txBody>
      </p:sp>
      <p:sp>
        <p:nvSpPr>
          <p:cNvPr id="4" name="矩形 3"/>
          <p:cNvSpPr/>
          <p:nvPr/>
        </p:nvSpPr>
        <p:spPr>
          <a:xfrm>
            <a:off x="9953897" y="2070189"/>
            <a:ext cx="914264" cy="829764"/>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1292996" y="5133701"/>
            <a:ext cx="395242" cy="380728"/>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0084526" y="2192800"/>
            <a:ext cx="644068" cy="584541"/>
          </a:xfrm>
          <a:prstGeom prst="rect">
            <a:avLst/>
          </a:prstGeom>
          <a:noFill/>
          <a:ln w="28575">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337605" y="5185195"/>
            <a:ext cx="306024" cy="277740"/>
          </a:xfrm>
          <a:prstGeom prst="rect">
            <a:avLst/>
          </a:prstGeom>
          <a:noFill/>
          <a:ln w="12700">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nvSpPr>
        <p:spPr>
          <a:xfrm>
            <a:off x="1701165" y="2016760"/>
            <a:ext cx="8240395" cy="4780915"/>
          </a:xfrm>
          <a:prstGeom prst="rect">
            <a:avLst/>
          </a:prstGeom>
          <a:noFill/>
        </p:spPr>
        <p:txBody>
          <a:bodyPr wrap="square" rtlCol="0">
            <a:noAutofit/>
          </a:bodyPr>
          <a:p>
            <a:pPr algn="just"/>
            <a:r>
              <a:rPr lang="zh-CN" altLang="en-US" sz="2400" dirty="0" smtClean="0">
                <a:solidFill>
                  <a:schemeClr val="tx1"/>
                </a:solidFill>
                <a:latin typeface="汉仪文黑-55简" panose="00020600040101010101" charset="-122"/>
                <a:ea typeface="汉仪文黑-55简" panose="00020600040101010101" charset="-122"/>
              </a:rPr>
              <a:t>1. 直观</a:t>
            </a:r>
            <a:endParaRPr lang="zh-CN" altLang="en-US" sz="2400" dirty="0" smtClean="0">
              <a:solidFill>
                <a:schemeClr val="tx1"/>
              </a:solidFill>
              <a:latin typeface="汉仪文黑-55简" panose="00020600040101010101" charset="-122"/>
              <a:ea typeface="汉仪文黑-55简" panose="00020600040101010101" charset="-122"/>
            </a:endParaRPr>
          </a:p>
          <a:p>
            <a:pPr algn="just"/>
            <a:r>
              <a:rPr lang="zh-CN" altLang="en-US" sz="2400" dirty="0" smtClean="0">
                <a:solidFill>
                  <a:schemeClr val="tx1"/>
                </a:solidFill>
                <a:latin typeface="汉仪文黑-55简" panose="00020600040101010101" charset="-122"/>
                <a:ea typeface="汉仪文黑-55简" panose="00020600040101010101" charset="-122"/>
              </a:rPr>
              <a:t> </a:t>
            </a:r>
            <a:r>
              <a:rPr lang="en-US" altLang="zh-CN" sz="2400" dirty="0" smtClean="0">
                <a:solidFill>
                  <a:schemeClr val="tx1"/>
                </a:solidFill>
                <a:latin typeface="汉仪文黑-55简" panose="00020600040101010101" charset="-122"/>
                <a:ea typeface="汉仪文黑-55简" panose="00020600040101010101" charset="-122"/>
              </a:rPr>
              <a:t>     </a:t>
            </a:r>
            <a:r>
              <a:rPr lang="zh-CN" altLang="en-US" sz="2400" dirty="0" smtClean="0">
                <a:solidFill>
                  <a:schemeClr val="tx1"/>
                </a:solidFill>
                <a:latin typeface="汉仪文黑-55简" panose="00020600040101010101" charset="-122"/>
                <a:ea typeface="汉仪文黑-55简" panose="00020600040101010101" charset="-122"/>
              </a:rPr>
              <a:t>学前儿童的思维比较直观，他们</a:t>
            </a:r>
            <a:r>
              <a:rPr lang="zh-CN" altLang="en-US" sz="2400" b="1" dirty="0" smtClean="0">
                <a:solidFill>
                  <a:schemeClr val="accent4"/>
                </a:solidFill>
                <a:latin typeface="汉仪文黑-55简" panose="00020600040101010101" charset="-122"/>
                <a:ea typeface="汉仪文黑-55简" panose="00020600040101010101" charset="-122"/>
              </a:rPr>
              <a:t>更关注具象的事物</a:t>
            </a:r>
            <a:r>
              <a:rPr lang="zh-CN" altLang="en-US" sz="2400" dirty="0" smtClean="0">
                <a:solidFill>
                  <a:schemeClr val="tx1"/>
                </a:solidFill>
                <a:latin typeface="汉仪文黑-55简" panose="00020600040101010101" charset="-122"/>
                <a:ea typeface="汉仪文黑-55简" panose="00020600040101010101" charset="-122"/>
              </a:rPr>
              <a:t>。因此，儿童音乐常常模仿自然界的声音以暗示某种景物，或通过音响的运动状态象征某种视觉形象，使音乐具有一定程度的造型性，以此来吸引儿童的注意，增加儿童对音乐的兴趣。</a:t>
            </a:r>
            <a:endParaRPr lang="zh-CN" altLang="en-US" sz="2400" dirty="0" smtClean="0">
              <a:solidFill>
                <a:schemeClr val="tx1"/>
              </a:solidFill>
              <a:latin typeface="汉仪文黑-55简" panose="00020600040101010101" charset="-122"/>
              <a:ea typeface="汉仪文黑-55简" panose="00020600040101010101" charset="-122"/>
            </a:endParaRPr>
          </a:p>
          <a:p>
            <a:pPr algn="just"/>
            <a:r>
              <a:rPr lang="zh-CN" altLang="en-US" sz="2400" dirty="0" smtClean="0">
                <a:solidFill>
                  <a:schemeClr val="tx1"/>
                </a:solidFill>
                <a:latin typeface="汉仪文黑-55简" panose="00020600040101010101" charset="-122"/>
                <a:ea typeface="汉仪文黑-55简" panose="00020600040101010101" charset="-122"/>
              </a:rPr>
              <a:t> </a:t>
            </a:r>
            <a:r>
              <a:rPr lang="en-US" altLang="zh-CN" sz="2400" dirty="0" smtClean="0">
                <a:solidFill>
                  <a:schemeClr val="tx1"/>
                </a:solidFill>
                <a:latin typeface="汉仪文黑-55简" panose="00020600040101010101" charset="-122"/>
                <a:ea typeface="汉仪文黑-55简" panose="00020600040101010101" charset="-122"/>
              </a:rPr>
              <a:t>     </a:t>
            </a:r>
            <a:r>
              <a:rPr lang="zh-CN" altLang="en-US" sz="2400" dirty="0" smtClean="0">
                <a:solidFill>
                  <a:schemeClr val="tx1"/>
                </a:solidFill>
                <a:latin typeface="汉仪文黑-55简" panose="00020600040101010101" charset="-122"/>
                <a:ea typeface="汉仪文黑-55简" panose="00020600040101010101" charset="-122"/>
              </a:rPr>
              <a:t>例如，柴可夫斯基《云雀之歌》用前倚音和三连音刻画鸟鸣；比才《陀螺》通过循环音、力度变化描绘旋转感。儿童形象多通过生活情景塑造，如舒曼《木马骑士》改变重音与节奏律动，表现骑木马颠簸的动态，活灵活现。</a:t>
            </a:r>
            <a:endParaRPr lang="zh-CN" altLang="en-US" sz="2400" dirty="0" smtClean="0">
              <a:solidFill>
                <a:schemeClr val="tx1"/>
              </a:solidFill>
              <a:latin typeface="汉仪文黑-55简" panose="00020600040101010101" charset="-122"/>
              <a:ea typeface="汉仪文黑-55简" panose="00020600040101010101" charset="-122"/>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半闭框 12"/>
          <p:cNvSpPr/>
          <p:nvPr/>
        </p:nvSpPr>
        <p:spPr>
          <a:xfrm rot="8100000">
            <a:off x="-320397" y="132713"/>
            <a:ext cx="640794" cy="640794"/>
          </a:xfrm>
          <a:prstGeom prst="halfFrame">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6" name="任意多边形 15"/>
          <p:cNvSpPr/>
          <p:nvPr/>
        </p:nvSpPr>
        <p:spPr>
          <a:xfrm rot="2700000">
            <a:off x="-224459" y="230878"/>
            <a:ext cx="444464" cy="444464"/>
          </a:xfrm>
          <a:custGeom>
            <a:avLst/>
            <a:gdLst>
              <a:gd name="connsiteX0" fmla="*/ 0 w 1553029"/>
              <a:gd name="connsiteY0" fmla="*/ 0 h 1553029"/>
              <a:gd name="connsiteX1" fmla="*/ 1553029 w 1553029"/>
              <a:gd name="connsiteY1" fmla="*/ 0 h 1553029"/>
              <a:gd name="connsiteX2" fmla="*/ 1553029 w 1553029"/>
              <a:gd name="connsiteY2" fmla="*/ 1553029 h 1553029"/>
              <a:gd name="connsiteX3" fmla="*/ 1508683 w 1553029"/>
              <a:gd name="connsiteY3" fmla="*/ 1553029 h 1553029"/>
              <a:gd name="connsiteX4" fmla="*/ 0 w 1553029"/>
              <a:gd name="connsiteY4" fmla="*/ 44346 h 15530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3029" h="1553029">
                <a:moveTo>
                  <a:pt x="0" y="0"/>
                </a:moveTo>
                <a:lnTo>
                  <a:pt x="1553029" y="0"/>
                </a:lnTo>
                <a:lnTo>
                  <a:pt x="1553029" y="1553029"/>
                </a:lnTo>
                <a:lnTo>
                  <a:pt x="1508683" y="1553029"/>
                </a:lnTo>
                <a:lnTo>
                  <a:pt x="0" y="44346"/>
                </a:lnTo>
                <a:close/>
              </a:path>
            </a:pathLst>
          </a:custGeom>
          <a:noFill/>
          <a:ln w="38100">
            <a:gradFill flip="none" rotWithShape="1">
              <a:gsLst>
                <a:gs pos="0">
                  <a:srgbClr val="D7B26C">
                    <a:alpha val="0"/>
                  </a:srgbClr>
                </a:gs>
                <a:gs pos="80740">
                  <a:srgbClr val="D7B26C">
                    <a:alpha val="55000"/>
                  </a:srgbClr>
                </a:gs>
                <a:gs pos="61000">
                  <a:srgbClr val="D7B26C"/>
                </a:gs>
                <a:gs pos="45000">
                  <a:srgbClr val="D7B26C">
                    <a:alpha val="0"/>
                  </a:srgbClr>
                </a:gs>
                <a:gs pos="100000">
                  <a:srgbClr val="D7B26C"/>
                </a:gs>
              </a:gsLst>
              <a:lin ang="189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557530" y="222885"/>
            <a:ext cx="8888730" cy="1170305"/>
          </a:xfrm>
          <a:prstGeom prst="rect">
            <a:avLst/>
          </a:prstGeom>
          <a:noFill/>
        </p:spPr>
        <p:txBody>
          <a:bodyPr wrap="square" rtlCol="0">
            <a:noAutofit/>
          </a:bodyPr>
          <a:lstStyle/>
          <a:p>
            <a:r>
              <a:rPr lang="zh-CN" altLang="en-US" sz="3600" b="1" dirty="0" smtClean="0">
                <a:solidFill>
                  <a:srgbClr val="5C826D"/>
                </a:solidFill>
                <a:latin typeface="汉仪文黑-55简" panose="00020600040101010101" charset="-122"/>
                <a:ea typeface="汉仪文黑-55简" panose="00020600040101010101" charset="-122"/>
                <a:sym typeface="+mn-ea"/>
              </a:rPr>
              <a:t>第二节</a:t>
            </a:r>
            <a:r>
              <a:rPr lang="zh-CN" altLang="en-US" sz="3600" dirty="0" smtClean="0">
                <a:solidFill>
                  <a:srgbClr val="5C826D"/>
                </a:solidFill>
                <a:latin typeface="汉仪文黑-55简" panose="00020600040101010101" charset="-122"/>
                <a:ea typeface="汉仪文黑-55简" panose="00020600040101010101" charset="-122"/>
                <a:sym typeface="+mn-ea"/>
              </a:rPr>
              <a:t> </a:t>
            </a:r>
            <a:r>
              <a:rPr lang="zh-CN" altLang="en-US" sz="3600" b="1" dirty="0" smtClean="0">
                <a:solidFill>
                  <a:srgbClr val="5C826D"/>
                </a:solidFill>
                <a:latin typeface="汉仪文黑-55简" panose="00020600040101010101" charset="-122"/>
                <a:ea typeface="汉仪文黑-55简" panose="00020600040101010101" charset="-122"/>
                <a:sym typeface="+mn-ea"/>
              </a:rPr>
              <a:t>儿童音乐</a:t>
            </a:r>
            <a:endParaRPr lang="zh-CN" altLang="en-US" sz="3600" b="1" dirty="0" smtClean="0">
              <a:solidFill>
                <a:srgbClr val="5C826D"/>
              </a:solidFill>
              <a:latin typeface="汉仪文黑-55简" panose="00020600040101010101" charset="-122"/>
              <a:ea typeface="汉仪文黑-55简" panose="00020600040101010101" charset="-122"/>
              <a:sym typeface="+mn-ea"/>
            </a:endParaRPr>
          </a:p>
          <a:p>
            <a:r>
              <a:rPr lang="zh-CN" altLang="en-US" sz="3200" b="1" dirty="0" smtClean="0">
                <a:solidFill>
                  <a:srgbClr val="D1AF6C"/>
                </a:solidFill>
                <a:latin typeface="汉仪文黑-55简" panose="00020600040101010101" charset="-122"/>
                <a:ea typeface="汉仪文黑-55简" panose="00020600040101010101" charset="-122"/>
              </a:rPr>
              <a:t>二、 儿童音乐的审美特性</a:t>
            </a:r>
            <a:endParaRPr lang="zh-CN" altLang="en-US" sz="3200" b="1" dirty="0" smtClean="0">
              <a:solidFill>
                <a:srgbClr val="D1AF6C"/>
              </a:solidFill>
              <a:latin typeface="汉仪文黑-55简" panose="00020600040101010101" charset="-122"/>
              <a:ea typeface="汉仪文黑-55简" panose="00020600040101010101" charset="-122"/>
            </a:endParaRPr>
          </a:p>
          <a:p>
            <a:r>
              <a:rPr lang="zh-CN" altLang="en-US" sz="2800" b="1" dirty="0" smtClean="0">
                <a:latin typeface="汉仪文黑-55简" panose="00020600040101010101" charset="-122"/>
                <a:ea typeface="汉仪文黑-55简" panose="00020600040101010101" charset="-122"/>
              </a:rPr>
              <a:t>(二) 内涵美</a:t>
            </a:r>
            <a:endParaRPr lang="zh-CN" altLang="en-US" sz="2800" b="1" dirty="0" smtClean="0">
              <a:latin typeface="汉仪文黑-55简" panose="00020600040101010101" charset="-122"/>
              <a:ea typeface="汉仪文黑-55简" panose="00020600040101010101" charset="-122"/>
            </a:endParaRPr>
          </a:p>
        </p:txBody>
      </p:sp>
      <p:sp>
        <p:nvSpPr>
          <p:cNvPr id="7" name="文本框 6"/>
          <p:cNvSpPr txBox="1"/>
          <p:nvPr/>
        </p:nvSpPr>
        <p:spPr>
          <a:xfrm>
            <a:off x="2066818" y="2485071"/>
            <a:ext cx="1930400" cy="338554"/>
          </a:xfrm>
          <a:prstGeom prst="rect">
            <a:avLst/>
          </a:prstGeom>
          <a:noFill/>
        </p:spPr>
        <p:txBody>
          <a:bodyPr wrap="square" rtlCol="0">
            <a:spAutoFit/>
          </a:bodyPr>
          <a:lstStyle/>
          <a:p>
            <a:r>
              <a:rPr lang="zh-CN" altLang="en-US" sz="1600" b="1" dirty="0" smtClean="0">
                <a:solidFill>
                  <a:schemeClr val="bg1"/>
                </a:solidFill>
                <a:latin typeface="汉仪文黑-55简" panose="00020600040101010101" charset="-122"/>
                <a:ea typeface="汉仪文黑-55简" panose="00020600040101010101" charset="-122"/>
              </a:rPr>
              <a:t>选题背景</a:t>
            </a:r>
            <a:endParaRPr lang="zh-CN" altLang="en-US" sz="1600" b="1" dirty="0">
              <a:solidFill>
                <a:schemeClr val="bg1"/>
              </a:solidFill>
              <a:latin typeface="汉仪文黑-55简" panose="00020600040101010101" charset="-122"/>
              <a:ea typeface="汉仪文黑-55简" panose="00020600040101010101" charset="-122"/>
            </a:endParaRPr>
          </a:p>
        </p:txBody>
      </p:sp>
      <p:sp>
        <p:nvSpPr>
          <p:cNvPr id="8" name="文本框 7"/>
          <p:cNvSpPr txBox="1"/>
          <p:nvPr/>
        </p:nvSpPr>
        <p:spPr>
          <a:xfrm>
            <a:off x="2066744" y="2817633"/>
            <a:ext cx="3248025" cy="1706880"/>
          </a:xfrm>
          <a:prstGeom prst="rect">
            <a:avLst/>
          </a:prstGeom>
          <a:noFill/>
        </p:spPr>
        <p:txBody>
          <a:bodyPr wrap="square" rtlCol="0">
            <a:spAutoFit/>
          </a:bodyPr>
          <a:lstStyle/>
          <a:p>
            <a:pPr>
              <a:lnSpc>
                <a:spcPct val="150000"/>
              </a:lnSpc>
            </a:pPr>
            <a:r>
              <a:rPr lang="zh-CN" altLang="en-US" sz="1400" dirty="0" smtClean="0">
                <a:solidFill>
                  <a:schemeClr val="bg1"/>
                </a:solidFill>
                <a:latin typeface="汉仪文黑-55简" panose="00020600040101010101" charset="-122"/>
                <a:ea typeface="汉仪文黑-55简" panose="00020600040101010101" charset="-122"/>
              </a:rPr>
              <a:t>输入您的内容，请简要说明，言简意赅即可</a:t>
            </a:r>
            <a:r>
              <a:rPr lang="zh-CN" altLang="en-US" sz="1400" dirty="0">
                <a:solidFill>
                  <a:schemeClr val="bg1"/>
                </a:solidFill>
                <a:latin typeface="汉仪文黑-55简" panose="00020600040101010101" charset="-122"/>
                <a:ea typeface="汉仪文黑-55简" panose="00020600040101010101" charset="-122"/>
              </a:rPr>
              <a:t>输入您的内容，请简要说明，言简意赅即可输入您的内容，请简要说明，言简意赅即可输入您的内容，请简要说明，言简意赅即</a:t>
            </a:r>
            <a:r>
              <a:rPr lang="zh-CN" altLang="en-US" sz="1400" dirty="0" smtClean="0">
                <a:solidFill>
                  <a:schemeClr val="bg1"/>
                </a:solidFill>
                <a:latin typeface="汉仪文黑-55简" panose="00020600040101010101" charset="-122"/>
                <a:ea typeface="汉仪文黑-55简" panose="00020600040101010101" charset="-122"/>
              </a:rPr>
              <a:t>可</a:t>
            </a:r>
            <a:endParaRPr lang="zh-CN" altLang="en-US" sz="1400" dirty="0">
              <a:solidFill>
                <a:schemeClr val="bg1"/>
              </a:solidFill>
              <a:latin typeface="汉仪文黑-55简" panose="00020600040101010101" charset="-122"/>
              <a:ea typeface="汉仪文黑-55简" panose="00020600040101010101" charset="-122"/>
            </a:endParaRPr>
          </a:p>
        </p:txBody>
      </p:sp>
      <p:sp>
        <p:nvSpPr>
          <p:cNvPr id="4" name="矩形 3"/>
          <p:cNvSpPr/>
          <p:nvPr/>
        </p:nvSpPr>
        <p:spPr>
          <a:xfrm>
            <a:off x="9953897" y="2070189"/>
            <a:ext cx="914264" cy="829764"/>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1292996" y="5133701"/>
            <a:ext cx="395242" cy="380728"/>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0084526" y="2192800"/>
            <a:ext cx="644068" cy="584541"/>
          </a:xfrm>
          <a:prstGeom prst="rect">
            <a:avLst/>
          </a:prstGeom>
          <a:noFill/>
          <a:ln w="28575">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337605" y="5185195"/>
            <a:ext cx="306024" cy="277740"/>
          </a:xfrm>
          <a:prstGeom prst="rect">
            <a:avLst/>
          </a:prstGeom>
          <a:noFill/>
          <a:ln w="12700">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nvSpPr>
        <p:spPr>
          <a:xfrm>
            <a:off x="1701165" y="2016760"/>
            <a:ext cx="8240395" cy="4780915"/>
          </a:xfrm>
          <a:prstGeom prst="rect">
            <a:avLst/>
          </a:prstGeom>
          <a:noFill/>
        </p:spPr>
        <p:txBody>
          <a:bodyPr wrap="square" rtlCol="0">
            <a:noAutofit/>
          </a:bodyPr>
          <a:p>
            <a:pPr algn="just"/>
            <a:r>
              <a:rPr lang="zh-CN" altLang="en-US" sz="2400" dirty="0" smtClean="0">
                <a:solidFill>
                  <a:schemeClr val="tx1"/>
                </a:solidFill>
                <a:latin typeface="汉仪文黑-55简" panose="00020600040101010101" charset="-122"/>
                <a:ea typeface="汉仪文黑-55简" panose="00020600040101010101" charset="-122"/>
              </a:rPr>
              <a:t>2. 稚拙</a:t>
            </a:r>
            <a:endParaRPr lang="zh-CN" altLang="en-US" sz="2400" dirty="0" smtClean="0">
              <a:solidFill>
                <a:schemeClr val="tx1"/>
              </a:solidFill>
              <a:latin typeface="汉仪文黑-55简" panose="00020600040101010101" charset="-122"/>
              <a:ea typeface="汉仪文黑-55简" panose="00020600040101010101" charset="-122"/>
            </a:endParaRPr>
          </a:p>
          <a:p>
            <a:pPr algn="just"/>
            <a:r>
              <a:rPr lang="zh-CN" altLang="en-US" sz="2400" dirty="0" smtClean="0">
                <a:solidFill>
                  <a:schemeClr val="tx1"/>
                </a:solidFill>
                <a:latin typeface="汉仪文黑-55简" panose="00020600040101010101" charset="-122"/>
                <a:ea typeface="汉仪文黑-55简" panose="00020600040101010101" charset="-122"/>
              </a:rPr>
              <a:t> </a:t>
            </a:r>
            <a:r>
              <a:rPr lang="en-US" altLang="zh-CN" sz="2400" dirty="0" smtClean="0">
                <a:solidFill>
                  <a:schemeClr val="tx1"/>
                </a:solidFill>
                <a:latin typeface="汉仪文黑-55简" panose="00020600040101010101" charset="-122"/>
                <a:ea typeface="汉仪文黑-55简" panose="00020600040101010101" charset="-122"/>
              </a:rPr>
              <a:t>     </a:t>
            </a:r>
            <a:r>
              <a:rPr lang="zh-CN" altLang="en-US" sz="2400" dirty="0" smtClean="0">
                <a:solidFill>
                  <a:schemeClr val="tx1"/>
                </a:solidFill>
                <a:latin typeface="汉仪文黑-55简" panose="00020600040101010101" charset="-122"/>
                <a:ea typeface="汉仪文黑-55简" panose="00020600040101010101" charset="-122"/>
              </a:rPr>
              <a:t>儿童音乐充满纯真童趣，</a:t>
            </a:r>
            <a:r>
              <a:rPr lang="zh-CN" altLang="en-US" sz="2400" b="1" dirty="0" smtClean="0">
                <a:solidFill>
                  <a:schemeClr val="accent4"/>
                </a:solidFill>
                <a:latin typeface="汉仪文黑-55简" panose="00020600040101010101" charset="-122"/>
                <a:ea typeface="汉仪文黑-55简" panose="00020600040101010101" charset="-122"/>
              </a:rPr>
              <a:t>常用清晰流畅的旋律、和谐明朗的和声表现孩子活泼率真的本性。</a:t>
            </a:r>
            <a:r>
              <a:rPr lang="zh-CN" altLang="en-US" sz="2400" dirty="0" smtClean="0">
                <a:solidFill>
                  <a:schemeClr val="tx1"/>
                </a:solidFill>
                <a:latin typeface="汉仪文黑-55简" panose="00020600040101010101" charset="-122"/>
                <a:ea typeface="汉仪文黑-55简" panose="00020600040101010101" charset="-122"/>
              </a:rPr>
              <a:t>稚拙既体现为形式朴素，也蕴含心理单纯，洋溢着谐趣与欢愉。</a:t>
            </a:r>
            <a:endParaRPr lang="zh-CN" altLang="en-US" sz="2400" dirty="0" smtClean="0">
              <a:solidFill>
                <a:schemeClr val="tx1"/>
              </a:solidFill>
              <a:latin typeface="汉仪文黑-55简" panose="00020600040101010101" charset="-122"/>
              <a:ea typeface="汉仪文黑-55简" panose="00020600040101010101" charset="-122"/>
            </a:endParaRPr>
          </a:p>
          <a:p>
            <a:pPr algn="just"/>
            <a:r>
              <a:rPr lang="zh-CN" altLang="en-US" sz="2400" dirty="0" smtClean="0">
                <a:solidFill>
                  <a:schemeClr val="tx1"/>
                </a:solidFill>
                <a:latin typeface="汉仪文黑-55简" panose="00020600040101010101" charset="-122"/>
                <a:ea typeface="汉仪文黑-55简" panose="00020600040101010101" charset="-122"/>
              </a:rPr>
              <a:t> </a:t>
            </a:r>
            <a:r>
              <a:rPr lang="en-US" altLang="zh-CN" sz="2400" dirty="0" smtClean="0">
                <a:solidFill>
                  <a:schemeClr val="tx1"/>
                </a:solidFill>
                <a:latin typeface="汉仪文黑-55简" panose="00020600040101010101" charset="-122"/>
                <a:ea typeface="汉仪文黑-55简" panose="00020600040101010101" charset="-122"/>
              </a:rPr>
              <a:t>     </a:t>
            </a:r>
            <a:r>
              <a:rPr lang="zh-CN" altLang="en-US" sz="2400" dirty="0" smtClean="0">
                <a:solidFill>
                  <a:schemeClr val="tx1"/>
                </a:solidFill>
                <a:latin typeface="汉仪文黑-55简" panose="00020600040101010101" charset="-122"/>
                <a:ea typeface="汉仪文黑-55简" panose="00020600040101010101" charset="-122"/>
              </a:rPr>
              <a:t>舒曼《童年情景》中的《捉迷藏》用快速上下行音型表现孩子追逐嬉戏；柴可夫斯基《儿童曲集》中的《小骑士》以简单跳音刻画神气形象。这种柔和、质朴、明净的美，拒绝精雕细琢，与原始艺术异曲同工。</a:t>
            </a:r>
            <a:endParaRPr lang="zh-CN" altLang="en-US" sz="2400" dirty="0" smtClean="0">
              <a:solidFill>
                <a:schemeClr val="tx1"/>
              </a:solidFill>
              <a:latin typeface="汉仪文黑-55简" panose="00020600040101010101" charset="-122"/>
              <a:ea typeface="汉仪文黑-55简" panose="00020600040101010101" charset="-122"/>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半闭框 12"/>
          <p:cNvSpPr/>
          <p:nvPr/>
        </p:nvSpPr>
        <p:spPr>
          <a:xfrm rot="8100000">
            <a:off x="-320397" y="132713"/>
            <a:ext cx="640794" cy="640794"/>
          </a:xfrm>
          <a:prstGeom prst="halfFrame">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6" name="任意多边形 15"/>
          <p:cNvSpPr/>
          <p:nvPr/>
        </p:nvSpPr>
        <p:spPr>
          <a:xfrm rot="2700000">
            <a:off x="-224459" y="230878"/>
            <a:ext cx="444464" cy="444464"/>
          </a:xfrm>
          <a:custGeom>
            <a:avLst/>
            <a:gdLst>
              <a:gd name="connsiteX0" fmla="*/ 0 w 1553029"/>
              <a:gd name="connsiteY0" fmla="*/ 0 h 1553029"/>
              <a:gd name="connsiteX1" fmla="*/ 1553029 w 1553029"/>
              <a:gd name="connsiteY1" fmla="*/ 0 h 1553029"/>
              <a:gd name="connsiteX2" fmla="*/ 1553029 w 1553029"/>
              <a:gd name="connsiteY2" fmla="*/ 1553029 h 1553029"/>
              <a:gd name="connsiteX3" fmla="*/ 1508683 w 1553029"/>
              <a:gd name="connsiteY3" fmla="*/ 1553029 h 1553029"/>
              <a:gd name="connsiteX4" fmla="*/ 0 w 1553029"/>
              <a:gd name="connsiteY4" fmla="*/ 44346 h 15530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3029" h="1553029">
                <a:moveTo>
                  <a:pt x="0" y="0"/>
                </a:moveTo>
                <a:lnTo>
                  <a:pt x="1553029" y="0"/>
                </a:lnTo>
                <a:lnTo>
                  <a:pt x="1553029" y="1553029"/>
                </a:lnTo>
                <a:lnTo>
                  <a:pt x="1508683" y="1553029"/>
                </a:lnTo>
                <a:lnTo>
                  <a:pt x="0" y="44346"/>
                </a:lnTo>
                <a:close/>
              </a:path>
            </a:pathLst>
          </a:custGeom>
          <a:noFill/>
          <a:ln w="38100">
            <a:gradFill flip="none" rotWithShape="1">
              <a:gsLst>
                <a:gs pos="0">
                  <a:srgbClr val="D7B26C">
                    <a:alpha val="0"/>
                  </a:srgbClr>
                </a:gs>
                <a:gs pos="80740">
                  <a:srgbClr val="D7B26C">
                    <a:alpha val="55000"/>
                  </a:srgbClr>
                </a:gs>
                <a:gs pos="61000">
                  <a:srgbClr val="D7B26C"/>
                </a:gs>
                <a:gs pos="45000">
                  <a:srgbClr val="D7B26C">
                    <a:alpha val="0"/>
                  </a:srgbClr>
                </a:gs>
                <a:gs pos="100000">
                  <a:srgbClr val="D7B26C"/>
                </a:gs>
              </a:gsLst>
              <a:lin ang="189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557530" y="222885"/>
            <a:ext cx="8888730" cy="1170305"/>
          </a:xfrm>
          <a:prstGeom prst="rect">
            <a:avLst/>
          </a:prstGeom>
          <a:noFill/>
        </p:spPr>
        <p:txBody>
          <a:bodyPr wrap="square" rtlCol="0">
            <a:noAutofit/>
          </a:bodyPr>
          <a:lstStyle/>
          <a:p>
            <a:r>
              <a:rPr lang="zh-CN" altLang="en-US" sz="3600" b="1" dirty="0" smtClean="0">
                <a:solidFill>
                  <a:srgbClr val="5C826D"/>
                </a:solidFill>
                <a:latin typeface="汉仪文黑-55简" panose="00020600040101010101" charset="-122"/>
                <a:ea typeface="汉仪文黑-55简" panose="00020600040101010101" charset="-122"/>
                <a:sym typeface="+mn-ea"/>
              </a:rPr>
              <a:t>第二节</a:t>
            </a:r>
            <a:r>
              <a:rPr lang="zh-CN" altLang="en-US" sz="3600" dirty="0" smtClean="0">
                <a:solidFill>
                  <a:srgbClr val="5C826D"/>
                </a:solidFill>
                <a:latin typeface="汉仪文黑-55简" panose="00020600040101010101" charset="-122"/>
                <a:ea typeface="汉仪文黑-55简" panose="00020600040101010101" charset="-122"/>
                <a:sym typeface="+mn-ea"/>
              </a:rPr>
              <a:t> </a:t>
            </a:r>
            <a:r>
              <a:rPr lang="zh-CN" altLang="en-US" sz="3600" b="1" dirty="0" smtClean="0">
                <a:solidFill>
                  <a:srgbClr val="5C826D"/>
                </a:solidFill>
                <a:latin typeface="汉仪文黑-55简" panose="00020600040101010101" charset="-122"/>
                <a:ea typeface="汉仪文黑-55简" panose="00020600040101010101" charset="-122"/>
                <a:sym typeface="+mn-ea"/>
              </a:rPr>
              <a:t>儿童音乐</a:t>
            </a:r>
            <a:endParaRPr lang="zh-CN" altLang="en-US" sz="3600" b="1" dirty="0" smtClean="0">
              <a:solidFill>
                <a:srgbClr val="5C826D"/>
              </a:solidFill>
              <a:latin typeface="汉仪文黑-55简" panose="00020600040101010101" charset="-122"/>
              <a:ea typeface="汉仪文黑-55简" panose="00020600040101010101" charset="-122"/>
              <a:sym typeface="+mn-ea"/>
            </a:endParaRPr>
          </a:p>
          <a:p>
            <a:r>
              <a:rPr lang="zh-CN" altLang="en-US" sz="3200" b="1" dirty="0" smtClean="0">
                <a:solidFill>
                  <a:srgbClr val="D1AF6C"/>
                </a:solidFill>
                <a:latin typeface="汉仪文黑-55简" panose="00020600040101010101" charset="-122"/>
                <a:ea typeface="汉仪文黑-55简" panose="00020600040101010101" charset="-122"/>
              </a:rPr>
              <a:t>二、 儿童音乐的审美特性</a:t>
            </a:r>
            <a:endParaRPr lang="zh-CN" altLang="en-US" sz="3200" b="1" dirty="0" smtClean="0">
              <a:solidFill>
                <a:srgbClr val="D1AF6C"/>
              </a:solidFill>
              <a:latin typeface="汉仪文黑-55简" panose="00020600040101010101" charset="-122"/>
              <a:ea typeface="汉仪文黑-55简" panose="00020600040101010101" charset="-122"/>
            </a:endParaRPr>
          </a:p>
          <a:p>
            <a:r>
              <a:rPr lang="zh-CN" altLang="en-US" sz="2800" b="1" dirty="0" smtClean="0">
                <a:latin typeface="汉仪文黑-55简" panose="00020600040101010101" charset="-122"/>
                <a:ea typeface="汉仪文黑-55简" panose="00020600040101010101" charset="-122"/>
              </a:rPr>
              <a:t>(二) 内涵美</a:t>
            </a:r>
            <a:endParaRPr lang="zh-CN" altLang="en-US" sz="2800" b="1" dirty="0" smtClean="0">
              <a:latin typeface="汉仪文黑-55简" panose="00020600040101010101" charset="-122"/>
              <a:ea typeface="汉仪文黑-55简" panose="00020600040101010101" charset="-122"/>
            </a:endParaRPr>
          </a:p>
        </p:txBody>
      </p:sp>
      <p:sp>
        <p:nvSpPr>
          <p:cNvPr id="7" name="文本框 6"/>
          <p:cNvSpPr txBox="1"/>
          <p:nvPr/>
        </p:nvSpPr>
        <p:spPr>
          <a:xfrm>
            <a:off x="2066818" y="2485071"/>
            <a:ext cx="1930400" cy="338554"/>
          </a:xfrm>
          <a:prstGeom prst="rect">
            <a:avLst/>
          </a:prstGeom>
          <a:noFill/>
        </p:spPr>
        <p:txBody>
          <a:bodyPr wrap="square" rtlCol="0">
            <a:spAutoFit/>
          </a:bodyPr>
          <a:lstStyle/>
          <a:p>
            <a:r>
              <a:rPr lang="zh-CN" altLang="en-US" sz="1600" b="1" dirty="0" smtClean="0">
                <a:solidFill>
                  <a:schemeClr val="bg1"/>
                </a:solidFill>
                <a:latin typeface="汉仪文黑-55简" panose="00020600040101010101" charset="-122"/>
                <a:ea typeface="汉仪文黑-55简" panose="00020600040101010101" charset="-122"/>
              </a:rPr>
              <a:t>选题背景</a:t>
            </a:r>
            <a:endParaRPr lang="zh-CN" altLang="en-US" sz="1600" b="1" dirty="0">
              <a:solidFill>
                <a:schemeClr val="bg1"/>
              </a:solidFill>
              <a:latin typeface="汉仪文黑-55简" panose="00020600040101010101" charset="-122"/>
              <a:ea typeface="汉仪文黑-55简" panose="00020600040101010101" charset="-122"/>
            </a:endParaRPr>
          </a:p>
        </p:txBody>
      </p:sp>
      <p:sp>
        <p:nvSpPr>
          <p:cNvPr id="8" name="文本框 7"/>
          <p:cNvSpPr txBox="1"/>
          <p:nvPr/>
        </p:nvSpPr>
        <p:spPr>
          <a:xfrm>
            <a:off x="2066744" y="2817633"/>
            <a:ext cx="3248025" cy="1706880"/>
          </a:xfrm>
          <a:prstGeom prst="rect">
            <a:avLst/>
          </a:prstGeom>
          <a:noFill/>
        </p:spPr>
        <p:txBody>
          <a:bodyPr wrap="square" rtlCol="0">
            <a:spAutoFit/>
          </a:bodyPr>
          <a:lstStyle/>
          <a:p>
            <a:pPr>
              <a:lnSpc>
                <a:spcPct val="150000"/>
              </a:lnSpc>
            </a:pPr>
            <a:r>
              <a:rPr lang="zh-CN" altLang="en-US" sz="1400" dirty="0" smtClean="0">
                <a:solidFill>
                  <a:schemeClr val="bg1"/>
                </a:solidFill>
                <a:latin typeface="汉仪文黑-55简" panose="00020600040101010101" charset="-122"/>
                <a:ea typeface="汉仪文黑-55简" panose="00020600040101010101" charset="-122"/>
              </a:rPr>
              <a:t>输入您的内容，请简要说明，言简意赅即可</a:t>
            </a:r>
            <a:r>
              <a:rPr lang="zh-CN" altLang="en-US" sz="1400" dirty="0">
                <a:solidFill>
                  <a:schemeClr val="bg1"/>
                </a:solidFill>
                <a:latin typeface="汉仪文黑-55简" panose="00020600040101010101" charset="-122"/>
                <a:ea typeface="汉仪文黑-55简" panose="00020600040101010101" charset="-122"/>
              </a:rPr>
              <a:t>输入您的内容，请简要说明，言简意赅即可输入您的内容，请简要说明，言简意赅即可输入您的内容，请简要说明，言简意赅即</a:t>
            </a:r>
            <a:r>
              <a:rPr lang="zh-CN" altLang="en-US" sz="1400" dirty="0" smtClean="0">
                <a:solidFill>
                  <a:schemeClr val="bg1"/>
                </a:solidFill>
                <a:latin typeface="汉仪文黑-55简" panose="00020600040101010101" charset="-122"/>
                <a:ea typeface="汉仪文黑-55简" panose="00020600040101010101" charset="-122"/>
              </a:rPr>
              <a:t>可</a:t>
            </a:r>
            <a:endParaRPr lang="zh-CN" altLang="en-US" sz="1400" dirty="0">
              <a:solidFill>
                <a:schemeClr val="bg1"/>
              </a:solidFill>
              <a:latin typeface="汉仪文黑-55简" panose="00020600040101010101" charset="-122"/>
              <a:ea typeface="汉仪文黑-55简" panose="00020600040101010101" charset="-122"/>
            </a:endParaRPr>
          </a:p>
        </p:txBody>
      </p:sp>
      <p:sp>
        <p:nvSpPr>
          <p:cNvPr id="4" name="矩形 3"/>
          <p:cNvSpPr/>
          <p:nvPr/>
        </p:nvSpPr>
        <p:spPr>
          <a:xfrm>
            <a:off x="9953897" y="2070189"/>
            <a:ext cx="914264" cy="829764"/>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1292996" y="5133701"/>
            <a:ext cx="395242" cy="380728"/>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0084526" y="2192800"/>
            <a:ext cx="644068" cy="584541"/>
          </a:xfrm>
          <a:prstGeom prst="rect">
            <a:avLst/>
          </a:prstGeom>
          <a:noFill/>
          <a:ln w="28575">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337605" y="5185195"/>
            <a:ext cx="306024" cy="277740"/>
          </a:xfrm>
          <a:prstGeom prst="rect">
            <a:avLst/>
          </a:prstGeom>
          <a:noFill/>
          <a:ln w="12700">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nvSpPr>
        <p:spPr>
          <a:xfrm>
            <a:off x="1701165" y="2016760"/>
            <a:ext cx="8240395" cy="4780915"/>
          </a:xfrm>
          <a:prstGeom prst="rect">
            <a:avLst/>
          </a:prstGeom>
          <a:noFill/>
        </p:spPr>
        <p:txBody>
          <a:bodyPr wrap="square" rtlCol="0">
            <a:noAutofit/>
          </a:bodyPr>
          <a:p>
            <a:pPr algn="just"/>
            <a:r>
              <a:rPr lang="zh-CN" altLang="en-US" sz="2400" dirty="0" smtClean="0">
                <a:solidFill>
                  <a:schemeClr val="tx1"/>
                </a:solidFill>
                <a:latin typeface="汉仪文黑-55简" panose="00020600040101010101" charset="-122"/>
                <a:ea typeface="汉仪文黑-55简" panose="00020600040101010101" charset="-122"/>
              </a:rPr>
              <a:t>3. 幻想</a:t>
            </a:r>
            <a:endParaRPr lang="zh-CN" altLang="en-US" sz="2400" dirty="0" smtClean="0">
              <a:solidFill>
                <a:schemeClr val="tx1"/>
              </a:solidFill>
              <a:latin typeface="汉仪文黑-55简" panose="00020600040101010101" charset="-122"/>
              <a:ea typeface="汉仪文黑-55简" panose="00020600040101010101" charset="-122"/>
            </a:endParaRPr>
          </a:p>
          <a:p>
            <a:pPr algn="just"/>
            <a:r>
              <a:rPr lang="zh-CN" altLang="en-US" sz="2400" dirty="0" smtClean="0">
                <a:solidFill>
                  <a:schemeClr val="tx1"/>
                </a:solidFill>
                <a:latin typeface="汉仪文黑-55简" panose="00020600040101010101" charset="-122"/>
                <a:ea typeface="汉仪文黑-55简" panose="00020600040101010101" charset="-122"/>
              </a:rPr>
              <a:t> </a:t>
            </a:r>
            <a:r>
              <a:rPr lang="en-US" altLang="zh-CN" sz="2400" dirty="0" smtClean="0">
                <a:solidFill>
                  <a:schemeClr val="tx1"/>
                </a:solidFill>
                <a:latin typeface="汉仪文黑-55简" panose="00020600040101010101" charset="-122"/>
                <a:ea typeface="汉仪文黑-55简" panose="00020600040101010101" charset="-122"/>
              </a:rPr>
              <a:t>     </a:t>
            </a:r>
            <a:r>
              <a:rPr lang="zh-CN" altLang="en-US" sz="2400" dirty="0" smtClean="0">
                <a:solidFill>
                  <a:schemeClr val="tx1"/>
                </a:solidFill>
                <a:latin typeface="汉仪文黑-55简" panose="00020600040101010101" charset="-122"/>
                <a:ea typeface="汉仪文黑-55简" panose="00020600040101010101" charset="-122"/>
              </a:rPr>
              <a:t>幻想是儿童的天赋和本能，</a:t>
            </a:r>
            <a:r>
              <a:rPr lang="zh-CN" altLang="en-US" sz="2400" b="1" dirty="0" smtClean="0">
                <a:solidFill>
                  <a:schemeClr val="accent4"/>
                </a:solidFill>
                <a:latin typeface="汉仪文黑-55简" panose="00020600040101010101" charset="-122"/>
                <a:ea typeface="汉仪文黑-55简" panose="00020600040101010101" charset="-122"/>
              </a:rPr>
              <a:t>儿童音乐因其直观、稚拙的本质而具有幻想的审美特性。</a:t>
            </a:r>
            <a:endParaRPr lang="zh-CN" altLang="en-US" sz="2400" b="1" dirty="0" smtClean="0">
              <a:solidFill>
                <a:schemeClr val="accent4"/>
              </a:solidFill>
              <a:latin typeface="汉仪文黑-55简" panose="00020600040101010101" charset="-122"/>
              <a:ea typeface="汉仪文黑-55简" panose="00020600040101010101" charset="-122"/>
            </a:endParaRPr>
          </a:p>
          <a:p>
            <a:pPr algn="just"/>
            <a:r>
              <a:rPr lang="zh-CN" altLang="en-US" sz="2400" dirty="0" smtClean="0">
                <a:solidFill>
                  <a:schemeClr val="tx1"/>
                </a:solidFill>
                <a:latin typeface="汉仪文黑-55简" panose="00020600040101010101" charset="-122"/>
                <a:ea typeface="汉仪文黑-55简" panose="00020600040101010101" charset="-122"/>
              </a:rPr>
              <a:t> </a:t>
            </a:r>
            <a:r>
              <a:rPr lang="en-US" altLang="zh-CN" sz="2400" dirty="0" smtClean="0">
                <a:solidFill>
                  <a:schemeClr val="tx1"/>
                </a:solidFill>
                <a:latin typeface="汉仪文黑-55简" panose="00020600040101010101" charset="-122"/>
                <a:ea typeface="汉仪文黑-55简" panose="00020600040101010101" charset="-122"/>
              </a:rPr>
              <a:t>     </a:t>
            </a:r>
            <a:r>
              <a:rPr lang="zh-CN" altLang="en-US" sz="2400" dirty="0" smtClean="0">
                <a:solidFill>
                  <a:schemeClr val="tx1"/>
                </a:solidFill>
                <a:latin typeface="汉仪文黑-55简" panose="00020600040101010101" charset="-122"/>
                <a:ea typeface="汉仪文黑-55简" panose="00020600040101010101" charset="-122"/>
              </a:rPr>
              <a:t>舒曼《童年情景》中的《梦幻曲》旋律婉转，充满芬芳幻想色彩，表现童年遐想，深受孩子喜爱。普罗科菲耶夫《冬天的篝火》第一乐章《出发》描绘儿童坐火车去郊外，长笛等奏出兴高采烈的曲调，用丰富音色展现儿童世界的幻想性、幽默感和童话色彩。</a:t>
            </a:r>
            <a:endParaRPr lang="zh-CN" altLang="en-US" sz="2400" dirty="0" smtClean="0">
              <a:solidFill>
                <a:schemeClr val="tx1"/>
              </a:solidFill>
              <a:latin typeface="汉仪文黑-55简" panose="00020600040101010101" charset="-122"/>
              <a:ea typeface="汉仪文黑-55简" panose="00020600040101010101" charset="-122"/>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半闭框 12"/>
          <p:cNvSpPr/>
          <p:nvPr/>
        </p:nvSpPr>
        <p:spPr>
          <a:xfrm rot="8100000">
            <a:off x="-320397" y="132713"/>
            <a:ext cx="640794" cy="640794"/>
          </a:xfrm>
          <a:prstGeom prst="halfFrame">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6" name="任意多边形 15"/>
          <p:cNvSpPr/>
          <p:nvPr/>
        </p:nvSpPr>
        <p:spPr>
          <a:xfrm rot="2700000">
            <a:off x="-224459" y="230878"/>
            <a:ext cx="444464" cy="444464"/>
          </a:xfrm>
          <a:custGeom>
            <a:avLst/>
            <a:gdLst>
              <a:gd name="connsiteX0" fmla="*/ 0 w 1553029"/>
              <a:gd name="connsiteY0" fmla="*/ 0 h 1553029"/>
              <a:gd name="connsiteX1" fmla="*/ 1553029 w 1553029"/>
              <a:gd name="connsiteY1" fmla="*/ 0 h 1553029"/>
              <a:gd name="connsiteX2" fmla="*/ 1553029 w 1553029"/>
              <a:gd name="connsiteY2" fmla="*/ 1553029 h 1553029"/>
              <a:gd name="connsiteX3" fmla="*/ 1508683 w 1553029"/>
              <a:gd name="connsiteY3" fmla="*/ 1553029 h 1553029"/>
              <a:gd name="connsiteX4" fmla="*/ 0 w 1553029"/>
              <a:gd name="connsiteY4" fmla="*/ 44346 h 15530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3029" h="1553029">
                <a:moveTo>
                  <a:pt x="0" y="0"/>
                </a:moveTo>
                <a:lnTo>
                  <a:pt x="1553029" y="0"/>
                </a:lnTo>
                <a:lnTo>
                  <a:pt x="1553029" y="1553029"/>
                </a:lnTo>
                <a:lnTo>
                  <a:pt x="1508683" y="1553029"/>
                </a:lnTo>
                <a:lnTo>
                  <a:pt x="0" y="44346"/>
                </a:lnTo>
                <a:close/>
              </a:path>
            </a:pathLst>
          </a:custGeom>
          <a:noFill/>
          <a:ln w="38100">
            <a:gradFill flip="none" rotWithShape="1">
              <a:gsLst>
                <a:gs pos="0">
                  <a:srgbClr val="D7B26C">
                    <a:alpha val="0"/>
                  </a:srgbClr>
                </a:gs>
                <a:gs pos="80740">
                  <a:srgbClr val="D7B26C">
                    <a:alpha val="55000"/>
                  </a:srgbClr>
                </a:gs>
                <a:gs pos="61000">
                  <a:srgbClr val="D7B26C"/>
                </a:gs>
                <a:gs pos="45000">
                  <a:srgbClr val="D7B26C">
                    <a:alpha val="0"/>
                  </a:srgbClr>
                </a:gs>
                <a:gs pos="100000">
                  <a:srgbClr val="D7B26C"/>
                </a:gs>
              </a:gsLst>
              <a:lin ang="189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557530" y="222885"/>
            <a:ext cx="8888730" cy="1170305"/>
          </a:xfrm>
          <a:prstGeom prst="rect">
            <a:avLst/>
          </a:prstGeom>
          <a:noFill/>
        </p:spPr>
        <p:txBody>
          <a:bodyPr wrap="square" rtlCol="0">
            <a:noAutofit/>
          </a:bodyPr>
          <a:lstStyle/>
          <a:p>
            <a:r>
              <a:rPr lang="zh-CN" altLang="en-US" sz="3600" b="1" dirty="0" smtClean="0">
                <a:solidFill>
                  <a:srgbClr val="5C826D"/>
                </a:solidFill>
                <a:latin typeface="汉仪文黑-55简" panose="00020600040101010101" charset="-122"/>
                <a:ea typeface="汉仪文黑-55简" panose="00020600040101010101" charset="-122"/>
                <a:sym typeface="+mn-ea"/>
              </a:rPr>
              <a:t>第二节</a:t>
            </a:r>
            <a:r>
              <a:rPr lang="zh-CN" altLang="en-US" sz="3600" dirty="0" smtClean="0">
                <a:solidFill>
                  <a:srgbClr val="5C826D"/>
                </a:solidFill>
                <a:latin typeface="汉仪文黑-55简" panose="00020600040101010101" charset="-122"/>
                <a:ea typeface="汉仪文黑-55简" panose="00020600040101010101" charset="-122"/>
                <a:sym typeface="+mn-ea"/>
              </a:rPr>
              <a:t> </a:t>
            </a:r>
            <a:r>
              <a:rPr lang="zh-CN" altLang="en-US" sz="3600" b="1" dirty="0" smtClean="0">
                <a:solidFill>
                  <a:srgbClr val="5C826D"/>
                </a:solidFill>
                <a:latin typeface="汉仪文黑-55简" panose="00020600040101010101" charset="-122"/>
                <a:ea typeface="汉仪文黑-55简" panose="00020600040101010101" charset="-122"/>
                <a:sym typeface="+mn-ea"/>
              </a:rPr>
              <a:t>儿童音乐</a:t>
            </a:r>
            <a:endParaRPr lang="zh-CN" altLang="en-US" sz="3600" b="1" dirty="0" smtClean="0">
              <a:solidFill>
                <a:srgbClr val="5C826D"/>
              </a:solidFill>
              <a:latin typeface="汉仪文黑-55简" panose="00020600040101010101" charset="-122"/>
              <a:ea typeface="汉仪文黑-55简" panose="00020600040101010101" charset="-122"/>
              <a:sym typeface="+mn-ea"/>
            </a:endParaRPr>
          </a:p>
          <a:p>
            <a:r>
              <a:rPr lang="zh-CN" altLang="en-US" sz="3200" b="1" dirty="0" smtClean="0">
                <a:solidFill>
                  <a:srgbClr val="D1AF6C"/>
                </a:solidFill>
                <a:latin typeface="汉仪文黑-55简" panose="00020600040101010101" charset="-122"/>
                <a:ea typeface="汉仪文黑-55简" panose="00020600040101010101" charset="-122"/>
              </a:rPr>
              <a:t>三、 儿童音乐的类型特征</a:t>
            </a:r>
            <a:endParaRPr lang="zh-CN" altLang="en-US" sz="3200" b="1" dirty="0" smtClean="0">
              <a:solidFill>
                <a:srgbClr val="D1AF6C"/>
              </a:solidFill>
              <a:latin typeface="汉仪文黑-55简" panose="00020600040101010101" charset="-122"/>
              <a:ea typeface="汉仪文黑-55简" panose="00020600040101010101" charset="-122"/>
            </a:endParaRPr>
          </a:p>
          <a:p>
            <a:r>
              <a:rPr lang="zh-CN" altLang="en-US" sz="2800" b="1" dirty="0" smtClean="0">
                <a:latin typeface="汉仪文黑-55简" panose="00020600040101010101" charset="-122"/>
                <a:ea typeface="汉仪文黑-55简" panose="00020600040101010101" charset="-122"/>
              </a:rPr>
              <a:t>(一) 按照体裁分类</a:t>
            </a:r>
            <a:endParaRPr lang="zh-CN" altLang="en-US" sz="2800" b="1" dirty="0" smtClean="0">
              <a:latin typeface="汉仪文黑-55简" panose="00020600040101010101" charset="-122"/>
              <a:ea typeface="汉仪文黑-55简" panose="00020600040101010101" charset="-122"/>
            </a:endParaRPr>
          </a:p>
        </p:txBody>
      </p:sp>
      <p:sp>
        <p:nvSpPr>
          <p:cNvPr id="7" name="文本框 6"/>
          <p:cNvSpPr txBox="1"/>
          <p:nvPr/>
        </p:nvSpPr>
        <p:spPr>
          <a:xfrm>
            <a:off x="2066818" y="2485071"/>
            <a:ext cx="1930400" cy="338554"/>
          </a:xfrm>
          <a:prstGeom prst="rect">
            <a:avLst/>
          </a:prstGeom>
          <a:noFill/>
        </p:spPr>
        <p:txBody>
          <a:bodyPr wrap="square" rtlCol="0">
            <a:spAutoFit/>
          </a:bodyPr>
          <a:lstStyle/>
          <a:p>
            <a:r>
              <a:rPr lang="zh-CN" altLang="en-US" sz="1600" b="1" dirty="0" smtClean="0">
                <a:solidFill>
                  <a:schemeClr val="bg1"/>
                </a:solidFill>
                <a:latin typeface="汉仪文黑-55简" panose="00020600040101010101" charset="-122"/>
                <a:ea typeface="汉仪文黑-55简" panose="00020600040101010101" charset="-122"/>
              </a:rPr>
              <a:t>选题背景</a:t>
            </a:r>
            <a:endParaRPr lang="zh-CN" altLang="en-US" sz="1600" b="1" dirty="0">
              <a:solidFill>
                <a:schemeClr val="bg1"/>
              </a:solidFill>
              <a:latin typeface="汉仪文黑-55简" panose="00020600040101010101" charset="-122"/>
              <a:ea typeface="汉仪文黑-55简" panose="00020600040101010101" charset="-122"/>
            </a:endParaRPr>
          </a:p>
        </p:txBody>
      </p:sp>
      <p:sp>
        <p:nvSpPr>
          <p:cNvPr id="8" name="文本框 7"/>
          <p:cNvSpPr txBox="1"/>
          <p:nvPr/>
        </p:nvSpPr>
        <p:spPr>
          <a:xfrm>
            <a:off x="2066744" y="2817633"/>
            <a:ext cx="3248025" cy="1706880"/>
          </a:xfrm>
          <a:prstGeom prst="rect">
            <a:avLst/>
          </a:prstGeom>
          <a:noFill/>
        </p:spPr>
        <p:txBody>
          <a:bodyPr wrap="square" rtlCol="0">
            <a:spAutoFit/>
          </a:bodyPr>
          <a:lstStyle/>
          <a:p>
            <a:pPr>
              <a:lnSpc>
                <a:spcPct val="150000"/>
              </a:lnSpc>
            </a:pPr>
            <a:r>
              <a:rPr lang="zh-CN" altLang="en-US" sz="1400" dirty="0" smtClean="0">
                <a:solidFill>
                  <a:schemeClr val="bg1"/>
                </a:solidFill>
                <a:latin typeface="汉仪文黑-55简" panose="00020600040101010101" charset="-122"/>
                <a:ea typeface="汉仪文黑-55简" panose="00020600040101010101" charset="-122"/>
              </a:rPr>
              <a:t>输入您的内容，请简要说明，言简意赅即可</a:t>
            </a:r>
            <a:r>
              <a:rPr lang="zh-CN" altLang="en-US" sz="1400" dirty="0">
                <a:solidFill>
                  <a:schemeClr val="bg1"/>
                </a:solidFill>
                <a:latin typeface="汉仪文黑-55简" panose="00020600040101010101" charset="-122"/>
                <a:ea typeface="汉仪文黑-55简" panose="00020600040101010101" charset="-122"/>
              </a:rPr>
              <a:t>输入您的内容，请简要说明，言简意赅即可输入您的内容，请简要说明，言简意赅即可输入您的内容，请简要说明，言简意赅即</a:t>
            </a:r>
            <a:r>
              <a:rPr lang="zh-CN" altLang="en-US" sz="1400" dirty="0" smtClean="0">
                <a:solidFill>
                  <a:schemeClr val="bg1"/>
                </a:solidFill>
                <a:latin typeface="汉仪文黑-55简" panose="00020600040101010101" charset="-122"/>
                <a:ea typeface="汉仪文黑-55简" panose="00020600040101010101" charset="-122"/>
              </a:rPr>
              <a:t>可</a:t>
            </a:r>
            <a:endParaRPr lang="zh-CN" altLang="en-US" sz="1400" dirty="0">
              <a:solidFill>
                <a:schemeClr val="bg1"/>
              </a:solidFill>
              <a:latin typeface="汉仪文黑-55简" panose="00020600040101010101" charset="-122"/>
              <a:ea typeface="汉仪文黑-55简" panose="00020600040101010101" charset="-122"/>
            </a:endParaRPr>
          </a:p>
        </p:txBody>
      </p:sp>
      <p:sp>
        <p:nvSpPr>
          <p:cNvPr id="4" name="矩形 3"/>
          <p:cNvSpPr/>
          <p:nvPr/>
        </p:nvSpPr>
        <p:spPr>
          <a:xfrm>
            <a:off x="9953897" y="2070189"/>
            <a:ext cx="914264" cy="829764"/>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1292996" y="5133701"/>
            <a:ext cx="395242" cy="380728"/>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0084526" y="2192800"/>
            <a:ext cx="644068" cy="584541"/>
          </a:xfrm>
          <a:prstGeom prst="rect">
            <a:avLst/>
          </a:prstGeom>
          <a:noFill/>
          <a:ln w="28575">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337605" y="5185195"/>
            <a:ext cx="306024" cy="277740"/>
          </a:xfrm>
          <a:prstGeom prst="rect">
            <a:avLst/>
          </a:prstGeom>
          <a:noFill/>
          <a:ln w="12700">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nvSpPr>
        <p:spPr>
          <a:xfrm>
            <a:off x="1701165" y="2016760"/>
            <a:ext cx="8240395" cy="4780915"/>
          </a:xfrm>
          <a:prstGeom prst="rect">
            <a:avLst/>
          </a:prstGeom>
          <a:noFill/>
        </p:spPr>
        <p:txBody>
          <a:bodyPr wrap="square" rtlCol="0">
            <a:noAutofit/>
          </a:bodyPr>
          <a:p>
            <a:pPr algn="just"/>
            <a:r>
              <a:rPr lang="zh-CN" altLang="en-US" sz="2400" dirty="0" smtClean="0">
                <a:solidFill>
                  <a:schemeClr val="tx1"/>
                </a:solidFill>
                <a:latin typeface="汉仪文黑-55简" panose="00020600040101010101" charset="-122"/>
                <a:ea typeface="汉仪文黑-55简" panose="00020600040101010101" charset="-122"/>
              </a:rPr>
              <a:t>1. 儿童歌曲</a:t>
            </a:r>
            <a:endParaRPr lang="zh-CN" altLang="en-US" sz="2400" dirty="0" smtClean="0">
              <a:solidFill>
                <a:schemeClr val="tx1"/>
              </a:solidFill>
              <a:latin typeface="汉仪文黑-55简" panose="00020600040101010101" charset="-122"/>
              <a:ea typeface="汉仪文黑-55简" panose="00020600040101010101" charset="-122"/>
            </a:endParaRPr>
          </a:p>
          <a:p>
            <a:pPr algn="just"/>
            <a:r>
              <a:rPr lang="zh-CN" altLang="en-US" sz="2400" dirty="0" smtClean="0">
                <a:solidFill>
                  <a:schemeClr val="tx1"/>
                </a:solidFill>
                <a:latin typeface="汉仪文黑-55简" panose="00020600040101010101" charset="-122"/>
                <a:ea typeface="汉仪文黑-55简" panose="00020600040101010101" charset="-122"/>
              </a:rPr>
              <a:t> </a:t>
            </a:r>
            <a:r>
              <a:rPr lang="en-US" altLang="zh-CN" sz="2400" dirty="0" smtClean="0">
                <a:solidFill>
                  <a:schemeClr val="tx1"/>
                </a:solidFill>
                <a:latin typeface="汉仪文黑-55简" panose="00020600040101010101" charset="-122"/>
                <a:ea typeface="汉仪文黑-55简" panose="00020600040101010101" charset="-122"/>
              </a:rPr>
              <a:t>     </a:t>
            </a:r>
            <a:r>
              <a:rPr lang="zh-CN" altLang="en-US" sz="2400" b="1" dirty="0" smtClean="0">
                <a:solidFill>
                  <a:schemeClr val="accent4"/>
                </a:solidFill>
                <a:latin typeface="汉仪文黑-55简" panose="00020600040101010101" charset="-122"/>
                <a:ea typeface="汉仪文黑-55简" panose="00020600040101010101" charset="-122"/>
              </a:rPr>
              <a:t>歌唱是儿童与生俱来的一种音乐能力，也是儿童最常见的音乐活动方式。</a:t>
            </a:r>
            <a:r>
              <a:rPr lang="zh-CN" altLang="en-US" sz="2400" dirty="0" smtClean="0">
                <a:solidFill>
                  <a:schemeClr val="tx1"/>
                </a:solidFill>
                <a:latin typeface="汉仪文黑-55简" panose="00020600040101010101" charset="-122"/>
                <a:ea typeface="汉仪文黑-55简" panose="00020600040101010101" charset="-122"/>
              </a:rPr>
              <a:t>学前儿童歌唱的意义在于培养乐感、自信心、语言能力及认识自我与世界。</a:t>
            </a:r>
            <a:endParaRPr lang="zh-CN" altLang="en-US" sz="2400" dirty="0" smtClean="0">
              <a:solidFill>
                <a:schemeClr val="tx1"/>
              </a:solidFill>
              <a:latin typeface="汉仪文黑-55简" panose="00020600040101010101" charset="-122"/>
              <a:ea typeface="汉仪文黑-55简" panose="00020600040101010101" charset="-122"/>
            </a:endParaRPr>
          </a:p>
          <a:p>
            <a:pPr algn="just"/>
            <a:r>
              <a:rPr lang="zh-CN" altLang="en-US" sz="2400" dirty="0" smtClean="0">
                <a:solidFill>
                  <a:schemeClr val="tx1"/>
                </a:solidFill>
                <a:latin typeface="汉仪文黑-55简" panose="00020600040101010101" charset="-122"/>
                <a:ea typeface="汉仪文黑-55简" panose="00020600040101010101" charset="-122"/>
              </a:rPr>
              <a:t> </a:t>
            </a:r>
            <a:r>
              <a:rPr lang="en-US" altLang="zh-CN" sz="2400" dirty="0" smtClean="0">
                <a:solidFill>
                  <a:schemeClr val="tx1"/>
                </a:solidFill>
                <a:latin typeface="汉仪文黑-55简" panose="00020600040101010101" charset="-122"/>
                <a:ea typeface="汉仪文黑-55简" panose="00020600040101010101" charset="-122"/>
              </a:rPr>
              <a:t>     </a:t>
            </a:r>
            <a:r>
              <a:rPr lang="zh-CN" altLang="en-US" sz="2400" dirty="0" smtClean="0">
                <a:solidFill>
                  <a:schemeClr val="tx1"/>
                </a:solidFill>
                <a:latin typeface="汉仪文黑-55简" panose="00020600040101010101" charset="-122"/>
                <a:ea typeface="汉仪文黑-55简" panose="00020600040101010101" charset="-122"/>
              </a:rPr>
              <a:t>儿童歌曲种类繁多，如摇篮曲、数数歌、游戏歌等。其特点为：主题单一、内容浅显、结构简短、歌词通俗口语化；旋律轻快跳跃，音程以级进与小跳为主；节奏简洁，常用2/4、4/4拍；速度适中，乐句多为两小节；音域一般在十度以内。</a:t>
            </a:r>
            <a:endParaRPr lang="zh-CN" altLang="en-US" sz="2400" dirty="0" smtClean="0">
              <a:solidFill>
                <a:schemeClr val="tx1"/>
              </a:solidFill>
              <a:latin typeface="汉仪文黑-55简" panose="00020600040101010101" charset="-122"/>
              <a:ea typeface="汉仪文黑-55简" panose="00020600040101010101" charset="-122"/>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半闭框 12"/>
          <p:cNvSpPr/>
          <p:nvPr/>
        </p:nvSpPr>
        <p:spPr>
          <a:xfrm rot="8100000">
            <a:off x="-320397" y="132713"/>
            <a:ext cx="640794" cy="640794"/>
          </a:xfrm>
          <a:prstGeom prst="halfFrame">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6" name="任意多边形 15"/>
          <p:cNvSpPr/>
          <p:nvPr/>
        </p:nvSpPr>
        <p:spPr>
          <a:xfrm rot="2700000">
            <a:off x="-224459" y="230878"/>
            <a:ext cx="444464" cy="444464"/>
          </a:xfrm>
          <a:custGeom>
            <a:avLst/>
            <a:gdLst>
              <a:gd name="connsiteX0" fmla="*/ 0 w 1553029"/>
              <a:gd name="connsiteY0" fmla="*/ 0 h 1553029"/>
              <a:gd name="connsiteX1" fmla="*/ 1553029 w 1553029"/>
              <a:gd name="connsiteY1" fmla="*/ 0 h 1553029"/>
              <a:gd name="connsiteX2" fmla="*/ 1553029 w 1553029"/>
              <a:gd name="connsiteY2" fmla="*/ 1553029 h 1553029"/>
              <a:gd name="connsiteX3" fmla="*/ 1508683 w 1553029"/>
              <a:gd name="connsiteY3" fmla="*/ 1553029 h 1553029"/>
              <a:gd name="connsiteX4" fmla="*/ 0 w 1553029"/>
              <a:gd name="connsiteY4" fmla="*/ 44346 h 15530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3029" h="1553029">
                <a:moveTo>
                  <a:pt x="0" y="0"/>
                </a:moveTo>
                <a:lnTo>
                  <a:pt x="1553029" y="0"/>
                </a:lnTo>
                <a:lnTo>
                  <a:pt x="1553029" y="1553029"/>
                </a:lnTo>
                <a:lnTo>
                  <a:pt x="1508683" y="1553029"/>
                </a:lnTo>
                <a:lnTo>
                  <a:pt x="0" y="44346"/>
                </a:lnTo>
                <a:close/>
              </a:path>
            </a:pathLst>
          </a:custGeom>
          <a:noFill/>
          <a:ln w="38100">
            <a:gradFill flip="none" rotWithShape="1">
              <a:gsLst>
                <a:gs pos="0">
                  <a:srgbClr val="D7B26C">
                    <a:alpha val="0"/>
                  </a:srgbClr>
                </a:gs>
                <a:gs pos="80740">
                  <a:srgbClr val="D7B26C">
                    <a:alpha val="55000"/>
                  </a:srgbClr>
                </a:gs>
                <a:gs pos="61000">
                  <a:srgbClr val="D7B26C"/>
                </a:gs>
                <a:gs pos="45000">
                  <a:srgbClr val="D7B26C">
                    <a:alpha val="0"/>
                  </a:srgbClr>
                </a:gs>
                <a:gs pos="100000">
                  <a:srgbClr val="D7B26C"/>
                </a:gs>
              </a:gsLst>
              <a:lin ang="189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557530" y="222885"/>
            <a:ext cx="8888730" cy="1170305"/>
          </a:xfrm>
          <a:prstGeom prst="rect">
            <a:avLst/>
          </a:prstGeom>
          <a:noFill/>
        </p:spPr>
        <p:txBody>
          <a:bodyPr wrap="square" rtlCol="0">
            <a:noAutofit/>
          </a:bodyPr>
          <a:lstStyle/>
          <a:p>
            <a:r>
              <a:rPr lang="zh-CN" altLang="en-US" sz="3600" b="1" dirty="0" smtClean="0">
                <a:solidFill>
                  <a:srgbClr val="5C826D"/>
                </a:solidFill>
                <a:latin typeface="汉仪文黑-55简" panose="00020600040101010101" charset="-122"/>
                <a:ea typeface="汉仪文黑-55简" panose="00020600040101010101" charset="-122"/>
                <a:sym typeface="+mn-ea"/>
              </a:rPr>
              <a:t>第二节</a:t>
            </a:r>
            <a:r>
              <a:rPr lang="zh-CN" altLang="en-US" sz="3600" dirty="0" smtClean="0">
                <a:solidFill>
                  <a:srgbClr val="5C826D"/>
                </a:solidFill>
                <a:latin typeface="汉仪文黑-55简" panose="00020600040101010101" charset="-122"/>
                <a:ea typeface="汉仪文黑-55简" panose="00020600040101010101" charset="-122"/>
                <a:sym typeface="+mn-ea"/>
              </a:rPr>
              <a:t> </a:t>
            </a:r>
            <a:r>
              <a:rPr lang="zh-CN" altLang="en-US" sz="3600" b="1" dirty="0" smtClean="0">
                <a:solidFill>
                  <a:srgbClr val="5C826D"/>
                </a:solidFill>
                <a:latin typeface="汉仪文黑-55简" panose="00020600040101010101" charset="-122"/>
                <a:ea typeface="汉仪文黑-55简" panose="00020600040101010101" charset="-122"/>
                <a:sym typeface="+mn-ea"/>
              </a:rPr>
              <a:t>儿童音乐</a:t>
            </a:r>
            <a:endParaRPr lang="zh-CN" altLang="en-US" sz="3600" b="1" dirty="0" smtClean="0">
              <a:solidFill>
                <a:srgbClr val="5C826D"/>
              </a:solidFill>
              <a:latin typeface="汉仪文黑-55简" panose="00020600040101010101" charset="-122"/>
              <a:ea typeface="汉仪文黑-55简" panose="00020600040101010101" charset="-122"/>
              <a:sym typeface="+mn-ea"/>
            </a:endParaRPr>
          </a:p>
          <a:p>
            <a:r>
              <a:rPr lang="zh-CN" altLang="en-US" sz="3200" b="1" dirty="0" smtClean="0">
                <a:solidFill>
                  <a:srgbClr val="D1AF6C"/>
                </a:solidFill>
                <a:latin typeface="汉仪文黑-55简" panose="00020600040101010101" charset="-122"/>
                <a:ea typeface="汉仪文黑-55简" panose="00020600040101010101" charset="-122"/>
              </a:rPr>
              <a:t>三、 儿童音乐的类型特征</a:t>
            </a:r>
            <a:endParaRPr lang="zh-CN" altLang="en-US" sz="3200" b="1" dirty="0" smtClean="0">
              <a:solidFill>
                <a:srgbClr val="D1AF6C"/>
              </a:solidFill>
              <a:latin typeface="汉仪文黑-55简" panose="00020600040101010101" charset="-122"/>
              <a:ea typeface="汉仪文黑-55简" panose="00020600040101010101" charset="-122"/>
            </a:endParaRPr>
          </a:p>
          <a:p>
            <a:r>
              <a:rPr lang="zh-CN" altLang="en-US" sz="2800" b="1" dirty="0" smtClean="0">
                <a:latin typeface="汉仪文黑-55简" panose="00020600040101010101" charset="-122"/>
                <a:ea typeface="汉仪文黑-55简" panose="00020600040101010101" charset="-122"/>
              </a:rPr>
              <a:t>(一) 按照体裁分类</a:t>
            </a:r>
            <a:endParaRPr lang="zh-CN" altLang="en-US" sz="2800" b="1" dirty="0" smtClean="0">
              <a:latin typeface="汉仪文黑-55简" panose="00020600040101010101" charset="-122"/>
              <a:ea typeface="汉仪文黑-55简" panose="00020600040101010101" charset="-122"/>
            </a:endParaRPr>
          </a:p>
        </p:txBody>
      </p:sp>
      <p:sp>
        <p:nvSpPr>
          <p:cNvPr id="7" name="文本框 6"/>
          <p:cNvSpPr txBox="1"/>
          <p:nvPr/>
        </p:nvSpPr>
        <p:spPr>
          <a:xfrm>
            <a:off x="2066818" y="2485071"/>
            <a:ext cx="1930400" cy="338554"/>
          </a:xfrm>
          <a:prstGeom prst="rect">
            <a:avLst/>
          </a:prstGeom>
          <a:noFill/>
        </p:spPr>
        <p:txBody>
          <a:bodyPr wrap="square" rtlCol="0">
            <a:spAutoFit/>
          </a:bodyPr>
          <a:lstStyle/>
          <a:p>
            <a:r>
              <a:rPr lang="zh-CN" altLang="en-US" sz="1600" b="1" dirty="0" smtClean="0">
                <a:solidFill>
                  <a:schemeClr val="bg1"/>
                </a:solidFill>
                <a:latin typeface="汉仪文黑-55简" panose="00020600040101010101" charset="-122"/>
                <a:ea typeface="汉仪文黑-55简" panose="00020600040101010101" charset="-122"/>
              </a:rPr>
              <a:t>选题背景</a:t>
            </a:r>
            <a:endParaRPr lang="zh-CN" altLang="en-US" sz="1600" b="1" dirty="0">
              <a:solidFill>
                <a:schemeClr val="bg1"/>
              </a:solidFill>
              <a:latin typeface="汉仪文黑-55简" panose="00020600040101010101" charset="-122"/>
              <a:ea typeface="汉仪文黑-55简" panose="00020600040101010101" charset="-122"/>
            </a:endParaRPr>
          </a:p>
        </p:txBody>
      </p:sp>
      <p:sp>
        <p:nvSpPr>
          <p:cNvPr id="8" name="文本框 7"/>
          <p:cNvSpPr txBox="1"/>
          <p:nvPr/>
        </p:nvSpPr>
        <p:spPr>
          <a:xfrm>
            <a:off x="2066744" y="2817633"/>
            <a:ext cx="3248025" cy="1706880"/>
          </a:xfrm>
          <a:prstGeom prst="rect">
            <a:avLst/>
          </a:prstGeom>
          <a:noFill/>
        </p:spPr>
        <p:txBody>
          <a:bodyPr wrap="square" rtlCol="0">
            <a:spAutoFit/>
          </a:bodyPr>
          <a:lstStyle/>
          <a:p>
            <a:pPr>
              <a:lnSpc>
                <a:spcPct val="150000"/>
              </a:lnSpc>
            </a:pPr>
            <a:r>
              <a:rPr lang="zh-CN" altLang="en-US" sz="1400" dirty="0" smtClean="0">
                <a:solidFill>
                  <a:schemeClr val="bg1"/>
                </a:solidFill>
                <a:latin typeface="汉仪文黑-55简" panose="00020600040101010101" charset="-122"/>
                <a:ea typeface="汉仪文黑-55简" panose="00020600040101010101" charset="-122"/>
              </a:rPr>
              <a:t>输入您的内容，请简要说明，言简意赅即可</a:t>
            </a:r>
            <a:r>
              <a:rPr lang="zh-CN" altLang="en-US" sz="1400" dirty="0">
                <a:solidFill>
                  <a:schemeClr val="bg1"/>
                </a:solidFill>
                <a:latin typeface="汉仪文黑-55简" panose="00020600040101010101" charset="-122"/>
                <a:ea typeface="汉仪文黑-55简" panose="00020600040101010101" charset="-122"/>
              </a:rPr>
              <a:t>输入您的内容，请简要说明，言简意赅即可输入您的内容，请简要说明，言简意赅即可输入您的内容，请简要说明，言简意赅即</a:t>
            </a:r>
            <a:r>
              <a:rPr lang="zh-CN" altLang="en-US" sz="1400" dirty="0" smtClean="0">
                <a:solidFill>
                  <a:schemeClr val="bg1"/>
                </a:solidFill>
                <a:latin typeface="汉仪文黑-55简" panose="00020600040101010101" charset="-122"/>
                <a:ea typeface="汉仪文黑-55简" panose="00020600040101010101" charset="-122"/>
              </a:rPr>
              <a:t>可</a:t>
            </a:r>
            <a:endParaRPr lang="zh-CN" altLang="en-US" sz="1400" dirty="0">
              <a:solidFill>
                <a:schemeClr val="bg1"/>
              </a:solidFill>
              <a:latin typeface="汉仪文黑-55简" panose="00020600040101010101" charset="-122"/>
              <a:ea typeface="汉仪文黑-55简" panose="00020600040101010101" charset="-122"/>
            </a:endParaRPr>
          </a:p>
        </p:txBody>
      </p:sp>
      <p:sp>
        <p:nvSpPr>
          <p:cNvPr id="4" name="矩形 3"/>
          <p:cNvSpPr/>
          <p:nvPr/>
        </p:nvSpPr>
        <p:spPr>
          <a:xfrm>
            <a:off x="9953897" y="2070189"/>
            <a:ext cx="914264" cy="829764"/>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1292996" y="5133701"/>
            <a:ext cx="395242" cy="380728"/>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0084526" y="2192800"/>
            <a:ext cx="644068" cy="584541"/>
          </a:xfrm>
          <a:prstGeom prst="rect">
            <a:avLst/>
          </a:prstGeom>
          <a:noFill/>
          <a:ln w="28575">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337605" y="5185195"/>
            <a:ext cx="306024" cy="277740"/>
          </a:xfrm>
          <a:prstGeom prst="rect">
            <a:avLst/>
          </a:prstGeom>
          <a:noFill/>
          <a:ln w="12700">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nvSpPr>
        <p:spPr>
          <a:xfrm>
            <a:off x="1701165" y="2016760"/>
            <a:ext cx="8240395" cy="4780915"/>
          </a:xfrm>
          <a:prstGeom prst="rect">
            <a:avLst/>
          </a:prstGeom>
          <a:noFill/>
        </p:spPr>
        <p:txBody>
          <a:bodyPr wrap="square" rtlCol="0">
            <a:noAutofit/>
          </a:bodyPr>
          <a:p>
            <a:pPr algn="just"/>
            <a:r>
              <a:rPr lang="zh-CN" altLang="en-US" sz="2400" dirty="0" smtClean="0">
                <a:solidFill>
                  <a:schemeClr val="tx1"/>
                </a:solidFill>
                <a:latin typeface="汉仪文黑-55简" panose="00020600040101010101" charset="-122"/>
                <a:ea typeface="汉仪文黑-55简" panose="00020600040101010101" charset="-122"/>
              </a:rPr>
              <a:t>2. 儿童器乐曲</a:t>
            </a:r>
            <a:endParaRPr lang="zh-CN" altLang="en-US" sz="2400" dirty="0" smtClean="0">
              <a:solidFill>
                <a:schemeClr val="tx1"/>
              </a:solidFill>
              <a:latin typeface="汉仪文黑-55简" panose="00020600040101010101" charset="-122"/>
              <a:ea typeface="汉仪文黑-55简" panose="00020600040101010101" charset="-122"/>
            </a:endParaRPr>
          </a:p>
          <a:p>
            <a:pPr algn="just"/>
            <a:r>
              <a:rPr lang="zh-CN" altLang="en-US" sz="2400" dirty="0" smtClean="0">
                <a:solidFill>
                  <a:schemeClr val="tx1"/>
                </a:solidFill>
                <a:latin typeface="汉仪文黑-55简" panose="00020600040101010101" charset="-122"/>
                <a:ea typeface="汉仪文黑-55简" panose="00020600040101010101" charset="-122"/>
              </a:rPr>
              <a:t> </a:t>
            </a:r>
            <a:r>
              <a:rPr lang="en-US" altLang="zh-CN" sz="2400" dirty="0" smtClean="0">
                <a:solidFill>
                  <a:schemeClr val="tx1"/>
                </a:solidFill>
                <a:latin typeface="汉仪文黑-55简" panose="00020600040101010101" charset="-122"/>
                <a:ea typeface="汉仪文黑-55简" panose="00020600040101010101" charset="-122"/>
              </a:rPr>
              <a:t>     </a:t>
            </a:r>
            <a:r>
              <a:rPr lang="zh-CN" altLang="en-US" sz="2400" dirty="0" smtClean="0">
                <a:solidFill>
                  <a:schemeClr val="tx1"/>
                </a:solidFill>
                <a:latin typeface="汉仪文黑-55简" panose="00020600040101010101" charset="-122"/>
                <a:ea typeface="汉仪文黑-55简" panose="00020600040101010101" charset="-122"/>
              </a:rPr>
              <a:t>儿童器乐曲分两类：一类</a:t>
            </a:r>
            <a:r>
              <a:rPr lang="zh-CN" altLang="en-US" sz="2400" b="1" dirty="0" smtClean="0">
                <a:solidFill>
                  <a:schemeClr val="accent4"/>
                </a:solidFill>
                <a:latin typeface="汉仪文黑-55简" panose="00020600040101010101" charset="-122"/>
                <a:ea typeface="汉仪文黑-55简" panose="00020600040101010101" charset="-122"/>
              </a:rPr>
              <a:t>适合儿童演奏</a:t>
            </a:r>
            <a:r>
              <a:rPr lang="zh-CN" altLang="en-US" sz="2400" dirty="0" smtClean="0">
                <a:solidFill>
                  <a:schemeClr val="tx1"/>
                </a:solidFill>
                <a:latin typeface="汉仪文黑-55简" panose="00020600040101010101" charset="-122"/>
                <a:ea typeface="汉仪文黑-55简" panose="00020600040101010101" charset="-122"/>
              </a:rPr>
              <a:t>，如巴赫《初级钢琴曲集》、丁善德《快乐的节日》，旨在提高技术和培养审美；另一类</a:t>
            </a:r>
            <a:r>
              <a:rPr lang="zh-CN" altLang="en-US" sz="2400" b="1" dirty="0" smtClean="0">
                <a:solidFill>
                  <a:schemeClr val="accent4"/>
                </a:solidFill>
                <a:latin typeface="汉仪文黑-55简" panose="00020600040101010101" charset="-122"/>
                <a:ea typeface="汉仪文黑-55简" panose="00020600040101010101" charset="-122"/>
              </a:rPr>
              <a:t>适合儿童欣赏</a:t>
            </a:r>
            <a:r>
              <a:rPr lang="zh-CN" altLang="en-US" sz="2400" dirty="0" smtClean="0">
                <a:solidFill>
                  <a:schemeClr val="tx1"/>
                </a:solidFill>
                <a:latin typeface="汉仪文黑-55简" panose="00020600040101010101" charset="-122"/>
                <a:ea typeface="汉仪文黑-55简" panose="00020600040101010101" charset="-122"/>
              </a:rPr>
              <a:t>，如舒曼《森林景象》、穆索尔斯基《童年回忆》、普罗科菲耶夫《彼得与狼》等，多为标题组曲，短小富有变化。</a:t>
            </a:r>
            <a:endParaRPr lang="zh-CN" altLang="en-US" sz="2400" dirty="0" smtClean="0">
              <a:solidFill>
                <a:schemeClr val="tx1"/>
              </a:solidFill>
              <a:latin typeface="汉仪文黑-55简" panose="00020600040101010101" charset="-122"/>
              <a:ea typeface="汉仪文黑-55简" panose="00020600040101010101" charset="-122"/>
            </a:endParaRPr>
          </a:p>
          <a:p>
            <a:pPr algn="just"/>
            <a:r>
              <a:rPr lang="zh-CN" altLang="en-US" sz="2400" dirty="0" smtClean="0">
                <a:solidFill>
                  <a:schemeClr val="tx1"/>
                </a:solidFill>
                <a:latin typeface="汉仪文黑-55简" panose="00020600040101010101" charset="-122"/>
                <a:ea typeface="汉仪文黑-55简" panose="00020600040101010101" charset="-122"/>
              </a:rPr>
              <a:t> </a:t>
            </a:r>
            <a:r>
              <a:rPr lang="en-US" altLang="zh-CN" sz="2400" dirty="0" smtClean="0">
                <a:solidFill>
                  <a:schemeClr val="tx1"/>
                </a:solidFill>
                <a:latin typeface="汉仪文黑-55简" panose="00020600040101010101" charset="-122"/>
                <a:ea typeface="汉仪文黑-55简" panose="00020600040101010101" charset="-122"/>
              </a:rPr>
              <a:t>     </a:t>
            </a:r>
            <a:r>
              <a:rPr lang="zh-CN" altLang="en-US" sz="2400" dirty="0" smtClean="0">
                <a:solidFill>
                  <a:schemeClr val="tx1"/>
                </a:solidFill>
                <a:latin typeface="汉仪文黑-55简" panose="00020600040101010101" charset="-122"/>
                <a:ea typeface="汉仪文黑-55简" panose="00020600040101010101" charset="-122"/>
              </a:rPr>
              <a:t>这类乐曲形象单一、感情纯真，表现欢快情绪；具有舞蹈性，节奏轻巧，曲调单纯，调式明朗，常用高音区断音奏法；句法简短，结构重复，易记易受喜爱。</a:t>
            </a:r>
            <a:endParaRPr lang="zh-CN" altLang="en-US" sz="2400" dirty="0" smtClean="0">
              <a:solidFill>
                <a:schemeClr val="tx1"/>
              </a:solidFill>
              <a:latin typeface="汉仪文黑-55简" panose="00020600040101010101" charset="-122"/>
              <a:ea typeface="汉仪文黑-55简" panose="00020600040101010101" charset="-122"/>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半闭框 12"/>
          <p:cNvSpPr/>
          <p:nvPr/>
        </p:nvSpPr>
        <p:spPr>
          <a:xfrm rot="8100000">
            <a:off x="-320397" y="132713"/>
            <a:ext cx="640794" cy="640794"/>
          </a:xfrm>
          <a:prstGeom prst="halfFrame">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6" name="任意多边形 15"/>
          <p:cNvSpPr/>
          <p:nvPr/>
        </p:nvSpPr>
        <p:spPr>
          <a:xfrm rot="2700000">
            <a:off x="-224459" y="230878"/>
            <a:ext cx="444464" cy="444464"/>
          </a:xfrm>
          <a:custGeom>
            <a:avLst/>
            <a:gdLst>
              <a:gd name="connsiteX0" fmla="*/ 0 w 1553029"/>
              <a:gd name="connsiteY0" fmla="*/ 0 h 1553029"/>
              <a:gd name="connsiteX1" fmla="*/ 1553029 w 1553029"/>
              <a:gd name="connsiteY1" fmla="*/ 0 h 1553029"/>
              <a:gd name="connsiteX2" fmla="*/ 1553029 w 1553029"/>
              <a:gd name="connsiteY2" fmla="*/ 1553029 h 1553029"/>
              <a:gd name="connsiteX3" fmla="*/ 1508683 w 1553029"/>
              <a:gd name="connsiteY3" fmla="*/ 1553029 h 1553029"/>
              <a:gd name="connsiteX4" fmla="*/ 0 w 1553029"/>
              <a:gd name="connsiteY4" fmla="*/ 44346 h 15530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3029" h="1553029">
                <a:moveTo>
                  <a:pt x="0" y="0"/>
                </a:moveTo>
                <a:lnTo>
                  <a:pt x="1553029" y="0"/>
                </a:lnTo>
                <a:lnTo>
                  <a:pt x="1553029" y="1553029"/>
                </a:lnTo>
                <a:lnTo>
                  <a:pt x="1508683" y="1553029"/>
                </a:lnTo>
                <a:lnTo>
                  <a:pt x="0" y="44346"/>
                </a:lnTo>
                <a:close/>
              </a:path>
            </a:pathLst>
          </a:custGeom>
          <a:noFill/>
          <a:ln w="38100">
            <a:gradFill flip="none" rotWithShape="1">
              <a:gsLst>
                <a:gs pos="0">
                  <a:srgbClr val="D7B26C">
                    <a:alpha val="0"/>
                  </a:srgbClr>
                </a:gs>
                <a:gs pos="80740">
                  <a:srgbClr val="D7B26C">
                    <a:alpha val="55000"/>
                  </a:srgbClr>
                </a:gs>
                <a:gs pos="61000">
                  <a:srgbClr val="D7B26C"/>
                </a:gs>
                <a:gs pos="45000">
                  <a:srgbClr val="D7B26C">
                    <a:alpha val="0"/>
                  </a:srgbClr>
                </a:gs>
                <a:gs pos="100000">
                  <a:srgbClr val="D7B26C"/>
                </a:gs>
              </a:gsLst>
              <a:lin ang="189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557530" y="222885"/>
            <a:ext cx="8888730" cy="1170305"/>
          </a:xfrm>
          <a:prstGeom prst="rect">
            <a:avLst/>
          </a:prstGeom>
          <a:noFill/>
        </p:spPr>
        <p:txBody>
          <a:bodyPr wrap="square" rtlCol="0">
            <a:noAutofit/>
          </a:bodyPr>
          <a:lstStyle/>
          <a:p>
            <a:r>
              <a:rPr lang="zh-CN" altLang="en-US" sz="3600" b="1" dirty="0" smtClean="0">
                <a:solidFill>
                  <a:srgbClr val="5C826D"/>
                </a:solidFill>
                <a:latin typeface="汉仪文黑-55简" panose="00020600040101010101" charset="-122"/>
                <a:ea typeface="汉仪文黑-55简" panose="00020600040101010101" charset="-122"/>
                <a:sym typeface="+mn-ea"/>
              </a:rPr>
              <a:t>第二节</a:t>
            </a:r>
            <a:r>
              <a:rPr lang="zh-CN" altLang="en-US" sz="3600" dirty="0" smtClean="0">
                <a:solidFill>
                  <a:srgbClr val="5C826D"/>
                </a:solidFill>
                <a:latin typeface="汉仪文黑-55简" panose="00020600040101010101" charset="-122"/>
                <a:ea typeface="汉仪文黑-55简" panose="00020600040101010101" charset="-122"/>
                <a:sym typeface="+mn-ea"/>
              </a:rPr>
              <a:t> </a:t>
            </a:r>
            <a:r>
              <a:rPr lang="zh-CN" altLang="en-US" sz="3600" b="1" dirty="0" smtClean="0">
                <a:solidFill>
                  <a:srgbClr val="5C826D"/>
                </a:solidFill>
                <a:latin typeface="汉仪文黑-55简" panose="00020600040101010101" charset="-122"/>
                <a:ea typeface="汉仪文黑-55简" panose="00020600040101010101" charset="-122"/>
                <a:sym typeface="+mn-ea"/>
              </a:rPr>
              <a:t>儿童音乐</a:t>
            </a:r>
            <a:endParaRPr lang="zh-CN" altLang="en-US" sz="3600" b="1" dirty="0" smtClean="0">
              <a:solidFill>
                <a:srgbClr val="5C826D"/>
              </a:solidFill>
              <a:latin typeface="汉仪文黑-55简" panose="00020600040101010101" charset="-122"/>
              <a:ea typeface="汉仪文黑-55简" panose="00020600040101010101" charset="-122"/>
              <a:sym typeface="+mn-ea"/>
            </a:endParaRPr>
          </a:p>
          <a:p>
            <a:r>
              <a:rPr lang="zh-CN" altLang="en-US" sz="3200" b="1" dirty="0" smtClean="0">
                <a:solidFill>
                  <a:srgbClr val="D1AF6C"/>
                </a:solidFill>
                <a:latin typeface="汉仪文黑-55简" panose="00020600040101010101" charset="-122"/>
                <a:ea typeface="汉仪文黑-55简" panose="00020600040101010101" charset="-122"/>
              </a:rPr>
              <a:t>三、 儿童音乐的类型特征</a:t>
            </a:r>
            <a:endParaRPr lang="zh-CN" altLang="en-US" sz="3200" b="1" dirty="0" smtClean="0">
              <a:solidFill>
                <a:srgbClr val="D1AF6C"/>
              </a:solidFill>
              <a:latin typeface="汉仪文黑-55简" panose="00020600040101010101" charset="-122"/>
              <a:ea typeface="汉仪文黑-55简" panose="00020600040101010101" charset="-122"/>
            </a:endParaRPr>
          </a:p>
          <a:p>
            <a:r>
              <a:rPr lang="zh-CN" altLang="en-US" sz="2800" b="1" dirty="0" smtClean="0">
                <a:latin typeface="汉仪文黑-55简" panose="00020600040101010101" charset="-122"/>
                <a:ea typeface="汉仪文黑-55简" panose="00020600040101010101" charset="-122"/>
              </a:rPr>
              <a:t>(一) 按照体裁分类</a:t>
            </a:r>
            <a:endParaRPr lang="zh-CN" altLang="en-US" sz="2800" b="1" dirty="0" smtClean="0">
              <a:latin typeface="汉仪文黑-55简" panose="00020600040101010101" charset="-122"/>
              <a:ea typeface="汉仪文黑-55简" panose="00020600040101010101" charset="-122"/>
            </a:endParaRPr>
          </a:p>
        </p:txBody>
      </p:sp>
      <p:sp>
        <p:nvSpPr>
          <p:cNvPr id="7" name="文本框 6"/>
          <p:cNvSpPr txBox="1"/>
          <p:nvPr/>
        </p:nvSpPr>
        <p:spPr>
          <a:xfrm>
            <a:off x="2066818" y="2485071"/>
            <a:ext cx="1930400" cy="338554"/>
          </a:xfrm>
          <a:prstGeom prst="rect">
            <a:avLst/>
          </a:prstGeom>
          <a:noFill/>
        </p:spPr>
        <p:txBody>
          <a:bodyPr wrap="square" rtlCol="0">
            <a:spAutoFit/>
          </a:bodyPr>
          <a:lstStyle/>
          <a:p>
            <a:r>
              <a:rPr lang="zh-CN" altLang="en-US" sz="1600" b="1" dirty="0" smtClean="0">
                <a:solidFill>
                  <a:schemeClr val="bg1"/>
                </a:solidFill>
                <a:latin typeface="汉仪文黑-55简" panose="00020600040101010101" charset="-122"/>
                <a:ea typeface="汉仪文黑-55简" panose="00020600040101010101" charset="-122"/>
              </a:rPr>
              <a:t>选题背景</a:t>
            </a:r>
            <a:endParaRPr lang="zh-CN" altLang="en-US" sz="1600" b="1" dirty="0">
              <a:solidFill>
                <a:schemeClr val="bg1"/>
              </a:solidFill>
              <a:latin typeface="汉仪文黑-55简" panose="00020600040101010101" charset="-122"/>
              <a:ea typeface="汉仪文黑-55简" panose="00020600040101010101" charset="-122"/>
            </a:endParaRPr>
          </a:p>
        </p:txBody>
      </p:sp>
      <p:sp>
        <p:nvSpPr>
          <p:cNvPr id="8" name="文本框 7"/>
          <p:cNvSpPr txBox="1"/>
          <p:nvPr/>
        </p:nvSpPr>
        <p:spPr>
          <a:xfrm>
            <a:off x="2066744" y="2817633"/>
            <a:ext cx="3248025" cy="1706880"/>
          </a:xfrm>
          <a:prstGeom prst="rect">
            <a:avLst/>
          </a:prstGeom>
          <a:noFill/>
        </p:spPr>
        <p:txBody>
          <a:bodyPr wrap="square" rtlCol="0">
            <a:spAutoFit/>
          </a:bodyPr>
          <a:lstStyle/>
          <a:p>
            <a:pPr>
              <a:lnSpc>
                <a:spcPct val="150000"/>
              </a:lnSpc>
            </a:pPr>
            <a:r>
              <a:rPr lang="zh-CN" altLang="en-US" sz="1400" dirty="0" smtClean="0">
                <a:solidFill>
                  <a:schemeClr val="bg1"/>
                </a:solidFill>
                <a:latin typeface="汉仪文黑-55简" panose="00020600040101010101" charset="-122"/>
                <a:ea typeface="汉仪文黑-55简" panose="00020600040101010101" charset="-122"/>
              </a:rPr>
              <a:t>输入您的内容，请简要说明，言简意赅即可</a:t>
            </a:r>
            <a:r>
              <a:rPr lang="zh-CN" altLang="en-US" sz="1400" dirty="0">
                <a:solidFill>
                  <a:schemeClr val="bg1"/>
                </a:solidFill>
                <a:latin typeface="汉仪文黑-55简" panose="00020600040101010101" charset="-122"/>
                <a:ea typeface="汉仪文黑-55简" panose="00020600040101010101" charset="-122"/>
              </a:rPr>
              <a:t>输入您的内容，请简要说明，言简意赅即可输入您的内容，请简要说明，言简意赅即可输入您的内容，请简要说明，言简意赅即</a:t>
            </a:r>
            <a:r>
              <a:rPr lang="zh-CN" altLang="en-US" sz="1400" dirty="0" smtClean="0">
                <a:solidFill>
                  <a:schemeClr val="bg1"/>
                </a:solidFill>
                <a:latin typeface="汉仪文黑-55简" panose="00020600040101010101" charset="-122"/>
                <a:ea typeface="汉仪文黑-55简" panose="00020600040101010101" charset="-122"/>
              </a:rPr>
              <a:t>可</a:t>
            </a:r>
            <a:endParaRPr lang="zh-CN" altLang="en-US" sz="1400" dirty="0">
              <a:solidFill>
                <a:schemeClr val="bg1"/>
              </a:solidFill>
              <a:latin typeface="汉仪文黑-55简" panose="00020600040101010101" charset="-122"/>
              <a:ea typeface="汉仪文黑-55简" panose="00020600040101010101" charset="-122"/>
            </a:endParaRPr>
          </a:p>
        </p:txBody>
      </p:sp>
      <p:sp>
        <p:nvSpPr>
          <p:cNvPr id="4" name="矩形 3"/>
          <p:cNvSpPr/>
          <p:nvPr/>
        </p:nvSpPr>
        <p:spPr>
          <a:xfrm>
            <a:off x="9953897" y="2070189"/>
            <a:ext cx="914264" cy="829764"/>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1292996" y="5133701"/>
            <a:ext cx="395242" cy="380728"/>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0084526" y="2192800"/>
            <a:ext cx="644068" cy="584541"/>
          </a:xfrm>
          <a:prstGeom prst="rect">
            <a:avLst/>
          </a:prstGeom>
          <a:noFill/>
          <a:ln w="28575">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337605" y="5185195"/>
            <a:ext cx="306024" cy="277740"/>
          </a:xfrm>
          <a:prstGeom prst="rect">
            <a:avLst/>
          </a:prstGeom>
          <a:noFill/>
          <a:ln w="12700">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nvSpPr>
        <p:spPr>
          <a:xfrm>
            <a:off x="1701165" y="2016760"/>
            <a:ext cx="8240395" cy="4780915"/>
          </a:xfrm>
          <a:prstGeom prst="rect">
            <a:avLst/>
          </a:prstGeom>
          <a:noFill/>
        </p:spPr>
        <p:txBody>
          <a:bodyPr wrap="square" rtlCol="0">
            <a:noAutofit/>
          </a:bodyPr>
          <a:p>
            <a:pPr algn="just"/>
            <a:r>
              <a:rPr lang="zh-CN" altLang="en-US" sz="2400" dirty="0" smtClean="0">
                <a:solidFill>
                  <a:schemeClr val="tx1"/>
                </a:solidFill>
                <a:latin typeface="汉仪文黑-55简" panose="00020600040101010101" charset="-122"/>
                <a:ea typeface="汉仪文黑-55简" panose="00020600040101010101" charset="-122"/>
              </a:rPr>
              <a:t>3. 儿童歌舞剧</a:t>
            </a:r>
            <a:endParaRPr lang="zh-CN" altLang="en-US" sz="2400" dirty="0" smtClean="0">
              <a:solidFill>
                <a:schemeClr val="tx1"/>
              </a:solidFill>
              <a:latin typeface="汉仪文黑-55简" panose="00020600040101010101" charset="-122"/>
              <a:ea typeface="汉仪文黑-55简" panose="00020600040101010101" charset="-122"/>
            </a:endParaRPr>
          </a:p>
          <a:p>
            <a:pPr algn="just"/>
            <a:r>
              <a:rPr lang="zh-CN" altLang="en-US" sz="2400" dirty="0" smtClean="0">
                <a:solidFill>
                  <a:schemeClr val="tx1"/>
                </a:solidFill>
                <a:latin typeface="汉仪文黑-55简" panose="00020600040101010101" charset="-122"/>
                <a:ea typeface="汉仪文黑-55简" panose="00020600040101010101" charset="-122"/>
              </a:rPr>
              <a:t> </a:t>
            </a:r>
            <a:r>
              <a:rPr lang="en-US" altLang="zh-CN" sz="2400" dirty="0" smtClean="0">
                <a:solidFill>
                  <a:schemeClr val="tx1"/>
                </a:solidFill>
                <a:latin typeface="汉仪文黑-55简" panose="00020600040101010101" charset="-122"/>
                <a:ea typeface="汉仪文黑-55简" panose="00020600040101010101" charset="-122"/>
              </a:rPr>
              <a:t>     </a:t>
            </a:r>
            <a:r>
              <a:rPr lang="zh-CN" altLang="en-US" sz="2400" b="1" dirty="0" smtClean="0">
                <a:solidFill>
                  <a:schemeClr val="accent4"/>
                </a:solidFill>
                <a:latin typeface="汉仪文黑-55简" panose="00020600040101010101" charset="-122"/>
                <a:ea typeface="汉仪文黑-55简" panose="00020600040101010101" charset="-122"/>
              </a:rPr>
              <a:t>儿童歌舞剧既包括儿童歌剧、儿童舞剧，也包括融合了儿童诗歌、音乐和舞蹈的综合形式。</a:t>
            </a:r>
            <a:r>
              <a:rPr lang="zh-CN" altLang="en-US" sz="2400" dirty="0" smtClean="0">
                <a:solidFill>
                  <a:schemeClr val="tx1"/>
                </a:solidFill>
                <a:latin typeface="汉仪文黑-55简" panose="00020600040101010101" charset="-122"/>
                <a:ea typeface="汉仪文黑-55简" panose="00020600040101010101" charset="-122"/>
              </a:rPr>
              <a:t>儿童歌剧是随着学校音乐教育的逐渐成熟而产生并发展起来的。</a:t>
            </a:r>
            <a:r>
              <a:rPr lang="zh-CN" altLang="en-US" sz="2400" dirty="0" smtClean="0">
                <a:solidFill>
                  <a:schemeClr val="tx1"/>
                </a:solidFill>
                <a:latin typeface="汉仪文黑-55简" panose="00020600040101010101" charset="-122"/>
                <a:ea typeface="汉仪文黑-55简" panose="00020600040101010101" charset="-122"/>
              </a:rPr>
              <a:t>儿童歌剧结构简单、情节生动、动作性强，富有童趣。儿童舞剧以故事为背景，通过舞蹈展现剧情，如巴托克《木刻王子》、普罗科菲耶夫《灰姑娘》等。综合形式突出音乐性与动作性，常采用童话方式，歌曲亲切好记，配以舞蹈和朗诵。我国黎锦晖20年代创作了《麻雀与小孩》《葡萄仙子》等，生动明快，词曲通俗，深受喜爱，影响几代人。</a:t>
            </a:r>
            <a:endParaRPr lang="zh-CN" altLang="en-US" sz="2400" dirty="0" smtClean="0">
              <a:solidFill>
                <a:schemeClr val="tx1"/>
              </a:solidFill>
              <a:latin typeface="汉仪文黑-55简" panose="00020600040101010101" charset="-122"/>
              <a:ea typeface="汉仪文黑-55简" panose="00020600040101010101" charset="-122"/>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半闭框 12"/>
          <p:cNvSpPr/>
          <p:nvPr/>
        </p:nvSpPr>
        <p:spPr>
          <a:xfrm rot="8100000">
            <a:off x="-320397" y="132713"/>
            <a:ext cx="640794" cy="640794"/>
          </a:xfrm>
          <a:prstGeom prst="halfFrame">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6" name="任意多边形 15"/>
          <p:cNvSpPr/>
          <p:nvPr/>
        </p:nvSpPr>
        <p:spPr>
          <a:xfrm rot="2700000">
            <a:off x="-224459" y="230878"/>
            <a:ext cx="444464" cy="444464"/>
          </a:xfrm>
          <a:custGeom>
            <a:avLst/>
            <a:gdLst>
              <a:gd name="connsiteX0" fmla="*/ 0 w 1553029"/>
              <a:gd name="connsiteY0" fmla="*/ 0 h 1553029"/>
              <a:gd name="connsiteX1" fmla="*/ 1553029 w 1553029"/>
              <a:gd name="connsiteY1" fmla="*/ 0 h 1553029"/>
              <a:gd name="connsiteX2" fmla="*/ 1553029 w 1553029"/>
              <a:gd name="connsiteY2" fmla="*/ 1553029 h 1553029"/>
              <a:gd name="connsiteX3" fmla="*/ 1508683 w 1553029"/>
              <a:gd name="connsiteY3" fmla="*/ 1553029 h 1553029"/>
              <a:gd name="connsiteX4" fmla="*/ 0 w 1553029"/>
              <a:gd name="connsiteY4" fmla="*/ 44346 h 15530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3029" h="1553029">
                <a:moveTo>
                  <a:pt x="0" y="0"/>
                </a:moveTo>
                <a:lnTo>
                  <a:pt x="1553029" y="0"/>
                </a:lnTo>
                <a:lnTo>
                  <a:pt x="1553029" y="1553029"/>
                </a:lnTo>
                <a:lnTo>
                  <a:pt x="1508683" y="1553029"/>
                </a:lnTo>
                <a:lnTo>
                  <a:pt x="0" y="44346"/>
                </a:lnTo>
                <a:close/>
              </a:path>
            </a:pathLst>
          </a:custGeom>
          <a:noFill/>
          <a:ln w="38100">
            <a:gradFill flip="none" rotWithShape="1">
              <a:gsLst>
                <a:gs pos="0">
                  <a:srgbClr val="D7B26C">
                    <a:alpha val="0"/>
                  </a:srgbClr>
                </a:gs>
                <a:gs pos="80740">
                  <a:srgbClr val="D7B26C">
                    <a:alpha val="55000"/>
                  </a:srgbClr>
                </a:gs>
                <a:gs pos="61000">
                  <a:srgbClr val="D7B26C"/>
                </a:gs>
                <a:gs pos="45000">
                  <a:srgbClr val="D7B26C">
                    <a:alpha val="0"/>
                  </a:srgbClr>
                </a:gs>
                <a:gs pos="100000">
                  <a:srgbClr val="D7B26C"/>
                </a:gs>
              </a:gsLst>
              <a:lin ang="189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557530" y="222885"/>
            <a:ext cx="8888730" cy="1170305"/>
          </a:xfrm>
          <a:prstGeom prst="rect">
            <a:avLst/>
          </a:prstGeom>
          <a:noFill/>
        </p:spPr>
        <p:txBody>
          <a:bodyPr wrap="square" rtlCol="0">
            <a:noAutofit/>
          </a:bodyPr>
          <a:lstStyle/>
          <a:p>
            <a:r>
              <a:rPr lang="zh-CN" altLang="en-US" sz="3600" b="1" dirty="0" smtClean="0">
                <a:solidFill>
                  <a:srgbClr val="5C826D"/>
                </a:solidFill>
                <a:latin typeface="汉仪文黑-55简" panose="00020600040101010101" charset="-122"/>
                <a:ea typeface="汉仪文黑-55简" panose="00020600040101010101" charset="-122"/>
                <a:sym typeface="+mn-ea"/>
              </a:rPr>
              <a:t>第二节</a:t>
            </a:r>
            <a:r>
              <a:rPr lang="zh-CN" altLang="en-US" sz="3600" dirty="0" smtClean="0">
                <a:solidFill>
                  <a:srgbClr val="5C826D"/>
                </a:solidFill>
                <a:latin typeface="汉仪文黑-55简" panose="00020600040101010101" charset="-122"/>
                <a:ea typeface="汉仪文黑-55简" panose="00020600040101010101" charset="-122"/>
                <a:sym typeface="+mn-ea"/>
              </a:rPr>
              <a:t> </a:t>
            </a:r>
            <a:r>
              <a:rPr lang="zh-CN" altLang="en-US" sz="3600" b="1" dirty="0" smtClean="0">
                <a:solidFill>
                  <a:srgbClr val="5C826D"/>
                </a:solidFill>
                <a:latin typeface="汉仪文黑-55简" panose="00020600040101010101" charset="-122"/>
                <a:ea typeface="汉仪文黑-55简" panose="00020600040101010101" charset="-122"/>
                <a:sym typeface="+mn-ea"/>
              </a:rPr>
              <a:t>儿童音乐</a:t>
            </a:r>
            <a:endParaRPr lang="zh-CN" altLang="en-US" sz="3600" b="1" dirty="0" smtClean="0">
              <a:solidFill>
                <a:srgbClr val="5C826D"/>
              </a:solidFill>
              <a:latin typeface="汉仪文黑-55简" panose="00020600040101010101" charset="-122"/>
              <a:ea typeface="汉仪文黑-55简" panose="00020600040101010101" charset="-122"/>
              <a:sym typeface="+mn-ea"/>
            </a:endParaRPr>
          </a:p>
          <a:p>
            <a:r>
              <a:rPr lang="zh-CN" altLang="en-US" sz="3200" b="1" dirty="0" smtClean="0">
                <a:solidFill>
                  <a:srgbClr val="D1AF6C"/>
                </a:solidFill>
                <a:latin typeface="汉仪文黑-55简" panose="00020600040101010101" charset="-122"/>
                <a:ea typeface="汉仪文黑-55简" panose="00020600040101010101" charset="-122"/>
              </a:rPr>
              <a:t>三、 儿童音乐的类型特征</a:t>
            </a:r>
            <a:endParaRPr lang="zh-CN" altLang="en-US" sz="3200" b="1" dirty="0" smtClean="0">
              <a:solidFill>
                <a:srgbClr val="D1AF6C"/>
              </a:solidFill>
              <a:latin typeface="汉仪文黑-55简" panose="00020600040101010101" charset="-122"/>
              <a:ea typeface="汉仪文黑-55简" panose="00020600040101010101" charset="-122"/>
            </a:endParaRPr>
          </a:p>
          <a:p>
            <a:r>
              <a:rPr lang="zh-CN" altLang="en-US" sz="2800" b="1" dirty="0" smtClean="0">
                <a:latin typeface="汉仪文黑-55简" panose="00020600040101010101" charset="-122"/>
                <a:ea typeface="汉仪文黑-55简" panose="00020600040101010101" charset="-122"/>
              </a:rPr>
              <a:t>(一) 按照体裁分类</a:t>
            </a:r>
            <a:endParaRPr lang="zh-CN" altLang="en-US" sz="2800" b="1" dirty="0" smtClean="0">
              <a:latin typeface="汉仪文黑-55简" panose="00020600040101010101" charset="-122"/>
              <a:ea typeface="汉仪文黑-55简" panose="00020600040101010101" charset="-122"/>
            </a:endParaRPr>
          </a:p>
        </p:txBody>
      </p:sp>
      <p:sp>
        <p:nvSpPr>
          <p:cNvPr id="7" name="文本框 6"/>
          <p:cNvSpPr txBox="1"/>
          <p:nvPr/>
        </p:nvSpPr>
        <p:spPr>
          <a:xfrm>
            <a:off x="2066818" y="2485071"/>
            <a:ext cx="1930400" cy="338554"/>
          </a:xfrm>
          <a:prstGeom prst="rect">
            <a:avLst/>
          </a:prstGeom>
          <a:noFill/>
        </p:spPr>
        <p:txBody>
          <a:bodyPr wrap="square" rtlCol="0">
            <a:spAutoFit/>
          </a:bodyPr>
          <a:lstStyle/>
          <a:p>
            <a:r>
              <a:rPr lang="zh-CN" altLang="en-US" sz="1600" b="1" dirty="0" smtClean="0">
                <a:solidFill>
                  <a:schemeClr val="bg1"/>
                </a:solidFill>
                <a:latin typeface="汉仪文黑-55简" panose="00020600040101010101" charset="-122"/>
                <a:ea typeface="汉仪文黑-55简" panose="00020600040101010101" charset="-122"/>
              </a:rPr>
              <a:t>选题背景</a:t>
            </a:r>
            <a:endParaRPr lang="zh-CN" altLang="en-US" sz="1600" b="1" dirty="0">
              <a:solidFill>
                <a:schemeClr val="bg1"/>
              </a:solidFill>
              <a:latin typeface="汉仪文黑-55简" panose="00020600040101010101" charset="-122"/>
              <a:ea typeface="汉仪文黑-55简" panose="00020600040101010101" charset="-122"/>
            </a:endParaRPr>
          </a:p>
        </p:txBody>
      </p:sp>
      <p:sp>
        <p:nvSpPr>
          <p:cNvPr id="8" name="文本框 7"/>
          <p:cNvSpPr txBox="1"/>
          <p:nvPr/>
        </p:nvSpPr>
        <p:spPr>
          <a:xfrm>
            <a:off x="2066744" y="2817633"/>
            <a:ext cx="3248025" cy="1706880"/>
          </a:xfrm>
          <a:prstGeom prst="rect">
            <a:avLst/>
          </a:prstGeom>
          <a:noFill/>
        </p:spPr>
        <p:txBody>
          <a:bodyPr wrap="square" rtlCol="0">
            <a:spAutoFit/>
          </a:bodyPr>
          <a:lstStyle/>
          <a:p>
            <a:pPr>
              <a:lnSpc>
                <a:spcPct val="150000"/>
              </a:lnSpc>
            </a:pPr>
            <a:r>
              <a:rPr lang="zh-CN" altLang="en-US" sz="1400" dirty="0" smtClean="0">
                <a:solidFill>
                  <a:schemeClr val="bg1"/>
                </a:solidFill>
                <a:latin typeface="汉仪文黑-55简" panose="00020600040101010101" charset="-122"/>
                <a:ea typeface="汉仪文黑-55简" panose="00020600040101010101" charset="-122"/>
              </a:rPr>
              <a:t>输入您的内容，请简要说明，言简意赅即可</a:t>
            </a:r>
            <a:r>
              <a:rPr lang="zh-CN" altLang="en-US" sz="1400" dirty="0">
                <a:solidFill>
                  <a:schemeClr val="bg1"/>
                </a:solidFill>
                <a:latin typeface="汉仪文黑-55简" panose="00020600040101010101" charset="-122"/>
                <a:ea typeface="汉仪文黑-55简" panose="00020600040101010101" charset="-122"/>
              </a:rPr>
              <a:t>输入您的内容，请简要说明，言简意赅即可输入您的内容，请简要说明，言简意赅即可输入您的内容，请简要说明，言简意赅即</a:t>
            </a:r>
            <a:r>
              <a:rPr lang="zh-CN" altLang="en-US" sz="1400" dirty="0" smtClean="0">
                <a:solidFill>
                  <a:schemeClr val="bg1"/>
                </a:solidFill>
                <a:latin typeface="汉仪文黑-55简" panose="00020600040101010101" charset="-122"/>
                <a:ea typeface="汉仪文黑-55简" panose="00020600040101010101" charset="-122"/>
              </a:rPr>
              <a:t>可</a:t>
            </a:r>
            <a:endParaRPr lang="zh-CN" altLang="en-US" sz="1400" dirty="0">
              <a:solidFill>
                <a:schemeClr val="bg1"/>
              </a:solidFill>
              <a:latin typeface="汉仪文黑-55简" panose="00020600040101010101" charset="-122"/>
              <a:ea typeface="汉仪文黑-55简" panose="00020600040101010101" charset="-122"/>
            </a:endParaRPr>
          </a:p>
        </p:txBody>
      </p:sp>
      <p:sp>
        <p:nvSpPr>
          <p:cNvPr id="4" name="矩形 3"/>
          <p:cNvSpPr/>
          <p:nvPr/>
        </p:nvSpPr>
        <p:spPr>
          <a:xfrm>
            <a:off x="9953897" y="2070189"/>
            <a:ext cx="914264" cy="829764"/>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1292996" y="5133701"/>
            <a:ext cx="395242" cy="380728"/>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0084526" y="2192800"/>
            <a:ext cx="644068" cy="584541"/>
          </a:xfrm>
          <a:prstGeom prst="rect">
            <a:avLst/>
          </a:prstGeom>
          <a:noFill/>
          <a:ln w="28575">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337605" y="5185195"/>
            <a:ext cx="306024" cy="277740"/>
          </a:xfrm>
          <a:prstGeom prst="rect">
            <a:avLst/>
          </a:prstGeom>
          <a:noFill/>
          <a:ln w="12700">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nvSpPr>
        <p:spPr>
          <a:xfrm>
            <a:off x="1701165" y="2016760"/>
            <a:ext cx="8240395" cy="4780915"/>
          </a:xfrm>
          <a:prstGeom prst="rect">
            <a:avLst/>
          </a:prstGeom>
          <a:noFill/>
        </p:spPr>
        <p:txBody>
          <a:bodyPr wrap="square" rtlCol="0">
            <a:noAutofit/>
          </a:bodyPr>
          <a:p>
            <a:pPr algn="just"/>
            <a:r>
              <a:rPr lang="zh-CN" altLang="en-US" sz="2400" dirty="0" smtClean="0">
                <a:solidFill>
                  <a:schemeClr val="tx1"/>
                </a:solidFill>
                <a:latin typeface="汉仪文黑-55简" panose="00020600040101010101" charset="-122"/>
                <a:ea typeface="汉仪文黑-55简" panose="00020600040101010101" charset="-122"/>
              </a:rPr>
              <a:t>4. 交响童话</a:t>
            </a:r>
            <a:endParaRPr lang="zh-CN" altLang="en-US" sz="2400" dirty="0" smtClean="0">
              <a:solidFill>
                <a:schemeClr val="tx1"/>
              </a:solidFill>
              <a:latin typeface="汉仪文黑-55简" panose="00020600040101010101" charset="-122"/>
              <a:ea typeface="汉仪文黑-55简" panose="00020600040101010101" charset="-122"/>
            </a:endParaRPr>
          </a:p>
          <a:p>
            <a:pPr algn="just"/>
            <a:r>
              <a:rPr lang="zh-CN" altLang="en-US" sz="2400" dirty="0" smtClean="0">
                <a:solidFill>
                  <a:schemeClr val="tx1"/>
                </a:solidFill>
                <a:latin typeface="汉仪文黑-55简" panose="00020600040101010101" charset="-122"/>
                <a:ea typeface="汉仪文黑-55简" panose="00020600040101010101" charset="-122"/>
              </a:rPr>
              <a:t> </a:t>
            </a:r>
            <a:r>
              <a:rPr lang="en-US" altLang="zh-CN" sz="2400" dirty="0" smtClean="0">
                <a:solidFill>
                  <a:schemeClr val="tx1"/>
                </a:solidFill>
                <a:latin typeface="汉仪文黑-55简" panose="00020600040101010101" charset="-122"/>
                <a:ea typeface="汉仪文黑-55简" panose="00020600040101010101" charset="-122"/>
              </a:rPr>
              <a:t>     </a:t>
            </a:r>
            <a:r>
              <a:rPr lang="zh-CN" altLang="en-US" sz="2400" dirty="0" smtClean="0">
                <a:solidFill>
                  <a:schemeClr val="tx1"/>
                </a:solidFill>
                <a:latin typeface="汉仪文黑-55简" panose="00020600040101010101" charset="-122"/>
                <a:ea typeface="汉仪文黑-55简" panose="00020600040101010101" charset="-122"/>
              </a:rPr>
              <a:t>交响童话是</a:t>
            </a:r>
            <a:r>
              <a:rPr lang="zh-CN" altLang="en-US" sz="2400" b="1" dirty="0" smtClean="0">
                <a:solidFill>
                  <a:schemeClr val="accent4"/>
                </a:solidFill>
                <a:latin typeface="汉仪文黑-55简" panose="00020600040101010101" charset="-122"/>
                <a:ea typeface="汉仪文黑-55简" panose="00020600040101010101" charset="-122"/>
              </a:rPr>
              <a:t>专为儿童创作的，以童话故事为表现内容的交响乐</a:t>
            </a:r>
            <a:r>
              <a:rPr lang="zh-CN" altLang="en-US" sz="2400" dirty="0" smtClean="0">
                <a:solidFill>
                  <a:schemeClr val="tx1"/>
                </a:solidFill>
                <a:latin typeface="汉仪文黑-55简" panose="00020600040101010101" charset="-122"/>
                <a:ea typeface="汉仪文黑-55简" panose="00020600040101010101" charset="-122"/>
              </a:rPr>
              <a:t>，如普罗科菲耶夫的《彼得与狼》、史真荣的《龟兔赛跑》等。</a:t>
            </a:r>
            <a:endParaRPr lang="zh-CN" altLang="en-US" sz="2400" dirty="0" smtClean="0">
              <a:solidFill>
                <a:schemeClr val="tx1"/>
              </a:solidFill>
              <a:latin typeface="汉仪文黑-55简" panose="00020600040101010101" charset="-122"/>
              <a:ea typeface="汉仪文黑-55简" panose="00020600040101010101" charset="-122"/>
            </a:endParaRPr>
          </a:p>
          <a:p>
            <a:pPr algn="just"/>
            <a:r>
              <a:rPr lang="zh-CN" altLang="en-US" sz="2400" dirty="0" smtClean="0">
                <a:solidFill>
                  <a:schemeClr val="tx1"/>
                </a:solidFill>
                <a:latin typeface="汉仪文黑-55简" panose="00020600040101010101" charset="-122"/>
                <a:ea typeface="汉仪文黑-55简" panose="00020600040101010101" charset="-122"/>
              </a:rPr>
              <a:t> </a:t>
            </a:r>
            <a:r>
              <a:rPr lang="en-US" altLang="zh-CN" sz="2400" dirty="0" smtClean="0">
                <a:solidFill>
                  <a:schemeClr val="tx1"/>
                </a:solidFill>
                <a:latin typeface="汉仪文黑-55简" panose="00020600040101010101" charset="-122"/>
                <a:ea typeface="汉仪文黑-55简" panose="00020600040101010101" charset="-122"/>
              </a:rPr>
              <a:t>     </a:t>
            </a:r>
            <a:r>
              <a:rPr lang="zh-CN" altLang="en-US" sz="2400" dirty="0" smtClean="0">
                <a:solidFill>
                  <a:schemeClr val="tx1"/>
                </a:solidFill>
                <a:latin typeface="汉仪文黑-55简" panose="00020600040101010101" charset="-122"/>
                <a:ea typeface="汉仪文黑-55简" panose="00020600040101010101" charset="-122"/>
              </a:rPr>
              <a:t>《彼得与狼》的整个乐曲都为自由发展的奏鸣曲式，创作手法上不仅用管弦乐队的多种乐器音色来表达不同的音乐形象，而且运用各种朗诵词来解说音乐情节。这部交响童话中有很多角色，如彼得、小鸟、鸭子、猫、大灰狼、老爷爷及猎人等。在乐曲的开始处，乐队把每一个角色用不同乐器奏出各具特征的短小旋律主题，具有很强的艺术感染力和表现力，因而成为交响童话的典范。</a:t>
            </a:r>
            <a:endParaRPr lang="zh-CN" altLang="en-US" sz="2400" dirty="0" smtClean="0">
              <a:solidFill>
                <a:schemeClr val="tx1"/>
              </a:solidFill>
              <a:latin typeface="汉仪文黑-55简" panose="00020600040101010101" charset="-122"/>
              <a:ea typeface="汉仪文黑-55简" panose="00020600040101010101" charset="-122"/>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683385" y="2719705"/>
            <a:ext cx="2199640" cy="922020"/>
          </a:xfrm>
          <a:prstGeom prst="rect">
            <a:avLst/>
          </a:prstGeom>
          <a:noFill/>
        </p:spPr>
        <p:txBody>
          <a:bodyPr wrap="square" rtlCol="0">
            <a:spAutoFit/>
          </a:bodyPr>
          <a:lstStyle/>
          <a:p>
            <a:pPr algn="ctr"/>
            <a:r>
              <a:rPr lang="zh-CN" altLang="en-US" sz="5400" dirty="0" smtClean="0">
                <a:solidFill>
                  <a:srgbClr val="5C826D"/>
                </a:solidFill>
                <a:latin typeface="汉仪文黑-55简" panose="00020600040101010101" charset="-122"/>
                <a:ea typeface="汉仪文黑-55简" panose="00020600040101010101" charset="-122"/>
                <a:cs typeface="汉仪文黑-55简" panose="00020600040101010101" charset="-122"/>
              </a:rPr>
              <a:t>目 录</a:t>
            </a:r>
            <a:endParaRPr lang="zh-CN" altLang="en-US" sz="5400" dirty="0" smtClean="0">
              <a:solidFill>
                <a:srgbClr val="5C826D"/>
              </a:solidFill>
              <a:latin typeface="汉仪文黑-55简" panose="00020600040101010101" charset="-122"/>
              <a:ea typeface="汉仪文黑-55简" panose="00020600040101010101" charset="-122"/>
              <a:cs typeface="汉仪文黑-55简" panose="00020600040101010101" charset="-122"/>
            </a:endParaRPr>
          </a:p>
        </p:txBody>
      </p:sp>
      <p:sp>
        <p:nvSpPr>
          <p:cNvPr id="7" name="文本框 6"/>
          <p:cNvSpPr txBox="1"/>
          <p:nvPr>
            <p:custDataLst>
              <p:tags r:id="rId1"/>
            </p:custDataLst>
          </p:nvPr>
        </p:nvSpPr>
        <p:spPr>
          <a:xfrm>
            <a:off x="5730151" y="3728678"/>
            <a:ext cx="3222172" cy="645160"/>
          </a:xfrm>
          <a:prstGeom prst="rect">
            <a:avLst/>
          </a:prstGeom>
          <a:noFill/>
        </p:spPr>
        <p:txBody>
          <a:bodyPr wrap="square" rtlCol="0">
            <a:spAutoFit/>
          </a:bodyPr>
          <a:lstStyle/>
          <a:p>
            <a:r>
              <a:rPr lang="zh-CN" altLang="en-US" sz="3600" dirty="0" smtClean="0">
                <a:solidFill>
                  <a:srgbClr val="5C826D"/>
                </a:solidFill>
                <a:latin typeface="汉仪文黑-55简" panose="00020600040101010101" charset="-122"/>
                <a:ea typeface="汉仪文黑-55简" panose="00020600040101010101" charset="-122"/>
              </a:rPr>
              <a:t>儿童音乐</a:t>
            </a:r>
            <a:endParaRPr lang="zh-CN" altLang="en-US" sz="3600" dirty="0" smtClean="0">
              <a:solidFill>
                <a:srgbClr val="5C826D"/>
              </a:solidFill>
              <a:latin typeface="汉仪文黑-55简" panose="00020600040101010101" charset="-122"/>
              <a:ea typeface="汉仪文黑-55简" panose="00020600040101010101" charset="-122"/>
            </a:endParaRPr>
          </a:p>
        </p:txBody>
      </p:sp>
      <p:grpSp>
        <p:nvGrpSpPr>
          <p:cNvPr id="11" name="组合 10"/>
          <p:cNvGrpSpPr/>
          <p:nvPr/>
        </p:nvGrpSpPr>
        <p:grpSpPr>
          <a:xfrm flipH="1">
            <a:off x="10450816" y="-431670"/>
            <a:ext cx="2054282" cy="7742402"/>
            <a:chOff x="-318759" y="-438055"/>
            <a:chExt cx="2054231" cy="7742211"/>
          </a:xfrm>
        </p:grpSpPr>
        <p:grpSp>
          <p:nvGrpSpPr>
            <p:cNvPr id="12" name="组合 11"/>
            <p:cNvGrpSpPr/>
            <p:nvPr/>
          </p:nvGrpSpPr>
          <p:grpSpPr>
            <a:xfrm>
              <a:off x="-318758" y="-438055"/>
              <a:ext cx="2054230" cy="1341411"/>
              <a:chOff x="-318758" y="-438055"/>
              <a:chExt cx="2054230" cy="1341411"/>
            </a:xfrm>
          </p:grpSpPr>
          <p:sp>
            <p:nvSpPr>
              <p:cNvPr id="16" name="任意多边形 15"/>
              <p:cNvSpPr/>
              <p:nvPr/>
            </p:nvSpPr>
            <p:spPr>
              <a:xfrm rot="2700000">
                <a:off x="103782" y="-728333"/>
                <a:ext cx="1209149" cy="2054230"/>
              </a:xfrm>
              <a:custGeom>
                <a:avLst/>
                <a:gdLst>
                  <a:gd name="connsiteX0" fmla="*/ 579225 w 1209149"/>
                  <a:gd name="connsiteY0" fmla="*/ 629924 h 2054230"/>
                  <a:gd name="connsiteX1" fmla="*/ 1209149 w 1209149"/>
                  <a:gd name="connsiteY1" fmla="*/ 0 h 2054230"/>
                  <a:gd name="connsiteX2" fmla="*/ 1209149 w 1209149"/>
                  <a:gd name="connsiteY2" fmla="*/ 2054230 h 2054230"/>
                  <a:gd name="connsiteX3" fmla="*/ 629924 w 1209149"/>
                  <a:gd name="connsiteY3" fmla="*/ 2054230 h 2054230"/>
                  <a:gd name="connsiteX4" fmla="*/ 0 w 1209149"/>
                  <a:gd name="connsiteY4" fmla="*/ 1424306 h 2054230"/>
                  <a:gd name="connsiteX5" fmla="*/ 579225 w 1209149"/>
                  <a:gd name="connsiteY5" fmla="*/ 1424306 h 20542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09149" h="2054230">
                    <a:moveTo>
                      <a:pt x="579225" y="629924"/>
                    </a:moveTo>
                    <a:lnTo>
                      <a:pt x="1209149" y="0"/>
                    </a:lnTo>
                    <a:lnTo>
                      <a:pt x="1209149" y="2054230"/>
                    </a:lnTo>
                    <a:lnTo>
                      <a:pt x="629924" y="2054230"/>
                    </a:lnTo>
                    <a:lnTo>
                      <a:pt x="0" y="1424306"/>
                    </a:lnTo>
                    <a:lnTo>
                      <a:pt x="579225" y="1424306"/>
                    </a:lnTo>
                    <a:close/>
                  </a:path>
                </a:pathLst>
              </a:cu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7" name="任意多边形 16"/>
              <p:cNvSpPr/>
              <p:nvPr/>
            </p:nvSpPr>
            <p:spPr>
              <a:xfrm rot="2700000">
                <a:off x="28669" y="-657766"/>
                <a:ext cx="1072529" cy="1511952"/>
              </a:xfrm>
              <a:custGeom>
                <a:avLst/>
                <a:gdLst>
                  <a:gd name="connsiteX0" fmla="*/ 0 w 1072529"/>
                  <a:gd name="connsiteY0" fmla="*/ 1072529 h 1511952"/>
                  <a:gd name="connsiteX1" fmla="*/ 1072529 w 1072529"/>
                  <a:gd name="connsiteY1" fmla="*/ 0 h 1511952"/>
                  <a:gd name="connsiteX2" fmla="*/ 1072529 w 1072529"/>
                  <a:gd name="connsiteY2" fmla="*/ 1511952 h 1511952"/>
                  <a:gd name="connsiteX3" fmla="*/ 439424 w 1072529"/>
                  <a:gd name="connsiteY3" fmla="*/ 1511952 h 1511952"/>
                </a:gdLst>
                <a:ahLst/>
                <a:cxnLst>
                  <a:cxn ang="0">
                    <a:pos x="connsiteX0" y="connsiteY0"/>
                  </a:cxn>
                  <a:cxn ang="0">
                    <a:pos x="connsiteX1" y="connsiteY1"/>
                  </a:cxn>
                  <a:cxn ang="0">
                    <a:pos x="connsiteX2" y="connsiteY2"/>
                  </a:cxn>
                  <a:cxn ang="0">
                    <a:pos x="connsiteX3" y="connsiteY3"/>
                  </a:cxn>
                </a:cxnLst>
                <a:rect l="l" t="t" r="r" b="b"/>
                <a:pathLst>
                  <a:path w="1072529" h="1511952">
                    <a:moveTo>
                      <a:pt x="0" y="1072529"/>
                    </a:moveTo>
                    <a:lnTo>
                      <a:pt x="1072529" y="0"/>
                    </a:lnTo>
                    <a:lnTo>
                      <a:pt x="1072529" y="1511952"/>
                    </a:lnTo>
                    <a:lnTo>
                      <a:pt x="439424" y="1511952"/>
                    </a:lnTo>
                    <a:close/>
                  </a:path>
                </a:pathLst>
              </a:custGeom>
              <a:noFill/>
              <a:ln w="57150">
                <a:gradFill flip="none" rotWithShape="1">
                  <a:gsLst>
                    <a:gs pos="0">
                      <a:srgbClr val="D7B26C"/>
                    </a:gs>
                    <a:gs pos="67000">
                      <a:srgbClr val="D7B26C">
                        <a:alpha val="40000"/>
                      </a:srgbClr>
                    </a:gs>
                    <a:gs pos="100000">
                      <a:srgbClr val="D7B26C">
                        <a:alpha val="65000"/>
                      </a:srgbClr>
                    </a:gs>
                  </a:gsLst>
                  <a:lin ang="162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3" name="组合 12"/>
            <p:cNvGrpSpPr/>
            <p:nvPr/>
          </p:nvGrpSpPr>
          <p:grpSpPr>
            <a:xfrm flipV="1">
              <a:off x="-318759" y="5962745"/>
              <a:ext cx="2054230" cy="1341411"/>
              <a:chOff x="-318758" y="-438055"/>
              <a:chExt cx="2054230" cy="1341411"/>
            </a:xfrm>
          </p:grpSpPr>
          <p:sp>
            <p:nvSpPr>
              <p:cNvPr id="14" name="任意多边形 13"/>
              <p:cNvSpPr/>
              <p:nvPr/>
            </p:nvSpPr>
            <p:spPr>
              <a:xfrm rot="2700000">
                <a:off x="103782" y="-728333"/>
                <a:ext cx="1209149" cy="2054230"/>
              </a:xfrm>
              <a:custGeom>
                <a:avLst/>
                <a:gdLst>
                  <a:gd name="connsiteX0" fmla="*/ 579225 w 1209149"/>
                  <a:gd name="connsiteY0" fmla="*/ 629924 h 2054230"/>
                  <a:gd name="connsiteX1" fmla="*/ 1209149 w 1209149"/>
                  <a:gd name="connsiteY1" fmla="*/ 0 h 2054230"/>
                  <a:gd name="connsiteX2" fmla="*/ 1209149 w 1209149"/>
                  <a:gd name="connsiteY2" fmla="*/ 2054230 h 2054230"/>
                  <a:gd name="connsiteX3" fmla="*/ 629924 w 1209149"/>
                  <a:gd name="connsiteY3" fmla="*/ 2054230 h 2054230"/>
                  <a:gd name="connsiteX4" fmla="*/ 0 w 1209149"/>
                  <a:gd name="connsiteY4" fmla="*/ 1424306 h 2054230"/>
                  <a:gd name="connsiteX5" fmla="*/ 579225 w 1209149"/>
                  <a:gd name="connsiteY5" fmla="*/ 1424306 h 20542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09149" h="2054230">
                    <a:moveTo>
                      <a:pt x="579225" y="629924"/>
                    </a:moveTo>
                    <a:lnTo>
                      <a:pt x="1209149" y="0"/>
                    </a:lnTo>
                    <a:lnTo>
                      <a:pt x="1209149" y="2054230"/>
                    </a:lnTo>
                    <a:lnTo>
                      <a:pt x="629924" y="2054230"/>
                    </a:lnTo>
                    <a:lnTo>
                      <a:pt x="0" y="1424306"/>
                    </a:lnTo>
                    <a:lnTo>
                      <a:pt x="579225" y="1424306"/>
                    </a:lnTo>
                    <a:close/>
                  </a:path>
                </a:pathLst>
              </a:cu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5" name="任意多边形 14"/>
              <p:cNvSpPr/>
              <p:nvPr/>
            </p:nvSpPr>
            <p:spPr>
              <a:xfrm rot="2700000">
                <a:off x="28669" y="-657766"/>
                <a:ext cx="1072529" cy="1511952"/>
              </a:xfrm>
              <a:custGeom>
                <a:avLst/>
                <a:gdLst>
                  <a:gd name="connsiteX0" fmla="*/ 0 w 1072529"/>
                  <a:gd name="connsiteY0" fmla="*/ 1072529 h 1511952"/>
                  <a:gd name="connsiteX1" fmla="*/ 1072529 w 1072529"/>
                  <a:gd name="connsiteY1" fmla="*/ 0 h 1511952"/>
                  <a:gd name="connsiteX2" fmla="*/ 1072529 w 1072529"/>
                  <a:gd name="connsiteY2" fmla="*/ 1511952 h 1511952"/>
                  <a:gd name="connsiteX3" fmla="*/ 439424 w 1072529"/>
                  <a:gd name="connsiteY3" fmla="*/ 1511952 h 1511952"/>
                </a:gdLst>
                <a:ahLst/>
                <a:cxnLst>
                  <a:cxn ang="0">
                    <a:pos x="connsiteX0" y="connsiteY0"/>
                  </a:cxn>
                  <a:cxn ang="0">
                    <a:pos x="connsiteX1" y="connsiteY1"/>
                  </a:cxn>
                  <a:cxn ang="0">
                    <a:pos x="connsiteX2" y="connsiteY2"/>
                  </a:cxn>
                  <a:cxn ang="0">
                    <a:pos x="connsiteX3" y="connsiteY3"/>
                  </a:cxn>
                </a:cxnLst>
                <a:rect l="l" t="t" r="r" b="b"/>
                <a:pathLst>
                  <a:path w="1072529" h="1511952">
                    <a:moveTo>
                      <a:pt x="0" y="1072529"/>
                    </a:moveTo>
                    <a:lnTo>
                      <a:pt x="1072529" y="0"/>
                    </a:lnTo>
                    <a:lnTo>
                      <a:pt x="1072529" y="1511952"/>
                    </a:lnTo>
                    <a:lnTo>
                      <a:pt x="439424" y="1511952"/>
                    </a:lnTo>
                    <a:close/>
                  </a:path>
                </a:pathLst>
              </a:custGeom>
              <a:noFill/>
              <a:ln w="57150">
                <a:gradFill flip="none" rotWithShape="1">
                  <a:gsLst>
                    <a:gs pos="0">
                      <a:srgbClr val="D7B26C"/>
                    </a:gs>
                    <a:gs pos="67000">
                      <a:srgbClr val="D7B26C">
                        <a:alpha val="40000"/>
                      </a:srgbClr>
                    </a:gs>
                    <a:gs pos="100000">
                      <a:srgbClr val="D7B26C">
                        <a:alpha val="65000"/>
                      </a:srgbClr>
                    </a:gs>
                  </a:gsLst>
                  <a:lin ang="162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18" name="组合 17"/>
          <p:cNvGrpSpPr/>
          <p:nvPr/>
        </p:nvGrpSpPr>
        <p:grpSpPr>
          <a:xfrm>
            <a:off x="-318784" y="-438150"/>
            <a:ext cx="2054282" cy="7742402"/>
            <a:chOff x="-318759" y="-438055"/>
            <a:chExt cx="2054231" cy="7742211"/>
          </a:xfrm>
        </p:grpSpPr>
        <p:grpSp>
          <p:nvGrpSpPr>
            <p:cNvPr id="19" name="组合 18"/>
            <p:cNvGrpSpPr/>
            <p:nvPr/>
          </p:nvGrpSpPr>
          <p:grpSpPr>
            <a:xfrm>
              <a:off x="-318758" y="-438055"/>
              <a:ext cx="2054230" cy="1341411"/>
              <a:chOff x="-318758" y="-438055"/>
              <a:chExt cx="2054230" cy="1341411"/>
            </a:xfrm>
          </p:grpSpPr>
          <p:sp>
            <p:nvSpPr>
              <p:cNvPr id="23" name="任意多边形 22"/>
              <p:cNvSpPr/>
              <p:nvPr/>
            </p:nvSpPr>
            <p:spPr>
              <a:xfrm rot="2700000">
                <a:off x="103782" y="-728333"/>
                <a:ext cx="1209149" cy="2054230"/>
              </a:xfrm>
              <a:custGeom>
                <a:avLst/>
                <a:gdLst>
                  <a:gd name="connsiteX0" fmla="*/ 579225 w 1209149"/>
                  <a:gd name="connsiteY0" fmla="*/ 629924 h 2054230"/>
                  <a:gd name="connsiteX1" fmla="*/ 1209149 w 1209149"/>
                  <a:gd name="connsiteY1" fmla="*/ 0 h 2054230"/>
                  <a:gd name="connsiteX2" fmla="*/ 1209149 w 1209149"/>
                  <a:gd name="connsiteY2" fmla="*/ 2054230 h 2054230"/>
                  <a:gd name="connsiteX3" fmla="*/ 629924 w 1209149"/>
                  <a:gd name="connsiteY3" fmla="*/ 2054230 h 2054230"/>
                  <a:gd name="connsiteX4" fmla="*/ 0 w 1209149"/>
                  <a:gd name="connsiteY4" fmla="*/ 1424306 h 2054230"/>
                  <a:gd name="connsiteX5" fmla="*/ 579225 w 1209149"/>
                  <a:gd name="connsiteY5" fmla="*/ 1424306 h 20542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09149" h="2054230">
                    <a:moveTo>
                      <a:pt x="579225" y="629924"/>
                    </a:moveTo>
                    <a:lnTo>
                      <a:pt x="1209149" y="0"/>
                    </a:lnTo>
                    <a:lnTo>
                      <a:pt x="1209149" y="2054230"/>
                    </a:lnTo>
                    <a:lnTo>
                      <a:pt x="629924" y="2054230"/>
                    </a:lnTo>
                    <a:lnTo>
                      <a:pt x="0" y="1424306"/>
                    </a:lnTo>
                    <a:lnTo>
                      <a:pt x="579225" y="1424306"/>
                    </a:lnTo>
                    <a:close/>
                  </a:path>
                </a:pathLst>
              </a:cu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4" name="任意多边形 23"/>
              <p:cNvSpPr/>
              <p:nvPr/>
            </p:nvSpPr>
            <p:spPr>
              <a:xfrm rot="2700000">
                <a:off x="28669" y="-657766"/>
                <a:ext cx="1072529" cy="1511952"/>
              </a:xfrm>
              <a:custGeom>
                <a:avLst/>
                <a:gdLst>
                  <a:gd name="connsiteX0" fmla="*/ 0 w 1072529"/>
                  <a:gd name="connsiteY0" fmla="*/ 1072529 h 1511952"/>
                  <a:gd name="connsiteX1" fmla="*/ 1072529 w 1072529"/>
                  <a:gd name="connsiteY1" fmla="*/ 0 h 1511952"/>
                  <a:gd name="connsiteX2" fmla="*/ 1072529 w 1072529"/>
                  <a:gd name="connsiteY2" fmla="*/ 1511952 h 1511952"/>
                  <a:gd name="connsiteX3" fmla="*/ 439424 w 1072529"/>
                  <a:gd name="connsiteY3" fmla="*/ 1511952 h 1511952"/>
                </a:gdLst>
                <a:ahLst/>
                <a:cxnLst>
                  <a:cxn ang="0">
                    <a:pos x="connsiteX0" y="connsiteY0"/>
                  </a:cxn>
                  <a:cxn ang="0">
                    <a:pos x="connsiteX1" y="connsiteY1"/>
                  </a:cxn>
                  <a:cxn ang="0">
                    <a:pos x="connsiteX2" y="connsiteY2"/>
                  </a:cxn>
                  <a:cxn ang="0">
                    <a:pos x="connsiteX3" y="connsiteY3"/>
                  </a:cxn>
                </a:cxnLst>
                <a:rect l="l" t="t" r="r" b="b"/>
                <a:pathLst>
                  <a:path w="1072529" h="1511952">
                    <a:moveTo>
                      <a:pt x="0" y="1072529"/>
                    </a:moveTo>
                    <a:lnTo>
                      <a:pt x="1072529" y="0"/>
                    </a:lnTo>
                    <a:lnTo>
                      <a:pt x="1072529" y="1511952"/>
                    </a:lnTo>
                    <a:lnTo>
                      <a:pt x="439424" y="1511952"/>
                    </a:lnTo>
                    <a:close/>
                  </a:path>
                </a:pathLst>
              </a:custGeom>
              <a:noFill/>
              <a:ln w="57150">
                <a:gradFill flip="none" rotWithShape="1">
                  <a:gsLst>
                    <a:gs pos="0">
                      <a:srgbClr val="D7B26C"/>
                    </a:gs>
                    <a:gs pos="67000">
                      <a:srgbClr val="D7B26C">
                        <a:alpha val="40000"/>
                      </a:srgbClr>
                    </a:gs>
                    <a:gs pos="100000">
                      <a:srgbClr val="D7B26C">
                        <a:alpha val="65000"/>
                      </a:srgbClr>
                    </a:gs>
                  </a:gsLst>
                  <a:lin ang="162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0" name="组合 19"/>
            <p:cNvGrpSpPr/>
            <p:nvPr/>
          </p:nvGrpSpPr>
          <p:grpSpPr>
            <a:xfrm flipV="1">
              <a:off x="-318759" y="5962745"/>
              <a:ext cx="2054230" cy="1341411"/>
              <a:chOff x="-318758" y="-438055"/>
              <a:chExt cx="2054230" cy="1341411"/>
            </a:xfrm>
          </p:grpSpPr>
          <p:sp>
            <p:nvSpPr>
              <p:cNvPr id="21" name="任意多边形 20"/>
              <p:cNvSpPr/>
              <p:nvPr/>
            </p:nvSpPr>
            <p:spPr>
              <a:xfrm rot="2700000">
                <a:off x="103782" y="-728333"/>
                <a:ext cx="1209149" cy="2054230"/>
              </a:xfrm>
              <a:custGeom>
                <a:avLst/>
                <a:gdLst>
                  <a:gd name="connsiteX0" fmla="*/ 579225 w 1209149"/>
                  <a:gd name="connsiteY0" fmla="*/ 629924 h 2054230"/>
                  <a:gd name="connsiteX1" fmla="*/ 1209149 w 1209149"/>
                  <a:gd name="connsiteY1" fmla="*/ 0 h 2054230"/>
                  <a:gd name="connsiteX2" fmla="*/ 1209149 w 1209149"/>
                  <a:gd name="connsiteY2" fmla="*/ 2054230 h 2054230"/>
                  <a:gd name="connsiteX3" fmla="*/ 629924 w 1209149"/>
                  <a:gd name="connsiteY3" fmla="*/ 2054230 h 2054230"/>
                  <a:gd name="connsiteX4" fmla="*/ 0 w 1209149"/>
                  <a:gd name="connsiteY4" fmla="*/ 1424306 h 2054230"/>
                  <a:gd name="connsiteX5" fmla="*/ 579225 w 1209149"/>
                  <a:gd name="connsiteY5" fmla="*/ 1424306 h 20542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09149" h="2054230">
                    <a:moveTo>
                      <a:pt x="579225" y="629924"/>
                    </a:moveTo>
                    <a:lnTo>
                      <a:pt x="1209149" y="0"/>
                    </a:lnTo>
                    <a:lnTo>
                      <a:pt x="1209149" y="2054230"/>
                    </a:lnTo>
                    <a:lnTo>
                      <a:pt x="629924" y="2054230"/>
                    </a:lnTo>
                    <a:lnTo>
                      <a:pt x="0" y="1424306"/>
                    </a:lnTo>
                    <a:lnTo>
                      <a:pt x="579225" y="1424306"/>
                    </a:lnTo>
                    <a:close/>
                  </a:path>
                </a:pathLst>
              </a:cu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2" name="任意多边形 21"/>
              <p:cNvSpPr/>
              <p:nvPr/>
            </p:nvSpPr>
            <p:spPr>
              <a:xfrm rot="2700000">
                <a:off x="28669" y="-657766"/>
                <a:ext cx="1072529" cy="1511952"/>
              </a:xfrm>
              <a:custGeom>
                <a:avLst/>
                <a:gdLst>
                  <a:gd name="connsiteX0" fmla="*/ 0 w 1072529"/>
                  <a:gd name="connsiteY0" fmla="*/ 1072529 h 1511952"/>
                  <a:gd name="connsiteX1" fmla="*/ 1072529 w 1072529"/>
                  <a:gd name="connsiteY1" fmla="*/ 0 h 1511952"/>
                  <a:gd name="connsiteX2" fmla="*/ 1072529 w 1072529"/>
                  <a:gd name="connsiteY2" fmla="*/ 1511952 h 1511952"/>
                  <a:gd name="connsiteX3" fmla="*/ 439424 w 1072529"/>
                  <a:gd name="connsiteY3" fmla="*/ 1511952 h 1511952"/>
                </a:gdLst>
                <a:ahLst/>
                <a:cxnLst>
                  <a:cxn ang="0">
                    <a:pos x="connsiteX0" y="connsiteY0"/>
                  </a:cxn>
                  <a:cxn ang="0">
                    <a:pos x="connsiteX1" y="connsiteY1"/>
                  </a:cxn>
                  <a:cxn ang="0">
                    <a:pos x="connsiteX2" y="connsiteY2"/>
                  </a:cxn>
                  <a:cxn ang="0">
                    <a:pos x="connsiteX3" y="connsiteY3"/>
                  </a:cxn>
                </a:cxnLst>
                <a:rect l="l" t="t" r="r" b="b"/>
                <a:pathLst>
                  <a:path w="1072529" h="1511952">
                    <a:moveTo>
                      <a:pt x="0" y="1072529"/>
                    </a:moveTo>
                    <a:lnTo>
                      <a:pt x="1072529" y="0"/>
                    </a:lnTo>
                    <a:lnTo>
                      <a:pt x="1072529" y="1511952"/>
                    </a:lnTo>
                    <a:lnTo>
                      <a:pt x="439424" y="1511952"/>
                    </a:lnTo>
                    <a:close/>
                  </a:path>
                </a:pathLst>
              </a:custGeom>
              <a:noFill/>
              <a:ln w="57150">
                <a:gradFill flip="none" rotWithShape="1">
                  <a:gsLst>
                    <a:gs pos="0">
                      <a:srgbClr val="D7B26C"/>
                    </a:gs>
                    <a:gs pos="67000">
                      <a:srgbClr val="D7B26C">
                        <a:alpha val="40000"/>
                      </a:srgbClr>
                    </a:gs>
                    <a:gs pos="100000">
                      <a:srgbClr val="D7B26C">
                        <a:alpha val="65000"/>
                      </a:srgbClr>
                    </a:gs>
                  </a:gsLst>
                  <a:lin ang="162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cxnSp>
        <p:nvCxnSpPr>
          <p:cNvPr id="25" name="直接连接符 24"/>
          <p:cNvCxnSpPr/>
          <p:nvPr/>
        </p:nvCxnSpPr>
        <p:spPr>
          <a:xfrm flipH="1">
            <a:off x="409568" y="1452513"/>
            <a:ext cx="1" cy="3961076"/>
          </a:xfrm>
          <a:prstGeom prst="line">
            <a:avLst/>
          </a:prstGeom>
          <a:ln w="38100">
            <a:gradFill flip="none" rotWithShape="1">
              <a:gsLst>
                <a:gs pos="0">
                  <a:srgbClr val="D7B26C"/>
                </a:gs>
                <a:gs pos="47000">
                  <a:srgbClr val="D7B26C">
                    <a:alpha val="64000"/>
                  </a:srgbClr>
                </a:gs>
                <a:gs pos="79000">
                  <a:srgbClr val="D7B26C">
                    <a:alpha val="36000"/>
                  </a:srgbClr>
                </a:gs>
                <a:gs pos="25000">
                  <a:srgbClr val="D7B26C">
                    <a:alpha val="40000"/>
                  </a:srgbClr>
                </a:gs>
                <a:gs pos="100000">
                  <a:srgbClr val="D7B26C"/>
                </a:gs>
              </a:gsLst>
              <a:lin ang="5400000" scaled="1"/>
              <a:tileRect/>
            </a:gra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flipH="1">
            <a:off x="11776744" y="1452513"/>
            <a:ext cx="1" cy="3961076"/>
          </a:xfrm>
          <a:prstGeom prst="line">
            <a:avLst/>
          </a:prstGeom>
          <a:ln w="38100">
            <a:gradFill flip="none" rotWithShape="1">
              <a:gsLst>
                <a:gs pos="0">
                  <a:srgbClr val="D7B26C"/>
                </a:gs>
                <a:gs pos="47000">
                  <a:srgbClr val="D7B26C">
                    <a:alpha val="64000"/>
                  </a:srgbClr>
                </a:gs>
                <a:gs pos="79000">
                  <a:srgbClr val="D7B26C">
                    <a:alpha val="36000"/>
                  </a:srgbClr>
                </a:gs>
                <a:gs pos="25000">
                  <a:srgbClr val="D7B26C">
                    <a:alpha val="40000"/>
                  </a:srgbClr>
                </a:gs>
                <a:gs pos="100000">
                  <a:srgbClr val="D7B26C"/>
                </a:gs>
              </a:gsLst>
              <a:lin ang="5400000" scaled="1"/>
              <a:tileRect/>
            </a:gradFill>
          </a:ln>
        </p:spPr>
        <p:style>
          <a:lnRef idx="1">
            <a:schemeClr val="accent1"/>
          </a:lnRef>
          <a:fillRef idx="0">
            <a:schemeClr val="accent1"/>
          </a:fillRef>
          <a:effectRef idx="0">
            <a:schemeClr val="accent1"/>
          </a:effectRef>
          <a:fontRef idx="minor">
            <a:schemeClr val="tx1"/>
          </a:fontRef>
        </p:style>
      </p:cxnSp>
      <p:sp>
        <p:nvSpPr>
          <p:cNvPr id="29" name="半闭框 28"/>
          <p:cNvSpPr/>
          <p:nvPr>
            <p:custDataLst>
              <p:tags r:id="rId2"/>
            </p:custDataLst>
          </p:nvPr>
        </p:nvSpPr>
        <p:spPr>
          <a:xfrm rot="8100000">
            <a:off x="5286812" y="2539802"/>
            <a:ext cx="363144" cy="363144"/>
          </a:xfrm>
          <a:prstGeom prst="halfFrame">
            <a:avLst>
              <a:gd name="adj1" fmla="val 19423"/>
              <a:gd name="adj2" fmla="val 19732"/>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0" name="文本框 29"/>
          <p:cNvSpPr txBox="1"/>
          <p:nvPr>
            <p:custDataLst>
              <p:tags r:id="rId3"/>
            </p:custDataLst>
          </p:nvPr>
        </p:nvSpPr>
        <p:spPr>
          <a:xfrm>
            <a:off x="4588510" y="2435225"/>
            <a:ext cx="907415" cy="583565"/>
          </a:xfrm>
          <a:prstGeom prst="rect">
            <a:avLst/>
          </a:prstGeom>
          <a:noFill/>
        </p:spPr>
        <p:txBody>
          <a:bodyPr wrap="square" rtlCol="0">
            <a:spAutoFit/>
          </a:bodyPr>
          <a:lstStyle/>
          <a:p>
            <a:pPr algn="ctr"/>
            <a:r>
              <a:rPr lang="en-US" altLang="zh-CN" sz="3200" b="1" dirty="0" smtClean="0">
                <a:solidFill>
                  <a:srgbClr val="5C826D"/>
                </a:solidFill>
                <a:latin typeface="汉仪文黑-55简" panose="00020600040101010101" charset="-122"/>
                <a:ea typeface="汉仪文黑-55简" panose="00020600040101010101" charset="-122"/>
              </a:rPr>
              <a:t>01</a:t>
            </a:r>
            <a:endParaRPr lang="en-US" altLang="zh-CN" sz="3200" b="1" dirty="0" smtClean="0">
              <a:solidFill>
                <a:srgbClr val="5C826D"/>
              </a:solidFill>
              <a:latin typeface="汉仪文黑-55简" panose="00020600040101010101" charset="-122"/>
              <a:ea typeface="汉仪文黑-55简" panose="00020600040101010101" charset="-122"/>
            </a:endParaRPr>
          </a:p>
        </p:txBody>
      </p:sp>
      <p:sp>
        <p:nvSpPr>
          <p:cNvPr id="31" name="半闭框 30"/>
          <p:cNvSpPr/>
          <p:nvPr>
            <p:custDataLst>
              <p:tags r:id="rId4"/>
            </p:custDataLst>
          </p:nvPr>
        </p:nvSpPr>
        <p:spPr>
          <a:xfrm rot="8100000">
            <a:off x="5286812" y="3894584"/>
            <a:ext cx="363144" cy="363144"/>
          </a:xfrm>
          <a:prstGeom prst="halfFrame">
            <a:avLst>
              <a:gd name="adj1" fmla="val 19423"/>
              <a:gd name="adj2" fmla="val 19732"/>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2" name="文本框 31"/>
          <p:cNvSpPr txBox="1"/>
          <p:nvPr>
            <p:custDataLst>
              <p:tags r:id="rId5"/>
            </p:custDataLst>
          </p:nvPr>
        </p:nvSpPr>
        <p:spPr>
          <a:xfrm>
            <a:off x="4588510" y="3790315"/>
            <a:ext cx="907415" cy="583565"/>
          </a:xfrm>
          <a:prstGeom prst="rect">
            <a:avLst/>
          </a:prstGeom>
          <a:noFill/>
        </p:spPr>
        <p:txBody>
          <a:bodyPr wrap="square" rtlCol="0">
            <a:spAutoFit/>
          </a:bodyPr>
          <a:lstStyle/>
          <a:p>
            <a:pPr algn="ctr"/>
            <a:r>
              <a:rPr lang="en-US" altLang="zh-CN" sz="3200" b="1" dirty="0" smtClean="0">
                <a:solidFill>
                  <a:srgbClr val="5C826D"/>
                </a:solidFill>
                <a:latin typeface="汉仪文黑-55简" panose="00020600040101010101" charset="-122"/>
                <a:ea typeface="汉仪文黑-55简" panose="00020600040101010101" charset="-122"/>
              </a:rPr>
              <a:t>02</a:t>
            </a:r>
            <a:endParaRPr lang="en-US" altLang="zh-CN" sz="3200" b="1" dirty="0" smtClean="0">
              <a:solidFill>
                <a:srgbClr val="5C826D"/>
              </a:solidFill>
              <a:latin typeface="汉仪文黑-55简" panose="00020600040101010101" charset="-122"/>
              <a:ea typeface="汉仪文黑-55简" panose="00020600040101010101" charset="-122"/>
            </a:endParaRPr>
          </a:p>
        </p:txBody>
      </p:sp>
      <p:sp>
        <p:nvSpPr>
          <p:cNvPr id="35" name="文本框 34"/>
          <p:cNvSpPr txBox="1"/>
          <p:nvPr/>
        </p:nvSpPr>
        <p:spPr>
          <a:xfrm>
            <a:off x="1684994" y="3458800"/>
            <a:ext cx="2195486" cy="398780"/>
          </a:xfrm>
          <a:prstGeom prst="rect">
            <a:avLst/>
          </a:prstGeom>
          <a:noFill/>
        </p:spPr>
        <p:txBody>
          <a:bodyPr wrap="square" rtlCol="0">
            <a:spAutoFit/>
          </a:bodyPr>
          <a:lstStyle/>
          <a:p>
            <a:pPr algn="dist"/>
            <a:r>
              <a:rPr lang="en-US" altLang="zh-CN" sz="2000" b="1" dirty="0" smtClean="0">
                <a:solidFill>
                  <a:srgbClr val="5C826D"/>
                </a:solidFill>
                <a:latin typeface="汉仪文黑-55简" panose="00020600040101010101" charset="-122"/>
                <a:ea typeface="汉仪文黑-55简" panose="00020600040101010101" charset="-122"/>
              </a:rPr>
              <a:t>CONTENTS</a:t>
            </a:r>
            <a:endParaRPr lang="en-US" altLang="zh-CN" sz="2000" b="1" dirty="0" smtClean="0">
              <a:solidFill>
                <a:srgbClr val="5C826D"/>
              </a:solidFill>
              <a:latin typeface="汉仪文黑-55简" panose="00020600040101010101" charset="-122"/>
              <a:ea typeface="汉仪文黑-55简" panose="00020600040101010101" charset="-122"/>
            </a:endParaRPr>
          </a:p>
        </p:txBody>
      </p:sp>
      <p:sp>
        <p:nvSpPr>
          <p:cNvPr id="36" name="文本框 35"/>
          <p:cNvSpPr txBox="1"/>
          <p:nvPr>
            <p:custDataLst>
              <p:tags r:id="rId6"/>
            </p:custDataLst>
          </p:nvPr>
        </p:nvSpPr>
        <p:spPr>
          <a:xfrm>
            <a:off x="5730151" y="2434980"/>
            <a:ext cx="2496458" cy="645160"/>
          </a:xfrm>
          <a:prstGeom prst="rect">
            <a:avLst/>
          </a:prstGeom>
          <a:noFill/>
        </p:spPr>
        <p:txBody>
          <a:bodyPr wrap="square" rtlCol="0">
            <a:spAutoFit/>
          </a:bodyPr>
          <a:lstStyle/>
          <a:p>
            <a:r>
              <a:rPr lang="zh-CN" altLang="en-US" sz="3600" dirty="0" smtClean="0">
                <a:solidFill>
                  <a:srgbClr val="5C826D"/>
                </a:solidFill>
                <a:latin typeface="汉仪文黑-55简" panose="00020600040101010101" charset="-122"/>
                <a:ea typeface="汉仪文黑-55简" panose="00020600040101010101" charset="-122"/>
              </a:rPr>
              <a:t>音乐</a:t>
            </a:r>
            <a:endParaRPr lang="zh-CN" altLang="en-US" sz="3600" dirty="0" smtClean="0">
              <a:solidFill>
                <a:srgbClr val="5C826D"/>
              </a:solidFill>
              <a:latin typeface="汉仪文黑-55简" panose="00020600040101010101" charset="-122"/>
              <a:ea typeface="汉仪文黑-55简" panose="00020600040101010101" charset="-122"/>
            </a:endParaRP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半闭框 12"/>
          <p:cNvSpPr/>
          <p:nvPr/>
        </p:nvSpPr>
        <p:spPr>
          <a:xfrm rot="8100000">
            <a:off x="-320397" y="132713"/>
            <a:ext cx="640794" cy="640794"/>
          </a:xfrm>
          <a:prstGeom prst="halfFrame">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6" name="任意多边形 15"/>
          <p:cNvSpPr/>
          <p:nvPr/>
        </p:nvSpPr>
        <p:spPr>
          <a:xfrm rot="2700000">
            <a:off x="-224459" y="230878"/>
            <a:ext cx="444464" cy="444464"/>
          </a:xfrm>
          <a:custGeom>
            <a:avLst/>
            <a:gdLst>
              <a:gd name="connsiteX0" fmla="*/ 0 w 1553029"/>
              <a:gd name="connsiteY0" fmla="*/ 0 h 1553029"/>
              <a:gd name="connsiteX1" fmla="*/ 1553029 w 1553029"/>
              <a:gd name="connsiteY1" fmla="*/ 0 h 1553029"/>
              <a:gd name="connsiteX2" fmla="*/ 1553029 w 1553029"/>
              <a:gd name="connsiteY2" fmla="*/ 1553029 h 1553029"/>
              <a:gd name="connsiteX3" fmla="*/ 1508683 w 1553029"/>
              <a:gd name="connsiteY3" fmla="*/ 1553029 h 1553029"/>
              <a:gd name="connsiteX4" fmla="*/ 0 w 1553029"/>
              <a:gd name="connsiteY4" fmla="*/ 44346 h 15530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3029" h="1553029">
                <a:moveTo>
                  <a:pt x="0" y="0"/>
                </a:moveTo>
                <a:lnTo>
                  <a:pt x="1553029" y="0"/>
                </a:lnTo>
                <a:lnTo>
                  <a:pt x="1553029" y="1553029"/>
                </a:lnTo>
                <a:lnTo>
                  <a:pt x="1508683" y="1553029"/>
                </a:lnTo>
                <a:lnTo>
                  <a:pt x="0" y="44346"/>
                </a:lnTo>
                <a:close/>
              </a:path>
            </a:pathLst>
          </a:custGeom>
          <a:noFill/>
          <a:ln w="38100">
            <a:gradFill flip="none" rotWithShape="1">
              <a:gsLst>
                <a:gs pos="0">
                  <a:srgbClr val="D7B26C">
                    <a:alpha val="0"/>
                  </a:srgbClr>
                </a:gs>
                <a:gs pos="80740">
                  <a:srgbClr val="D7B26C">
                    <a:alpha val="55000"/>
                  </a:srgbClr>
                </a:gs>
                <a:gs pos="61000">
                  <a:srgbClr val="D7B26C"/>
                </a:gs>
                <a:gs pos="45000">
                  <a:srgbClr val="D7B26C">
                    <a:alpha val="0"/>
                  </a:srgbClr>
                </a:gs>
                <a:gs pos="100000">
                  <a:srgbClr val="D7B26C"/>
                </a:gs>
              </a:gsLst>
              <a:lin ang="189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557530" y="222885"/>
            <a:ext cx="8888730" cy="1170305"/>
          </a:xfrm>
          <a:prstGeom prst="rect">
            <a:avLst/>
          </a:prstGeom>
          <a:noFill/>
        </p:spPr>
        <p:txBody>
          <a:bodyPr wrap="square" rtlCol="0">
            <a:noAutofit/>
          </a:bodyPr>
          <a:lstStyle/>
          <a:p>
            <a:r>
              <a:rPr lang="zh-CN" altLang="en-US" sz="3600" b="1" dirty="0" smtClean="0">
                <a:solidFill>
                  <a:srgbClr val="5C826D"/>
                </a:solidFill>
                <a:latin typeface="汉仪文黑-55简" panose="00020600040101010101" charset="-122"/>
                <a:ea typeface="汉仪文黑-55简" panose="00020600040101010101" charset="-122"/>
                <a:sym typeface="+mn-ea"/>
              </a:rPr>
              <a:t>第二节</a:t>
            </a:r>
            <a:r>
              <a:rPr lang="zh-CN" altLang="en-US" sz="3600" dirty="0" smtClean="0">
                <a:solidFill>
                  <a:srgbClr val="5C826D"/>
                </a:solidFill>
                <a:latin typeface="汉仪文黑-55简" panose="00020600040101010101" charset="-122"/>
                <a:ea typeface="汉仪文黑-55简" panose="00020600040101010101" charset="-122"/>
                <a:sym typeface="+mn-ea"/>
              </a:rPr>
              <a:t> </a:t>
            </a:r>
            <a:r>
              <a:rPr lang="zh-CN" altLang="en-US" sz="3600" b="1" dirty="0" smtClean="0">
                <a:solidFill>
                  <a:srgbClr val="5C826D"/>
                </a:solidFill>
                <a:latin typeface="汉仪文黑-55简" panose="00020600040101010101" charset="-122"/>
                <a:ea typeface="汉仪文黑-55简" panose="00020600040101010101" charset="-122"/>
                <a:sym typeface="+mn-ea"/>
              </a:rPr>
              <a:t>儿童音乐</a:t>
            </a:r>
            <a:endParaRPr lang="zh-CN" altLang="en-US" sz="3600" b="1" dirty="0" smtClean="0">
              <a:solidFill>
                <a:srgbClr val="5C826D"/>
              </a:solidFill>
              <a:latin typeface="汉仪文黑-55简" panose="00020600040101010101" charset="-122"/>
              <a:ea typeface="汉仪文黑-55简" panose="00020600040101010101" charset="-122"/>
              <a:sym typeface="+mn-ea"/>
            </a:endParaRPr>
          </a:p>
          <a:p>
            <a:r>
              <a:rPr lang="zh-CN" altLang="en-US" sz="3200" b="1" dirty="0" smtClean="0">
                <a:solidFill>
                  <a:srgbClr val="D1AF6C"/>
                </a:solidFill>
                <a:latin typeface="汉仪文黑-55简" panose="00020600040101010101" charset="-122"/>
                <a:ea typeface="汉仪文黑-55简" panose="00020600040101010101" charset="-122"/>
              </a:rPr>
              <a:t>三、 儿童音乐的类型特征</a:t>
            </a:r>
            <a:endParaRPr lang="zh-CN" altLang="en-US" sz="3200" b="1" dirty="0" smtClean="0">
              <a:solidFill>
                <a:srgbClr val="D1AF6C"/>
              </a:solidFill>
              <a:latin typeface="汉仪文黑-55简" panose="00020600040101010101" charset="-122"/>
              <a:ea typeface="汉仪文黑-55简" panose="00020600040101010101" charset="-122"/>
            </a:endParaRPr>
          </a:p>
          <a:p>
            <a:r>
              <a:rPr lang="zh-CN" altLang="en-US" sz="2800" b="1" dirty="0" smtClean="0">
                <a:latin typeface="汉仪文黑-55简" panose="00020600040101010101" charset="-122"/>
                <a:ea typeface="汉仪文黑-55简" panose="00020600040101010101" charset="-122"/>
              </a:rPr>
              <a:t>(二) 按照题材分类</a:t>
            </a:r>
            <a:endParaRPr lang="zh-CN" altLang="en-US" sz="2800" b="1" dirty="0" smtClean="0">
              <a:latin typeface="汉仪文黑-55简" panose="00020600040101010101" charset="-122"/>
              <a:ea typeface="汉仪文黑-55简" panose="00020600040101010101" charset="-122"/>
            </a:endParaRPr>
          </a:p>
        </p:txBody>
      </p:sp>
      <p:sp>
        <p:nvSpPr>
          <p:cNvPr id="7" name="文本框 6"/>
          <p:cNvSpPr txBox="1"/>
          <p:nvPr/>
        </p:nvSpPr>
        <p:spPr>
          <a:xfrm>
            <a:off x="2066818" y="2485071"/>
            <a:ext cx="1930400" cy="338554"/>
          </a:xfrm>
          <a:prstGeom prst="rect">
            <a:avLst/>
          </a:prstGeom>
          <a:noFill/>
        </p:spPr>
        <p:txBody>
          <a:bodyPr wrap="square" rtlCol="0">
            <a:spAutoFit/>
          </a:bodyPr>
          <a:lstStyle/>
          <a:p>
            <a:r>
              <a:rPr lang="zh-CN" altLang="en-US" sz="1600" b="1" dirty="0" smtClean="0">
                <a:solidFill>
                  <a:schemeClr val="bg1"/>
                </a:solidFill>
                <a:latin typeface="汉仪文黑-55简" panose="00020600040101010101" charset="-122"/>
                <a:ea typeface="汉仪文黑-55简" panose="00020600040101010101" charset="-122"/>
              </a:rPr>
              <a:t>选题背景</a:t>
            </a:r>
            <a:endParaRPr lang="zh-CN" altLang="en-US" sz="1600" b="1" dirty="0">
              <a:solidFill>
                <a:schemeClr val="bg1"/>
              </a:solidFill>
              <a:latin typeface="汉仪文黑-55简" panose="00020600040101010101" charset="-122"/>
              <a:ea typeface="汉仪文黑-55简" panose="00020600040101010101" charset="-122"/>
            </a:endParaRPr>
          </a:p>
        </p:txBody>
      </p:sp>
      <p:sp>
        <p:nvSpPr>
          <p:cNvPr id="8" name="文本框 7"/>
          <p:cNvSpPr txBox="1"/>
          <p:nvPr/>
        </p:nvSpPr>
        <p:spPr>
          <a:xfrm>
            <a:off x="2066744" y="2817633"/>
            <a:ext cx="3248025" cy="1706880"/>
          </a:xfrm>
          <a:prstGeom prst="rect">
            <a:avLst/>
          </a:prstGeom>
          <a:noFill/>
        </p:spPr>
        <p:txBody>
          <a:bodyPr wrap="square" rtlCol="0">
            <a:spAutoFit/>
          </a:bodyPr>
          <a:lstStyle/>
          <a:p>
            <a:pPr>
              <a:lnSpc>
                <a:spcPct val="150000"/>
              </a:lnSpc>
            </a:pPr>
            <a:r>
              <a:rPr lang="zh-CN" altLang="en-US" sz="1400" dirty="0" smtClean="0">
                <a:solidFill>
                  <a:schemeClr val="bg1"/>
                </a:solidFill>
                <a:latin typeface="汉仪文黑-55简" panose="00020600040101010101" charset="-122"/>
                <a:ea typeface="汉仪文黑-55简" panose="00020600040101010101" charset="-122"/>
              </a:rPr>
              <a:t>输入您的内容，请简要说明，言简意赅即可</a:t>
            </a:r>
            <a:r>
              <a:rPr lang="zh-CN" altLang="en-US" sz="1400" dirty="0">
                <a:solidFill>
                  <a:schemeClr val="bg1"/>
                </a:solidFill>
                <a:latin typeface="汉仪文黑-55简" panose="00020600040101010101" charset="-122"/>
                <a:ea typeface="汉仪文黑-55简" panose="00020600040101010101" charset="-122"/>
              </a:rPr>
              <a:t>输入您的内容，请简要说明，言简意赅即可输入您的内容，请简要说明，言简意赅即可输入您的内容，请简要说明，言简意赅即</a:t>
            </a:r>
            <a:r>
              <a:rPr lang="zh-CN" altLang="en-US" sz="1400" dirty="0" smtClean="0">
                <a:solidFill>
                  <a:schemeClr val="bg1"/>
                </a:solidFill>
                <a:latin typeface="汉仪文黑-55简" panose="00020600040101010101" charset="-122"/>
                <a:ea typeface="汉仪文黑-55简" panose="00020600040101010101" charset="-122"/>
              </a:rPr>
              <a:t>可</a:t>
            </a:r>
            <a:endParaRPr lang="zh-CN" altLang="en-US" sz="1400" dirty="0">
              <a:solidFill>
                <a:schemeClr val="bg1"/>
              </a:solidFill>
              <a:latin typeface="汉仪文黑-55简" panose="00020600040101010101" charset="-122"/>
              <a:ea typeface="汉仪文黑-55简" panose="00020600040101010101" charset="-122"/>
            </a:endParaRPr>
          </a:p>
        </p:txBody>
      </p:sp>
      <p:sp>
        <p:nvSpPr>
          <p:cNvPr id="4" name="矩形 3"/>
          <p:cNvSpPr/>
          <p:nvPr/>
        </p:nvSpPr>
        <p:spPr>
          <a:xfrm>
            <a:off x="9953897" y="2070189"/>
            <a:ext cx="914264" cy="829764"/>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1292996" y="5133701"/>
            <a:ext cx="395242" cy="380728"/>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0084526" y="2192800"/>
            <a:ext cx="644068" cy="584541"/>
          </a:xfrm>
          <a:prstGeom prst="rect">
            <a:avLst/>
          </a:prstGeom>
          <a:noFill/>
          <a:ln w="28575">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337605" y="5185195"/>
            <a:ext cx="306024" cy="277740"/>
          </a:xfrm>
          <a:prstGeom prst="rect">
            <a:avLst/>
          </a:prstGeom>
          <a:noFill/>
          <a:ln w="12700">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nvSpPr>
        <p:spPr>
          <a:xfrm>
            <a:off x="1701165" y="2016760"/>
            <a:ext cx="8240395" cy="4780915"/>
          </a:xfrm>
          <a:prstGeom prst="rect">
            <a:avLst/>
          </a:prstGeom>
          <a:noFill/>
        </p:spPr>
        <p:txBody>
          <a:bodyPr wrap="square" rtlCol="0">
            <a:noAutofit/>
          </a:bodyPr>
          <a:p>
            <a:pPr algn="just"/>
            <a:r>
              <a:rPr lang="zh-CN" altLang="en-US" sz="2400" dirty="0" smtClean="0">
                <a:solidFill>
                  <a:schemeClr val="tx1"/>
                </a:solidFill>
                <a:latin typeface="汉仪文黑-55简" panose="00020600040101010101" charset="-122"/>
                <a:ea typeface="汉仪文黑-55简" panose="00020600040101010101" charset="-122"/>
              </a:rPr>
              <a:t>1. 游戏题材</a:t>
            </a:r>
            <a:endParaRPr lang="zh-CN" altLang="en-US" sz="2400" dirty="0" smtClean="0">
              <a:solidFill>
                <a:schemeClr val="tx1"/>
              </a:solidFill>
              <a:latin typeface="汉仪文黑-55简" panose="00020600040101010101" charset="-122"/>
              <a:ea typeface="汉仪文黑-55简" panose="00020600040101010101" charset="-122"/>
            </a:endParaRPr>
          </a:p>
          <a:p>
            <a:pPr algn="just"/>
            <a:r>
              <a:rPr lang="zh-CN" altLang="en-US" sz="2400" dirty="0" smtClean="0">
                <a:solidFill>
                  <a:schemeClr val="tx1"/>
                </a:solidFill>
                <a:latin typeface="汉仪文黑-55简" panose="00020600040101010101" charset="-122"/>
                <a:ea typeface="汉仪文黑-55简" panose="00020600040101010101" charset="-122"/>
              </a:rPr>
              <a:t> </a:t>
            </a:r>
            <a:r>
              <a:rPr lang="en-US" altLang="zh-CN" sz="2400" dirty="0" smtClean="0">
                <a:solidFill>
                  <a:schemeClr val="tx1"/>
                </a:solidFill>
                <a:latin typeface="汉仪文黑-55简" panose="00020600040101010101" charset="-122"/>
                <a:ea typeface="汉仪文黑-55简" panose="00020600040101010101" charset="-122"/>
              </a:rPr>
              <a:t>     </a:t>
            </a:r>
            <a:r>
              <a:rPr lang="zh-CN" altLang="en-US" sz="2400" dirty="0" smtClean="0">
                <a:solidFill>
                  <a:schemeClr val="tx1"/>
                </a:solidFill>
                <a:latin typeface="汉仪文黑-55简" panose="00020600040101010101" charset="-122"/>
                <a:ea typeface="汉仪文黑-55简" panose="00020600040101010101" charset="-122"/>
              </a:rPr>
              <a:t>喜爱游戏是儿童的本性，儿童常将音乐与游戏视为一体。</a:t>
            </a:r>
            <a:r>
              <a:rPr lang="en-US" altLang="zh-CN" sz="2400" dirty="0" smtClean="0">
                <a:solidFill>
                  <a:schemeClr val="tx1"/>
                </a:solidFill>
                <a:latin typeface="汉仪文黑-55简" panose="00020600040101010101" charset="-122"/>
                <a:ea typeface="汉仪文黑-55简" panose="00020600040101010101" charset="-122"/>
              </a:rPr>
              <a:t>            </a:t>
            </a:r>
            <a:r>
              <a:rPr lang="zh-CN" altLang="en-US" sz="2400" dirty="0" smtClean="0">
                <a:solidFill>
                  <a:schemeClr val="tx1"/>
                </a:solidFill>
                <a:latin typeface="汉仪文黑-55简" panose="00020600040101010101" charset="-122"/>
                <a:ea typeface="汉仪文黑-55简" panose="00020600040101010101" charset="-122"/>
              </a:rPr>
              <a:t>游戏题材的儿童音乐作品深受喜爱，代表性作品包括：比才《儿童游戏》描绘秋千、陀螺、木马等典型游戏；穆索尔斯基《儿童游戏》和《儿童之家》写照捉迷藏等纯真情感；巴托克《献给孩子们》中的《玩耍的儿童》《捉迷藏》等，以诙谐旋律生动描述游戏场景。游戏题材始终受到音乐家青睐，是描绘儿童生活世界的重要手段。</a:t>
            </a:r>
            <a:endParaRPr lang="zh-CN" altLang="en-US" sz="2400" dirty="0" smtClean="0">
              <a:solidFill>
                <a:schemeClr val="tx1"/>
              </a:solidFill>
              <a:latin typeface="汉仪文黑-55简" panose="00020600040101010101" charset="-122"/>
              <a:ea typeface="汉仪文黑-55简" panose="00020600040101010101" charset="-122"/>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半闭框 12"/>
          <p:cNvSpPr/>
          <p:nvPr/>
        </p:nvSpPr>
        <p:spPr>
          <a:xfrm rot="8100000">
            <a:off x="-320397" y="132713"/>
            <a:ext cx="640794" cy="640794"/>
          </a:xfrm>
          <a:prstGeom prst="halfFrame">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6" name="任意多边形 15"/>
          <p:cNvSpPr/>
          <p:nvPr/>
        </p:nvSpPr>
        <p:spPr>
          <a:xfrm rot="2700000">
            <a:off x="-224459" y="230878"/>
            <a:ext cx="444464" cy="444464"/>
          </a:xfrm>
          <a:custGeom>
            <a:avLst/>
            <a:gdLst>
              <a:gd name="connsiteX0" fmla="*/ 0 w 1553029"/>
              <a:gd name="connsiteY0" fmla="*/ 0 h 1553029"/>
              <a:gd name="connsiteX1" fmla="*/ 1553029 w 1553029"/>
              <a:gd name="connsiteY1" fmla="*/ 0 h 1553029"/>
              <a:gd name="connsiteX2" fmla="*/ 1553029 w 1553029"/>
              <a:gd name="connsiteY2" fmla="*/ 1553029 h 1553029"/>
              <a:gd name="connsiteX3" fmla="*/ 1508683 w 1553029"/>
              <a:gd name="connsiteY3" fmla="*/ 1553029 h 1553029"/>
              <a:gd name="connsiteX4" fmla="*/ 0 w 1553029"/>
              <a:gd name="connsiteY4" fmla="*/ 44346 h 15530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3029" h="1553029">
                <a:moveTo>
                  <a:pt x="0" y="0"/>
                </a:moveTo>
                <a:lnTo>
                  <a:pt x="1553029" y="0"/>
                </a:lnTo>
                <a:lnTo>
                  <a:pt x="1553029" y="1553029"/>
                </a:lnTo>
                <a:lnTo>
                  <a:pt x="1508683" y="1553029"/>
                </a:lnTo>
                <a:lnTo>
                  <a:pt x="0" y="44346"/>
                </a:lnTo>
                <a:close/>
              </a:path>
            </a:pathLst>
          </a:custGeom>
          <a:noFill/>
          <a:ln w="38100">
            <a:gradFill flip="none" rotWithShape="1">
              <a:gsLst>
                <a:gs pos="0">
                  <a:srgbClr val="D7B26C">
                    <a:alpha val="0"/>
                  </a:srgbClr>
                </a:gs>
                <a:gs pos="80740">
                  <a:srgbClr val="D7B26C">
                    <a:alpha val="55000"/>
                  </a:srgbClr>
                </a:gs>
                <a:gs pos="61000">
                  <a:srgbClr val="D7B26C"/>
                </a:gs>
                <a:gs pos="45000">
                  <a:srgbClr val="D7B26C">
                    <a:alpha val="0"/>
                  </a:srgbClr>
                </a:gs>
                <a:gs pos="100000">
                  <a:srgbClr val="D7B26C"/>
                </a:gs>
              </a:gsLst>
              <a:lin ang="189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557530" y="222885"/>
            <a:ext cx="8888730" cy="1170305"/>
          </a:xfrm>
          <a:prstGeom prst="rect">
            <a:avLst/>
          </a:prstGeom>
          <a:noFill/>
        </p:spPr>
        <p:txBody>
          <a:bodyPr wrap="square" rtlCol="0">
            <a:noAutofit/>
          </a:bodyPr>
          <a:lstStyle/>
          <a:p>
            <a:r>
              <a:rPr lang="zh-CN" altLang="en-US" sz="3600" b="1" dirty="0" smtClean="0">
                <a:solidFill>
                  <a:srgbClr val="5C826D"/>
                </a:solidFill>
                <a:latin typeface="汉仪文黑-55简" panose="00020600040101010101" charset="-122"/>
                <a:ea typeface="汉仪文黑-55简" panose="00020600040101010101" charset="-122"/>
                <a:sym typeface="+mn-ea"/>
              </a:rPr>
              <a:t>第二节</a:t>
            </a:r>
            <a:r>
              <a:rPr lang="zh-CN" altLang="en-US" sz="3600" dirty="0" smtClean="0">
                <a:solidFill>
                  <a:srgbClr val="5C826D"/>
                </a:solidFill>
                <a:latin typeface="汉仪文黑-55简" panose="00020600040101010101" charset="-122"/>
                <a:ea typeface="汉仪文黑-55简" panose="00020600040101010101" charset="-122"/>
                <a:sym typeface="+mn-ea"/>
              </a:rPr>
              <a:t> </a:t>
            </a:r>
            <a:r>
              <a:rPr lang="zh-CN" altLang="en-US" sz="3600" b="1" dirty="0" smtClean="0">
                <a:solidFill>
                  <a:srgbClr val="5C826D"/>
                </a:solidFill>
                <a:latin typeface="汉仪文黑-55简" panose="00020600040101010101" charset="-122"/>
                <a:ea typeface="汉仪文黑-55简" panose="00020600040101010101" charset="-122"/>
                <a:sym typeface="+mn-ea"/>
              </a:rPr>
              <a:t>儿童音乐</a:t>
            </a:r>
            <a:endParaRPr lang="zh-CN" altLang="en-US" sz="3600" b="1" dirty="0" smtClean="0">
              <a:solidFill>
                <a:srgbClr val="5C826D"/>
              </a:solidFill>
              <a:latin typeface="汉仪文黑-55简" panose="00020600040101010101" charset="-122"/>
              <a:ea typeface="汉仪文黑-55简" panose="00020600040101010101" charset="-122"/>
              <a:sym typeface="+mn-ea"/>
            </a:endParaRPr>
          </a:p>
          <a:p>
            <a:r>
              <a:rPr lang="zh-CN" altLang="en-US" sz="3200" b="1" dirty="0" smtClean="0">
                <a:solidFill>
                  <a:srgbClr val="D1AF6C"/>
                </a:solidFill>
                <a:latin typeface="汉仪文黑-55简" panose="00020600040101010101" charset="-122"/>
                <a:ea typeface="汉仪文黑-55简" panose="00020600040101010101" charset="-122"/>
              </a:rPr>
              <a:t>三、 儿童音乐的类型特征</a:t>
            </a:r>
            <a:endParaRPr lang="zh-CN" altLang="en-US" sz="3200" b="1" dirty="0" smtClean="0">
              <a:solidFill>
                <a:srgbClr val="D1AF6C"/>
              </a:solidFill>
              <a:latin typeface="汉仪文黑-55简" panose="00020600040101010101" charset="-122"/>
              <a:ea typeface="汉仪文黑-55简" panose="00020600040101010101" charset="-122"/>
            </a:endParaRPr>
          </a:p>
          <a:p>
            <a:r>
              <a:rPr lang="zh-CN" altLang="en-US" sz="2800" b="1" dirty="0" smtClean="0">
                <a:latin typeface="汉仪文黑-55简" panose="00020600040101010101" charset="-122"/>
                <a:ea typeface="汉仪文黑-55简" panose="00020600040101010101" charset="-122"/>
              </a:rPr>
              <a:t>(二) 按照题材分类</a:t>
            </a:r>
            <a:endParaRPr lang="zh-CN" altLang="en-US" sz="2800" b="1" dirty="0" smtClean="0">
              <a:latin typeface="汉仪文黑-55简" panose="00020600040101010101" charset="-122"/>
              <a:ea typeface="汉仪文黑-55简" panose="00020600040101010101" charset="-122"/>
            </a:endParaRPr>
          </a:p>
        </p:txBody>
      </p:sp>
      <p:sp>
        <p:nvSpPr>
          <p:cNvPr id="7" name="文本框 6"/>
          <p:cNvSpPr txBox="1"/>
          <p:nvPr/>
        </p:nvSpPr>
        <p:spPr>
          <a:xfrm>
            <a:off x="2066818" y="2485071"/>
            <a:ext cx="1930400" cy="338554"/>
          </a:xfrm>
          <a:prstGeom prst="rect">
            <a:avLst/>
          </a:prstGeom>
          <a:noFill/>
        </p:spPr>
        <p:txBody>
          <a:bodyPr wrap="square" rtlCol="0">
            <a:spAutoFit/>
          </a:bodyPr>
          <a:lstStyle/>
          <a:p>
            <a:r>
              <a:rPr lang="zh-CN" altLang="en-US" sz="1600" b="1" dirty="0" smtClean="0">
                <a:solidFill>
                  <a:schemeClr val="bg1"/>
                </a:solidFill>
                <a:latin typeface="汉仪文黑-55简" panose="00020600040101010101" charset="-122"/>
                <a:ea typeface="汉仪文黑-55简" panose="00020600040101010101" charset="-122"/>
              </a:rPr>
              <a:t>选题背景</a:t>
            </a:r>
            <a:endParaRPr lang="zh-CN" altLang="en-US" sz="1600" b="1" dirty="0">
              <a:solidFill>
                <a:schemeClr val="bg1"/>
              </a:solidFill>
              <a:latin typeface="汉仪文黑-55简" panose="00020600040101010101" charset="-122"/>
              <a:ea typeface="汉仪文黑-55简" panose="00020600040101010101" charset="-122"/>
            </a:endParaRPr>
          </a:p>
        </p:txBody>
      </p:sp>
      <p:sp>
        <p:nvSpPr>
          <p:cNvPr id="8" name="文本框 7"/>
          <p:cNvSpPr txBox="1"/>
          <p:nvPr/>
        </p:nvSpPr>
        <p:spPr>
          <a:xfrm>
            <a:off x="2066744" y="2817633"/>
            <a:ext cx="3248025" cy="1706880"/>
          </a:xfrm>
          <a:prstGeom prst="rect">
            <a:avLst/>
          </a:prstGeom>
          <a:noFill/>
        </p:spPr>
        <p:txBody>
          <a:bodyPr wrap="square" rtlCol="0">
            <a:spAutoFit/>
          </a:bodyPr>
          <a:lstStyle/>
          <a:p>
            <a:pPr>
              <a:lnSpc>
                <a:spcPct val="150000"/>
              </a:lnSpc>
            </a:pPr>
            <a:r>
              <a:rPr lang="zh-CN" altLang="en-US" sz="1400" dirty="0" smtClean="0">
                <a:solidFill>
                  <a:schemeClr val="bg1"/>
                </a:solidFill>
                <a:latin typeface="汉仪文黑-55简" panose="00020600040101010101" charset="-122"/>
                <a:ea typeface="汉仪文黑-55简" panose="00020600040101010101" charset="-122"/>
              </a:rPr>
              <a:t>输入您的内容，请简要说明，言简意赅即可</a:t>
            </a:r>
            <a:r>
              <a:rPr lang="zh-CN" altLang="en-US" sz="1400" dirty="0">
                <a:solidFill>
                  <a:schemeClr val="bg1"/>
                </a:solidFill>
                <a:latin typeface="汉仪文黑-55简" panose="00020600040101010101" charset="-122"/>
                <a:ea typeface="汉仪文黑-55简" panose="00020600040101010101" charset="-122"/>
              </a:rPr>
              <a:t>输入您的内容，请简要说明，言简意赅即可输入您的内容，请简要说明，言简意赅即可输入您的内容，请简要说明，言简意赅即</a:t>
            </a:r>
            <a:r>
              <a:rPr lang="zh-CN" altLang="en-US" sz="1400" dirty="0" smtClean="0">
                <a:solidFill>
                  <a:schemeClr val="bg1"/>
                </a:solidFill>
                <a:latin typeface="汉仪文黑-55简" panose="00020600040101010101" charset="-122"/>
                <a:ea typeface="汉仪文黑-55简" panose="00020600040101010101" charset="-122"/>
              </a:rPr>
              <a:t>可</a:t>
            </a:r>
            <a:endParaRPr lang="zh-CN" altLang="en-US" sz="1400" dirty="0">
              <a:solidFill>
                <a:schemeClr val="bg1"/>
              </a:solidFill>
              <a:latin typeface="汉仪文黑-55简" panose="00020600040101010101" charset="-122"/>
              <a:ea typeface="汉仪文黑-55简" panose="00020600040101010101" charset="-122"/>
            </a:endParaRPr>
          </a:p>
        </p:txBody>
      </p:sp>
      <p:sp>
        <p:nvSpPr>
          <p:cNvPr id="4" name="矩形 3"/>
          <p:cNvSpPr/>
          <p:nvPr/>
        </p:nvSpPr>
        <p:spPr>
          <a:xfrm>
            <a:off x="9953897" y="2070189"/>
            <a:ext cx="914264" cy="829764"/>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1292996" y="5133701"/>
            <a:ext cx="395242" cy="380728"/>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0084526" y="2192800"/>
            <a:ext cx="644068" cy="584541"/>
          </a:xfrm>
          <a:prstGeom prst="rect">
            <a:avLst/>
          </a:prstGeom>
          <a:noFill/>
          <a:ln w="28575">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337605" y="5185195"/>
            <a:ext cx="306024" cy="277740"/>
          </a:xfrm>
          <a:prstGeom prst="rect">
            <a:avLst/>
          </a:prstGeom>
          <a:noFill/>
          <a:ln w="12700">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nvSpPr>
        <p:spPr>
          <a:xfrm>
            <a:off x="1701165" y="2016760"/>
            <a:ext cx="8240395" cy="4780915"/>
          </a:xfrm>
          <a:prstGeom prst="rect">
            <a:avLst/>
          </a:prstGeom>
          <a:noFill/>
        </p:spPr>
        <p:txBody>
          <a:bodyPr wrap="square" rtlCol="0">
            <a:noAutofit/>
          </a:bodyPr>
          <a:p>
            <a:pPr algn="just"/>
            <a:r>
              <a:rPr lang="zh-CN" altLang="en-US" sz="2400" dirty="0" smtClean="0">
                <a:solidFill>
                  <a:schemeClr val="tx1"/>
                </a:solidFill>
                <a:latin typeface="汉仪文黑-55简" panose="00020600040101010101" charset="-122"/>
                <a:ea typeface="汉仪文黑-55简" panose="00020600040101010101" charset="-122"/>
              </a:rPr>
              <a:t>2. 生活题材</a:t>
            </a:r>
            <a:endParaRPr lang="zh-CN" altLang="en-US" sz="2400" dirty="0" smtClean="0">
              <a:solidFill>
                <a:schemeClr val="tx1"/>
              </a:solidFill>
              <a:latin typeface="汉仪文黑-55简" panose="00020600040101010101" charset="-122"/>
              <a:ea typeface="汉仪文黑-55简" panose="00020600040101010101" charset="-122"/>
            </a:endParaRPr>
          </a:p>
          <a:p>
            <a:pPr algn="just"/>
            <a:r>
              <a:rPr lang="zh-CN" altLang="en-US" sz="2400" dirty="0" smtClean="0">
                <a:solidFill>
                  <a:schemeClr val="tx1"/>
                </a:solidFill>
                <a:latin typeface="汉仪文黑-55简" panose="00020600040101010101" charset="-122"/>
                <a:ea typeface="汉仪文黑-55简" panose="00020600040101010101" charset="-122"/>
              </a:rPr>
              <a:t> </a:t>
            </a:r>
            <a:r>
              <a:rPr lang="en-US" altLang="zh-CN" sz="2400" dirty="0" smtClean="0">
                <a:solidFill>
                  <a:schemeClr val="tx1"/>
                </a:solidFill>
                <a:latin typeface="汉仪文黑-55简" panose="00020600040101010101" charset="-122"/>
                <a:ea typeface="汉仪文黑-55简" panose="00020600040101010101" charset="-122"/>
              </a:rPr>
              <a:t>     </a:t>
            </a:r>
            <a:r>
              <a:rPr lang="zh-CN" altLang="en-US" sz="2400" dirty="0" smtClean="0">
                <a:solidFill>
                  <a:schemeClr val="tx1"/>
                </a:solidFill>
                <a:latin typeface="汉仪文黑-55简" panose="00020600040101010101" charset="-122"/>
                <a:ea typeface="汉仪文黑-55简" panose="00020600040101010101" charset="-122"/>
              </a:rPr>
              <a:t>许多儿童音乐以家庭和学校生活为题材，捕捉生活场景，充满生活气息。如舒曼《少年曲集》记录孩子生活琐事；德彪西《儿童园地》中的《大象催眠曲》《洋娃娃小夜曲》等描写玩具入眠、雪景等。常见儿童歌曲如《新年好》《郊游》《可爱的家庭》等，内容生活化，贴近儿童经验，深受喜爱。</a:t>
            </a:r>
            <a:endParaRPr lang="zh-CN" altLang="en-US" sz="2400" dirty="0" smtClean="0">
              <a:solidFill>
                <a:schemeClr val="tx1"/>
              </a:solidFill>
              <a:latin typeface="汉仪文黑-55简" panose="00020600040101010101" charset="-122"/>
              <a:ea typeface="汉仪文黑-55简" panose="00020600040101010101" charset="-122"/>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半闭框 12"/>
          <p:cNvSpPr/>
          <p:nvPr/>
        </p:nvSpPr>
        <p:spPr>
          <a:xfrm rot="8100000">
            <a:off x="-320397" y="132713"/>
            <a:ext cx="640794" cy="640794"/>
          </a:xfrm>
          <a:prstGeom prst="halfFrame">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6" name="任意多边形 15"/>
          <p:cNvSpPr/>
          <p:nvPr/>
        </p:nvSpPr>
        <p:spPr>
          <a:xfrm rot="2700000">
            <a:off x="-224459" y="230878"/>
            <a:ext cx="444464" cy="444464"/>
          </a:xfrm>
          <a:custGeom>
            <a:avLst/>
            <a:gdLst>
              <a:gd name="connsiteX0" fmla="*/ 0 w 1553029"/>
              <a:gd name="connsiteY0" fmla="*/ 0 h 1553029"/>
              <a:gd name="connsiteX1" fmla="*/ 1553029 w 1553029"/>
              <a:gd name="connsiteY1" fmla="*/ 0 h 1553029"/>
              <a:gd name="connsiteX2" fmla="*/ 1553029 w 1553029"/>
              <a:gd name="connsiteY2" fmla="*/ 1553029 h 1553029"/>
              <a:gd name="connsiteX3" fmla="*/ 1508683 w 1553029"/>
              <a:gd name="connsiteY3" fmla="*/ 1553029 h 1553029"/>
              <a:gd name="connsiteX4" fmla="*/ 0 w 1553029"/>
              <a:gd name="connsiteY4" fmla="*/ 44346 h 15530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3029" h="1553029">
                <a:moveTo>
                  <a:pt x="0" y="0"/>
                </a:moveTo>
                <a:lnTo>
                  <a:pt x="1553029" y="0"/>
                </a:lnTo>
                <a:lnTo>
                  <a:pt x="1553029" y="1553029"/>
                </a:lnTo>
                <a:lnTo>
                  <a:pt x="1508683" y="1553029"/>
                </a:lnTo>
                <a:lnTo>
                  <a:pt x="0" y="44346"/>
                </a:lnTo>
                <a:close/>
              </a:path>
            </a:pathLst>
          </a:custGeom>
          <a:noFill/>
          <a:ln w="38100">
            <a:gradFill flip="none" rotWithShape="1">
              <a:gsLst>
                <a:gs pos="0">
                  <a:srgbClr val="D7B26C">
                    <a:alpha val="0"/>
                  </a:srgbClr>
                </a:gs>
                <a:gs pos="80740">
                  <a:srgbClr val="D7B26C">
                    <a:alpha val="55000"/>
                  </a:srgbClr>
                </a:gs>
                <a:gs pos="61000">
                  <a:srgbClr val="D7B26C"/>
                </a:gs>
                <a:gs pos="45000">
                  <a:srgbClr val="D7B26C">
                    <a:alpha val="0"/>
                  </a:srgbClr>
                </a:gs>
                <a:gs pos="100000">
                  <a:srgbClr val="D7B26C"/>
                </a:gs>
              </a:gsLst>
              <a:lin ang="189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557530" y="222885"/>
            <a:ext cx="8888730" cy="1170305"/>
          </a:xfrm>
          <a:prstGeom prst="rect">
            <a:avLst/>
          </a:prstGeom>
          <a:noFill/>
        </p:spPr>
        <p:txBody>
          <a:bodyPr wrap="square" rtlCol="0">
            <a:noAutofit/>
          </a:bodyPr>
          <a:lstStyle/>
          <a:p>
            <a:r>
              <a:rPr lang="zh-CN" altLang="en-US" sz="3600" b="1" dirty="0" smtClean="0">
                <a:solidFill>
                  <a:srgbClr val="5C826D"/>
                </a:solidFill>
                <a:latin typeface="汉仪文黑-55简" panose="00020600040101010101" charset="-122"/>
                <a:ea typeface="汉仪文黑-55简" panose="00020600040101010101" charset="-122"/>
                <a:sym typeface="+mn-ea"/>
              </a:rPr>
              <a:t>第二节</a:t>
            </a:r>
            <a:r>
              <a:rPr lang="zh-CN" altLang="en-US" sz="3600" dirty="0" smtClean="0">
                <a:solidFill>
                  <a:srgbClr val="5C826D"/>
                </a:solidFill>
                <a:latin typeface="汉仪文黑-55简" panose="00020600040101010101" charset="-122"/>
                <a:ea typeface="汉仪文黑-55简" panose="00020600040101010101" charset="-122"/>
                <a:sym typeface="+mn-ea"/>
              </a:rPr>
              <a:t> </a:t>
            </a:r>
            <a:r>
              <a:rPr lang="zh-CN" altLang="en-US" sz="3600" b="1" dirty="0" smtClean="0">
                <a:solidFill>
                  <a:srgbClr val="5C826D"/>
                </a:solidFill>
                <a:latin typeface="汉仪文黑-55简" panose="00020600040101010101" charset="-122"/>
                <a:ea typeface="汉仪文黑-55简" panose="00020600040101010101" charset="-122"/>
                <a:sym typeface="+mn-ea"/>
              </a:rPr>
              <a:t>儿童音乐</a:t>
            </a:r>
            <a:endParaRPr lang="zh-CN" altLang="en-US" sz="3600" b="1" dirty="0" smtClean="0">
              <a:solidFill>
                <a:srgbClr val="5C826D"/>
              </a:solidFill>
              <a:latin typeface="汉仪文黑-55简" panose="00020600040101010101" charset="-122"/>
              <a:ea typeface="汉仪文黑-55简" panose="00020600040101010101" charset="-122"/>
              <a:sym typeface="+mn-ea"/>
            </a:endParaRPr>
          </a:p>
          <a:p>
            <a:r>
              <a:rPr lang="zh-CN" altLang="en-US" sz="3200" b="1" dirty="0" smtClean="0">
                <a:solidFill>
                  <a:srgbClr val="D1AF6C"/>
                </a:solidFill>
                <a:latin typeface="汉仪文黑-55简" panose="00020600040101010101" charset="-122"/>
                <a:ea typeface="汉仪文黑-55简" panose="00020600040101010101" charset="-122"/>
              </a:rPr>
              <a:t>三、 儿童音乐的类型特征</a:t>
            </a:r>
            <a:endParaRPr lang="zh-CN" altLang="en-US" sz="3200" b="1" dirty="0" smtClean="0">
              <a:solidFill>
                <a:srgbClr val="D1AF6C"/>
              </a:solidFill>
              <a:latin typeface="汉仪文黑-55简" panose="00020600040101010101" charset="-122"/>
              <a:ea typeface="汉仪文黑-55简" panose="00020600040101010101" charset="-122"/>
            </a:endParaRPr>
          </a:p>
          <a:p>
            <a:r>
              <a:rPr lang="zh-CN" altLang="en-US" sz="2800" b="1" dirty="0" smtClean="0">
                <a:latin typeface="汉仪文黑-55简" panose="00020600040101010101" charset="-122"/>
                <a:ea typeface="汉仪文黑-55简" panose="00020600040101010101" charset="-122"/>
              </a:rPr>
              <a:t>(二) 按照题材分类</a:t>
            </a:r>
            <a:endParaRPr lang="zh-CN" altLang="en-US" sz="2800" b="1" dirty="0" smtClean="0">
              <a:latin typeface="汉仪文黑-55简" panose="00020600040101010101" charset="-122"/>
              <a:ea typeface="汉仪文黑-55简" panose="00020600040101010101" charset="-122"/>
            </a:endParaRPr>
          </a:p>
        </p:txBody>
      </p:sp>
      <p:sp>
        <p:nvSpPr>
          <p:cNvPr id="7" name="文本框 6"/>
          <p:cNvSpPr txBox="1"/>
          <p:nvPr/>
        </p:nvSpPr>
        <p:spPr>
          <a:xfrm>
            <a:off x="2066818" y="2485071"/>
            <a:ext cx="1930400" cy="338554"/>
          </a:xfrm>
          <a:prstGeom prst="rect">
            <a:avLst/>
          </a:prstGeom>
          <a:noFill/>
        </p:spPr>
        <p:txBody>
          <a:bodyPr wrap="square" rtlCol="0">
            <a:spAutoFit/>
          </a:bodyPr>
          <a:lstStyle/>
          <a:p>
            <a:r>
              <a:rPr lang="zh-CN" altLang="en-US" sz="1600" b="1" dirty="0" smtClean="0">
                <a:solidFill>
                  <a:schemeClr val="bg1"/>
                </a:solidFill>
                <a:latin typeface="汉仪文黑-55简" panose="00020600040101010101" charset="-122"/>
                <a:ea typeface="汉仪文黑-55简" panose="00020600040101010101" charset="-122"/>
              </a:rPr>
              <a:t>选题背景</a:t>
            </a:r>
            <a:endParaRPr lang="zh-CN" altLang="en-US" sz="1600" b="1" dirty="0">
              <a:solidFill>
                <a:schemeClr val="bg1"/>
              </a:solidFill>
              <a:latin typeface="汉仪文黑-55简" panose="00020600040101010101" charset="-122"/>
              <a:ea typeface="汉仪文黑-55简" panose="00020600040101010101" charset="-122"/>
            </a:endParaRPr>
          </a:p>
        </p:txBody>
      </p:sp>
      <p:sp>
        <p:nvSpPr>
          <p:cNvPr id="8" name="文本框 7"/>
          <p:cNvSpPr txBox="1"/>
          <p:nvPr/>
        </p:nvSpPr>
        <p:spPr>
          <a:xfrm>
            <a:off x="2066744" y="2817633"/>
            <a:ext cx="3248025" cy="1706880"/>
          </a:xfrm>
          <a:prstGeom prst="rect">
            <a:avLst/>
          </a:prstGeom>
          <a:noFill/>
        </p:spPr>
        <p:txBody>
          <a:bodyPr wrap="square" rtlCol="0">
            <a:spAutoFit/>
          </a:bodyPr>
          <a:lstStyle/>
          <a:p>
            <a:pPr>
              <a:lnSpc>
                <a:spcPct val="150000"/>
              </a:lnSpc>
            </a:pPr>
            <a:r>
              <a:rPr lang="zh-CN" altLang="en-US" sz="1400" dirty="0" smtClean="0">
                <a:solidFill>
                  <a:schemeClr val="bg1"/>
                </a:solidFill>
                <a:latin typeface="汉仪文黑-55简" panose="00020600040101010101" charset="-122"/>
                <a:ea typeface="汉仪文黑-55简" panose="00020600040101010101" charset="-122"/>
              </a:rPr>
              <a:t>输入您的内容，请简要说明，言简意赅即可</a:t>
            </a:r>
            <a:r>
              <a:rPr lang="zh-CN" altLang="en-US" sz="1400" dirty="0">
                <a:solidFill>
                  <a:schemeClr val="bg1"/>
                </a:solidFill>
                <a:latin typeface="汉仪文黑-55简" panose="00020600040101010101" charset="-122"/>
                <a:ea typeface="汉仪文黑-55简" panose="00020600040101010101" charset="-122"/>
              </a:rPr>
              <a:t>输入您的内容，请简要说明，言简意赅即可输入您的内容，请简要说明，言简意赅即可输入您的内容，请简要说明，言简意赅即</a:t>
            </a:r>
            <a:r>
              <a:rPr lang="zh-CN" altLang="en-US" sz="1400" dirty="0" smtClean="0">
                <a:solidFill>
                  <a:schemeClr val="bg1"/>
                </a:solidFill>
                <a:latin typeface="汉仪文黑-55简" panose="00020600040101010101" charset="-122"/>
                <a:ea typeface="汉仪文黑-55简" panose="00020600040101010101" charset="-122"/>
              </a:rPr>
              <a:t>可</a:t>
            </a:r>
            <a:endParaRPr lang="zh-CN" altLang="en-US" sz="1400" dirty="0">
              <a:solidFill>
                <a:schemeClr val="bg1"/>
              </a:solidFill>
              <a:latin typeface="汉仪文黑-55简" panose="00020600040101010101" charset="-122"/>
              <a:ea typeface="汉仪文黑-55简" panose="00020600040101010101" charset="-122"/>
            </a:endParaRPr>
          </a:p>
        </p:txBody>
      </p:sp>
      <p:sp>
        <p:nvSpPr>
          <p:cNvPr id="4" name="矩形 3"/>
          <p:cNvSpPr/>
          <p:nvPr/>
        </p:nvSpPr>
        <p:spPr>
          <a:xfrm>
            <a:off x="9953897" y="2070189"/>
            <a:ext cx="914264" cy="829764"/>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1292996" y="5133701"/>
            <a:ext cx="395242" cy="380728"/>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0084526" y="2192800"/>
            <a:ext cx="644068" cy="584541"/>
          </a:xfrm>
          <a:prstGeom prst="rect">
            <a:avLst/>
          </a:prstGeom>
          <a:noFill/>
          <a:ln w="28575">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337605" y="5185195"/>
            <a:ext cx="306024" cy="277740"/>
          </a:xfrm>
          <a:prstGeom prst="rect">
            <a:avLst/>
          </a:prstGeom>
          <a:noFill/>
          <a:ln w="12700">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nvSpPr>
        <p:spPr>
          <a:xfrm>
            <a:off x="1701165" y="2016760"/>
            <a:ext cx="8240395" cy="4780915"/>
          </a:xfrm>
          <a:prstGeom prst="rect">
            <a:avLst/>
          </a:prstGeom>
          <a:noFill/>
        </p:spPr>
        <p:txBody>
          <a:bodyPr wrap="square" rtlCol="0">
            <a:noAutofit/>
          </a:bodyPr>
          <a:p>
            <a:pPr algn="just"/>
            <a:r>
              <a:rPr lang="zh-CN" altLang="en-US" sz="2400" dirty="0" smtClean="0">
                <a:solidFill>
                  <a:schemeClr val="tx1"/>
                </a:solidFill>
                <a:latin typeface="汉仪文黑-55简" panose="00020600040101010101" charset="-122"/>
                <a:ea typeface="汉仪文黑-55简" panose="00020600040101010101" charset="-122"/>
              </a:rPr>
              <a:t>3. 童话题材</a:t>
            </a:r>
            <a:endParaRPr lang="zh-CN" altLang="en-US" sz="2400" dirty="0" smtClean="0">
              <a:solidFill>
                <a:schemeClr val="tx1"/>
              </a:solidFill>
              <a:latin typeface="汉仪文黑-55简" panose="00020600040101010101" charset="-122"/>
              <a:ea typeface="汉仪文黑-55简" panose="00020600040101010101" charset="-122"/>
            </a:endParaRPr>
          </a:p>
          <a:p>
            <a:pPr algn="just"/>
            <a:r>
              <a:rPr lang="zh-CN" altLang="en-US" sz="2400" dirty="0" smtClean="0">
                <a:solidFill>
                  <a:schemeClr val="tx1"/>
                </a:solidFill>
                <a:latin typeface="汉仪文黑-55简" panose="00020600040101010101" charset="-122"/>
                <a:ea typeface="汉仪文黑-55简" panose="00020600040101010101" charset="-122"/>
              </a:rPr>
              <a:t> </a:t>
            </a:r>
            <a:r>
              <a:rPr lang="en-US" altLang="zh-CN" sz="2400" dirty="0" smtClean="0">
                <a:solidFill>
                  <a:schemeClr val="tx1"/>
                </a:solidFill>
                <a:latin typeface="汉仪文黑-55简" panose="00020600040101010101" charset="-122"/>
                <a:ea typeface="汉仪文黑-55简" panose="00020600040101010101" charset="-122"/>
              </a:rPr>
              <a:t>     </a:t>
            </a:r>
            <a:r>
              <a:rPr lang="zh-CN" altLang="en-US" sz="2400" dirty="0" smtClean="0">
                <a:solidFill>
                  <a:schemeClr val="tx1"/>
                </a:solidFill>
                <a:latin typeface="汉仪文黑-55简" panose="00020600040101010101" charset="-122"/>
                <a:ea typeface="汉仪文黑-55简" panose="00020600040101010101" charset="-122"/>
              </a:rPr>
              <a:t>在儿童音乐中，运用较为广泛的还有童话题材，因为童话</a:t>
            </a:r>
            <a:r>
              <a:rPr lang="zh-CN" altLang="en-US" sz="2400" b="1" dirty="0" smtClean="0">
                <a:solidFill>
                  <a:schemeClr val="accent4"/>
                </a:solidFill>
                <a:latin typeface="汉仪文黑-55简" panose="00020600040101010101" charset="-122"/>
                <a:ea typeface="汉仪文黑-55简" panose="00020600040101010101" charset="-122"/>
              </a:rPr>
              <a:t>最基本的特征是幻想</a:t>
            </a:r>
            <a:r>
              <a:rPr lang="zh-CN" altLang="en-US" sz="2400" dirty="0" smtClean="0">
                <a:solidFill>
                  <a:schemeClr val="tx1"/>
                </a:solidFill>
                <a:latin typeface="汉仪文黑-55简" panose="00020600040101010101" charset="-122"/>
                <a:ea typeface="汉仪文黑-55简" panose="00020600040101010101" charset="-122"/>
              </a:rPr>
              <a:t>，而幻想是儿童音乐的审美特征，也是童话的灵魂。童话源于民间，受到神话、传说的直接影响，有较强的幻想虚构性，象征性明显，也蕴含着一定的人生哲理，对儿童具有深刻的教育意义。因此，儿童音乐中含有大量的童话题材的作品。</a:t>
            </a:r>
            <a:endParaRPr lang="zh-CN" altLang="en-US" sz="2400" dirty="0" smtClean="0">
              <a:solidFill>
                <a:schemeClr val="tx1"/>
              </a:solidFill>
              <a:latin typeface="汉仪文黑-55简" panose="00020600040101010101" charset="-122"/>
              <a:ea typeface="汉仪文黑-55简" panose="00020600040101010101" charset="-122"/>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半闭框 12"/>
          <p:cNvSpPr/>
          <p:nvPr/>
        </p:nvSpPr>
        <p:spPr>
          <a:xfrm rot="8100000">
            <a:off x="-320397" y="132713"/>
            <a:ext cx="640794" cy="640794"/>
          </a:xfrm>
          <a:prstGeom prst="halfFrame">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6" name="任意多边形 15"/>
          <p:cNvSpPr/>
          <p:nvPr/>
        </p:nvSpPr>
        <p:spPr>
          <a:xfrm rot="2700000">
            <a:off x="-224459" y="230878"/>
            <a:ext cx="444464" cy="444464"/>
          </a:xfrm>
          <a:custGeom>
            <a:avLst/>
            <a:gdLst>
              <a:gd name="connsiteX0" fmla="*/ 0 w 1553029"/>
              <a:gd name="connsiteY0" fmla="*/ 0 h 1553029"/>
              <a:gd name="connsiteX1" fmla="*/ 1553029 w 1553029"/>
              <a:gd name="connsiteY1" fmla="*/ 0 h 1553029"/>
              <a:gd name="connsiteX2" fmla="*/ 1553029 w 1553029"/>
              <a:gd name="connsiteY2" fmla="*/ 1553029 h 1553029"/>
              <a:gd name="connsiteX3" fmla="*/ 1508683 w 1553029"/>
              <a:gd name="connsiteY3" fmla="*/ 1553029 h 1553029"/>
              <a:gd name="connsiteX4" fmla="*/ 0 w 1553029"/>
              <a:gd name="connsiteY4" fmla="*/ 44346 h 15530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3029" h="1553029">
                <a:moveTo>
                  <a:pt x="0" y="0"/>
                </a:moveTo>
                <a:lnTo>
                  <a:pt x="1553029" y="0"/>
                </a:lnTo>
                <a:lnTo>
                  <a:pt x="1553029" y="1553029"/>
                </a:lnTo>
                <a:lnTo>
                  <a:pt x="1508683" y="1553029"/>
                </a:lnTo>
                <a:lnTo>
                  <a:pt x="0" y="44346"/>
                </a:lnTo>
                <a:close/>
              </a:path>
            </a:pathLst>
          </a:custGeom>
          <a:noFill/>
          <a:ln w="38100">
            <a:gradFill flip="none" rotWithShape="1">
              <a:gsLst>
                <a:gs pos="0">
                  <a:srgbClr val="D7B26C">
                    <a:alpha val="0"/>
                  </a:srgbClr>
                </a:gs>
                <a:gs pos="80740">
                  <a:srgbClr val="D7B26C">
                    <a:alpha val="55000"/>
                  </a:srgbClr>
                </a:gs>
                <a:gs pos="61000">
                  <a:srgbClr val="D7B26C"/>
                </a:gs>
                <a:gs pos="45000">
                  <a:srgbClr val="D7B26C">
                    <a:alpha val="0"/>
                  </a:srgbClr>
                </a:gs>
                <a:gs pos="100000">
                  <a:srgbClr val="D7B26C"/>
                </a:gs>
              </a:gsLst>
              <a:lin ang="189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557530" y="222885"/>
            <a:ext cx="8888730" cy="1170305"/>
          </a:xfrm>
          <a:prstGeom prst="rect">
            <a:avLst/>
          </a:prstGeom>
          <a:noFill/>
        </p:spPr>
        <p:txBody>
          <a:bodyPr wrap="square" rtlCol="0">
            <a:noAutofit/>
          </a:bodyPr>
          <a:lstStyle/>
          <a:p>
            <a:r>
              <a:rPr lang="zh-CN" altLang="en-US" sz="3600" b="1" dirty="0" smtClean="0">
                <a:solidFill>
                  <a:srgbClr val="5C826D"/>
                </a:solidFill>
                <a:latin typeface="汉仪文黑-55简" panose="00020600040101010101" charset="-122"/>
                <a:ea typeface="汉仪文黑-55简" panose="00020600040101010101" charset="-122"/>
                <a:sym typeface="+mn-ea"/>
              </a:rPr>
              <a:t>第二节</a:t>
            </a:r>
            <a:r>
              <a:rPr lang="zh-CN" altLang="en-US" sz="3600" dirty="0" smtClean="0">
                <a:solidFill>
                  <a:srgbClr val="5C826D"/>
                </a:solidFill>
                <a:latin typeface="汉仪文黑-55简" panose="00020600040101010101" charset="-122"/>
                <a:ea typeface="汉仪文黑-55简" panose="00020600040101010101" charset="-122"/>
                <a:sym typeface="+mn-ea"/>
              </a:rPr>
              <a:t> </a:t>
            </a:r>
            <a:r>
              <a:rPr lang="zh-CN" altLang="en-US" sz="3600" b="1" dirty="0" smtClean="0">
                <a:solidFill>
                  <a:srgbClr val="5C826D"/>
                </a:solidFill>
                <a:latin typeface="汉仪文黑-55简" panose="00020600040101010101" charset="-122"/>
                <a:ea typeface="汉仪文黑-55简" panose="00020600040101010101" charset="-122"/>
                <a:sym typeface="+mn-ea"/>
              </a:rPr>
              <a:t>儿童音乐</a:t>
            </a:r>
            <a:endParaRPr lang="zh-CN" altLang="en-US" sz="3600" b="1" dirty="0" smtClean="0">
              <a:solidFill>
                <a:srgbClr val="5C826D"/>
              </a:solidFill>
              <a:latin typeface="汉仪文黑-55简" panose="00020600040101010101" charset="-122"/>
              <a:ea typeface="汉仪文黑-55简" panose="00020600040101010101" charset="-122"/>
              <a:sym typeface="+mn-ea"/>
            </a:endParaRPr>
          </a:p>
          <a:p>
            <a:r>
              <a:rPr lang="zh-CN" altLang="en-US" sz="3200" b="1" dirty="0" smtClean="0">
                <a:solidFill>
                  <a:srgbClr val="D1AF6C"/>
                </a:solidFill>
                <a:latin typeface="汉仪文黑-55简" panose="00020600040101010101" charset="-122"/>
                <a:ea typeface="汉仪文黑-55简" panose="00020600040101010101" charset="-122"/>
              </a:rPr>
              <a:t>三、 儿童音乐的类型特征</a:t>
            </a:r>
            <a:endParaRPr lang="zh-CN" altLang="en-US" sz="3200" b="1" dirty="0" smtClean="0">
              <a:solidFill>
                <a:srgbClr val="D1AF6C"/>
              </a:solidFill>
              <a:latin typeface="汉仪文黑-55简" panose="00020600040101010101" charset="-122"/>
              <a:ea typeface="汉仪文黑-55简" panose="00020600040101010101" charset="-122"/>
            </a:endParaRPr>
          </a:p>
          <a:p>
            <a:r>
              <a:rPr lang="zh-CN" altLang="en-US" sz="2800" b="1" dirty="0" smtClean="0">
                <a:latin typeface="汉仪文黑-55简" panose="00020600040101010101" charset="-122"/>
                <a:ea typeface="汉仪文黑-55简" panose="00020600040101010101" charset="-122"/>
              </a:rPr>
              <a:t>(二) 按照题材分类</a:t>
            </a:r>
            <a:endParaRPr lang="zh-CN" altLang="en-US" sz="2800" b="1" dirty="0" smtClean="0">
              <a:latin typeface="汉仪文黑-55简" panose="00020600040101010101" charset="-122"/>
              <a:ea typeface="汉仪文黑-55简" panose="00020600040101010101" charset="-122"/>
            </a:endParaRPr>
          </a:p>
        </p:txBody>
      </p:sp>
      <p:sp>
        <p:nvSpPr>
          <p:cNvPr id="7" name="文本框 6"/>
          <p:cNvSpPr txBox="1"/>
          <p:nvPr/>
        </p:nvSpPr>
        <p:spPr>
          <a:xfrm>
            <a:off x="2066818" y="2485071"/>
            <a:ext cx="1930400" cy="338554"/>
          </a:xfrm>
          <a:prstGeom prst="rect">
            <a:avLst/>
          </a:prstGeom>
          <a:noFill/>
        </p:spPr>
        <p:txBody>
          <a:bodyPr wrap="square" rtlCol="0">
            <a:spAutoFit/>
          </a:bodyPr>
          <a:lstStyle/>
          <a:p>
            <a:r>
              <a:rPr lang="zh-CN" altLang="en-US" sz="1600" b="1" dirty="0" smtClean="0">
                <a:solidFill>
                  <a:schemeClr val="bg1"/>
                </a:solidFill>
                <a:latin typeface="汉仪文黑-55简" panose="00020600040101010101" charset="-122"/>
                <a:ea typeface="汉仪文黑-55简" panose="00020600040101010101" charset="-122"/>
              </a:rPr>
              <a:t>选题背景</a:t>
            </a:r>
            <a:endParaRPr lang="zh-CN" altLang="en-US" sz="1600" b="1" dirty="0">
              <a:solidFill>
                <a:schemeClr val="bg1"/>
              </a:solidFill>
              <a:latin typeface="汉仪文黑-55简" panose="00020600040101010101" charset="-122"/>
              <a:ea typeface="汉仪文黑-55简" panose="00020600040101010101" charset="-122"/>
            </a:endParaRPr>
          </a:p>
        </p:txBody>
      </p:sp>
      <p:sp>
        <p:nvSpPr>
          <p:cNvPr id="8" name="文本框 7"/>
          <p:cNvSpPr txBox="1"/>
          <p:nvPr/>
        </p:nvSpPr>
        <p:spPr>
          <a:xfrm>
            <a:off x="2066744" y="2817633"/>
            <a:ext cx="3248025" cy="1706880"/>
          </a:xfrm>
          <a:prstGeom prst="rect">
            <a:avLst/>
          </a:prstGeom>
          <a:noFill/>
        </p:spPr>
        <p:txBody>
          <a:bodyPr wrap="square" rtlCol="0">
            <a:spAutoFit/>
          </a:bodyPr>
          <a:lstStyle/>
          <a:p>
            <a:pPr>
              <a:lnSpc>
                <a:spcPct val="150000"/>
              </a:lnSpc>
            </a:pPr>
            <a:r>
              <a:rPr lang="zh-CN" altLang="en-US" sz="1400" dirty="0" smtClean="0">
                <a:solidFill>
                  <a:schemeClr val="bg1"/>
                </a:solidFill>
                <a:latin typeface="汉仪文黑-55简" panose="00020600040101010101" charset="-122"/>
                <a:ea typeface="汉仪文黑-55简" panose="00020600040101010101" charset="-122"/>
              </a:rPr>
              <a:t>输入您的内容，请简要说明，言简意赅即可</a:t>
            </a:r>
            <a:r>
              <a:rPr lang="zh-CN" altLang="en-US" sz="1400" dirty="0">
                <a:solidFill>
                  <a:schemeClr val="bg1"/>
                </a:solidFill>
                <a:latin typeface="汉仪文黑-55简" panose="00020600040101010101" charset="-122"/>
                <a:ea typeface="汉仪文黑-55简" panose="00020600040101010101" charset="-122"/>
              </a:rPr>
              <a:t>输入您的内容，请简要说明，言简意赅即可输入您的内容，请简要说明，言简意赅即可输入您的内容，请简要说明，言简意赅即</a:t>
            </a:r>
            <a:r>
              <a:rPr lang="zh-CN" altLang="en-US" sz="1400" dirty="0" smtClean="0">
                <a:solidFill>
                  <a:schemeClr val="bg1"/>
                </a:solidFill>
                <a:latin typeface="汉仪文黑-55简" panose="00020600040101010101" charset="-122"/>
                <a:ea typeface="汉仪文黑-55简" panose="00020600040101010101" charset="-122"/>
              </a:rPr>
              <a:t>可</a:t>
            </a:r>
            <a:endParaRPr lang="zh-CN" altLang="en-US" sz="1400" dirty="0">
              <a:solidFill>
                <a:schemeClr val="bg1"/>
              </a:solidFill>
              <a:latin typeface="汉仪文黑-55简" panose="00020600040101010101" charset="-122"/>
              <a:ea typeface="汉仪文黑-55简" panose="00020600040101010101" charset="-122"/>
            </a:endParaRPr>
          </a:p>
        </p:txBody>
      </p:sp>
      <p:sp>
        <p:nvSpPr>
          <p:cNvPr id="4" name="矩形 3"/>
          <p:cNvSpPr/>
          <p:nvPr/>
        </p:nvSpPr>
        <p:spPr>
          <a:xfrm>
            <a:off x="9953897" y="2070189"/>
            <a:ext cx="914264" cy="829764"/>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1292996" y="5133701"/>
            <a:ext cx="395242" cy="380728"/>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0084526" y="2192800"/>
            <a:ext cx="644068" cy="584541"/>
          </a:xfrm>
          <a:prstGeom prst="rect">
            <a:avLst/>
          </a:prstGeom>
          <a:noFill/>
          <a:ln w="28575">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337605" y="5185195"/>
            <a:ext cx="306024" cy="277740"/>
          </a:xfrm>
          <a:prstGeom prst="rect">
            <a:avLst/>
          </a:prstGeom>
          <a:noFill/>
          <a:ln w="12700">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nvSpPr>
        <p:spPr>
          <a:xfrm>
            <a:off x="1701165" y="2016760"/>
            <a:ext cx="8240395" cy="4780915"/>
          </a:xfrm>
          <a:prstGeom prst="rect">
            <a:avLst/>
          </a:prstGeom>
          <a:noFill/>
        </p:spPr>
        <p:txBody>
          <a:bodyPr wrap="square" rtlCol="0">
            <a:noAutofit/>
          </a:bodyPr>
          <a:p>
            <a:pPr algn="just"/>
            <a:r>
              <a:rPr lang="en-US" altLang="zh-CN" sz="2400" dirty="0" smtClean="0">
                <a:solidFill>
                  <a:schemeClr val="tx1"/>
                </a:solidFill>
                <a:latin typeface="汉仪文黑-55简" panose="00020600040101010101" charset="-122"/>
                <a:ea typeface="汉仪文黑-55简" panose="00020600040101010101" charset="-122"/>
              </a:rPr>
              <a:t>4</a:t>
            </a:r>
            <a:r>
              <a:rPr lang="zh-CN" altLang="en-US" sz="2400" dirty="0" smtClean="0">
                <a:solidFill>
                  <a:schemeClr val="tx1"/>
                </a:solidFill>
                <a:latin typeface="汉仪文黑-55简" panose="00020600040101010101" charset="-122"/>
                <a:ea typeface="汉仪文黑-55简" panose="00020600040101010101" charset="-122"/>
              </a:rPr>
              <a:t>. 大自然题材</a:t>
            </a:r>
            <a:endParaRPr lang="zh-CN" altLang="en-US" sz="2400" dirty="0" smtClean="0">
              <a:solidFill>
                <a:schemeClr val="tx1"/>
              </a:solidFill>
              <a:latin typeface="汉仪文黑-55简" panose="00020600040101010101" charset="-122"/>
              <a:ea typeface="汉仪文黑-55简" panose="00020600040101010101" charset="-122"/>
            </a:endParaRPr>
          </a:p>
          <a:p>
            <a:pPr algn="just"/>
            <a:r>
              <a:rPr lang="zh-CN" altLang="en-US" sz="2400" dirty="0" smtClean="0">
                <a:solidFill>
                  <a:schemeClr val="tx1"/>
                </a:solidFill>
                <a:latin typeface="汉仪文黑-55简" panose="00020600040101010101" charset="-122"/>
                <a:ea typeface="汉仪文黑-55简" panose="00020600040101010101" charset="-122"/>
              </a:rPr>
              <a:t> </a:t>
            </a:r>
            <a:r>
              <a:rPr lang="en-US" altLang="zh-CN" sz="2400" dirty="0" smtClean="0">
                <a:solidFill>
                  <a:schemeClr val="tx1"/>
                </a:solidFill>
                <a:latin typeface="汉仪文黑-55简" panose="00020600040101010101" charset="-122"/>
                <a:ea typeface="汉仪文黑-55简" panose="00020600040101010101" charset="-122"/>
              </a:rPr>
              <a:t>     </a:t>
            </a:r>
            <a:r>
              <a:rPr lang="zh-CN" altLang="en-US" sz="2400" dirty="0" smtClean="0">
                <a:solidFill>
                  <a:schemeClr val="tx1"/>
                </a:solidFill>
                <a:latin typeface="汉仪文黑-55简" panose="00020600040101010101" charset="-122"/>
                <a:ea typeface="汉仪文黑-55简" panose="00020600040101010101" charset="-122"/>
              </a:rPr>
              <a:t>大自然赋予音乐家灵感，儿童音乐中高山、流水、动物、四季等题材深受喜爱。最著名的是圣-桑《动物狂欢节》：狮子进行曲庄严有王者气派；袋鼠用休止符与装饰跳音表现跳跃；水生动物乐曲流动多彩，展现波光粼粼。柴可夫斯基《花之圆舞曲》以轻快节奏与优美旋律描绘万紫千红的花丛。</a:t>
            </a:r>
            <a:endParaRPr lang="zh-CN" altLang="en-US" sz="2400" dirty="0" smtClean="0">
              <a:solidFill>
                <a:schemeClr val="tx1"/>
              </a:solidFill>
              <a:latin typeface="汉仪文黑-55简" panose="00020600040101010101" charset="-122"/>
              <a:ea typeface="汉仪文黑-55简" panose="00020600040101010101" charset="-122"/>
            </a:endParaRP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18784" y="-438150"/>
            <a:ext cx="2054282" cy="7742402"/>
            <a:chOff x="-318759" y="-438055"/>
            <a:chExt cx="2054231" cy="7742211"/>
          </a:xfrm>
        </p:grpSpPr>
        <p:grpSp>
          <p:nvGrpSpPr>
            <p:cNvPr id="3" name="组合 2"/>
            <p:cNvGrpSpPr/>
            <p:nvPr/>
          </p:nvGrpSpPr>
          <p:grpSpPr>
            <a:xfrm>
              <a:off x="-318758" y="-438055"/>
              <a:ext cx="2054230" cy="1341411"/>
              <a:chOff x="-318758" y="-438055"/>
              <a:chExt cx="2054230" cy="1341411"/>
            </a:xfrm>
          </p:grpSpPr>
          <p:sp>
            <p:nvSpPr>
              <p:cNvPr id="7" name="任意多边形 6"/>
              <p:cNvSpPr/>
              <p:nvPr/>
            </p:nvSpPr>
            <p:spPr>
              <a:xfrm rot="2700000">
                <a:off x="103782" y="-728333"/>
                <a:ext cx="1209149" cy="2054230"/>
              </a:xfrm>
              <a:custGeom>
                <a:avLst/>
                <a:gdLst>
                  <a:gd name="connsiteX0" fmla="*/ 579225 w 1209149"/>
                  <a:gd name="connsiteY0" fmla="*/ 629924 h 2054230"/>
                  <a:gd name="connsiteX1" fmla="*/ 1209149 w 1209149"/>
                  <a:gd name="connsiteY1" fmla="*/ 0 h 2054230"/>
                  <a:gd name="connsiteX2" fmla="*/ 1209149 w 1209149"/>
                  <a:gd name="connsiteY2" fmla="*/ 2054230 h 2054230"/>
                  <a:gd name="connsiteX3" fmla="*/ 629924 w 1209149"/>
                  <a:gd name="connsiteY3" fmla="*/ 2054230 h 2054230"/>
                  <a:gd name="connsiteX4" fmla="*/ 0 w 1209149"/>
                  <a:gd name="connsiteY4" fmla="*/ 1424306 h 2054230"/>
                  <a:gd name="connsiteX5" fmla="*/ 579225 w 1209149"/>
                  <a:gd name="connsiteY5" fmla="*/ 1424306 h 20542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09149" h="2054230">
                    <a:moveTo>
                      <a:pt x="579225" y="629924"/>
                    </a:moveTo>
                    <a:lnTo>
                      <a:pt x="1209149" y="0"/>
                    </a:lnTo>
                    <a:lnTo>
                      <a:pt x="1209149" y="2054230"/>
                    </a:lnTo>
                    <a:lnTo>
                      <a:pt x="629924" y="2054230"/>
                    </a:lnTo>
                    <a:lnTo>
                      <a:pt x="0" y="1424306"/>
                    </a:lnTo>
                    <a:lnTo>
                      <a:pt x="579225" y="1424306"/>
                    </a:lnTo>
                    <a:close/>
                  </a:path>
                </a:pathLst>
              </a:cu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 name="任意多边形 7"/>
              <p:cNvSpPr/>
              <p:nvPr/>
            </p:nvSpPr>
            <p:spPr>
              <a:xfrm rot="2700000">
                <a:off x="28669" y="-657766"/>
                <a:ext cx="1072529" cy="1511952"/>
              </a:xfrm>
              <a:custGeom>
                <a:avLst/>
                <a:gdLst>
                  <a:gd name="connsiteX0" fmla="*/ 0 w 1072529"/>
                  <a:gd name="connsiteY0" fmla="*/ 1072529 h 1511952"/>
                  <a:gd name="connsiteX1" fmla="*/ 1072529 w 1072529"/>
                  <a:gd name="connsiteY1" fmla="*/ 0 h 1511952"/>
                  <a:gd name="connsiteX2" fmla="*/ 1072529 w 1072529"/>
                  <a:gd name="connsiteY2" fmla="*/ 1511952 h 1511952"/>
                  <a:gd name="connsiteX3" fmla="*/ 439424 w 1072529"/>
                  <a:gd name="connsiteY3" fmla="*/ 1511952 h 1511952"/>
                </a:gdLst>
                <a:ahLst/>
                <a:cxnLst>
                  <a:cxn ang="0">
                    <a:pos x="connsiteX0" y="connsiteY0"/>
                  </a:cxn>
                  <a:cxn ang="0">
                    <a:pos x="connsiteX1" y="connsiteY1"/>
                  </a:cxn>
                  <a:cxn ang="0">
                    <a:pos x="connsiteX2" y="connsiteY2"/>
                  </a:cxn>
                  <a:cxn ang="0">
                    <a:pos x="connsiteX3" y="connsiteY3"/>
                  </a:cxn>
                </a:cxnLst>
                <a:rect l="l" t="t" r="r" b="b"/>
                <a:pathLst>
                  <a:path w="1072529" h="1511952">
                    <a:moveTo>
                      <a:pt x="0" y="1072529"/>
                    </a:moveTo>
                    <a:lnTo>
                      <a:pt x="1072529" y="0"/>
                    </a:lnTo>
                    <a:lnTo>
                      <a:pt x="1072529" y="1511952"/>
                    </a:lnTo>
                    <a:lnTo>
                      <a:pt x="439424" y="1511952"/>
                    </a:lnTo>
                    <a:close/>
                  </a:path>
                </a:pathLst>
              </a:custGeom>
              <a:noFill/>
              <a:ln w="57150">
                <a:gradFill flip="none" rotWithShape="1">
                  <a:gsLst>
                    <a:gs pos="0">
                      <a:srgbClr val="D7B26C"/>
                    </a:gs>
                    <a:gs pos="67000">
                      <a:srgbClr val="D7B26C">
                        <a:alpha val="40000"/>
                      </a:srgbClr>
                    </a:gs>
                    <a:gs pos="100000">
                      <a:srgbClr val="D7B26C">
                        <a:alpha val="65000"/>
                      </a:srgbClr>
                    </a:gs>
                  </a:gsLst>
                  <a:lin ang="162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 name="组合 3"/>
            <p:cNvGrpSpPr/>
            <p:nvPr/>
          </p:nvGrpSpPr>
          <p:grpSpPr>
            <a:xfrm flipV="1">
              <a:off x="-318759" y="5962745"/>
              <a:ext cx="2054230" cy="1341411"/>
              <a:chOff x="-318758" y="-438055"/>
              <a:chExt cx="2054230" cy="1341411"/>
            </a:xfrm>
          </p:grpSpPr>
          <p:sp>
            <p:nvSpPr>
              <p:cNvPr id="5" name="任意多边形 4"/>
              <p:cNvSpPr/>
              <p:nvPr/>
            </p:nvSpPr>
            <p:spPr>
              <a:xfrm rot="2700000">
                <a:off x="103782" y="-728333"/>
                <a:ext cx="1209149" cy="2054230"/>
              </a:xfrm>
              <a:custGeom>
                <a:avLst/>
                <a:gdLst>
                  <a:gd name="connsiteX0" fmla="*/ 579225 w 1209149"/>
                  <a:gd name="connsiteY0" fmla="*/ 629924 h 2054230"/>
                  <a:gd name="connsiteX1" fmla="*/ 1209149 w 1209149"/>
                  <a:gd name="connsiteY1" fmla="*/ 0 h 2054230"/>
                  <a:gd name="connsiteX2" fmla="*/ 1209149 w 1209149"/>
                  <a:gd name="connsiteY2" fmla="*/ 2054230 h 2054230"/>
                  <a:gd name="connsiteX3" fmla="*/ 629924 w 1209149"/>
                  <a:gd name="connsiteY3" fmla="*/ 2054230 h 2054230"/>
                  <a:gd name="connsiteX4" fmla="*/ 0 w 1209149"/>
                  <a:gd name="connsiteY4" fmla="*/ 1424306 h 2054230"/>
                  <a:gd name="connsiteX5" fmla="*/ 579225 w 1209149"/>
                  <a:gd name="connsiteY5" fmla="*/ 1424306 h 20542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09149" h="2054230">
                    <a:moveTo>
                      <a:pt x="579225" y="629924"/>
                    </a:moveTo>
                    <a:lnTo>
                      <a:pt x="1209149" y="0"/>
                    </a:lnTo>
                    <a:lnTo>
                      <a:pt x="1209149" y="2054230"/>
                    </a:lnTo>
                    <a:lnTo>
                      <a:pt x="629924" y="2054230"/>
                    </a:lnTo>
                    <a:lnTo>
                      <a:pt x="0" y="1424306"/>
                    </a:lnTo>
                    <a:lnTo>
                      <a:pt x="579225" y="1424306"/>
                    </a:lnTo>
                    <a:close/>
                  </a:path>
                </a:pathLst>
              </a:cu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 name="任意多边形 5"/>
              <p:cNvSpPr/>
              <p:nvPr/>
            </p:nvSpPr>
            <p:spPr>
              <a:xfrm rot="2700000">
                <a:off x="28669" y="-657766"/>
                <a:ext cx="1072529" cy="1511952"/>
              </a:xfrm>
              <a:custGeom>
                <a:avLst/>
                <a:gdLst>
                  <a:gd name="connsiteX0" fmla="*/ 0 w 1072529"/>
                  <a:gd name="connsiteY0" fmla="*/ 1072529 h 1511952"/>
                  <a:gd name="connsiteX1" fmla="*/ 1072529 w 1072529"/>
                  <a:gd name="connsiteY1" fmla="*/ 0 h 1511952"/>
                  <a:gd name="connsiteX2" fmla="*/ 1072529 w 1072529"/>
                  <a:gd name="connsiteY2" fmla="*/ 1511952 h 1511952"/>
                  <a:gd name="connsiteX3" fmla="*/ 439424 w 1072529"/>
                  <a:gd name="connsiteY3" fmla="*/ 1511952 h 1511952"/>
                </a:gdLst>
                <a:ahLst/>
                <a:cxnLst>
                  <a:cxn ang="0">
                    <a:pos x="connsiteX0" y="connsiteY0"/>
                  </a:cxn>
                  <a:cxn ang="0">
                    <a:pos x="connsiteX1" y="connsiteY1"/>
                  </a:cxn>
                  <a:cxn ang="0">
                    <a:pos x="connsiteX2" y="connsiteY2"/>
                  </a:cxn>
                  <a:cxn ang="0">
                    <a:pos x="connsiteX3" y="connsiteY3"/>
                  </a:cxn>
                </a:cxnLst>
                <a:rect l="l" t="t" r="r" b="b"/>
                <a:pathLst>
                  <a:path w="1072529" h="1511952">
                    <a:moveTo>
                      <a:pt x="0" y="1072529"/>
                    </a:moveTo>
                    <a:lnTo>
                      <a:pt x="1072529" y="0"/>
                    </a:lnTo>
                    <a:lnTo>
                      <a:pt x="1072529" y="1511952"/>
                    </a:lnTo>
                    <a:lnTo>
                      <a:pt x="439424" y="1511952"/>
                    </a:lnTo>
                    <a:close/>
                  </a:path>
                </a:pathLst>
              </a:custGeom>
              <a:noFill/>
              <a:ln w="57150">
                <a:gradFill flip="none" rotWithShape="1">
                  <a:gsLst>
                    <a:gs pos="0">
                      <a:srgbClr val="D7B26C"/>
                    </a:gs>
                    <a:gs pos="67000">
                      <a:srgbClr val="D7B26C">
                        <a:alpha val="40000"/>
                      </a:srgbClr>
                    </a:gs>
                    <a:gs pos="100000">
                      <a:srgbClr val="D7B26C">
                        <a:alpha val="65000"/>
                      </a:srgbClr>
                    </a:gs>
                  </a:gsLst>
                  <a:lin ang="162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9" name="组合 8"/>
          <p:cNvGrpSpPr/>
          <p:nvPr/>
        </p:nvGrpSpPr>
        <p:grpSpPr>
          <a:xfrm>
            <a:off x="9629471" y="-57386"/>
            <a:ext cx="4744029" cy="6972537"/>
            <a:chOff x="9629471" y="-57386"/>
            <a:chExt cx="4744029" cy="6972537"/>
          </a:xfrm>
        </p:grpSpPr>
        <p:sp>
          <p:nvSpPr>
            <p:cNvPr id="10" name="任意多边形 9"/>
            <p:cNvSpPr/>
            <p:nvPr/>
          </p:nvSpPr>
          <p:spPr>
            <a:xfrm rot="2700000">
              <a:off x="10004350" y="1244426"/>
              <a:ext cx="4369150" cy="4369150"/>
            </a:xfrm>
            <a:custGeom>
              <a:avLst/>
              <a:gdLst>
                <a:gd name="connsiteX0" fmla="*/ 0 w 4369150"/>
                <a:gd name="connsiteY0" fmla="*/ 0 h 4369150"/>
                <a:gd name="connsiteX1" fmla="*/ 875900 w 4369150"/>
                <a:gd name="connsiteY1" fmla="*/ 875899 h 4369150"/>
                <a:gd name="connsiteX2" fmla="*/ 875899 w 4369150"/>
                <a:gd name="connsiteY2" fmla="*/ 3493251 h 4369150"/>
                <a:gd name="connsiteX3" fmla="*/ 3493251 w 4369150"/>
                <a:gd name="connsiteY3" fmla="*/ 3493251 h 4369150"/>
                <a:gd name="connsiteX4" fmla="*/ 4369150 w 4369150"/>
                <a:gd name="connsiteY4" fmla="*/ 4369150 h 4369150"/>
                <a:gd name="connsiteX5" fmla="*/ 0 w 4369150"/>
                <a:gd name="connsiteY5" fmla="*/ 4369150 h 4369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69150" h="4369150">
                  <a:moveTo>
                    <a:pt x="0" y="0"/>
                  </a:moveTo>
                  <a:lnTo>
                    <a:pt x="875900" y="875899"/>
                  </a:lnTo>
                  <a:lnTo>
                    <a:pt x="875899" y="3493251"/>
                  </a:lnTo>
                  <a:lnTo>
                    <a:pt x="3493251" y="3493251"/>
                  </a:lnTo>
                  <a:lnTo>
                    <a:pt x="4369150" y="4369150"/>
                  </a:lnTo>
                  <a:lnTo>
                    <a:pt x="0" y="4369150"/>
                  </a:lnTo>
                  <a:close/>
                </a:path>
              </a:pathLst>
            </a:cu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11" name="组合 10"/>
            <p:cNvGrpSpPr/>
            <p:nvPr/>
          </p:nvGrpSpPr>
          <p:grpSpPr>
            <a:xfrm>
              <a:off x="9629471" y="-57386"/>
              <a:ext cx="2620422" cy="6972537"/>
              <a:chOff x="9629471" y="-57386"/>
              <a:chExt cx="2620422" cy="6972537"/>
            </a:xfrm>
          </p:grpSpPr>
          <p:sp>
            <p:nvSpPr>
              <p:cNvPr id="12" name="任意多边形 11"/>
              <p:cNvSpPr/>
              <p:nvPr/>
            </p:nvSpPr>
            <p:spPr>
              <a:xfrm>
                <a:off x="10177462" y="5889069"/>
                <a:ext cx="2014538" cy="1007269"/>
              </a:xfrm>
              <a:custGeom>
                <a:avLst/>
                <a:gdLst>
                  <a:gd name="connsiteX0" fmla="*/ 1007269 w 2014538"/>
                  <a:gd name="connsiteY0" fmla="*/ 0 h 1007269"/>
                  <a:gd name="connsiteX1" fmla="*/ 2014538 w 2014538"/>
                  <a:gd name="connsiteY1" fmla="*/ 1007269 h 1007269"/>
                  <a:gd name="connsiteX2" fmla="*/ 0 w 2014538"/>
                  <a:gd name="connsiteY2" fmla="*/ 1007269 h 1007269"/>
                </a:gdLst>
                <a:ahLst/>
                <a:cxnLst>
                  <a:cxn ang="0">
                    <a:pos x="connsiteX0" y="connsiteY0"/>
                  </a:cxn>
                  <a:cxn ang="0">
                    <a:pos x="connsiteX1" y="connsiteY1"/>
                  </a:cxn>
                  <a:cxn ang="0">
                    <a:pos x="connsiteX2" y="connsiteY2"/>
                  </a:cxn>
                </a:cxnLst>
                <a:rect l="l" t="t" r="r" b="b"/>
                <a:pathLst>
                  <a:path w="2014538" h="1007269">
                    <a:moveTo>
                      <a:pt x="1007269" y="0"/>
                    </a:moveTo>
                    <a:lnTo>
                      <a:pt x="2014538" y="1007269"/>
                    </a:lnTo>
                    <a:lnTo>
                      <a:pt x="0" y="1007269"/>
                    </a:lnTo>
                    <a:close/>
                  </a:path>
                </a:pathLst>
              </a:cu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任意多边形 12"/>
              <p:cNvSpPr/>
              <p:nvPr/>
            </p:nvSpPr>
            <p:spPr>
              <a:xfrm>
                <a:off x="9901083" y="2840615"/>
                <a:ext cx="2329761" cy="4074536"/>
              </a:xfrm>
              <a:custGeom>
                <a:avLst/>
                <a:gdLst>
                  <a:gd name="connsiteX0" fmla="*/ 2329761 w 2329761"/>
                  <a:gd name="connsiteY0" fmla="*/ 0 h 4074536"/>
                  <a:gd name="connsiteX1" fmla="*/ 2329761 w 2329761"/>
                  <a:gd name="connsiteY1" fmla="*/ 4074536 h 4074536"/>
                  <a:gd name="connsiteX2" fmla="*/ 1744775 w 2329761"/>
                  <a:gd name="connsiteY2" fmla="*/ 4074536 h 4074536"/>
                  <a:gd name="connsiteX3" fmla="*/ 0 w 2329761"/>
                  <a:gd name="connsiteY3" fmla="*/ 2329761 h 4074536"/>
                </a:gdLst>
                <a:ahLst/>
                <a:cxnLst>
                  <a:cxn ang="0">
                    <a:pos x="connsiteX0" y="connsiteY0"/>
                  </a:cxn>
                  <a:cxn ang="0">
                    <a:pos x="connsiteX1" y="connsiteY1"/>
                  </a:cxn>
                  <a:cxn ang="0">
                    <a:pos x="connsiteX2" y="connsiteY2"/>
                  </a:cxn>
                  <a:cxn ang="0">
                    <a:pos x="connsiteX3" y="connsiteY3"/>
                  </a:cxn>
                </a:cxnLst>
                <a:rect l="l" t="t" r="r" b="b"/>
                <a:pathLst>
                  <a:path w="2329761" h="4074536">
                    <a:moveTo>
                      <a:pt x="2329761" y="0"/>
                    </a:moveTo>
                    <a:lnTo>
                      <a:pt x="2329761" y="4074536"/>
                    </a:lnTo>
                    <a:lnTo>
                      <a:pt x="1744775" y="4074536"/>
                    </a:lnTo>
                    <a:lnTo>
                      <a:pt x="0" y="2329761"/>
                    </a:lnTo>
                    <a:close/>
                  </a:path>
                </a:pathLst>
              </a:custGeom>
              <a:noFill/>
              <a:ln w="57150">
                <a:gradFill flip="none" rotWithShape="1">
                  <a:gsLst>
                    <a:gs pos="0">
                      <a:srgbClr val="D7B26C"/>
                    </a:gs>
                    <a:gs pos="31000">
                      <a:srgbClr val="D7B26C">
                        <a:alpha val="27000"/>
                      </a:srgbClr>
                    </a:gs>
                    <a:gs pos="65000">
                      <a:srgbClr val="D7B26C"/>
                    </a:gs>
                    <a:gs pos="100000">
                      <a:srgbClr val="D7B26C">
                        <a:alpha val="0"/>
                      </a:srgb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任意多边形 13"/>
              <p:cNvSpPr/>
              <p:nvPr/>
            </p:nvSpPr>
            <p:spPr>
              <a:xfrm>
                <a:off x="10162403" y="3101936"/>
                <a:ext cx="2068440" cy="3811626"/>
              </a:xfrm>
              <a:custGeom>
                <a:avLst/>
                <a:gdLst>
                  <a:gd name="connsiteX0" fmla="*/ 2068440 w 2068440"/>
                  <a:gd name="connsiteY0" fmla="*/ 0 h 3811626"/>
                  <a:gd name="connsiteX1" fmla="*/ 2068440 w 2068440"/>
                  <a:gd name="connsiteY1" fmla="*/ 3811626 h 3811626"/>
                  <a:gd name="connsiteX2" fmla="*/ 1743186 w 2068440"/>
                  <a:gd name="connsiteY2" fmla="*/ 3811626 h 3811626"/>
                  <a:gd name="connsiteX3" fmla="*/ 0 w 2068440"/>
                  <a:gd name="connsiteY3" fmla="*/ 2068440 h 3811626"/>
                </a:gdLst>
                <a:ahLst/>
                <a:cxnLst>
                  <a:cxn ang="0">
                    <a:pos x="connsiteX0" y="connsiteY0"/>
                  </a:cxn>
                  <a:cxn ang="0">
                    <a:pos x="connsiteX1" y="connsiteY1"/>
                  </a:cxn>
                  <a:cxn ang="0">
                    <a:pos x="connsiteX2" y="connsiteY2"/>
                  </a:cxn>
                  <a:cxn ang="0">
                    <a:pos x="connsiteX3" y="connsiteY3"/>
                  </a:cxn>
                </a:cxnLst>
                <a:rect l="l" t="t" r="r" b="b"/>
                <a:pathLst>
                  <a:path w="2068440" h="3811626">
                    <a:moveTo>
                      <a:pt x="2068440" y="0"/>
                    </a:moveTo>
                    <a:lnTo>
                      <a:pt x="2068440" y="3811626"/>
                    </a:lnTo>
                    <a:lnTo>
                      <a:pt x="1743186" y="3811626"/>
                    </a:lnTo>
                    <a:lnTo>
                      <a:pt x="0" y="2068440"/>
                    </a:lnTo>
                    <a:close/>
                  </a:path>
                </a:pathLst>
              </a:custGeom>
              <a:noFill/>
              <a:ln w="57150">
                <a:gradFill flip="none" rotWithShape="1">
                  <a:gsLst>
                    <a:gs pos="0">
                      <a:srgbClr val="D7B26C"/>
                    </a:gs>
                    <a:gs pos="31000">
                      <a:srgbClr val="D7B26C">
                        <a:alpha val="27000"/>
                      </a:srgbClr>
                    </a:gs>
                    <a:gs pos="65000">
                      <a:srgbClr val="D7B26C"/>
                    </a:gs>
                    <a:gs pos="100000">
                      <a:srgbClr val="D7B26C">
                        <a:alpha val="0"/>
                      </a:srgb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任意多边形 14"/>
              <p:cNvSpPr/>
              <p:nvPr/>
            </p:nvSpPr>
            <p:spPr>
              <a:xfrm>
                <a:off x="9901084" y="-57386"/>
                <a:ext cx="2348809" cy="4093820"/>
              </a:xfrm>
              <a:custGeom>
                <a:avLst/>
                <a:gdLst>
                  <a:gd name="connsiteX0" fmla="*/ 1745011 w 2348809"/>
                  <a:gd name="connsiteY0" fmla="*/ 0 h 4093820"/>
                  <a:gd name="connsiteX1" fmla="*/ 2348809 w 2348809"/>
                  <a:gd name="connsiteY1" fmla="*/ 0 h 4093820"/>
                  <a:gd name="connsiteX2" fmla="*/ 2348809 w 2348809"/>
                  <a:gd name="connsiteY2" fmla="*/ 4093820 h 4093820"/>
                  <a:gd name="connsiteX3" fmla="*/ 0 w 2348809"/>
                  <a:gd name="connsiteY3" fmla="*/ 1745011 h 4093820"/>
                </a:gdLst>
                <a:ahLst/>
                <a:cxnLst>
                  <a:cxn ang="0">
                    <a:pos x="connsiteX0" y="connsiteY0"/>
                  </a:cxn>
                  <a:cxn ang="0">
                    <a:pos x="connsiteX1" y="connsiteY1"/>
                  </a:cxn>
                  <a:cxn ang="0">
                    <a:pos x="connsiteX2" y="connsiteY2"/>
                  </a:cxn>
                  <a:cxn ang="0">
                    <a:pos x="connsiteX3" y="connsiteY3"/>
                  </a:cxn>
                </a:cxnLst>
                <a:rect l="l" t="t" r="r" b="b"/>
                <a:pathLst>
                  <a:path w="2348809" h="4093820">
                    <a:moveTo>
                      <a:pt x="1745011" y="0"/>
                    </a:moveTo>
                    <a:lnTo>
                      <a:pt x="2348809" y="0"/>
                    </a:lnTo>
                    <a:lnTo>
                      <a:pt x="2348809" y="4093820"/>
                    </a:lnTo>
                    <a:lnTo>
                      <a:pt x="0" y="1745011"/>
                    </a:lnTo>
                    <a:close/>
                  </a:path>
                </a:pathLst>
              </a:custGeom>
              <a:noFill/>
              <a:ln w="57150">
                <a:gradFill flip="none" rotWithShape="1">
                  <a:gsLst>
                    <a:gs pos="0">
                      <a:srgbClr val="D7B26C"/>
                    </a:gs>
                    <a:gs pos="31000">
                      <a:srgbClr val="D7B26C">
                        <a:alpha val="27000"/>
                      </a:srgbClr>
                    </a:gs>
                    <a:gs pos="65000">
                      <a:srgbClr val="D7B26C"/>
                    </a:gs>
                    <a:gs pos="100000">
                      <a:srgbClr val="D7B26C">
                        <a:alpha val="0"/>
                      </a:srgb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a:off x="10162404" y="-57149"/>
                <a:ext cx="2057866" cy="3802641"/>
              </a:xfrm>
              <a:custGeom>
                <a:avLst/>
                <a:gdLst>
                  <a:gd name="connsiteX0" fmla="*/ 1744775 w 2057866"/>
                  <a:gd name="connsiteY0" fmla="*/ 0 h 3802641"/>
                  <a:gd name="connsiteX1" fmla="*/ 2057866 w 2057866"/>
                  <a:gd name="connsiteY1" fmla="*/ 0 h 3802641"/>
                  <a:gd name="connsiteX2" fmla="*/ 2057866 w 2057866"/>
                  <a:gd name="connsiteY2" fmla="*/ 3802641 h 3802641"/>
                  <a:gd name="connsiteX3" fmla="*/ 0 w 2057866"/>
                  <a:gd name="connsiteY3" fmla="*/ 1744775 h 3802641"/>
                </a:gdLst>
                <a:ahLst/>
                <a:cxnLst>
                  <a:cxn ang="0">
                    <a:pos x="connsiteX0" y="connsiteY0"/>
                  </a:cxn>
                  <a:cxn ang="0">
                    <a:pos x="connsiteX1" y="connsiteY1"/>
                  </a:cxn>
                  <a:cxn ang="0">
                    <a:pos x="connsiteX2" y="connsiteY2"/>
                  </a:cxn>
                  <a:cxn ang="0">
                    <a:pos x="connsiteX3" y="connsiteY3"/>
                  </a:cxn>
                </a:cxnLst>
                <a:rect l="l" t="t" r="r" b="b"/>
                <a:pathLst>
                  <a:path w="2057866" h="3802641">
                    <a:moveTo>
                      <a:pt x="1744775" y="0"/>
                    </a:moveTo>
                    <a:lnTo>
                      <a:pt x="2057866" y="0"/>
                    </a:lnTo>
                    <a:lnTo>
                      <a:pt x="2057866" y="3802641"/>
                    </a:lnTo>
                    <a:lnTo>
                      <a:pt x="0" y="1744775"/>
                    </a:lnTo>
                    <a:close/>
                  </a:path>
                </a:pathLst>
              </a:custGeom>
              <a:noFill/>
              <a:ln w="57150">
                <a:gradFill flip="none" rotWithShape="1">
                  <a:gsLst>
                    <a:gs pos="0">
                      <a:srgbClr val="D7B26C"/>
                    </a:gs>
                    <a:gs pos="31000">
                      <a:srgbClr val="D7B26C">
                        <a:alpha val="27000"/>
                      </a:srgbClr>
                    </a:gs>
                    <a:gs pos="65000">
                      <a:srgbClr val="D7B26C"/>
                    </a:gs>
                    <a:gs pos="100000">
                      <a:srgbClr val="D7B26C">
                        <a:alpha val="0"/>
                      </a:srgb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任意多边形 16"/>
              <p:cNvSpPr/>
              <p:nvPr/>
            </p:nvSpPr>
            <p:spPr>
              <a:xfrm>
                <a:off x="9629471" y="857250"/>
                <a:ext cx="2601373" cy="5143500"/>
              </a:xfrm>
              <a:custGeom>
                <a:avLst/>
                <a:gdLst>
                  <a:gd name="connsiteX0" fmla="*/ 2571750 w 2601373"/>
                  <a:gd name="connsiteY0" fmla="*/ 0 h 5143500"/>
                  <a:gd name="connsiteX1" fmla="*/ 2601373 w 2601373"/>
                  <a:gd name="connsiteY1" fmla="*/ 29623 h 5143500"/>
                  <a:gd name="connsiteX2" fmla="*/ 2601373 w 2601373"/>
                  <a:gd name="connsiteY2" fmla="*/ 5113877 h 5143500"/>
                  <a:gd name="connsiteX3" fmla="*/ 2571750 w 2601373"/>
                  <a:gd name="connsiteY3" fmla="*/ 5143500 h 5143500"/>
                  <a:gd name="connsiteX4" fmla="*/ 0 w 2601373"/>
                  <a:gd name="connsiteY4" fmla="*/ 2571750 h 51435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01373" h="5143500">
                    <a:moveTo>
                      <a:pt x="2571750" y="0"/>
                    </a:moveTo>
                    <a:lnTo>
                      <a:pt x="2601373" y="29623"/>
                    </a:lnTo>
                    <a:lnTo>
                      <a:pt x="2601373" y="5113877"/>
                    </a:lnTo>
                    <a:lnTo>
                      <a:pt x="2571750" y="5143500"/>
                    </a:lnTo>
                    <a:lnTo>
                      <a:pt x="0" y="2571750"/>
                    </a:lnTo>
                    <a:close/>
                  </a:path>
                </a:pathLst>
              </a:custGeom>
              <a:noFill/>
              <a:ln w="57150">
                <a:gradFill flip="none" rotWithShape="1">
                  <a:gsLst>
                    <a:gs pos="0">
                      <a:srgbClr val="D7B26C"/>
                    </a:gs>
                    <a:gs pos="57000">
                      <a:srgbClr val="D7B26C">
                        <a:alpha val="28000"/>
                      </a:srgbClr>
                    </a:gs>
                    <a:gs pos="100000">
                      <a:srgbClr val="D7B26C">
                        <a:alpha val="0"/>
                      </a:srgb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任意多边形 17"/>
              <p:cNvSpPr/>
              <p:nvPr/>
            </p:nvSpPr>
            <p:spPr>
              <a:xfrm>
                <a:off x="10734370" y="1962150"/>
                <a:ext cx="1466850" cy="2933700"/>
              </a:xfrm>
              <a:custGeom>
                <a:avLst/>
                <a:gdLst>
                  <a:gd name="connsiteX0" fmla="*/ 1466850 w 1466850"/>
                  <a:gd name="connsiteY0" fmla="*/ 0 h 2933700"/>
                  <a:gd name="connsiteX1" fmla="*/ 1466850 w 1466850"/>
                  <a:gd name="connsiteY1" fmla="*/ 2933700 h 2933700"/>
                  <a:gd name="connsiteX2" fmla="*/ 0 w 1466850"/>
                  <a:gd name="connsiteY2" fmla="*/ 1466850 h 2933700"/>
                </a:gdLst>
                <a:ahLst/>
                <a:cxnLst>
                  <a:cxn ang="0">
                    <a:pos x="connsiteX0" y="connsiteY0"/>
                  </a:cxn>
                  <a:cxn ang="0">
                    <a:pos x="connsiteX1" y="connsiteY1"/>
                  </a:cxn>
                  <a:cxn ang="0">
                    <a:pos x="connsiteX2" y="connsiteY2"/>
                  </a:cxn>
                </a:cxnLst>
                <a:rect l="l" t="t" r="r" b="b"/>
                <a:pathLst>
                  <a:path w="1466850" h="2933700">
                    <a:moveTo>
                      <a:pt x="1466850" y="0"/>
                    </a:moveTo>
                    <a:lnTo>
                      <a:pt x="1466850" y="2933700"/>
                    </a:lnTo>
                    <a:lnTo>
                      <a:pt x="0" y="1466850"/>
                    </a:lnTo>
                    <a:close/>
                  </a:path>
                </a:pathLst>
              </a:cu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18"/>
              <p:cNvSpPr/>
              <p:nvPr/>
            </p:nvSpPr>
            <p:spPr>
              <a:xfrm>
                <a:off x="11237917" y="2465696"/>
                <a:ext cx="973877" cy="1926608"/>
              </a:xfrm>
              <a:custGeom>
                <a:avLst/>
                <a:gdLst>
                  <a:gd name="connsiteX0" fmla="*/ 963304 w 973877"/>
                  <a:gd name="connsiteY0" fmla="*/ 0 h 1926608"/>
                  <a:gd name="connsiteX1" fmla="*/ 973877 w 973877"/>
                  <a:gd name="connsiteY1" fmla="*/ 10573 h 1926608"/>
                  <a:gd name="connsiteX2" fmla="*/ 973877 w 973877"/>
                  <a:gd name="connsiteY2" fmla="*/ 1916035 h 1926608"/>
                  <a:gd name="connsiteX3" fmla="*/ 963304 w 973877"/>
                  <a:gd name="connsiteY3" fmla="*/ 1926608 h 1926608"/>
                  <a:gd name="connsiteX4" fmla="*/ 0 w 973877"/>
                  <a:gd name="connsiteY4" fmla="*/ 963304 h 19266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3877" h="1926608">
                    <a:moveTo>
                      <a:pt x="963304" y="0"/>
                    </a:moveTo>
                    <a:lnTo>
                      <a:pt x="973877" y="10573"/>
                    </a:lnTo>
                    <a:lnTo>
                      <a:pt x="973877" y="1916035"/>
                    </a:lnTo>
                    <a:lnTo>
                      <a:pt x="963304" y="1926608"/>
                    </a:lnTo>
                    <a:lnTo>
                      <a:pt x="0" y="963304"/>
                    </a:lnTo>
                    <a:close/>
                  </a:path>
                </a:pathLst>
              </a:custGeom>
              <a:noFill/>
              <a:ln w="57150">
                <a:gradFill flip="none" rotWithShape="1">
                  <a:gsLst>
                    <a:gs pos="0">
                      <a:srgbClr val="D7B26C"/>
                    </a:gs>
                    <a:gs pos="57000">
                      <a:srgbClr val="D7B26C">
                        <a:alpha val="28000"/>
                      </a:srgbClr>
                    </a:gs>
                    <a:gs pos="100000">
                      <a:srgbClr val="D7B26C">
                        <a:alpha val="0"/>
                      </a:srgb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cxnSp>
        <p:nvCxnSpPr>
          <p:cNvPr id="20" name="直接连接符 19"/>
          <p:cNvCxnSpPr>
            <a:stCxn id="7" idx="2"/>
            <a:endCxn id="5" idx="2"/>
          </p:cNvCxnSpPr>
          <p:nvPr/>
        </p:nvCxnSpPr>
        <p:spPr>
          <a:xfrm flipH="1">
            <a:off x="409568" y="1452513"/>
            <a:ext cx="1" cy="3961076"/>
          </a:xfrm>
          <a:prstGeom prst="line">
            <a:avLst/>
          </a:prstGeom>
          <a:ln w="38100">
            <a:gradFill flip="none" rotWithShape="1">
              <a:gsLst>
                <a:gs pos="0">
                  <a:srgbClr val="D7B26C"/>
                </a:gs>
                <a:gs pos="47000">
                  <a:srgbClr val="D7B26C">
                    <a:alpha val="64000"/>
                  </a:srgbClr>
                </a:gs>
                <a:gs pos="79000">
                  <a:srgbClr val="D7B26C">
                    <a:alpha val="36000"/>
                  </a:srgbClr>
                </a:gs>
                <a:gs pos="25000">
                  <a:srgbClr val="D7B26C">
                    <a:alpha val="40000"/>
                  </a:srgbClr>
                </a:gs>
                <a:gs pos="100000">
                  <a:srgbClr val="D7B26C"/>
                </a:gs>
              </a:gsLst>
              <a:lin ang="5400000" scaled="1"/>
              <a:tileRect/>
            </a:gradFill>
          </a:ln>
        </p:spPr>
        <p:style>
          <a:lnRef idx="1">
            <a:schemeClr val="accent1"/>
          </a:lnRef>
          <a:fillRef idx="0">
            <a:schemeClr val="accent1"/>
          </a:fillRef>
          <a:effectRef idx="0">
            <a:schemeClr val="accent1"/>
          </a:effectRef>
          <a:fontRef idx="minor">
            <a:schemeClr val="tx1"/>
          </a:fontRef>
        </p:style>
      </p:cxnSp>
      <p:sp>
        <p:nvSpPr>
          <p:cNvPr id="21" name="文本框 20"/>
          <p:cNvSpPr txBox="1"/>
          <p:nvPr/>
        </p:nvSpPr>
        <p:spPr>
          <a:xfrm>
            <a:off x="3449895" y="2840240"/>
            <a:ext cx="4916007" cy="1106805"/>
          </a:xfrm>
          <a:prstGeom prst="rect">
            <a:avLst/>
          </a:prstGeom>
          <a:noFill/>
        </p:spPr>
        <p:txBody>
          <a:bodyPr wrap="square" rtlCol="0">
            <a:spAutoFit/>
          </a:bodyPr>
          <a:lstStyle/>
          <a:p>
            <a:pPr algn="dist" fontAlgn="auto">
              <a:lnSpc>
                <a:spcPct val="100000"/>
              </a:lnSpc>
            </a:pPr>
            <a:r>
              <a:rPr lang="zh-CN" altLang="en-US" sz="6600" b="1" dirty="0">
                <a:solidFill>
                  <a:srgbClr val="5C826D"/>
                </a:solidFill>
                <a:latin typeface="汉仪文黑-55简" panose="00020600040101010101" charset="-122"/>
                <a:ea typeface="汉仪文黑-55简" panose="00020600040101010101" charset="-122"/>
              </a:rPr>
              <a:t>谢谢</a:t>
            </a:r>
            <a:r>
              <a:rPr lang="zh-CN" altLang="en-US" sz="6600" b="1" dirty="0" smtClean="0">
                <a:solidFill>
                  <a:srgbClr val="5C826D"/>
                </a:solidFill>
                <a:latin typeface="汉仪文黑-55简" panose="00020600040101010101" charset="-122"/>
                <a:ea typeface="汉仪文黑-55简" panose="00020600040101010101" charset="-122"/>
              </a:rPr>
              <a:t>！</a:t>
            </a:r>
            <a:endParaRPr lang="zh-CN" altLang="en-US" sz="6600" b="1" dirty="0" smtClean="0">
              <a:solidFill>
                <a:srgbClr val="5C826D"/>
              </a:solidFill>
              <a:latin typeface="汉仪文黑-55简" panose="00020600040101010101" charset="-122"/>
              <a:ea typeface="汉仪文黑-55简" panose="00020600040101010101" charset="-122"/>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629471" y="-57386"/>
            <a:ext cx="4744029" cy="6972537"/>
            <a:chOff x="9629471" y="-57386"/>
            <a:chExt cx="4744029" cy="6972537"/>
          </a:xfrm>
        </p:grpSpPr>
        <p:sp>
          <p:nvSpPr>
            <p:cNvPr id="10" name="任意多边形 9"/>
            <p:cNvSpPr/>
            <p:nvPr/>
          </p:nvSpPr>
          <p:spPr>
            <a:xfrm rot="2700000">
              <a:off x="10004350" y="1244426"/>
              <a:ext cx="4369150" cy="4369150"/>
            </a:xfrm>
            <a:custGeom>
              <a:avLst/>
              <a:gdLst>
                <a:gd name="connsiteX0" fmla="*/ 0 w 4369150"/>
                <a:gd name="connsiteY0" fmla="*/ 0 h 4369150"/>
                <a:gd name="connsiteX1" fmla="*/ 875900 w 4369150"/>
                <a:gd name="connsiteY1" fmla="*/ 875899 h 4369150"/>
                <a:gd name="connsiteX2" fmla="*/ 875899 w 4369150"/>
                <a:gd name="connsiteY2" fmla="*/ 3493251 h 4369150"/>
                <a:gd name="connsiteX3" fmla="*/ 3493251 w 4369150"/>
                <a:gd name="connsiteY3" fmla="*/ 3493251 h 4369150"/>
                <a:gd name="connsiteX4" fmla="*/ 4369150 w 4369150"/>
                <a:gd name="connsiteY4" fmla="*/ 4369150 h 4369150"/>
                <a:gd name="connsiteX5" fmla="*/ 0 w 4369150"/>
                <a:gd name="connsiteY5" fmla="*/ 4369150 h 4369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69150" h="4369150">
                  <a:moveTo>
                    <a:pt x="0" y="0"/>
                  </a:moveTo>
                  <a:lnTo>
                    <a:pt x="875900" y="875899"/>
                  </a:lnTo>
                  <a:lnTo>
                    <a:pt x="875899" y="3493251"/>
                  </a:lnTo>
                  <a:lnTo>
                    <a:pt x="3493251" y="3493251"/>
                  </a:lnTo>
                  <a:lnTo>
                    <a:pt x="4369150" y="4369150"/>
                  </a:lnTo>
                  <a:lnTo>
                    <a:pt x="0" y="4369150"/>
                  </a:lnTo>
                  <a:close/>
                </a:path>
              </a:pathLst>
            </a:cu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11" name="组合 10"/>
            <p:cNvGrpSpPr/>
            <p:nvPr/>
          </p:nvGrpSpPr>
          <p:grpSpPr>
            <a:xfrm>
              <a:off x="9629471" y="-57386"/>
              <a:ext cx="2620422" cy="6972537"/>
              <a:chOff x="9629471" y="-57386"/>
              <a:chExt cx="2620422" cy="6972537"/>
            </a:xfrm>
          </p:grpSpPr>
          <p:sp>
            <p:nvSpPr>
              <p:cNvPr id="12" name="任意多边形 11"/>
              <p:cNvSpPr/>
              <p:nvPr/>
            </p:nvSpPr>
            <p:spPr>
              <a:xfrm>
                <a:off x="10177462" y="5889069"/>
                <a:ext cx="2014538" cy="1007269"/>
              </a:xfrm>
              <a:custGeom>
                <a:avLst/>
                <a:gdLst>
                  <a:gd name="connsiteX0" fmla="*/ 1007269 w 2014538"/>
                  <a:gd name="connsiteY0" fmla="*/ 0 h 1007269"/>
                  <a:gd name="connsiteX1" fmla="*/ 2014538 w 2014538"/>
                  <a:gd name="connsiteY1" fmla="*/ 1007269 h 1007269"/>
                  <a:gd name="connsiteX2" fmla="*/ 0 w 2014538"/>
                  <a:gd name="connsiteY2" fmla="*/ 1007269 h 1007269"/>
                </a:gdLst>
                <a:ahLst/>
                <a:cxnLst>
                  <a:cxn ang="0">
                    <a:pos x="connsiteX0" y="connsiteY0"/>
                  </a:cxn>
                  <a:cxn ang="0">
                    <a:pos x="connsiteX1" y="connsiteY1"/>
                  </a:cxn>
                  <a:cxn ang="0">
                    <a:pos x="connsiteX2" y="connsiteY2"/>
                  </a:cxn>
                </a:cxnLst>
                <a:rect l="l" t="t" r="r" b="b"/>
                <a:pathLst>
                  <a:path w="2014538" h="1007269">
                    <a:moveTo>
                      <a:pt x="1007269" y="0"/>
                    </a:moveTo>
                    <a:lnTo>
                      <a:pt x="2014538" y="1007269"/>
                    </a:lnTo>
                    <a:lnTo>
                      <a:pt x="0" y="1007269"/>
                    </a:lnTo>
                    <a:close/>
                  </a:path>
                </a:pathLst>
              </a:cu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任意多边形 12"/>
              <p:cNvSpPr/>
              <p:nvPr/>
            </p:nvSpPr>
            <p:spPr>
              <a:xfrm>
                <a:off x="9901083" y="2840615"/>
                <a:ext cx="2329761" cy="4074536"/>
              </a:xfrm>
              <a:custGeom>
                <a:avLst/>
                <a:gdLst>
                  <a:gd name="connsiteX0" fmla="*/ 2329761 w 2329761"/>
                  <a:gd name="connsiteY0" fmla="*/ 0 h 4074536"/>
                  <a:gd name="connsiteX1" fmla="*/ 2329761 w 2329761"/>
                  <a:gd name="connsiteY1" fmla="*/ 4074536 h 4074536"/>
                  <a:gd name="connsiteX2" fmla="*/ 1744775 w 2329761"/>
                  <a:gd name="connsiteY2" fmla="*/ 4074536 h 4074536"/>
                  <a:gd name="connsiteX3" fmla="*/ 0 w 2329761"/>
                  <a:gd name="connsiteY3" fmla="*/ 2329761 h 4074536"/>
                </a:gdLst>
                <a:ahLst/>
                <a:cxnLst>
                  <a:cxn ang="0">
                    <a:pos x="connsiteX0" y="connsiteY0"/>
                  </a:cxn>
                  <a:cxn ang="0">
                    <a:pos x="connsiteX1" y="connsiteY1"/>
                  </a:cxn>
                  <a:cxn ang="0">
                    <a:pos x="connsiteX2" y="connsiteY2"/>
                  </a:cxn>
                  <a:cxn ang="0">
                    <a:pos x="connsiteX3" y="connsiteY3"/>
                  </a:cxn>
                </a:cxnLst>
                <a:rect l="l" t="t" r="r" b="b"/>
                <a:pathLst>
                  <a:path w="2329761" h="4074536">
                    <a:moveTo>
                      <a:pt x="2329761" y="0"/>
                    </a:moveTo>
                    <a:lnTo>
                      <a:pt x="2329761" y="4074536"/>
                    </a:lnTo>
                    <a:lnTo>
                      <a:pt x="1744775" y="4074536"/>
                    </a:lnTo>
                    <a:lnTo>
                      <a:pt x="0" y="2329761"/>
                    </a:lnTo>
                    <a:close/>
                  </a:path>
                </a:pathLst>
              </a:custGeom>
              <a:noFill/>
              <a:ln w="57150">
                <a:gradFill flip="none" rotWithShape="1">
                  <a:gsLst>
                    <a:gs pos="0">
                      <a:srgbClr val="D7B26C"/>
                    </a:gs>
                    <a:gs pos="31000">
                      <a:srgbClr val="D7B26C">
                        <a:alpha val="27000"/>
                      </a:srgbClr>
                    </a:gs>
                    <a:gs pos="65000">
                      <a:srgbClr val="D7B26C"/>
                    </a:gs>
                    <a:gs pos="100000">
                      <a:srgbClr val="D7B26C">
                        <a:alpha val="0"/>
                      </a:srgb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任意多边形 13"/>
              <p:cNvSpPr/>
              <p:nvPr/>
            </p:nvSpPr>
            <p:spPr>
              <a:xfrm>
                <a:off x="10162403" y="3101936"/>
                <a:ext cx="2068440" cy="3811626"/>
              </a:xfrm>
              <a:custGeom>
                <a:avLst/>
                <a:gdLst>
                  <a:gd name="connsiteX0" fmla="*/ 2068440 w 2068440"/>
                  <a:gd name="connsiteY0" fmla="*/ 0 h 3811626"/>
                  <a:gd name="connsiteX1" fmla="*/ 2068440 w 2068440"/>
                  <a:gd name="connsiteY1" fmla="*/ 3811626 h 3811626"/>
                  <a:gd name="connsiteX2" fmla="*/ 1743186 w 2068440"/>
                  <a:gd name="connsiteY2" fmla="*/ 3811626 h 3811626"/>
                  <a:gd name="connsiteX3" fmla="*/ 0 w 2068440"/>
                  <a:gd name="connsiteY3" fmla="*/ 2068440 h 3811626"/>
                </a:gdLst>
                <a:ahLst/>
                <a:cxnLst>
                  <a:cxn ang="0">
                    <a:pos x="connsiteX0" y="connsiteY0"/>
                  </a:cxn>
                  <a:cxn ang="0">
                    <a:pos x="connsiteX1" y="connsiteY1"/>
                  </a:cxn>
                  <a:cxn ang="0">
                    <a:pos x="connsiteX2" y="connsiteY2"/>
                  </a:cxn>
                  <a:cxn ang="0">
                    <a:pos x="connsiteX3" y="connsiteY3"/>
                  </a:cxn>
                </a:cxnLst>
                <a:rect l="l" t="t" r="r" b="b"/>
                <a:pathLst>
                  <a:path w="2068440" h="3811626">
                    <a:moveTo>
                      <a:pt x="2068440" y="0"/>
                    </a:moveTo>
                    <a:lnTo>
                      <a:pt x="2068440" y="3811626"/>
                    </a:lnTo>
                    <a:lnTo>
                      <a:pt x="1743186" y="3811626"/>
                    </a:lnTo>
                    <a:lnTo>
                      <a:pt x="0" y="2068440"/>
                    </a:lnTo>
                    <a:close/>
                  </a:path>
                </a:pathLst>
              </a:custGeom>
              <a:noFill/>
              <a:ln w="57150">
                <a:gradFill flip="none" rotWithShape="1">
                  <a:gsLst>
                    <a:gs pos="0">
                      <a:srgbClr val="D7B26C"/>
                    </a:gs>
                    <a:gs pos="31000">
                      <a:srgbClr val="D7B26C">
                        <a:alpha val="27000"/>
                      </a:srgbClr>
                    </a:gs>
                    <a:gs pos="65000">
                      <a:srgbClr val="D7B26C"/>
                    </a:gs>
                    <a:gs pos="100000">
                      <a:srgbClr val="D7B26C">
                        <a:alpha val="0"/>
                      </a:srgb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任意多边形 14"/>
              <p:cNvSpPr/>
              <p:nvPr/>
            </p:nvSpPr>
            <p:spPr>
              <a:xfrm>
                <a:off x="9901084" y="-57386"/>
                <a:ext cx="2348809" cy="4093820"/>
              </a:xfrm>
              <a:custGeom>
                <a:avLst/>
                <a:gdLst>
                  <a:gd name="connsiteX0" fmla="*/ 1745011 w 2348809"/>
                  <a:gd name="connsiteY0" fmla="*/ 0 h 4093820"/>
                  <a:gd name="connsiteX1" fmla="*/ 2348809 w 2348809"/>
                  <a:gd name="connsiteY1" fmla="*/ 0 h 4093820"/>
                  <a:gd name="connsiteX2" fmla="*/ 2348809 w 2348809"/>
                  <a:gd name="connsiteY2" fmla="*/ 4093820 h 4093820"/>
                  <a:gd name="connsiteX3" fmla="*/ 0 w 2348809"/>
                  <a:gd name="connsiteY3" fmla="*/ 1745011 h 4093820"/>
                </a:gdLst>
                <a:ahLst/>
                <a:cxnLst>
                  <a:cxn ang="0">
                    <a:pos x="connsiteX0" y="connsiteY0"/>
                  </a:cxn>
                  <a:cxn ang="0">
                    <a:pos x="connsiteX1" y="connsiteY1"/>
                  </a:cxn>
                  <a:cxn ang="0">
                    <a:pos x="connsiteX2" y="connsiteY2"/>
                  </a:cxn>
                  <a:cxn ang="0">
                    <a:pos x="connsiteX3" y="connsiteY3"/>
                  </a:cxn>
                </a:cxnLst>
                <a:rect l="l" t="t" r="r" b="b"/>
                <a:pathLst>
                  <a:path w="2348809" h="4093820">
                    <a:moveTo>
                      <a:pt x="1745011" y="0"/>
                    </a:moveTo>
                    <a:lnTo>
                      <a:pt x="2348809" y="0"/>
                    </a:lnTo>
                    <a:lnTo>
                      <a:pt x="2348809" y="4093820"/>
                    </a:lnTo>
                    <a:lnTo>
                      <a:pt x="0" y="1745011"/>
                    </a:lnTo>
                    <a:close/>
                  </a:path>
                </a:pathLst>
              </a:custGeom>
              <a:noFill/>
              <a:ln w="57150">
                <a:gradFill flip="none" rotWithShape="1">
                  <a:gsLst>
                    <a:gs pos="0">
                      <a:srgbClr val="D7B26C"/>
                    </a:gs>
                    <a:gs pos="31000">
                      <a:srgbClr val="D7B26C">
                        <a:alpha val="27000"/>
                      </a:srgbClr>
                    </a:gs>
                    <a:gs pos="65000">
                      <a:srgbClr val="D7B26C"/>
                    </a:gs>
                    <a:gs pos="100000">
                      <a:srgbClr val="D7B26C">
                        <a:alpha val="0"/>
                      </a:srgb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a:off x="10162404" y="-57149"/>
                <a:ext cx="2057866" cy="3802641"/>
              </a:xfrm>
              <a:custGeom>
                <a:avLst/>
                <a:gdLst>
                  <a:gd name="connsiteX0" fmla="*/ 1744775 w 2057866"/>
                  <a:gd name="connsiteY0" fmla="*/ 0 h 3802641"/>
                  <a:gd name="connsiteX1" fmla="*/ 2057866 w 2057866"/>
                  <a:gd name="connsiteY1" fmla="*/ 0 h 3802641"/>
                  <a:gd name="connsiteX2" fmla="*/ 2057866 w 2057866"/>
                  <a:gd name="connsiteY2" fmla="*/ 3802641 h 3802641"/>
                  <a:gd name="connsiteX3" fmla="*/ 0 w 2057866"/>
                  <a:gd name="connsiteY3" fmla="*/ 1744775 h 3802641"/>
                </a:gdLst>
                <a:ahLst/>
                <a:cxnLst>
                  <a:cxn ang="0">
                    <a:pos x="connsiteX0" y="connsiteY0"/>
                  </a:cxn>
                  <a:cxn ang="0">
                    <a:pos x="connsiteX1" y="connsiteY1"/>
                  </a:cxn>
                  <a:cxn ang="0">
                    <a:pos x="connsiteX2" y="connsiteY2"/>
                  </a:cxn>
                  <a:cxn ang="0">
                    <a:pos x="connsiteX3" y="connsiteY3"/>
                  </a:cxn>
                </a:cxnLst>
                <a:rect l="l" t="t" r="r" b="b"/>
                <a:pathLst>
                  <a:path w="2057866" h="3802641">
                    <a:moveTo>
                      <a:pt x="1744775" y="0"/>
                    </a:moveTo>
                    <a:lnTo>
                      <a:pt x="2057866" y="0"/>
                    </a:lnTo>
                    <a:lnTo>
                      <a:pt x="2057866" y="3802641"/>
                    </a:lnTo>
                    <a:lnTo>
                      <a:pt x="0" y="1744775"/>
                    </a:lnTo>
                    <a:close/>
                  </a:path>
                </a:pathLst>
              </a:custGeom>
              <a:noFill/>
              <a:ln w="57150">
                <a:gradFill flip="none" rotWithShape="1">
                  <a:gsLst>
                    <a:gs pos="0">
                      <a:srgbClr val="D7B26C"/>
                    </a:gs>
                    <a:gs pos="31000">
                      <a:srgbClr val="D7B26C">
                        <a:alpha val="27000"/>
                      </a:srgbClr>
                    </a:gs>
                    <a:gs pos="65000">
                      <a:srgbClr val="D7B26C"/>
                    </a:gs>
                    <a:gs pos="100000">
                      <a:srgbClr val="D7B26C">
                        <a:alpha val="0"/>
                      </a:srgb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任意多边形 16"/>
              <p:cNvSpPr/>
              <p:nvPr/>
            </p:nvSpPr>
            <p:spPr>
              <a:xfrm>
                <a:off x="9629471" y="857250"/>
                <a:ext cx="2601373" cy="5143500"/>
              </a:xfrm>
              <a:custGeom>
                <a:avLst/>
                <a:gdLst>
                  <a:gd name="connsiteX0" fmla="*/ 2571750 w 2601373"/>
                  <a:gd name="connsiteY0" fmla="*/ 0 h 5143500"/>
                  <a:gd name="connsiteX1" fmla="*/ 2601373 w 2601373"/>
                  <a:gd name="connsiteY1" fmla="*/ 29623 h 5143500"/>
                  <a:gd name="connsiteX2" fmla="*/ 2601373 w 2601373"/>
                  <a:gd name="connsiteY2" fmla="*/ 5113877 h 5143500"/>
                  <a:gd name="connsiteX3" fmla="*/ 2571750 w 2601373"/>
                  <a:gd name="connsiteY3" fmla="*/ 5143500 h 5143500"/>
                  <a:gd name="connsiteX4" fmla="*/ 0 w 2601373"/>
                  <a:gd name="connsiteY4" fmla="*/ 2571750 h 51435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01373" h="5143500">
                    <a:moveTo>
                      <a:pt x="2571750" y="0"/>
                    </a:moveTo>
                    <a:lnTo>
                      <a:pt x="2601373" y="29623"/>
                    </a:lnTo>
                    <a:lnTo>
                      <a:pt x="2601373" y="5113877"/>
                    </a:lnTo>
                    <a:lnTo>
                      <a:pt x="2571750" y="5143500"/>
                    </a:lnTo>
                    <a:lnTo>
                      <a:pt x="0" y="2571750"/>
                    </a:lnTo>
                    <a:close/>
                  </a:path>
                </a:pathLst>
              </a:custGeom>
              <a:noFill/>
              <a:ln w="57150">
                <a:gradFill flip="none" rotWithShape="1">
                  <a:gsLst>
                    <a:gs pos="0">
                      <a:srgbClr val="D7B26C"/>
                    </a:gs>
                    <a:gs pos="57000">
                      <a:srgbClr val="D7B26C">
                        <a:alpha val="28000"/>
                      </a:srgbClr>
                    </a:gs>
                    <a:gs pos="100000">
                      <a:srgbClr val="D7B26C">
                        <a:alpha val="0"/>
                      </a:srgb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任意多边形 17"/>
              <p:cNvSpPr/>
              <p:nvPr/>
            </p:nvSpPr>
            <p:spPr>
              <a:xfrm>
                <a:off x="10734370" y="1962150"/>
                <a:ext cx="1466850" cy="2933700"/>
              </a:xfrm>
              <a:custGeom>
                <a:avLst/>
                <a:gdLst>
                  <a:gd name="connsiteX0" fmla="*/ 1466850 w 1466850"/>
                  <a:gd name="connsiteY0" fmla="*/ 0 h 2933700"/>
                  <a:gd name="connsiteX1" fmla="*/ 1466850 w 1466850"/>
                  <a:gd name="connsiteY1" fmla="*/ 2933700 h 2933700"/>
                  <a:gd name="connsiteX2" fmla="*/ 0 w 1466850"/>
                  <a:gd name="connsiteY2" fmla="*/ 1466850 h 2933700"/>
                </a:gdLst>
                <a:ahLst/>
                <a:cxnLst>
                  <a:cxn ang="0">
                    <a:pos x="connsiteX0" y="connsiteY0"/>
                  </a:cxn>
                  <a:cxn ang="0">
                    <a:pos x="connsiteX1" y="connsiteY1"/>
                  </a:cxn>
                  <a:cxn ang="0">
                    <a:pos x="connsiteX2" y="connsiteY2"/>
                  </a:cxn>
                </a:cxnLst>
                <a:rect l="l" t="t" r="r" b="b"/>
                <a:pathLst>
                  <a:path w="1466850" h="2933700">
                    <a:moveTo>
                      <a:pt x="1466850" y="0"/>
                    </a:moveTo>
                    <a:lnTo>
                      <a:pt x="1466850" y="2933700"/>
                    </a:lnTo>
                    <a:lnTo>
                      <a:pt x="0" y="1466850"/>
                    </a:lnTo>
                    <a:close/>
                  </a:path>
                </a:pathLst>
              </a:cu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18"/>
              <p:cNvSpPr/>
              <p:nvPr/>
            </p:nvSpPr>
            <p:spPr>
              <a:xfrm>
                <a:off x="11237917" y="2465696"/>
                <a:ext cx="973877" cy="1926608"/>
              </a:xfrm>
              <a:custGeom>
                <a:avLst/>
                <a:gdLst>
                  <a:gd name="connsiteX0" fmla="*/ 963304 w 973877"/>
                  <a:gd name="connsiteY0" fmla="*/ 0 h 1926608"/>
                  <a:gd name="connsiteX1" fmla="*/ 973877 w 973877"/>
                  <a:gd name="connsiteY1" fmla="*/ 10573 h 1926608"/>
                  <a:gd name="connsiteX2" fmla="*/ 973877 w 973877"/>
                  <a:gd name="connsiteY2" fmla="*/ 1916035 h 1926608"/>
                  <a:gd name="connsiteX3" fmla="*/ 963304 w 973877"/>
                  <a:gd name="connsiteY3" fmla="*/ 1926608 h 1926608"/>
                  <a:gd name="connsiteX4" fmla="*/ 0 w 973877"/>
                  <a:gd name="connsiteY4" fmla="*/ 963304 h 19266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3877" h="1926608">
                    <a:moveTo>
                      <a:pt x="963304" y="0"/>
                    </a:moveTo>
                    <a:lnTo>
                      <a:pt x="973877" y="10573"/>
                    </a:lnTo>
                    <a:lnTo>
                      <a:pt x="973877" y="1916035"/>
                    </a:lnTo>
                    <a:lnTo>
                      <a:pt x="963304" y="1926608"/>
                    </a:lnTo>
                    <a:lnTo>
                      <a:pt x="0" y="963304"/>
                    </a:lnTo>
                    <a:close/>
                  </a:path>
                </a:pathLst>
              </a:custGeom>
              <a:noFill/>
              <a:ln w="57150">
                <a:gradFill flip="none" rotWithShape="1">
                  <a:gsLst>
                    <a:gs pos="0">
                      <a:srgbClr val="D7B26C"/>
                    </a:gs>
                    <a:gs pos="57000">
                      <a:srgbClr val="D7B26C">
                        <a:alpha val="28000"/>
                      </a:srgbClr>
                    </a:gs>
                    <a:gs pos="100000">
                      <a:srgbClr val="D7B26C">
                        <a:alpha val="0"/>
                      </a:srgb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23" name="文本框 22"/>
          <p:cNvSpPr txBox="1"/>
          <p:nvPr/>
        </p:nvSpPr>
        <p:spPr>
          <a:xfrm>
            <a:off x="2470150" y="1492885"/>
            <a:ext cx="1877695" cy="1445260"/>
          </a:xfrm>
          <a:prstGeom prst="rect">
            <a:avLst/>
          </a:prstGeom>
          <a:noFill/>
        </p:spPr>
        <p:txBody>
          <a:bodyPr wrap="square" rtlCol="0">
            <a:spAutoFit/>
          </a:bodyPr>
          <a:lstStyle/>
          <a:p>
            <a:r>
              <a:rPr lang="en-US" altLang="zh-CN" sz="8800" b="1" dirty="0" smtClean="0">
                <a:solidFill>
                  <a:srgbClr val="5C826D"/>
                </a:solidFill>
                <a:latin typeface="汉仪文黑-55简" panose="00020600040101010101" charset="-122"/>
                <a:ea typeface="汉仪文黑-55简" panose="00020600040101010101" charset="-122"/>
              </a:rPr>
              <a:t>01</a:t>
            </a:r>
            <a:endParaRPr lang="en-US" altLang="zh-CN" sz="8800" b="1" dirty="0" smtClean="0">
              <a:solidFill>
                <a:srgbClr val="5C826D"/>
              </a:solidFill>
              <a:latin typeface="汉仪文黑-55简" panose="00020600040101010101" charset="-122"/>
              <a:ea typeface="汉仪文黑-55简" panose="00020600040101010101" charset="-122"/>
            </a:endParaRPr>
          </a:p>
        </p:txBody>
      </p:sp>
      <p:grpSp>
        <p:nvGrpSpPr>
          <p:cNvPr id="34" name="组合 33"/>
          <p:cNvGrpSpPr/>
          <p:nvPr/>
        </p:nvGrpSpPr>
        <p:grpSpPr>
          <a:xfrm>
            <a:off x="-1106816" y="1200000"/>
            <a:ext cx="2626702" cy="4081897"/>
            <a:chOff x="-783260" y="1634148"/>
            <a:chExt cx="1873519" cy="2911450"/>
          </a:xfrm>
        </p:grpSpPr>
        <p:sp>
          <p:nvSpPr>
            <p:cNvPr id="31" name="任意多边形 30"/>
            <p:cNvSpPr/>
            <p:nvPr/>
          </p:nvSpPr>
          <p:spPr>
            <a:xfrm>
              <a:off x="-235005" y="2183954"/>
              <a:ext cx="1325264" cy="2361644"/>
            </a:xfrm>
            <a:custGeom>
              <a:avLst/>
              <a:gdLst>
                <a:gd name="connsiteX0" fmla="*/ 17082 w 974344"/>
                <a:gd name="connsiteY0" fmla="*/ 0 h 1914525"/>
                <a:gd name="connsiteX1" fmla="*/ 974344 w 974344"/>
                <a:gd name="connsiteY1" fmla="*/ 957263 h 1914525"/>
                <a:gd name="connsiteX2" fmla="*/ 17082 w 974344"/>
                <a:gd name="connsiteY2" fmla="*/ 1914525 h 1914525"/>
                <a:gd name="connsiteX3" fmla="*/ 0 w 974344"/>
                <a:gd name="connsiteY3" fmla="*/ 1897443 h 1914525"/>
                <a:gd name="connsiteX4" fmla="*/ 0 w 974344"/>
                <a:gd name="connsiteY4" fmla="*/ 17082 h 19145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4344" h="1914525">
                  <a:moveTo>
                    <a:pt x="17082" y="0"/>
                  </a:moveTo>
                  <a:lnTo>
                    <a:pt x="974344" y="957263"/>
                  </a:lnTo>
                  <a:lnTo>
                    <a:pt x="17082" y="1914525"/>
                  </a:lnTo>
                  <a:lnTo>
                    <a:pt x="0" y="1897443"/>
                  </a:lnTo>
                  <a:lnTo>
                    <a:pt x="0" y="17082"/>
                  </a:lnTo>
                  <a:close/>
                </a:path>
              </a:pathLst>
            </a:custGeom>
            <a:noFill/>
            <a:ln w="38100">
              <a:gradFill flip="none" rotWithShape="1">
                <a:gsLst>
                  <a:gs pos="0">
                    <a:srgbClr val="D7B26C">
                      <a:alpha val="0"/>
                    </a:srgbClr>
                  </a:gs>
                  <a:gs pos="75000">
                    <a:srgbClr val="D7B26C">
                      <a:alpha val="43000"/>
                    </a:srgbClr>
                  </a:gs>
                  <a:gs pos="32000">
                    <a:srgbClr val="D7B26C">
                      <a:alpha val="80000"/>
                    </a:srgbClr>
                  </a:gs>
                  <a:gs pos="100000">
                    <a:srgbClr val="D7B26C"/>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半闭框 24"/>
            <p:cNvSpPr/>
            <p:nvPr/>
          </p:nvSpPr>
          <p:spPr>
            <a:xfrm rot="8100000">
              <a:off x="-783260" y="1634148"/>
              <a:ext cx="1566522" cy="1566522"/>
            </a:xfrm>
            <a:prstGeom prst="halfFrame">
              <a:avLst>
                <a:gd name="adj1" fmla="val 29385"/>
                <a:gd name="adj2" fmla="val 29005"/>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0" name="任意多边形 29"/>
            <p:cNvSpPr/>
            <p:nvPr/>
          </p:nvSpPr>
          <p:spPr>
            <a:xfrm>
              <a:off x="-14293" y="2577266"/>
              <a:ext cx="883840" cy="1575018"/>
            </a:xfrm>
            <a:custGeom>
              <a:avLst/>
              <a:gdLst>
                <a:gd name="connsiteX0" fmla="*/ 17082 w 974344"/>
                <a:gd name="connsiteY0" fmla="*/ 0 h 1914525"/>
                <a:gd name="connsiteX1" fmla="*/ 974344 w 974344"/>
                <a:gd name="connsiteY1" fmla="*/ 957263 h 1914525"/>
                <a:gd name="connsiteX2" fmla="*/ 17082 w 974344"/>
                <a:gd name="connsiteY2" fmla="*/ 1914525 h 1914525"/>
                <a:gd name="connsiteX3" fmla="*/ 0 w 974344"/>
                <a:gd name="connsiteY3" fmla="*/ 1897443 h 1914525"/>
                <a:gd name="connsiteX4" fmla="*/ 0 w 974344"/>
                <a:gd name="connsiteY4" fmla="*/ 17082 h 19145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4344" h="1914525">
                  <a:moveTo>
                    <a:pt x="17082" y="0"/>
                  </a:moveTo>
                  <a:lnTo>
                    <a:pt x="974344" y="957263"/>
                  </a:lnTo>
                  <a:lnTo>
                    <a:pt x="17082" y="1914525"/>
                  </a:lnTo>
                  <a:lnTo>
                    <a:pt x="0" y="1897443"/>
                  </a:lnTo>
                  <a:lnTo>
                    <a:pt x="0" y="17082"/>
                  </a:lnTo>
                  <a:close/>
                </a:path>
              </a:pathLst>
            </a:custGeom>
            <a:noFill/>
            <a:ln w="38100">
              <a:gradFill flip="none" rotWithShape="1">
                <a:gsLst>
                  <a:gs pos="0">
                    <a:srgbClr val="D7B26C">
                      <a:alpha val="45000"/>
                    </a:srgbClr>
                  </a:gs>
                  <a:gs pos="75000">
                    <a:srgbClr val="D7B26C">
                      <a:alpha val="43000"/>
                    </a:srgbClr>
                  </a:gs>
                  <a:gs pos="32000">
                    <a:srgbClr val="D7B26C"/>
                  </a:gs>
                  <a:gs pos="100000">
                    <a:srgbClr val="D7B26C"/>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2" name="文本框 31"/>
          <p:cNvSpPr txBox="1"/>
          <p:nvPr/>
        </p:nvSpPr>
        <p:spPr>
          <a:xfrm>
            <a:off x="2488221" y="2620924"/>
            <a:ext cx="5022787" cy="922020"/>
          </a:xfrm>
          <a:prstGeom prst="rect">
            <a:avLst/>
          </a:prstGeom>
          <a:noFill/>
        </p:spPr>
        <p:txBody>
          <a:bodyPr wrap="square" rtlCol="0">
            <a:spAutoFit/>
          </a:bodyPr>
          <a:lstStyle/>
          <a:p>
            <a:r>
              <a:rPr lang="zh-CN" altLang="en-US" sz="5400" dirty="0" smtClean="0">
                <a:solidFill>
                  <a:srgbClr val="5C826D"/>
                </a:solidFill>
                <a:latin typeface="汉仪文黑-55简" panose="00020600040101010101" charset="-122"/>
                <a:ea typeface="汉仪文黑-55简" panose="00020600040101010101" charset="-122"/>
                <a:sym typeface="+mn-ea"/>
              </a:rPr>
              <a:t>音乐</a:t>
            </a:r>
            <a:endParaRPr lang="zh-CN" altLang="en-US" sz="5400" dirty="0" smtClean="0">
              <a:solidFill>
                <a:srgbClr val="5C826D"/>
              </a:solidFill>
              <a:latin typeface="汉仪文黑-55简" panose="00020600040101010101" charset="-122"/>
              <a:ea typeface="汉仪文黑-55简" panose="00020600040101010101" charset="-122"/>
              <a:sym typeface="+mn-ea"/>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半闭框 12"/>
          <p:cNvSpPr/>
          <p:nvPr/>
        </p:nvSpPr>
        <p:spPr>
          <a:xfrm rot="8100000">
            <a:off x="-320397" y="132713"/>
            <a:ext cx="640794" cy="640794"/>
          </a:xfrm>
          <a:prstGeom prst="halfFrame">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6" name="任意多边形 15"/>
          <p:cNvSpPr/>
          <p:nvPr/>
        </p:nvSpPr>
        <p:spPr>
          <a:xfrm rot="2700000">
            <a:off x="-224459" y="230878"/>
            <a:ext cx="444464" cy="444464"/>
          </a:xfrm>
          <a:custGeom>
            <a:avLst/>
            <a:gdLst>
              <a:gd name="connsiteX0" fmla="*/ 0 w 1553029"/>
              <a:gd name="connsiteY0" fmla="*/ 0 h 1553029"/>
              <a:gd name="connsiteX1" fmla="*/ 1553029 w 1553029"/>
              <a:gd name="connsiteY1" fmla="*/ 0 h 1553029"/>
              <a:gd name="connsiteX2" fmla="*/ 1553029 w 1553029"/>
              <a:gd name="connsiteY2" fmla="*/ 1553029 h 1553029"/>
              <a:gd name="connsiteX3" fmla="*/ 1508683 w 1553029"/>
              <a:gd name="connsiteY3" fmla="*/ 1553029 h 1553029"/>
              <a:gd name="connsiteX4" fmla="*/ 0 w 1553029"/>
              <a:gd name="connsiteY4" fmla="*/ 44346 h 15530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3029" h="1553029">
                <a:moveTo>
                  <a:pt x="0" y="0"/>
                </a:moveTo>
                <a:lnTo>
                  <a:pt x="1553029" y="0"/>
                </a:lnTo>
                <a:lnTo>
                  <a:pt x="1553029" y="1553029"/>
                </a:lnTo>
                <a:lnTo>
                  <a:pt x="1508683" y="1553029"/>
                </a:lnTo>
                <a:lnTo>
                  <a:pt x="0" y="44346"/>
                </a:lnTo>
                <a:close/>
              </a:path>
            </a:pathLst>
          </a:custGeom>
          <a:noFill/>
          <a:ln w="38100">
            <a:gradFill flip="none" rotWithShape="1">
              <a:gsLst>
                <a:gs pos="0">
                  <a:srgbClr val="D7B26C">
                    <a:alpha val="0"/>
                  </a:srgbClr>
                </a:gs>
                <a:gs pos="80740">
                  <a:srgbClr val="D7B26C">
                    <a:alpha val="55000"/>
                  </a:srgbClr>
                </a:gs>
                <a:gs pos="61000">
                  <a:srgbClr val="D7B26C"/>
                </a:gs>
                <a:gs pos="45000">
                  <a:srgbClr val="D7B26C">
                    <a:alpha val="0"/>
                  </a:srgbClr>
                </a:gs>
                <a:gs pos="100000">
                  <a:srgbClr val="D7B26C"/>
                </a:gs>
              </a:gsLst>
              <a:lin ang="189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557530" y="222885"/>
            <a:ext cx="6856095" cy="1250315"/>
          </a:xfrm>
          <a:prstGeom prst="rect">
            <a:avLst/>
          </a:prstGeom>
          <a:noFill/>
        </p:spPr>
        <p:txBody>
          <a:bodyPr wrap="square" rtlCol="0">
            <a:noAutofit/>
          </a:bodyPr>
          <a:lstStyle/>
          <a:p>
            <a:pPr indent="0" fontAlgn="auto">
              <a:spcAft>
                <a:spcPts val="600"/>
              </a:spcAft>
            </a:pPr>
            <a:r>
              <a:rPr lang="zh-CN" altLang="en-US" sz="3600" b="1" dirty="0" smtClean="0">
                <a:solidFill>
                  <a:srgbClr val="5C826D"/>
                </a:solidFill>
                <a:latin typeface="汉仪文黑-55简" panose="00020600040101010101" charset="-122"/>
                <a:ea typeface="汉仪文黑-55简" panose="00020600040101010101" charset="-122"/>
              </a:rPr>
              <a:t>第一节</a:t>
            </a:r>
            <a:r>
              <a:rPr lang="en-US" altLang="zh-CN" sz="3600" b="1" dirty="0" smtClean="0">
                <a:solidFill>
                  <a:srgbClr val="5C826D"/>
                </a:solidFill>
                <a:latin typeface="汉仪文黑-55简" panose="00020600040101010101" charset="-122"/>
                <a:ea typeface="汉仪文黑-55简" panose="00020600040101010101" charset="-122"/>
              </a:rPr>
              <a:t> </a:t>
            </a:r>
            <a:r>
              <a:rPr lang="zh-CN" altLang="en-US" sz="3600" b="1" dirty="0" smtClean="0">
                <a:solidFill>
                  <a:srgbClr val="5C826D"/>
                </a:solidFill>
                <a:latin typeface="汉仪文黑-55简" panose="00020600040101010101" charset="-122"/>
                <a:ea typeface="汉仪文黑-55简" panose="00020600040101010101" charset="-122"/>
              </a:rPr>
              <a:t>音乐</a:t>
            </a:r>
            <a:endParaRPr lang="zh-CN" altLang="en-US" sz="3600" b="1" dirty="0" smtClean="0">
              <a:solidFill>
                <a:srgbClr val="5C826D"/>
              </a:solidFill>
              <a:latin typeface="汉仪文黑-55简" panose="00020600040101010101" charset="-122"/>
              <a:ea typeface="汉仪文黑-55简" panose="00020600040101010101" charset="-122"/>
            </a:endParaRPr>
          </a:p>
          <a:p>
            <a:pPr indent="0" fontAlgn="auto">
              <a:spcAft>
                <a:spcPts val="600"/>
              </a:spcAft>
            </a:pPr>
            <a:r>
              <a:rPr lang="zh-CN" altLang="en-US" sz="3200" b="1" dirty="0" smtClean="0">
                <a:solidFill>
                  <a:srgbClr val="D1AF6C"/>
                </a:solidFill>
                <a:latin typeface="汉仪文黑-55简" panose="00020600040101010101" charset="-122"/>
                <a:ea typeface="汉仪文黑-55简" panose="00020600040101010101" charset="-122"/>
              </a:rPr>
              <a:t>一、 音乐的起源与发展</a:t>
            </a:r>
            <a:endParaRPr lang="zh-CN" altLang="en-US" sz="3200" b="1" dirty="0" smtClean="0">
              <a:solidFill>
                <a:srgbClr val="D1AF6C"/>
              </a:solidFill>
              <a:latin typeface="汉仪文黑-55简" panose="00020600040101010101" charset="-122"/>
              <a:ea typeface="汉仪文黑-55简" panose="00020600040101010101" charset="-122"/>
            </a:endParaRPr>
          </a:p>
        </p:txBody>
      </p:sp>
      <p:sp>
        <p:nvSpPr>
          <p:cNvPr id="7" name="文本框 6"/>
          <p:cNvSpPr txBox="1"/>
          <p:nvPr/>
        </p:nvSpPr>
        <p:spPr>
          <a:xfrm>
            <a:off x="2066818" y="2485071"/>
            <a:ext cx="1930400" cy="338554"/>
          </a:xfrm>
          <a:prstGeom prst="rect">
            <a:avLst/>
          </a:prstGeom>
          <a:noFill/>
        </p:spPr>
        <p:txBody>
          <a:bodyPr wrap="square" rtlCol="0">
            <a:spAutoFit/>
          </a:bodyPr>
          <a:lstStyle/>
          <a:p>
            <a:r>
              <a:rPr lang="zh-CN" altLang="en-US" sz="1600" b="1" dirty="0" smtClean="0">
                <a:solidFill>
                  <a:schemeClr val="bg1"/>
                </a:solidFill>
                <a:latin typeface="汉仪文黑-55简" panose="00020600040101010101" charset="-122"/>
                <a:ea typeface="汉仪文黑-55简" panose="00020600040101010101" charset="-122"/>
              </a:rPr>
              <a:t>选题背景</a:t>
            </a:r>
            <a:endParaRPr lang="zh-CN" altLang="en-US" sz="1600" b="1" dirty="0">
              <a:solidFill>
                <a:schemeClr val="bg1"/>
              </a:solidFill>
              <a:latin typeface="汉仪文黑-55简" panose="00020600040101010101" charset="-122"/>
              <a:ea typeface="汉仪文黑-55简" panose="00020600040101010101" charset="-122"/>
            </a:endParaRPr>
          </a:p>
        </p:txBody>
      </p:sp>
      <p:sp>
        <p:nvSpPr>
          <p:cNvPr id="8" name="文本框 7"/>
          <p:cNvSpPr txBox="1"/>
          <p:nvPr/>
        </p:nvSpPr>
        <p:spPr>
          <a:xfrm>
            <a:off x="2066744" y="2817633"/>
            <a:ext cx="3248025" cy="1706880"/>
          </a:xfrm>
          <a:prstGeom prst="rect">
            <a:avLst/>
          </a:prstGeom>
          <a:noFill/>
        </p:spPr>
        <p:txBody>
          <a:bodyPr wrap="square" rtlCol="0">
            <a:spAutoFit/>
          </a:bodyPr>
          <a:lstStyle/>
          <a:p>
            <a:pPr>
              <a:lnSpc>
                <a:spcPct val="150000"/>
              </a:lnSpc>
            </a:pPr>
            <a:r>
              <a:rPr lang="zh-CN" altLang="en-US" sz="1400" dirty="0" smtClean="0">
                <a:solidFill>
                  <a:schemeClr val="bg1"/>
                </a:solidFill>
                <a:latin typeface="汉仪文黑-55简" panose="00020600040101010101" charset="-122"/>
                <a:ea typeface="汉仪文黑-55简" panose="00020600040101010101" charset="-122"/>
              </a:rPr>
              <a:t>输入您的内容，请简要说明，言简意赅即可</a:t>
            </a:r>
            <a:r>
              <a:rPr lang="zh-CN" altLang="en-US" sz="1400" dirty="0">
                <a:solidFill>
                  <a:schemeClr val="bg1"/>
                </a:solidFill>
                <a:latin typeface="汉仪文黑-55简" panose="00020600040101010101" charset="-122"/>
                <a:ea typeface="汉仪文黑-55简" panose="00020600040101010101" charset="-122"/>
              </a:rPr>
              <a:t>输入您的内容，请简要说明，言简意赅即可输入您的内容，请简要说明，言简意赅即可输入您的内容，请简要说明，言简意赅即</a:t>
            </a:r>
            <a:r>
              <a:rPr lang="zh-CN" altLang="en-US" sz="1400" dirty="0" smtClean="0">
                <a:solidFill>
                  <a:schemeClr val="bg1"/>
                </a:solidFill>
                <a:latin typeface="汉仪文黑-55简" panose="00020600040101010101" charset="-122"/>
                <a:ea typeface="汉仪文黑-55简" panose="00020600040101010101" charset="-122"/>
              </a:rPr>
              <a:t>可</a:t>
            </a:r>
            <a:endParaRPr lang="zh-CN" altLang="en-US" sz="1400" dirty="0">
              <a:solidFill>
                <a:schemeClr val="bg1"/>
              </a:solidFill>
              <a:latin typeface="汉仪文黑-55简" panose="00020600040101010101" charset="-122"/>
              <a:ea typeface="汉仪文黑-55简" panose="00020600040101010101" charset="-122"/>
            </a:endParaRPr>
          </a:p>
        </p:txBody>
      </p:sp>
      <p:sp>
        <p:nvSpPr>
          <p:cNvPr id="4" name="矩形 3"/>
          <p:cNvSpPr/>
          <p:nvPr/>
        </p:nvSpPr>
        <p:spPr>
          <a:xfrm>
            <a:off x="9953897" y="2070189"/>
            <a:ext cx="914264" cy="829764"/>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1292996" y="5133701"/>
            <a:ext cx="395242" cy="380728"/>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0084526" y="2192800"/>
            <a:ext cx="644068" cy="584541"/>
          </a:xfrm>
          <a:prstGeom prst="rect">
            <a:avLst/>
          </a:prstGeom>
          <a:noFill/>
          <a:ln w="28575">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337605" y="5185195"/>
            <a:ext cx="306024" cy="277740"/>
          </a:xfrm>
          <a:prstGeom prst="rect">
            <a:avLst/>
          </a:prstGeom>
          <a:noFill/>
          <a:ln w="12700">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nvSpPr>
        <p:spPr>
          <a:xfrm>
            <a:off x="1713230" y="1960880"/>
            <a:ext cx="8240395" cy="4780915"/>
          </a:xfrm>
          <a:prstGeom prst="rect">
            <a:avLst/>
          </a:prstGeom>
          <a:noFill/>
        </p:spPr>
        <p:txBody>
          <a:bodyPr wrap="square" rtlCol="0">
            <a:noAutofit/>
          </a:bodyPr>
          <a:p>
            <a:pPr algn="just"/>
            <a:r>
              <a:rPr lang="en-US" altLang="zh-CN" sz="2400" b="1" dirty="0" smtClean="0">
                <a:solidFill>
                  <a:schemeClr val="tx1"/>
                </a:solidFill>
                <a:latin typeface="汉仪文黑-55简" panose="00020600040101010101" charset="-122"/>
                <a:ea typeface="汉仪文黑-55简" panose="00020600040101010101" charset="-122"/>
              </a:rPr>
              <a:t>    </a:t>
            </a:r>
            <a:r>
              <a:rPr lang="zh-CN" altLang="en-US" sz="2400" dirty="0" smtClean="0">
                <a:solidFill>
                  <a:schemeClr val="tx1"/>
                </a:solidFill>
                <a:latin typeface="汉仪文黑-55简" panose="00020600040101010101" charset="-122"/>
                <a:ea typeface="汉仪文黑-55简" panose="00020600040101010101" charset="-122"/>
              </a:rPr>
              <a:t>关于音乐的起源，主要有四种学说：</a:t>
            </a:r>
            <a:r>
              <a:rPr lang="zh-CN" altLang="en-US" sz="2400" b="1" dirty="0" smtClean="0">
                <a:solidFill>
                  <a:srgbClr val="FFC000"/>
                </a:solidFill>
                <a:latin typeface="汉仪文黑-55简" panose="00020600040101010101" charset="-122"/>
                <a:ea typeface="汉仪文黑-55简" panose="00020600040101010101" charset="-122"/>
              </a:rPr>
              <a:t>“模仿说”“游戏说”“巫术说”和“表现说”</a:t>
            </a:r>
            <a:r>
              <a:rPr lang="zh-CN" altLang="en-US" sz="2400" dirty="0" smtClean="0">
                <a:solidFill>
                  <a:schemeClr val="tx1"/>
                </a:solidFill>
                <a:latin typeface="汉仪文黑-55简" panose="00020600040101010101" charset="-122"/>
                <a:ea typeface="汉仪文黑-55简" panose="00020600040101010101" charset="-122"/>
              </a:rPr>
              <a:t>。它们从不同侧面探讨了音乐的产生，有一定合理性，但都忽略了最根本的原因——人类的社会实践活动。</a:t>
            </a:r>
            <a:endParaRPr lang="zh-CN" altLang="en-US" sz="2400" dirty="0" smtClean="0">
              <a:solidFill>
                <a:schemeClr val="tx1"/>
              </a:solidFill>
              <a:latin typeface="汉仪文黑-55简" panose="00020600040101010101" charset="-122"/>
              <a:ea typeface="汉仪文黑-55简" panose="00020600040101010101" charset="-122"/>
            </a:endParaRPr>
          </a:p>
          <a:p>
            <a:pPr algn="just"/>
            <a:r>
              <a:rPr lang="zh-CN" altLang="en-US" sz="2400" dirty="0" smtClean="0">
                <a:solidFill>
                  <a:schemeClr val="tx1"/>
                </a:solidFill>
                <a:latin typeface="汉仪文黑-55简" panose="00020600040101010101" charset="-122"/>
                <a:ea typeface="汉仪文黑-55简" panose="00020600040101010101" charset="-122"/>
              </a:rPr>
              <a:t> </a:t>
            </a:r>
            <a:r>
              <a:rPr lang="en-US" altLang="zh-CN" sz="2400" dirty="0" smtClean="0">
                <a:solidFill>
                  <a:schemeClr val="tx1"/>
                </a:solidFill>
                <a:latin typeface="汉仪文黑-55简" panose="00020600040101010101" charset="-122"/>
                <a:ea typeface="汉仪文黑-55简" panose="00020600040101010101" charset="-122"/>
              </a:rPr>
              <a:t>   </a:t>
            </a:r>
            <a:r>
              <a:rPr lang="zh-CN" altLang="en-US" sz="2400" dirty="0" smtClean="0">
                <a:solidFill>
                  <a:schemeClr val="tx1"/>
                </a:solidFill>
                <a:latin typeface="汉仪文黑-55简" panose="00020600040101010101" charset="-122"/>
                <a:ea typeface="汉仪文黑-55简" panose="00020600040101010101" charset="-122"/>
              </a:rPr>
              <a:t>音乐的产生离不开</a:t>
            </a:r>
            <a:r>
              <a:rPr lang="zh-CN" altLang="en-US" sz="2400" b="1" dirty="0" smtClean="0">
                <a:solidFill>
                  <a:srgbClr val="FFC000"/>
                </a:solidFill>
                <a:latin typeface="汉仪文黑-55简" panose="00020600040101010101" charset="-122"/>
                <a:ea typeface="汉仪文黑-55简" panose="00020600040101010101" charset="-122"/>
              </a:rPr>
              <a:t>社会实践</a:t>
            </a:r>
            <a:r>
              <a:rPr lang="zh-CN" altLang="en-US" sz="2400" dirty="0" smtClean="0">
                <a:solidFill>
                  <a:schemeClr val="tx1"/>
                </a:solidFill>
                <a:latin typeface="汉仪文黑-55简" panose="00020600040101010101" charset="-122"/>
                <a:ea typeface="汉仪文黑-55简" panose="00020600040101010101" charset="-122"/>
              </a:rPr>
              <a:t>，它经历了一个由实用到审美、以社会劳动为前提的漫长发展过程：原始社会是集音乐、诗歌、舞蹈于一体的乐舞；古代音乐逐步分化，中国古代经历了雅乐、清乐、燕乐和俗乐等时期；近代音乐形式高度分化，出现了古典、浪漫、民族等乐派及歌剧等新形式；现代音乐流派纷繁，并涌现出爵士、摇滚、电子音乐等综合性艺术形式。</a:t>
            </a:r>
            <a:endParaRPr lang="zh-CN" altLang="en-US" sz="2400" dirty="0" smtClean="0">
              <a:solidFill>
                <a:schemeClr val="tx1"/>
              </a:solidFill>
              <a:latin typeface="汉仪文黑-55简" panose="00020600040101010101" charset="-122"/>
              <a:ea typeface="汉仪文黑-55简" panose="00020600040101010101" charset="-122"/>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半闭框 12"/>
          <p:cNvSpPr/>
          <p:nvPr/>
        </p:nvSpPr>
        <p:spPr>
          <a:xfrm rot="8100000">
            <a:off x="-320397" y="132713"/>
            <a:ext cx="640794" cy="640794"/>
          </a:xfrm>
          <a:prstGeom prst="halfFrame">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6" name="任意多边形 15"/>
          <p:cNvSpPr/>
          <p:nvPr/>
        </p:nvSpPr>
        <p:spPr>
          <a:xfrm rot="2700000">
            <a:off x="-224459" y="230878"/>
            <a:ext cx="444464" cy="444464"/>
          </a:xfrm>
          <a:custGeom>
            <a:avLst/>
            <a:gdLst>
              <a:gd name="connsiteX0" fmla="*/ 0 w 1553029"/>
              <a:gd name="connsiteY0" fmla="*/ 0 h 1553029"/>
              <a:gd name="connsiteX1" fmla="*/ 1553029 w 1553029"/>
              <a:gd name="connsiteY1" fmla="*/ 0 h 1553029"/>
              <a:gd name="connsiteX2" fmla="*/ 1553029 w 1553029"/>
              <a:gd name="connsiteY2" fmla="*/ 1553029 h 1553029"/>
              <a:gd name="connsiteX3" fmla="*/ 1508683 w 1553029"/>
              <a:gd name="connsiteY3" fmla="*/ 1553029 h 1553029"/>
              <a:gd name="connsiteX4" fmla="*/ 0 w 1553029"/>
              <a:gd name="connsiteY4" fmla="*/ 44346 h 15530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3029" h="1553029">
                <a:moveTo>
                  <a:pt x="0" y="0"/>
                </a:moveTo>
                <a:lnTo>
                  <a:pt x="1553029" y="0"/>
                </a:lnTo>
                <a:lnTo>
                  <a:pt x="1553029" y="1553029"/>
                </a:lnTo>
                <a:lnTo>
                  <a:pt x="1508683" y="1553029"/>
                </a:lnTo>
                <a:lnTo>
                  <a:pt x="0" y="44346"/>
                </a:lnTo>
                <a:close/>
              </a:path>
            </a:pathLst>
          </a:custGeom>
          <a:noFill/>
          <a:ln w="38100">
            <a:gradFill flip="none" rotWithShape="1">
              <a:gsLst>
                <a:gs pos="0">
                  <a:srgbClr val="D7B26C">
                    <a:alpha val="0"/>
                  </a:srgbClr>
                </a:gs>
                <a:gs pos="80740">
                  <a:srgbClr val="D7B26C">
                    <a:alpha val="55000"/>
                  </a:srgbClr>
                </a:gs>
                <a:gs pos="61000">
                  <a:srgbClr val="D7B26C"/>
                </a:gs>
                <a:gs pos="45000">
                  <a:srgbClr val="D7B26C">
                    <a:alpha val="0"/>
                  </a:srgbClr>
                </a:gs>
                <a:gs pos="100000">
                  <a:srgbClr val="D7B26C"/>
                </a:gs>
              </a:gsLst>
              <a:lin ang="189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557530" y="222885"/>
            <a:ext cx="9527540" cy="1250315"/>
          </a:xfrm>
          <a:prstGeom prst="rect">
            <a:avLst/>
          </a:prstGeom>
          <a:noFill/>
        </p:spPr>
        <p:txBody>
          <a:bodyPr wrap="square" rtlCol="0">
            <a:noAutofit/>
          </a:bodyPr>
          <a:lstStyle/>
          <a:p>
            <a:pPr indent="0" fontAlgn="auto">
              <a:spcAft>
                <a:spcPts val="600"/>
              </a:spcAft>
            </a:pPr>
            <a:r>
              <a:rPr lang="zh-CN" altLang="en-US" sz="3600" b="1" dirty="0" smtClean="0">
                <a:solidFill>
                  <a:srgbClr val="5C826D"/>
                </a:solidFill>
                <a:latin typeface="汉仪文黑-55简" panose="00020600040101010101" charset="-122"/>
                <a:ea typeface="汉仪文黑-55简" panose="00020600040101010101" charset="-122"/>
              </a:rPr>
              <a:t>第一节</a:t>
            </a:r>
            <a:r>
              <a:rPr lang="en-US" altLang="zh-CN" sz="3600" b="1" dirty="0" smtClean="0">
                <a:solidFill>
                  <a:srgbClr val="5C826D"/>
                </a:solidFill>
                <a:latin typeface="汉仪文黑-55简" panose="00020600040101010101" charset="-122"/>
                <a:ea typeface="汉仪文黑-55简" panose="00020600040101010101" charset="-122"/>
              </a:rPr>
              <a:t> </a:t>
            </a:r>
            <a:r>
              <a:rPr lang="zh-CN" altLang="en-US" sz="3600" b="1" dirty="0" smtClean="0">
                <a:solidFill>
                  <a:srgbClr val="5C826D"/>
                </a:solidFill>
                <a:latin typeface="汉仪文黑-55简" panose="00020600040101010101" charset="-122"/>
                <a:ea typeface="汉仪文黑-55简" panose="00020600040101010101" charset="-122"/>
              </a:rPr>
              <a:t>音乐</a:t>
            </a:r>
            <a:endParaRPr lang="zh-CN" altLang="en-US" sz="3600" b="1" dirty="0" smtClean="0">
              <a:solidFill>
                <a:srgbClr val="5C826D"/>
              </a:solidFill>
              <a:latin typeface="汉仪文黑-55简" panose="00020600040101010101" charset="-122"/>
              <a:ea typeface="汉仪文黑-55简" panose="00020600040101010101" charset="-122"/>
            </a:endParaRPr>
          </a:p>
          <a:p>
            <a:pPr indent="0" fontAlgn="auto">
              <a:spcAft>
                <a:spcPts val="600"/>
              </a:spcAft>
            </a:pPr>
            <a:r>
              <a:rPr lang="zh-CN" altLang="en-US" sz="3200" b="1" dirty="0" smtClean="0">
                <a:solidFill>
                  <a:srgbClr val="D1AF6C"/>
                </a:solidFill>
                <a:latin typeface="汉仪文黑-55简" panose="00020600040101010101" charset="-122"/>
                <a:ea typeface="汉仪文黑-55简" panose="00020600040101010101" charset="-122"/>
              </a:rPr>
              <a:t>二、 音乐的本质</a:t>
            </a:r>
            <a:endParaRPr lang="zh-CN" altLang="en-US" sz="3200" b="1" dirty="0" smtClean="0">
              <a:solidFill>
                <a:srgbClr val="D1AF6C"/>
              </a:solidFill>
              <a:latin typeface="汉仪文黑-55简" panose="00020600040101010101" charset="-122"/>
              <a:ea typeface="汉仪文黑-55简" panose="00020600040101010101" charset="-122"/>
            </a:endParaRPr>
          </a:p>
        </p:txBody>
      </p:sp>
      <p:sp>
        <p:nvSpPr>
          <p:cNvPr id="7" name="文本框 6"/>
          <p:cNvSpPr txBox="1"/>
          <p:nvPr/>
        </p:nvSpPr>
        <p:spPr>
          <a:xfrm>
            <a:off x="2066818" y="2485071"/>
            <a:ext cx="1930400" cy="338554"/>
          </a:xfrm>
          <a:prstGeom prst="rect">
            <a:avLst/>
          </a:prstGeom>
          <a:noFill/>
        </p:spPr>
        <p:txBody>
          <a:bodyPr wrap="square" rtlCol="0">
            <a:spAutoFit/>
          </a:bodyPr>
          <a:lstStyle/>
          <a:p>
            <a:r>
              <a:rPr lang="zh-CN" altLang="en-US" sz="1600" b="1" dirty="0" smtClean="0">
                <a:solidFill>
                  <a:schemeClr val="bg1"/>
                </a:solidFill>
                <a:latin typeface="汉仪文黑-55简" panose="00020600040101010101" charset="-122"/>
                <a:ea typeface="汉仪文黑-55简" panose="00020600040101010101" charset="-122"/>
              </a:rPr>
              <a:t>选题背景</a:t>
            </a:r>
            <a:endParaRPr lang="zh-CN" altLang="en-US" sz="1600" b="1" dirty="0">
              <a:solidFill>
                <a:schemeClr val="bg1"/>
              </a:solidFill>
              <a:latin typeface="汉仪文黑-55简" panose="00020600040101010101" charset="-122"/>
              <a:ea typeface="汉仪文黑-55简" panose="00020600040101010101" charset="-122"/>
            </a:endParaRPr>
          </a:p>
        </p:txBody>
      </p:sp>
      <p:sp>
        <p:nvSpPr>
          <p:cNvPr id="8" name="文本框 7"/>
          <p:cNvSpPr txBox="1"/>
          <p:nvPr/>
        </p:nvSpPr>
        <p:spPr>
          <a:xfrm>
            <a:off x="2066744" y="2817633"/>
            <a:ext cx="3248025" cy="1706880"/>
          </a:xfrm>
          <a:prstGeom prst="rect">
            <a:avLst/>
          </a:prstGeom>
          <a:noFill/>
        </p:spPr>
        <p:txBody>
          <a:bodyPr wrap="square" rtlCol="0">
            <a:spAutoFit/>
          </a:bodyPr>
          <a:lstStyle/>
          <a:p>
            <a:pPr>
              <a:lnSpc>
                <a:spcPct val="150000"/>
              </a:lnSpc>
            </a:pPr>
            <a:r>
              <a:rPr lang="zh-CN" altLang="en-US" sz="1400" dirty="0" smtClean="0">
                <a:solidFill>
                  <a:schemeClr val="bg1"/>
                </a:solidFill>
                <a:latin typeface="汉仪文黑-55简" panose="00020600040101010101" charset="-122"/>
                <a:ea typeface="汉仪文黑-55简" panose="00020600040101010101" charset="-122"/>
              </a:rPr>
              <a:t>输入您的内容，请简要说明，言简意赅即可</a:t>
            </a:r>
            <a:r>
              <a:rPr lang="zh-CN" altLang="en-US" sz="1400" dirty="0">
                <a:solidFill>
                  <a:schemeClr val="bg1"/>
                </a:solidFill>
                <a:latin typeface="汉仪文黑-55简" panose="00020600040101010101" charset="-122"/>
                <a:ea typeface="汉仪文黑-55简" panose="00020600040101010101" charset="-122"/>
              </a:rPr>
              <a:t>输入您的内容，请简要说明，言简意赅即可输入您的内容，请简要说明，言简意赅即可输入您的内容，请简要说明，言简意赅即</a:t>
            </a:r>
            <a:r>
              <a:rPr lang="zh-CN" altLang="en-US" sz="1400" dirty="0" smtClean="0">
                <a:solidFill>
                  <a:schemeClr val="bg1"/>
                </a:solidFill>
                <a:latin typeface="汉仪文黑-55简" panose="00020600040101010101" charset="-122"/>
                <a:ea typeface="汉仪文黑-55简" panose="00020600040101010101" charset="-122"/>
              </a:rPr>
              <a:t>可</a:t>
            </a:r>
            <a:endParaRPr lang="zh-CN" altLang="en-US" sz="1400" dirty="0">
              <a:solidFill>
                <a:schemeClr val="bg1"/>
              </a:solidFill>
              <a:latin typeface="汉仪文黑-55简" panose="00020600040101010101" charset="-122"/>
              <a:ea typeface="汉仪文黑-55简" panose="00020600040101010101" charset="-122"/>
            </a:endParaRPr>
          </a:p>
        </p:txBody>
      </p:sp>
      <p:sp>
        <p:nvSpPr>
          <p:cNvPr id="4" name="矩形 3"/>
          <p:cNvSpPr/>
          <p:nvPr/>
        </p:nvSpPr>
        <p:spPr>
          <a:xfrm>
            <a:off x="9953897" y="2070189"/>
            <a:ext cx="914264" cy="829764"/>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1292996" y="5133701"/>
            <a:ext cx="395242" cy="380728"/>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0084526" y="2192800"/>
            <a:ext cx="644068" cy="584541"/>
          </a:xfrm>
          <a:prstGeom prst="rect">
            <a:avLst/>
          </a:prstGeom>
          <a:noFill/>
          <a:ln w="28575">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337605" y="5185195"/>
            <a:ext cx="306024" cy="277740"/>
          </a:xfrm>
          <a:prstGeom prst="rect">
            <a:avLst/>
          </a:prstGeom>
          <a:noFill/>
          <a:ln w="12700">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nvSpPr>
        <p:spPr>
          <a:xfrm>
            <a:off x="1701165" y="2070100"/>
            <a:ext cx="8240395" cy="4780915"/>
          </a:xfrm>
          <a:prstGeom prst="rect">
            <a:avLst/>
          </a:prstGeom>
          <a:noFill/>
        </p:spPr>
        <p:txBody>
          <a:bodyPr wrap="square" rtlCol="0">
            <a:noAutofit/>
          </a:bodyPr>
          <a:p>
            <a:pPr algn="just"/>
            <a:r>
              <a:rPr lang="en-US" altLang="zh-CN" sz="2400" b="1" dirty="0" smtClean="0">
                <a:solidFill>
                  <a:schemeClr val="tx1"/>
                </a:solidFill>
                <a:latin typeface="汉仪文黑-55简" panose="00020600040101010101" charset="-122"/>
                <a:ea typeface="汉仪文黑-55简" panose="00020600040101010101" charset="-122"/>
              </a:rPr>
              <a:t>  </a:t>
            </a:r>
            <a:r>
              <a:rPr lang="zh-CN" altLang="en-US" sz="2400" dirty="0" smtClean="0">
                <a:solidFill>
                  <a:schemeClr val="tx1"/>
                </a:solidFill>
                <a:latin typeface="汉仪文黑-55简" panose="00020600040101010101" charset="-122"/>
                <a:ea typeface="汉仪文黑-55简" panose="00020600040101010101" charset="-122"/>
              </a:rPr>
              <a:t>  音乐作为艺术的一种，受经济基础制约，是</a:t>
            </a:r>
            <a:r>
              <a:rPr lang="zh-CN" altLang="en-US" sz="2400" dirty="0" smtClean="0">
                <a:latin typeface="汉仪文黑-55简" panose="00020600040101010101" charset="-122"/>
                <a:ea typeface="汉仪文黑-55简" panose="00020600040101010101" charset="-122"/>
              </a:rPr>
              <a:t>对社会生活的主观反映</a:t>
            </a:r>
            <a:r>
              <a:rPr lang="zh-CN" altLang="en-US" sz="2400" dirty="0" smtClean="0">
                <a:solidFill>
                  <a:schemeClr val="tx1"/>
                </a:solidFill>
                <a:latin typeface="汉仪文黑-55简" panose="00020600040101010101" charset="-122"/>
                <a:ea typeface="汉仪文黑-55简" panose="00020600040101010101" charset="-122"/>
              </a:rPr>
              <a:t>。不同于“模仿说”的直接模拟，音乐并非简单复制现实声音，而是音乐家将个人对社会生活的体验、态度和理想加以加工、概括，用有组织的声音形式表达出来。因此，</a:t>
            </a:r>
            <a:r>
              <a:rPr lang="zh-CN" altLang="en-US" sz="2400" b="1" dirty="0" smtClean="0">
                <a:solidFill>
                  <a:srgbClr val="FFC000"/>
                </a:solidFill>
                <a:latin typeface="汉仪文黑-55简" panose="00020600040101010101" charset="-122"/>
                <a:ea typeface="汉仪文黑-55简" panose="00020600040101010101" charset="-122"/>
              </a:rPr>
              <a:t>音乐是一种对社会审美生活的主观反映</a:t>
            </a:r>
            <a:r>
              <a:rPr lang="zh-CN" altLang="en-US" sz="2400" dirty="0" smtClean="0">
                <a:solidFill>
                  <a:schemeClr val="tx1"/>
                </a:solidFill>
                <a:latin typeface="汉仪文黑-55简" panose="00020600040101010101" charset="-122"/>
                <a:ea typeface="汉仪文黑-55简" panose="00020600040101010101" charset="-122"/>
              </a:rPr>
              <a:t>。</a:t>
            </a:r>
            <a:endParaRPr lang="zh-CN" altLang="en-US" sz="2400" dirty="0" smtClean="0">
              <a:solidFill>
                <a:schemeClr val="tx1"/>
              </a:solidFill>
              <a:latin typeface="汉仪文黑-55简" panose="00020600040101010101" charset="-122"/>
              <a:ea typeface="汉仪文黑-55简" panose="00020600040101010101" charset="-122"/>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半闭框 12"/>
          <p:cNvSpPr/>
          <p:nvPr/>
        </p:nvSpPr>
        <p:spPr>
          <a:xfrm rot="8100000">
            <a:off x="-320397" y="132713"/>
            <a:ext cx="640794" cy="640794"/>
          </a:xfrm>
          <a:prstGeom prst="halfFrame">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6" name="任意多边形 15"/>
          <p:cNvSpPr/>
          <p:nvPr/>
        </p:nvSpPr>
        <p:spPr>
          <a:xfrm rot="2700000">
            <a:off x="-224459" y="230878"/>
            <a:ext cx="444464" cy="444464"/>
          </a:xfrm>
          <a:custGeom>
            <a:avLst/>
            <a:gdLst>
              <a:gd name="connsiteX0" fmla="*/ 0 w 1553029"/>
              <a:gd name="connsiteY0" fmla="*/ 0 h 1553029"/>
              <a:gd name="connsiteX1" fmla="*/ 1553029 w 1553029"/>
              <a:gd name="connsiteY1" fmla="*/ 0 h 1553029"/>
              <a:gd name="connsiteX2" fmla="*/ 1553029 w 1553029"/>
              <a:gd name="connsiteY2" fmla="*/ 1553029 h 1553029"/>
              <a:gd name="connsiteX3" fmla="*/ 1508683 w 1553029"/>
              <a:gd name="connsiteY3" fmla="*/ 1553029 h 1553029"/>
              <a:gd name="connsiteX4" fmla="*/ 0 w 1553029"/>
              <a:gd name="connsiteY4" fmla="*/ 44346 h 15530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3029" h="1553029">
                <a:moveTo>
                  <a:pt x="0" y="0"/>
                </a:moveTo>
                <a:lnTo>
                  <a:pt x="1553029" y="0"/>
                </a:lnTo>
                <a:lnTo>
                  <a:pt x="1553029" y="1553029"/>
                </a:lnTo>
                <a:lnTo>
                  <a:pt x="1508683" y="1553029"/>
                </a:lnTo>
                <a:lnTo>
                  <a:pt x="0" y="44346"/>
                </a:lnTo>
                <a:close/>
              </a:path>
            </a:pathLst>
          </a:custGeom>
          <a:noFill/>
          <a:ln w="38100">
            <a:gradFill flip="none" rotWithShape="1">
              <a:gsLst>
                <a:gs pos="0">
                  <a:srgbClr val="D7B26C">
                    <a:alpha val="0"/>
                  </a:srgbClr>
                </a:gs>
                <a:gs pos="80740">
                  <a:srgbClr val="D7B26C">
                    <a:alpha val="55000"/>
                  </a:srgbClr>
                </a:gs>
                <a:gs pos="61000">
                  <a:srgbClr val="D7B26C"/>
                </a:gs>
                <a:gs pos="45000">
                  <a:srgbClr val="D7B26C">
                    <a:alpha val="0"/>
                  </a:srgbClr>
                </a:gs>
                <a:gs pos="100000">
                  <a:srgbClr val="D7B26C"/>
                </a:gs>
              </a:gsLst>
              <a:lin ang="189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557530" y="222885"/>
            <a:ext cx="9527540" cy="1614805"/>
          </a:xfrm>
          <a:prstGeom prst="rect">
            <a:avLst/>
          </a:prstGeom>
          <a:noFill/>
        </p:spPr>
        <p:txBody>
          <a:bodyPr wrap="square" rtlCol="0">
            <a:noAutofit/>
          </a:bodyPr>
          <a:lstStyle/>
          <a:p>
            <a:pPr indent="0" fontAlgn="auto">
              <a:spcAft>
                <a:spcPts val="600"/>
              </a:spcAft>
            </a:pPr>
            <a:r>
              <a:rPr lang="zh-CN" altLang="en-US" sz="3600" b="1" dirty="0" smtClean="0">
                <a:solidFill>
                  <a:srgbClr val="5C826D"/>
                </a:solidFill>
                <a:latin typeface="汉仪文黑-55简" panose="00020600040101010101" charset="-122"/>
                <a:ea typeface="汉仪文黑-55简" panose="00020600040101010101" charset="-122"/>
              </a:rPr>
              <a:t>第一节</a:t>
            </a:r>
            <a:r>
              <a:rPr lang="en-US" altLang="zh-CN" sz="3600" b="1" dirty="0" smtClean="0">
                <a:solidFill>
                  <a:srgbClr val="5C826D"/>
                </a:solidFill>
                <a:latin typeface="汉仪文黑-55简" panose="00020600040101010101" charset="-122"/>
                <a:ea typeface="汉仪文黑-55简" panose="00020600040101010101" charset="-122"/>
              </a:rPr>
              <a:t> </a:t>
            </a:r>
            <a:r>
              <a:rPr lang="zh-CN" altLang="en-US" sz="3600" b="1" dirty="0" smtClean="0">
                <a:solidFill>
                  <a:srgbClr val="5C826D"/>
                </a:solidFill>
                <a:latin typeface="汉仪文黑-55简" panose="00020600040101010101" charset="-122"/>
                <a:ea typeface="汉仪文黑-55简" panose="00020600040101010101" charset="-122"/>
              </a:rPr>
              <a:t>音乐</a:t>
            </a:r>
            <a:endParaRPr lang="zh-CN" altLang="en-US" sz="3600" b="1" dirty="0" smtClean="0">
              <a:solidFill>
                <a:srgbClr val="5C826D"/>
              </a:solidFill>
              <a:latin typeface="汉仪文黑-55简" panose="00020600040101010101" charset="-122"/>
              <a:ea typeface="汉仪文黑-55简" panose="00020600040101010101" charset="-122"/>
            </a:endParaRPr>
          </a:p>
          <a:p>
            <a:pPr indent="0" fontAlgn="auto">
              <a:spcAft>
                <a:spcPts val="600"/>
              </a:spcAft>
            </a:pPr>
            <a:r>
              <a:rPr lang="zh-CN" altLang="en-US" sz="3200" b="1" dirty="0" smtClean="0">
                <a:solidFill>
                  <a:srgbClr val="D1AF6C"/>
                </a:solidFill>
                <a:latin typeface="汉仪文黑-55简" panose="00020600040101010101" charset="-122"/>
                <a:ea typeface="汉仪文黑-55简" panose="00020600040101010101" charset="-122"/>
              </a:rPr>
              <a:t>三、 音乐的基本特征</a:t>
            </a:r>
            <a:endParaRPr lang="zh-CN" altLang="en-US" sz="3200" b="1" dirty="0" smtClean="0">
              <a:solidFill>
                <a:srgbClr val="D1AF6C"/>
              </a:solidFill>
              <a:latin typeface="汉仪文黑-55简" panose="00020600040101010101" charset="-122"/>
              <a:ea typeface="汉仪文黑-55简" panose="00020600040101010101" charset="-122"/>
            </a:endParaRPr>
          </a:p>
          <a:p>
            <a:pPr indent="0" fontAlgn="auto">
              <a:spcAft>
                <a:spcPts val="600"/>
              </a:spcAft>
            </a:pPr>
            <a:r>
              <a:rPr lang="zh-CN" altLang="en-US" sz="2800" b="1" dirty="0" smtClean="0">
                <a:solidFill>
                  <a:schemeClr val="tx1"/>
                </a:solidFill>
                <a:latin typeface="汉仪文黑-55简" panose="00020600040101010101" charset="-122"/>
                <a:ea typeface="汉仪文黑-55简" panose="00020600040101010101" charset="-122"/>
              </a:rPr>
              <a:t>(一) 材料的特殊性</a:t>
            </a:r>
            <a:endParaRPr lang="zh-CN" altLang="en-US" sz="2800" b="1" dirty="0" smtClean="0">
              <a:solidFill>
                <a:schemeClr val="tx1"/>
              </a:solidFill>
              <a:latin typeface="汉仪文黑-55简" panose="00020600040101010101" charset="-122"/>
              <a:ea typeface="汉仪文黑-55简" panose="00020600040101010101" charset="-122"/>
            </a:endParaRPr>
          </a:p>
        </p:txBody>
      </p:sp>
      <p:sp>
        <p:nvSpPr>
          <p:cNvPr id="7" name="文本框 6"/>
          <p:cNvSpPr txBox="1"/>
          <p:nvPr/>
        </p:nvSpPr>
        <p:spPr>
          <a:xfrm>
            <a:off x="2066818" y="2485071"/>
            <a:ext cx="1930400" cy="338554"/>
          </a:xfrm>
          <a:prstGeom prst="rect">
            <a:avLst/>
          </a:prstGeom>
          <a:noFill/>
        </p:spPr>
        <p:txBody>
          <a:bodyPr wrap="square" rtlCol="0">
            <a:spAutoFit/>
          </a:bodyPr>
          <a:lstStyle/>
          <a:p>
            <a:r>
              <a:rPr lang="zh-CN" altLang="en-US" sz="1600" b="1" dirty="0" smtClean="0">
                <a:solidFill>
                  <a:schemeClr val="bg1"/>
                </a:solidFill>
                <a:latin typeface="汉仪文黑-55简" panose="00020600040101010101" charset="-122"/>
                <a:ea typeface="汉仪文黑-55简" panose="00020600040101010101" charset="-122"/>
              </a:rPr>
              <a:t>选题背景</a:t>
            </a:r>
            <a:endParaRPr lang="zh-CN" altLang="en-US" sz="1600" b="1" dirty="0">
              <a:solidFill>
                <a:schemeClr val="bg1"/>
              </a:solidFill>
              <a:latin typeface="汉仪文黑-55简" panose="00020600040101010101" charset="-122"/>
              <a:ea typeface="汉仪文黑-55简" panose="00020600040101010101" charset="-122"/>
            </a:endParaRPr>
          </a:p>
        </p:txBody>
      </p:sp>
      <p:sp>
        <p:nvSpPr>
          <p:cNvPr id="8" name="文本框 7"/>
          <p:cNvSpPr txBox="1"/>
          <p:nvPr/>
        </p:nvSpPr>
        <p:spPr>
          <a:xfrm>
            <a:off x="2066744" y="2817633"/>
            <a:ext cx="3248025" cy="1706880"/>
          </a:xfrm>
          <a:prstGeom prst="rect">
            <a:avLst/>
          </a:prstGeom>
          <a:noFill/>
        </p:spPr>
        <p:txBody>
          <a:bodyPr wrap="square" rtlCol="0">
            <a:spAutoFit/>
          </a:bodyPr>
          <a:lstStyle/>
          <a:p>
            <a:pPr>
              <a:lnSpc>
                <a:spcPct val="150000"/>
              </a:lnSpc>
            </a:pPr>
            <a:r>
              <a:rPr lang="zh-CN" altLang="en-US" sz="1400" dirty="0" smtClean="0">
                <a:solidFill>
                  <a:schemeClr val="bg1"/>
                </a:solidFill>
                <a:latin typeface="汉仪文黑-55简" panose="00020600040101010101" charset="-122"/>
                <a:ea typeface="汉仪文黑-55简" panose="00020600040101010101" charset="-122"/>
              </a:rPr>
              <a:t>输入您的内容，请简要说明，言简意赅即可</a:t>
            </a:r>
            <a:r>
              <a:rPr lang="zh-CN" altLang="en-US" sz="1400" dirty="0">
                <a:solidFill>
                  <a:schemeClr val="bg1"/>
                </a:solidFill>
                <a:latin typeface="汉仪文黑-55简" panose="00020600040101010101" charset="-122"/>
                <a:ea typeface="汉仪文黑-55简" panose="00020600040101010101" charset="-122"/>
              </a:rPr>
              <a:t>输入您的内容，请简要说明，言简意赅即可输入您的内容，请简要说明，言简意赅即可输入您的内容，请简要说明，言简意赅即</a:t>
            </a:r>
            <a:r>
              <a:rPr lang="zh-CN" altLang="en-US" sz="1400" dirty="0" smtClean="0">
                <a:solidFill>
                  <a:schemeClr val="bg1"/>
                </a:solidFill>
                <a:latin typeface="汉仪文黑-55简" panose="00020600040101010101" charset="-122"/>
                <a:ea typeface="汉仪文黑-55简" panose="00020600040101010101" charset="-122"/>
              </a:rPr>
              <a:t>可</a:t>
            </a:r>
            <a:endParaRPr lang="zh-CN" altLang="en-US" sz="1400" dirty="0">
              <a:solidFill>
                <a:schemeClr val="bg1"/>
              </a:solidFill>
              <a:latin typeface="汉仪文黑-55简" panose="00020600040101010101" charset="-122"/>
              <a:ea typeface="汉仪文黑-55简" panose="00020600040101010101" charset="-122"/>
            </a:endParaRPr>
          </a:p>
        </p:txBody>
      </p:sp>
      <p:sp>
        <p:nvSpPr>
          <p:cNvPr id="4" name="矩形 3"/>
          <p:cNvSpPr/>
          <p:nvPr/>
        </p:nvSpPr>
        <p:spPr>
          <a:xfrm>
            <a:off x="9953897" y="2070189"/>
            <a:ext cx="914264" cy="829764"/>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1292996" y="5133701"/>
            <a:ext cx="395242" cy="380728"/>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0084526" y="2192800"/>
            <a:ext cx="644068" cy="584541"/>
          </a:xfrm>
          <a:prstGeom prst="rect">
            <a:avLst/>
          </a:prstGeom>
          <a:noFill/>
          <a:ln w="28575">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337605" y="5185195"/>
            <a:ext cx="306024" cy="277740"/>
          </a:xfrm>
          <a:prstGeom prst="rect">
            <a:avLst/>
          </a:prstGeom>
          <a:noFill/>
          <a:ln w="12700">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nvSpPr>
        <p:spPr>
          <a:xfrm>
            <a:off x="1765935" y="2077085"/>
            <a:ext cx="8240395" cy="4780915"/>
          </a:xfrm>
          <a:prstGeom prst="rect">
            <a:avLst/>
          </a:prstGeom>
          <a:noFill/>
        </p:spPr>
        <p:txBody>
          <a:bodyPr wrap="square" rtlCol="0">
            <a:noAutofit/>
          </a:bodyPr>
          <a:p>
            <a:pPr algn="just"/>
            <a:r>
              <a:rPr lang="en-US" altLang="zh-CN" sz="2400" b="1" dirty="0" smtClean="0">
                <a:solidFill>
                  <a:schemeClr val="tx1"/>
                </a:solidFill>
                <a:latin typeface="汉仪文黑-55简" panose="00020600040101010101" charset="-122"/>
                <a:ea typeface="汉仪文黑-55简" panose="00020600040101010101" charset="-122"/>
              </a:rPr>
              <a:t>  </a:t>
            </a:r>
            <a:r>
              <a:rPr lang="zh-CN" altLang="en-US" sz="2400" dirty="0" smtClean="0">
                <a:solidFill>
                  <a:schemeClr val="tx1"/>
                </a:solidFill>
                <a:latin typeface="汉仪文黑-55简" panose="00020600040101010101" charset="-122"/>
                <a:ea typeface="汉仪文黑-55简" panose="00020600040101010101" charset="-122"/>
              </a:rPr>
              <a:t>  音乐以声音为物质材料，运用音高、时值等特性构成节奏、旋律、和声等表现手段，是</a:t>
            </a:r>
            <a:r>
              <a:rPr lang="zh-CN" altLang="en-US" sz="2400" b="1" dirty="0" smtClean="0">
                <a:solidFill>
                  <a:srgbClr val="FFC000"/>
                </a:solidFill>
                <a:latin typeface="汉仪文黑-55简" panose="00020600040101010101" charset="-122"/>
                <a:ea typeface="汉仪文黑-55简" panose="00020600040101010101" charset="-122"/>
              </a:rPr>
              <a:t>有特定声学属性并按逻辑关系组织的乐音体系</a:t>
            </a:r>
            <a:r>
              <a:rPr lang="zh-CN" altLang="en-US" sz="2400" dirty="0" smtClean="0">
                <a:solidFill>
                  <a:schemeClr val="tx1"/>
                </a:solidFill>
                <a:latin typeface="汉仪文黑-55简" panose="00020600040101010101" charset="-122"/>
                <a:ea typeface="汉仪文黑-55简" panose="00020600040101010101" charset="-122"/>
              </a:rPr>
              <a:t>。作为声音的艺术，音乐也是听觉的艺术，听觉能力是感受、记忆、表达、审美等音乐能力的前提与基础。同时，音乐虽主要经听觉传播，却能唤起肌肉运动、想象联想等多方面身心反应，需要多种感知通道协同参与以获得完整体验。</a:t>
            </a:r>
            <a:endParaRPr lang="zh-CN" altLang="en-US" sz="2400" dirty="0" smtClean="0">
              <a:solidFill>
                <a:schemeClr val="tx1"/>
              </a:solidFill>
              <a:latin typeface="汉仪文黑-55简" panose="00020600040101010101" charset="-122"/>
              <a:ea typeface="汉仪文黑-55简" panose="00020600040101010101" charset="-122"/>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半闭框 12"/>
          <p:cNvSpPr/>
          <p:nvPr/>
        </p:nvSpPr>
        <p:spPr>
          <a:xfrm rot="8100000">
            <a:off x="-320397" y="132713"/>
            <a:ext cx="640794" cy="640794"/>
          </a:xfrm>
          <a:prstGeom prst="halfFrame">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6" name="任意多边形 15"/>
          <p:cNvSpPr/>
          <p:nvPr/>
        </p:nvSpPr>
        <p:spPr>
          <a:xfrm rot="2700000">
            <a:off x="-224459" y="230878"/>
            <a:ext cx="444464" cy="444464"/>
          </a:xfrm>
          <a:custGeom>
            <a:avLst/>
            <a:gdLst>
              <a:gd name="connsiteX0" fmla="*/ 0 w 1553029"/>
              <a:gd name="connsiteY0" fmla="*/ 0 h 1553029"/>
              <a:gd name="connsiteX1" fmla="*/ 1553029 w 1553029"/>
              <a:gd name="connsiteY1" fmla="*/ 0 h 1553029"/>
              <a:gd name="connsiteX2" fmla="*/ 1553029 w 1553029"/>
              <a:gd name="connsiteY2" fmla="*/ 1553029 h 1553029"/>
              <a:gd name="connsiteX3" fmla="*/ 1508683 w 1553029"/>
              <a:gd name="connsiteY3" fmla="*/ 1553029 h 1553029"/>
              <a:gd name="connsiteX4" fmla="*/ 0 w 1553029"/>
              <a:gd name="connsiteY4" fmla="*/ 44346 h 15530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3029" h="1553029">
                <a:moveTo>
                  <a:pt x="0" y="0"/>
                </a:moveTo>
                <a:lnTo>
                  <a:pt x="1553029" y="0"/>
                </a:lnTo>
                <a:lnTo>
                  <a:pt x="1553029" y="1553029"/>
                </a:lnTo>
                <a:lnTo>
                  <a:pt x="1508683" y="1553029"/>
                </a:lnTo>
                <a:lnTo>
                  <a:pt x="0" y="44346"/>
                </a:lnTo>
                <a:close/>
              </a:path>
            </a:pathLst>
          </a:custGeom>
          <a:noFill/>
          <a:ln w="38100">
            <a:gradFill flip="none" rotWithShape="1">
              <a:gsLst>
                <a:gs pos="0">
                  <a:srgbClr val="D7B26C">
                    <a:alpha val="0"/>
                  </a:srgbClr>
                </a:gs>
                <a:gs pos="80740">
                  <a:srgbClr val="D7B26C">
                    <a:alpha val="55000"/>
                  </a:srgbClr>
                </a:gs>
                <a:gs pos="61000">
                  <a:srgbClr val="D7B26C"/>
                </a:gs>
                <a:gs pos="45000">
                  <a:srgbClr val="D7B26C">
                    <a:alpha val="0"/>
                  </a:srgbClr>
                </a:gs>
                <a:gs pos="100000">
                  <a:srgbClr val="D7B26C"/>
                </a:gs>
              </a:gsLst>
              <a:lin ang="189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557530" y="222885"/>
            <a:ext cx="9527540" cy="1614805"/>
          </a:xfrm>
          <a:prstGeom prst="rect">
            <a:avLst/>
          </a:prstGeom>
          <a:noFill/>
        </p:spPr>
        <p:txBody>
          <a:bodyPr wrap="square" rtlCol="0">
            <a:noAutofit/>
          </a:bodyPr>
          <a:lstStyle/>
          <a:p>
            <a:pPr indent="0" fontAlgn="auto">
              <a:spcAft>
                <a:spcPts val="600"/>
              </a:spcAft>
            </a:pPr>
            <a:r>
              <a:rPr lang="zh-CN" altLang="en-US" sz="3600" b="1" dirty="0" smtClean="0">
                <a:solidFill>
                  <a:srgbClr val="5C826D"/>
                </a:solidFill>
                <a:latin typeface="汉仪文黑-55简" panose="00020600040101010101" charset="-122"/>
                <a:ea typeface="汉仪文黑-55简" panose="00020600040101010101" charset="-122"/>
              </a:rPr>
              <a:t>第一节</a:t>
            </a:r>
            <a:r>
              <a:rPr lang="en-US" altLang="zh-CN" sz="3600" b="1" dirty="0" smtClean="0">
                <a:solidFill>
                  <a:srgbClr val="5C826D"/>
                </a:solidFill>
                <a:latin typeface="汉仪文黑-55简" panose="00020600040101010101" charset="-122"/>
                <a:ea typeface="汉仪文黑-55简" panose="00020600040101010101" charset="-122"/>
              </a:rPr>
              <a:t> </a:t>
            </a:r>
            <a:r>
              <a:rPr lang="zh-CN" altLang="en-US" sz="3600" b="1" dirty="0" smtClean="0">
                <a:solidFill>
                  <a:srgbClr val="5C826D"/>
                </a:solidFill>
                <a:latin typeface="汉仪文黑-55简" panose="00020600040101010101" charset="-122"/>
                <a:ea typeface="汉仪文黑-55简" panose="00020600040101010101" charset="-122"/>
              </a:rPr>
              <a:t>音乐</a:t>
            </a:r>
            <a:endParaRPr lang="zh-CN" altLang="en-US" sz="3600" b="1" dirty="0" smtClean="0">
              <a:solidFill>
                <a:srgbClr val="5C826D"/>
              </a:solidFill>
              <a:latin typeface="汉仪文黑-55简" panose="00020600040101010101" charset="-122"/>
              <a:ea typeface="汉仪文黑-55简" panose="00020600040101010101" charset="-122"/>
            </a:endParaRPr>
          </a:p>
          <a:p>
            <a:pPr indent="0" fontAlgn="auto">
              <a:spcAft>
                <a:spcPts val="600"/>
              </a:spcAft>
            </a:pPr>
            <a:r>
              <a:rPr lang="zh-CN" altLang="en-US" sz="3200" b="1" dirty="0" smtClean="0">
                <a:solidFill>
                  <a:srgbClr val="D1AF6C"/>
                </a:solidFill>
                <a:latin typeface="汉仪文黑-55简" panose="00020600040101010101" charset="-122"/>
                <a:ea typeface="汉仪文黑-55简" panose="00020600040101010101" charset="-122"/>
              </a:rPr>
              <a:t>三、 音乐的基本特征</a:t>
            </a:r>
            <a:endParaRPr lang="zh-CN" altLang="en-US" sz="3200" b="1" dirty="0" smtClean="0">
              <a:solidFill>
                <a:srgbClr val="D1AF6C"/>
              </a:solidFill>
              <a:latin typeface="汉仪文黑-55简" panose="00020600040101010101" charset="-122"/>
              <a:ea typeface="汉仪文黑-55简" panose="00020600040101010101" charset="-122"/>
            </a:endParaRPr>
          </a:p>
          <a:p>
            <a:pPr indent="0" fontAlgn="auto">
              <a:spcAft>
                <a:spcPts val="600"/>
              </a:spcAft>
            </a:pPr>
            <a:r>
              <a:rPr lang="zh-CN" altLang="en-US" sz="2800" b="1" dirty="0" smtClean="0">
                <a:solidFill>
                  <a:schemeClr val="tx1"/>
                </a:solidFill>
                <a:latin typeface="汉仪文黑-55简" panose="00020600040101010101" charset="-122"/>
                <a:ea typeface="汉仪文黑-55简" panose="00020600040101010101" charset="-122"/>
              </a:rPr>
              <a:t>(二) 流动性</a:t>
            </a:r>
            <a:endParaRPr lang="zh-CN" altLang="en-US" sz="2800" b="1" dirty="0" smtClean="0">
              <a:solidFill>
                <a:schemeClr val="tx1"/>
              </a:solidFill>
              <a:latin typeface="汉仪文黑-55简" panose="00020600040101010101" charset="-122"/>
              <a:ea typeface="汉仪文黑-55简" panose="00020600040101010101" charset="-122"/>
            </a:endParaRPr>
          </a:p>
        </p:txBody>
      </p:sp>
      <p:sp>
        <p:nvSpPr>
          <p:cNvPr id="7" name="文本框 6"/>
          <p:cNvSpPr txBox="1"/>
          <p:nvPr/>
        </p:nvSpPr>
        <p:spPr>
          <a:xfrm>
            <a:off x="2066818" y="2485071"/>
            <a:ext cx="1930400" cy="338554"/>
          </a:xfrm>
          <a:prstGeom prst="rect">
            <a:avLst/>
          </a:prstGeom>
          <a:noFill/>
        </p:spPr>
        <p:txBody>
          <a:bodyPr wrap="square" rtlCol="0">
            <a:spAutoFit/>
          </a:bodyPr>
          <a:lstStyle/>
          <a:p>
            <a:r>
              <a:rPr lang="zh-CN" altLang="en-US" sz="1600" b="1" dirty="0" smtClean="0">
                <a:solidFill>
                  <a:schemeClr val="bg1"/>
                </a:solidFill>
                <a:latin typeface="汉仪文黑-55简" panose="00020600040101010101" charset="-122"/>
                <a:ea typeface="汉仪文黑-55简" panose="00020600040101010101" charset="-122"/>
              </a:rPr>
              <a:t>选题背景</a:t>
            </a:r>
            <a:endParaRPr lang="zh-CN" altLang="en-US" sz="1600" b="1" dirty="0">
              <a:solidFill>
                <a:schemeClr val="bg1"/>
              </a:solidFill>
              <a:latin typeface="汉仪文黑-55简" panose="00020600040101010101" charset="-122"/>
              <a:ea typeface="汉仪文黑-55简" panose="00020600040101010101" charset="-122"/>
            </a:endParaRPr>
          </a:p>
        </p:txBody>
      </p:sp>
      <p:sp>
        <p:nvSpPr>
          <p:cNvPr id="8" name="文本框 7"/>
          <p:cNvSpPr txBox="1"/>
          <p:nvPr/>
        </p:nvSpPr>
        <p:spPr>
          <a:xfrm>
            <a:off x="2066744" y="2817633"/>
            <a:ext cx="3248025" cy="1706880"/>
          </a:xfrm>
          <a:prstGeom prst="rect">
            <a:avLst/>
          </a:prstGeom>
          <a:noFill/>
        </p:spPr>
        <p:txBody>
          <a:bodyPr wrap="square" rtlCol="0">
            <a:spAutoFit/>
          </a:bodyPr>
          <a:lstStyle/>
          <a:p>
            <a:pPr>
              <a:lnSpc>
                <a:spcPct val="150000"/>
              </a:lnSpc>
            </a:pPr>
            <a:r>
              <a:rPr lang="zh-CN" altLang="en-US" sz="1400" dirty="0" smtClean="0">
                <a:solidFill>
                  <a:schemeClr val="bg1"/>
                </a:solidFill>
                <a:latin typeface="汉仪文黑-55简" panose="00020600040101010101" charset="-122"/>
                <a:ea typeface="汉仪文黑-55简" panose="00020600040101010101" charset="-122"/>
              </a:rPr>
              <a:t>输入您的内容，请简要说明，言简意赅即可</a:t>
            </a:r>
            <a:r>
              <a:rPr lang="zh-CN" altLang="en-US" sz="1400" dirty="0">
                <a:solidFill>
                  <a:schemeClr val="bg1"/>
                </a:solidFill>
                <a:latin typeface="汉仪文黑-55简" panose="00020600040101010101" charset="-122"/>
                <a:ea typeface="汉仪文黑-55简" panose="00020600040101010101" charset="-122"/>
              </a:rPr>
              <a:t>输入您的内容，请简要说明，言简意赅即可输入您的内容，请简要说明，言简意赅即可输入您的内容，请简要说明，言简意赅即</a:t>
            </a:r>
            <a:r>
              <a:rPr lang="zh-CN" altLang="en-US" sz="1400" dirty="0" smtClean="0">
                <a:solidFill>
                  <a:schemeClr val="bg1"/>
                </a:solidFill>
                <a:latin typeface="汉仪文黑-55简" panose="00020600040101010101" charset="-122"/>
                <a:ea typeface="汉仪文黑-55简" panose="00020600040101010101" charset="-122"/>
              </a:rPr>
              <a:t>可</a:t>
            </a:r>
            <a:endParaRPr lang="zh-CN" altLang="en-US" sz="1400" dirty="0">
              <a:solidFill>
                <a:schemeClr val="bg1"/>
              </a:solidFill>
              <a:latin typeface="汉仪文黑-55简" panose="00020600040101010101" charset="-122"/>
              <a:ea typeface="汉仪文黑-55简" panose="00020600040101010101" charset="-122"/>
            </a:endParaRPr>
          </a:p>
        </p:txBody>
      </p:sp>
      <p:sp>
        <p:nvSpPr>
          <p:cNvPr id="4" name="矩形 3"/>
          <p:cNvSpPr/>
          <p:nvPr/>
        </p:nvSpPr>
        <p:spPr>
          <a:xfrm>
            <a:off x="9953897" y="2070189"/>
            <a:ext cx="914264" cy="829764"/>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1292996" y="5133701"/>
            <a:ext cx="395242" cy="380728"/>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0084526" y="2192800"/>
            <a:ext cx="644068" cy="584541"/>
          </a:xfrm>
          <a:prstGeom prst="rect">
            <a:avLst/>
          </a:prstGeom>
          <a:noFill/>
          <a:ln w="28575">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337605" y="5185195"/>
            <a:ext cx="306024" cy="277740"/>
          </a:xfrm>
          <a:prstGeom prst="rect">
            <a:avLst/>
          </a:prstGeom>
          <a:noFill/>
          <a:ln w="12700">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nvSpPr>
        <p:spPr>
          <a:xfrm>
            <a:off x="1765935" y="2077085"/>
            <a:ext cx="8240395" cy="4780915"/>
          </a:xfrm>
          <a:prstGeom prst="rect">
            <a:avLst/>
          </a:prstGeom>
          <a:noFill/>
        </p:spPr>
        <p:txBody>
          <a:bodyPr wrap="square" rtlCol="0">
            <a:noAutofit/>
          </a:bodyPr>
          <a:p>
            <a:pPr algn="just"/>
            <a:r>
              <a:rPr lang="en-US" altLang="zh-CN" sz="2400" b="1" dirty="0" smtClean="0">
                <a:solidFill>
                  <a:schemeClr val="tx1"/>
                </a:solidFill>
                <a:latin typeface="汉仪文黑-55简" panose="00020600040101010101" charset="-122"/>
                <a:ea typeface="汉仪文黑-55简" panose="00020600040101010101" charset="-122"/>
              </a:rPr>
              <a:t>  </a:t>
            </a:r>
            <a:r>
              <a:rPr lang="zh-CN" altLang="en-US" sz="2400" dirty="0" smtClean="0">
                <a:solidFill>
                  <a:schemeClr val="tx1"/>
                </a:solidFill>
                <a:latin typeface="汉仪文黑-55简" panose="00020600040101010101" charset="-122"/>
                <a:ea typeface="汉仪文黑-55简" panose="00020600040101010101" charset="-122"/>
              </a:rPr>
              <a:t>  音乐是在时间中进行、在时间中发展，随着时间的进程而逐渐展示音乐作品的各个组成部分并最终为听者所感受和理解的。因此，</a:t>
            </a:r>
            <a:r>
              <a:rPr lang="zh-CN" altLang="en-US" sz="2400" b="1" dirty="0" smtClean="0">
                <a:solidFill>
                  <a:srgbClr val="FFC000"/>
                </a:solidFill>
                <a:latin typeface="汉仪文黑-55简" panose="00020600040101010101" charset="-122"/>
                <a:ea typeface="汉仪文黑-55简" panose="00020600040101010101" charset="-122"/>
              </a:rPr>
              <a:t>音乐是在时间进程中运动着的艺术，具有流动性。</a:t>
            </a:r>
            <a:r>
              <a:rPr lang="zh-CN" altLang="en-US" sz="2400" dirty="0" smtClean="0">
                <a:solidFill>
                  <a:schemeClr val="tx1"/>
                </a:solidFill>
                <a:latin typeface="汉仪文黑-55简" panose="00020600040101010101" charset="-122"/>
                <a:ea typeface="汉仪文黑-55简" panose="00020600040101010101" charset="-122"/>
              </a:rPr>
              <a:t>这也正是音乐作为听觉艺术与视觉艺术最明显的区别。它能够表现出视觉艺术所不能表现的时间延续、运动发展的过程，能够在时间的流动中不断展开、发展并完善其组织结构，从而使听者的情绪情感体验不断得到积累和深化，在时间的流动中长久地沉浸于音乐之中。</a:t>
            </a:r>
            <a:endParaRPr lang="zh-CN" altLang="en-US" sz="2400" dirty="0" smtClean="0">
              <a:solidFill>
                <a:schemeClr val="tx1"/>
              </a:solidFill>
              <a:latin typeface="汉仪文黑-55简" panose="00020600040101010101" charset="-122"/>
              <a:ea typeface="汉仪文黑-55简" panose="00020600040101010101" charset="-122"/>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半闭框 12"/>
          <p:cNvSpPr/>
          <p:nvPr/>
        </p:nvSpPr>
        <p:spPr>
          <a:xfrm rot="8100000">
            <a:off x="-320397" y="132713"/>
            <a:ext cx="640794" cy="640794"/>
          </a:xfrm>
          <a:prstGeom prst="halfFrame">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6" name="任意多边形 15"/>
          <p:cNvSpPr/>
          <p:nvPr/>
        </p:nvSpPr>
        <p:spPr>
          <a:xfrm rot="2700000">
            <a:off x="-224459" y="230878"/>
            <a:ext cx="444464" cy="444464"/>
          </a:xfrm>
          <a:custGeom>
            <a:avLst/>
            <a:gdLst>
              <a:gd name="connsiteX0" fmla="*/ 0 w 1553029"/>
              <a:gd name="connsiteY0" fmla="*/ 0 h 1553029"/>
              <a:gd name="connsiteX1" fmla="*/ 1553029 w 1553029"/>
              <a:gd name="connsiteY1" fmla="*/ 0 h 1553029"/>
              <a:gd name="connsiteX2" fmla="*/ 1553029 w 1553029"/>
              <a:gd name="connsiteY2" fmla="*/ 1553029 h 1553029"/>
              <a:gd name="connsiteX3" fmla="*/ 1508683 w 1553029"/>
              <a:gd name="connsiteY3" fmla="*/ 1553029 h 1553029"/>
              <a:gd name="connsiteX4" fmla="*/ 0 w 1553029"/>
              <a:gd name="connsiteY4" fmla="*/ 44346 h 15530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3029" h="1553029">
                <a:moveTo>
                  <a:pt x="0" y="0"/>
                </a:moveTo>
                <a:lnTo>
                  <a:pt x="1553029" y="0"/>
                </a:lnTo>
                <a:lnTo>
                  <a:pt x="1553029" y="1553029"/>
                </a:lnTo>
                <a:lnTo>
                  <a:pt x="1508683" y="1553029"/>
                </a:lnTo>
                <a:lnTo>
                  <a:pt x="0" y="44346"/>
                </a:lnTo>
                <a:close/>
              </a:path>
            </a:pathLst>
          </a:custGeom>
          <a:noFill/>
          <a:ln w="38100">
            <a:gradFill flip="none" rotWithShape="1">
              <a:gsLst>
                <a:gs pos="0">
                  <a:srgbClr val="D7B26C">
                    <a:alpha val="0"/>
                  </a:srgbClr>
                </a:gs>
                <a:gs pos="80740">
                  <a:srgbClr val="D7B26C">
                    <a:alpha val="55000"/>
                  </a:srgbClr>
                </a:gs>
                <a:gs pos="61000">
                  <a:srgbClr val="D7B26C"/>
                </a:gs>
                <a:gs pos="45000">
                  <a:srgbClr val="D7B26C">
                    <a:alpha val="0"/>
                  </a:srgbClr>
                </a:gs>
                <a:gs pos="100000">
                  <a:srgbClr val="D7B26C"/>
                </a:gs>
              </a:gsLst>
              <a:lin ang="189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557530" y="222885"/>
            <a:ext cx="9527540" cy="1614805"/>
          </a:xfrm>
          <a:prstGeom prst="rect">
            <a:avLst/>
          </a:prstGeom>
          <a:noFill/>
        </p:spPr>
        <p:txBody>
          <a:bodyPr wrap="square" rtlCol="0">
            <a:noAutofit/>
          </a:bodyPr>
          <a:lstStyle/>
          <a:p>
            <a:pPr indent="0" fontAlgn="auto">
              <a:spcAft>
                <a:spcPts val="600"/>
              </a:spcAft>
            </a:pPr>
            <a:r>
              <a:rPr lang="zh-CN" altLang="en-US" sz="3600" b="1" dirty="0" smtClean="0">
                <a:solidFill>
                  <a:srgbClr val="5C826D"/>
                </a:solidFill>
                <a:latin typeface="汉仪文黑-55简" panose="00020600040101010101" charset="-122"/>
                <a:ea typeface="汉仪文黑-55简" panose="00020600040101010101" charset="-122"/>
              </a:rPr>
              <a:t>第一节</a:t>
            </a:r>
            <a:r>
              <a:rPr lang="en-US" altLang="zh-CN" sz="3600" b="1" dirty="0" smtClean="0">
                <a:solidFill>
                  <a:srgbClr val="5C826D"/>
                </a:solidFill>
                <a:latin typeface="汉仪文黑-55简" panose="00020600040101010101" charset="-122"/>
                <a:ea typeface="汉仪文黑-55简" panose="00020600040101010101" charset="-122"/>
              </a:rPr>
              <a:t> </a:t>
            </a:r>
            <a:r>
              <a:rPr lang="zh-CN" altLang="en-US" sz="3600" b="1" dirty="0" smtClean="0">
                <a:solidFill>
                  <a:srgbClr val="5C826D"/>
                </a:solidFill>
                <a:latin typeface="汉仪文黑-55简" panose="00020600040101010101" charset="-122"/>
                <a:ea typeface="汉仪文黑-55简" panose="00020600040101010101" charset="-122"/>
              </a:rPr>
              <a:t>音乐</a:t>
            </a:r>
            <a:endParaRPr lang="zh-CN" altLang="en-US" sz="3600" b="1" dirty="0" smtClean="0">
              <a:solidFill>
                <a:srgbClr val="5C826D"/>
              </a:solidFill>
              <a:latin typeface="汉仪文黑-55简" panose="00020600040101010101" charset="-122"/>
              <a:ea typeface="汉仪文黑-55简" panose="00020600040101010101" charset="-122"/>
            </a:endParaRPr>
          </a:p>
          <a:p>
            <a:pPr indent="0" fontAlgn="auto">
              <a:spcAft>
                <a:spcPts val="600"/>
              </a:spcAft>
            </a:pPr>
            <a:r>
              <a:rPr lang="zh-CN" altLang="en-US" sz="3200" b="1" dirty="0" smtClean="0">
                <a:solidFill>
                  <a:srgbClr val="D1AF6C"/>
                </a:solidFill>
                <a:latin typeface="汉仪文黑-55简" panose="00020600040101010101" charset="-122"/>
                <a:ea typeface="汉仪文黑-55简" panose="00020600040101010101" charset="-122"/>
              </a:rPr>
              <a:t>三、 音乐的基本特征</a:t>
            </a:r>
            <a:endParaRPr lang="zh-CN" altLang="en-US" sz="3200" b="1" dirty="0" smtClean="0">
              <a:solidFill>
                <a:srgbClr val="D1AF6C"/>
              </a:solidFill>
              <a:latin typeface="汉仪文黑-55简" panose="00020600040101010101" charset="-122"/>
              <a:ea typeface="汉仪文黑-55简" panose="00020600040101010101" charset="-122"/>
            </a:endParaRPr>
          </a:p>
          <a:p>
            <a:pPr indent="0" fontAlgn="auto">
              <a:spcAft>
                <a:spcPts val="600"/>
              </a:spcAft>
            </a:pPr>
            <a:r>
              <a:rPr lang="zh-CN" altLang="en-US" sz="2800" b="1" dirty="0" smtClean="0">
                <a:solidFill>
                  <a:schemeClr val="tx1"/>
                </a:solidFill>
                <a:latin typeface="汉仪文黑-55简" panose="00020600040101010101" charset="-122"/>
                <a:ea typeface="汉仪文黑-55简" panose="00020600040101010101" charset="-122"/>
              </a:rPr>
              <a:t>(三) 情感性</a:t>
            </a:r>
            <a:endParaRPr lang="zh-CN" altLang="en-US" sz="2800" b="1" dirty="0" smtClean="0">
              <a:solidFill>
                <a:schemeClr val="tx1"/>
              </a:solidFill>
              <a:latin typeface="汉仪文黑-55简" panose="00020600040101010101" charset="-122"/>
              <a:ea typeface="汉仪文黑-55简" panose="00020600040101010101" charset="-122"/>
            </a:endParaRPr>
          </a:p>
        </p:txBody>
      </p:sp>
      <p:sp>
        <p:nvSpPr>
          <p:cNvPr id="7" name="文本框 6"/>
          <p:cNvSpPr txBox="1"/>
          <p:nvPr/>
        </p:nvSpPr>
        <p:spPr>
          <a:xfrm>
            <a:off x="2066818" y="2485071"/>
            <a:ext cx="1930400" cy="338554"/>
          </a:xfrm>
          <a:prstGeom prst="rect">
            <a:avLst/>
          </a:prstGeom>
          <a:noFill/>
        </p:spPr>
        <p:txBody>
          <a:bodyPr wrap="square" rtlCol="0">
            <a:spAutoFit/>
          </a:bodyPr>
          <a:lstStyle/>
          <a:p>
            <a:r>
              <a:rPr lang="zh-CN" altLang="en-US" sz="1600" b="1" dirty="0" smtClean="0">
                <a:solidFill>
                  <a:schemeClr val="bg1"/>
                </a:solidFill>
                <a:latin typeface="汉仪文黑-55简" panose="00020600040101010101" charset="-122"/>
                <a:ea typeface="汉仪文黑-55简" panose="00020600040101010101" charset="-122"/>
              </a:rPr>
              <a:t>选题背景</a:t>
            </a:r>
            <a:endParaRPr lang="zh-CN" altLang="en-US" sz="1600" b="1" dirty="0">
              <a:solidFill>
                <a:schemeClr val="bg1"/>
              </a:solidFill>
              <a:latin typeface="汉仪文黑-55简" panose="00020600040101010101" charset="-122"/>
              <a:ea typeface="汉仪文黑-55简" panose="00020600040101010101" charset="-122"/>
            </a:endParaRPr>
          </a:p>
        </p:txBody>
      </p:sp>
      <p:sp>
        <p:nvSpPr>
          <p:cNvPr id="8" name="文本框 7"/>
          <p:cNvSpPr txBox="1"/>
          <p:nvPr/>
        </p:nvSpPr>
        <p:spPr>
          <a:xfrm>
            <a:off x="2066744" y="2817633"/>
            <a:ext cx="3248025" cy="1706880"/>
          </a:xfrm>
          <a:prstGeom prst="rect">
            <a:avLst/>
          </a:prstGeom>
          <a:noFill/>
        </p:spPr>
        <p:txBody>
          <a:bodyPr wrap="square" rtlCol="0">
            <a:spAutoFit/>
          </a:bodyPr>
          <a:lstStyle/>
          <a:p>
            <a:pPr>
              <a:lnSpc>
                <a:spcPct val="150000"/>
              </a:lnSpc>
            </a:pPr>
            <a:r>
              <a:rPr lang="zh-CN" altLang="en-US" sz="1400" dirty="0" smtClean="0">
                <a:solidFill>
                  <a:schemeClr val="bg1"/>
                </a:solidFill>
                <a:latin typeface="汉仪文黑-55简" panose="00020600040101010101" charset="-122"/>
                <a:ea typeface="汉仪文黑-55简" panose="00020600040101010101" charset="-122"/>
              </a:rPr>
              <a:t>输入您的内容，请简要说明，言简意赅即可</a:t>
            </a:r>
            <a:r>
              <a:rPr lang="zh-CN" altLang="en-US" sz="1400" dirty="0">
                <a:solidFill>
                  <a:schemeClr val="bg1"/>
                </a:solidFill>
                <a:latin typeface="汉仪文黑-55简" panose="00020600040101010101" charset="-122"/>
                <a:ea typeface="汉仪文黑-55简" panose="00020600040101010101" charset="-122"/>
              </a:rPr>
              <a:t>输入您的内容，请简要说明，言简意赅即可输入您的内容，请简要说明，言简意赅即可输入您的内容，请简要说明，言简意赅即</a:t>
            </a:r>
            <a:r>
              <a:rPr lang="zh-CN" altLang="en-US" sz="1400" dirty="0" smtClean="0">
                <a:solidFill>
                  <a:schemeClr val="bg1"/>
                </a:solidFill>
                <a:latin typeface="汉仪文黑-55简" panose="00020600040101010101" charset="-122"/>
                <a:ea typeface="汉仪文黑-55简" panose="00020600040101010101" charset="-122"/>
              </a:rPr>
              <a:t>可</a:t>
            </a:r>
            <a:endParaRPr lang="zh-CN" altLang="en-US" sz="1400" dirty="0">
              <a:solidFill>
                <a:schemeClr val="bg1"/>
              </a:solidFill>
              <a:latin typeface="汉仪文黑-55简" panose="00020600040101010101" charset="-122"/>
              <a:ea typeface="汉仪文黑-55简" panose="00020600040101010101" charset="-122"/>
            </a:endParaRPr>
          </a:p>
        </p:txBody>
      </p:sp>
      <p:sp>
        <p:nvSpPr>
          <p:cNvPr id="4" name="矩形 3"/>
          <p:cNvSpPr/>
          <p:nvPr/>
        </p:nvSpPr>
        <p:spPr>
          <a:xfrm>
            <a:off x="9953897" y="2070189"/>
            <a:ext cx="914264" cy="829764"/>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1292996" y="5133701"/>
            <a:ext cx="395242" cy="380728"/>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0084526" y="2192800"/>
            <a:ext cx="644068" cy="584541"/>
          </a:xfrm>
          <a:prstGeom prst="rect">
            <a:avLst/>
          </a:prstGeom>
          <a:noFill/>
          <a:ln w="28575">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337605" y="5185195"/>
            <a:ext cx="306024" cy="277740"/>
          </a:xfrm>
          <a:prstGeom prst="rect">
            <a:avLst/>
          </a:prstGeom>
          <a:noFill/>
          <a:ln w="12700">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nvSpPr>
        <p:spPr>
          <a:xfrm>
            <a:off x="1722120" y="2077085"/>
            <a:ext cx="8240395" cy="4780915"/>
          </a:xfrm>
          <a:prstGeom prst="rect">
            <a:avLst/>
          </a:prstGeom>
          <a:noFill/>
        </p:spPr>
        <p:txBody>
          <a:bodyPr wrap="square" rtlCol="0">
            <a:noAutofit/>
          </a:bodyPr>
          <a:p>
            <a:pPr algn="just"/>
            <a:r>
              <a:rPr lang="en-US" altLang="zh-CN" sz="2400" b="1" dirty="0" smtClean="0">
                <a:solidFill>
                  <a:schemeClr val="tx1"/>
                </a:solidFill>
                <a:latin typeface="汉仪文黑-55简" panose="00020600040101010101" charset="-122"/>
                <a:ea typeface="汉仪文黑-55简" panose="00020600040101010101" charset="-122"/>
              </a:rPr>
              <a:t>  </a:t>
            </a:r>
            <a:r>
              <a:rPr lang="zh-CN" altLang="en-US" sz="2400" dirty="0" smtClean="0">
                <a:solidFill>
                  <a:schemeClr val="tx1"/>
                </a:solidFill>
                <a:latin typeface="汉仪文黑-55简" panose="00020600040101010101" charset="-122"/>
                <a:ea typeface="汉仪文黑-55简" panose="00020600040101010101" charset="-122"/>
              </a:rPr>
              <a:t>  我国先秦时期最有代表性的音乐论著《乐记》中就有“凡音者，生人心者也。情动于中，故形于声，声成文，谓之音”的论述，也就是说，</a:t>
            </a:r>
            <a:r>
              <a:rPr lang="zh-CN" altLang="en-US" sz="2400" b="1" dirty="0" smtClean="0">
                <a:solidFill>
                  <a:srgbClr val="FFC000"/>
                </a:solidFill>
                <a:latin typeface="汉仪文黑-55简" panose="00020600040101010101" charset="-122"/>
                <a:ea typeface="汉仪文黑-55简" panose="00020600040101010101" charset="-122"/>
              </a:rPr>
              <a:t>音乐是用声音来表达情感的艺术。</a:t>
            </a:r>
            <a:endParaRPr lang="zh-CN" altLang="en-US" sz="2400" dirty="0" smtClean="0">
              <a:solidFill>
                <a:schemeClr val="tx1"/>
              </a:solidFill>
              <a:latin typeface="汉仪文黑-55简" panose="00020600040101010101" charset="-122"/>
              <a:ea typeface="汉仪文黑-55简" panose="00020600040101010101" charset="-122"/>
            </a:endParaRPr>
          </a:p>
          <a:p>
            <a:pPr algn="just"/>
            <a:r>
              <a:rPr lang="zh-CN" altLang="en-US" sz="2400" dirty="0" smtClean="0">
                <a:solidFill>
                  <a:schemeClr val="tx1"/>
                </a:solidFill>
                <a:latin typeface="汉仪文黑-55简" panose="00020600040101010101" charset="-122"/>
                <a:ea typeface="汉仪文黑-55简" panose="00020600040101010101" charset="-122"/>
              </a:rPr>
              <a:t>    由于音乐是以有组织的、在时间上流动的声音为物质材料来塑造音乐形象、诉诸听觉的艺术，因而它不可能像造型艺术那样直接逼真地展现具体事物或生活图景，也不可能像语言艺术那样直接表述概念和思想。音乐所擅长的是通过感情的抒发和表达来打动人、感染人，正如黑格尔所说：“音乐是心情的艺术，它直接针对心情。”正是因为音乐具有以情动人的艺术魅力，才被人们公认为是情感的艺术。</a:t>
            </a:r>
            <a:endParaRPr lang="zh-CN" altLang="en-US" sz="2400" dirty="0" smtClean="0">
              <a:solidFill>
                <a:schemeClr val="tx1"/>
              </a:solidFill>
              <a:latin typeface="汉仪文黑-55简" panose="00020600040101010101" charset="-122"/>
              <a:ea typeface="汉仪文黑-55简" panose="00020600040101010101" charset="-122"/>
            </a:endParaRPr>
          </a:p>
        </p:txBody>
      </p:sp>
    </p:spTree>
  </p:cSld>
  <p:clrMapOvr>
    <a:masterClrMapping/>
  </p:clrMapOvr>
</p:sld>
</file>

<file path=ppt/tags/tag1.xml><?xml version="1.0" encoding="utf-8"?>
<p:tagLst xmlns:p="http://schemas.openxmlformats.org/presentationml/2006/main">
  <p:tag name="KSO_WM_DIAGRAM_VIRTUALLY_FRAME" val="{&quot;height&quot;:381.03307086614166,&quot;left&quot;:361.3,&quot;top&quot;:77.08070866141733,&quot;width&quot;:503.9}"/>
</p:tagLst>
</file>

<file path=ppt/tags/tag2.xml><?xml version="1.0" encoding="utf-8"?>
<p:tagLst xmlns:p="http://schemas.openxmlformats.org/presentationml/2006/main">
  <p:tag name="KSO_WM_DIAGRAM_VIRTUALLY_FRAME" val="{&quot;height&quot;:381.03307086614166,&quot;left&quot;:361.3,&quot;top&quot;:77.08070866141733,&quot;width&quot;:503.9}"/>
</p:tagLst>
</file>

<file path=ppt/tags/tag3.xml><?xml version="1.0" encoding="utf-8"?>
<p:tagLst xmlns:p="http://schemas.openxmlformats.org/presentationml/2006/main">
  <p:tag name="KSO_WM_DIAGRAM_VIRTUALLY_FRAME" val="{&quot;height&quot;:381.03307086614166,&quot;left&quot;:361.3,&quot;top&quot;:77.08070866141733,&quot;width&quot;:503.9}"/>
</p:tagLst>
</file>

<file path=ppt/tags/tag4.xml><?xml version="1.0" encoding="utf-8"?>
<p:tagLst xmlns:p="http://schemas.openxmlformats.org/presentationml/2006/main">
  <p:tag name="KSO_WM_DIAGRAM_VIRTUALLY_FRAME" val="{&quot;height&quot;:381.03307086614166,&quot;left&quot;:361.3,&quot;top&quot;:77.08070866141733,&quot;width&quot;:503.9}"/>
</p:tagLst>
</file>

<file path=ppt/tags/tag5.xml><?xml version="1.0" encoding="utf-8"?>
<p:tagLst xmlns:p="http://schemas.openxmlformats.org/presentationml/2006/main">
  <p:tag name="KSO_WM_DIAGRAM_VIRTUALLY_FRAME" val="{&quot;height&quot;:381.03307086614166,&quot;left&quot;:361.3,&quot;top&quot;:77.08070866141733,&quot;width&quot;:503.9}"/>
</p:tagLst>
</file>

<file path=ppt/tags/tag6.xml><?xml version="1.0" encoding="utf-8"?>
<p:tagLst xmlns:p="http://schemas.openxmlformats.org/presentationml/2006/main">
  <p:tag name="KSO_WM_DIAGRAM_VIRTUALLY_FRAME" val="{&quot;height&quot;:381.03307086614166,&quot;left&quot;:361.3,&quot;top&quot;:77.08070866141733,&quot;width&quot;:503.9}"/>
</p:tagLst>
</file>

<file path=ppt/tags/tag7.xml><?xml version="1.0" encoding="utf-8"?>
<p:tagLst xmlns:p="http://schemas.openxmlformats.org/presentationml/2006/main">
  <p:tag name="KSO_WPP_MARK_KEY" val="84e783d7-8331-4b53-9fa2-5a4cb0a9d4d3"/>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a:ea typeface=""/>
        <a:cs typeface=""/>
        <a:font script="Jpan" typeface="ＭＳ Ｐゴシック"/>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微软雅黑"/>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square" rtlCol="0">
        <a:noAutofit/>
      </a:bodyPr>
      <a:lstStyle>
        <a:defPPr algn="just">
          <a:defRPr lang="en-US" altLang="zh-CN" sz="2400" b="1" dirty="0" smtClean="0">
            <a:solidFill>
              <a:schemeClr val="tx1"/>
            </a:solidFill>
            <a:latin typeface="汉仪文黑-55简" panose="00020600040101010101" charset="-122"/>
            <a:ea typeface="汉仪文黑-55简" panose="00020600040101010101" charset="-122"/>
          </a:defRPr>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8502</Words>
  <Application>WPS 演示</Application>
  <PresentationFormat>宽屏</PresentationFormat>
  <Paragraphs>347</Paragraphs>
  <Slides>34</Slides>
  <Notes>0</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34</vt:i4>
      </vt:variant>
    </vt:vector>
  </HeadingPairs>
  <TitlesOfParts>
    <vt:vector size="44" baseType="lpstr">
      <vt:lpstr>Arial</vt:lpstr>
      <vt:lpstr>宋体</vt:lpstr>
      <vt:lpstr>Wingdings</vt:lpstr>
      <vt:lpstr>汉仪文黑-55简</vt:lpstr>
      <vt:lpstr>黑体</vt:lpstr>
      <vt:lpstr>Calibri</vt:lpstr>
      <vt:lpstr>微软雅黑</vt:lpstr>
      <vt:lpstr>Arial Unicode MS</vt:lpstr>
      <vt:lpstr>等线</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余思洋</cp:lastModifiedBy>
  <cp:revision>87</cp:revision>
  <dcterms:created xsi:type="dcterms:W3CDTF">2021-04-15T09:41:00Z</dcterms:created>
  <dcterms:modified xsi:type="dcterms:W3CDTF">2026-06-24T07:42:49Z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18747FF15FD1486AA018D8DBF7AAA061_13</vt:lpwstr>
  </property>
  <property fmtid="{D5CDD505-2E9C-101B-9397-08002B2CF9AE}" pid="3" name="KSOProductBuildVer">
    <vt:lpwstr>2052-12.1.0.23542</vt:lpwstr>
  </property>
  <property fmtid="{D5CDD505-2E9C-101B-9397-08002B2CF9AE}" pid="4" name="KSOSaveFontToCloudKey">
    <vt:lpwstr>457299333_btnclosed</vt:lpwstr>
  </property>
  <property fmtid="{D5CDD505-2E9C-101B-9397-08002B2CF9AE}" pid="5" name="KSOTemplateUUID">
    <vt:lpwstr>v1.0_mb_UFta9vTOi1FsIqbW17qGyw==</vt:lpwstr>
  </property>
</Properties>
</file>