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9"/>
  </p:notesMasterIdLst>
  <p:handoutMasterIdLst>
    <p:handoutMasterId r:id="rId94"/>
  </p:handoutMasterIdLst>
  <p:sldIdLst>
    <p:sldId id="275" r:id="rId3"/>
    <p:sldId id="256" r:id="rId4"/>
    <p:sldId id="257" r:id="rId5"/>
    <p:sldId id="260" r:id="rId6"/>
    <p:sldId id="265" r:id="rId7"/>
    <p:sldId id="283" r:id="rId8"/>
    <p:sldId id="285" r:id="rId9"/>
    <p:sldId id="286" r:id="rId10"/>
    <p:sldId id="288" r:id="rId11"/>
    <p:sldId id="289" r:id="rId12"/>
    <p:sldId id="291" r:id="rId13"/>
    <p:sldId id="293" r:id="rId14"/>
    <p:sldId id="294" r:id="rId15"/>
    <p:sldId id="295" r:id="rId16"/>
    <p:sldId id="297" r:id="rId17"/>
    <p:sldId id="299" r:id="rId18"/>
    <p:sldId id="301" r:id="rId19"/>
    <p:sldId id="302" r:id="rId20"/>
    <p:sldId id="303" r:id="rId21"/>
    <p:sldId id="304" r:id="rId22"/>
    <p:sldId id="305" r:id="rId23"/>
    <p:sldId id="307" r:id="rId24"/>
    <p:sldId id="308" r:id="rId25"/>
    <p:sldId id="309" r:id="rId26"/>
    <p:sldId id="310" r:id="rId27"/>
    <p:sldId id="311" r:id="rId28"/>
    <p:sldId id="313" r:id="rId29"/>
    <p:sldId id="312"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8" r:id="rId44"/>
    <p:sldId id="327" r:id="rId45"/>
    <p:sldId id="329" r:id="rId46"/>
    <p:sldId id="331" r:id="rId47"/>
    <p:sldId id="332" r:id="rId48"/>
    <p:sldId id="334" r:id="rId50"/>
    <p:sldId id="335" r:id="rId51"/>
    <p:sldId id="336" r:id="rId52"/>
    <p:sldId id="337" r:id="rId53"/>
    <p:sldId id="338" r:id="rId54"/>
    <p:sldId id="339" r:id="rId55"/>
    <p:sldId id="340" r:id="rId56"/>
    <p:sldId id="341" r:id="rId57"/>
    <p:sldId id="342" r:id="rId58"/>
    <p:sldId id="343" r:id="rId59"/>
    <p:sldId id="262" r:id="rId60"/>
    <p:sldId id="278" r:id="rId61"/>
    <p:sldId id="345" r:id="rId62"/>
    <p:sldId id="346" r:id="rId63"/>
    <p:sldId id="347" r:id="rId64"/>
    <p:sldId id="348" r:id="rId65"/>
    <p:sldId id="349" r:id="rId66"/>
    <p:sldId id="350" r:id="rId67"/>
    <p:sldId id="351" r:id="rId68"/>
    <p:sldId id="352" r:id="rId69"/>
    <p:sldId id="353" r:id="rId70"/>
    <p:sldId id="354" r:id="rId71"/>
    <p:sldId id="355" r:id="rId72"/>
    <p:sldId id="356" r:id="rId73"/>
    <p:sldId id="279" r:id="rId74"/>
    <p:sldId id="280" r:id="rId75"/>
    <p:sldId id="357" r:id="rId76"/>
    <p:sldId id="358" r:id="rId77"/>
    <p:sldId id="359" r:id="rId78"/>
    <p:sldId id="360" r:id="rId79"/>
    <p:sldId id="361" r:id="rId80"/>
    <p:sldId id="362" r:id="rId81"/>
    <p:sldId id="363" r:id="rId82"/>
    <p:sldId id="364" r:id="rId83"/>
    <p:sldId id="281" r:id="rId84"/>
    <p:sldId id="282" r:id="rId85"/>
    <p:sldId id="365" r:id="rId86"/>
    <p:sldId id="366" r:id="rId87"/>
    <p:sldId id="367" r:id="rId88"/>
    <p:sldId id="368" r:id="rId89"/>
    <p:sldId id="369" r:id="rId90"/>
    <p:sldId id="370" r:id="rId91"/>
    <p:sldId id="371" r:id="rId92"/>
    <p:sldId id="258" r:id="rId93"/>
  </p:sldIdLst>
  <p:sldSz cx="12192000" cy="6858000"/>
  <p:notesSz cx="6858000" cy="9144000"/>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16" userDrawn="1">
          <p15:clr>
            <a:srgbClr val="A4A3A4"/>
          </p15:clr>
        </p15:guide>
        <p15:guide id="2" pos="1565" userDrawn="1">
          <p15:clr>
            <a:srgbClr val="A4A3A4"/>
          </p15:clr>
        </p15:guide>
        <p15:guide id="3" orient="horz" pos="18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826D"/>
    <a:srgbClr val="FFFFFF"/>
    <a:srgbClr val="D8AA54"/>
    <a:srgbClr val="DBAE4E"/>
    <a:srgbClr val="DAAC56"/>
    <a:srgbClr val="444F56"/>
    <a:srgbClr val="5B6A74"/>
    <a:srgbClr val="DCE1E4"/>
    <a:srgbClr val="D7B26C"/>
    <a:srgbClr val="B2BC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3" d="100"/>
          <a:sy n="73" d="100"/>
        </p:scale>
        <p:origin x="582" y="96"/>
      </p:cViewPr>
      <p:guideLst>
        <p:guide orient="horz" pos="1216"/>
        <p:guide pos="1565"/>
        <p:guide orient="horz" pos="18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11.xml"/><Relationship Id="rId97" Type="http://schemas.openxmlformats.org/officeDocument/2006/relationships/tableStyles" Target="tableStyles.xml"/><Relationship Id="rId96" Type="http://schemas.openxmlformats.org/officeDocument/2006/relationships/viewProps" Target="viewProps.xml"/><Relationship Id="rId95" Type="http://schemas.openxmlformats.org/officeDocument/2006/relationships/presProps" Target="presProps.xml"/><Relationship Id="rId94" Type="http://schemas.openxmlformats.org/officeDocument/2006/relationships/handoutMaster" Target="handoutMasters/handoutMaster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notesMaster" Target="notesMasters/notesMaster1.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431034-E81D-4117-B158-548A61B44A4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7AC649-8DD5-4A37-AD16-58559DE361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7.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23.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aphicFrame>
        <p:nvGraphicFramePr>
          <p:cNvPr id="5" name="表格 4"/>
          <p:cNvGraphicFramePr/>
          <p:nvPr/>
        </p:nvGraphicFramePr>
        <p:xfrm>
          <a:off x="3484880" y="635"/>
          <a:ext cx="8707120" cy="6858000"/>
        </p:xfrm>
        <a:graphic>
          <a:graphicData uri="http://schemas.openxmlformats.org/drawingml/2006/table">
            <a:tbl>
              <a:tblPr firstRow="1" bandRow="1">
                <a:tableStyleId>{5C22544A-7EE6-4342-B048-85BDC9FD1C3A}</a:tableStyleId>
              </a:tblPr>
              <a:tblGrid>
                <a:gridCol w="822960"/>
                <a:gridCol w="858520"/>
                <a:gridCol w="875030"/>
                <a:gridCol w="877570"/>
                <a:gridCol w="854710"/>
                <a:gridCol w="867410"/>
                <a:gridCol w="866775"/>
                <a:gridCol w="866140"/>
                <a:gridCol w="920750"/>
                <a:gridCol w="897255"/>
              </a:tblGrid>
              <a:tr h="6858000">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1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2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3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4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5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6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7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8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BAE4E">
                        <a:alpha val="0"/>
                      </a:srgbClr>
                    </a:solidFill>
                  </a:tcPr>
                </a:tc>
              </a:tr>
            </a:tbl>
          </a:graphicData>
        </a:graphic>
      </p:graphicFrame>
      <p:sp>
        <p:nvSpPr>
          <p:cNvPr id="9" name="文本框 8"/>
          <p:cNvSpPr txBox="1"/>
          <p:nvPr/>
        </p:nvSpPr>
        <p:spPr>
          <a:xfrm>
            <a:off x="1993900" y="2240915"/>
            <a:ext cx="8822690" cy="1938020"/>
          </a:xfrm>
          <a:prstGeom prst="rect">
            <a:avLst/>
          </a:prstGeom>
          <a:noFill/>
        </p:spPr>
        <p:txBody>
          <a:bodyPr wrap="square" rtlCol="0">
            <a:spAutoFit/>
          </a:bodyPr>
          <a:p>
            <a:pPr algn="l"/>
            <a:r>
              <a:rPr lang="en-US" altLang="zh-CN" sz="6000" b="1" dirty="0" smtClean="0">
                <a:solidFill>
                  <a:schemeClr val="tx1"/>
                </a:solidFill>
                <a:latin typeface="汉仪文黑-55简" panose="00020600040101010101" charset="-122"/>
                <a:ea typeface="汉仪文黑-55简" panose="00020600040101010101" charset="-122"/>
                <a:cs typeface="汉仪文黑-55简" panose="00020600040101010101" charset="-122"/>
              </a:rPr>
              <a:t>     </a:t>
            </a:r>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学前儿童</a:t>
            </a:r>
            <a:endPar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a:p>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音乐教育与活动指导</a:t>
            </a:r>
            <a:r>
              <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rPr>
              <a:t>(第四版)</a:t>
            </a:r>
            <a:endPar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10" name="文本框 9"/>
          <p:cNvSpPr txBox="1"/>
          <p:nvPr/>
        </p:nvSpPr>
        <p:spPr>
          <a:xfrm>
            <a:off x="7954010" y="4178935"/>
            <a:ext cx="2595245" cy="460375"/>
          </a:xfrm>
          <a:prstGeom prst="rect">
            <a:avLst/>
          </a:prstGeom>
          <a:noFill/>
        </p:spPr>
        <p:txBody>
          <a:bodyPr wrap="square" rtlCol="0">
            <a:spAutoFit/>
          </a:bodyPr>
          <a:p>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编著  黄瑾</a:t>
            </a:r>
            <a:r>
              <a:rPr lang="en-US" altLang="zh-CN"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 </a:t>
            </a:r>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阮婷</a:t>
            </a:r>
            <a:endPar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一、 学前儿童歌唱能力的发展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(三) 4—5岁儿童歌唱能力的发展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歌词方面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这一年龄阶段，儿童掌握歌词的能力有了进一步提高，一般都能比较完整、准确地再现熟悉的歌曲中的歌词，而且对歌词的听辨、理解、记忆和再认能力有了很大的提高，唱错字、发错音的情况有了较大的改善。</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2. 音域方面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4—5岁儿童歌唱的音域较以前有了扩展，一般可以达到</a:t>
            </a:r>
            <a:r>
              <a:rPr lang="en-US" altLang="zh-CN" sz="2400" b="1" dirty="0" smtClean="0">
                <a:solidFill>
                  <a:srgbClr val="FFC000"/>
                </a:solidFill>
                <a:latin typeface="汉仪文黑-55简" panose="00020600040101010101" charset="-122"/>
                <a:ea typeface="汉仪文黑-55简" panose="00020600040101010101" charset="-122"/>
                <a:sym typeface="+mn-ea"/>
              </a:rPr>
              <a:t>C1-B1</a:t>
            </a:r>
            <a:r>
              <a:rPr lang="en-US" altLang="zh-CN" sz="2400" dirty="0" smtClean="0">
                <a:latin typeface="汉仪文黑-55简" panose="00020600040101010101" charset="-122"/>
                <a:ea typeface="汉仪文黑-55简" panose="00020600040101010101" charset="-122"/>
                <a:sym typeface="+mn-ea"/>
              </a:rPr>
              <a:t>(</a:t>
            </a:r>
            <a:r>
              <a:rPr lang="zh-CN" altLang="en-US" sz="2400" dirty="0" smtClean="0">
                <a:latin typeface="汉仪文黑-55简" panose="00020600040101010101" charset="-122"/>
                <a:ea typeface="汉仪文黑-55简" panose="00020600040101010101" charset="-122"/>
                <a:sym typeface="+mn-ea"/>
              </a:rPr>
              <a:t>即</a:t>
            </a:r>
            <a:r>
              <a:rPr lang="en-US" altLang="zh-CN" sz="2400" dirty="0" smtClean="0">
                <a:latin typeface="汉仪文黑-55简" panose="00020600040101010101" charset="-122"/>
                <a:ea typeface="汉仪文黑-55简" panose="00020600040101010101" charset="-122"/>
                <a:sym typeface="+mn-ea"/>
              </a:rPr>
              <a:t>C</a:t>
            </a:r>
            <a:r>
              <a:rPr lang="zh-CN" altLang="en-US" sz="2400" dirty="0" smtClean="0">
                <a:latin typeface="汉仪文黑-55简" panose="00020600040101010101" charset="-122"/>
                <a:ea typeface="汉仪文黑-55简" panose="00020600040101010101" charset="-122"/>
                <a:sym typeface="+mn-ea"/>
              </a:rPr>
              <a:t>调的</a:t>
            </a:r>
            <a:r>
              <a:rPr lang="en-US" altLang="zh-CN" sz="2400" dirty="0" smtClean="0">
                <a:latin typeface="汉仪文黑-55简" panose="00020600040101010101" charset="-122"/>
                <a:ea typeface="汉仪文黑-55简" panose="00020600040101010101" charset="-122"/>
                <a:sym typeface="+mn-ea"/>
              </a:rPr>
              <a:t>do—si)，</a:t>
            </a:r>
            <a:r>
              <a:rPr lang="zh-CN" altLang="en-US" sz="2400" dirty="0" smtClean="0">
                <a:latin typeface="汉仪文黑-55简" panose="00020600040101010101" charset="-122"/>
                <a:ea typeface="汉仪文黑-55简" panose="00020600040101010101" charset="-122"/>
                <a:sym typeface="+mn-ea"/>
              </a:rPr>
              <a:t>但仍有很大的个体差异性。</a:t>
            </a:r>
            <a:endParaRPr lang="zh-CN" altLang="en-US" sz="2400" dirty="0" smtClean="0">
              <a:solidFill>
                <a:schemeClr val="tx1"/>
              </a:solidFill>
              <a:latin typeface="汉仪文黑-55简" panose="00020600040101010101" charset="-122"/>
              <a:ea typeface="汉仪文黑-55简" panose="00020600040101010101" charset="-122"/>
            </a:endParaRPr>
          </a:p>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一、 学前儿童歌唱能力的发展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(三) 4—5岁儿童歌唱能力的发展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旋律方面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由于这一年龄阶段儿童接触的歌曲日益增多，他们对旋律的感知、再认能力逐步提高，音准把握能力有了进步。在乐器或录音的伴奏下，</a:t>
            </a:r>
            <a:r>
              <a:rPr lang="zh-CN" altLang="en-US" sz="2400" b="1" dirty="0" smtClean="0">
                <a:solidFill>
                  <a:srgbClr val="FFC000"/>
                </a:solidFill>
                <a:latin typeface="汉仪文黑-55简" panose="00020600040101010101" charset="-122"/>
                <a:ea typeface="汉仪文黑-55简" panose="00020600040101010101" charset="-122"/>
              </a:rPr>
              <a:t>大多数儿童能基本唱准旋律适宜的歌曲。</a:t>
            </a:r>
            <a:r>
              <a:rPr lang="zh-CN" altLang="en-US" sz="2400" dirty="0" smtClean="0">
                <a:solidFill>
                  <a:schemeClr val="tx1"/>
                </a:solidFill>
                <a:latin typeface="汉仪文黑-55简" panose="00020600040101010101" charset="-122"/>
                <a:ea typeface="汉仪文黑-55简" panose="00020600040101010101" charset="-122"/>
              </a:rPr>
              <a:t>当然，在个别儿童身上，对旋律、音准的把握仍然有待提高。</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4. 节奏方面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在节奏方面，随着儿童听觉分化能力的逐步提高，这一年龄阶段的儿童对歌曲节奏的把握和表现能力得到了较大的发展。他们不仅掌握了由</a:t>
            </a:r>
            <a:r>
              <a:rPr lang="zh-CN" altLang="en-US" sz="2400" b="1" dirty="0" smtClean="0">
                <a:solidFill>
                  <a:srgbClr val="FFC000"/>
                </a:solidFill>
                <a:latin typeface="汉仪文黑-55简" panose="00020600040101010101" charset="-122"/>
                <a:ea typeface="汉仪文黑-55简" panose="00020600040101010101" charset="-122"/>
                <a:sym typeface="+mn-ea"/>
              </a:rPr>
              <a:t>四分音符、八分音符</a:t>
            </a:r>
            <a:r>
              <a:rPr lang="zh-CN" altLang="en-US" sz="2400" dirty="0" smtClean="0">
                <a:latin typeface="汉仪文黑-55简" panose="00020600040101010101" charset="-122"/>
                <a:ea typeface="汉仪文黑-55简" panose="00020600040101010101" charset="-122"/>
                <a:sym typeface="+mn-ea"/>
              </a:rPr>
              <a:t>构成的歌曲节奏，还能够比较准确地再现</a:t>
            </a:r>
            <a:r>
              <a:rPr lang="zh-CN" altLang="en-US" sz="2400" b="1" dirty="0" smtClean="0">
                <a:solidFill>
                  <a:srgbClr val="FFC000"/>
                </a:solidFill>
                <a:latin typeface="汉仪文黑-55简" panose="00020600040101010101" charset="-122"/>
                <a:ea typeface="汉仪文黑-55简" panose="00020600040101010101" charset="-122"/>
                <a:sym typeface="+mn-ea"/>
              </a:rPr>
              <a:t>二分音符</a:t>
            </a:r>
            <a:r>
              <a:rPr lang="zh-CN" altLang="en-US" sz="2400" dirty="0" smtClean="0">
                <a:latin typeface="汉仪文黑-55简" panose="00020600040101010101" charset="-122"/>
                <a:ea typeface="汉仪文黑-55简" panose="00020600040101010101" charset="-122"/>
                <a:sym typeface="+mn-ea"/>
              </a:rPr>
              <a:t>的节奏，甚至可表现带附点的节奏。</a:t>
            </a:r>
            <a:endParaRPr lang="zh-CN" altLang="en-US" sz="2400" dirty="0" smtClean="0">
              <a:solidFill>
                <a:schemeClr val="tx1"/>
              </a:solidFill>
              <a:latin typeface="汉仪文黑-55简" panose="00020600040101010101" charset="-122"/>
              <a:ea typeface="汉仪文黑-55简" panose="00020600040101010101" charset="-122"/>
            </a:endParaRPr>
          </a:p>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一、 学前儿童歌唱能力的发展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(三) 4—5岁儿童歌唱能力的发展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5. 呼吸方面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4—5岁儿童对嗓音的控制能力有了进一步提高，能够逐步学会使用较长的气息，一般都能够在教师的指导下学会按乐句和情绪的要求换气，中断句子、中断词意的换气现象有了明显的改善。</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一、 学前儿童歌唱能力的发展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(三) 4—5岁儿童歌唱能力的发展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6. 其他方面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4—5岁儿童对歌曲速度、力度、音色的把握明显进步，能更细致、准确地表现歌曲变化，这源于他们对歌曲形象与情感理解能力的提高。随着集体歌唱经验积累，他们不仅能协调参与合唱，主动调节声音与集体一致，还产生独自唱歌的兴趣，常在游戏或看电视时自发哼唱、跟唱。此外，这一阶段儿童开始展现</a:t>
            </a:r>
            <a:r>
              <a:rPr lang="zh-CN" altLang="en-US" sz="2400" b="1" dirty="0" smtClean="0">
                <a:solidFill>
                  <a:srgbClr val="FFC000"/>
                </a:solidFill>
                <a:latin typeface="汉仪文黑-55简" panose="00020600040101010101" charset="-122"/>
                <a:ea typeface="汉仪文黑-55简" panose="00020600040101010101" charset="-122"/>
              </a:rPr>
              <a:t>创造性</a:t>
            </a:r>
            <a:r>
              <a:rPr lang="zh-CN" altLang="en-US" sz="2400" dirty="0" smtClean="0">
                <a:solidFill>
                  <a:schemeClr val="tx1"/>
                </a:solidFill>
                <a:latin typeface="汉仪文黑-55简" panose="00020600040101010101" charset="-122"/>
                <a:ea typeface="汉仪文黑-55简" panose="00020600040101010101" charset="-122"/>
              </a:rPr>
              <a:t>，如替换歌词、主动设计演唱形式与表情，或即兴创编简短曲调。</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一、 学前儿童歌唱能力的发展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(四) 5—6岁儿童歌唱能力的发展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歌词方面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这一年龄阶段的儿童的歌唱能力有了</a:t>
            </a:r>
            <a:r>
              <a:rPr lang="zh-CN" altLang="en-US" sz="2400" b="1" dirty="0" smtClean="0">
                <a:solidFill>
                  <a:srgbClr val="FFC000"/>
                </a:solidFill>
                <a:latin typeface="汉仪文黑-55简" panose="00020600040101010101" charset="-122"/>
                <a:ea typeface="汉仪文黑-55简" panose="00020600040101010101" charset="-122"/>
              </a:rPr>
              <a:t>较显著的提高</a:t>
            </a:r>
            <a:r>
              <a:rPr lang="zh-CN" altLang="en-US" sz="2400" dirty="0" smtClean="0">
                <a:solidFill>
                  <a:schemeClr val="tx1"/>
                </a:solidFill>
                <a:latin typeface="汉仪文黑-55简" panose="00020600040101010101" charset="-122"/>
                <a:ea typeface="汉仪文黑-55简" panose="00020600040101010101" charset="-122"/>
              </a:rPr>
              <a:t>。首先表现为随着语言的发展，他们能记住更长、更复杂的歌词，对词义的理解能力也进一步提高，在歌词的发音、咬字吐字方面表现得更趋完善。</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2. 音域方面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5—6岁儿童歌唱的音域基本上可以达到</a:t>
            </a:r>
            <a:r>
              <a:rPr lang="en-US" altLang="zh-CN" sz="2400" b="1" dirty="0" smtClean="0">
                <a:solidFill>
                  <a:srgbClr val="FFC000"/>
                </a:solidFill>
                <a:latin typeface="汉仪文黑-55简" panose="00020600040101010101" charset="-122"/>
                <a:ea typeface="汉仪文黑-55简" panose="00020600040101010101" charset="-122"/>
                <a:sym typeface="+mn-ea"/>
              </a:rPr>
              <a:t>C1-C2</a:t>
            </a:r>
            <a:r>
              <a:rPr lang="en-US" altLang="zh-CN" sz="2400" dirty="0" smtClean="0">
                <a:latin typeface="汉仪文黑-55简" panose="00020600040101010101" charset="-122"/>
                <a:ea typeface="汉仪文黑-55简" panose="00020600040101010101" charset="-122"/>
                <a:sym typeface="+mn-ea"/>
              </a:rPr>
              <a:t>(</a:t>
            </a:r>
            <a:r>
              <a:rPr lang="zh-CN" altLang="en-US" sz="2400" dirty="0" smtClean="0">
                <a:latin typeface="汉仪文黑-55简" panose="00020600040101010101" charset="-122"/>
                <a:ea typeface="汉仪文黑-55简" panose="00020600040101010101" charset="-122"/>
                <a:sym typeface="+mn-ea"/>
              </a:rPr>
              <a:t>即</a:t>
            </a:r>
            <a:r>
              <a:rPr lang="en-US" altLang="zh-CN" sz="2400" dirty="0" smtClean="0">
                <a:latin typeface="汉仪文黑-55简" panose="00020600040101010101" charset="-122"/>
                <a:ea typeface="汉仪文黑-55简" panose="00020600040101010101" charset="-122"/>
                <a:sym typeface="+mn-ea"/>
              </a:rPr>
              <a:t>C</a:t>
            </a:r>
            <a:r>
              <a:rPr lang="zh-CN" altLang="en-US" sz="2400" dirty="0" smtClean="0">
                <a:latin typeface="汉仪文黑-55简" panose="00020600040101010101" charset="-122"/>
                <a:ea typeface="汉仪文黑-55简" panose="00020600040101010101" charset="-122"/>
                <a:sym typeface="+mn-ea"/>
              </a:rPr>
              <a:t>调的</a:t>
            </a:r>
            <a:r>
              <a:rPr lang="en-US" altLang="zh-CN" sz="2400" dirty="0" smtClean="0">
                <a:latin typeface="汉仪文黑-55简" panose="00020600040101010101" charset="-122"/>
                <a:ea typeface="汉仪文黑-55简" panose="00020600040101010101" charset="-122"/>
                <a:sym typeface="+mn-ea"/>
              </a:rPr>
              <a:t>do—</a:t>
            </a:r>
            <a:r>
              <a:rPr lang="zh-CN" altLang="en-US" sz="2400" dirty="0" smtClean="0">
                <a:latin typeface="汉仪文黑-55简" panose="00020600040101010101" charset="-122"/>
                <a:ea typeface="汉仪文黑-55简" panose="00020600040101010101" charset="-122"/>
                <a:sym typeface="+mn-ea"/>
              </a:rPr>
              <a:t>高音</a:t>
            </a:r>
            <a:r>
              <a:rPr lang="en-US" altLang="zh-CN" sz="2400" dirty="0" smtClean="0">
                <a:latin typeface="汉仪文黑-55简" panose="00020600040101010101" charset="-122"/>
                <a:ea typeface="汉仪文黑-55简" panose="00020600040101010101" charset="-122"/>
                <a:sym typeface="+mn-ea"/>
              </a:rPr>
              <a:t>do)，</a:t>
            </a:r>
            <a:r>
              <a:rPr lang="zh-CN" altLang="en-US" sz="2400" dirty="0" smtClean="0">
                <a:latin typeface="汉仪文黑-55简" panose="00020600040101010101" charset="-122"/>
                <a:ea typeface="汉仪文黑-55简" panose="00020600040101010101" charset="-122"/>
                <a:sym typeface="+mn-ea"/>
              </a:rPr>
              <a:t>个别儿童甚至更宽。</a:t>
            </a:r>
            <a:endParaRPr lang="zh-CN" altLang="en-US" sz="2400" dirty="0" smtClean="0">
              <a:solidFill>
                <a:schemeClr val="tx1"/>
              </a:solidFill>
              <a:latin typeface="汉仪文黑-55简" panose="00020600040101010101" charset="-122"/>
              <a:ea typeface="汉仪文黑-55简" panose="00020600040101010101" charset="-122"/>
            </a:endParaRPr>
          </a:p>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一、 学前儿童歌唱能力的发展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(四) 5—6岁儿童歌唱能力的发展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旋律方面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随着儿童歌唱经验的不断积累，5—6岁儿童的旋律感得到发展，特别是</a:t>
            </a:r>
            <a:r>
              <a:rPr lang="zh-CN" altLang="en-US" sz="2400" b="1" dirty="0" smtClean="0">
                <a:solidFill>
                  <a:srgbClr val="FFC000"/>
                </a:solidFill>
                <a:latin typeface="汉仪文黑-55简" panose="00020600040101010101" charset="-122"/>
                <a:ea typeface="汉仪文黑-55简" panose="00020600040101010101" charset="-122"/>
              </a:rPr>
              <a:t>音准</a:t>
            </a:r>
            <a:r>
              <a:rPr lang="zh-CN" altLang="en-US" sz="2400" dirty="0" smtClean="0">
                <a:solidFill>
                  <a:schemeClr val="tx1"/>
                </a:solidFill>
                <a:latin typeface="汉仪文黑-55简" panose="00020600040101010101" charset="-122"/>
                <a:ea typeface="汉仪文黑-55简" panose="00020600040101010101" charset="-122"/>
              </a:rPr>
              <a:t>方面的进步更为明显。他们不仅能较容易地掌握小三度、大三度、纯四度、纯五度音程，比较准确地唱出旋律的音高，而且演唱级进、小跳、大跳不会感到太困难。这时，儿童已经初步建立了调式感。</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4. 节奏方面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5—6岁儿童不但能准确地表现</a:t>
            </a:r>
            <a:r>
              <a:rPr lang="zh-CN" altLang="en-US" sz="2400" b="1" dirty="0" smtClean="0">
                <a:solidFill>
                  <a:srgbClr val="FFC000"/>
                </a:solidFill>
                <a:latin typeface="汉仪文黑-55简" panose="00020600040101010101" charset="-122"/>
                <a:ea typeface="汉仪文黑-55简" panose="00020600040101010101" charset="-122"/>
                <a:sym typeface="+mn-ea"/>
              </a:rPr>
              <a:t>2/4和4/4</a:t>
            </a:r>
            <a:r>
              <a:rPr lang="zh-CN" altLang="en-US" sz="2400" dirty="0" smtClean="0">
                <a:latin typeface="汉仪文黑-55简" panose="00020600040101010101" charset="-122"/>
                <a:ea typeface="汉仪文黑-55简" panose="00020600040101010101" charset="-122"/>
                <a:sym typeface="+mn-ea"/>
              </a:rPr>
              <a:t>的歌曲节奏，同时对</a:t>
            </a:r>
            <a:r>
              <a:rPr lang="zh-CN" altLang="en-US" sz="2400" b="1" dirty="0" smtClean="0">
                <a:solidFill>
                  <a:srgbClr val="FFC000"/>
                </a:solidFill>
                <a:latin typeface="汉仪文黑-55简" panose="00020600040101010101" charset="-122"/>
                <a:ea typeface="汉仪文黑-55简" panose="00020600040101010101" charset="-122"/>
                <a:sym typeface="+mn-ea"/>
              </a:rPr>
              <a:t>三拍子歌曲的节奏</a:t>
            </a:r>
            <a:r>
              <a:rPr lang="zh-CN" altLang="en-US" sz="2400" dirty="0" smtClean="0">
                <a:latin typeface="汉仪文黑-55简" panose="00020600040101010101" charset="-122"/>
                <a:ea typeface="汉仪文黑-55简" panose="00020600040101010101" charset="-122"/>
                <a:sym typeface="+mn-ea"/>
              </a:rPr>
              <a:t>及</a:t>
            </a:r>
            <a:r>
              <a:rPr lang="zh-CN" altLang="en-US" sz="2400" b="1" dirty="0" smtClean="0">
                <a:solidFill>
                  <a:srgbClr val="FFC000"/>
                </a:solidFill>
                <a:latin typeface="汉仪文黑-55简" panose="00020600040101010101" charset="-122"/>
                <a:ea typeface="汉仪文黑-55简" panose="00020600040101010101" charset="-122"/>
                <a:sym typeface="+mn-ea"/>
              </a:rPr>
              <a:t>弱起节奏</a:t>
            </a:r>
            <a:r>
              <a:rPr lang="zh-CN" altLang="en-US" sz="2400" dirty="0" smtClean="0">
                <a:latin typeface="汉仪文黑-55简" panose="00020600040101010101" charset="-122"/>
                <a:ea typeface="汉仪文黑-55简" panose="00020600040101010101" charset="-122"/>
                <a:sym typeface="+mn-ea"/>
              </a:rPr>
              <a:t>有了一定的理解和掌握，而且能够较好地掌握带附点节奏和切分节奏歌曲的演唱。</a:t>
            </a:r>
            <a:endParaRPr lang="zh-CN" altLang="en-US" sz="2400" dirty="0" smtClean="0">
              <a:solidFill>
                <a:schemeClr val="tx1"/>
              </a:solidFill>
              <a:latin typeface="汉仪文黑-55简" panose="00020600040101010101" charset="-122"/>
              <a:ea typeface="汉仪文黑-55简" panose="00020600040101010101" charset="-122"/>
            </a:endParaRPr>
          </a:p>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一、 学前儿童歌唱能力的发展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(四) 5—6岁儿童歌唱能力的发展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5. 呼吸方面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这一年龄阶段的儿童气息保持的</a:t>
            </a:r>
            <a:r>
              <a:rPr lang="zh-CN" altLang="en-US" sz="2400" b="1" dirty="0" smtClean="0">
                <a:solidFill>
                  <a:srgbClr val="FFC000"/>
                </a:solidFill>
                <a:latin typeface="汉仪文黑-55简" panose="00020600040101010101" charset="-122"/>
                <a:ea typeface="汉仪文黑-55简" panose="00020600040101010101" charset="-122"/>
              </a:rPr>
              <a:t>时间较以前延长</a:t>
            </a:r>
            <a:r>
              <a:rPr lang="zh-CN" altLang="en-US" sz="2400" dirty="0" smtClean="0">
                <a:solidFill>
                  <a:schemeClr val="tx1"/>
                </a:solidFill>
                <a:latin typeface="汉仪文黑-55简" panose="00020600040101010101" charset="-122"/>
                <a:ea typeface="汉仪文黑-55简" panose="00020600040101010101" charset="-122"/>
              </a:rPr>
              <a:t>了，能够按乐曲的情绪要求较自然地换气，同时歌唱的声音较以前更响亮。</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6. 其他方面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5—6岁儿童歌唱表现意识显著增强：声音表情更丰富，能准确表现强弱、快慢及顿音、跳音等技巧，生动表达不同情绪；集体歌唱协调能力提升，能同步起止、听前奏间奏，并对对唱、轮唱等形式产生兴趣。创造性表现意识突出，乐于参与创编活动并力求与众不同，即兴创编能力提高。</a:t>
            </a:r>
            <a:r>
              <a:rPr lang="zh-CN" altLang="en-US" sz="2400" b="1" dirty="0" smtClean="0">
                <a:solidFill>
                  <a:srgbClr val="FFC000"/>
                </a:solidFill>
                <a:latin typeface="汉仪文黑-55简" panose="00020600040101010101" charset="-122"/>
                <a:ea typeface="汉仪文黑-55简" panose="00020600040101010101" charset="-122"/>
                <a:sym typeface="+mn-ea"/>
              </a:rPr>
              <a:t>随着年龄增长和经验积累，儿童对歌唱的积极态度和兴趣得以巩固，音高、节奏、调式感等各方面能力逐步趋向合理、完善。</a:t>
            </a:r>
            <a:endParaRPr lang="zh-CN" altLang="en-US" sz="2400" b="1" dirty="0" smtClean="0">
              <a:solidFill>
                <a:srgbClr val="FFC000"/>
              </a:solidFill>
              <a:latin typeface="汉仪文黑-55简" panose="00020600040101010101" charset="-122"/>
              <a:ea typeface="汉仪文黑-55简" panose="00020600040101010101" charset="-122"/>
            </a:endParaRPr>
          </a:p>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歌唱的简单知识和技能</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（1）</a:t>
            </a:r>
            <a:r>
              <a:rPr lang="zh-CN" altLang="en-US" sz="2400" b="1" dirty="0" smtClean="0">
                <a:solidFill>
                  <a:srgbClr val="FFC000"/>
                </a:solidFill>
                <a:latin typeface="汉仪文黑-55简" panose="00020600040101010101" charset="-122"/>
                <a:ea typeface="汉仪文黑-55简" panose="00020600040101010101" charset="-122"/>
              </a:rPr>
              <a:t>姿势</a:t>
            </a:r>
            <a:r>
              <a:rPr lang="zh-CN" altLang="en-US" sz="2400" dirty="0" smtClean="0">
                <a:solidFill>
                  <a:schemeClr val="tx1"/>
                </a:solidFill>
                <a:latin typeface="汉仪文黑-55简" panose="00020600040101010101" charset="-122"/>
                <a:ea typeface="汉仪文黑-55简" panose="00020600040101010101" charset="-122"/>
              </a:rPr>
              <a:t>。正确姿势要求身体与头部正直放松，两臂自然下垂或放腿上，两眼平视，肩部放松；口型保持长圆形，自然张开，避免嘴角横向拉伸。姿势正确有助于保持最佳气息通道，用自然声音歌唱。</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（2）</a:t>
            </a:r>
            <a:r>
              <a:rPr lang="zh-CN" altLang="en-US" sz="2400" b="1" dirty="0" smtClean="0">
                <a:solidFill>
                  <a:srgbClr val="FFC000"/>
                </a:solidFill>
                <a:latin typeface="汉仪文黑-55简" panose="00020600040101010101" charset="-122"/>
                <a:ea typeface="汉仪文黑-55简" panose="00020600040101010101" charset="-122"/>
              </a:rPr>
              <a:t>呼吸</a:t>
            </a:r>
            <a:r>
              <a:rPr lang="zh-CN" altLang="en-US" sz="2400" dirty="0" smtClean="0">
                <a:solidFill>
                  <a:schemeClr val="tx1"/>
                </a:solidFill>
                <a:latin typeface="汉仪文黑-55简" panose="00020600040101010101" charset="-122"/>
                <a:ea typeface="汉仪文黑-55简" panose="00020600040101010101" charset="-122"/>
              </a:rPr>
              <a:t>。呼吸是歌唱动力。正确方法是自然吸气、均匀用气，一次吸入足够气息并保持，按乐句和表情需要慢慢、有节制地呼气。注意不抬头、不耸肩、不发出大声吸气，不在乐句中间随意换气。</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（3）</a:t>
            </a:r>
            <a:r>
              <a:rPr lang="zh-CN" altLang="en-US" sz="2400" b="1" dirty="0" smtClean="0">
                <a:solidFill>
                  <a:srgbClr val="FFC000"/>
                </a:solidFill>
                <a:latin typeface="汉仪文黑-55简" panose="00020600040101010101" charset="-122"/>
                <a:ea typeface="汉仪文黑-55简" panose="00020600040101010101" charset="-122"/>
              </a:rPr>
              <a:t>发声</a:t>
            </a:r>
            <a:r>
              <a:rPr lang="zh-CN" altLang="en-US" sz="2400" dirty="0" smtClean="0">
                <a:solidFill>
                  <a:schemeClr val="tx1"/>
                </a:solidFill>
                <a:latin typeface="汉仪文黑-55简" panose="00020600040101010101" charset="-122"/>
                <a:ea typeface="汉仪文黑-55简" panose="00020600040101010101" charset="-122"/>
              </a:rPr>
              <a:t>。要用自然美好的声音，须做到下巴放松、嘴巴自然打开，不喊叫也不过分克制音量。纠正拘谨或喊叫。对不同风格歌曲采用不同声音：进行曲坚定有力，摇篮曲连贯轻柔，舞曲轻松跳跃。</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歌唱的简单知识和技能</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（4）</a:t>
            </a:r>
            <a:r>
              <a:rPr lang="zh-CN" altLang="en-US" sz="2400" b="1" dirty="0" smtClean="0">
                <a:solidFill>
                  <a:srgbClr val="FFC000"/>
                </a:solidFill>
                <a:latin typeface="汉仪文黑-55简" panose="00020600040101010101" charset="-122"/>
                <a:ea typeface="汉仪文黑-55简" panose="00020600040101010101" charset="-122"/>
              </a:rPr>
              <a:t>咬字吐字</a:t>
            </a:r>
            <a:r>
              <a:rPr lang="zh-CN" altLang="en-US" sz="2400" dirty="0" smtClean="0">
                <a:solidFill>
                  <a:schemeClr val="tx1"/>
                </a:solidFill>
                <a:latin typeface="汉仪文黑-55简" panose="00020600040101010101" charset="-122"/>
                <a:ea typeface="汉仪文黑-55简" panose="00020600040101010101" charset="-122"/>
              </a:rPr>
              <a:t>。唱歌需咬字清楚，儿童常吐字不清。应培养唇齿舌喉配合，唱好韵母以延长歌声；声母据歌曲性质调整：抒情歌曲不必强调，雄壮歌曲可稍有力。</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（5）</a:t>
            </a:r>
            <a:r>
              <a:rPr lang="zh-CN" altLang="en-US" sz="2400" b="1" dirty="0" smtClean="0">
                <a:solidFill>
                  <a:srgbClr val="FFC000"/>
                </a:solidFill>
                <a:latin typeface="汉仪文黑-55简" panose="00020600040101010101" charset="-122"/>
                <a:ea typeface="汉仪文黑-55简" panose="00020600040101010101" charset="-122"/>
              </a:rPr>
              <a:t>音准</a:t>
            </a:r>
            <a:r>
              <a:rPr lang="zh-CN" altLang="en-US" sz="2400" dirty="0" smtClean="0">
                <a:solidFill>
                  <a:schemeClr val="tx1"/>
                </a:solidFill>
                <a:latin typeface="汉仪文黑-55简" panose="00020600040101010101" charset="-122"/>
                <a:ea typeface="汉仪文黑-55简" panose="00020600040101010101" charset="-122"/>
              </a:rPr>
              <a:t>。音准是难点，原因包括听觉分辨差、发音协调弱、呼吸支持不足、注意力短及紧张。应提供准确的音调印象（教师演唱与琴声），发展听与唱的协调能力。</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（6）</a:t>
            </a:r>
            <a:r>
              <a:rPr lang="zh-CN" altLang="en-US" sz="2400" b="1" dirty="0" smtClean="0">
                <a:solidFill>
                  <a:srgbClr val="FFC000"/>
                </a:solidFill>
                <a:latin typeface="汉仪文黑-55简" panose="00020600040101010101" charset="-122"/>
                <a:ea typeface="汉仪文黑-55简" panose="00020600040101010101" charset="-122"/>
              </a:rPr>
              <a:t>协调一致</a:t>
            </a:r>
            <a:r>
              <a:rPr lang="zh-CN" altLang="en-US" sz="2400" dirty="0" smtClean="0">
                <a:solidFill>
                  <a:schemeClr val="tx1"/>
                </a:solidFill>
                <a:latin typeface="汉仪文黑-55简" panose="00020600040101010101" charset="-122"/>
                <a:ea typeface="汉仪文黑-55简" panose="00020600040101010101" charset="-122"/>
              </a:rPr>
              <a:t>。集体歌唱中不使自己的声音突出，能和谐融入集体；在接唱、轮唱、合唱等形式中准确衔接，保持音量、音色、节奏及表情动作的协调。</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（7）</a:t>
            </a:r>
            <a:r>
              <a:rPr lang="zh-CN" altLang="en-US" sz="2400" b="1" dirty="0" smtClean="0">
                <a:solidFill>
                  <a:srgbClr val="FFC000"/>
                </a:solidFill>
                <a:latin typeface="汉仪文黑-55简" panose="00020600040101010101" charset="-122"/>
                <a:ea typeface="汉仪文黑-55简" panose="00020600040101010101" charset="-122"/>
              </a:rPr>
              <a:t>保护嗓音</a:t>
            </a:r>
            <a:r>
              <a:rPr lang="zh-CN" altLang="en-US" sz="2400" dirty="0" smtClean="0">
                <a:solidFill>
                  <a:schemeClr val="tx1"/>
                </a:solidFill>
                <a:latin typeface="汉仪文黑-55简" panose="00020600040101010101" charset="-122"/>
                <a:ea typeface="汉仪文黑-55简" panose="00020600040101010101" charset="-122"/>
              </a:rPr>
              <a:t>。不大声喊叫；不在剧烈运动时或运动后唱歌；不长时间连续唱；不在污浊环境及咽喉发炎、红肿时唱歌。</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2922905" y="2484755"/>
            <a:ext cx="6144895" cy="30384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rgbClr val="C9D0D5"/>
          </a:fgClr>
          <a:bgClr>
            <a:schemeClr val="bg1"/>
          </a:bgClr>
        </a:pattFill>
        <a:effectLst/>
      </p:bgPr>
    </p:bg>
    <p:spTree>
      <p:nvGrpSpPr>
        <p:cNvPr id="1" name=""/>
        <p:cNvGrpSpPr/>
        <p:nvPr/>
      </p:nvGrpSpPr>
      <p:grpSpPr>
        <a:xfrm>
          <a:off x="0" y="0"/>
          <a:ext cx="0" cy="0"/>
          <a:chOff x="0" y="0"/>
          <a:chExt cx="0" cy="0"/>
        </a:xfrm>
      </p:grpSpPr>
      <p:sp>
        <p:nvSpPr>
          <p:cNvPr id="49" name="文本框 48" descr="7b0a20202020227461726765744d6f64756c65223a20226b6f6e6c696e65666f6e7473220a7d0a"/>
          <p:cNvSpPr txBox="1"/>
          <p:nvPr/>
        </p:nvSpPr>
        <p:spPr>
          <a:xfrm>
            <a:off x="1821180" y="3021965"/>
            <a:ext cx="9686290" cy="1938020"/>
          </a:xfrm>
          <a:prstGeom prst="rect">
            <a:avLst/>
          </a:prstGeom>
          <a:noFill/>
        </p:spPr>
        <p:txBody>
          <a:bodyPr wrap="square" rtlCol="0">
            <a:spAutoFit/>
          </a:bodyPr>
          <a:lstStyle/>
          <a:p>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rPr>
              <a:t>学前儿童音乐教育</a:t>
            </a:r>
            <a:endPar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endParaRPr>
          </a:p>
          <a:p>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rPr>
              <a:t>活动的基本内容</a:t>
            </a:r>
            <a:r>
              <a:rPr lang="zh-CN" altLang="en-US" sz="6000" dirty="0">
                <a:solidFill>
                  <a:srgbClr val="444F56"/>
                </a:solidFill>
                <a:latin typeface="汉仪文黑-55简" panose="00020600040101010101" charset="-122"/>
                <a:ea typeface="汉仪文黑-55简" panose="00020600040101010101" charset="-122"/>
                <a:cs typeface="汉仪文黑-55简" panose="00020600040101010101" charset="-122"/>
              </a:rPr>
              <a:t> </a:t>
            </a:r>
            <a:endParaRPr lang="zh-CN" altLang="en-US" sz="6000" dirty="0">
              <a:solidFill>
                <a:srgbClr val="444F56"/>
              </a:solidFill>
              <a:latin typeface="汉仪文黑-55简" panose="00020600040101010101" charset="-122"/>
              <a:ea typeface="汉仪文黑-55简" panose="00020600040101010101" charset="-122"/>
              <a:cs typeface="汉仪文黑-55简" panose="00020600040101010101" charset="-122"/>
            </a:endParaRPr>
          </a:p>
        </p:txBody>
      </p:sp>
      <p:cxnSp>
        <p:nvCxnSpPr>
          <p:cNvPr id="88" name="直接连接符 87"/>
          <p:cNvCxnSpPr>
            <a:stCxn id="11" idx="2"/>
            <a:endCxn id="20"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0" name="文本框 9" descr="7b0a20202020227461726765744d6f64756c65223a20226b6f6e6c696e65666f6e7473220a7d0a"/>
          <p:cNvSpPr txBox="1"/>
          <p:nvPr/>
        </p:nvSpPr>
        <p:spPr>
          <a:xfrm>
            <a:off x="1862455" y="2159000"/>
            <a:ext cx="2513965" cy="706755"/>
          </a:xfrm>
          <a:prstGeom prst="rect">
            <a:avLst/>
          </a:prstGeom>
          <a:noFill/>
        </p:spPr>
        <p:txBody>
          <a:bodyPr wrap="square" rtlCol="0">
            <a:spAutoFit/>
          </a:bodyPr>
          <a:lstStyle/>
          <a:p>
            <a:r>
              <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rPr>
              <a:t>第五章</a:t>
            </a:r>
            <a:endPar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endParaRPr>
          </a:p>
        </p:txBody>
      </p:sp>
      <p:grpSp>
        <p:nvGrpSpPr>
          <p:cNvPr id="2" name="组合 1"/>
          <p:cNvGrpSpPr/>
          <p:nvPr/>
        </p:nvGrpSpPr>
        <p:grpSpPr>
          <a:xfrm>
            <a:off x="-318784" y="-438150"/>
            <a:ext cx="2054282" cy="7742402"/>
            <a:chOff x="-318759" y="-438055"/>
            <a:chExt cx="2054231" cy="7742211"/>
          </a:xfrm>
        </p:grpSpPr>
        <p:grpSp>
          <p:nvGrpSpPr>
            <p:cNvPr id="3" name="组合 2"/>
            <p:cNvGrpSpPr/>
            <p:nvPr/>
          </p:nvGrpSpPr>
          <p:grpSpPr>
            <a:xfrm>
              <a:off x="-318758" y="-438055"/>
              <a:ext cx="2054230" cy="1341411"/>
              <a:chOff x="-318758" y="-438055"/>
              <a:chExt cx="2054230" cy="1341411"/>
            </a:xfrm>
          </p:grpSpPr>
          <p:sp>
            <p:nvSpPr>
              <p:cNvPr id="4" name="任意多边形 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V="1">
              <a:off x="-318759" y="5962745"/>
              <a:ext cx="2054230" cy="1341411"/>
              <a:chOff x="-318758" y="-438055"/>
              <a:chExt cx="2054230" cy="1341411"/>
            </a:xfrm>
          </p:grpSpPr>
          <p:sp>
            <p:nvSpPr>
              <p:cNvPr id="7" name="任意多边形 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任意多边形 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9629471" y="-57386"/>
            <a:ext cx="4744029" cy="6972537"/>
            <a:chOff x="9629471" y="-57386"/>
            <a:chExt cx="4744029" cy="6972537"/>
          </a:xfrm>
        </p:grpSpPr>
        <p:sp>
          <p:nvSpPr>
            <p:cNvPr id="14" name="任意多边形 13"/>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9629471" y="-57386"/>
              <a:ext cx="2620422" cy="6972537"/>
              <a:chOff x="9629471" y="-57386"/>
              <a:chExt cx="2620422" cy="6972537"/>
            </a:xfrm>
          </p:grpSpPr>
          <p:sp>
            <p:nvSpPr>
              <p:cNvPr id="16" name="任意多边形 15"/>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9" name="图片 8"/>
          <p:cNvPicPr>
            <a:picLocks noChangeAspect="1"/>
          </p:cNvPicPr>
          <p:nvPr/>
        </p:nvPicPr>
        <p:blipFill>
          <a:blip r:embed="rId1"/>
          <a:stretch>
            <a:fillRect/>
          </a:stretch>
        </p:blipFill>
        <p:spPr>
          <a:xfrm>
            <a:off x="2878455" y="2070100"/>
            <a:ext cx="5885180" cy="367284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rcRect r="-1162" b="56995"/>
          <a:stretch>
            <a:fillRect/>
          </a:stretch>
        </p:blipFill>
        <p:spPr>
          <a:xfrm>
            <a:off x="3410585" y="1906905"/>
            <a:ext cx="5782945" cy="2851150"/>
          </a:xfrm>
          <a:prstGeom prst="rect">
            <a:avLst/>
          </a:prstGeom>
        </p:spPr>
      </p:pic>
      <p:pic>
        <p:nvPicPr>
          <p:cNvPr id="10" name="图片 9"/>
          <p:cNvPicPr>
            <a:picLocks noChangeAspect="1"/>
          </p:cNvPicPr>
          <p:nvPr/>
        </p:nvPicPr>
        <p:blipFill>
          <a:blip r:embed="rId1"/>
          <a:srcRect t="70819"/>
          <a:stretch>
            <a:fillRect/>
          </a:stretch>
        </p:blipFill>
        <p:spPr>
          <a:xfrm>
            <a:off x="3306445" y="4646295"/>
            <a:ext cx="5887085" cy="199263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4855210"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歌唱的基本形式</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 </a:t>
            </a:r>
            <a:r>
              <a:rPr lang="zh-CN" altLang="en-US" sz="2400" b="1" dirty="0" smtClean="0">
                <a:solidFill>
                  <a:srgbClr val="FFC000"/>
                </a:solidFill>
                <a:latin typeface="汉仪文黑-55简" panose="00020600040101010101" charset="-122"/>
                <a:ea typeface="汉仪文黑-55简" panose="00020600040101010101" charset="-122"/>
              </a:rPr>
              <a:t>独唱</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独唱是指一个人独立地歌唱或独自表演唱。</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（2） </a:t>
            </a:r>
            <a:r>
              <a:rPr lang="zh-CN" altLang="en-US" sz="2400" b="1" dirty="0" smtClean="0">
                <a:solidFill>
                  <a:srgbClr val="FFC000"/>
                </a:solidFill>
                <a:latin typeface="汉仪文黑-55简" panose="00020600040101010101" charset="-122"/>
                <a:ea typeface="汉仪文黑-55简" panose="00020600040101010101" charset="-122"/>
              </a:rPr>
              <a:t>齐唱</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齐唱是指两个或两个以上的人在一起整齐地唱同一首歌曲。它是幼儿园集体歌唱活动的</a:t>
            </a:r>
            <a:r>
              <a:rPr lang="zh-CN" altLang="en-US" sz="2400" b="1" dirty="0" smtClean="0">
                <a:solidFill>
                  <a:srgbClr val="FFC000"/>
                </a:solidFill>
                <a:latin typeface="汉仪文黑-55简" panose="00020600040101010101" charset="-122"/>
                <a:ea typeface="汉仪文黑-55简" panose="00020600040101010101" charset="-122"/>
              </a:rPr>
              <a:t>最主要</a:t>
            </a:r>
            <a:r>
              <a:rPr lang="zh-CN" altLang="en-US" sz="2400" dirty="0" smtClean="0">
                <a:solidFill>
                  <a:schemeClr val="tx1"/>
                </a:solidFill>
                <a:latin typeface="汉仪文黑-55简" panose="00020600040101010101" charset="-122"/>
                <a:ea typeface="汉仪文黑-55简" panose="00020600040101010101" charset="-122"/>
              </a:rPr>
              <a:t>的形式。</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FontTx/>
            </a:pPr>
            <a:r>
              <a:rPr lang="zh-CN" altLang="en-US" sz="2400" dirty="0" smtClean="0">
                <a:solidFill>
                  <a:schemeClr val="tx1"/>
                </a:solidFill>
                <a:latin typeface="汉仪文黑-55简" panose="00020600040101010101" charset="-122"/>
                <a:ea typeface="汉仪文黑-55简" panose="00020600040101010101" charset="-122"/>
              </a:rPr>
              <a:t>（3） </a:t>
            </a:r>
            <a:r>
              <a:rPr lang="zh-CN" altLang="en-US" sz="2400" b="1" dirty="0" smtClean="0">
                <a:solidFill>
                  <a:srgbClr val="FFC000"/>
                </a:solidFill>
                <a:latin typeface="汉仪文黑-55简" panose="00020600040101010101" charset="-122"/>
                <a:ea typeface="汉仪文黑-55简" panose="00020600040101010101" charset="-122"/>
              </a:rPr>
              <a:t>接唱</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接唱是指将一首歌曲分成几个乐句，由儿童分组轮流一句句接唱。如：</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6732270" y="4524375"/>
            <a:ext cx="5113020" cy="177736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歌唱的基本形式</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（4） </a:t>
            </a:r>
            <a:r>
              <a:rPr lang="zh-CN" altLang="en-US" sz="2400" b="1" dirty="0" smtClean="0">
                <a:solidFill>
                  <a:srgbClr val="FFC000"/>
                </a:solidFill>
                <a:latin typeface="汉仪文黑-55简" panose="00020600040101010101" charset="-122"/>
                <a:ea typeface="汉仪文黑-55简" panose="00020600040101010101" charset="-122"/>
              </a:rPr>
              <a:t>对唱</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对唱是指个人与个人、小组与小组之间以问答的方式各自唱歌曲中的问句和答句。如：</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3053715" y="3792220"/>
            <a:ext cx="5577205" cy="245046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3592830"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歌唱的基本形式</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（5） </a:t>
            </a:r>
            <a:r>
              <a:rPr lang="zh-CN" altLang="en-US" sz="2400" b="1" dirty="0" smtClean="0">
                <a:solidFill>
                  <a:srgbClr val="FFC000"/>
                </a:solidFill>
                <a:latin typeface="汉仪文黑-55简" panose="00020600040101010101" charset="-122"/>
                <a:ea typeface="汉仪文黑-55简" panose="00020600040101010101" charset="-122"/>
              </a:rPr>
              <a:t>领唱齐唱</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领唱齐唱是指由一个人(或几个人)唱歌曲中比较主要的部分，集体唱歌曲中需要配合的部分。如：</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9" name="图片 8"/>
          <p:cNvPicPr>
            <a:picLocks noChangeAspect="1"/>
          </p:cNvPicPr>
          <p:nvPr/>
        </p:nvPicPr>
        <p:blipFill>
          <a:blip r:embed="rId1"/>
          <a:srcRect r="-246" b="82016"/>
          <a:stretch>
            <a:fillRect/>
          </a:stretch>
        </p:blipFill>
        <p:spPr>
          <a:xfrm>
            <a:off x="5436870" y="1407795"/>
            <a:ext cx="4394200" cy="1156970"/>
          </a:xfrm>
          <a:prstGeom prst="rect">
            <a:avLst/>
          </a:prstGeom>
        </p:spPr>
      </p:pic>
      <p:pic>
        <p:nvPicPr>
          <p:cNvPr id="10" name="图片 9"/>
          <p:cNvPicPr>
            <a:picLocks noChangeAspect="1"/>
          </p:cNvPicPr>
          <p:nvPr/>
        </p:nvPicPr>
        <p:blipFill>
          <a:blip r:embed="rId1"/>
          <a:srcRect t="41083" r="1468"/>
          <a:stretch>
            <a:fillRect/>
          </a:stretch>
        </p:blipFill>
        <p:spPr>
          <a:xfrm>
            <a:off x="5441315" y="2564765"/>
            <a:ext cx="4516755" cy="396367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歌唱的基本形式</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（6） </a:t>
            </a:r>
            <a:r>
              <a:rPr lang="zh-CN" altLang="en-US" sz="2400" b="1" dirty="0" smtClean="0">
                <a:solidFill>
                  <a:srgbClr val="FFC000"/>
                </a:solidFill>
                <a:latin typeface="汉仪文黑-55简" panose="00020600040101010101" charset="-122"/>
                <a:ea typeface="汉仪文黑-55简" panose="00020600040101010101" charset="-122"/>
              </a:rPr>
              <a:t>轮唱</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轮唱是指两个声部按一定间隔先后开始唱同一首歌曲。如：</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9" name="图片 8"/>
          <p:cNvPicPr>
            <a:picLocks noChangeAspect="1"/>
          </p:cNvPicPr>
          <p:nvPr/>
        </p:nvPicPr>
        <p:blipFill>
          <a:blip r:embed="rId1"/>
          <a:stretch>
            <a:fillRect/>
          </a:stretch>
        </p:blipFill>
        <p:spPr>
          <a:xfrm>
            <a:off x="2811780" y="3794125"/>
            <a:ext cx="6569075" cy="216281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歌唱的基本形式</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（7） </a:t>
            </a:r>
            <a:r>
              <a:rPr lang="zh-CN" altLang="en-US" sz="2400" b="1" dirty="0" smtClean="0">
                <a:solidFill>
                  <a:srgbClr val="FFC000"/>
                </a:solidFill>
                <a:latin typeface="汉仪文黑-55简" panose="00020600040101010101" charset="-122"/>
                <a:ea typeface="汉仪文黑-55简" panose="00020600040101010101" charset="-122"/>
              </a:rPr>
              <a:t>合唱</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合唱是指两个不同声部相配合的集体演唱形式。适合学前儿童的合唱形式一般可以有三种：①</a:t>
            </a:r>
            <a:r>
              <a:rPr lang="zh-CN" altLang="en-US" sz="2400" b="1" dirty="0" smtClean="0">
                <a:solidFill>
                  <a:srgbClr val="FFC000"/>
                </a:solidFill>
                <a:latin typeface="汉仪文黑-55简" panose="00020600040101010101" charset="-122"/>
                <a:ea typeface="汉仪文黑-55简" panose="00020600040101010101" charset="-122"/>
              </a:rPr>
              <a:t>“同声式”</a:t>
            </a:r>
            <a:r>
              <a:rPr lang="zh-CN" altLang="en-US" sz="2400" dirty="0" smtClean="0">
                <a:solidFill>
                  <a:schemeClr val="tx1"/>
                </a:solidFill>
                <a:latin typeface="汉仪文黑-55简" panose="00020600040101010101" charset="-122"/>
                <a:ea typeface="汉仪文黑-55简" panose="00020600040101010101" charset="-122"/>
              </a:rPr>
              <a:t>，指两个声部的旋律、和声相同。可以是一个声部唱歌词，另一个声部用同一旋律唱衬词;也可以是一个声部用哼鸣的方式唱旋律，另一个声部按节奏朗诵歌词。②</a:t>
            </a:r>
            <a:r>
              <a:rPr lang="zh-CN" altLang="en-US" sz="2400" b="1" dirty="0" smtClean="0">
                <a:solidFill>
                  <a:srgbClr val="FFC000"/>
                </a:solidFill>
                <a:latin typeface="汉仪文黑-55简" panose="00020600040101010101" charset="-122"/>
                <a:ea typeface="汉仪文黑-55简" panose="00020600040101010101" charset="-122"/>
              </a:rPr>
              <a:t>“固定低音式”</a:t>
            </a:r>
            <a:r>
              <a:rPr lang="zh-CN" altLang="en-US" sz="2400" dirty="0" smtClean="0">
                <a:solidFill>
                  <a:schemeClr val="tx1"/>
                </a:solidFill>
                <a:latin typeface="汉仪文黑-55简" panose="00020600040101010101" charset="-122"/>
                <a:ea typeface="汉仪文黑-55简" panose="00020600040101010101" charset="-122"/>
              </a:rPr>
              <a:t>，指一个声部唱歌词，另一个声部唱固定音型或延长音等。③</a:t>
            </a:r>
            <a:r>
              <a:rPr lang="zh-CN" altLang="en-US" sz="2400" b="1" dirty="0" smtClean="0">
                <a:solidFill>
                  <a:srgbClr val="FFC000"/>
                </a:solidFill>
                <a:latin typeface="汉仪文黑-55简" panose="00020600040101010101" charset="-122"/>
                <a:ea typeface="汉仪文黑-55简" panose="00020600040101010101" charset="-122"/>
              </a:rPr>
              <a:t>“填充式”</a:t>
            </a:r>
            <a:r>
              <a:rPr lang="zh-CN" altLang="en-US" sz="2400" dirty="0" smtClean="0">
                <a:solidFill>
                  <a:schemeClr val="tx1"/>
                </a:solidFill>
                <a:latin typeface="汉仪文黑-55简" panose="00020600040101010101" charset="-122"/>
                <a:ea typeface="汉仪文黑-55简" panose="00020600040101010101" charset="-122"/>
              </a:rPr>
              <a:t>，指一个声部唱歌词，另一个声部在歌曲的休止或延长音部分唱适当填充式的词曲。如：</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4340860" y="1360170"/>
            <a:ext cx="4672330" cy="5174615"/>
          </a:xfrm>
          <a:prstGeom prst="rect">
            <a:avLst/>
          </a:prstGeom>
        </p:spPr>
      </p:pic>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歌唱的基本形式</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（7） </a:t>
            </a:r>
            <a:r>
              <a:rPr lang="zh-CN" altLang="en-US" sz="2400" b="1" dirty="0" smtClean="0">
                <a:solidFill>
                  <a:srgbClr val="FFC000"/>
                </a:solidFill>
                <a:latin typeface="汉仪文黑-55简" panose="00020600040101010101" charset="-122"/>
                <a:ea typeface="汉仪文黑-55简" panose="00020600040101010101" charset="-122"/>
              </a:rPr>
              <a:t>合唱</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歌唱的基本形式</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a:t>
            </a:r>
            <a:r>
              <a:rPr lang="zh-CN" altLang="en-US" sz="2400" dirty="0" smtClean="0">
                <a:latin typeface="汉仪文黑-55简" panose="00020600040101010101" charset="-122"/>
                <a:ea typeface="汉仪文黑-55简" panose="00020600040101010101" charset="-122"/>
              </a:rPr>
              <a:t>8）</a:t>
            </a:r>
            <a:r>
              <a:rPr lang="zh-CN" altLang="en-US" sz="2400" b="1" dirty="0" smtClean="0">
                <a:solidFill>
                  <a:srgbClr val="FFC000"/>
                </a:solidFill>
                <a:latin typeface="汉仪文黑-55简" panose="00020600040101010101" charset="-122"/>
                <a:ea typeface="汉仪文黑-55简" panose="00020600040101010101" charset="-122"/>
              </a:rPr>
              <a:t> 歌表演(或合作歌表演)</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歌表演是指边唱边表演动作(或两个人合作边对唱边表演动作)。如：</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rcRect b="72611"/>
          <a:stretch>
            <a:fillRect/>
          </a:stretch>
        </p:blipFill>
        <p:spPr>
          <a:xfrm>
            <a:off x="3419475" y="3723005"/>
            <a:ext cx="5829300" cy="1405890"/>
          </a:xfrm>
          <a:prstGeom prst="rect">
            <a:avLst/>
          </a:prstGeom>
        </p:spPr>
      </p:pic>
      <p:pic>
        <p:nvPicPr>
          <p:cNvPr id="9" name="图片 8"/>
          <p:cNvPicPr>
            <a:picLocks noChangeAspect="1"/>
          </p:cNvPicPr>
          <p:nvPr/>
        </p:nvPicPr>
        <p:blipFill>
          <a:blip r:embed="rId2"/>
          <a:srcRect t="77486" r="-25"/>
          <a:stretch>
            <a:fillRect/>
          </a:stretch>
        </p:blipFill>
        <p:spPr>
          <a:xfrm>
            <a:off x="3419475" y="5128895"/>
            <a:ext cx="5850255" cy="115951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 3. 歌唱的选材</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 </a:t>
            </a:r>
            <a:r>
              <a:rPr lang="zh-CN" altLang="en-US" sz="2400" b="1" dirty="0" smtClean="0">
                <a:solidFill>
                  <a:srgbClr val="FFC000"/>
                </a:solidFill>
                <a:latin typeface="汉仪文黑-55简" panose="00020600040101010101" charset="-122"/>
                <a:ea typeface="汉仪文黑-55简" panose="00020600040101010101" charset="-122"/>
              </a:rPr>
              <a:t>歌词方面</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为儿童选择歌曲，歌词应满足三点：第一，</a:t>
            </a:r>
            <a:r>
              <a:rPr lang="zh-CN" altLang="en-US" sz="2400" b="1" dirty="0" smtClean="0">
                <a:solidFill>
                  <a:srgbClr val="FFC000"/>
                </a:solidFill>
                <a:latin typeface="汉仪文黑-55简" panose="00020600040101010101" charset="-122"/>
                <a:ea typeface="汉仪文黑-55简" panose="00020600040101010101" charset="-122"/>
              </a:rPr>
              <a:t>有趣、易记、能理解。</a:t>
            </a:r>
            <a:r>
              <a:rPr lang="zh-CN" altLang="en-US" sz="2400" dirty="0" smtClean="0">
                <a:solidFill>
                  <a:schemeClr val="tx1"/>
                </a:solidFill>
                <a:latin typeface="汉仪文黑-55简" panose="00020600040101010101" charset="-122"/>
                <a:ea typeface="汉仪文黑-55简" panose="00020600040101010101" charset="-122"/>
              </a:rPr>
              <a:t>儿童生活经验有限，喜欢动物、自然现象、拟声词等熟悉内容，能激发兴趣。第二，</a:t>
            </a:r>
            <a:r>
              <a:rPr lang="zh-CN" altLang="en-US" sz="2400" b="1" dirty="0" smtClean="0">
                <a:solidFill>
                  <a:srgbClr val="FFC000"/>
                </a:solidFill>
                <a:latin typeface="汉仪文黑-55简" panose="00020600040101010101" charset="-122"/>
                <a:ea typeface="汉仪文黑-55简" panose="00020600040101010101" charset="-122"/>
              </a:rPr>
              <a:t>结构简单、多重复。</a:t>
            </a:r>
            <a:r>
              <a:rPr lang="zh-CN" altLang="en-US" sz="2400" dirty="0" smtClean="0">
                <a:solidFill>
                  <a:schemeClr val="tx1"/>
                </a:solidFill>
                <a:latin typeface="汉仪文黑-55简" panose="00020600040101010101" charset="-122"/>
                <a:ea typeface="汉仪文黑-55简" panose="00020600040101010101" charset="-122"/>
              </a:rPr>
              <a:t>语法简单、句长相近的歌词便于儿童自由替换新词编唱，如《我爱我的小动物》，既无记忆负担，又享受创编乐趣。第三，</a:t>
            </a:r>
            <a:r>
              <a:rPr lang="zh-CN" altLang="en-US" sz="2400" b="1" dirty="0" smtClean="0">
                <a:solidFill>
                  <a:srgbClr val="FFC000"/>
                </a:solidFill>
                <a:latin typeface="汉仪文黑-55简" panose="00020600040101010101" charset="-122"/>
                <a:ea typeface="汉仪文黑-55简" panose="00020600040101010101" charset="-122"/>
              </a:rPr>
              <a:t>宜于用动作表现。</a:t>
            </a:r>
            <a:r>
              <a:rPr lang="zh-CN" altLang="en-US" sz="2400" dirty="0" smtClean="0">
                <a:solidFill>
                  <a:schemeClr val="tx1"/>
                </a:solidFill>
                <a:latin typeface="汉仪文黑-55简" panose="00020600040101010101" charset="-122"/>
                <a:ea typeface="汉仪文黑-55简" panose="00020600040101010101" charset="-122"/>
              </a:rPr>
              <a:t>学前儿童活动未完全分化，边唱边动是自然表达，便于记忆、理解和情感表达，发展动作协调性。</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3385" y="2719705"/>
            <a:ext cx="2199640" cy="922020"/>
          </a:xfrm>
          <a:prstGeom prst="rect">
            <a:avLst/>
          </a:prstGeom>
          <a:noFill/>
        </p:spPr>
        <p:txBody>
          <a:bodyPr wrap="square" rtlCol="0">
            <a:spAutoFit/>
          </a:bodyPr>
          <a:lstStyle/>
          <a:p>
            <a:pPr algn="ctr"/>
            <a:r>
              <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rPr>
              <a:t>目 录</a:t>
            </a:r>
            <a:endPar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7" name="文本框 6"/>
          <p:cNvSpPr txBox="1"/>
          <p:nvPr>
            <p:custDataLst>
              <p:tags r:id="rId1"/>
            </p:custDataLst>
          </p:nvPr>
        </p:nvSpPr>
        <p:spPr>
          <a:xfrm>
            <a:off x="5730240" y="3728720"/>
            <a:ext cx="6125210" cy="64516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打击乐演奏</a:t>
            </a:r>
            <a:r>
              <a:rPr lang="zh-CN" altLang="en-US" sz="3600" dirty="0" smtClean="0">
                <a:solidFill>
                  <a:srgbClr val="444F56"/>
                </a:solidFill>
                <a:latin typeface="汉仪文黑-55简" panose="00020600040101010101" charset="-122"/>
                <a:ea typeface="汉仪文黑-55简" panose="00020600040101010101" charset="-122"/>
              </a:rPr>
              <a:t> </a:t>
            </a:r>
            <a:endParaRPr lang="zh-CN" altLang="en-US" sz="3600" dirty="0" smtClean="0">
              <a:solidFill>
                <a:srgbClr val="444F56"/>
              </a:solidFill>
              <a:latin typeface="汉仪文黑-55简" panose="00020600040101010101" charset="-122"/>
              <a:ea typeface="汉仪文黑-55简" panose="00020600040101010101" charset="-122"/>
            </a:endParaRPr>
          </a:p>
        </p:txBody>
      </p:sp>
      <p:grpSp>
        <p:nvGrpSpPr>
          <p:cNvPr id="11" name="组合 10"/>
          <p:cNvGrpSpPr/>
          <p:nvPr/>
        </p:nvGrpSpPr>
        <p:grpSpPr>
          <a:xfrm flipH="1">
            <a:off x="10450816" y="-431670"/>
            <a:ext cx="2054282" cy="7742402"/>
            <a:chOff x="-318759" y="-438055"/>
            <a:chExt cx="2054231" cy="7742211"/>
          </a:xfrm>
        </p:grpSpPr>
        <p:grpSp>
          <p:nvGrpSpPr>
            <p:cNvPr id="12" name="组合 11"/>
            <p:cNvGrpSpPr/>
            <p:nvPr/>
          </p:nvGrpSpPr>
          <p:grpSpPr>
            <a:xfrm>
              <a:off x="-318758" y="-438055"/>
              <a:ext cx="2054230" cy="1341411"/>
              <a:chOff x="-318758" y="-438055"/>
              <a:chExt cx="2054230" cy="1341411"/>
            </a:xfrm>
          </p:grpSpPr>
          <p:sp>
            <p:nvSpPr>
              <p:cNvPr id="16" name="任意多边形 15"/>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任意多边形 16"/>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flipV="1">
              <a:off x="-318759" y="5962745"/>
              <a:ext cx="2054230" cy="1341411"/>
              <a:chOff x="-318758" y="-438055"/>
              <a:chExt cx="2054230" cy="1341411"/>
            </a:xfrm>
          </p:grpSpPr>
          <p:sp>
            <p:nvSpPr>
              <p:cNvPr id="14" name="任意多边形 1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1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5" name="直接连接符 24"/>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1776744"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9" name="半闭框 28"/>
          <p:cNvSpPr/>
          <p:nvPr>
            <p:custDataLst>
              <p:tags r:id="rId2"/>
            </p:custDataLst>
          </p:nvPr>
        </p:nvSpPr>
        <p:spPr>
          <a:xfrm rot="8100000">
            <a:off x="5286812" y="2539802"/>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文本框 29"/>
          <p:cNvSpPr txBox="1"/>
          <p:nvPr>
            <p:custDataLst>
              <p:tags r:id="rId3"/>
            </p:custDataLst>
          </p:nvPr>
        </p:nvSpPr>
        <p:spPr>
          <a:xfrm>
            <a:off x="4588510" y="2435225"/>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02</a:t>
            </a:r>
            <a:endParaRPr lang="en-US" altLang="zh-CN" sz="3200" b="1" dirty="0" smtClean="0">
              <a:solidFill>
                <a:srgbClr val="444F56"/>
              </a:solidFill>
              <a:latin typeface="汉仪文黑-55简" panose="00020600040101010101" charset="-122"/>
              <a:ea typeface="汉仪文黑-55简" panose="00020600040101010101" charset="-122"/>
            </a:endParaRPr>
          </a:p>
        </p:txBody>
      </p:sp>
      <p:sp>
        <p:nvSpPr>
          <p:cNvPr id="31" name="半闭框 30"/>
          <p:cNvSpPr/>
          <p:nvPr>
            <p:custDataLst>
              <p:tags r:id="rId4"/>
            </p:custDataLst>
          </p:nvPr>
        </p:nvSpPr>
        <p:spPr>
          <a:xfrm rot="8100000">
            <a:off x="5286812" y="3894584"/>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文本框 31"/>
          <p:cNvSpPr txBox="1"/>
          <p:nvPr>
            <p:custDataLst>
              <p:tags r:id="rId5"/>
            </p:custDataLst>
          </p:nvPr>
        </p:nvSpPr>
        <p:spPr>
          <a:xfrm>
            <a:off x="4588510" y="3790315"/>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03</a:t>
            </a:r>
            <a:endParaRPr lang="en-US" altLang="zh-CN" sz="3200" b="1" dirty="0" smtClean="0">
              <a:solidFill>
                <a:srgbClr val="444F56"/>
              </a:solidFill>
              <a:latin typeface="汉仪文黑-55简" panose="00020600040101010101" charset="-122"/>
              <a:ea typeface="汉仪文黑-55简" panose="00020600040101010101" charset="-122"/>
            </a:endParaRPr>
          </a:p>
        </p:txBody>
      </p:sp>
      <p:sp>
        <p:nvSpPr>
          <p:cNvPr id="35" name="文本框 34"/>
          <p:cNvSpPr txBox="1"/>
          <p:nvPr/>
        </p:nvSpPr>
        <p:spPr>
          <a:xfrm>
            <a:off x="1684994" y="3458800"/>
            <a:ext cx="2195486" cy="398780"/>
          </a:xfrm>
          <a:prstGeom prst="rect">
            <a:avLst/>
          </a:prstGeom>
          <a:noFill/>
        </p:spPr>
        <p:txBody>
          <a:bodyPr wrap="square" rtlCol="0">
            <a:spAutoFit/>
          </a:bodyPr>
          <a:lstStyle/>
          <a:p>
            <a:pPr algn="dist"/>
            <a:r>
              <a:rPr lang="en-US" altLang="zh-CN" sz="2000" b="1" dirty="0" smtClean="0">
                <a:solidFill>
                  <a:srgbClr val="5C826D"/>
                </a:solidFill>
                <a:latin typeface="汉仪文黑-55简" panose="00020600040101010101" charset="-122"/>
                <a:ea typeface="汉仪文黑-55简" panose="00020600040101010101" charset="-122"/>
              </a:rPr>
              <a:t>CONTENTS</a:t>
            </a:r>
            <a:endParaRPr lang="en-US" altLang="zh-CN" sz="2000" b="1" dirty="0" smtClean="0">
              <a:solidFill>
                <a:srgbClr val="5C826D"/>
              </a:solidFill>
              <a:latin typeface="汉仪文黑-55简" panose="00020600040101010101" charset="-122"/>
              <a:ea typeface="汉仪文黑-55简" panose="00020600040101010101" charset="-122"/>
            </a:endParaRPr>
          </a:p>
        </p:txBody>
      </p:sp>
      <p:sp>
        <p:nvSpPr>
          <p:cNvPr id="36" name="文本框 35"/>
          <p:cNvSpPr txBox="1"/>
          <p:nvPr>
            <p:custDataLst>
              <p:tags r:id="rId6"/>
            </p:custDataLst>
          </p:nvPr>
        </p:nvSpPr>
        <p:spPr>
          <a:xfrm>
            <a:off x="5730240" y="2435225"/>
            <a:ext cx="6361430" cy="64516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韵律活动</a:t>
            </a:r>
            <a:endParaRPr lang="zh-CN" altLang="en-US" sz="3600" dirty="0" smtClean="0">
              <a:solidFill>
                <a:srgbClr val="5C826D"/>
              </a:solidFill>
              <a:latin typeface="汉仪文黑-55简" panose="00020600040101010101" charset="-122"/>
              <a:ea typeface="汉仪文黑-55简" panose="00020600040101010101" charset="-122"/>
            </a:endParaRPr>
          </a:p>
        </p:txBody>
      </p:sp>
      <p:sp>
        <p:nvSpPr>
          <p:cNvPr id="3" name="文本框 2"/>
          <p:cNvSpPr txBox="1"/>
          <p:nvPr/>
        </p:nvSpPr>
        <p:spPr>
          <a:xfrm>
            <a:off x="4672965" y="1080135"/>
            <a:ext cx="743585" cy="583565"/>
          </a:xfrm>
          <a:prstGeom prst="rect">
            <a:avLst/>
          </a:prstGeom>
          <a:noFill/>
        </p:spPr>
        <p:txBody>
          <a:bodyPr wrap="square" rtlCol="0" anchor="t">
            <a:spAutoFit/>
          </a:bodyPr>
          <a:p>
            <a:r>
              <a:rPr lang="en-US" altLang="zh-CN" sz="3200" b="1" dirty="0" smtClean="0">
                <a:solidFill>
                  <a:srgbClr val="5C826D"/>
                </a:solidFill>
                <a:latin typeface="汉仪文黑-55简" panose="00020600040101010101" charset="-122"/>
                <a:ea typeface="汉仪文黑-55简" panose="00020600040101010101" charset="-122"/>
                <a:sym typeface="+mn-ea"/>
              </a:rPr>
              <a:t>01</a:t>
            </a:r>
            <a:endParaRPr lang="en-US" altLang="zh-CN" sz="3200" b="1" dirty="0" smtClean="0">
              <a:solidFill>
                <a:srgbClr val="5C826D"/>
              </a:solidFill>
              <a:latin typeface="汉仪文黑-55简" panose="00020600040101010101" charset="-122"/>
              <a:ea typeface="汉仪文黑-55简" panose="00020600040101010101" charset="-122"/>
              <a:sym typeface="+mn-ea"/>
            </a:endParaRPr>
          </a:p>
        </p:txBody>
      </p:sp>
      <p:sp>
        <p:nvSpPr>
          <p:cNvPr id="4" name="半闭框 3"/>
          <p:cNvSpPr/>
          <p:nvPr>
            <p:custDataLst>
              <p:tags r:id="rId7"/>
            </p:custDataLst>
          </p:nvPr>
        </p:nvSpPr>
        <p:spPr>
          <a:xfrm rot="8100000">
            <a:off x="5286812" y="1213922"/>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半闭框 4"/>
          <p:cNvSpPr/>
          <p:nvPr>
            <p:custDataLst>
              <p:tags r:id="rId8"/>
            </p:custDataLst>
          </p:nvPr>
        </p:nvSpPr>
        <p:spPr>
          <a:xfrm rot="8100000">
            <a:off x="5291892" y="5249982"/>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C826D"/>
              </a:solidFill>
            </a:endParaRPr>
          </a:p>
        </p:txBody>
      </p:sp>
      <p:sp>
        <p:nvSpPr>
          <p:cNvPr id="6" name="文本框 5"/>
          <p:cNvSpPr txBox="1"/>
          <p:nvPr/>
        </p:nvSpPr>
        <p:spPr>
          <a:xfrm>
            <a:off x="4730750" y="5145405"/>
            <a:ext cx="1000125" cy="583565"/>
          </a:xfrm>
          <a:prstGeom prst="rect">
            <a:avLst/>
          </a:prstGeom>
          <a:noFill/>
        </p:spPr>
        <p:txBody>
          <a:bodyPr wrap="square" rtlCol="0" anchor="t">
            <a:spAutoFit/>
          </a:bodyPr>
          <a:p>
            <a:r>
              <a:rPr lang="en-US" altLang="zh-CN" sz="3200" b="1" dirty="0" smtClean="0">
                <a:solidFill>
                  <a:srgbClr val="5C826D"/>
                </a:solidFill>
                <a:latin typeface="汉仪文黑-55简" panose="00020600040101010101" charset="-122"/>
                <a:ea typeface="汉仪文黑-55简" panose="00020600040101010101" charset="-122"/>
                <a:sym typeface="+mn-ea"/>
              </a:rPr>
              <a:t>04</a:t>
            </a:r>
            <a:endParaRPr lang="en-US" altLang="zh-CN" sz="3200" b="1" dirty="0" smtClean="0">
              <a:solidFill>
                <a:srgbClr val="444F56"/>
              </a:solidFill>
              <a:latin typeface="汉仪文黑-55简" panose="00020600040101010101" charset="-122"/>
              <a:ea typeface="汉仪文黑-55简" panose="00020600040101010101" charset="-122"/>
              <a:sym typeface="+mn-ea"/>
            </a:endParaRPr>
          </a:p>
        </p:txBody>
      </p:sp>
      <p:sp>
        <p:nvSpPr>
          <p:cNvPr id="8" name="文本框 7"/>
          <p:cNvSpPr txBox="1"/>
          <p:nvPr>
            <p:custDataLst>
              <p:tags r:id="rId9"/>
            </p:custDataLst>
          </p:nvPr>
        </p:nvSpPr>
        <p:spPr>
          <a:xfrm>
            <a:off x="5810250" y="1080135"/>
            <a:ext cx="6361430" cy="64516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歌唱</a:t>
            </a:r>
            <a:endParaRPr lang="zh-CN" altLang="en-US" sz="3600" dirty="0" smtClean="0">
              <a:solidFill>
                <a:srgbClr val="5C826D"/>
              </a:solidFill>
              <a:latin typeface="汉仪文黑-55简" panose="00020600040101010101" charset="-122"/>
              <a:ea typeface="汉仪文黑-55简" panose="00020600040101010101" charset="-122"/>
            </a:endParaRPr>
          </a:p>
        </p:txBody>
      </p:sp>
      <p:sp>
        <p:nvSpPr>
          <p:cNvPr id="9" name="文本框 8"/>
          <p:cNvSpPr txBox="1"/>
          <p:nvPr>
            <p:custDataLst>
              <p:tags r:id="rId10"/>
            </p:custDataLst>
          </p:nvPr>
        </p:nvSpPr>
        <p:spPr>
          <a:xfrm>
            <a:off x="5857240" y="5145405"/>
            <a:ext cx="6361430" cy="645160"/>
          </a:xfrm>
          <a:prstGeom prst="rect">
            <a:avLst/>
          </a:prstGeom>
          <a:noFill/>
        </p:spPr>
        <p:txBody>
          <a:bodyPr wrap="square" rtlCol="0">
            <a:spAutoFit/>
          </a:bodyPr>
          <a:lstStyle/>
          <a:p>
            <a:r>
              <a:rPr lang="zh-CN" altLang="en-US" sz="3600" dirty="0" smtClean="0">
                <a:solidFill>
                  <a:srgbClr val="5C826D"/>
                </a:solidFill>
                <a:latin typeface="汉仪文黑-55简" panose="00020600040101010101" charset="-122"/>
                <a:ea typeface="汉仪文黑-55简" panose="00020600040101010101" charset="-122"/>
              </a:rPr>
              <a:t>学前儿童音乐教育的目标</a:t>
            </a:r>
            <a:endParaRPr lang="zh-CN" altLang="en-US" sz="3600" dirty="0" smtClean="0">
              <a:solidFill>
                <a:srgbClr val="5C826D"/>
              </a:solidFill>
              <a:latin typeface="汉仪文黑-55简" panose="00020600040101010101" charset="-122"/>
              <a:ea typeface="汉仪文黑-55简" panose="00020600040101010101" charset="-122"/>
            </a:endParaRPr>
          </a:p>
        </p:txBody>
      </p:sp>
      <p:grpSp>
        <p:nvGrpSpPr>
          <p:cNvPr id="10" name="组合 9"/>
          <p:cNvGrpSpPr/>
          <p:nvPr/>
        </p:nvGrpSpPr>
        <p:grpSpPr>
          <a:xfrm>
            <a:off x="-318784" y="-438150"/>
            <a:ext cx="2054282" cy="7742402"/>
            <a:chOff x="-318759" y="-438055"/>
            <a:chExt cx="2054231" cy="7742211"/>
          </a:xfrm>
        </p:grpSpPr>
        <p:grpSp>
          <p:nvGrpSpPr>
            <p:cNvPr id="27" name="组合 26"/>
            <p:cNvGrpSpPr/>
            <p:nvPr/>
          </p:nvGrpSpPr>
          <p:grpSpPr>
            <a:xfrm>
              <a:off x="-318758" y="-438055"/>
              <a:ext cx="2054230" cy="1341411"/>
              <a:chOff x="-318758" y="-438055"/>
              <a:chExt cx="2054230" cy="1341411"/>
            </a:xfrm>
          </p:grpSpPr>
          <p:sp>
            <p:nvSpPr>
              <p:cNvPr id="28" name="任意多边形 27"/>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32"/>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318759" y="5962745"/>
              <a:ext cx="2054230" cy="1341411"/>
              <a:chOff x="-318758" y="-438055"/>
              <a:chExt cx="2054230" cy="1341411"/>
            </a:xfrm>
          </p:grpSpPr>
          <p:sp>
            <p:nvSpPr>
              <p:cNvPr id="37" name="任意多边形 3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3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歌唱活动的基本问题</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 3. 歌唱的选材</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（2） </a:t>
            </a:r>
            <a:r>
              <a:rPr lang="zh-CN" altLang="en-US" sz="2400" b="1" dirty="0" smtClean="0">
                <a:solidFill>
                  <a:srgbClr val="FFC000"/>
                </a:solidFill>
                <a:latin typeface="汉仪文黑-55简" panose="00020600040101010101" charset="-122"/>
                <a:ea typeface="汉仪文黑-55简" panose="00020600040101010101" charset="-122"/>
              </a:rPr>
              <a:t>曲调方面</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为学前儿童选择歌曲需注意五点：第一，</a:t>
            </a:r>
            <a:r>
              <a:rPr lang="zh-CN" altLang="en-US" sz="2400" b="1" dirty="0" smtClean="0">
                <a:solidFill>
                  <a:srgbClr val="FFC000"/>
                </a:solidFill>
                <a:latin typeface="汉仪文黑-55简" panose="00020600040101010101" charset="-122"/>
                <a:ea typeface="汉仪文黑-55简" panose="00020600040101010101" charset="-122"/>
              </a:rPr>
              <a:t>音域不宜过宽</a:t>
            </a:r>
            <a:r>
              <a:rPr lang="zh-CN" altLang="en-US" sz="2400" dirty="0" smtClean="0">
                <a:latin typeface="汉仪文黑-55简" panose="00020600040101010101" charset="-122"/>
                <a:ea typeface="汉仪文黑-55简" panose="00020600040101010101" charset="-122"/>
              </a:rPr>
              <a:t>，3-4岁C1-A1，4-5岁C1-B1，5-6岁C1-C2，但要灵活分析旋律主要音区，避免高音频繁出现。第二，</a:t>
            </a:r>
            <a:r>
              <a:rPr lang="zh-CN" altLang="en-US" sz="2400" b="1" dirty="0" smtClean="0">
                <a:solidFill>
                  <a:srgbClr val="FFC000"/>
                </a:solidFill>
                <a:latin typeface="汉仪文黑-55简" panose="00020600040101010101" charset="-122"/>
                <a:ea typeface="汉仪文黑-55简" panose="00020600040101010101" charset="-122"/>
              </a:rPr>
              <a:t>速度不宜太快</a:t>
            </a:r>
            <a:r>
              <a:rPr lang="zh-CN" altLang="en-US" sz="2400" dirty="0" smtClean="0">
                <a:latin typeface="汉仪文黑-55简" panose="00020600040101010101" charset="-122"/>
                <a:ea typeface="汉仪文黑-55简" panose="00020600040101010101" charset="-122"/>
              </a:rPr>
              <a:t>，以中速为宜，小班肺活量小，更适中等速度。第三，</a:t>
            </a:r>
            <a:r>
              <a:rPr lang="zh-CN" altLang="en-US" sz="2400" b="1" dirty="0" smtClean="0">
                <a:solidFill>
                  <a:srgbClr val="FFC000"/>
                </a:solidFill>
                <a:latin typeface="汉仪文黑-55简" panose="00020600040101010101" charset="-122"/>
                <a:ea typeface="汉仪文黑-55简" panose="00020600040101010101" charset="-122"/>
              </a:rPr>
              <a:t>节奏宜简不宜繁</a:t>
            </a:r>
            <a:r>
              <a:rPr lang="zh-CN" altLang="en-US" sz="2400" dirty="0" smtClean="0">
                <a:latin typeface="汉仪文黑-55简" panose="00020600040101010101" charset="-122"/>
                <a:ea typeface="汉仪文黑-55简" panose="00020600040101010101" charset="-122"/>
              </a:rPr>
              <a:t>，小班用二分、四分、八分音符；中大班可加附点、十六分、切分。节拍小班以2/4、4/4为主，偶尔3/4、6/8。第四，</a:t>
            </a:r>
            <a:r>
              <a:rPr lang="zh-CN" altLang="en-US" sz="2400" b="1" dirty="0" smtClean="0">
                <a:solidFill>
                  <a:srgbClr val="FFC000"/>
                </a:solidFill>
                <a:latin typeface="汉仪文黑-55简" panose="00020600040101010101" charset="-122"/>
                <a:ea typeface="汉仪文黑-55简" panose="00020600040101010101" charset="-122"/>
              </a:rPr>
              <a:t>旋律宜平稳</a:t>
            </a:r>
            <a:r>
              <a:rPr lang="zh-CN" altLang="en-US" sz="2400" dirty="0" smtClean="0">
                <a:latin typeface="汉仪文黑-55简" panose="00020600040101010101" charset="-122"/>
                <a:ea typeface="汉仪文黑-55简" panose="00020600040101010101" charset="-122"/>
              </a:rPr>
              <a:t>，小班易掌握下行三度，中大班可适当增加三度以上跳进。第五，</a:t>
            </a:r>
            <a:r>
              <a:rPr lang="zh-CN" altLang="en-US" sz="2400" b="1" dirty="0" smtClean="0">
                <a:solidFill>
                  <a:srgbClr val="FFC000"/>
                </a:solidFill>
                <a:latin typeface="汉仪文黑-55简" panose="00020600040101010101" charset="-122"/>
                <a:ea typeface="汉仪文黑-55简" panose="00020600040101010101" charset="-122"/>
              </a:rPr>
              <a:t>结构短小工整</a:t>
            </a:r>
            <a:r>
              <a:rPr lang="zh-CN" altLang="en-US" sz="2400" dirty="0" smtClean="0">
                <a:latin typeface="汉仪文黑-55简" panose="00020600040101010101" charset="-122"/>
                <a:ea typeface="汉仪文黑-55简" panose="00020600040101010101" charset="-122"/>
              </a:rPr>
              <a:t>，小班以4乐句、句长相等为宜，无间奏尾奏；中大班可6-8乐句，简单二段体或三段体，总体仍以短小工整为主。</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 节奏感的培养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节奏感是指对歌曲材料中的节奏和节拍的感知与表现。</a:t>
            </a:r>
            <a:r>
              <a:rPr lang="zh-CN" altLang="en-US" sz="2400" dirty="0" smtClean="0">
                <a:solidFill>
                  <a:schemeClr val="tx1"/>
                </a:solidFill>
                <a:latin typeface="汉仪文黑-55简" panose="00020600040101010101" charset="-122"/>
                <a:ea typeface="汉仪文黑-55简" panose="00020600040101010101" charset="-122"/>
              </a:rPr>
              <a:t>利用歌曲材料对学前儿童进行节奏感的培养，可以通过以下几种形式。</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① </a:t>
            </a:r>
            <a:r>
              <a:rPr lang="zh-CN" altLang="en-US" sz="2400" dirty="0" smtClean="0">
                <a:latin typeface="汉仪文黑-55简" panose="00020600040101010101" charset="-122"/>
                <a:ea typeface="汉仪文黑-55简" panose="00020600040101010101" charset="-122"/>
              </a:rPr>
              <a:t>运用身体动作</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身体动作的参与是帮助儿童感知、表现节奏的</a:t>
            </a:r>
            <a:r>
              <a:rPr lang="zh-CN" altLang="en-US" sz="2400" b="1" dirty="0" smtClean="0">
                <a:solidFill>
                  <a:srgbClr val="FFC000"/>
                </a:solidFill>
                <a:latin typeface="汉仪文黑-55简" panose="00020600040101010101" charset="-122"/>
                <a:ea typeface="汉仪文黑-55简" panose="00020600040101010101" charset="-122"/>
              </a:rPr>
              <a:t>最直接</a:t>
            </a:r>
            <a:r>
              <a:rPr lang="zh-CN" altLang="en-US" sz="2400" dirty="0" smtClean="0">
                <a:latin typeface="汉仪文黑-55简" panose="00020600040101010101" charset="-122"/>
                <a:ea typeface="汉仪文黑-55简" panose="00020600040101010101" charset="-122"/>
              </a:rPr>
              <a:t>的手段。伴随着歌唱活动而进行的身体动作节奏，按儿童的年龄和动作难易程度的发展以递增顺序排列如下：</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sym typeface="+mn-ea"/>
              </a:rPr>
              <a:t>      </a:t>
            </a:r>
            <a:r>
              <a:rPr lang="zh-CN" altLang="en-US" sz="2400" b="1" dirty="0" smtClean="0">
                <a:solidFill>
                  <a:srgbClr val="FFC000"/>
                </a:solidFill>
                <a:latin typeface="汉仪文黑-55简" panose="00020600040101010101" charset="-122"/>
                <a:ea typeface="汉仪文黑-55简" panose="00020600040101010101" charset="-122"/>
              </a:rPr>
              <a:t>●自由</a:t>
            </a:r>
            <a:r>
              <a:rPr lang="zh-CN" altLang="en-US" sz="2400" b="1" dirty="0" smtClean="0">
                <a:solidFill>
                  <a:srgbClr val="FFC000"/>
                </a:solidFill>
                <a:latin typeface="汉仪文黑-55简" panose="00020600040101010101" charset="-122"/>
                <a:ea typeface="汉仪文黑-55简" panose="00020600040101010101" charset="-122"/>
                <a:sym typeface="+mn-ea"/>
              </a:rPr>
              <a:t>节奏</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    </a:t>
            </a:r>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即让儿童自由地用自己感到舒服的节奏随着歌曲做简单的身体动作(如拍手、点头等)。</a:t>
            </a:r>
            <a:endParaRPr lang="en-US" altLang="zh-CN" sz="2400" dirty="0" smtClean="0">
              <a:latin typeface="汉仪文黑-55简" panose="00020600040101010101" charset="-122"/>
              <a:ea typeface="汉仪文黑-55简" panose="00020600040101010101" charset="-122"/>
              <a:sym typeface="+mn-ea"/>
            </a:endParaRPr>
          </a:p>
          <a:p>
            <a:pPr algn="just"/>
            <a:r>
              <a:rPr lang="en-US" altLang="zh-CN" sz="2400" dirty="0" smtClean="0">
                <a:latin typeface="汉仪文黑-55简" panose="00020600040101010101" charset="-122"/>
                <a:ea typeface="汉仪文黑-55简" panose="00020600040101010101" charset="-122"/>
                <a:sym typeface="+mn-ea"/>
              </a:rPr>
              <a:t>      </a:t>
            </a:r>
            <a:r>
              <a:rPr lang="zh-CN" altLang="en-US" sz="2400" b="1" dirty="0" smtClean="0">
                <a:solidFill>
                  <a:srgbClr val="FFC000"/>
                </a:solidFill>
                <a:latin typeface="汉仪文黑-55简" panose="00020600040101010101" charset="-122"/>
                <a:ea typeface="汉仪文黑-55简" panose="00020600040101010101" charset="-122"/>
              </a:rPr>
              <a:t>●均匀</a:t>
            </a:r>
            <a:r>
              <a:rPr lang="zh-CN" altLang="en-US" sz="2400" b="1" dirty="0" smtClean="0">
                <a:solidFill>
                  <a:srgbClr val="FFC000"/>
                </a:solidFill>
                <a:latin typeface="汉仪文黑-55简" panose="00020600040101010101" charset="-122"/>
                <a:ea typeface="汉仪文黑-55简" panose="00020600040101010101" charset="-122"/>
                <a:sym typeface="+mn-ea"/>
              </a:rPr>
              <a:t>节奏</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    </a:t>
            </a:r>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让儿童按一拍一下或两拍一下的要求，用简单的身体动作(如拍手等)来均匀地表现歌曲的节奏。如：</a:t>
            </a:r>
            <a:endParaRPr lang="zh-CN" altLang="en-US" sz="2400" dirty="0" smtClean="0">
              <a:latin typeface="汉仪文黑-55简" panose="00020600040101010101" charset="-122"/>
              <a:ea typeface="汉仪文黑-55简" panose="00020600040101010101" charset="-122"/>
              <a:sym typeface="+mn-ea"/>
            </a:endParaRPr>
          </a:p>
          <a:p>
            <a:pPr algn="just"/>
            <a:endParaRPr lang="zh-CN" altLang="en-US" sz="2400" dirty="0" smtClean="0">
              <a:latin typeface="汉仪文黑-55简" panose="00020600040101010101" charset="-122"/>
              <a:ea typeface="汉仪文黑-55简" panose="00020600040101010101" charset="-122"/>
              <a:sym typeface="+mn-ea"/>
            </a:endParaRPr>
          </a:p>
          <a:p>
            <a:pPr algn="just"/>
            <a:endParaRPr lang="zh-CN" altLang="en-US" sz="2400" dirty="0" smtClean="0">
              <a:latin typeface="汉仪文黑-55简" panose="00020600040101010101" charset="-122"/>
              <a:ea typeface="汉仪文黑-55简" panose="00020600040101010101" charset="-122"/>
              <a:sym typeface="+mn-ea"/>
            </a:endParaRPr>
          </a:p>
          <a:p>
            <a:pPr algn="just"/>
            <a:endParaRPr lang="zh-CN" altLang="en-US" sz="2400" dirty="0" smtClean="0">
              <a:latin typeface="汉仪文黑-55简" panose="00020600040101010101" charset="-122"/>
              <a:ea typeface="汉仪文黑-55简" panose="00020600040101010101" charset="-122"/>
              <a:sym typeface="+mn-ea"/>
            </a:endParaRPr>
          </a:p>
          <a:p>
            <a:pPr algn="just"/>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3467735" y="4786630"/>
            <a:ext cx="4749165" cy="19558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●旋</a:t>
            </a:r>
            <a:r>
              <a:rPr lang="zh-CN" altLang="en-US" sz="2400" b="1" dirty="0" smtClean="0">
                <a:solidFill>
                  <a:srgbClr val="FFC000"/>
                </a:solidFill>
                <a:latin typeface="汉仪文黑-55简" panose="00020600040101010101" charset="-122"/>
                <a:ea typeface="汉仪文黑-55简" panose="00020600040101010101" charset="-122"/>
                <a:sym typeface="+mn-ea"/>
              </a:rPr>
              <a:t>律节奏</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    </a:t>
            </a:r>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让儿童根据歌曲本身的旋律节奏，用简单的身体动作(如拍手等)来表现，这种一般适合节奏较简单的歌曲。如：</a:t>
            </a:r>
            <a:endParaRPr lang="zh-CN" altLang="en-US" sz="2400" dirty="0" smtClean="0">
              <a:latin typeface="汉仪文黑-55简" panose="00020600040101010101" charset="-122"/>
              <a:ea typeface="汉仪文黑-55简" panose="00020600040101010101" charset="-122"/>
              <a:sym typeface="+mn-ea"/>
            </a:endParaRPr>
          </a:p>
          <a:p>
            <a:pPr algn="just"/>
            <a:endParaRPr lang="zh-CN" altLang="en-US" sz="2400" dirty="0" smtClean="0">
              <a:latin typeface="汉仪文黑-55简" panose="00020600040101010101" charset="-122"/>
              <a:ea typeface="汉仪文黑-55简" panose="00020600040101010101" charset="-122"/>
              <a:sym typeface="+mn-ea"/>
            </a:endParaRPr>
          </a:p>
          <a:p>
            <a:pPr algn="just"/>
            <a:endParaRPr lang="zh-CN" altLang="en-US" sz="2400" dirty="0" smtClean="0">
              <a:latin typeface="汉仪文黑-55简" panose="00020600040101010101" charset="-122"/>
              <a:ea typeface="汉仪文黑-55简" panose="00020600040101010101" charset="-122"/>
              <a:sym typeface="+mn-ea"/>
            </a:endParaRPr>
          </a:p>
          <a:p>
            <a:pPr algn="just"/>
            <a:endParaRPr lang="zh-CN" altLang="en-US" sz="2400" b="1" dirty="0" smtClean="0">
              <a:solidFill>
                <a:srgbClr val="FFC000"/>
              </a:solidFill>
              <a:latin typeface="汉仪文黑-55简" panose="00020600040101010101" charset="-122"/>
              <a:ea typeface="汉仪文黑-55简" panose="00020600040101010101" charset="-122"/>
              <a:sym typeface="+mn-ea"/>
            </a:endParaRPr>
          </a:p>
          <a:p>
            <a:pPr algn="just"/>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●伴</a:t>
            </a:r>
            <a:r>
              <a:rPr lang="zh-CN" altLang="en-US" sz="2400" b="1" dirty="0" smtClean="0">
                <a:solidFill>
                  <a:srgbClr val="FFC000"/>
                </a:solidFill>
                <a:latin typeface="汉仪文黑-55简" panose="00020600040101010101" charset="-122"/>
                <a:ea typeface="汉仪文黑-55简" panose="00020600040101010101" charset="-122"/>
                <a:sym typeface="+mn-ea"/>
              </a:rPr>
              <a:t>奏节奏</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    </a:t>
            </a:r>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让儿童用一种有规律的固定节奏型，以简单的身体动作(如拍手等)为歌曲节奏作伴奏。如：  </a:t>
            </a:r>
            <a:endParaRPr lang="zh-CN" altLang="en-US" sz="2400" dirty="0" smtClean="0">
              <a:latin typeface="汉仪文黑-55简" panose="00020600040101010101" charset="-122"/>
              <a:ea typeface="汉仪文黑-55简" panose="00020600040101010101" charset="-122"/>
              <a:sym typeface="+mn-ea"/>
            </a:endParaRPr>
          </a:p>
          <a:p>
            <a:pPr algn="just"/>
            <a:endParaRPr lang="zh-CN" altLang="en-US" sz="2400" dirty="0" smtClean="0">
              <a:latin typeface="汉仪文黑-55简" panose="00020600040101010101" charset="-122"/>
              <a:ea typeface="汉仪文黑-55简" panose="00020600040101010101" charset="-122"/>
            </a:endParaRPr>
          </a:p>
          <a:p>
            <a:pPr algn="just"/>
            <a:endParaRPr lang="zh-CN" altLang="en-US" sz="2400" b="1" dirty="0" smtClean="0">
              <a:solidFill>
                <a:srgbClr val="FFC000"/>
              </a:solidFill>
              <a:latin typeface="汉仪文黑-55简" panose="00020600040101010101" charset="-122"/>
              <a:ea typeface="汉仪文黑-55简" panose="00020600040101010101" charset="-122"/>
            </a:endParaRPr>
          </a:p>
          <a:p>
            <a:pPr algn="just"/>
            <a:endParaRPr lang="zh-CN" altLang="en-US" sz="2400" dirty="0" smtClean="0">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4048760" y="3556635"/>
            <a:ext cx="3587750" cy="1144905"/>
          </a:xfrm>
          <a:prstGeom prst="rect">
            <a:avLst/>
          </a:prstGeom>
        </p:spPr>
      </p:pic>
      <p:pic>
        <p:nvPicPr>
          <p:cNvPr id="9" name="图片 8"/>
          <p:cNvPicPr>
            <a:picLocks noChangeAspect="1"/>
          </p:cNvPicPr>
          <p:nvPr/>
        </p:nvPicPr>
        <p:blipFill>
          <a:blip r:embed="rId2"/>
          <a:stretch>
            <a:fillRect/>
          </a:stretch>
        </p:blipFill>
        <p:spPr>
          <a:xfrm>
            <a:off x="3589655" y="5707380"/>
            <a:ext cx="4838700" cy="105727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sym typeface="+mn-ea"/>
              </a:rPr>
              <a:t>●双层节奏</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    </a:t>
            </a:r>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让全体儿童以两个声部同时进行的简单身体动作为歌曲伴奏。如： </a:t>
            </a:r>
            <a:endParaRPr lang="zh-CN" altLang="en-US" sz="2400" dirty="0" smtClean="0">
              <a:latin typeface="汉仪文黑-55简" panose="00020600040101010101" charset="-122"/>
              <a:ea typeface="汉仪文黑-55简" panose="00020600040101010101" charset="-122"/>
              <a:sym typeface="+mn-ea"/>
            </a:endParaRPr>
          </a:p>
          <a:p>
            <a:pPr algn="just"/>
            <a:endParaRPr lang="zh-CN" altLang="en-US" sz="2400" dirty="0" smtClean="0">
              <a:latin typeface="汉仪文黑-55简" panose="00020600040101010101" charset="-122"/>
              <a:ea typeface="汉仪文黑-55简" panose="00020600040101010101" charset="-122"/>
              <a:sym typeface="+mn-ea"/>
            </a:endParaRPr>
          </a:p>
          <a:p>
            <a:pPr algn="just"/>
            <a:endParaRPr lang="zh-CN" altLang="en-US" sz="2400" dirty="0" smtClean="0">
              <a:latin typeface="汉仪文黑-55简" panose="00020600040101010101" charset="-122"/>
              <a:ea typeface="汉仪文黑-55简" panose="00020600040101010101" charset="-122"/>
              <a:sym typeface="+mn-ea"/>
            </a:endParaRPr>
          </a:p>
          <a:p>
            <a:pPr algn="just"/>
            <a:endParaRPr lang="zh-CN" altLang="en-US" sz="2400" dirty="0" smtClean="0">
              <a:latin typeface="汉仪文黑-55简" panose="00020600040101010101" charset="-122"/>
              <a:ea typeface="汉仪文黑-55简" panose="00020600040101010101" charset="-122"/>
              <a:sym typeface="+mn-ea"/>
            </a:endParaRPr>
          </a:p>
          <a:p>
            <a:pPr algn="just"/>
            <a:r>
              <a:rPr lang="zh-CN" altLang="en-US" sz="2400" dirty="0" smtClean="0">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p:txBody>
      </p:sp>
      <p:pic>
        <p:nvPicPr>
          <p:cNvPr id="9" name="图片 8"/>
          <p:cNvPicPr>
            <a:picLocks noChangeAspect="1"/>
          </p:cNvPicPr>
          <p:nvPr/>
        </p:nvPicPr>
        <p:blipFill>
          <a:blip r:embed="rId1"/>
          <a:stretch>
            <a:fillRect/>
          </a:stretch>
        </p:blipFill>
        <p:spPr>
          <a:xfrm>
            <a:off x="3264535" y="3680460"/>
            <a:ext cx="5662930" cy="207835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sym typeface="+mn-ea"/>
              </a:rPr>
              <a:t>●节奏动作表演</a:t>
            </a:r>
            <a:endParaRPr lang="zh-CN" altLang="en-US" sz="2400" b="1" dirty="0" smtClean="0">
              <a:solidFill>
                <a:srgbClr val="FFC000"/>
              </a:solidFill>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sym typeface="+mn-ea"/>
              </a:rPr>
              <a:t>    </a:t>
            </a:r>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引导儿童用身体动作的组合来表现歌曲本身的节奏，同时带有表演性地反映出歌词的内容。如：</a:t>
            </a:r>
            <a:endParaRPr lang="zh-CN" altLang="en-US" sz="2400" dirty="0" smtClean="0">
              <a:latin typeface="汉仪文黑-55简" panose="00020600040101010101" charset="-122"/>
              <a:ea typeface="汉仪文黑-55简" panose="00020600040101010101" charset="-122"/>
            </a:endParaRPr>
          </a:p>
          <a:p>
            <a:pPr algn="just"/>
            <a:endParaRPr lang="zh-CN" altLang="en-US" sz="2400" dirty="0" smtClean="0">
              <a:latin typeface="汉仪文黑-55简" panose="00020600040101010101" charset="-122"/>
              <a:ea typeface="汉仪文黑-55简" panose="00020600040101010101" charset="-122"/>
            </a:endParaRPr>
          </a:p>
          <a:p>
            <a:pPr algn="just"/>
            <a:endParaRPr lang="zh-CN" altLang="en-US" sz="2400" dirty="0" smtClean="0">
              <a:latin typeface="汉仪文黑-55简" panose="00020600040101010101" charset="-122"/>
              <a:ea typeface="汉仪文黑-55简" panose="00020600040101010101" charset="-122"/>
              <a:sym typeface="+mn-ea"/>
            </a:endParaRPr>
          </a:p>
          <a:p>
            <a:pPr algn="just"/>
            <a:endParaRPr lang="zh-CN" altLang="en-US" sz="2400" dirty="0" smtClean="0">
              <a:latin typeface="汉仪文黑-55简" panose="00020600040101010101" charset="-122"/>
              <a:ea typeface="汉仪文黑-55简" panose="00020600040101010101" charset="-122"/>
              <a:sym typeface="+mn-ea"/>
            </a:endParaRPr>
          </a:p>
          <a:p>
            <a:pPr algn="just"/>
            <a:r>
              <a:rPr lang="zh-CN" altLang="en-US" sz="2400" dirty="0" smtClean="0">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3482975" y="3734435"/>
            <a:ext cx="5226685" cy="282257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449008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② 运用视觉辅助材料</a:t>
            </a:r>
            <a:endParaRPr lang="zh-CN" altLang="en-US" sz="2400" dirty="0" smtClean="0">
              <a:latin typeface="汉仪文黑-55简" panose="00020600040101010101" charset="-122"/>
              <a:ea typeface="汉仪文黑-55简" panose="00020600040101010101" charset="-122"/>
            </a:endParaRPr>
          </a:p>
          <a:p>
            <a:pPr algn="just">
              <a:buClrTx/>
              <a:buSzTx/>
              <a:buFontTx/>
              <a:buNone/>
            </a:pPr>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●看图形做动作</a:t>
            </a:r>
            <a:endParaRPr lang="zh-CN" altLang="en-US" sz="2400" b="1" dirty="0" smtClean="0">
              <a:solidFill>
                <a:srgbClr val="FFC000"/>
              </a:solidFill>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教师出示图形卡片，让儿童根据图形卡片显示的节奏给熟悉的歌曲配上简单的节奏动作。如：</a:t>
            </a:r>
            <a:endParaRPr lang="zh-CN" altLang="en-US" sz="2400" dirty="0" smtClean="0">
              <a:latin typeface="汉仪文黑-55简" panose="00020600040101010101" charset="-122"/>
              <a:ea typeface="汉仪文黑-55简" panose="00020600040101010101" charset="-122"/>
            </a:endParaRPr>
          </a:p>
          <a:p>
            <a:pPr algn="just">
              <a:buClrTx/>
              <a:buSzTx/>
              <a:buNone/>
            </a:pPr>
            <a:endParaRPr lang="zh-CN" altLang="en-US" sz="2400" dirty="0" smtClean="0">
              <a:latin typeface="汉仪文黑-55简" panose="00020600040101010101" charset="-122"/>
              <a:ea typeface="汉仪文黑-55简" panose="00020600040101010101" charset="-122"/>
            </a:endParaRPr>
          </a:p>
          <a:p>
            <a:pPr algn="just">
              <a:buClrTx/>
              <a:buSzTx/>
              <a:buNone/>
            </a:pP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引导儿童拍出节奏××××，熟练以后，以此节奏动作为歌曲配伴奏。亦可启发儿童自由地摆放和组合图形卡片，以得到不同的节奏型，如：</a:t>
            </a:r>
            <a:r>
              <a:rPr lang="en-US" altLang="zh-CN" sz="2400" dirty="0" smtClean="0">
                <a:latin typeface="汉仪文黑-55简" panose="00020600040101010101" charset="-122"/>
                <a:ea typeface="汉仪文黑-55简" panose="00020600040101010101" charset="-122"/>
              </a:rPr>
              <a:t>    </a:t>
            </a:r>
            <a:endParaRPr lang="en-US" altLang="zh-CN" sz="2400" dirty="0" smtClean="0">
              <a:latin typeface="汉仪文黑-55简" panose="00020600040101010101" charset="-122"/>
              <a:ea typeface="汉仪文黑-55简" panose="00020600040101010101" charset="-122"/>
            </a:endParaRPr>
          </a:p>
          <a:p>
            <a:pPr algn="just">
              <a:buClrTx/>
              <a:buSzTx/>
              <a:buNone/>
            </a:pPr>
            <a:r>
              <a:rPr lang="zh-CN" altLang="en-US" sz="2400" b="1" dirty="0" smtClean="0">
                <a:solidFill>
                  <a:srgbClr val="FFC000"/>
                </a:solidFill>
                <a:latin typeface="汉仪文黑-55简" panose="00020600040101010101" charset="-122"/>
                <a:ea typeface="汉仪文黑-55简" panose="00020600040101010101" charset="-122"/>
              </a:rPr>
              <a:t>    </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p:txBody>
      </p:sp>
      <p:pic>
        <p:nvPicPr>
          <p:cNvPr id="10" name="图片 9"/>
          <p:cNvPicPr>
            <a:picLocks noChangeAspect="1"/>
          </p:cNvPicPr>
          <p:nvPr/>
        </p:nvPicPr>
        <p:blipFill>
          <a:blip r:embed="rId1"/>
          <a:stretch>
            <a:fillRect/>
          </a:stretch>
        </p:blipFill>
        <p:spPr>
          <a:xfrm>
            <a:off x="6377940" y="4524375"/>
            <a:ext cx="3771900" cy="1838325"/>
          </a:xfrm>
          <a:prstGeom prst="rect">
            <a:avLst/>
          </a:prstGeom>
        </p:spPr>
      </p:pic>
      <p:pic>
        <p:nvPicPr>
          <p:cNvPr id="9" name="图片 8"/>
          <p:cNvPicPr>
            <a:picLocks noChangeAspect="1"/>
          </p:cNvPicPr>
          <p:nvPr/>
        </p:nvPicPr>
        <p:blipFill>
          <a:blip r:embed="rId2"/>
          <a:stretch>
            <a:fillRect/>
          </a:stretch>
        </p:blipFill>
        <p:spPr>
          <a:xfrm>
            <a:off x="6849110" y="2995295"/>
            <a:ext cx="2505075" cy="86677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② 运用视觉辅助材料</a:t>
            </a:r>
            <a:endParaRPr lang="zh-CN" altLang="en-US" sz="2400" dirty="0" smtClean="0">
              <a:latin typeface="汉仪文黑-55简" panose="00020600040101010101" charset="-122"/>
              <a:ea typeface="汉仪文黑-55简" panose="00020600040101010101" charset="-122"/>
            </a:endParaRPr>
          </a:p>
          <a:p>
            <a:pPr algn="just">
              <a:buClrTx/>
              <a:buSzTx/>
              <a:buFontTx/>
              <a:buNone/>
            </a:pPr>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●听歌曲画节奏</a:t>
            </a:r>
            <a:endParaRPr lang="zh-CN" altLang="en-US" sz="2400" dirty="0" smtClean="0">
              <a:latin typeface="汉仪文黑-55简" panose="00020600040101010101" charset="-122"/>
              <a:ea typeface="汉仪文黑-55简" panose="00020600040101010101" charset="-122"/>
            </a:endParaRPr>
          </a:p>
          <a:p>
            <a:pPr algn="just">
              <a:buClrTx/>
              <a:buSzTx/>
              <a:buFont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教师和儿童一起边唱歌曲，边用画线段的形式将歌曲的节奏画在黑板上。开始时可以由教师来画，最后鼓励儿童边唱边画，还可以启发儿童自由地选择熟悉的歌曲，画出节奏。如：</a:t>
            </a:r>
            <a:endParaRPr lang="zh-CN" altLang="en-US" sz="2400" dirty="0" smtClean="0">
              <a:latin typeface="汉仪文黑-55简" panose="00020600040101010101" charset="-122"/>
              <a:ea typeface="汉仪文黑-55简" panose="00020600040101010101" charset="-122"/>
            </a:endParaRPr>
          </a:p>
          <a:p>
            <a:pPr algn="just">
              <a:buClrTx/>
              <a:buSzTx/>
              <a:buFontTx/>
              <a:buNone/>
            </a:pPr>
            <a:r>
              <a:rPr lang="en-US" altLang="zh-CN" sz="2400" dirty="0" smtClean="0">
                <a:latin typeface="汉仪文黑-55简" panose="00020600040101010101" charset="-122"/>
                <a:ea typeface="汉仪文黑-55简" panose="00020600040101010101" charset="-122"/>
              </a:rPr>
              <a:t>        </a:t>
            </a:r>
            <a:endParaRPr lang="en-US" altLang="zh-CN" sz="2400" dirty="0" smtClean="0">
              <a:latin typeface="汉仪文黑-55简" panose="00020600040101010101" charset="-122"/>
              <a:ea typeface="汉仪文黑-55简" panose="00020600040101010101" charset="-122"/>
            </a:endParaRPr>
          </a:p>
          <a:p>
            <a:pPr algn="just">
              <a:buClrTx/>
              <a:buSzTx/>
              <a:buNone/>
            </a:pPr>
            <a:r>
              <a:rPr lang="zh-CN" altLang="en-US" sz="2400" b="1" dirty="0" smtClean="0">
                <a:solidFill>
                  <a:srgbClr val="FFC000"/>
                </a:solidFill>
                <a:latin typeface="汉仪文黑-55简" panose="00020600040101010101" charset="-122"/>
                <a:ea typeface="汉仪文黑-55简" panose="00020600040101010101" charset="-122"/>
              </a:rPr>
              <a:t>    </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3113405" y="4689475"/>
            <a:ext cx="5965190" cy="162496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② 运用视觉辅助材料</a:t>
            </a:r>
            <a:endParaRPr lang="zh-CN" altLang="en-US" sz="2400" dirty="0" smtClean="0">
              <a:latin typeface="汉仪文黑-55简" panose="00020600040101010101" charset="-122"/>
              <a:ea typeface="汉仪文黑-55简" panose="00020600040101010101" charset="-122"/>
            </a:endParaRPr>
          </a:p>
          <a:p>
            <a:pPr algn="just">
              <a:buClrTx/>
              <a:buSzTx/>
              <a:buFontTx/>
              <a:buNone/>
            </a:pPr>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●看节奏猜歌曲</a:t>
            </a:r>
            <a:endParaRPr lang="zh-CN" altLang="en-US" sz="2400" b="1" dirty="0" smtClean="0">
              <a:solidFill>
                <a:srgbClr val="FFC000"/>
              </a:solidFill>
              <a:latin typeface="汉仪文黑-55简" panose="00020600040101010101" charset="-122"/>
              <a:ea typeface="汉仪文黑-55简" panose="00020600040101010101" charset="-122"/>
            </a:endParaRPr>
          </a:p>
          <a:p>
            <a:pPr algn="just">
              <a:buClrTx/>
              <a:buSzTx/>
              <a:buFont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教师画出儿童所熟悉歌曲的节奏，启发儿童猜一猜是哪首歌曲。在运用这一形式的时候，应注意歌曲的节奏比较鲜明且富有特色。该歌曲是为儿童所反复练唱和熟悉的。</a:t>
            </a:r>
            <a:r>
              <a:rPr lang="en-US" altLang="zh-CN" sz="2400" dirty="0" smtClean="0">
                <a:latin typeface="汉仪文黑-55简" panose="00020600040101010101" charset="-122"/>
                <a:ea typeface="汉仪文黑-55简" panose="00020600040101010101" charset="-122"/>
              </a:rPr>
              <a:t>        </a:t>
            </a:r>
            <a:endParaRPr lang="en-US" altLang="zh-CN" sz="2400" dirty="0" smtClean="0">
              <a:latin typeface="汉仪文黑-55简" panose="00020600040101010101" charset="-122"/>
              <a:ea typeface="汉仪文黑-55简" panose="00020600040101010101" charset="-122"/>
            </a:endParaRPr>
          </a:p>
          <a:p>
            <a:pPr algn="just">
              <a:buClrTx/>
              <a:buSzTx/>
              <a:buNone/>
            </a:pPr>
            <a:r>
              <a:rPr lang="zh-CN" altLang="en-US" sz="2400" b="1" dirty="0" smtClean="0">
                <a:solidFill>
                  <a:srgbClr val="FFC000"/>
                </a:solidFill>
                <a:latin typeface="汉仪文黑-55简" panose="00020600040101010101" charset="-122"/>
                <a:ea typeface="汉仪文黑-55简" panose="00020600040101010101" charset="-122"/>
              </a:rPr>
              <a:t>    </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42906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③ 运用嗓音</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在歌唱活动中运用嗓音对儿童进行节奏感的培养，是目前比较普遍且有效的一种教育形式。</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●音节歌唱游戏</a:t>
            </a:r>
            <a:endParaRPr lang="zh-CN" altLang="en-US" sz="2400" b="1" dirty="0" smtClean="0">
              <a:solidFill>
                <a:srgbClr val="FFC000"/>
              </a:solidFill>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 即在歌唱活动中，将各种单音音节、双音音节或多音音节、拟声词等填入歌曲中，替换原来的歌词，让儿童边唱边做简单的动作、游戏，培养和训练节奏感。如：</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rcRect r="-1896" b="77707"/>
          <a:stretch>
            <a:fillRect/>
          </a:stretch>
        </p:blipFill>
        <p:spPr>
          <a:xfrm>
            <a:off x="6091555" y="4166235"/>
            <a:ext cx="5965190" cy="847725"/>
          </a:xfrm>
          <a:prstGeom prst="rect">
            <a:avLst/>
          </a:prstGeom>
        </p:spPr>
      </p:pic>
      <p:pic>
        <p:nvPicPr>
          <p:cNvPr id="9" name="图片 8"/>
          <p:cNvPicPr>
            <a:picLocks noChangeAspect="1"/>
          </p:cNvPicPr>
          <p:nvPr/>
        </p:nvPicPr>
        <p:blipFill>
          <a:blip r:embed="rId1"/>
          <a:srcRect l="28244" t="78815" r="39184"/>
          <a:stretch>
            <a:fillRect/>
          </a:stretch>
        </p:blipFill>
        <p:spPr>
          <a:xfrm>
            <a:off x="7758430" y="5408930"/>
            <a:ext cx="2326005" cy="9829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2470150" y="1492885"/>
            <a:ext cx="1877695" cy="1445260"/>
          </a:xfrm>
          <a:prstGeom prst="rect">
            <a:avLst/>
          </a:prstGeom>
          <a:noFill/>
        </p:spPr>
        <p:txBody>
          <a:bodyPr wrap="square" rtlCol="0">
            <a:spAutoFit/>
          </a:bodyPr>
          <a:lstStyle/>
          <a:p>
            <a:r>
              <a:rPr lang="en-US" altLang="zh-CN" sz="8800" b="1" dirty="0" smtClean="0">
                <a:solidFill>
                  <a:srgbClr val="5C826D"/>
                </a:solidFill>
                <a:latin typeface="汉仪文黑-55简" panose="00020600040101010101" charset="-122"/>
                <a:ea typeface="汉仪文黑-55简" panose="00020600040101010101" charset="-122"/>
              </a:rPr>
              <a:t>01</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2487930" y="2620645"/>
            <a:ext cx="7472045" cy="922020"/>
          </a:xfrm>
          <a:prstGeom prst="rect">
            <a:avLst/>
          </a:prstGeom>
          <a:noFill/>
        </p:spPr>
        <p:txBody>
          <a:bodyPr wrap="square" rtlCol="0">
            <a:spAutoFit/>
          </a:bodyPr>
          <a:lstStyle/>
          <a:p>
            <a:r>
              <a:rPr lang="zh-CN" altLang="en-US" sz="5400" dirty="0">
                <a:solidFill>
                  <a:srgbClr val="5C826D"/>
                </a:solidFill>
                <a:latin typeface="汉仪文黑-55简" panose="00020600040101010101" charset="-122"/>
                <a:ea typeface="汉仪文黑-55简" panose="00020600040101010101" charset="-122"/>
              </a:rPr>
              <a:t>歌唱</a:t>
            </a:r>
            <a:endParaRPr lang="zh-CN" altLang="en-US" sz="5400" dirty="0">
              <a:solidFill>
                <a:srgbClr val="5C826D"/>
              </a:solidFill>
              <a:latin typeface="汉仪文黑-55简" panose="00020600040101010101" charset="-122"/>
              <a:ea typeface="汉仪文黑-55简" panose="00020600040101010101" charset="-122"/>
            </a:endParaRPr>
          </a:p>
        </p:txBody>
      </p:sp>
      <p:grpSp>
        <p:nvGrpSpPr>
          <p:cNvPr id="3" name="组合 2"/>
          <p:cNvGrpSpPr/>
          <p:nvPr/>
        </p:nvGrpSpPr>
        <p:grpSpPr>
          <a:xfrm>
            <a:off x="-1106816" y="1200000"/>
            <a:ext cx="2626702" cy="4081897"/>
            <a:chOff x="-783260" y="1634148"/>
            <a:chExt cx="1873519" cy="2911450"/>
          </a:xfrm>
        </p:grpSpPr>
        <p:sp>
          <p:nvSpPr>
            <p:cNvPr id="4" name="任意多边形 3"/>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9629471" y="-57386"/>
            <a:ext cx="4744029" cy="6972537"/>
            <a:chOff x="9629471" y="-57386"/>
            <a:chExt cx="4744029" cy="6972537"/>
          </a:xfrm>
        </p:grpSpPr>
        <p:sp>
          <p:nvSpPr>
            <p:cNvPr id="8" name="任意多边形 7"/>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 name="组合 8"/>
            <p:cNvGrpSpPr/>
            <p:nvPr/>
          </p:nvGrpSpPr>
          <p:grpSpPr>
            <a:xfrm>
              <a:off x="9629471" y="-57386"/>
              <a:ext cx="2620422" cy="6972537"/>
              <a:chOff x="9629471" y="-57386"/>
              <a:chExt cx="2620422" cy="6972537"/>
            </a:xfrm>
          </p:grpSpPr>
          <p:sp>
            <p:nvSpPr>
              <p:cNvPr id="20" name="任意多边形 19"/>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261360" y="4242435"/>
            <a:ext cx="5833745" cy="2479040"/>
          </a:xfrm>
          <a:prstGeom prst="rect">
            <a:avLst/>
          </a:prstGeom>
        </p:spPr>
      </p:pic>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sym typeface="+mn-ea"/>
              </a:rPr>
              <a:t>③ 运用嗓音</a:t>
            </a:r>
            <a:endParaRPr lang="zh-CN" altLang="en-US" sz="2400" dirty="0" smtClean="0">
              <a:latin typeface="汉仪文黑-55简" panose="00020600040101010101" charset="-122"/>
              <a:ea typeface="汉仪文黑-55简" panose="00020600040101010101" charset="-122"/>
              <a:sym typeface="+mn-ea"/>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●语言节奏朗诵</a:t>
            </a:r>
            <a:endParaRPr lang="zh-CN" altLang="en-US" sz="2400" b="1" dirty="0" smtClean="0">
              <a:solidFill>
                <a:srgbClr val="FFC000"/>
              </a:solidFill>
              <a:latin typeface="汉仪文黑-55简" panose="00020600040101010101" charset="-122"/>
              <a:ea typeface="汉仪文黑-55简" panose="00020600040101010101" charset="-122"/>
            </a:endParaRPr>
          </a:p>
          <a:p>
            <a:pPr algn="just">
              <a:buClrTx/>
              <a:buSzTx/>
              <a:buFont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用有趣、易记的字、词、句、短语或简单的儿歌，配上歌曲的节奏进行朗诵，培养儿童的节奏感。这是学前儿童比较喜欢的一种节奏练习活动。如：</a:t>
            </a:r>
            <a:r>
              <a:rPr lang="zh-CN" altLang="en-US" sz="2400" dirty="0" smtClean="0">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sym typeface="+mn-ea"/>
              </a:rPr>
              <a:t>    </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3521075" y="4342130"/>
            <a:ext cx="5312410" cy="2269490"/>
          </a:xfrm>
          <a:prstGeom prst="rect">
            <a:avLst/>
          </a:prstGeom>
        </p:spPr>
      </p:pic>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④ 运用特别选择的歌曲材料</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为培养、训练学前儿童的节奏感，可以有针对性地选择一些歌曲材料，以帮助他们</a:t>
            </a:r>
            <a:r>
              <a:rPr lang="zh-CN" altLang="en-US" sz="2400" b="1" dirty="0" smtClean="0">
                <a:solidFill>
                  <a:srgbClr val="FFC000"/>
                </a:solidFill>
                <a:latin typeface="汉仪文黑-55简" panose="00020600040101010101" charset="-122"/>
                <a:ea typeface="汉仪文黑-55简" panose="00020600040101010101" charset="-122"/>
              </a:rPr>
              <a:t>感受某种特定的节奏</a:t>
            </a:r>
            <a:r>
              <a:rPr lang="zh-CN" altLang="en-US" sz="2400" dirty="0" smtClean="0">
                <a:latin typeface="汉仪文黑-55简" panose="00020600040101010101" charset="-122"/>
                <a:ea typeface="汉仪文黑-55简" panose="00020600040101010101" charset="-122"/>
              </a:rPr>
              <a:t>。如：歌曲《小猫走小猫跑》，可以帮助儿童感受节奏的疏和密;歌曲《跑跳步与踏步》可以帮助儿童感受附点节奏的跳跃和二分音符节奏的平稳。</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谱例：</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④ 运用特别选择的歌曲材料</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endParaRPr lang="zh-CN" altLang="en-US" sz="2400" dirty="0" smtClean="0">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3329305" y="3032760"/>
            <a:ext cx="5017135" cy="338709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5722620" y="1713865"/>
            <a:ext cx="4081780" cy="3810000"/>
          </a:xfrm>
          <a:prstGeom prst="rect">
            <a:avLst/>
          </a:prstGeom>
        </p:spPr>
      </p:pic>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4124960"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⑤ 改变熟悉的歌曲材料</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通过改变学前儿童已熟悉的某些歌曲的节奏或节拍，与原来的歌曲作品进行</a:t>
            </a:r>
            <a:r>
              <a:rPr lang="zh-CN" altLang="en-US" sz="2400" b="1" dirty="0" smtClean="0">
                <a:solidFill>
                  <a:srgbClr val="FFC000"/>
                </a:solidFill>
                <a:latin typeface="汉仪文黑-55简" panose="00020600040101010101" charset="-122"/>
                <a:ea typeface="汉仪文黑-55简" panose="00020600040101010101" charset="-122"/>
              </a:rPr>
              <a:t>对比</a:t>
            </a:r>
            <a:r>
              <a:rPr lang="zh-CN" altLang="en-US" sz="2400" dirty="0" smtClean="0">
                <a:latin typeface="汉仪文黑-55简" panose="00020600040101010101" charset="-122"/>
                <a:ea typeface="汉仪文黑-55简" panose="00020600040101010101" charset="-122"/>
              </a:rPr>
              <a:t>，加强对儿童节奏感的培养。如：</a:t>
            </a:r>
            <a:endParaRPr lang="zh-CN" altLang="en-US" sz="2400" dirty="0" smtClean="0">
              <a:latin typeface="汉仪文黑-55简" panose="00020600040101010101" charset="-122"/>
              <a:ea typeface="汉仪文黑-55简" panose="00020600040101010101" charset="-122"/>
            </a:endParaRPr>
          </a:p>
        </p:txBody>
      </p:sp>
      <p:pic>
        <p:nvPicPr>
          <p:cNvPr id="11" name="图片 10"/>
          <p:cNvPicPr>
            <a:picLocks noChangeAspect="1"/>
          </p:cNvPicPr>
          <p:nvPr/>
        </p:nvPicPr>
        <p:blipFill>
          <a:blip r:embed="rId2"/>
          <a:stretch>
            <a:fillRect/>
          </a:stretch>
        </p:blipFill>
        <p:spPr>
          <a:xfrm>
            <a:off x="5640070" y="5462905"/>
            <a:ext cx="4050030" cy="129540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419671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（2） 旋律感的培养</a:t>
            </a:r>
            <a:endParaRPr lang="zh-CN" altLang="en-US" sz="2400" dirty="0" smtClean="0">
              <a:latin typeface="汉仪文黑-55简" panose="00020600040101010101" charset="-122"/>
              <a:ea typeface="汉仪文黑-55简" panose="00020600040101010101" charset="-122"/>
            </a:endParaRPr>
          </a:p>
          <a:p>
            <a:pPr algn="just">
              <a:buClrTx/>
              <a:buSzTx/>
              <a:buNone/>
            </a:pP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① 运用听觉、视觉和动觉的协同配合</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在歌唱活动中，为了帮助儿童掌握歌曲的旋律，唱准音高位置，教师可以在教儿童唱歌的同时利用一定的</a:t>
            </a:r>
            <a:r>
              <a:rPr lang="zh-CN" altLang="en-US" sz="2400" b="1" dirty="0" smtClean="0">
                <a:solidFill>
                  <a:srgbClr val="FFC000"/>
                </a:solidFill>
                <a:latin typeface="汉仪文黑-55简" panose="00020600040101010101" charset="-122"/>
                <a:ea typeface="汉仪文黑-55简" panose="00020600040101010101" charset="-122"/>
              </a:rPr>
              <a:t>直观教具——图片</a:t>
            </a:r>
            <a:r>
              <a:rPr lang="zh-CN" altLang="en-US" sz="2400" dirty="0" smtClean="0">
                <a:latin typeface="汉仪文黑-55简" panose="00020600040101010101" charset="-122"/>
                <a:ea typeface="汉仪文黑-55简" panose="00020600040101010101" charset="-122"/>
              </a:rPr>
              <a:t>，配上</a:t>
            </a:r>
            <a:r>
              <a:rPr lang="zh-CN" altLang="en-US" sz="2400" b="1" dirty="0" smtClean="0">
                <a:solidFill>
                  <a:srgbClr val="FFC000"/>
                </a:solidFill>
                <a:latin typeface="汉仪文黑-55简" panose="00020600040101010101" charset="-122"/>
                <a:ea typeface="汉仪文黑-55简" panose="00020600040101010101" charset="-122"/>
              </a:rPr>
              <a:t>手指的动作</a:t>
            </a:r>
            <a:r>
              <a:rPr lang="zh-CN" altLang="en-US" sz="2400" dirty="0" smtClean="0">
                <a:latin typeface="汉仪文黑-55简" panose="00020600040101010101" charset="-122"/>
                <a:ea typeface="汉仪文黑-55简" panose="00020600040101010101" charset="-122"/>
              </a:rPr>
              <a:t>，引导儿童把视觉、动觉上的“高低”与听觉上的高低连贯起来，形成正确的旋律感。</a:t>
            </a:r>
            <a:endParaRPr lang="zh-CN" altLang="en-US" sz="2400" dirty="0" smtClean="0">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rcRect r="6654" b="73388"/>
          <a:stretch>
            <a:fillRect/>
          </a:stretch>
        </p:blipFill>
        <p:spPr>
          <a:xfrm>
            <a:off x="6240145" y="2070100"/>
            <a:ext cx="4810125" cy="1546225"/>
          </a:xfrm>
          <a:prstGeom prst="rect">
            <a:avLst/>
          </a:prstGeom>
        </p:spPr>
      </p:pic>
      <p:pic>
        <p:nvPicPr>
          <p:cNvPr id="9" name="图片 8"/>
          <p:cNvPicPr>
            <a:picLocks noChangeAspect="1"/>
          </p:cNvPicPr>
          <p:nvPr/>
        </p:nvPicPr>
        <p:blipFill>
          <a:blip r:embed="rId1"/>
          <a:srcRect t="55224" r="6654"/>
          <a:stretch>
            <a:fillRect/>
          </a:stretch>
        </p:blipFill>
        <p:spPr>
          <a:xfrm>
            <a:off x="6240145" y="3616325"/>
            <a:ext cx="4859020" cy="262826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② 运用嗓音</a:t>
            </a:r>
            <a:endParaRPr lang="zh-CN" altLang="en-US" sz="2400" b="1" dirty="0" smtClean="0">
              <a:solidFill>
                <a:srgbClr val="FFC000"/>
              </a:solidFill>
              <a:latin typeface="汉仪文黑-55简" panose="00020600040101010101" charset="-122"/>
              <a:ea typeface="汉仪文黑-55简" panose="00020600040101010101" charset="-122"/>
            </a:endParaRPr>
          </a:p>
          <a:p>
            <a:pPr algn="just">
              <a:buClrTx/>
              <a:buSzTx/>
              <a:buNone/>
            </a:pPr>
            <a:r>
              <a:rPr lang="zh-CN" altLang="en-US" sz="2400" b="1" dirty="0" smtClean="0">
                <a:solidFill>
                  <a:srgbClr val="FFC000"/>
                </a:solidFill>
                <a:latin typeface="汉仪文黑-55简" panose="00020600040101010101" charset="-122"/>
                <a:ea typeface="汉仪文黑-55简" panose="00020600040101010101" charset="-122"/>
              </a:rPr>
              <a:t>   </a:t>
            </a: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 ●移调歌唱</a:t>
            </a:r>
            <a:endParaRPr lang="zh-CN" altLang="en-US" sz="2400" b="1" dirty="0" smtClean="0">
              <a:solidFill>
                <a:srgbClr val="FFC000"/>
              </a:solidFill>
              <a:latin typeface="汉仪文黑-55简" panose="00020600040101010101" charset="-122"/>
              <a:ea typeface="汉仪文黑-55简" panose="00020600040101010101" charset="-122"/>
            </a:endParaRPr>
          </a:p>
          <a:p>
            <a:pPr algn="just">
              <a:buClrTx/>
              <a:buSzTx/>
              <a:buNone/>
            </a:pPr>
            <a:r>
              <a:rPr lang="zh-CN" altLang="en-US" sz="2400" b="1" dirty="0" smtClean="0">
                <a:solidFill>
                  <a:srgbClr val="FFC000"/>
                </a:solidFill>
                <a:latin typeface="汉仪文黑-55简" panose="00020600040101010101" charset="-122"/>
                <a:ea typeface="汉仪文黑-55简" panose="00020600040101010101" charset="-122"/>
              </a:rPr>
              <a:t>   </a:t>
            </a: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 教师可以有选择地对某些歌曲作移调歌唱练习，如《学做解放军》原是F调的，可以试着移至D调来唱。同时，在移调过程中教师经常重复使用正确描述乐音高低的术语，也能帮助儿童形成正确的声音高低的概念。</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b="1" dirty="0" smtClean="0">
                <a:solidFill>
                  <a:srgbClr val="FFC000"/>
                </a:solidFill>
                <a:latin typeface="汉仪文黑-55简" panose="00020600040101010101" charset="-122"/>
                <a:ea typeface="汉仪文黑-55简" panose="00020600040101010101" charset="-122"/>
              </a:rPr>
              <a:t>    </a:t>
            </a: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●唱旋律唱名</a:t>
            </a:r>
            <a:endParaRPr lang="zh-CN" altLang="en-US" sz="2400" b="1" dirty="0" smtClean="0">
              <a:solidFill>
                <a:srgbClr val="FFC000"/>
              </a:solidFill>
              <a:latin typeface="汉仪文黑-55简" panose="00020600040101010101" charset="-122"/>
              <a:ea typeface="汉仪文黑-55简" panose="00020600040101010101" charset="-122"/>
            </a:endParaRPr>
          </a:p>
          <a:p>
            <a:pPr algn="just">
              <a:buClrTx/>
              <a:buSzTx/>
              <a:buFontTx/>
              <a:buNone/>
            </a:pPr>
            <a:r>
              <a:rPr lang="zh-CN" altLang="en-US" sz="2400" b="1" dirty="0" smtClean="0">
                <a:solidFill>
                  <a:srgbClr val="FFC000"/>
                </a:solidFill>
                <a:latin typeface="汉仪文黑-55简" panose="00020600040101010101" charset="-122"/>
                <a:ea typeface="汉仪文黑-55简" panose="00020600040101010101" charset="-122"/>
              </a:rPr>
              <a:t>    </a:t>
            </a: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在歌唱活动中经常把唱旋律唱名作为一种有趣的音节游戏，不仅能在反复的练习中刺激儿童的听觉，以形成正确的音高概念，而且能促使儿童自觉地将唱名与所听到的歌曲旋律匹配起来，也为儿童日后的记读乐谱打下基础。</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42818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② 运用嗓音</a:t>
            </a:r>
            <a:endParaRPr lang="zh-CN" altLang="en-US" sz="2400" b="1" dirty="0" smtClean="0">
              <a:solidFill>
                <a:srgbClr val="FFC000"/>
              </a:solidFill>
              <a:latin typeface="汉仪文黑-55简" panose="00020600040101010101" charset="-122"/>
              <a:ea typeface="汉仪文黑-55简" panose="00020600040101010101" charset="-122"/>
            </a:endParaRPr>
          </a:p>
          <a:p>
            <a:pPr algn="just">
              <a:buClrTx/>
              <a:buSzTx/>
              <a:buNone/>
            </a:pPr>
            <a:r>
              <a:rPr lang="zh-CN" altLang="en-US" sz="2400" b="1" dirty="0" smtClean="0">
                <a:solidFill>
                  <a:srgbClr val="FFC000"/>
                </a:solidFill>
                <a:latin typeface="汉仪文黑-55简" panose="00020600040101010101" charset="-122"/>
                <a:ea typeface="汉仪文黑-55简" panose="00020600040101010101" charset="-122"/>
              </a:rPr>
              <a:t>    </a:t>
            </a: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●默唱</a:t>
            </a:r>
            <a:endParaRPr lang="zh-CN" altLang="en-US" sz="2400" b="1" dirty="0" smtClean="0">
              <a:solidFill>
                <a:srgbClr val="FFC000"/>
              </a:solidFill>
              <a:latin typeface="汉仪文黑-55简" panose="00020600040101010101" charset="-122"/>
              <a:ea typeface="汉仪文黑-55简" panose="00020600040101010101" charset="-122"/>
            </a:endParaRPr>
          </a:p>
          <a:p>
            <a:pPr algn="just">
              <a:buClrTx/>
              <a:buSzTx/>
              <a:buNone/>
            </a:pPr>
            <a:r>
              <a:rPr lang="zh-CN" altLang="en-US" sz="2400" b="1" dirty="0" smtClean="0">
                <a:solidFill>
                  <a:srgbClr val="FFC000"/>
                </a:solidFill>
                <a:latin typeface="汉仪文黑-55简" panose="00020600040101010101" charset="-122"/>
                <a:ea typeface="汉仪文黑-55简" panose="00020600040101010101" charset="-122"/>
              </a:rPr>
              <a:t>    </a:t>
            </a: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默唱是培养和训练儿童旋律感的一种十分有效的手段。所谓默唱，即不发出声音地唱。在歌曲演唱的过程中，采用部分字、词默唱的形式，不仅能够保持儿童重复练唱的兴趣，而且有助于培养儿童的听觉表象能力，以形成正确的旋律感，同时也发展了儿童的自我控制能力。</a:t>
            </a:r>
            <a:endParaRPr lang="zh-CN" altLang="en-US" sz="2400" dirty="0" smtClean="0">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rcRect r="11763" b="71876"/>
          <a:stretch>
            <a:fillRect/>
          </a:stretch>
        </p:blipFill>
        <p:spPr>
          <a:xfrm>
            <a:off x="6360160" y="2729865"/>
            <a:ext cx="5306060" cy="1377950"/>
          </a:xfrm>
          <a:prstGeom prst="rect">
            <a:avLst/>
          </a:prstGeom>
        </p:spPr>
      </p:pic>
      <p:pic>
        <p:nvPicPr>
          <p:cNvPr id="9" name="图片 8"/>
          <p:cNvPicPr>
            <a:picLocks noChangeAspect="1"/>
          </p:cNvPicPr>
          <p:nvPr/>
        </p:nvPicPr>
        <p:blipFill>
          <a:blip r:embed="rId1"/>
          <a:srcRect t="79308" r="11763"/>
          <a:stretch>
            <a:fillRect/>
          </a:stretch>
        </p:blipFill>
        <p:spPr>
          <a:xfrm>
            <a:off x="6360160" y="4057015"/>
            <a:ext cx="5245100" cy="100203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（3） 结构感的培养</a:t>
            </a:r>
            <a:endParaRPr lang="zh-CN" altLang="en-US" sz="2400" dirty="0" smtClean="0">
              <a:latin typeface="汉仪文黑-55简" panose="00020600040101010101" charset="-122"/>
              <a:ea typeface="汉仪文黑-55简" panose="00020600040101010101" charset="-122"/>
            </a:endParaRPr>
          </a:p>
          <a:p>
            <a:pPr algn="just">
              <a:buClrTx/>
              <a:buSzTx/>
              <a:buNone/>
            </a:pP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所谓结构感的培养，是指在歌曲演唱的同时，帮助学前儿童理解乐句和乐段的起、止、过程、重复、变化，以及歌曲的主要部分和附加部分，以</a:t>
            </a:r>
            <a:r>
              <a:rPr lang="zh-CN" altLang="en-US" sz="2400" b="1" dirty="0" smtClean="0">
                <a:solidFill>
                  <a:srgbClr val="FFC000"/>
                </a:solidFill>
                <a:latin typeface="汉仪文黑-55简" panose="00020600040101010101" charset="-122"/>
                <a:ea typeface="汉仪文黑-55简" panose="00020600040101010101" charset="-122"/>
              </a:rPr>
              <a:t>初步形成曲式结构的概念</a:t>
            </a:r>
            <a:r>
              <a:rPr lang="zh-CN" altLang="en-US" sz="2400" dirty="0" smtClean="0">
                <a:latin typeface="汉仪文黑-55简" panose="00020600040101010101" charset="-122"/>
                <a:ea typeface="汉仪文黑-55简" panose="00020600040101010101" charset="-122"/>
              </a:rPr>
              <a:t>。</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① 运用身体动作</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在歌唱活动中，为了更好地帮助儿童感知、理解乐句的开始和结束，可以适当采用</a:t>
            </a:r>
            <a:r>
              <a:rPr lang="zh-CN" altLang="en-US" sz="2400" b="1" dirty="0" smtClean="0">
                <a:solidFill>
                  <a:srgbClr val="FFC000"/>
                </a:solidFill>
                <a:latin typeface="汉仪文黑-55简" panose="00020600040101010101" charset="-122"/>
                <a:ea typeface="汉仪文黑-55简" panose="00020600040101010101" charset="-122"/>
              </a:rPr>
              <a:t>身体动作参与</a:t>
            </a:r>
            <a:r>
              <a:rPr lang="zh-CN" altLang="en-US" sz="2400" dirty="0" smtClean="0">
                <a:latin typeface="汉仪文黑-55简" panose="00020600040101010101" charset="-122"/>
                <a:ea typeface="汉仪文黑-55简" panose="00020600040101010101" charset="-122"/>
              </a:rPr>
              <a:t>的方法，唱一个乐句完成一个动作。如感知歌曲《闪烁的小星》的乐句结构时，可以让儿童自由地在每个乐句开始的第一拍做星星闪烁的动作，在每个乐句的最后一拍做动作停格，以身体动作来感知四个乐句的结构。</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② 运用嗓音</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运用嗓音表现歌曲中的乐句结构，也是一种很有效的形式。它可以采用对唱或接唱的方法，通过分句演唱来培养乐句感，既可以是教师与全体儿童的轮流或对答，可以是儿童与儿童之间的轮流或对答;也可以采用默唱的方法，有规律地分句默唱;还可以采用节奏插句的方法，即在一个乐句与另一个乐句之间插上有趣的节奏语言，以体会不同的乐句。如：</a:t>
            </a:r>
            <a:endParaRPr lang="zh-CN" altLang="en-US" sz="2400" dirty="0" smtClean="0">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2801620" y="5001260"/>
            <a:ext cx="6073140" cy="169735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（4） 音色感的培养</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① 运用视觉</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在歌唱活动中，利用视觉表象与听觉表象的相互类比，可以帮助儿童体会用恰当的音色来表现特定的歌曲材料。</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② 运用嗓音</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 用嗓音加强音色的表现是比较直接有效的一种方法。如歌曲《我爱我的小动物》，在演唱不同小动物的叫声时，应该用不同的音色处理：小狗的叫声是有力的;小猫的叫声是柔和的;小牛的叫声是沉闷的;小鸡的叫声是细细的;小猪的叫声则是粗粗的，等等。</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一、 学前儿童歌唱能力的发展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0—3岁儿童歌唱能力的发展</a:t>
            </a:r>
            <a:endParaRPr lang="zh-CN" altLang="en-US" sz="2800" b="1" dirty="0" smtClean="0">
              <a:latin typeface="汉仪文黑-55简" panose="00020600040101010101" charset="-122"/>
              <a:ea typeface="汉仪文黑-55简" panose="00020600040101010101" charset="-122"/>
              <a:sym typeface="+mn-ea"/>
            </a:endParaRPr>
          </a:p>
          <a:p>
            <a:endParaRPr lang="zh-CN" altLang="en-US" sz="3600" b="1" dirty="0" smtClean="0">
              <a:solidFill>
                <a:srgbClr val="444F56"/>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儿童歌唱与语言发展同步。</a:t>
            </a:r>
            <a:r>
              <a:rPr lang="zh-CN" altLang="en-US" sz="2400" dirty="0" smtClean="0">
                <a:solidFill>
                  <a:schemeClr val="tx1"/>
                </a:solidFill>
                <a:latin typeface="汉仪文黑-55简" panose="00020600040101010101" charset="-122"/>
                <a:ea typeface="汉仪文黑-55简" panose="00020600040101010101" charset="-122"/>
              </a:rPr>
              <a:t>8个月进入“咿呀学唱期”，1岁左右出现具变化音高的“本能歌”。2岁左右演变为“轮廓歌”（近似歌唱），此时开始出现分离音高，节奏逐渐规则。3岁前儿童唱歌多为无调性、同音反复；3岁左右能较完整演唱短小歌曲片段，旋律轮廓日渐清晰。此阶段儿童的歌唱能力与音乐听辨力紧密相关，新歌曲往往需经历长期的潜伏记忆才会突然唱出。因此，针对该年龄段的歌唱教学，必须从歌曲的欣赏感知入手。</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（5） 速度感和力度感的培养</a:t>
            </a:r>
            <a:endParaRPr lang="zh-CN" altLang="en-US" sz="2400" dirty="0" smtClean="0">
              <a:latin typeface="汉仪文黑-55简" panose="00020600040101010101" charset="-122"/>
              <a:ea typeface="汉仪文黑-55简" panose="00020600040101010101" charset="-122"/>
            </a:endParaRPr>
          </a:p>
          <a:p>
            <a:pPr algn="just">
              <a:buClrTx/>
              <a:buSzTx/>
              <a:buNone/>
            </a:pPr>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速度和力度</a:t>
            </a:r>
            <a:r>
              <a:rPr lang="zh-CN" altLang="en-US" sz="2400" dirty="0" smtClean="0">
                <a:latin typeface="汉仪文黑-55简" panose="00020600040101010101" charset="-122"/>
                <a:ea typeface="汉仪文黑-55简" panose="00020600040101010101" charset="-122"/>
              </a:rPr>
              <a:t>是歌曲表现的重要因素之一。培养学前儿童的速度感和力度感，可以结合歌曲作品的内容、形象和情感等特征来进行。</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 ① 运用视觉</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教师可以向儿童出示较</a:t>
            </a:r>
            <a:r>
              <a:rPr lang="zh-CN" altLang="en-US" sz="2400" b="1" dirty="0" smtClean="0">
                <a:solidFill>
                  <a:srgbClr val="FFC000"/>
                </a:solidFill>
                <a:latin typeface="汉仪文黑-55简" panose="00020600040101010101" charset="-122"/>
                <a:ea typeface="汉仪文黑-55简" panose="00020600040101010101" charset="-122"/>
              </a:rPr>
              <a:t>直观的视觉图</a:t>
            </a:r>
            <a:r>
              <a:rPr lang="zh-CN" altLang="en-US" sz="2400" dirty="0" smtClean="0">
                <a:latin typeface="汉仪文黑-55简" panose="00020600040101010101" charset="-122"/>
                <a:ea typeface="汉仪文黑-55简" panose="00020600040101010101" charset="-122"/>
              </a:rPr>
              <a:t>，使儿童将图与歌曲材料相匹配，从而选择恰当的速度和力度来表现歌曲。</a:t>
            </a:r>
            <a:endParaRPr lang="zh-CN" altLang="en-US" sz="2400" dirty="0" smtClean="0">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3395345" y="5071110"/>
            <a:ext cx="4885690" cy="171005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426529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歌唱活动中音乐感的培养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None/>
            </a:pPr>
            <a:r>
              <a:rPr lang="en-US" altLang="zh-CN" sz="2400" b="1" dirty="0" smtClean="0">
                <a:solidFill>
                  <a:srgbClr val="FFC000"/>
                </a:solidFill>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② 选择特定的歌曲材料</a:t>
            </a:r>
            <a:endParaRPr lang="zh-CN" altLang="en-US" sz="2400" dirty="0" smtClean="0">
              <a:latin typeface="汉仪文黑-55简" panose="00020600040101010101" charset="-122"/>
              <a:ea typeface="汉仪文黑-55简" panose="00020600040101010101" charset="-122"/>
            </a:endParaRPr>
          </a:p>
          <a:p>
            <a:pPr algn="just">
              <a:buClrTx/>
              <a:buSzTx/>
              <a:buNone/>
            </a:pPr>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教师可以有针对性地选择一些</a:t>
            </a:r>
            <a:r>
              <a:rPr lang="zh-CN" altLang="en-US" sz="2400" b="1" dirty="0" smtClean="0">
                <a:solidFill>
                  <a:srgbClr val="FFC000"/>
                </a:solidFill>
                <a:latin typeface="汉仪文黑-55简" panose="00020600040101010101" charset="-122"/>
                <a:ea typeface="汉仪文黑-55简" panose="00020600040101010101" charset="-122"/>
              </a:rPr>
              <a:t>在力度、速度上有明显对比的歌曲作品</a:t>
            </a:r>
            <a:r>
              <a:rPr lang="zh-CN" altLang="en-US" sz="2400" dirty="0" smtClean="0">
                <a:latin typeface="汉仪文黑-55简" panose="00020600040101010101" charset="-122"/>
                <a:ea typeface="汉仪文黑-55简" panose="00020600040101010101" charset="-122"/>
              </a:rPr>
              <a:t>，通过前后的比较，帮助儿童进一步感知和理解。如：歌曲《小燕子》，第一、三段可唱得稍慢、轻柔些，第二段表现小燕子辛勤的劳动，可唱得稍快、跳跃些。</a:t>
            </a:r>
            <a:endParaRPr lang="zh-CN" altLang="en-US" sz="2400" dirty="0" smtClean="0">
              <a:latin typeface="汉仪文黑-55简" panose="00020600040101010101" charset="-122"/>
              <a:ea typeface="汉仪文黑-55简" panose="00020600040101010101" charset="-122"/>
            </a:endParaRPr>
          </a:p>
        </p:txBody>
      </p:sp>
      <p:pic>
        <p:nvPicPr>
          <p:cNvPr id="9" name="图片 8"/>
          <p:cNvPicPr>
            <a:picLocks noChangeAspect="1"/>
          </p:cNvPicPr>
          <p:nvPr/>
        </p:nvPicPr>
        <p:blipFill>
          <a:blip r:embed="rId1"/>
          <a:srcRect r="-501" b="37200"/>
          <a:stretch>
            <a:fillRect/>
          </a:stretch>
        </p:blipFill>
        <p:spPr>
          <a:xfrm>
            <a:off x="5987415" y="1813560"/>
            <a:ext cx="3758565" cy="3371850"/>
          </a:xfrm>
          <a:prstGeom prst="rect">
            <a:avLst/>
          </a:prstGeom>
        </p:spPr>
      </p:pic>
      <p:pic>
        <p:nvPicPr>
          <p:cNvPr id="10" name="图片 9"/>
          <p:cNvPicPr>
            <a:picLocks noChangeAspect="1"/>
          </p:cNvPicPr>
          <p:nvPr/>
        </p:nvPicPr>
        <p:blipFill>
          <a:blip r:embed="rId1"/>
          <a:srcRect t="88142" r="86"/>
          <a:stretch>
            <a:fillRect/>
          </a:stretch>
        </p:blipFill>
        <p:spPr>
          <a:xfrm>
            <a:off x="5987415" y="5133975"/>
            <a:ext cx="3759835" cy="64071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歌唱活动中创造能力的培养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 创编动作</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为歌曲创编动作，是创造性歌唱活动中</a:t>
            </a:r>
            <a:r>
              <a:rPr lang="zh-CN" altLang="en-US" sz="2400" b="1" dirty="0" smtClean="0">
                <a:solidFill>
                  <a:srgbClr val="FFC000"/>
                </a:solidFill>
                <a:latin typeface="汉仪文黑-55简" panose="00020600040101010101" charset="-122"/>
                <a:ea typeface="汉仪文黑-55简" panose="00020600040101010101" charset="-122"/>
              </a:rPr>
              <a:t>最常见</a:t>
            </a:r>
            <a:r>
              <a:rPr lang="zh-CN" altLang="en-US" sz="2400" dirty="0" smtClean="0">
                <a:solidFill>
                  <a:schemeClr val="tx1"/>
                </a:solidFill>
                <a:latin typeface="汉仪文黑-55简" panose="00020600040101010101" charset="-122"/>
                <a:ea typeface="汉仪文黑-55简" panose="00020600040101010101" charset="-122"/>
              </a:rPr>
              <a:t>的一种形式。对于结构简单、工整，歌词内容富有动作性的歌曲，可以引导儿童展开一定的想象，为歌曲编出生动形象且有趣的表演性动作。如歌曲《小花狗》，歌词浅显、生动，有很强的动作性</a:t>
            </a:r>
            <a:r>
              <a:rPr lang="zh-CN" sz="2400" dirty="0" smtClean="0">
                <a:solidFill>
                  <a:schemeClr val="tx1"/>
                </a:solidFill>
                <a:latin typeface="汉仪文黑-55简" panose="00020600040101010101" charset="-122"/>
                <a:ea typeface="汉仪文黑-55简" panose="00020600040101010101" charset="-122"/>
              </a:rPr>
              <a:t>。</a:t>
            </a:r>
            <a:endParaRPr lang="zh-CN" sz="2400" dirty="0" smtClean="0">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3267075" y="4471035"/>
            <a:ext cx="5826125" cy="211201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4305300"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歌唱活动中创造能力的培养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 创编动作</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还有一类歌曲，歌词中既有具体的动作描写，又有</a:t>
            </a:r>
            <a:r>
              <a:rPr lang="zh-CN" altLang="en-US" sz="2400" b="1" dirty="0" smtClean="0">
                <a:solidFill>
                  <a:srgbClr val="FFC000"/>
                </a:solidFill>
                <a:latin typeface="汉仪文黑-55简" panose="00020600040101010101" charset="-122"/>
                <a:ea typeface="汉仪文黑-55简" panose="00020600040101010101" charset="-122"/>
              </a:rPr>
              <a:t>较抽象的情感体验内容</a:t>
            </a:r>
            <a:r>
              <a:rPr lang="zh-CN" altLang="en-US" sz="2400" dirty="0" smtClean="0">
                <a:solidFill>
                  <a:schemeClr val="tx1"/>
                </a:solidFill>
                <a:latin typeface="汉仪文黑-55简" panose="00020600040101010101" charset="-122"/>
                <a:ea typeface="汉仪文黑-55简" panose="00020600040101010101" charset="-122"/>
              </a:rPr>
              <a:t>。如歌曲《泥娃娃》。</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这首歌曲中，教师可重点启发儿童怎样用动作来表现“我做它爸爸，我做它妈妈，永远爱着它”以及“它是个假娃娃，不是个真娃娃”等内容。</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9" name="图片 8"/>
          <p:cNvPicPr>
            <a:picLocks noChangeAspect="1"/>
          </p:cNvPicPr>
          <p:nvPr/>
        </p:nvPicPr>
        <p:blipFill>
          <a:blip r:embed="rId1"/>
          <a:srcRect r="-1154" b="60259"/>
          <a:stretch>
            <a:fillRect/>
          </a:stretch>
        </p:blipFill>
        <p:spPr>
          <a:xfrm>
            <a:off x="6213475" y="1798955"/>
            <a:ext cx="4398645" cy="2725420"/>
          </a:xfrm>
          <a:prstGeom prst="rect">
            <a:avLst/>
          </a:prstGeom>
        </p:spPr>
      </p:pic>
      <p:pic>
        <p:nvPicPr>
          <p:cNvPr id="10" name="图片 9"/>
          <p:cNvPicPr>
            <a:picLocks noChangeAspect="1"/>
          </p:cNvPicPr>
          <p:nvPr/>
        </p:nvPicPr>
        <p:blipFill>
          <a:blip r:embed="rId1"/>
          <a:srcRect t="65972" r="44"/>
          <a:stretch>
            <a:fillRect/>
          </a:stretch>
        </p:blipFill>
        <p:spPr>
          <a:xfrm>
            <a:off x="6213475" y="4524375"/>
            <a:ext cx="4346575" cy="2333625"/>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4751070"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歌唱活动中创造能力的培养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 创编动作</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除了为歌曲创编配合歌词的表演性动作以外，还可以进行另外一种形式的创编，即</a:t>
            </a:r>
            <a:r>
              <a:rPr lang="zh-CN" altLang="en-US" sz="2400" b="1" dirty="0" smtClean="0">
                <a:solidFill>
                  <a:srgbClr val="FFC000"/>
                </a:solidFill>
                <a:latin typeface="汉仪文黑-55简" panose="00020600040101010101" charset="-122"/>
                <a:ea typeface="汉仪文黑-55简" panose="00020600040101010101" charset="-122"/>
              </a:rPr>
              <a:t>为歌曲创编表演性的节奏动作</a:t>
            </a:r>
            <a:r>
              <a:rPr lang="zh-CN" altLang="en-US" sz="2400" dirty="0" smtClean="0">
                <a:solidFill>
                  <a:schemeClr val="tx1"/>
                </a:solidFill>
                <a:latin typeface="汉仪文黑-55简" panose="00020600040101010101" charset="-122"/>
                <a:ea typeface="汉仪文黑-55简" panose="00020600040101010101" charset="-122"/>
              </a:rPr>
              <a:t>。</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教师应注意启发儿童的生活经验，引导儿童多观察周围生活，积累一定的动作语汇。还可以将歌曲适当分段、分句或放慢歌唱速度等，等儿童熟练掌握动作以后再把歌曲完整而连贯地表现出来，或恢复到原有的歌曲速度。</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9" name="图片 8"/>
          <p:cNvPicPr>
            <a:picLocks noChangeAspect="1"/>
          </p:cNvPicPr>
          <p:nvPr/>
        </p:nvPicPr>
        <p:blipFill>
          <a:blip r:embed="rId1"/>
          <a:stretch>
            <a:fillRect/>
          </a:stretch>
        </p:blipFill>
        <p:spPr>
          <a:xfrm>
            <a:off x="6527800" y="3032760"/>
            <a:ext cx="4429125" cy="282892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歌唱活动中创造能力的培养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（2） 创编歌词</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儿童常自发重复歌曲中有趣部分或用新词替换原词，这是歌词创编的</a:t>
            </a:r>
            <a:r>
              <a:rPr lang="zh-CN" altLang="en-US" sz="2400" b="1" dirty="0" smtClean="0">
                <a:solidFill>
                  <a:srgbClr val="FFC000"/>
                </a:solidFill>
                <a:latin typeface="汉仪文黑-55简" panose="00020600040101010101" charset="-122"/>
                <a:ea typeface="汉仪文黑-55简" panose="00020600040101010101" charset="-122"/>
              </a:rPr>
              <a:t>来源</a:t>
            </a:r>
            <a:r>
              <a:rPr lang="zh-CN" altLang="en-US" sz="2400" dirty="0" smtClean="0">
                <a:solidFill>
                  <a:schemeClr val="tx1"/>
                </a:solidFill>
                <a:latin typeface="汉仪文黑-55简" panose="00020600040101010101" charset="-122"/>
                <a:ea typeface="汉仪文黑-55简" panose="00020600040101010101" charset="-122"/>
              </a:rPr>
              <a:t>。利用创编活动培养创造性，能增强歌唱积极性，促进音乐认知。学前歌词创编主要是歌词替换，歌曲简单重复。小班歌曲应</a:t>
            </a:r>
            <a:r>
              <a:rPr lang="zh-CN" altLang="en-US" sz="2400" b="1" dirty="0" smtClean="0">
                <a:solidFill>
                  <a:srgbClr val="FFC000"/>
                </a:solidFill>
                <a:latin typeface="汉仪文黑-55简" panose="00020600040101010101" charset="-122"/>
                <a:ea typeface="汉仪文黑-55简" panose="00020600040101010101" charset="-122"/>
              </a:rPr>
              <a:t>形象性强、含单一形象、词句规律重复，只要求改变个别歌词，</a:t>
            </a:r>
            <a:r>
              <a:rPr lang="zh-CN" altLang="en-US" sz="2400" dirty="0" smtClean="0">
                <a:solidFill>
                  <a:schemeClr val="tx1"/>
                </a:solidFill>
                <a:latin typeface="汉仪文黑-55简" panose="00020600040101010101" charset="-122"/>
                <a:ea typeface="汉仪文黑-55简" panose="00020600040101010101" charset="-122"/>
              </a:rPr>
              <a:t>如歌曲《小鸡在哪里》：</a:t>
            </a:r>
            <a:endParaRPr lang="zh-CN" altLang="en-US" sz="2400" dirty="0" smtClean="0">
              <a:solidFill>
                <a:schemeClr val="tx1"/>
              </a:solidFill>
              <a:latin typeface="汉仪文黑-55简" panose="00020600040101010101" charset="-122"/>
              <a:ea typeface="汉仪文黑-55简" panose="00020600040101010101" charset="-122"/>
            </a:endParaRPr>
          </a:p>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3666490" y="4762500"/>
            <a:ext cx="4343400" cy="209550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二、 幼儿园歌唱活动的要素与实例分析</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歌唱活动中基本素质和能力的培养</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4282440"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歌唱活动中创造能力的培养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（2） 创编歌词</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在为中大班儿童选择歌词创编的歌曲时，可以适当增加歌曲中需替换和改变的成分，同时歌词的表现可以</a:t>
            </a:r>
            <a:r>
              <a:rPr lang="zh-CN" altLang="en-US" sz="2400" b="1" dirty="0" smtClean="0">
                <a:solidFill>
                  <a:srgbClr val="FFC000"/>
                </a:solidFill>
                <a:latin typeface="汉仪文黑-55简" panose="00020600040101010101" charset="-122"/>
                <a:ea typeface="汉仪文黑-55简" panose="00020600040101010101" charset="-122"/>
              </a:rPr>
              <a:t>由具体的形象性向较抽象的情感性表现过渡。</a:t>
            </a:r>
            <a:r>
              <a:rPr lang="zh-CN" altLang="en-US" sz="2400" dirty="0" smtClean="0">
                <a:solidFill>
                  <a:schemeClr val="tx1"/>
                </a:solidFill>
                <a:latin typeface="汉仪文黑-55简" panose="00020600040101010101" charset="-122"/>
                <a:ea typeface="汉仪文黑-55简" panose="00020600040101010101" charset="-122"/>
              </a:rPr>
              <a:t>如歌曲《雪花和雨滴》，可以从启发儿童爱春天、夏天、秋天、冬天的情感入手，在丰富儿童相应的生活经验、语言经验的基础上进行创编活动。</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9" name="图片 8"/>
          <p:cNvPicPr>
            <a:picLocks noChangeAspect="1"/>
          </p:cNvPicPr>
          <p:nvPr/>
        </p:nvPicPr>
        <p:blipFill>
          <a:blip r:embed="rId1"/>
          <a:stretch>
            <a:fillRect/>
          </a:stretch>
        </p:blipFill>
        <p:spPr>
          <a:xfrm>
            <a:off x="6124575" y="3063240"/>
            <a:ext cx="4977130" cy="331851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rot="0">
            <a:off x="9629775" y="-57150"/>
            <a:ext cx="2620645" cy="6972300"/>
            <a:chOff x="9629471" y="-57386"/>
            <a:chExt cx="2620422" cy="6972537"/>
          </a:xfrm>
        </p:grpSpPr>
        <p:sp>
          <p:nvSpPr>
            <p:cNvPr id="12" name="任意多边形 11"/>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a:off x="2264215" y="1515543"/>
            <a:ext cx="1716019" cy="1445260"/>
          </a:xfrm>
          <a:prstGeom prst="rect">
            <a:avLst/>
          </a:prstGeom>
          <a:noFill/>
        </p:spPr>
        <p:txBody>
          <a:bodyPr wrap="square" rtlCol="0">
            <a:spAutoFit/>
          </a:bodyPr>
          <a:lstStyle/>
          <a:p>
            <a:pPr algn="ctr"/>
            <a:r>
              <a:rPr lang="en-US" altLang="zh-CN" sz="8800" b="1" dirty="0" smtClean="0">
                <a:solidFill>
                  <a:srgbClr val="5C826D"/>
                </a:solidFill>
                <a:latin typeface="汉仪文黑-55简" panose="00020600040101010101" charset="-122"/>
                <a:ea typeface="汉仪文黑-55简" panose="00020600040101010101" charset="-122"/>
              </a:rPr>
              <a:t>02</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2484755" y="2651125"/>
            <a:ext cx="7071995" cy="922020"/>
          </a:xfrm>
          <a:prstGeom prst="rect">
            <a:avLst/>
          </a:prstGeom>
          <a:noFill/>
        </p:spPr>
        <p:txBody>
          <a:bodyPr wrap="square" rtlCol="0">
            <a:spAutoFit/>
          </a:bodyPr>
          <a:lstStyle/>
          <a:p>
            <a:r>
              <a:rPr lang="zh-CN" altLang="en-US" sz="5400" dirty="0">
                <a:solidFill>
                  <a:srgbClr val="5C826D"/>
                </a:solidFill>
                <a:latin typeface="汉仪文黑-55简" panose="00020600040101010101" charset="-122"/>
                <a:ea typeface="汉仪文黑-55简" panose="00020600040101010101" charset="-122"/>
              </a:rPr>
              <a:t>韵律活动</a:t>
            </a:r>
            <a:endParaRPr lang="zh-CN" altLang="en-US" sz="5400" dirty="0">
              <a:solidFill>
                <a:srgbClr val="5C826D"/>
              </a:solidFill>
              <a:latin typeface="汉仪文黑-55简" panose="00020600040101010101" charset="-122"/>
              <a:ea typeface="汉仪文黑-55简" panose="00020600040101010101" charset="-122"/>
            </a:endParaRPr>
          </a:p>
        </p:txBody>
      </p:sp>
      <p:grpSp>
        <p:nvGrpSpPr>
          <p:cNvPr id="3" name="组合 2"/>
          <p:cNvGrpSpPr/>
          <p:nvPr/>
        </p:nvGrpSpPr>
        <p:grpSpPr>
          <a:xfrm>
            <a:off x="-1106816" y="1200000"/>
            <a:ext cx="2626702" cy="4081897"/>
            <a:chOff x="-783260" y="1634148"/>
            <a:chExt cx="1873519" cy="2911450"/>
          </a:xfrm>
        </p:grpSpPr>
        <p:sp>
          <p:nvSpPr>
            <p:cNvPr id="4" name="任意多边形 3"/>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9629471" y="-57386"/>
            <a:ext cx="4744029" cy="6972537"/>
            <a:chOff x="9629471" y="-57386"/>
            <a:chExt cx="4744029" cy="6972537"/>
          </a:xfrm>
        </p:grpSpPr>
        <p:sp>
          <p:nvSpPr>
            <p:cNvPr id="7" name="任意多边形 6"/>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9629471" y="-57386"/>
              <a:ext cx="2620422" cy="6972537"/>
              <a:chOff x="9629471" y="-57386"/>
              <a:chExt cx="2620422" cy="6972537"/>
            </a:xfrm>
          </p:grpSpPr>
          <p:sp>
            <p:nvSpPr>
              <p:cNvPr id="25" name="任意多边形 24"/>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学前儿童韵律活动能力的发展</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0—3岁儿童韵律活动能力的发展</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动作是婴儿对生活的第一个反应。婴儿期动作</a:t>
            </a:r>
            <a:r>
              <a:rPr lang="zh-CN" altLang="en-US" sz="2400" b="1" dirty="0" smtClean="0">
                <a:solidFill>
                  <a:srgbClr val="FFC000"/>
                </a:solidFill>
                <a:latin typeface="汉仪文黑-55简" panose="00020600040101010101" charset="-122"/>
                <a:ea typeface="汉仪文黑-55简" panose="00020600040101010101" charset="-122"/>
              </a:rPr>
              <a:t>从整体到具体、粗糙到精细发展</a:t>
            </a:r>
            <a:r>
              <a:rPr lang="zh-CN" altLang="en-US" sz="2400" dirty="0" smtClean="0">
                <a:solidFill>
                  <a:schemeClr val="tx1"/>
                </a:solidFill>
                <a:latin typeface="汉仪文黑-55简" panose="00020600040101010101" charset="-122"/>
                <a:ea typeface="汉仪文黑-55简" panose="00020600040101010101" charset="-122"/>
              </a:rPr>
              <a:t>。6个月左右的婴儿能对声音作出全身性、本能的动作反应；1岁半左右开始对鲜明节奏作出相应动作，试图协调动作与音乐；3岁时随乐动作能力显著提高，能较好跟随音乐控制动作，并对玩具乐器产生兴趣，有意识敲击，为节奏能力发展奠定基础。</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学前儿童韵律活动能力的发展</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3—4岁儿童韵律活动能力的发展</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3岁后，儿童动作逐步分化，但因神经系统协调性不足，平衡和自控能力较差，腿部力量弱，对跳跃及上下肢复合动作掌握困难。</a:t>
            </a:r>
            <a:r>
              <a:rPr lang="zh-CN" altLang="en-US" sz="2400" b="1" dirty="0" smtClean="0">
                <a:solidFill>
                  <a:srgbClr val="FFC000"/>
                </a:solidFill>
                <a:latin typeface="汉仪文黑-55简" panose="00020600040101010101" charset="-122"/>
                <a:ea typeface="汉仪文黑-55简" panose="00020600040101010101" charset="-122"/>
              </a:rPr>
              <a:t>5岁前是基本动作发展的关键期，之后趋于稳定。</a:t>
            </a:r>
            <a:r>
              <a:rPr lang="zh-CN" altLang="en-US" sz="2400" dirty="0" smtClean="0">
                <a:solidFill>
                  <a:schemeClr val="tx1"/>
                </a:solidFill>
                <a:latin typeface="汉仪文黑-55简" panose="00020600040101010101" charset="-122"/>
                <a:ea typeface="汉仪文黑-55简" panose="00020600040101010101" charset="-122"/>
              </a:rPr>
              <a:t>3岁儿童能随音乐做动作，但合拍不稳，经教育逐步协调。3-4岁儿童动作以自我为中心，不善配合，但已有初步创造性表现，能根据音乐速度、性质变化调整动作，并模仿日常事物表达情感。</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一、 学前儿童歌唱能力的发展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3—4岁儿童歌唱能力的发展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歌词方面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在歌词的表现方面，虽然3岁左右儿童的语言发展有了很大的进步，已经能够完整地掌握比较简短的句子或较长歌曲中的相对完整的片段，但是由于这一阶段儿童</a:t>
            </a:r>
            <a:r>
              <a:rPr lang="zh-CN" altLang="en-US" sz="2400" b="1" dirty="0" smtClean="0">
                <a:solidFill>
                  <a:srgbClr val="FFC000"/>
                </a:solidFill>
                <a:latin typeface="汉仪文黑-55简" panose="00020600040101010101" charset="-122"/>
                <a:ea typeface="汉仪文黑-55简" panose="00020600040101010101" charset="-122"/>
              </a:rPr>
              <a:t>认知发展方面的局限</a:t>
            </a:r>
            <a:r>
              <a:rPr lang="zh-CN" altLang="en-US" sz="2400" dirty="0" smtClean="0">
                <a:solidFill>
                  <a:schemeClr val="tx1"/>
                </a:solidFill>
                <a:latin typeface="汉仪文黑-55简" panose="00020600040101010101" charset="-122"/>
                <a:ea typeface="汉仪文黑-55简" panose="00020600040101010101" charset="-122"/>
              </a:rPr>
              <a:t>，他们对歌词含义的理解还存在一定的困难，加之听辨和发音能力还比较弱，所以在歌唱他们不理解的字词时，往往</a:t>
            </a:r>
            <a:r>
              <a:rPr lang="zh-CN" altLang="en-US" sz="2400" b="1" dirty="0" smtClean="0">
                <a:solidFill>
                  <a:srgbClr val="FFC000"/>
                </a:solidFill>
                <a:latin typeface="汉仪文黑-55简" panose="00020600040101010101" charset="-122"/>
                <a:ea typeface="汉仪文黑-55简" panose="00020600040101010101" charset="-122"/>
              </a:rPr>
              <a:t>吐字不清</a:t>
            </a:r>
            <a:r>
              <a:rPr lang="zh-CN" altLang="en-US" sz="2400" dirty="0" smtClean="0">
                <a:solidFill>
                  <a:schemeClr val="tx1"/>
                </a:solidFill>
                <a:latin typeface="汉仪文黑-55简" panose="00020600040101010101" charset="-122"/>
                <a:ea typeface="汉仪文黑-55简" panose="00020600040101010101" charset="-122"/>
              </a:rPr>
              <a:t>。</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2. 音域方面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3—4岁儿童歌唱的音域一般为</a:t>
            </a:r>
            <a:r>
              <a:rPr lang="en-US" altLang="zh-CN" sz="2400" dirty="0" smtClean="0">
                <a:latin typeface="汉仪文黑-55简" panose="00020600040101010101" charset="-122"/>
                <a:ea typeface="汉仪文黑-55简" panose="00020600040101010101" charset="-122"/>
                <a:sym typeface="+mn-ea"/>
              </a:rPr>
              <a:t>C1-A1(</a:t>
            </a:r>
            <a:r>
              <a:rPr lang="zh-CN" altLang="en-US" sz="2400" dirty="0" smtClean="0">
                <a:latin typeface="汉仪文黑-55简" panose="00020600040101010101" charset="-122"/>
                <a:ea typeface="汉仪文黑-55简" panose="00020600040101010101" charset="-122"/>
                <a:sym typeface="+mn-ea"/>
              </a:rPr>
              <a:t>即</a:t>
            </a:r>
            <a:r>
              <a:rPr lang="en-US" altLang="zh-CN" sz="2400" dirty="0" smtClean="0">
                <a:latin typeface="汉仪文黑-55简" panose="00020600040101010101" charset="-122"/>
                <a:ea typeface="汉仪文黑-55简" panose="00020600040101010101" charset="-122"/>
                <a:sym typeface="+mn-ea"/>
              </a:rPr>
              <a:t>C</a:t>
            </a:r>
            <a:r>
              <a:rPr lang="zh-CN" altLang="en-US" sz="2400" dirty="0" smtClean="0">
                <a:latin typeface="汉仪文黑-55简" panose="00020600040101010101" charset="-122"/>
                <a:ea typeface="汉仪文黑-55简" panose="00020600040101010101" charset="-122"/>
                <a:sym typeface="+mn-ea"/>
              </a:rPr>
              <a:t>调的</a:t>
            </a:r>
            <a:r>
              <a:rPr lang="en-US" altLang="zh-CN" sz="2400" dirty="0" smtClean="0">
                <a:latin typeface="汉仪文黑-55简" panose="00020600040101010101" charset="-122"/>
                <a:ea typeface="汉仪文黑-55简" panose="00020600040101010101" charset="-122"/>
                <a:sym typeface="+mn-ea"/>
              </a:rPr>
              <a:t>do—la)，</a:t>
            </a:r>
            <a:r>
              <a:rPr lang="zh-CN" altLang="en-US" sz="2400" dirty="0" smtClean="0">
                <a:latin typeface="汉仪文黑-55简" panose="00020600040101010101" charset="-122"/>
                <a:ea typeface="汉仪文黑-55简" panose="00020600040101010101" charset="-122"/>
                <a:sym typeface="+mn-ea"/>
              </a:rPr>
              <a:t>其中唱起来最舒服、轻松的是在</a:t>
            </a:r>
            <a:r>
              <a:rPr lang="en-US" altLang="zh-CN" sz="2400" dirty="0" smtClean="0">
                <a:latin typeface="汉仪文黑-55简" panose="00020600040101010101" charset="-122"/>
                <a:ea typeface="汉仪文黑-55简" panose="00020600040101010101" charset="-122"/>
                <a:sym typeface="+mn-ea"/>
              </a:rPr>
              <a:t>D1-G1</a:t>
            </a:r>
            <a:r>
              <a:rPr lang="zh-CN" altLang="en-US" sz="2400" dirty="0" smtClean="0">
                <a:latin typeface="汉仪文黑-55简" panose="00020600040101010101" charset="-122"/>
                <a:ea typeface="汉仪文黑-55简" panose="00020600040101010101" charset="-122"/>
                <a:sym typeface="+mn-ea"/>
              </a:rPr>
              <a:t>之间(即</a:t>
            </a:r>
            <a:r>
              <a:rPr lang="en-US" altLang="zh-CN" sz="2400" dirty="0" smtClean="0">
                <a:latin typeface="汉仪文黑-55简" panose="00020600040101010101" charset="-122"/>
                <a:ea typeface="汉仪文黑-55简" panose="00020600040101010101" charset="-122"/>
                <a:sym typeface="+mn-ea"/>
              </a:rPr>
              <a:t>C</a:t>
            </a:r>
            <a:r>
              <a:rPr lang="zh-CN" altLang="en-US" sz="2400" dirty="0" smtClean="0">
                <a:latin typeface="汉仪文黑-55简" panose="00020600040101010101" charset="-122"/>
                <a:ea typeface="汉仪文黑-55简" panose="00020600040101010101" charset="-122"/>
                <a:sym typeface="+mn-ea"/>
              </a:rPr>
              <a:t>调的</a:t>
            </a:r>
            <a:r>
              <a:rPr lang="en-US" altLang="zh-CN" sz="2400" dirty="0" smtClean="0">
                <a:latin typeface="汉仪文黑-55简" panose="00020600040101010101" charset="-122"/>
                <a:ea typeface="汉仪文黑-55简" panose="00020600040101010101" charset="-122"/>
                <a:sym typeface="+mn-ea"/>
              </a:rPr>
              <a:t>re—sol)，</a:t>
            </a:r>
            <a:r>
              <a:rPr lang="zh-CN" altLang="en-US" sz="2400" dirty="0" smtClean="0">
                <a:latin typeface="汉仪文黑-55简" panose="00020600040101010101" charset="-122"/>
                <a:ea typeface="汉仪文黑-55简" panose="00020600040101010101" charset="-122"/>
                <a:sym typeface="+mn-ea"/>
              </a:rPr>
              <a:t>但音域发展也存在</a:t>
            </a:r>
            <a:r>
              <a:rPr lang="zh-CN" altLang="en-US" sz="2400" b="1" dirty="0" smtClean="0">
                <a:solidFill>
                  <a:srgbClr val="FFC000"/>
                </a:solidFill>
                <a:latin typeface="汉仪文黑-55简" panose="00020600040101010101" charset="-122"/>
                <a:ea typeface="汉仪文黑-55简" panose="00020600040101010101" charset="-122"/>
                <a:sym typeface="+mn-ea"/>
              </a:rPr>
              <a:t>个体差异</a:t>
            </a:r>
            <a:r>
              <a:rPr lang="zh-CN" altLang="en-US" sz="2400" dirty="0" smtClean="0">
                <a:latin typeface="汉仪文黑-55简" panose="00020600040101010101" charset="-122"/>
                <a:ea typeface="汉仪文黑-55简" panose="00020600040101010101" charset="-122"/>
                <a:sym typeface="+mn-ea"/>
              </a:rPr>
              <a:t>：音域稍宽的儿童，偏高可达到</a:t>
            </a:r>
            <a:r>
              <a:rPr lang="en-US" altLang="zh-CN" sz="2400" dirty="0" smtClean="0">
                <a:latin typeface="汉仪文黑-55简" panose="00020600040101010101" charset="-122"/>
                <a:ea typeface="汉仪文黑-55简" panose="00020600040101010101" charset="-122"/>
                <a:sym typeface="+mn-ea"/>
              </a:rPr>
              <a:t>C2，</a:t>
            </a:r>
            <a:r>
              <a:rPr lang="zh-CN" altLang="en-US" sz="2400" dirty="0" smtClean="0">
                <a:latin typeface="汉仪文黑-55简" panose="00020600040101010101" charset="-122"/>
                <a:ea typeface="汉仪文黑-55简" panose="00020600040101010101" charset="-122"/>
                <a:sym typeface="+mn-ea"/>
              </a:rPr>
              <a:t>偏低可唱到</a:t>
            </a:r>
            <a:r>
              <a:rPr lang="en-US" altLang="zh-CN" sz="2400" dirty="0" smtClean="0">
                <a:latin typeface="汉仪文黑-55简" panose="00020600040101010101" charset="-122"/>
                <a:ea typeface="汉仪文黑-55简" panose="00020600040101010101" charset="-122"/>
                <a:sym typeface="+mn-ea"/>
              </a:rPr>
              <a:t>A，</a:t>
            </a:r>
            <a:r>
              <a:rPr lang="zh-CN" altLang="en-US" sz="2400" dirty="0" smtClean="0">
                <a:latin typeface="汉仪文黑-55简" panose="00020600040101010101" charset="-122"/>
                <a:ea typeface="汉仪文黑-55简" panose="00020600040101010101" charset="-122"/>
                <a:sym typeface="+mn-ea"/>
              </a:rPr>
              <a:t>而音域偏窄的3岁儿童仅能唱出3个音左右。</a:t>
            </a:r>
            <a:endParaRPr lang="zh-CN" altLang="en-US" sz="2400" dirty="0" smtClean="0">
              <a:solidFill>
                <a:schemeClr val="tx1"/>
              </a:solidFill>
              <a:latin typeface="汉仪文黑-55简" panose="00020600040101010101" charset="-122"/>
              <a:ea typeface="汉仪文黑-55简" panose="00020600040101010101" charset="-122"/>
            </a:endParaRPr>
          </a:p>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学前儿童韵律活动能力的发展</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(三) 4—5岁儿童韵律活动能力的发展</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4-5岁儿童</a:t>
            </a:r>
            <a:r>
              <a:rPr lang="zh-CN" altLang="en-US" sz="2400" b="1" dirty="0" smtClean="0">
                <a:solidFill>
                  <a:srgbClr val="FFC000"/>
                </a:solidFill>
                <a:latin typeface="汉仪文黑-55简" panose="00020600040101010101" charset="-122"/>
                <a:ea typeface="汉仪文黑-55简" panose="00020600040101010101" charset="-122"/>
              </a:rPr>
              <a:t>动作发展明显进步</a:t>
            </a:r>
            <a:r>
              <a:rPr lang="zh-CN" altLang="en-US" sz="2400" dirty="0" smtClean="0">
                <a:solidFill>
                  <a:schemeClr val="tx1"/>
                </a:solidFill>
                <a:latin typeface="汉仪文黑-55简" panose="00020600040101010101" charset="-122"/>
                <a:ea typeface="汉仪文黑-55简" panose="00020600040101010101" charset="-122"/>
              </a:rPr>
              <a:t>：下肢移动动作（如跳步）能力提升，平衡与控制力增强，上下肢复合动作逐步发展。动作协调性进一步提高，能合拍做动作且更自如、稳定，还能在音乐转换处以不同节奏表现。同时，开始注重与同伴合作交流，如主动寻找空间、邀请共舞、合作表演。在创造性表现方面，能用基本舞蹈语汇尝试简单创编，虽需教师提示，但主动创编意识和运用已有经验的能力显著增强。</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学前儿童韵律活动能力的发展</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(四) 5—6岁儿童韵律活动能力的发展</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5—6岁儿童动作进一步分化精细，手腕手指发展，自控力增强，能自如变化上下肢速度幅度，掌握复杂复合动作（如采茶）、连续移动动作（秧歌十字步、跑马步等），可做腾空动作，平衡能力提高。随乐性明显提升，熟练表现节奏节拍，能反应附点、切分及三拍子，灵敏反映速度力度变化。合作协调意识与技能增强，主动追求同伴合作，用动作、表情、眼神交流，创造性表现积极，努力创编不同动作。发展受生理心理相互作用影响，个体差异大，需循序渐进引导，帮助积累动作语汇，享受表达乐趣。</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幼儿园韵律活动的要素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幼儿园韵律活动的基本类型</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律动及其组合</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 律动</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① </a:t>
            </a:r>
            <a:r>
              <a:rPr lang="zh-CN" altLang="en-US" sz="2400" b="1" dirty="0" smtClean="0">
                <a:solidFill>
                  <a:srgbClr val="FFC000"/>
                </a:solidFill>
                <a:latin typeface="汉仪文黑-55简" panose="00020600040101010101" charset="-122"/>
                <a:ea typeface="汉仪文黑-55简" panose="00020600040101010101" charset="-122"/>
              </a:rPr>
              <a:t>基本动作</a:t>
            </a:r>
            <a:r>
              <a:rPr lang="zh-CN" altLang="en-US" sz="2400" dirty="0" smtClean="0">
                <a:solidFill>
                  <a:schemeClr val="tx1"/>
                </a:solidFill>
                <a:latin typeface="汉仪文黑-55简" panose="00020600040101010101" charset="-122"/>
                <a:ea typeface="汉仪文黑-55简" panose="00020600040101010101" charset="-122"/>
              </a:rPr>
              <a:t>。指儿童在反射动作基础上发展的日常生活动作，如走、跑、跳、拍手、点头、屈膝、摆手等。</a:t>
            </a:r>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② </a:t>
            </a:r>
            <a:r>
              <a:rPr lang="zh-CN" altLang="en-US" sz="2400" b="1" dirty="0" smtClean="0">
                <a:solidFill>
                  <a:srgbClr val="FFC000"/>
                </a:solidFill>
                <a:latin typeface="汉仪文黑-55简" panose="00020600040101010101" charset="-122"/>
                <a:ea typeface="汉仪文黑-55简" panose="00020600040101010101" charset="-122"/>
              </a:rPr>
              <a:t>模仿动作</a:t>
            </a:r>
            <a:r>
              <a:rPr lang="zh-CN" altLang="en-US" sz="2400" dirty="0" smtClean="0">
                <a:solidFill>
                  <a:schemeClr val="tx1"/>
                </a:solidFill>
                <a:latin typeface="汉仪文黑-55简" panose="00020600040101010101" charset="-122"/>
                <a:ea typeface="汉仪文黑-55简" panose="00020600040101010101" charset="-122"/>
              </a:rPr>
              <a:t>。模仿特定事物的外在形态和运动状况，包括动物动作（鸟飞、兔跳）、自然现象（花开、下雨）、日常生活（洗脸、梳头）、成人劳动（摘果子、锄地）及游戏动作（拍皮球）等。</a:t>
            </a:r>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③ </a:t>
            </a:r>
            <a:r>
              <a:rPr lang="zh-CN" altLang="en-US" sz="2400" b="1" dirty="0" smtClean="0">
                <a:solidFill>
                  <a:srgbClr val="FFC000"/>
                </a:solidFill>
                <a:latin typeface="汉仪文黑-55简" panose="00020600040101010101" charset="-122"/>
                <a:ea typeface="汉仪文黑-55简" panose="00020600040101010101" charset="-122"/>
              </a:rPr>
              <a:t>舞蹈动作</a:t>
            </a:r>
            <a:r>
              <a:rPr lang="zh-CN" altLang="en-US" sz="2400" dirty="0" smtClean="0">
                <a:solidFill>
                  <a:schemeClr val="tx1"/>
                </a:solidFill>
                <a:latin typeface="汉仪文黑-55简" panose="00020600040101010101" charset="-122"/>
                <a:ea typeface="汉仪文黑-55简" panose="00020600040101010101" charset="-122"/>
              </a:rPr>
              <a:t>。指已程式化的艺术表演性动作。小班掌握碎步、小跑步；中班掌握蹦跳步、踮步、侧点步、踵趾小跑步、踏点步、踏踢步及手腕转动；大班掌握进退步、交替步、溜冰步、跑跳步、跑马步、秧歌十字步及提压腕，手臂动作包括平举、上下摆、弯曲和画圈。</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幼儿园韵律活动的要素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幼儿园韵律活动的基本类型</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律动及其组合</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（2） 律动组合</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① </a:t>
            </a:r>
            <a:r>
              <a:rPr lang="zh-CN" altLang="en-US" sz="2400" b="1" dirty="0" smtClean="0">
                <a:solidFill>
                  <a:srgbClr val="FFC000"/>
                </a:solidFill>
                <a:latin typeface="汉仪文黑-55简" panose="00020600040101010101" charset="-122"/>
                <a:ea typeface="汉仪文黑-55简" panose="00020600040101010101" charset="-122"/>
              </a:rPr>
              <a:t>身体节奏动作组合</a:t>
            </a:r>
            <a:r>
              <a:rPr lang="zh-CN" altLang="en-US" sz="2400" dirty="0" smtClean="0">
                <a:solidFill>
                  <a:schemeClr val="tx1"/>
                </a:solidFill>
                <a:latin typeface="汉仪文黑-55简" panose="00020600040101010101" charset="-122"/>
                <a:ea typeface="汉仪文黑-55简" panose="00020600040101010101" charset="-122"/>
              </a:rPr>
              <a:t>。指击掌、跺脚、拍腿、捻指等基本身体动作的组合，动作本身无特别意义，注重节奏性。</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② </a:t>
            </a:r>
            <a:r>
              <a:rPr lang="zh-CN" altLang="en-US" sz="2400" b="1" dirty="0" smtClean="0">
                <a:solidFill>
                  <a:srgbClr val="FFC000"/>
                </a:solidFill>
                <a:latin typeface="汉仪文黑-55简" panose="00020600040101010101" charset="-122"/>
                <a:ea typeface="汉仪文黑-55简" panose="00020600040101010101" charset="-122"/>
              </a:rPr>
              <a:t>模仿动作组合</a:t>
            </a:r>
            <a:r>
              <a:rPr lang="zh-CN" altLang="en-US" sz="2400" dirty="0" smtClean="0">
                <a:solidFill>
                  <a:schemeClr val="tx1"/>
                </a:solidFill>
                <a:latin typeface="汉仪文黑-55简" panose="00020600040101010101" charset="-122"/>
                <a:ea typeface="汉仪文黑-55简" panose="00020600040101010101" charset="-122"/>
              </a:rPr>
              <a:t>。以模仿动作为主，如小树苗从睡到生长、开花结果等过程，既注重模仿动作的组织结构，也注重对模仿对象的表现。</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③ </a:t>
            </a:r>
            <a:r>
              <a:rPr lang="zh-CN" altLang="en-US" sz="2400" b="1" dirty="0" smtClean="0">
                <a:solidFill>
                  <a:srgbClr val="FFC000"/>
                </a:solidFill>
                <a:latin typeface="汉仪文黑-55简" panose="00020600040101010101" charset="-122"/>
                <a:ea typeface="汉仪文黑-55简" panose="00020600040101010101" charset="-122"/>
              </a:rPr>
              <a:t>舞蹈动作组合</a:t>
            </a:r>
            <a:r>
              <a:rPr lang="zh-CN" altLang="en-US" sz="2400" dirty="0" smtClean="0">
                <a:solidFill>
                  <a:schemeClr val="tx1"/>
                </a:solidFill>
                <a:latin typeface="汉仪文黑-55简" panose="00020600040101010101" charset="-122"/>
                <a:ea typeface="汉仪文黑-55简" panose="00020600040101010101" charset="-122"/>
              </a:rPr>
              <a:t>。以舞蹈动作为主，注重动作的组织结构，包括有简单情节的表演舞组合、结构自由松散的自娱舞组合，以及以队形变化、舞伴交流为主的集体舞组合。</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幼儿园韵律活动的要素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幼儿园韵律活动的基本类型</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舞蹈及其表现形式</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舞蹈是以提炼加工的人体动作为主要手段，运用节奏、表情等要素表达思想情感的表演艺术。主要有以下几种形式。</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（1）</a:t>
            </a:r>
            <a:r>
              <a:rPr lang="zh-CN" altLang="en-US" sz="2400" b="1" dirty="0" smtClean="0">
                <a:solidFill>
                  <a:srgbClr val="FFC000"/>
                </a:solidFill>
                <a:latin typeface="汉仪文黑-55简" panose="00020600040101010101" charset="-122"/>
                <a:ea typeface="汉仪文黑-55简" panose="00020600040101010101" charset="-122"/>
              </a:rPr>
              <a:t>集体舞</a:t>
            </a:r>
            <a:r>
              <a:rPr lang="zh-CN" altLang="en-US" sz="2400" dirty="0" smtClean="0">
                <a:solidFill>
                  <a:schemeClr val="tx1"/>
                </a:solidFill>
                <a:latin typeface="汉仪文黑-55简" panose="00020600040101010101" charset="-122"/>
                <a:ea typeface="汉仪文黑-55简" panose="00020600040101010101" charset="-122"/>
              </a:rPr>
              <a:t>：多人参与，有队形和动作规定并可交换舞伴，如《找朋友》。</a:t>
            </a:r>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（2）</a:t>
            </a:r>
            <a:r>
              <a:rPr lang="zh-CN" altLang="en-US" sz="2400" b="1" dirty="0" smtClean="0">
                <a:solidFill>
                  <a:srgbClr val="FFC000"/>
                </a:solidFill>
                <a:latin typeface="汉仪文黑-55简" panose="00020600040101010101" charset="-122"/>
                <a:ea typeface="汉仪文黑-55简" panose="00020600040101010101" charset="-122"/>
              </a:rPr>
              <a:t>邀请舞</a:t>
            </a:r>
            <a:r>
              <a:rPr lang="zh-CN" altLang="en-US" sz="2400" dirty="0" smtClean="0">
                <a:solidFill>
                  <a:schemeClr val="tx1"/>
                </a:solidFill>
                <a:latin typeface="汉仪文黑-55简" panose="00020600040101010101" charset="-122"/>
                <a:ea typeface="汉仪文黑-55简" panose="00020600040101010101" charset="-122"/>
              </a:rPr>
              <a:t>：集体舞变形，有邀请者与被邀请者，可互换角色，如《猜拳游戏舞》。</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（3）</a:t>
            </a:r>
            <a:r>
              <a:rPr lang="zh-CN" altLang="en-US" sz="2400" b="1" dirty="0" smtClean="0">
                <a:solidFill>
                  <a:srgbClr val="FFC000"/>
                </a:solidFill>
                <a:latin typeface="汉仪文黑-55简" panose="00020600040101010101" charset="-122"/>
                <a:ea typeface="汉仪文黑-55简" panose="00020600040101010101" charset="-122"/>
              </a:rPr>
              <a:t>双人舞</a:t>
            </a:r>
            <a:r>
              <a:rPr lang="zh-CN" altLang="en-US" sz="2400" dirty="0" smtClean="0">
                <a:solidFill>
                  <a:schemeClr val="tx1"/>
                </a:solidFill>
                <a:latin typeface="汉仪文黑-55简" panose="00020600040101010101" charset="-122"/>
                <a:ea typeface="汉仪文黑-55简" panose="00020600040101010101" charset="-122"/>
              </a:rPr>
              <a:t>：两人配合的舞蹈形式，如《小世界》。</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（4）</a:t>
            </a:r>
            <a:r>
              <a:rPr lang="zh-CN" altLang="en-US" sz="2400" b="1" dirty="0" smtClean="0">
                <a:solidFill>
                  <a:srgbClr val="FFC000"/>
                </a:solidFill>
                <a:latin typeface="汉仪文黑-55简" panose="00020600040101010101" charset="-122"/>
                <a:ea typeface="汉仪文黑-55简" panose="00020600040101010101" charset="-122"/>
              </a:rPr>
              <a:t>表演舞</a:t>
            </a:r>
            <a:r>
              <a:rPr lang="zh-CN" altLang="en-US" sz="2400" dirty="0" smtClean="0">
                <a:solidFill>
                  <a:schemeClr val="tx1"/>
                </a:solidFill>
                <a:latin typeface="汉仪文黑-55简" panose="00020600040101010101" charset="-122"/>
                <a:ea typeface="汉仪文黑-55简" panose="00020600040101010101" charset="-122"/>
              </a:rPr>
              <a:t>：带表演性质，可限定人数、使用道具，多用于节日或演出。</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（5）</a:t>
            </a:r>
            <a:r>
              <a:rPr lang="zh-CN" altLang="en-US" sz="2400" b="1" dirty="0" smtClean="0">
                <a:solidFill>
                  <a:srgbClr val="FFC000"/>
                </a:solidFill>
                <a:latin typeface="汉仪文黑-55简" panose="00020600040101010101" charset="-122"/>
                <a:ea typeface="汉仪文黑-55简" panose="00020600040101010101" charset="-122"/>
              </a:rPr>
              <a:t>独舞</a:t>
            </a:r>
            <a:r>
              <a:rPr lang="zh-CN" altLang="en-US" sz="2400" dirty="0" smtClean="0">
                <a:solidFill>
                  <a:schemeClr val="tx1"/>
                </a:solidFill>
                <a:latin typeface="汉仪文黑-55简" panose="00020600040101010101" charset="-122"/>
                <a:ea typeface="汉仪文黑-55简" panose="00020600040101010101" charset="-122"/>
              </a:rPr>
              <a:t>：一人独立舞蹈，多人时也无协作交流。</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（6）</a:t>
            </a:r>
            <a:r>
              <a:rPr lang="zh-CN" altLang="en-US" sz="2400" b="1" dirty="0" smtClean="0">
                <a:solidFill>
                  <a:srgbClr val="FFC000"/>
                </a:solidFill>
                <a:latin typeface="汉仪文黑-55简" panose="00020600040101010101" charset="-122"/>
                <a:ea typeface="汉仪文黑-55简" panose="00020600040101010101" charset="-122"/>
              </a:rPr>
              <a:t>自编舞（自娱舞）</a:t>
            </a:r>
            <a:r>
              <a:rPr lang="zh-CN" altLang="en-US" sz="2400" dirty="0" smtClean="0">
                <a:solidFill>
                  <a:schemeClr val="tx1"/>
                </a:solidFill>
                <a:latin typeface="汉仪文黑-55简" panose="00020600040101010101" charset="-122"/>
                <a:ea typeface="汉仪文黑-55简" panose="00020600040101010101" charset="-122"/>
              </a:rPr>
              <a:t>：儿童在掌握基本舞步基础上，根据音乐性质自编动作，自娱自乐。</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幼儿园韵律活动的要素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幼儿园韵律活动的基本类型</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音乐游戏及其种类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音乐游戏是在音乐伴随下进行的活动，音乐与游戏相互促进：</a:t>
            </a:r>
            <a:r>
              <a:rPr lang="zh-CN" altLang="en-US" sz="2400" b="1" dirty="0" smtClean="0">
                <a:solidFill>
                  <a:srgbClr val="FFC000"/>
                </a:solidFill>
                <a:latin typeface="汉仪文黑-55简" panose="00020600040101010101" charset="-122"/>
                <a:ea typeface="汉仪文黑-55简" panose="00020600040101010101" charset="-122"/>
              </a:rPr>
              <a:t>音乐指挥并制约游戏，游戏帮助儿童感受理解音乐</a:t>
            </a:r>
            <a:r>
              <a:rPr lang="zh-CN" altLang="en-US" sz="2400" dirty="0" smtClean="0">
                <a:solidFill>
                  <a:schemeClr val="tx1"/>
                </a:solidFill>
                <a:latin typeface="汉仪文黑-55简" panose="00020600040101010101" charset="-122"/>
                <a:ea typeface="汉仪文黑-55简" panose="00020600040101010101" charset="-122"/>
              </a:rPr>
              <a:t>，深受喜爱。它是一种有规则、以发展音乐能力为目标的游戏，将教育要求融入生动形式，使儿童在游戏中掌握知识与技能，接受品德审美教育，获得积极情绪，促进兴趣与个性发展。音乐游戏种类多样，可按幼儿园实践大致归类。</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幼儿园韵律活动的要素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幼儿园韵律活动的基本类型</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音乐游戏及其种类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 从游戏的内容和主题来分，可以分为有主题的音乐游戏和无主题的音乐游戏两类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① </a:t>
            </a:r>
            <a:r>
              <a:rPr lang="zh-CN" altLang="en-US" sz="2400" b="1" dirty="0" smtClean="0">
                <a:solidFill>
                  <a:srgbClr val="FFC000"/>
                </a:solidFill>
                <a:latin typeface="汉仪文黑-55简" panose="00020600040101010101" charset="-122"/>
                <a:ea typeface="汉仪文黑-55简" panose="00020600040101010101" charset="-122"/>
              </a:rPr>
              <a:t>有主题的音乐游戏</a:t>
            </a:r>
            <a:r>
              <a:rPr lang="zh-CN" altLang="en-US" sz="2400" dirty="0" smtClean="0">
                <a:solidFill>
                  <a:schemeClr val="tx1"/>
                </a:solidFill>
                <a:latin typeface="汉仪文黑-55简" panose="00020600040101010101" charset="-122"/>
                <a:ea typeface="汉仪文黑-55简" panose="00020600040101010101" charset="-122"/>
              </a:rPr>
              <a:t>：有一定内容或情节构思，有角色。儿童模仿角色形象与动作，按情节提示进行游戏。如《小猫敲门》，教师与儿童分别扮演小猫、老鼠，按音乐段落表演敲门、倾听、问答、追逃等，并有相应游戏规则（如“喵呜”后才能扑老鼠，被捉者停止一次）。</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② </a:t>
            </a:r>
            <a:r>
              <a:rPr lang="zh-CN" altLang="en-US" sz="2400" b="1" dirty="0" smtClean="0">
                <a:solidFill>
                  <a:srgbClr val="FFC000"/>
                </a:solidFill>
                <a:latin typeface="汉仪文黑-55简" panose="00020600040101010101" charset="-122"/>
                <a:ea typeface="汉仪文黑-55简" panose="00020600040101010101" charset="-122"/>
              </a:rPr>
              <a:t>无主题的音乐游戏</a:t>
            </a:r>
            <a:r>
              <a:rPr lang="zh-CN" altLang="en-US" sz="2400" dirty="0" smtClean="0">
                <a:solidFill>
                  <a:schemeClr val="tx1"/>
                </a:solidFill>
                <a:latin typeface="汉仪文黑-55简" panose="00020600040101010101" charset="-122"/>
                <a:ea typeface="汉仪文黑-55简" panose="00020600040101010101" charset="-122"/>
              </a:rPr>
              <a:t>：无情节构思，随音乐做动作，类似律动但带有游戏规则。如抢椅子游戏，音乐停时必须抢坐椅子。</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幼儿园韵律活动的要素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幼儿园韵律活动的基本类型</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音乐游戏及其种类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（2） 从游戏的形式来分</a:t>
            </a:r>
            <a:r>
              <a:rPr lang="en-US" altLang="zh-CN" sz="2400" dirty="0" smtClean="0">
                <a:solidFill>
                  <a:schemeClr val="tx1"/>
                </a:solidFill>
                <a:latin typeface="汉仪文黑-55简" panose="00020600040101010101" charset="-122"/>
                <a:ea typeface="汉仪文黑-55简" panose="00020600040101010101" charset="-122"/>
              </a:rPr>
              <a:t>,</a:t>
            </a:r>
            <a:r>
              <a:rPr lang="zh-CN" altLang="en-US" sz="2400" dirty="0" smtClean="0">
                <a:solidFill>
                  <a:schemeClr val="tx1"/>
                </a:solidFill>
                <a:latin typeface="汉仪文黑-55简" panose="00020600040101010101" charset="-122"/>
                <a:ea typeface="汉仪文黑-55简" panose="00020600040101010101" charset="-122"/>
              </a:rPr>
              <a:t>可以分为歌舞游戏、表演游戏和听辨反应游戏</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① </a:t>
            </a:r>
            <a:r>
              <a:rPr lang="zh-CN" altLang="en-US" sz="2400" b="1" dirty="0" smtClean="0">
                <a:solidFill>
                  <a:srgbClr val="FFC000"/>
                </a:solidFill>
                <a:latin typeface="汉仪文黑-55简" panose="00020600040101010101" charset="-122"/>
                <a:ea typeface="汉仪文黑-55简" panose="00020600040101010101" charset="-122"/>
              </a:rPr>
              <a:t>歌舞游戏</a:t>
            </a:r>
            <a:r>
              <a:rPr lang="zh-CN" altLang="en-US" sz="2400" dirty="0" smtClean="0">
                <a:solidFill>
                  <a:schemeClr val="tx1"/>
                </a:solidFill>
                <a:latin typeface="汉仪文黑-55简" panose="00020600040101010101" charset="-122"/>
                <a:ea typeface="汉仪文黑-55简" panose="00020600040101010101" charset="-122"/>
              </a:rPr>
              <a:t>：在歌曲基础上产生，按歌词、节奏、乐句结构做动作并游戏。可无专门情节角色，侧重创造性动作表现。如《袋鼠》引导表现相亲相爱；《猫捉老鼠》按歌词表演，唱完最后一个音才可抓。</a:t>
            </a:r>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② </a:t>
            </a:r>
            <a:r>
              <a:rPr lang="zh-CN" altLang="en-US" sz="2400" b="1" dirty="0" smtClean="0">
                <a:solidFill>
                  <a:srgbClr val="FFC000"/>
                </a:solidFill>
                <a:latin typeface="汉仪文黑-55简" panose="00020600040101010101" charset="-122"/>
                <a:ea typeface="汉仪文黑-55简" panose="00020600040101010101" charset="-122"/>
              </a:rPr>
              <a:t>表演游戏</a:t>
            </a:r>
            <a:r>
              <a:rPr lang="zh-CN" altLang="en-US" sz="2400" dirty="0" smtClean="0">
                <a:solidFill>
                  <a:schemeClr val="tx1"/>
                </a:solidFill>
                <a:latin typeface="汉仪文黑-55简" panose="00020600040101010101" charset="-122"/>
                <a:ea typeface="汉仪文黑-55简" panose="00020600040101010101" charset="-122"/>
              </a:rPr>
              <a:t>：依据专门音乐做动作，有一定情节和角色，表演性强。如《熊与石头人》，按音乐情节表演：唱歌、熊走（造型不动）、跳舞等，可随机改变音乐顺序增加趣味。</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③ </a:t>
            </a:r>
            <a:r>
              <a:rPr lang="zh-CN" altLang="en-US" sz="2400" b="1" dirty="0" smtClean="0">
                <a:solidFill>
                  <a:srgbClr val="FFC000"/>
                </a:solidFill>
                <a:latin typeface="汉仪文黑-55简" panose="00020600040101010101" charset="-122"/>
                <a:ea typeface="汉仪文黑-55简" panose="00020600040101010101" charset="-122"/>
              </a:rPr>
              <a:t>听辨反应游戏</a:t>
            </a:r>
            <a:r>
              <a:rPr lang="zh-CN" altLang="en-US" sz="2400" dirty="0" smtClean="0">
                <a:solidFill>
                  <a:schemeClr val="tx1"/>
                </a:solidFill>
                <a:latin typeface="汉仪文黑-55简" panose="00020600040101010101" charset="-122"/>
                <a:ea typeface="汉仪文黑-55简" panose="00020600040101010101" charset="-122"/>
              </a:rPr>
              <a:t>：侧重分辨音乐高低、强弱、快慢、音色等，无固定情节。如“什么乐器在唱歌”分辨音色；“奇怪的声音”用动作表现强弱。</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幼儿园韵律活动的要素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幼儿园韵律活动的选材</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音乐的选择</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a:t>
            </a:r>
            <a:r>
              <a:rPr lang="zh-CN" altLang="en-US" sz="2400" b="1" dirty="0" smtClean="0">
                <a:solidFill>
                  <a:srgbClr val="FFC000"/>
                </a:solidFill>
                <a:latin typeface="汉仪文黑-55简" panose="00020600040101010101" charset="-122"/>
                <a:ea typeface="汉仪文黑-55简" panose="00020600040101010101" charset="-122"/>
              </a:rPr>
              <a:t>旋律优美，富有节奏特点</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优美的旋律能激发儿童表现欲，使其用模仿、舞蹈、游戏动作表现音乐。选择不同节奏、性质和风格的音乐，可丰富儿童对节奏的感受，帮助理解音乐与动作的关系，提高动作反应能力。</a:t>
            </a:r>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（2）</a:t>
            </a:r>
            <a:r>
              <a:rPr lang="zh-CN" altLang="en-US" sz="2400" b="1" dirty="0" smtClean="0">
                <a:solidFill>
                  <a:srgbClr val="FFC000"/>
                </a:solidFill>
                <a:latin typeface="汉仪文黑-55简" panose="00020600040101010101" charset="-122"/>
                <a:ea typeface="汉仪文黑-55简" panose="00020600040101010101" charset="-122"/>
              </a:rPr>
              <a:t>结构工整，音乐形象鲜明，便于用动作表现</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儿童经验有限，音乐形象应生动、鲜明、有趣，便于用动作表现，如鸟飞音乐流畅优美、兔跳活泼轻快。音乐结构应工整，使动作、情节发展与曲式结构相适应，如表演游戏各段对比突出，便于儿童区分并用动作表现。</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幼儿园韵律活动的要素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幼儿园韵律活动的选材</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动作及游戏的选择</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a:t>
            </a:r>
            <a:r>
              <a:rPr lang="zh-CN" altLang="en-US" sz="2400" b="1" dirty="0" smtClean="0">
                <a:solidFill>
                  <a:srgbClr val="FFC000"/>
                </a:solidFill>
                <a:latin typeface="汉仪文黑-55简" panose="00020600040101010101" charset="-122"/>
                <a:ea typeface="汉仪文黑-55简" panose="00020600040101010101" charset="-122"/>
              </a:rPr>
              <a:t>符合儿童的兴趣</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3-4岁喜欢模仿动作（如小兔跳），音乐游戏中喜竞赛追逐，但需动静交替，避免过度激烈。</a:t>
            </a:r>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（2）</a:t>
            </a:r>
            <a:r>
              <a:rPr lang="zh-CN" altLang="en-US" sz="2400" b="1" dirty="0" smtClean="0">
                <a:solidFill>
                  <a:srgbClr val="FFC000"/>
                </a:solidFill>
                <a:latin typeface="汉仪文黑-55简" panose="00020600040101010101" charset="-122"/>
                <a:ea typeface="汉仪文黑-55简" panose="00020600040101010101" charset="-122"/>
              </a:rPr>
              <a:t>考虑儿童的动作发展水平</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发展规律：整体到精细、不移动到移动、单纯到复合。小班宜从单纯、不移动、大肌肉动作入手；中大班可增加移动、复合动作，逐步提高速度与力度要求。</a:t>
            </a:r>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（3）</a:t>
            </a:r>
            <a:r>
              <a:rPr lang="zh-CN" altLang="en-US" sz="2400" b="1" dirty="0" smtClean="0">
                <a:solidFill>
                  <a:srgbClr val="FFC000"/>
                </a:solidFill>
                <a:latin typeface="汉仪文黑-55简" panose="00020600040101010101" charset="-122"/>
                <a:ea typeface="汉仪文黑-55简" panose="00020600040101010101" charset="-122"/>
              </a:rPr>
              <a:t>符合儿童的年龄特点</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根据音乐能力等合理安排。如“抢椅子”游戏：小班不减少椅子，保证人人有座；中大班可正常淘汰。结伴、配合动作适合中大班，小班以单独动作为主。</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一、 学前儿童歌唱能力的发展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3—4岁儿童歌唱能力的发展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旋律方面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在旋律的感知方面，这一年龄阶段儿童的感知具有不精确性，最明显的表现就是</a:t>
            </a:r>
            <a:r>
              <a:rPr lang="zh-CN" altLang="en-US" sz="2400" b="1" dirty="0" smtClean="0">
                <a:solidFill>
                  <a:srgbClr val="FFC000"/>
                </a:solidFill>
                <a:latin typeface="汉仪文黑-55简" panose="00020600040101010101" charset="-122"/>
                <a:ea typeface="汉仪文黑-55简" panose="00020600040101010101" charset="-122"/>
              </a:rPr>
              <a:t>“走音”现象</a:t>
            </a:r>
            <a:r>
              <a:rPr lang="zh-CN" altLang="en-US" sz="2400" dirty="0" smtClean="0">
                <a:solidFill>
                  <a:schemeClr val="tx1"/>
                </a:solidFill>
                <a:latin typeface="汉仪文黑-55简" panose="00020600040101010101" charset="-122"/>
                <a:ea typeface="汉仪文黑-55简" panose="00020600040101010101" charset="-122"/>
              </a:rPr>
              <a:t>。有相当一部分儿童的音准有问题，往往不能准确地唱出歌曲旋律，唱歌如同“说歌”。在没有乐器伴奏的情况下或是在独立歌唱时，这种走调、没调的情况尤为严重。当然，这种现象的发生可能是歌曲音域过宽、音调过高或过低、旋律太难等因素所致。</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第二节</a:t>
            </a:r>
            <a:r>
              <a:rPr lang="en-US" altLang="zh-CN" sz="3600" b="1" dirty="0" smtClean="0">
                <a:solidFill>
                  <a:srgbClr val="5C826D"/>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rPr>
              <a:t>韵律活动</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幼儿园韵律活动的要素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幼儿园韵律活动的选材</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有关道具的选择</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在学前儿童的韵律活动中，道具一般只在少数、特殊的情况下才被选用。在选择时要注意以下几点。</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a:t>
            </a:r>
            <a:r>
              <a:rPr lang="zh-CN" altLang="en-US" sz="2400" b="1" dirty="0" smtClean="0">
                <a:solidFill>
                  <a:srgbClr val="FFC000"/>
                </a:solidFill>
                <a:latin typeface="汉仪文黑-55简" panose="00020600040101010101" charset="-122"/>
                <a:ea typeface="汉仪文黑-55简" panose="00020600040101010101" charset="-122"/>
              </a:rPr>
              <a:t> 有助于动作表现</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所选道具有助于增强活动的趣味性，帮助儿童展开一定的想象和联想，丰富儿童对作品的体验和理解，促进儿童对动作和音乐的表现。</a:t>
            </a:r>
            <a:endParaRPr lang="zh-CN" altLang="en-US" sz="2400" dirty="0" smtClean="0">
              <a:solidFill>
                <a:schemeClr val="tx1"/>
              </a:solidFill>
              <a:latin typeface="汉仪文黑-55简" panose="00020600040101010101" charset="-122"/>
              <a:ea typeface="汉仪文黑-55简" panose="00020600040101010101" charset="-122"/>
            </a:endParaRPr>
          </a:p>
          <a:p>
            <a:pPr algn="just">
              <a:buClrTx/>
              <a:buSzTx/>
              <a:buFontTx/>
            </a:pPr>
            <a:r>
              <a:rPr lang="zh-CN" altLang="en-US" sz="2400" dirty="0" smtClean="0">
                <a:solidFill>
                  <a:schemeClr val="tx1"/>
                </a:solidFill>
                <a:latin typeface="汉仪文黑-55简" panose="00020600040101010101" charset="-122"/>
                <a:ea typeface="汉仪文黑-55简" panose="00020600040101010101" charset="-122"/>
              </a:rPr>
              <a:t>（2）</a:t>
            </a:r>
            <a:r>
              <a:rPr lang="zh-CN" altLang="en-US" sz="2400" b="1" dirty="0" smtClean="0">
                <a:solidFill>
                  <a:srgbClr val="FFC000"/>
                </a:solidFill>
                <a:latin typeface="汉仪文黑-55简" panose="00020600040101010101" charset="-122"/>
                <a:ea typeface="汉仪文黑-55简" panose="00020600040101010101" charset="-122"/>
              </a:rPr>
              <a:t> 形象美观，操作简单</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道具的外形要有一定的美感，要牢固、实用，以免儿童在活动过程中将道具碰坏，造成不必要的活动障碍。另外，道具不宜过大、过重，且使用规则应简单，以利于儿童携带和操作。</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2264215" y="1515543"/>
            <a:ext cx="1716019" cy="1445260"/>
          </a:xfrm>
          <a:prstGeom prst="rect">
            <a:avLst/>
          </a:prstGeom>
          <a:noFill/>
        </p:spPr>
        <p:txBody>
          <a:bodyPr wrap="square" rtlCol="0">
            <a:spAutoFit/>
          </a:bodyPr>
          <a:lstStyle/>
          <a:p>
            <a:pPr algn="ctr"/>
            <a:r>
              <a:rPr lang="en-US" altLang="zh-CN" sz="8800" b="1" dirty="0" smtClean="0">
                <a:solidFill>
                  <a:srgbClr val="5C826D"/>
                </a:solidFill>
                <a:latin typeface="汉仪文黑-55简" panose="00020600040101010101" charset="-122"/>
                <a:ea typeface="汉仪文黑-55简" panose="00020600040101010101" charset="-122"/>
              </a:rPr>
              <a:t>03</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2484755" y="2651125"/>
            <a:ext cx="7071995" cy="922020"/>
          </a:xfrm>
          <a:prstGeom prst="rect">
            <a:avLst/>
          </a:prstGeom>
          <a:noFill/>
        </p:spPr>
        <p:txBody>
          <a:bodyPr wrap="square" rtlCol="0">
            <a:spAutoFit/>
          </a:bodyPr>
          <a:lstStyle/>
          <a:p>
            <a:r>
              <a:rPr lang="zh-CN" altLang="en-US" sz="5400" dirty="0">
                <a:solidFill>
                  <a:srgbClr val="5C826D"/>
                </a:solidFill>
                <a:latin typeface="汉仪文黑-55简" panose="00020600040101010101" charset="-122"/>
                <a:ea typeface="汉仪文黑-55简" panose="00020600040101010101" charset="-122"/>
              </a:rPr>
              <a:t>打击乐演奏</a:t>
            </a:r>
            <a:endParaRPr lang="zh-CN" altLang="en-US" sz="5400" dirty="0">
              <a:solidFill>
                <a:srgbClr val="5C826D"/>
              </a:solidFill>
              <a:latin typeface="汉仪文黑-55简" panose="00020600040101010101" charset="-122"/>
              <a:ea typeface="汉仪文黑-55简" panose="00020600040101010101" charset="-122"/>
            </a:endParaRPr>
          </a:p>
        </p:txBody>
      </p:sp>
      <p:grpSp>
        <p:nvGrpSpPr>
          <p:cNvPr id="3" name="组合 2"/>
          <p:cNvGrpSpPr/>
          <p:nvPr/>
        </p:nvGrpSpPr>
        <p:grpSpPr>
          <a:xfrm>
            <a:off x="-1106816" y="1200000"/>
            <a:ext cx="2626702" cy="4081897"/>
            <a:chOff x="-783260" y="1634148"/>
            <a:chExt cx="1873519" cy="2911450"/>
          </a:xfrm>
        </p:grpSpPr>
        <p:sp>
          <p:nvSpPr>
            <p:cNvPr id="4" name="任意多边形 3"/>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9629471" y="-57386"/>
            <a:ext cx="4744029" cy="6972537"/>
            <a:chOff x="9629471" y="-57386"/>
            <a:chExt cx="4744029" cy="6972537"/>
          </a:xfrm>
        </p:grpSpPr>
        <p:sp>
          <p:nvSpPr>
            <p:cNvPr id="7" name="任意多边形 6"/>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9629471" y="-57386"/>
              <a:ext cx="2620422" cy="6972537"/>
              <a:chOff x="9629471" y="-57386"/>
              <a:chExt cx="2620422" cy="6972537"/>
            </a:xfrm>
          </p:grpSpPr>
          <p:sp>
            <p:nvSpPr>
              <p:cNvPr id="25" name="任意多边形 24"/>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a:t>
            </a:r>
            <a:r>
              <a:rPr lang="en-US" altLang="zh-CN" sz="3600" b="1" dirty="0" smtClean="0">
                <a:solidFill>
                  <a:srgbClr val="5C826D"/>
                </a:solidFill>
                <a:latin typeface="汉仪文黑-55简" panose="00020600040101010101" charset="-122"/>
                <a:ea typeface="汉仪文黑-55简" panose="00020600040101010101" charset="-122"/>
              </a:rPr>
              <a:t>节 打击乐演奏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学前儿童打击乐演奏能力的发展</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0—3岁儿童打击乐演奏能力的发展</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3岁前儿童对打击乐演奏有浓厚兴趣，源于对发声玩具的好奇，渴望弄响并获得满足。他们会自发敲击锅、碗等物品，探索声音的长短、高低、轻重，这是日后打击乐活动的“序曲”。使用简单乐器能自然扩展儿童在音调、节奏方面的体验，开发新的表达方式。虽然其敲击动作偶然、零碎，难以与音乐节奏保持一致，但提供自由、即兴创造的环境，能有效激发兴趣，拓展节奏预备性体验，为未来乐器学习和演奏能力发展奠定良好基础。</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a:t>
            </a:r>
            <a:r>
              <a:rPr lang="en-US" altLang="zh-CN" sz="3600" b="1" dirty="0" smtClean="0">
                <a:solidFill>
                  <a:srgbClr val="5C826D"/>
                </a:solidFill>
                <a:latin typeface="汉仪文黑-55简" panose="00020600040101010101" charset="-122"/>
                <a:ea typeface="汉仪文黑-55简" panose="00020600040101010101" charset="-122"/>
              </a:rPr>
              <a:t>节 打击乐演奏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学前儿童打击乐演奏能力的发展</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3—4岁儿童打击乐演奏能力的发展</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3-4岁儿童进入幼儿园后，接触小铃、响板等特制打击乐器，能学会简单演奏技能，但</a:t>
            </a:r>
            <a:r>
              <a:rPr lang="zh-CN" altLang="en-US" sz="2400" b="1" dirty="0" smtClean="0">
                <a:solidFill>
                  <a:srgbClr val="FFC000"/>
                </a:solidFill>
                <a:latin typeface="汉仪文黑-55简" panose="00020600040101010101" charset="-122"/>
                <a:ea typeface="汉仪文黑-55简" panose="00020600040101010101" charset="-122"/>
              </a:rPr>
              <a:t>因小肌肉未完全发育，操作能力有限</a:t>
            </a:r>
            <a:r>
              <a:rPr lang="zh-CN" altLang="en-US" sz="2400" dirty="0" smtClean="0">
                <a:solidFill>
                  <a:schemeClr val="tx1"/>
                </a:solidFill>
                <a:latin typeface="汉仪文黑-55简" panose="00020600040101010101" charset="-122"/>
                <a:ea typeface="汉仪文黑-55简" panose="00020600040101010101" charset="-122"/>
              </a:rPr>
              <a:t>。演奏中难以使声响与音乐协调，随乐意识差，常游离于音乐之外。集体演奏中体会声部配合有困难，但能初步做到同时开始、同时结束。儿童已表现出初步创造性，如建议用铃鼓表现大雨、小铃表现小雨，通过不同力度演奏体验表达，获得主动参与的愉悦。</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a:t>
            </a:r>
            <a:r>
              <a:rPr lang="en-US" altLang="zh-CN" sz="3600" b="1" dirty="0" smtClean="0">
                <a:solidFill>
                  <a:srgbClr val="5C826D"/>
                </a:solidFill>
                <a:latin typeface="汉仪文黑-55简" panose="00020600040101010101" charset="-122"/>
                <a:ea typeface="汉仪文黑-55简" panose="00020600040101010101" charset="-122"/>
              </a:rPr>
              <a:t>节 打击乐演奏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学前儿童打击乐演奏能力的发展</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(三) 4—5岁儿童打击乐演奏能力的发展</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4-5岁儿童在打击乐演奏上较大班有</a:t>
            </a:r>
            <a:r>
              <a:rPr lang="zh-CN" altLang="en-US" sz="2400" b="1" dirty="0" smtClean="0">
                <a:solidFill>
                  <a:srgbClr val="FFC000"/>
                </a:solidFill>
                <a:latin typeface="汉仪文黑-55简" panose="00020600040101010101" charset="-122"/>
                <a:ea typeface="汉仪文黑-55简" panose="00020600040101010101" charset="-122"/>
              </a:rPr>
              <a:t>显著进步</a:t>
            </a:r>
            <a:r>
              <a:rPr lang="zh-CN" altLang="en-US" sz="2400" dirty="0" smtClean="0">
                <a:solidFill>
                  <a:schemeClr val="tx1"/>
                </a:solidFill>
                <a:latin typeface="汉仪文黑-55简" panose="00020600040101010101" charset="-122"/>
                <a:ea typeface="汉仪文黑-55简" panose="00020600040101010101" charset="-122"/>
              </a:rPr>
              <a:t>：能模仿并探索不同演奏方法，掌握晃铃鼓、震沙球等复杂技巧，对音色、力度、速度的控制能力增强。随乐意识提升，大多数能基本合拍演奏。合作协调性发展，能同时开始结束，并处理好2-3个声部的配合，看指挥、理解手势的能力提高。创造性表现增强，能运用基本节奏型语汇表达音乐，如设计四拍子节奏型。</a:t>
            </a:r>
            <a:endParaRPr lang="zh-CN" altLang="en-US" sz="2400" dirty="0" smtClean="0">
              <a:solidFill>
                <a:schemeClr val="tx1"/>
              </a:solidFill>
              <a:latin typeface="汉仪文黑-55简" panose="00020600040101010101" charset="-122"/>
              <a:ea typeface="汉仪文黑-55简" panose="00020600040101010101" charset="-122"/>
            </a:endParaRPr>
          </a:p>
        </p:txBody>
      </p:sp>
      <p:pic>
        <p:nvPicPr>
          <p:cNvPr id="4" name="图片 3"/>
          <p:cNvPicPr>
            <a:picLocks noChangeAspect="1"/>
          </p:cNvPicPr>
          <p:nvPr/>
        </p:nvPicPr>
        <p:blipFill>
          <a:blip r:embed="rId1"/>
          <a:stretch>
            <a:fillRect/>
          </a:stretch>
        </p:blipFill>
        <p:spPr>
          <a:xfrm>
            <a:off x="1896745" y="4916170"/>
            <a:ext cx="8056880" cy="1128395"/>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a:t>
            </a:r>
            <a:r>
              <a:rPr lang="en-US" altLang="zh-CN" sz="3600" b="1" dirty="0" smtClean="0">
                <a:solidFill>
                  <a:srgbClr val="5C826D"/>
                </a:solidFill>
                <a:latin typeface="汉仪文黑-55简" panose="00020600040101010101" charset="-122"/>
                <a:ea typeface="汉仪文黑-55简" panose="00020600040101010101" charset="-122"/>
              </a:rPr>
              <a:t>节 打击乐演奏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学前儿童打击乐演奏能力的发展</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(四) 5—6岁儿童打击乐演奏能力的发展</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5-6岁儿童能演奏三角铁、双响筒等，掌握捏奏法等丰富方法，有意识地控制音量和音色。能始终与音乐节奏一致，准确演奏附点、切分节奏及复杂乐曲。合作协调能力强，能处理多声部配合，关注整体效果，理解指挥手势并即兴调整，与同伴情感交流。创造性主动，参与配器方案讨论，探索乐器制作，尝试即兴指挥。</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a:t>
            </a:r>
            <a:r>
              <a:rPr lang="en-US" altLang="zh-CN" sz="3600" b="1" dirty="0" smtClean="0">
                <a:solidFill>
                  <a:srgbClr val="5C826D"/>
                </a:solidFill>
                <a:latin typeface="汉仪文黑-55简" panose="00020600040101010101" charset="-122"/>
                <a:ea typeface="汉仪文黑-55简" panose="00020600040101010101" charset="-122"/>
              </a:rPr>
              <a:t>节 打击乐演奏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幼儿园打击乐演奏活动要素</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幼儿园常用打击乐器的种类</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a:t>
            </a:r>
            <a:r>
              <a:rPr lang="zh-CN" altLang="en-US" sz="2400" b="1" dirty="0" smtClean="0">
                <a:solidFill>
                  <a:srgbClr val="FFC000"/>
                </a:solidFill>
                <a:latin typeface="汉仪文黑-55简" panose="00020600040101010101" charset="-122"/>
                <a:ea typeface="汉仪文黑-55简" panose="00020600040101010101" charset="-122"/>
              </a:rPr>
              <a:t>碰铃</a:t>
            </a:r>
            <a:r>
              <a:rPr lang="zh-CN" altLang="en-US" sz="2400" dirty="0" smtClean="0">
                <a:solidFill>
                  <a:schemeClr val="tx1"/>
                </a:solidFill>
                <a:latin typeface="汉仪文黑-55简" panose="00020600040101010101" charset="-122"/>
                <a:ea typeface="汉仪文黑-55简" panose="00020600040101010101" charset="-122"/>
              </a:rPr>
              <a:t>：金属制，相互撞击发音，音色清脆柔和，表现强弱拍。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2. </a:t>
            </a:r>
            <a:r>
              <a:rPr lang="zh-CN" altLang="en-US" sz="2400" b="1" dirty="0" smtClean="0">
                <a:solidFill>
                  <a:srgbClr val="FFC000"/>
                </a:solidFill>
                <a:latin typeface="汉仪文黑-55简" panose="00020600040101010101" charset="-122"/>
                <a:ea typeface="汉仪文黑-55简" panose="00020600040101010101" charset="-122"/>
              </a:rPr>
              <a:t>串铃</a:t>
            </a:r>
            <a:r>
              <a:rPr lang="zh-CN" altLang="en-US" sz="2400" dirty="0" smtClean="0">
                <a:solidFill>
                  <a:schemeClr val="tx1"/>
                </a:solidFill>
                <a:latin typeface="汉仪文黑-55简" panose="00020600040101010101" charset="-122"/>
                <a:ea typeface="汉仪文黑-55简" panose="00020600040101010101" charset="-122"/>
              </a:rPr>
              <a:t>：金属小铃串成，敲击、抖动发音。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3. </a:t>
            </a:r>
            <a:r>
              <a:rPr lang="zh-CN" altLang="en-US" sz="2400" b="1" dirty="0" smtClean="0">
                <a:solidFill>
                  <a:srgbClr val="FFC000"/>
                </a:solidFill>
                <a:latin typeface="汉仪文黑-55简" panose="00020600040101010101" charset="-122"/>
                <a:ea typeface="汉仪文黑-55简" panose="00020600040101010101" charset="-122"/>
              </a:rPr>
              <a:t>铃鼓</a:t>
            </a:r>
            <a:r>
              <a:rPr lang="zh-CN" altLang="en-US" sz="2400" dirty="0" smtClean="0">
                <a:solidFill>
                  <a:schemeClr val="tx1"/>
                </a:solidFill>
                <a:latin typeface="汉仪文黑-55简" panose="00020600040101010101" charset="-122"/>
                <a:ea typeface="汉仪文黑-55简" panose="00020600040101010101" charset="-122"/>
              </a:rPr>
              <a:t>：皮革蒙框带金属片，可击鼓心、鼓边、抖腕产生颤音。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4. </a:t>
            </a:r>
            <a:r>
              <a:rPr lang="zh-CN" altLang="en-US" sz="2400" b="1" dirty="0" smtClean="0">
                <a:solidFill>
                  <a:srgbClr val="FFC000"/>
                </a:solidFill>
                <a:latin typeface="汉仪文黑-55简" panose="00020600040101010101" charset="-122"/>
                <a:ea typeface="汉仪文黑-55简" panose="00020600040101010101" charset="-122"/>
              </a:rPr>
              <a:t>大鼓</a:t>
            </a:r>
            <a:r>
              <a:rPr lang="zh-CN" altLang="en-US" sz="2400" dirty="0" smtClean="0">
                <a:solidFill>
                  <a:schemeClr val="tx1"/>
                </a:solidFill>
                <a:latin typeface="汉仪文黑-55简" panose="00020600040101010101" charset="-122"/>
                <a:ea typeface="汉仪文黑-55简" panose="00020600040101010101" charset="-122"/>
              </a:rPr>
              <a:t>：鼓槌敲击，音色低沉，击鼓心或鼓边效果不同。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5. </a:t>
            </a:r>
            <a:r>
              <a:rPr lang="zh-CN" altLang="en-US" sz="2400" b="1" dirty="0" smtClean="0">
                <a:solidFill>
                  <a:srgbClr val="FFC000"/>
                </a:solidFill>
                <a:latin typeface="汉仪文黑-55简" panose="00020600040101010101" charset="-122"/>
                <a:ea typeface="汉仪文黑-55简" panose="00020600040101010101" charset="-122"/>
              </a:rPr>
              <a:t>三角铁</a:t>
            </a:r>
            <a:r>
              <a:rPr lang="zh-CN" altLang="en-US" sz="2400" dirty="0" smtClean="0">
                <a:solidFill>
                  <a:schemeClr val="tx1"/>
                </a:solidFill>
                <a:latin typeface="汉仪文黑-55简" panose="00020600040101010101" charset="-122"/>
                <a:ea typeface="汉仪文黑-55简" panose="00020600040101010101" charset="-122"/>
              </a:rPr>
              <a:t>：钢条悬挂，金属棒敲击，音色接近碰铃，延续音长。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6. </a:t>
            </a:r>
            <a:r>
              <a:rPr lang="zh-CN" altLang="en-US" sz="2400" b="1" dirty="0" smtClean="0">
                <a:solidFill>
                  <a:srgbClr val="FFC000"/>
                </a:solidFill>
                <a:latin typeface="汉仪文黑-55简" panose="00020600040101010101" charset="-122"/>
                <a:ea typeface="汉仪文黑-55简" panose="00020600040101010101" charset="-122"/>
              </a:rPr>
              <a:t>响板</a:t>
            </a:r>
            <a:r>
              <a:rPr lang="zh-CN" altLang="en-US" sz="2400" dirty="0" smtClean="0">
                <a:solidFill>
                  <a:schemeClr val="tx1"/>
                </a:solidFill>
                <a:latin typeface="汉仪文黑-55简" panose="00020600040101010101" charset="-122"/>
                <a:ea typeface="汉仪文黑-55简" panose="00020600040101010101" charset="-122"/>
              </a:rPr>
              <a:t>：两片木块松紧带相连，捏合或手掌拍击发音。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7. </a:t>
            </a:r>
            <a:r>
              <a:rPr lang="zh-CN" altLang="en-US" sz="2400" b="1" dirty="0" smtClean="0">
                <a:solidFill>
                  <a:srgbClr val="FFC000"/>
                </a:solidFill>
                <a:latin typeface="汉仪文黑-55简" panose="00020600040101010101" charset="-122"/>
                <a:ea typeface="汉仪文黑-55简" panose="00020600040101010101" charset="-122"/>
              </a:rPr>
              <a:t>木鱼</a:t>
            </a:r>
            <a:r>
              <a:rPr lang="zh-CN" altLang="en-US" sz="2400" dirty="0" smtClean="0">
                <a:solidFill>
                  <a:schemeClr val="tx1"/>
                </a:solidFill>
                <a:latin typeface="汉仪文黑-55简" panose="00020600040101010101" charset="-122"/>
                <a:ea typeface="汉仪文黑-55简" panose="00020600040101010101" charset="-122"/>
              </a:rPr>
              <a:t>：木制鱼形，敲击棒敲头发音。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endParaRPr lang="zh-CN" altLang="en-US" sz="2400" dirty="0" smtClean="0">
              <a:solidFill>
                <a:schemeClr val="tx1"/>
              </a:solidFill>
              <a:latin typeface="汉仪文黑-55简" panose="00020600040101010101" charset="-122"/>
              <a:ea typeface="汉仪文黑-55简" panose="00020600040101010101" charset="-122"/>
            </a:endParaRPr>
          </a:p>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a:t>
            </a:r>
            <a:r>
              <a:rPr lang="en-US" altLang="zh-CN" sz="3600" b="1" dirty="0" smtClean="0">
                <a:solidFill>
                  <a:srgbClr val="5C826D"/>
                </a:solidFill>
                <a:latin typeface="汉仪文黑-55简" panose="00020600040101010101" charset="-122"/>
                <a:ea typeface="汉仪文黑-55简" panose="00020600040101010101" charset="-122"/>
              </a:rPr>
              <a:t>节 打击乐演奏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幼儿园打击乐演奏活动要素</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幼儿园常用打击乐器的种类</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8. </a:t>
            </a:r>
            <a:r>
              <a:rPr lang="zh-CN" altLang="en-US" sz="2400" b="1" dirty="0" smtClean="0">
                <a:solidFill>
                  <a:srgbClr val="FFC000"/>
                </a:solidFill>
                <a:latin typeface="汉仪文黑-55简" panose="00020600040101010101" charset="-122"/>
                <a:ea typeface="汉仪文黑-55简" panose="00020600040101010101" charset="-122"/>
              </a:rPr>
              <a:t>双响筒</a:t>
            </a:r>
            <a:r>
              <a:rPr lang="zh-CN" altLang="en-US" sz="2400" dirty="0" smtClean="0">
                <a:solidFill>
                  <a:schemeClr val="tx1"/>
                </a:solidFill>
                <a:latin typeface="汉仪文黑-55简" panose="00020600040101010101" charset="-122"/>
                <a:ea typeface="汉仪文黑-55简" panose="00020600040101010101" charset="-122"/>
              </a:rPr>
              <a:t>：木筒中节有柄，敲击两端发出不同音高，模拟马蹄声。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9. </a:t>
            </a:r>
            <a:r>
              <a:rPr lang="zh-CN" altLang="en-US" sz="2400" b="1" dirty="0" smtClean="0">
                <a:solidFill>
                  <a:srgbClr val="FFC000"/>
                </a:solidFill>
                <a:latin typeface="汉仪文黑-55简" panose="00020600040101010101" charset="-122"/>
                <a:ea typeface="汉仪文黑-55简" panose="00020600040101010101" charset="-122"/>
              </a:rPr>
              <a:t>蛙鸣筒</a:t>
            </a:r>
            <a:r>
              <a:rPr lang="zh-CN" altLang="en-US" sz="2400" dirty="0" smtClean="0">
                <a:solidFill>
                  <a:schemeClr val="tx1"/>
                </a:solidFill>
                <a:latin typeface="汉仪文黑-55简" panose="00020600040101010101" charset="-122"/>
                <a:ea typeface="汉仪文黑-55简" panose="00020600040101010101" charset="-122"/>
              </a:rPr>
              <a:t>：竹木制带沟槽，刮奏似蛙鸣，也可敲奏。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10. </a:t>
            </a:r>
            <a:r>
              <a:rPr lang="zh-CN" altLang="en-US" sz="2400" b="1" dirty="0" smtClean="0">
                <a:solidFill>
                  <a:srgbClr val="FFC000"/>
                </a:solidFill>
                <a:latin typeface="汉仪文黑-55简" panose="00020600040101010101" charset="-122"/>
                <a:ea typeface="汉仪文黑-55简" panose="00020600040101010101" charset="-122"/>
              </a:rPr>
              <a:t>沙球</a:t>
            </a:r>
            <a:r>
              <a:rPr lang="zh-CN" altLang="en-US" sz="2400" dirty="0" smtClean="0">
                <a:solidFill>
                  <a:schemeClr val="tx1"/>
                </a:solidFill>
                <a:latin typeface="汉仪文黑-55简" panose="00020600040101010101" charset="-122"/>
                <a:ea typeface="汉仪文黑-55简" panose="00020600040101010101" charset="-122"/>
              </a:rPr>
              <a:t>：空心球内装沙粒，抖动摇晃发音。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11. </a:t>
            </a:r>
            <a:r>
              <a:rPr lang="zh-CN" altLang="en-US" sz="2400" b="1" dirty="0" smtClean="0">
                <a:solidFill>
                  <a:srgbClr val="FFC000"/>
                </a:solidFill>
                <a:latin typeface="汉仪文黑-55简" panose="00020600040101010101" charset="-122"/>
                <a:ea typeface="汉仪文黑-55简" panose="00020600040101010101" charset="-122"/>
              </a:rPr>
              <a:t>钹</a:t>
            </a:r>
            <a:r>
              <a:rPr lang="zh-CN" altLang="en-US" sz="2400" dirty="0" smtClean="0">
                <a:solidFill>
                  <a:schemeClr val="tx1"/>
                </a:solidFill>
                <a:latin typeface="汉仪文黑-55简" panose="00020600040101010101" charset="-122"/>
                <a:ea typeface="汉仪文黑-55简" panose="00020600040101010101" charset="-122"/>
              </a:rPr>
              <a:t>：铜合金圆盘，相互撞击或敲击，音色响亮延续长。  </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12. </a:t>
            </a:r>
            <a:r>
              <a:rPr lang="zh-CN" altLang="en-US" sz="2400" b="1" dirty="0" smtClean="0">
                <a:solidFill>
                  <a:srgbClr val="FFC000"/>
                </a:solidFill>
                <a:latin typeface="汉仪文黑-55简" panose="00020600040101010101" charset="-122"/>
                <a:ea typeface="汉仪文黑-55简" panose="00020600040101010101" charset="-122"/>
              </a:rPr>
              <a:t>锣</a:t>
            </a:r>
            <a:r>
              <a:rPr lang="zh-CN" altLang="en-US" sz="2400" dirty="0" smtClean="0">
                <a:solidFill>
                  <a:schemeClr val="tx1"/>
                </a:solidFill>
                <a:latin typeface="汉仪文黑-55简" panose="00020600040101010101" charset="-122"/>
                <a:ea typeface="汉仪文黑-55简" panose="00020600040101010101" charset="-122"/>
              </a:rPr>
              <a:t>：铜盘带柄，软槌或硬槌敲击，分大锣小锣。  </a:t>
            </a:r>
            <a:endParaRPr lang="zh-CN" altLang="en-US" sz="2400" dirty="0" smtClean="0">
              <a:solidFill>
                <a:schemeClr val="tx1"/>
              </a:solidFill>
              <a:latin typeface="汉仪文黑-55简" panose="00020600040101010101" charset="-122"/>
              <a:ea typeface="汉仪文黑-55简" panose="00020600040101010101" charset="-122"/>
            </a:endParaRPr>
          </a:p>
          <a:p>
            <a:pPr algn="just"/>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小班适合碰铃、串铃、响板、铃鼓（敲击）、沙球；中班学木鱼、铃鼓（抖动）、蛙鸣筒、锣、钹；大班适合三角铁、双响筒。演奏要求手腕放松、灵活。另有固定音高乐器如木琴、铝板琴。</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a:t>
            </a:r>
            <a:r>
              <a:rPr lang="en-US" altLang="zh-CN" sz="3600" b="1" dirty="0" smtClean="0">
                <a:solidFill>
                  <a:srgbClr val="5C826D"/>
                </a:solidFill>
                <a:latin typeface="汉仪文黑-55简" panose="00020600040101010101" charset="-122"/>
                <a:ea typeface="汉仪文黑-55简" panose="00020600040101010101" charset="-122"/>
              </a:rPr>
              <a:t>节 打击乐演奏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幼儿园打击乐演奏活动要素</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打击乐演奏的简单知识和技能</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乐器的名称和分类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知道并记住打击乐器的名称，能根据乐器的音色给其分类。</a:t>
            </a:r>
            <a:r>
              <a:rPr lang="zh-CN" altLang="en-US" sz="2400" dirty="0" smtClean="0">
                <a:solidFill>
                  <a:schemeClr val="tx1"/>
                </a:solidFill>
                <a:latin typeface="汉仪文黑-55简" panose="00020600040101010101" charset="-122"/>
                <a:ea typeface="汉仪文黑-55简" panose="00020600040101010101" charset="-122"/>
              </a:rPr>
              <a:t>如碰铃和三角铁，音色都比较明亮，柔和，通常归为一类;响板、木鱼、双响筒等，音色都比较清脆、圆润，可以归为一类;铃鼓、串铃等，摇动时都有一种颤音的效果，可以归为一类;大鼓、锣及钹，音色各具特点，通常归为特色乐器或加强乐器一类。</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2. 正确的演奏方法</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在集体参与的、多声部的乐器合奏活动中，正确的演奏方法包括：用自然、协调的动作来演奏;用适中的音量和好听的音色来表现;在演奏过程中，随时注意倾听音乐和其他声部的演奏，使自己的演奏与集体相协调一致。</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a:t>
            </a:r>
            <a:r>
              <a:rPr lang="en-US" altLang="zh-CN" sz="3600" b="1" dirty="0" smtClean="0">
                <a:solidFill>
                  <a:srgbClr val="5C826D"/>
                </a:solidFill>
                <a:latin typeface="汉仪文黑-55简" panose="00020600040101010101" charset="-122"/>
                <a:ea typeface="汉仪文黑-55简" panose="00020600040101010101" charset="-122"/>
              </a:rPr>
              <a:t>节 打击乐演奏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幼儿园打击乐演奏活动要素</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打击乐演奏的简单知识和技能</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3. 配器</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根据音乐性质、情绪选配打击乐器及节奏型，追求整体协调。需让儿童了解乐器音色分类（高音：三角铁、碰铃；中音：响板、木鱼、沙球、铃鼓；低音：大鼓、钹）及组合效果（如串铃配双响筒模拟马蹄，延续音乐器弱奏颤音）。分析乐曲强弱拍、乐句结构，选用不同乐器音色或变换节奏型，贯彻</a:t>
            </a:r>
            <a:r>
              <a:rPr lang="zh-CN" altLang="en-US" sz="2400" b="1" dirty="0" smtClean="0">
                <a:solidFill>
                  <a:srgbClr val="FFC000"/>
                </a:solidFill>
                <a:latin typeface="汉仪文黑-55简" panose="00020600040101010101" charset="-122"/>
                <a:ea typeface="汉仪文黑-55简" panose="00020600040101010101" charset="-122"/>
              </a:rPr>
              <a:t>对比统一原则</a:t>
            </a:r>
            <a:r>
              <a:rPr lang="zh-CN" altLang="en-US" sz="2400" dirty="0" smtClean="0">
                <a:solidFill>
                  <a:schemeClr val="tx1"/>
                </a:solidFill>
                <a:latin typeface="汉仪文黑-55简" panose="00020600040101010101" charset="-122"/>
                <a:ea typeface="汉仪文黑-55简" panose="00020600040101010101" charset="-122"/>
              </a:rPr>
              <a:t>。</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4. 看指挥</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学习看指挥手势，掌握“准备”“开始”“结束”的动作；眼睛注视指挥，身体微前倾与之沟通；看懂节奏、音色变化手势，使</a:t>
            </a:r>
            <a:r>
              <a:rPr lang="zh-CN" altLang="en-US" sz="2400" b="1" dirty="0" smtClean="0">
                <a:solidFill>
                  <a:srgbClr val="FFC000"/>
                </a:solidFill>
                <a:latin typeface="汉仪文黑-55简" panose="00020600040101010101" charset="-122"/>
                <a:ea typeface="汉仪文黑-55简" panose="00020600040101010101" charset="-122"/>
              </a:rPr>
              <a:t>演奏与集体协调一致</a:t>
            </a:r>
            <a:r>
              <a:rPr lang="zh-CN" altLang="en-US" sz="2400" dirty="0" smtClean="0">
                <a:solidFill>
                  <a:schemeClr val="tx1"/>
                </a:solidFill>
                <a:latin typeface="汉仪文黑-55简" panose="00020600040101010101" charset="-122"/>
                <a:ea typeface="汉仪文黑-55简" panose="00020600040101010101" charset="-122"/>
              </a:rPr>
              <a:t>。</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一、 学前儿童歌唱能力的发展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3—4岁儿童歌唱能力的发展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4. 节奏方面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在节奏方面，3—4岁的儿童基本上能做到</a:t>
            </a:r>
            <a:r>
              <a:rPr lang="zh-CN" altLang="en-US" sz="2400" b="1" dirty="0" smtClean="0">
                <a:solidFill>
                  <a:srgbClr val="FFC000"/>
                </a:solidFill>
                <a:latin typeface="汉仪文黑-55简" panose="00020600040101010101" charset="-122"/>
                <a:ea typeface="汉仪文黑-55简" panose="00020600040101010101" charset="-122"/>
              </a:rPr>
              <a:t>比较合拍地歌唱</a:t>
            </a:r>
            <a:r>
              <a:rPr lang="zh-CN" altLang="en-US" sz="2400" dirty="0" smtClean="0">
                <a:solidFill>
                  <a:schemeClr val="tx1"/>
                </a:solidFill>
                <a:latin typeface="汉仪文黑-55简" panose="00020600040101010101" charset="-122"/>
                <a:ea typeface="汉仪文黑-55简" panose="00020600040101010101" charset="-122"/>
              </a:rPr>
              <a:t>，尤其是对与走步、跑步、心跳、呼吸等相协调的节奏——四分音符、八分音符所构成的歌曲节奏更易感受和掌握。</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5. 呼吸方面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3—4岁的儿童由于肺活量较小，呼吸较浅，对气息控制的能力还没有很好地发展起来，因此往往</a:t>
            </a:r>
            <a:r>
              <a:rPr lang="zh-CN" altLang="en-US" sz="2400" b="1" dirty="0" smtClean="0">
                <a:solidFill>
                  <a:srgbClr val="FFC000"/>
                </a:solidFill>
                <a:latin typeface="汉仪文黑-55简" panose="00020600040101010101" charset="-122"/>
                <a:ea typeface="汉仪文黑-55简" panose="00020600040101010101" charset="-122"/>
                <a:sym typeface="+mn-ea"/>
              </a:rPr>
              <a:t>不能根据乐句的需要来换气</a:t>
            </a:r>
            <a:r>
              <a:rPr lang="zh-CN" altLang="en-US" sz="2400" dirty="0" smtClean="0">
                <a:latin typeface="汉仪文黑-55简" panose="00020600040101010101" charset="-122"/>
                <a:ea typeface="汉仪文黑-55简" panose="00020600040101010101" charset="-122"/>
                <a:sym typeface="+mn-ea"/>
              </a:rPr>
              <a:t>。有的儿童会一字一换气、一字一顿地歌唱，有的则一句歌词没唱完就换气，常常因换气而中断句子、中断词意(一般会在强拍后面或时值较长的音后面自由换气)。</a:t>
            </a:r>
            <a:endParaRPr lang="zh-CN" altLang="en-US" sz="2400" dirty="0" smtClean="0">
              <a:solidFill>
                <a:schemeClr val="tx1"/>
              </a:solidFill>
              <a:latin typeface="汉仪文黑-55简" panose="00020600040101010101" charset="-122"/>
              <a:ea typeface="汉仪文黑-55简" panose="00020600040101010101" charset="-122"/>
            </a:endParaRPr>
          </a:p>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第三</a:t>
            </a:r>
            <a:r>
              <a:rPr lang="en-US" altLang="zh-CN" sz="3600" b="1" dirty="0" smtClean="0">
                <a:solidFill>
                  <a:srgbClr val="5C826D"/>
                </a:solidFill>
                <a:latin typeface="汉仪文黑-55简" panose="00020600040101010101" charset="-122"/>
                <a:ea typeface="汉仪文黑-55简" panose="00020600040101010101" charset="-122"/>
              </a:rPr>
              <a:t>节 打击乐演奏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幼儿园打击乐演奏活动要素</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(三) 打击乐演奏活动的选材</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a:t>
            </a:r>
            <a:r>
              <a:rPr lang="zh-CN" altLang="en-US" sz="2400" b="1" dirty="0" smtClean="0">
                <a:solidFill>
                  <a:srgbClr val="FFC000"/>
                </a:solidFill>
                <a:latin typeface="汉仪文黑-55简" panose="00020600040101010101" charset="-122"/>
                <a:ea typeface="汉仪文黑-55简" panose="00020600040101010101" charset="-122"/>
              </a:rPr>
              <a:t>音乐</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选择节奏鲜明、旋律优美、结构工整的儿童乐曲。小班宜用熟悉短小的乐曲；中大班可选二段体或三段体，段落旋律对比明显，便于用不同音色、节奏型表现。</a:t>
            </a:r>
            <a:endParaRPr lang="en-US" altLang="zh-CN" sz="2400" dirty="0" smtClean="0">
              <a:solidFill>
                <a:schemeClr val="tx1"/>
              </a:solidFill>
              <a:latin typeface="汉仪文黑-55简" panose="00020600040101010101" charset="-122"/>
              <a:ea typeface="汉仪文黑-55简" panose="00020600040101010101" charset="-122"/>
            </a:endParaRPr>
          </a:p>
          <a:p>
            <a:pPr algn="just">
              <a:buClrTx/>
              <a:buSzTx/>
              <a:buFontTx/>
            </a:pPr>
            <a:r>
              <a:rPr lang="zh-CN" altLang="en-US" sz="2400" dirty="0" smtClean="0">
                <a:solidFill>
                  <a:schemeClr val="tx1"/>
                </a:solidFill>
                <a:latin typeface="汉仪文黑-55简" panose="00020600040101010101" charset="-122"/>
                <a:ea typeface="汉仪文黑-55简" panose="00020600040101010101" charset="-122"/>
              </a:rPr>
              <a:t>2. </a:t>
            </a:r>
            <a:r>
              <a:rPr lang="zh-CN" altLang="en-US" sz="2400" b="1" dirty="0" smtClean="0">
                <a:solidFill>
                  <a:srgbClr val="FFC000"/>
                </a:solidFill>
                <a:latin typeface="汉仪文黑-55简" panose="00020600040101010101" charset="-122"/>
                <a:ea typeface="汉仪文黑-55简" panose="00020600040101010101" charset="-122"/>
              </a:rPr>
              <a:t>乐器</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注意音色好（如皮制铃鼓）、大小适中（铃鼓直径12-15</a:t>
            </a:r>
            <a:r>
              <a:rPr lang="en-US" altLang="zh-CN" sz="2400" dirty="0" smtClean="0">
                <a:solidFill>
                  <a:schemeClr val="tx1"/>
                </a:solidFill>
                <a:latin typeface="汉仪文黑-55简" panose="00020600040101010101" charset="-122"/>
                <a:ea typeface="汉仪文黑-55简" panose="00020600040101010101" charset="-122"/>
              </a:rPr>
              <a:t>cm，</a:t>
            </a:r>
            <a:r>
              <a:rPr lang="zh-CN" altLang="en-US" sz="2400" dirty="0" smtClean="0">
                <a:solidFill>
                  <a:schemeClr val="tx1"/>
                </a:solidFill>
                <a:latin typeface="汉仪文黑-55简" panose="00020600040101010101" charset="-122"/>
                <a:ea typeface="汉仪文黑-55简" panose="00020600040101010101" charset="-122"/>
              </a:rPr>
              <a:t>三角铁钢条直径0.5</a:t>
            </a:r>
            <a:r>
              <a:rPr lang="en-US" altLang="zh-CN" sz="2400" dirty="0" smtClean="0">
                <a:solidFill>
                  <a:schemeClr val="tx1"/>
                </a:solidFill>
                <a:latin typeface="汉仪文黑-55简" panose="00020600040101010101" charset="-122"/>
                <a:ea typeface="汉仪文黑-55简" panose="00020600040101010101" charset="-122"/>
              </a:rPr>
              <a:t>cm</a:t>
            </a:r>
            <a:r>
              <a:rPr lang="zh-CN" altLang="en-US" sz="2400" dirty="0" smtClean="0">
                <a:solidFill>
                  <a:schemeClr val="tx1"/>
                </a:solidFill>
                <a:latin typeface="汉仪文黑-55简" panose="00020600040101010101" charset="-122"/>
                <a:ea typeface="汉仪文黑-55简" panose="00020600040101010101" charset="-122"/>
              </a:rPr>
              <a:t>左右），演奏方法适合儿童发展水平。小班铃鼓用掌击，中大班可摇奏；响板小中班用掌击，大班捏奏；双响筒、三角铁适合大班。</a:t>
            </a:r>
            <a:endParaRPr lang="en-US" altLang="zh-CN" sz="2400" dirty="0" smtClean="0">
              <a:solidFill>
                <a:schemeClr val="tx1"/>
              </a:solidFill>
              <a:latin typeface="汉仪文黑-55简" panose="00020600040101010101" charset="-122"/>
              <a:ea typeface="汉仪文黑-55简" panose="00020600040101010101" charset="-122"/>
            </a:endParaRPr>
          </a:p>
          <a:p>
            <a:pPr algn="just">
              <a:buClrTx/>
              <a:buSzTx/>
              <a:buFontTx/>
            </a:pPr>
            <a:r>
              <a:rPr lang="zh-CN" altLang="en-US" sz="2400" dirty="0" smtClean="0">
                <a:solidFill>
                  <a:schemeClr val="tx1"/>
                </a:solidFill>
                <a:latin typeface="汉仪文黑-55简" panose="00020600040101010101" charset="-122"/>
                <a:ea typeface="汉仪文黑-55简" panose="00020600040101010101" charset="-122"/>
              </a:rPr>
              <a:t>3. </a:t>
            </a:r>
            <a:r>
              <a:rPr lang="zh-CN" altLang="en-US" sz="2400" b="1" dirty="0" smtClean="0">
                <a:solidFill>
                  <a:srgbClr val="FFC000"/>
                </a:solidFill>
                <a:latin typeface="汉仪文黑-55简" panose="00020600040101010101" charset="-122"/>
                <a:ea typeface="汉仪文黑-55简" panose="00020600040101010101" charset="-122"/>
              </a:rPr>
              <a:t>配器方案</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适合儿童能力，小班节奏型与音色变化不宜频繁，一般一段落换一节奏型，用2-3种乐器；中大班可递增。同时富有艺术表现力，符合乐曲性质，体现对比统一与丰富完整性。</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2264215" y="1515543"/>
            <a:ext cx="1716019" cy="1445260"/>
          </a:xfrm>
          <a:prstGeom prst="rect">
            <a:avLst/>
          </a:prstGeom>
          <a:noFill/>
        </p:spPr>
        <p:txBody>
          <a:bodyPr wrap="square" rtlCol="0">
            <a:spAutoFit/>
          </a:bodyPr>
          <a:lstStyle/>
          <a:p>
            <a:pPr algn="ctr"/>
            <a:r>
              <a:rPr lang="en-US" altLang="zh-CN" sz="8800" b="1" dirty="0" smtClean="0">
                <a:solidFill>
                  <a:srgbClr val="5C826D"/>
                </a:solidFill>
                <a:latin typeface="汉仪文黑-55简" panose="00020600040101010101" charset="-122"/>
                <a:ea typeface="汉仪文黑-55简" panose="00020600040101010101" charset="-122"/>
              </a:rPr>
              <a:t>04</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2484755" y="2651125"/>
            <a:ext cx="7071995" cy="922020"/>
          </a:xfrm>
          <a:prstGeom prst="rect">
            <a:avLst/>
          </a:prstGeom>
          <a:noFill/>
        </p:spPr>
        <p:txBody>
          <a:bodyPr wrap="square" rtlCol="0">
            <a:spAutoFit/>
          </a:bodyPr>
          <a:lstStyle/>
          <a:p>
            <a:r>
              <a:rPr lang="zh-CN" altLang="en-US" sz="5400" dirty="0">
                <a:solidFill>
                  <a:srgbClr val="5C826D"/>
                </a:solidFill>
                <a:latin typeface="汉仪文黑-55简" panose="00020600040101010101" charset="-122"/>
                <a:ea typeface="汉仪文黑-55简" panose="00020600040101010101" charset="-122"/>
              </a:rPr>
              <a:t>音乐欣赏 </a:t>
            </a:r>
            <a:endParaRPr lang="zh-CN" altLang="en-US" sz="5400" dirty="0">
              <a:solidFill>
                <a:srgbClr val="5C826D"/>
              </a:solidFill>
              <a:latin typeface="汉仪文黑-55简" panose="00020600040101010101" charset="-122"/>
              <a:ea typeface="汉仪文黑-55简" panose="00020600040101010101" charset="-122"/>
            </a:endParaRPr>
          </a:p>
        </p:txBody>
      </p:sp>
      <p:grpSp>
        <p:nvGrpSpPr>
          <p:cNvPr id="3" name="组合 2"/>
          <p:cNvGrpSpPr/>
          <p:nvPr/>
        </p:nvGrpSpPr>
        <p:grpSpPr>
          <a:xfrm>
            <a:off x="-1106816" y="1200000"/>
            <a:ext cx="2626702" cy="4081897"/>
            <a:chOff x="-783260" y="1634148"/>
            <a:chExt cx="1873519" cy="2911450"/>
          </a:xfrm>
        </p:grpSpPr>
        <p:sp>
          <p:nvSpPr>
            <p:cNvPr id="4" name="任意多边形 3"/>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9629471" y="-57386"/>
            <a:ext cx="4744029" cy="6972537"/>
            <a:chOff x="9629471" y="-57386"/>
            <a:chExt cx="4744029" cy="6972537"/>
          </a:xfrm>
        </p:grpSpPr>
        <p:sp>
          <p:nvSpPr>
            <p:cNvPr id="7" name="任意多边形 6"/>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9629471" y="-57386"/>
              <a:ext cx="2620422" cy="6972537"/>
              <a:chOff x="9629471" y="-57386"/>
              <a:chExt cx="2620422" cy="6972537"/>
            </a:xfrm>
          </p:grpSpPr>
          <p:sp>
            <p:nvSpPr>
              <p:cNvPr id="25" name="任意多边形 24"/>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第四</a:t>
            </a:r>
            <a:r>
              <a:rPr lang="en-US" altLang="zh-CN" sz="3600" b="1" dirty="0" smtClean="0">
                <a:solidFill>
                  <a:srgbClr val="5C826D"/>
                </a:solidFill>
                <a:latin typeface="汉仪文黑-55简" panose="00020600040101010101" charset="-122"/>
                <a:ea typeface="汉仪文黑-55简" panose="00020600040101010101" charset="-122"/>
              </a:rPr>
              <a:t>节 音乐欣赏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学前儿童音乐欣赏能力的发展</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0—3岁儿童音乐感知能力的发展</a:t>
            </a:r>
            <a:r>
              <a:rPr lang="en-US" altLang="zh-CN" sz="3600" b="1" dirty="0" smtClean="0">
                <a:solidFill>
                  <a:srgbClr val="5C826D"/>
                </a:solidFill>
                <a:latin typeface="汉仪文黑-55简" panose="00020600040101010101" charset="-122"/>
                <a:ea typeface="汉仪文黑-55简" panose="00020600040101010101" charset="-122"/>
              </a:rPr>
              <a:t> </a:t>
            </a:r>
            <a:endParaRPr lang="en-US" altLang="zh-CN" sz="3600" b="1" dirty="0" smtClean="0">
              <a:solidFill>
                <a:srgbClr val="5C826D"/>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胎儿期第三个月起，胎儿对声音已有反应，出生后对母亲心跳声感到安定。轻柔声音（如微风、海浪）能使婴儿停止哭闹。婴儿能区分音乐与其他声音，半岁左右开始模仿发声，体验声音游戏。2个月能区别铃声，3个月区分人声及八度音程，6个月主动转向音乐来源，分辨大三、小三度，对旋律轮廓变化有反应，采用“整体处理策略”。</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1岁前听觉反应较缓慢，之后分辨能力增强，能区分声源、音色、四度五度音程，模仿环境声音，专注倾听喜爱音乐。2岁左右喜欢唱歌及用物体创造声音，奥尔夫主张鼓励敲击物体探索声音。</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第四</a:t>
            </a:r>
            <a:r>
              <a:rPr lang="en-US" altLang="zh-CN" sz="3600" b="1" dirty="0" smtClean="0">
                <a:solidFill>
                  <a:srgbClr val="5C826D"/>
                </a:solidFill>
                <a:latin typeface="汉仪文黑-55简" panose="00020600040101010101" charset="-122"/>
                <a:ea typeface="汉仪文黑-55简" panose="00020600040101010101" charset="-122"/>
              </a:rPr>
              <a:t>节 音乐欣赏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学前儿童音乐欣赏能力的发展</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3—4岁儿童音乐欣赏能力的发展</a:t>
            </a:r>
            <a:r>
              <a:rPr lang="en-US" altLang="zh-CN" sz="3600" b="1" dirty="0" smtClean="0">
                <a:solidFill>
                  <a:srgbClr val="5C826D"/>
                </a:solidFill>
                <a:latin typeface="汉仪文黑-55简" panose="00020600040101010101" charset="-122"/>
                <a:ea typeface="汉仪文黑-55简" panose="00020600040101010101" charset="-122"/>
              </a:rPr>
              <a:t> </a:t>
            </a:r>
            <a:endParaRPr lang="en-US" altLang="zh-CN" sz="3600" b="1" dirty="0" smtClean="0">
              <a:solidFill>
                <a:srgbClr val="5C826D"/>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3岁儿童已有较多倾听体验，能自发注意喜欢的音乐。虽不易理解不同情绪性质，但能随音乐作出动作反应，如摇篮曲晃动身体、进行曲踏步，已初步感受音乐情绪。其音乐理解能力有限，小班末期在良好教育下能借助想象理解鲜明情绪并产生共鸣，但区分音色、节奏等表现手段有困难。儿童常用身体动作作为创造性表现手段，用自己想出的动作表现音乐。</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第四</a:t>
            </a:r>
            <a:r>
              <a:rPr lang="en-US" altLang="zh-CN" sz="3600" b="1" dirty="0" smtClean="0">
                <a:solidFill>
                  <a:srgbClr val="5C826D"/>
                </a:solidFill>
                <a:latin typeface="汉仪文黑-55简" panose="00020600040101010101" charset="-122"/>
                <a:ea typeface="汉仪文黑-55简" panose="00020600040101010101" charset="-122"/>
              </a:rPr>
              <a:t>节 音乐欣赏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学前儿童音乐欣赏能力的发展</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(三) 4—5岁儿童音乐欣赏能力的发展</a:t>
            </a:r>
            <a:r>
              <a:rPr lang="en-US" altLang="zh-CN" sz="3600" b="1" dirty="0" smtClean="0">
                <a:solidFill>
                  <a:srgbClr val="5C826D"/>
                </a:solidFill>
                <a:latin typeface="汉仪文黑-55简" panose="00020600040101010101" charset="-122"/>
                <a:ea typeface="汉仪文黑-55简" panose="00020600040101010101" charset="-122"/>
              </a:rPr>
              <a:t> </a:t>
            </a:r>
            <a:endParaRPr lang="en-US" altLang="zh-CN" sz="3600" b="1" dirty="0" smtClean="0">
              <a:solidFill>
                <a:srgbClr val="5C826D"/>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4-5岁儿童听辨能力提高，能欣赏舞曲、进行曲等多种风格音乐，初步感受</a:t>
            </a:r>
            <a:r>
              <a:rPr lang="en-US" altLang="zh-CN" sz="2400" dirty="0" smtClean="0">
                <a:solidFill>
                  <a:schemeClr val="tx1"/>
                </a:solidFill>
                <a:latin typeface="汉仪文黑-55简" panose="00020600040101010101" charset="-122"/>
                <a:ea typeface="汉仪文黑-55简" panose="00020600040101010101" charset="-122"/>
              </a:rPr>
              <a:t>ABA</a:t>
            </a:r>
            <a:r>
              <a:rPr lang="zh-CN" altLang="en-US" sz="2400" dirty="0" smtClean="0">
                <a:solidFill>
                  <a:schemeClr val="tx1"/>
                </a:solidFill>
                <a:latin typeface="汉仪文黑-55简" panose="00020600040101010101" charset="-122"/>
                <a:ea typeface="汉仪文黑-55简" panose="00020600040101010101" charset="-122"/>
              </a:rPr>
              <a:t>结构及情绪差异。能基本理解音乐表达的情感，借助歌词和生活经验理解音乐形象，但对无标题纯器乐曲理解困难。创造性表现增强，能用较自由多样的手段表现音乐，并追求独特性，如用图画分别表达《森吉德玛》两段的不同感受（草原温顺小羊与群马奔驰）。</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第四</a:t>
            </a:r>
            <a:r>
              <a:rPr lang="en-US" altLang="zh-CN" sz="3600" b="1" dirty="0" smtClean="0">
                <a:solidFill>
                  <a:srgbClr val="5C826D"/>
                </a:solidFill>
                <a:latin typeface="汉仪文黑-55简" panose="00020600040101010101" charset="-122"/>
                <a:ea typeface="汉仪文黑-55简" panose="00020600040101010101" charset="-122"/>
              </a:rPr>
              <a:t>节 音乐欣赏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一、 学前儿童音乐欣赏能力的发展</a:t>
            </a:r>
            <a:endParaRPr lang="zh-CN" altLang="en-US" sz="3200" b="1" dirty="0" smtClean="0">
              <a:solidFill>
                <a:srgbClr val="D1AF6C"/>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(四) 5—6岁儿童音乐欣赏能力的发展</a:t>
            </a:r>
            <a:r>
              <a:rPr lang="en-US" altLang="zh-CN" sz="3600" b="1" dirty="0" smtClean="0">
                <a:solidFill>
                  <a:srgbClr val="5C826D"/>
                </a:solidFill>
                <a:latin typeface="汉仪文黑-55简" panose="00020600040101010101" charset="-122"/>
                <a:ea typeface="汉仪文黑-55简" panose="00020600040101010101" charset="-122"/>
              </a:rPr>
              <a:t> </a:t>
            </a:r>
            <a:endParaRPr lang="en-US" altLang="zh-CN" sz="3600" b="1" dirty="0" smtClean="0">
              <a:solidFill>
                <a:srgbClr val="5C826D"/>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5-6岁儿童音乐感受与理解能力显著提升：能细致区分复杂乐曲的结构、音色及情绪，分析归类同类作品，用语言或故事情节描述音乐，理解纯器乐曲的能力增强。创造性表现更主动、形式多样（动作、语言、图画等）。戴维森研究显示，儿童音域随年龄扩大，5-6岁能记忆并辨别旋律短句，理解愉快、悲伤等情绪。儿童音乐发展受经验影响，接触音乐越多，感知理解基础越好。音乐偏好源于反复接触、权威影响及音乐固有特质。3-6岁提供反复音乐刺激，有助于欣赏能力形成与偏好发展。</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第四</a:t>
            </a:r>
            <a:r>
              <a:rPr lang="en-US" altLang="zh-CN" sz="3600" b="1" dirty="0" smtClean="0">
                <a:solidFill>
                  <a:srgbClr val="5C826D"/>
                </a:solidFill>
                <a:latin typeface="汉仪文黑-55简" panose="00020600040101010101" charset="-122"/>
                <a:ea typeface="汉仪文黑-55简" panose="00020600040101010101" charset="-122"/>
              </a:rPr>
              <a:t>节 音乐欣赏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幼儿园音乐欣赏活动的要素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音乐欣赏的简单知识和技能</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a:t>
            </a:r>
            <a:r>
              <a:rPr lang="zh-CN" altLang="en-US" sz="2400" b="1" dirty="0" smtClean="0">
                <a:solidFill>
                  <a:srgbClr val="FFC000"/>
                </a:solidFill>
                <a:latin typeface="汉仪文黑-55简" panose="00020600040101010101" charset="-122"/>
                <a:ea typeface="汉仪文黑-55简" panose="00020600040101010101" charset="-122"/>
              </a:rPr>
              <a:t>倾听</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利用日常生活和自然环境，引导儿童辨别自然界、日常生活、人体及歌曲乐曲中的各种声音，培养倾听习惯，为音乐欣赏奠定基础。</a:t>
            </a:r>
            <a:endParaRPr lang="en-US" altLang="zh-CN" sz="2400" dirty="0" smtClean="0">
              <a:solidFill>
                <a:schemeClr val="tx1"/>
              </a:solidFill>
              <a:latin typeface="汉仪文黑-55简" panose="00020600040101010101" charset="-122"/>
              <a:ea typeface="汉仪文黑-55简" panose="00020600040101010101" charset="-122"/>
            </a:endParaRPr>
          </a:p>
          <a:p>
            <a:pPr algn="just">
              <a:buClrTx/>
              <a:buSzTx/>
              <a:buFontTx/>
            </a:pPr>
            <a:r>
              <a:rPr lang="zh-CN" altLang="en-US" sz="2400" dirty="0" smtClean="0">
                <a:solidFill>
                  <a:schemeClr val="tx1"/>
                </a:solidFill>
                <a:latin typeface="汉仪文黑-55简" panose="00020600040101010101" charset="-122"/>
                <a:ea typeface="汉仪文黑-55简" panose="00020600040101010101" charset="-122"/>
              </a:rPr>
              <a:t>2. </a:t>
            </a:r>
            <a:r>
              <a:rPr lang="zh-CN" altLang="en-US" sz="2400" b="1" dirty="0" smtClean="0">
                <a:solidFill>
                  <a:srgbClr val="FFC000"/>
                </a:solidFill>
                <a:latin typeface="汉仪文黑-55简" panose="00020600040101010101" charset="-122"/>
                <a:ea typeface="汉仪文黑-55简" panose="00020600040101010101" charset="-122"/>
              </a:rPr>
              <a:t>理解音乐作品的内容和基本表现手段</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帮助儿童掌握作品名称、主要内容及节奏、节拍、力度、速度、音色、旋律、结构等表现手段的作用，如《小鸭的舞》《小白兔跳跳跳》。</a:t>
            </a:r>
            <a:endParaRPr lang="en-US" altLang="zh-CN" sz="2400" dirty="0" smtClean="0">
              <a:solidFill>
                <a:schemeClr val="tx1"/>
              </a:solidFill>
              <a:latin typeface="汉仪文黑-55简" panose="00020600040101010101" charset="-122"/>
              <a:ea typeface="汉仪文黑-55简" panose="00020600040101010101" charset="-122"/>
            </a:endParaRPr>
          </a:p>
          <a:p>
            <a:pPr algn="just">
              <a:buClrTx/>
              <a:buSzTx/>
              <a:buFontTx/>
            </a:pPr>
            <a:r>
              <a:rPr lang="zh-CN" altLang="en-US" sz="2400" dirty="0" smtClean="0">
                <a:solidFill>
                  <a:schemeClr val="tx1"/>
                </a:solidFill>
                <a:latin typeface="汉仪文黑-55简" panose="00020600040101010101" charset="-122"/>
                <a:ea typeface="汉仪文黑-55简" panose="00020600040101010101" charset="-122"/>
              </a:rPr>
              <a:t>3. </a:t>
            </a:r>
            <a:r>
              <a:rPr lang="zh-CN" altLang="en-US" sz="2400" b="1" dirty="0" smtClean="0">
                <a:solidFill>
                  <a:srgbClr val="FFC000"/>
                </a:solidFill>
                <a:latin typeface="汉仪文黑-55简" panose="00020600040101010101" charset="-122"/>
                <a:ea typeface="汉仪文黑-55简" panose="00020600040101010101" charset="-122"/>
              </a:rPr>
              <a:t>根据音乐作品展开想象和联想</a:t>
            </a:r>
            <a:endParaRPr lang="zh-CN" altLang="en-US" sz="2400" b="1" dirty="0" smtClean="0">
              <a:solidFill>
                <a:srgbClr val="FFC000"/>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a:t>
            </a:r>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启发儿童结合生活经验，唤起相关表象与联想，进入音乐意境，如欣赏《摇篮曲》时想象月光、摇篮等画面。</a:t>
            </a:r>
            <a:endParaRPr lang="zh-CN" altLang="en-US" sz="2400" dirty="0" smtClean="0">
              <a:solidFill>
                <a:schemeClr val="tx1"/>
              </a:solidFill>
              <a:latin typeface="汉仪文黑-55简" panose="00020600040101010101" charset="-122"/>
              <a:ea typeface="汉仪文黑-55简" panose="00020600040101010101" charset="-122"/>
            </a:endParaRPr>
          </a:p>
          <a:p>
            <a:pPr algn="just"/>
            <a:endParaRPr lang="en-US" altLang="zh-CN" sz="2400" dirty="0" smtClean="0">
              <a:solidFill>
                <a:schemeClr val="tx1"/>
              </a:solidFill>
              <a:latin typeface="汉仪文黑-55简" panose="00020600040101010101" charset="-122"/>
              <a:ea typeface="汉仪文黑-55简" panose="00020600040101010101" charset="-122"/>
            </a:endParaRPr>
          </a:p>
          <a:p>
            <a:pPr algn="just"/>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第四</a:t>
            </a:r>
            <a:r>
              <a:rPr lang="en-US" altLang="zh-CN" sz="3600" b="1" dirty="0" smtClean="0">
                <a:solidFill>
                  <a:srgbClr val="5C826D"/>
                </a:solidFill>
                <a:latin typeface="汉仪文黑-55简" panose="00020600040101010101" charset="-122"/>
                <a:ea typeface="汉仪文黑-55简" panose="00020600040101010101" charset="-122"/>
              </a:rPr>
              <a:t>节 音乐欣赏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幼儿园音乐欣赏活动的要素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(一) 音乐欣赏的简单知识和技能</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sym typeface="+mn-ea"/>
              </a:rPr>
              <a:t>4. </a:t>
            </a:r>
            <a:r>
              <a:rPr lang="zh-CN" altLang="en-US" sz="2400" b="1" dirty="0" smtClean="0">
                <a:solidFill>
                  <a:srgbClr val="FFC000"/>
                </a:solidFill>
                <a:latin typeface="汉仪文黑-55简" panose="00020600040101010101" charset="-122"/>
                <a:ea typeface="汉仪文黑-55简" panose="00020600040101010101" charset="-122"/>
                <a:sym typeface="+mn-ea"/>
              </a:rPr>
              <a:t>分析对比音乐作品的性质、风格</a:t>
            </a:r>
            <a:endParaRPr lang="zh-CN" altLang="en-US" sz="2400" b="1" dirty="0" smtClean="0">
              <a:solidFill>
                <a:srgbClr val="FFC000"/>
              </a:solidFill>
              <a:latin typeface="汉仪文黑-55简" panose="00020600040101010101" charset="-122"/>
              <a:ea typeface="汉仪文黑-55简" panose="00020600040101010101" charset="-122"/>
              <a:sym typeface="+mn-ea"/>
            </a:endParaRPr>
          </a:p>
          <a:p>
            <a:pPr algn="just"/>
            <a:r>
              <a:rPr lang="zh-CN" altLang="en-US" sz="2400" dirty="0" smtClean="0">
                <a:latin typeface="汉仪文黑-55简" panose="00020600040101010101" charset="-122"/>
                <a:ea typeface="汉仪文黑-55简" panose="00020600040101010101" charset="-122"/>
                <a:sym typeface="+mn-ea"/>
              </a:rPr>
              <a:t> </a:t>
            </a:r>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引导儿童对同一作品前后段落或不同作品进行对比，增强感受与理解，如分辨《瑶族舞曲》中优美柔和与欢快热烈的段落。</a:t>
            </a:r>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sym typeface="+mn-ea"/>
              </a:rPr>
              <a:t>5. </a:t>
            </a:r>
            <a:r>
              <a:rPr lang="zh-CN" altLang="en-US" sz="2400" b="1" dirty="0" smtClean="0">
                <a:solidFill>
                  <a:srgbClr val="FFC000"/>
                </a:solidFill>
                <a:latin typeface="汉仪文黑-55简" panose="00020600040101010101" charset="-122"/>
                <a:ea typeface="汉仪文黑-55简" panose="00020600040101010101" charset="-122"/>
                <a:sym typeface="+mn-ea"/>
              </a:rPr>
              <a:t>再认欣赏过的音乐作品</a:t>
            </a:r>
            <a:endParaRPr lang="zh-CN" altLang="en-US" sz="2400" b="1" dirty="0" smtClean="0">
              <a:solidFill>
                <a:srgbClr val="FFC000"/>
              </a:solidFill>
              <a:latin typeface="汉仪文黑-55简" panose="00020600040101010101" charset="-122"/>
              <a:ea typeface="汉仪文黑-55简" panose="00020600040101010101" charset="-122"/>
              <a:sym typeface="+mn-ea"/>
            </a:endParaRPr>
          </a:p>
          <a:p>
            <a:pPr algn="just"/>
            <a:r>
              <a:rPr lang="zh-CN" altLang="en-US" sz="2400" dirty="0" smtClean="0">
                <a:latin typeface="汉仪文黑-55简" panose="00020600040101010101" charset="-122"/>
                <a:ea typeface="汉仪文黑-55简" panose="00020600040101010101" charset="-122"/>
                <a:sym typeface="+mn-ea"/>
              </a:rPr>
              <a:t> </a:t>
            </a:r>
            <a:r>
              <a:rPr lang="en-US" altLang="zh-CN" sz="2400" dirty="0" smtClean="0">
                <a:latin typeface="汉仪文黑-55简" panose="00020600040101010101" charset="-122"/>
                <a:ea typeface="汉仪文黑-55简" panose="00020600040101010101" charset="-122"/>
                <a:sym typeface="+mn-ea"/>
              </a:rPr>
              <a:t>     </a:t>
            </a:r>
            <a:r>
              <a:rPr lang="zh-CN" altLang="en-US" sz="2400" dirty="0" smtClean="0">
                <a:latin typeface="汉仪文黑-55简" panose="00020600040101010101" charset="-122"/>
                <a:ea typeface="汉仪文黑-55简" panose="00020600040101010101" charset="-122"/>
                <a:sym typeface="+mn-ea"/>
              </a:rPr>
              <a:t>要求儿童根据片段或全曲再认作品，说出名称，并借助动作、语言等表达感受，培养音乐记忆与听觉表象能力。</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第四</a:t>
            </a:r>
            <a:r>
              <a:rPr lang="en-US" altLang="zh-CN" sz="3600" b="1" dirty="0" smtClean="0">
                <a:solidFill>
                  <a:srgbClr val="5C826D"/>
                </a:solidFill>
                <a:latin typeface="汉仪文黑-55简" panose="00020600040101010101" charset="-122"/>
                <a:ea typeface="汉仪文黑-55简" panose="00020600040101010101" charset="-122"/>
              </a:rPr>
              <a:t>节 音乐欣赏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幼儿园音乐欣赏活动的要素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音乐欣赏活动的选材</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1. 音乐作品的选择</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为学前儿童选择音乐作品，需考虑年龄特点和实际能力，作品应具艺术性和丰富多样性。</a:t>
            </a:r>
            <a:r>
              <a:rPr lang="zh-CN" altLang="en-US" sz="2400" b="1" dirty="0" smtClean="0">
                <a:solidFill>
                  <a:srgbClr val="FFC000"/>
                </a:solidFill>
                <a:latin typeface="汉仪文黑-55简" panose="00020600040101010101" charset="-122"/>
                <a:ea typeface="汉仪文黑-55简" panose="00020600040101010101" charset="-122"/>
              </a:rPr>
              <a:t>一要内容、形象为儿童熟悉理解，形式简单、结构工整、篇幅适中。</a:t>
            </a:r>
            <a:r>
              <a:rPr lang="zh-CN" altLang="en-US" sz="2400" dirty="0" smtClean="0">
                <a:solidFill>
                  <a:schemeClr val="tx1"/>
                </a:solidFill>
                <a:latin typeface="汉仪文黑-55简" panose="00020600040101010101" charset="-122"/>
                <a:ea typeface="汉仪文黑-55简" panose="00020600040101010101" charset="-122"/>
              </a:rPr>
              <a:t>小班歌词宜简单，器乐曲表现熟悉事物；中大班贴近生活，如《动物狂欢节》。</a:t>
            </a:r>
            <a:r>
              <a:rPr lang="zh-CN" altLang="en-US" sz="2400" b="1" dirty="0" smtClean="0">
                <a:solidFill>
                  <a:srgbClr val="FFC000"/>
                </a:solidFill>
                <a:latin typeface="汉仪文黑-55简" panose="00020600040101010101" charset="-122"/>
                <a:ea typeface="汉仪文黑-55简" panose="00020600040101010101" charset="-122"/>
              </a:rPr>
              <a:t>二要作品思想性、艺术水平高，演唱演奏质量好，形式多样</a:t>
            </a:r>
            <a:r>
              <a:rPr lang="zh-CN" altLang="en-US" sz="2400" dirty="0" smtClean="0">
                <a:solidFill>
                  <a:schemeClr val="tx1"/>
                </a:solidFill>
                <a:latin typeface="汉仪文黑-55简" panose="00020600040101010101" charset="-122"/>
                <a:ea typeface="汉仪文黑-55简" panose="00020600040101010101" charset="-122"/>
              </a:rPr>
              <a:t>，包括世界名曲（如《拉德斯基进行曲》）和民族音乐精品（如《瑶族舞曲》），篇幅长可适当删编。内容、形式、题材应丰富，涵盖自然界、社会生活等。</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980420"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第四</a:t>
            </a:r>
            <a:r>
              <a:rPr lang="en-US" altLang="zh-CN" sz="3600" b="1" dirty="0" smtClean="0">
                <a:solidFill>
                  <a:srgbClr val="5C826D"/>
                </a:solidFill>
                <a:latin typeface="汉仪文黑-55简" panose="00020600040101010101" charset="-122"/>
                <a:ea typeface="汉仪文黑-55简" panose="00020600040101010101" charset="-122"/>
              </a:rPr>
              <a:t>节 音乐欣赏</a:t>
            </a:r>
            <a:endParaRPr lang="en-US" altLang="zh-CN"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rPr>
              <a:t>二、 幼儿园音乐欣赏活动的要素</a:t>
            </a:r>
            <a:endParaRPr lang="zh-CN" altLang="en-US" sz="3600" b="1"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2800" b="1" dirty="0" smtClean="0">
                <a:latin typeface="汉仪文黑-55简" panose="00020600040101010101" charset="-122"/>
                <a:ea typeface="汉仪文黑-55简" panose="00020600040101010101" charset="-122"/>
              </a:rPr>
              <a:t>(二) 音乐欣赏活动的选材</a:t>
            </a:r>
            <a:endParaRPr lang="zh-CN" altLang="en-US" sz="2800" b="1" dirty="0" smtClean="0">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31505" cy="3001010"/>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2. 辅助材料的选择</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儿童音乐欣赏中需借助辅助感知手段。</a:t>
            </a:r>
            <a:r>
              <a:rPr lang="zh-CN" altLang="en-US" sz="2400" b="1" dirty="0" smtClean="0">
                <a:solidFill>
                  <a:srgbClr val="FFC000"/>
                </a:solidFill>
                <a:latin typeface="汉仪文黑-55简" panose="00020600040101010101" charset="-122"/>
                <a:ea typeface="汉仪文黑-55简" panose="00020600040101010101" charset="-122"/>
              </a:rPr>
              <a:t>动作材料</a:t>
            </a:r>
            <a:r>
              <a:rPr lang="zh-CN" altLang="en-US" sz="2400" dirty="0" smtClean="0">
                <a:solidFill>
                  <a:schemeClr val="tx1"/>
                </a:solidFill>
                <a:latin typeface="汉仪文黑-55简" panose="00020600040101010101" charset="-122"/>
                <a:ea typeface="汉仪文黑-55简" panose="00020600040101010101" charset="-122"/>
              </a:rPr>
              <a:t>：符合音乐性质的身体动作，简单易表现，不必统一。</a:t>
            </a:r>
            <a:r>
              <a:rPr lang="zh-CN" altLang="en-US" sz="2400" b="1" dirty="0" smtClean="0">
                <a:solidFill>
                  <a:srgbClr val="FFC000"/>
                </a:solidFill>
                <a:latin typeface="汉仪文黑-55简" panose="00020600040101010101" charset="-122"/>
                <a:ea typeface="汉仪文黑-55简" panose="00020600040101010101" charset="-122"/>
              </a:rPr>
              <a:t>视觉材料</a:t>
            </a:r>
            <a:r>
              <a:rPr lang="zh-CN" altLang="en-US" sz="2400" dirty="0" smtClean="0">
                <a:solidFill>
                  <a:schemeClr val="tx1"/>
                </a:solidFill>
                <a:latin typeface="汉仪文黑-55简" panose="00020600040101010101" charset="-122"/>
                <a:ea typeface="汉仪文黑-55简" panose="00020600040101010101" charset="-122"/>
              </a:rPr>
              <a:t>：图片等可视材料，其线条、色彩、形象等须与音乐性质吻合，如《森吉德玛》</a:t>
            </a:r>
            <a:r>
              <a:rPr lang="en-US" altLang="zh-CN" sz="2400" dirty="0" smtClean="0">
                <a:solidFill>
                  <a:schemeClr val="tx1"/>
                </a:solidFill>
                <a:latin typeface="汉仪文黑-55简" panose="00020600040101010101" charset="-122"/>
                <a:ea typeface="汉仪文黑-55简" panose="00020600040101010101" charset="-122"/>
              </a:rPr>
              <a:t>A</a:t>
            </a:r>
            <a:r>
              <a:rPr lang="zh-CN" altLang="en-US" sz="2400" dirty="0" smtClean="0">
                <a:solidFill>
                  <a:schemeClr val="tx1"/>
                </a:solidFill>
                <a:latin typeface="汉仪文黑-55简" panose="00020600040101010101" charset="-122"/>
                <a:ea typeface="汉仪文黑-55简" panose="00020600040101010101" charset="-122"/>
              </a:rPr>
              <a:t>段配淡雅宁静草原图，</a:t>
            </a:r>
            <a:r>
              <a:rPr lang="en-US" altLang="zh-CN" sz="2400" dirty="0" smtClean="0">
                <a:solidFill>
                  <a:schemeClr val="tx1"/>
                </a:solidFill>
                <a:latin typeface="汉仪文黑-55简" panose="00020600040101010101" charset="-122"/>
                <a:ea typeface="汉仪文黑-55简" panose="00020600040101010101" charset="-122"/>
              </a:rPr>
              <a:t>B</a:t>
            </a:r>
            <a:r>
              <a:rPr lang="zh-CN" altLang="en-US" sz="2400" dirty="0" smtClean="0">
                <a:solidFill>
                  <a:schemeClr val="tx1"/>
                </a:solidFill>
                <a:latin typeface="汉仪文黑-55简" panose="00020600040101010101" charset="-122"/>
                <a:ea typeface="汉仪文黑-55简" panose="00020600040101010101" charset="-122"/>
              </a:rPr>
              <a:t>段配热烈动感赛马图。</a:t>
            </a:r>
            <a:r>
              <a:rPr lang="zh-CN" altLang="en-US" sz="2400" b="1" dirty="0" smtClean="0">
                <a:solidFill>
                  <a:srgbClr val="FFC000"/>
                </a:solidFill>
                <a:latin typeface="汉仪文黑-55简" panose="00020600040101010101" charset="-122"/>
                <a:ea typeface="汉仪文黑-55简" panose="00020600040101010101" charset="-122"/>
              </a:rPr>
              <a:t>语言材料</a:t>
            </a:r>
            <a:r>
              <a:rPr lang="zh-CN" altLang="en-US" sz="2400" dirty="0" smtClean="0">
                <a:solidFill>
                  <a:schemeClr val="tx1"/>
                </a:solidFill>
                <a:latin typeface="汉仪文黑-55简" panose="00020600040101010101" charset="-122"/>
                <a:ea typeface="汉仪文黑-55简" panose="00020600040101010101" charset="-122"/>
              </a:rPr>
              <a:t>：故事、诗歌等，内容、情感与音乐一致，烘托意境，如《洋娃娃的葬礼》配悲伤童话。语言材料需具审美性，为儿童熟悉喜爱。</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7530" y="222885"/>
            <a:ext cx="10555605" cy="683895"/>
          </a:xfrm>
          <a:prstGeom prst="rect">
            <a:avLst/>
          </a:prstGeom>
          <a:noFill/>
        </p:spPr>
        <p:txBody>
          <a:bodyPr wrap="square" rtlCol="0">
            <a:noAutofit/>
          </a:bodyPr>
          <a:lstStyle/>
          <a:p>
            <a:pPr algn="l">
              <a:buClrTx/>
              <a:buSzTx/>
              <a:buFontTx/>
            </a:pPr>
            <a:r>
              <a:rPr lang="zh-CN" altLang="en-US" sz="3600" b="1" dirty="0" smtClean="0">
                <a:solidFill>
                  <a:srgbClr val="5C826D"/>
                </a:solidFill>
                <a:latin typeface="汉仪文黑-55简" panose="00020600040101010101" charset="-122"/>
                <a:ea typeface="汉仪文黑-55简" panose="00020600040101010101" charset="-122"/>
              </a:rPr>
              <a:t>第一节</a:t>
            </a:r>
            <a:r>
              <a:rPr lang="en-US" altLang="zh-CN" sz="3600" b="1" dirty="0" smtClean="0">
                <a:solidFill>
                  <a:srgbClr val="444F56"/>
                </a:solidFill>
                <a:latin typeface="汉仪文黑-55简" panose="00020600040101010101" charset="-122"/>
                <a:ea typeface="汉仪文黑-55简" panose="00020600040101010101" charset="-122"/>
              </a:rPr>
              <a:t> </a:t>
            </a:r>
            <a:r>
              <a:rPr lang="zh-CN" altLang="en-US" sz="3600" b="1" dirty="0" smtClean="0">
                <a:solidFill>
                  <a:srgbClr val="5C826D"/>
                </a:solidFill>
                <a:latin typeface="汉仪文黑-55简" panose="00020600040101010101" charset="-122"/>
                <a:ea typeface="汉仪文黑-55简" panose="00020600040101010101" charset="-122"/>
                <a:sym typeface="+mn-ea"/>
              </a:rPr>
              <a:t>歌唱</a:t>
            </a:r>
            <a:endParaRPr lang="zh-CN" altLang="en-US" sz="36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3200" b="1" dirty="0" smtClean="0">
                <a:solidFill>
                  <a:srgbClr val="D1AF6C"/>
                </a:solidFill>
                <a:latin typeface="汉仪文黑-55简" panose="00020600040101010101" charset="-122"/>
                <a:ea typeface="汉仪文黑-55简" panose="00020600040101010101" charset="-122"/>
                <a:sym typeface="+mn-ea"/>
              </a:rPr>
              <a:t>一、 学前儿童歌唱能力的发展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3—4岁儿童歌唱能力的发展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2120" y="2070100"/>
            <a:ext cx="8240395" cy="4780915"/>
          </a:xfrm>
          <a:prstGeom prst="rect">
            <a:avLst/>
          </a:prstGeom>
          <a:noFill/>
        </p:spPr>
        <p:txBody>
          <a:bodyPr wrap="square" rtlCol="0">
            <a:noAutofit/>
          </a:bodyPr>
          <a:p>
            <a:pPr algn="just"/>
            <a:r>
              <a:rPr lang="zh-CN" altLang="en-US" sz="2400" dirty="0" smtClean="0">
                <a:solidFill>
                  <a:schemeClr val="tx1"/>
                </a:solidFill>
                <a:latin typeface="汉仪文黑-55简" panose="00020600040101010101" charset="-122"/>
                <a:ea typeface="汉仪文黑-55简" panose="00020600040101010101" charset="-122"/>
              </a:rPr>
              <a:t>6. 其他方面</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在表现技能方面，3—4岁儿童</a:t>
            </a:r>
            <a:r>
              <a:rPr lang="zh-CN" altLang="en-US" sz="2400" b="1" dirty="0" smtClean="0">
                <a:solidFill>
                  <a:srgbClr val="FFC000"/>
                </a:solidFill>
                <a:latin typeface="汉仪文黑-55简" panose="00020600040101010101" charset="-122"/>
                <a:ea typeface="汉仪文黑-55简" panose="00020600040101010101" charset="-122"/>
              </a:rPr>
              <a:t>经引导能对熟悉的歌曲运用速度、力度、音色的明显变化来表现内容</a:t>
            </a:r>
            <a:r>
              <a:rPr lang="zh-CN" altLang="en-US" sz="2400" dirty="0" smtClean="0">
                <a:solidFill>
                  <a:schemeClr val="tx1"/>
                </a:solidFill>
                <a:latin typeface="汉仪文黑-55简" panose="00020600040101010101" charset="-122"/>
                <a:ea typeface="汉仪文黑-55简" panose="00020600040101010101" charset="-122"/>
              </a:rPr>
              <a:t>（如模仿动物叫声、区分强弱及体现夜晚氛围等）。</a:t>
            </a:r>
            <a:endParaRPr lang="en-US" altLang="zh-CN" sz="2400" dirty="0" smtClean="0">
              <a:solidFill>
                <a:schemeClr val="tx1"/>
              </a:solidFill>
              <a:latin typeface="汉仪文黑-55简" panose="00020600040101010101" charset="-122"/>
              <a:ea typeface="汉仪文黑-55简" panose="00020600040101010101" charset="-122"/>
            </a:endParaRPr>
          </a:p>
          <a:p>
            <a:pPr algn="just"/>
            <a:r>
              <a:rPr lang="en-US" altLang="zh-CN" sz="2400"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在集体歌唱协调性方面，该年龄段初期往往</a:t>
            </a:r>
            <a:r>
              <a:rPr lang="zh-CN" altLang="en-US" sz="2400" b="1" dirty="0" smtClean="0">
                <a:solidFill>
                  <a:srgbClr val="FFC000"/>
                </a:solidFill>
                <a:latin typeface="汉仪文黑-55简" panose="00020600040101010101" charset="-122"/>
                <a:ea typeface="汉仪文黑-55简" panose="00020600040101010101" charset="-122"/>
              </a:rPr>
              <a:t>缺乏配合意识</a:t>
            </a:r>
            <a:r>
              <a:rPr lang="zh-CN" altLang="en-US" sz="2400" dirty="0" smtClean="0">
                <a:solidFill>
                  <a:schemeClr val="tx1"/>
                </a:solidFill>
                <a:latin typeface="汉仪文黑-55简" panose="00020600040101010101" charset="-122"/>
                <a:ea typeface="汉仪文黑-55简" panose="00020600040101010101" charset="-122"/>
              </a:rPr>
              <a:t>，易出现抢拍或拖后现象；但到小班后期，他们基本懂得在音量、速度等方面与集体保持一致，能通过声音的强弱快慢表现歌曲，并初步体会到集体歌唱中协调一致的快乐。</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a:stCxn id="7" idx="2"/>
            <a:endCxn id="5"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449895" y="2840240"/>
            <a:ext cx="4916007" cy="1106805"/>
          </a:xfrm>
          <a:prstGeom prst="rect">
            <a:avLst/>
          </a:prstGeom>
          <a:noFill/>
        </p:spPr>
        <p:txBody>
          <a:bodyPr wrap="square" rtlCol="0">
            <a:spAutoFit/>
          </a:bodyPr>
          <a:lstStyle/>
          <a:p>
            <a:pPr algn="dist" fontAlgn="auto">
              <a:lnSpc>
                <a:spcPct val="100000"/>
              </a:lnSpc>
            </a:pPr>
            <a:r>
              <a:rPr lang="zh-CN" altLang="en-US" sz="6600" b="1" dirty="0">
                <a:solidFill>
                  <a:srgbClr val="5C826D"/>
                </a:solidFill>
                <a:latin typeface="汉仪文黑-55简" panose="00020600040101010101" charset="-122"/>
                <a:ea typeface="汉仪文黑-55简" panose="00020600040101010101" charset="-122"/>
              </a:rPr>
              <a:t>谢谢</a:t>
            </a:r>
            <a:r>
              <a:rPr lang="zh-CN" altLang="en-US" sz="6600" b="1" dirty="0" smtClean="0">
                <a:solidFill>
                  <a:srgbClr val="5C826D"/>
                </a:solidFill>
                <a:latin typeface="汉仪文黑-55简" panose="00020600040101010101" charset="-122"/>
                <a:ea typeface="汉仪文黑-55简" panose="00020600040101010101" charset="-122"/>
              </a:rPr>
              <a:t>！</a:t>
            </a:r>
            <a:endParaRPr lang="zh-CN" altLang="en-US" sz="6600" b="1" dirty="0" smtClean="0">
              <a:solidFill>
                <a:srgbClr val="5C826D"/>
              </a:solidFill>
              <a:latin typeface="汉仪文黑-55简" panose="00020600040101010101" charset="-122"/>
              <a:ea typeface="汉仪文黑-55简" panose="00020600040101010101" charset="-122"/>
            </a:endParaRPr>
          </a:p>
        </p:txBody>
      </p:sp>
      <p:grpSp>
        <p:nvGrpSpPr>
          <p:cNvPr id="22" name="组合 21"/>
          <p:cNvGrpSpPr/>
          <p:nvPr/>
        </p:nvGrpSpPr>
        <p:grpSpPr>
          <a:xfrm>
            <a:off x="-318784" y="-438150"/>
            <a:ext cx="2054282" cy="7742402"/>
            <a:chOff x="-318759" y="-438055"/>
            <a:chExt cx="2054231" cy="7742211"/>
          </a:xfrm>
        </p:grpSpPr>
        <p:grpSp>
          <p:nvGrpSpPr>
            <p:cNvPr id="23" name="组合 22"/>
            <p:cNvGrpSpPr/>
            <p:nvPr/>
          </p:nvGrpSpPr>
          <p:grpSpPr>
            <a:xfrm>
              <a:off x="-318758" y="-438055"/>
              <a:ext cx="2054230" cy="1341411"/>
              <a:chOff x="-318758" y="-438055"/>
              <a:chExt cx="2054230" cy="1341411"/>
            </a:xfrm>
          </p:grpSpPr>
          <p:sp>
            <p:nvSpPr>
              <p:cNvPr id="24" name="任意多边形 2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任意多边形 2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flipV="1">
              <a:off x="-318759" y="5962745"/>
              <a:ext cx="2054230" cy="1341411"/>
              <a:chOff x="-318758" y="-438055"/>
              <a:chExt cx="2054230" cy="1341411"/>
            </a:xfrm>
          </p:grpSpPr>
          <p:sp>
            <p:nvSpPr>
              <p:cNvPr id="27" name="任意多边形 2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2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9629471" y="-57386"/>
            <a:ext cx="4744029" cy="6972537"/>
            <a:chOff x="9629471" y="-57386"/>
            <a:chExt cx="4744029" cy="6972537"/>
          </a:xfrm>
        </p:grpSpPr>
        <p:sp>
          <p:nvSpPr>
            <p:cNvPr id="30" name="任意多边形 29"/>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1" name="组合 30"/>
            <p:cNvGrpSpPr/>
            <p:nvPr/>
          </p:nvGrpSpPr>
          <p:grpSpPr>
            <a:xfrm>
              <a:off x="9629471" y="-57386"/>
              <a:ext cx="2620422" cy="6972537"/>
              <a:chOff x="9629471" y="-57386"/>
              <a:chExt cx="2620422" cy="6972537"/>
            </a:xfrm>
          </p:grpSpPr>
          <p:sp>
            <p:nvSpPr>
              <p:cNvPr id="32" name="任意多边形 31"/>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DIAGRAM_VIRTUALLY_FRAME" val="{&quot;height&quot;:381.03307086614166,&quot;left&quot;:361.3,&quot;top&quot;:77.08070866141733,&quot;width&quot;:503.9}"/>
</p:tagLst>
</file>

<file path=ppt/tags/tag10.xml><?xml version="1.0" encoding="utf-8"?>
<p:tagLst xmlns:p="http://schemas.openxmlformats.org/presentationml/2006/main">
  <p:tag name="KSO_WM_DIAGRAM_VIRTUALLY_FRAME" val="{&quot;height&quot;:381.03307086614166,&quot;left&quot;:361.3,&quot;top&quot;:77.08070866141733,&quot;width&quot;:503.9}"/>
</p:tagLst>
</file>

<file path=ppt/tags/tag11.xml><?xml version="1.0" encoding="utf-8"?>
<p:tagLst xmlns:p="http://schemas.openxmlformats.org/presentationml/2006/main">
  <p:tag name="KSO_WPP_MARK_KEY" val="84e783d7-8331-4b53-9fa2-5a4cb0a9d4d3"/>
</p:tagLst>
</file>

<file path=ppt/tags/tag2.xml><?xml version="1.0" encoding="utf-8"?>
<p:tagLst xmlns:p="http://schemas.openxmlformats.org/presentationml/2006/main">
  <p:tag name="KSO_WM_DIAGRAM_VIRTUALLY_FRAME" val="{&quot;height&quot;:381.03307086614166,&quot;left&quot;:361.3,&quot;top&quot;:77.08070866141733,&quot;width&quot;:503.9}"/>
</p:tagLst>
</file>

<file path=ppt/tags/tag3.xml><?xml version="1.0" encoding="utf-8"?>
<p:tagLst xmlns:p="http://schemas.openxmlformats.org/presentationml/2006/main">
  <p:tag name="KSO_WM_DIAGRAM_VIRTUALLY_FRAME" val="{&quot;height&quot;:381.03307086614166,&quot;left&quot;:361.3,&quot;top&quot;:77.08070866141733,&quot;width&quot;:503.9}"/>
</p:tagLst>
</file>

<file path=ppt/tags/tag4.xml><?xml version="1.0" encoding="utf-8"?>
<p:tagLst xmlns:p="http://schemas.openxmlformats.org/presentationml/2006/main">
  <p:tag name="KSO_WM_DIAGRAM_VIRTUALLY_FRAME" val="{&quot;height&quot;:381.03307086614166,&quot;left&quot;:361.3,&quot;top&quot;:77.08070866141733,&quot;width&quot;:503.9}"/>
</p:tagLst>
</file>

<file path=ppt/tags/tag5.xml><?xml version="1.0" encoding="utf-8"?>
<p:tagLst xmlns:p="http://schemas.openxmlformats.org/presentationml/2006/main">
  <p:tag name="KSO_WM_DIAGRAM_VIRTUALLY_FRAME" val="{&quot;height&quot;:381.03307086614166,&quot;left&quot;:361.3,&quot;top&quot;:77.08070866141733,&quot;width&quot;:503.9}"/>
</p:tagLst>
</file>

<file path=ppt/tags/tag6.xml><?xml version="1.0" encoding="utf-8"?>
<p:tagLst xmlns:p="http://schemas.openxmlformats.org/presentationml/2006/main">
  <p:tag name="KSO_WM_DIAGRAM_VIRTUALLY_FRAME" val="{&quot;height&quot;:381.03307086614166,&quot;left&quot;:361.3,&quot;top&quot;:77.08070866141733,&quot;width&quot;:503.9}"/>
</p:tagLst>
</file>

<file path=ppt/tags/tag7.xml><?xml version="1.0" encoding="utf-8"?>
<p:tagLst xmlns:p="http://schemas.openxmlformats.org/presentationml/2006/main">
  <p:tag name="KSO_WM_DIAGRAM_VIRTUALLY_FRAME" val="{&quot;height&quot;:381.03307086614166,&quot;left&quot;:361.3,&quot;top&quot;:77.08070866141733,&quot;width&quot;:503.9}"/>
</p:tagLst>
</file>

<file path=ppt/tags/tag8.xml><?xml version="1.0" encoding="utf-8"?>
<p:tagLst xmlns:p="http://schemas.openxmlformats.org/presentationml/2006/main">
  <p:tag name="KSO_WM_DIAGRAM_VIRTUALLY_FRAME" val="{&quot;height&quot;:381.03307086614166,&quot;left&quot;:361.3,&quot;top&quot;:77.08070866141733,&quot;width&quot;:503.9}"/>
</p:tagLst>
</file>

<file path=ppt/tags/tag9.xml><?xml version="1.0" encoding="utf-8"?>
<p:tagLst xmlns:p="http://schemas.openxmlformats.org/presentationml/2006/main">
  <p:tag name="KSO_WM_DIAGRAM_VIRTUALLY_FRAME" val="{&quot;height&quot;:381.03307086614166,&quot;left&quot;:361.3,&quot;top&quot;:77.08070866141733,&quot;width&quot;:503.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24450</Words>
  <Application>WPS 演示</Application>
  <PresentationFormat>宽屏</PresentationFormat>
  <Paragraphs>1119</Paragraphs>
  <Slides>90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90</vt:i4>
      </vt:variant>
    </vt:vector>
  </HeadingPairs>
  <TitlesOfParts>
    <vt:vector size="100" baseType="lpstr">
      <vt:lpstr>Arial</vt:lpstr>
      <vt:lpstr>宋体</vt:lpstr>
      <vt:lpstr>Wingdings</vt:lpstr>
      <vt:lpstr>汉仪文黑-55简</vt:lpstr>
      <vt:lpstr>黑体</vt:lpstr>
      <vt:lpstr>Calibri</vt:lpstr>
      <vt:lpstr>微软雅黑</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余思洋</cp:lastModifiedBy>
  <cp:revision>94</cp:revision>
  <dcterms:created xsi:type="dcterms:W3CDTF">2021-04-15T09:41:00Z</dcterms:created>
  <dcterms:modified xsi:type="dcterms:W3CDTF">2026-06-24T07:44:19Z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298721B4AE4D427EA60E26D105B5E985_13</vt:lpwstr>
  </property>
  <property fmtid="{D5CDD505-2E9C-101B-9397-08002B2CF9AE}" pid="3" name="KSOProductBuildVer">
    <vt:lpwstr>2052-12.1.0.23542</vt:lpwstr>
  </property>
  <property fmtid="{D5CDD505-2E9C-101B-9397-08002B2CF9AE}" pid="4" name="KSOSaveFontToCloudKey">
    <vt:lpwstr>457299333_btnclosed</vt:lpwstr>
  </property>
  <property fmtid="{D5CDD505-2E9C-101B-9397-08002B2CF9AE}" pid="5" name="KSOTemplateUUID">
    <vt:lpwstr>v1.0_mb_UFta9vTOi1FsIqbW17qGyw==</vt:lpwstr>
  </property>
</Properties>
</file>