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3"/>
  </p:notesMasterIdLst>
  <p:handoutMasterIdLst>
    <p:handoutMasterId r:id="rId64"/>
  </p:handoutMasterIdLst>
  <p:sldIdLst>
    <p:sldId id="275" r:id="rId3"/>
    <p:sldId id="256" r:id="rId4"/>
    <p:sldId id="257" r:id="rId5"/>
    <p:sldId id="260" r:id="rId6"/>
    <p:sldId id="265" r:id="rId7"/>
    <p:sldId id="279" r:id="rId8"/>
    <p:sldId id="280" r:id="rId9"/>
    <p:sldId id="281" r:id="rId10"/>
    <p:sldId id="282" r:id="rId11"/>
    <p:sldId id="283" r:id="rId12"/>
    <p:sldId id="284" r:id="rId13"/>
    <p:sldId id="285" r:id="rId14"/>
    <p:sldId id="286" r:id="rId15"/>
    <p:sldId id="287" r:id="rId16"/>
    <p:sldId id="288" r:id="rId17"/>
    <p:sldId id="289" r:id="rId18"/>
    <p:sldId id="290" r:id="rId19"/>
    <p:sldId id="291" r:id="rId20"/>
    <p:sldId id="292" r:id="rId21"/>
    <p:sldId id="293" r:id="rId22"/>
    <p:sldId id="294" r:id="rId23"/>
    <p:sldId id="295" r:id="rId24"/>
    <p:sldId id="296" r:id="rId25"/>
    <p:sldId id="297" r:id="rId26"/>
    <p:sldId id="298" r:id="rId27"/>
    <p:sldId id="299" r:id="rId28"/>
    <p:sldId id="300" r:id="rId29"/>
    <p:sldId id="301" r:id="rId30"/>
    <p:sldId id="302" r:id="rId31"/>
    <p:sldId id="303" r:id="rId32"/>
    <p:sldId id="304" r:id="rId33"/>
    <p:sldId id="305" r:id="rId34"/>
    <p:sldId id="262" r:id="rId35"/>
    <p:sldId id="306" r:id="rId36"/>
    <p:sldId id="307" r:id="rId37"/>
    <p:sldId id="308" r:id="rId38"/>
    <p:sldId id="309" r:id="rId39"/>
    <p:sldId id="310" r:id="rId40"/>
    <p:sldId id="311" r:id="rId41"/>
    <p:sldId id="312" r:id="rId42"/>
    <p:sldId id="313" r:id="rId43"/>
    <p:sldId id="314" r:id="rId44"/>
    <p:sldId id="315" r:id="rId45"/>
    <p:sldId id="316" r:id="rId46"/>
    <p:sldId id="317" r:id="rId47"/>
    <p:sldId id="318" r:id="rId48"/>
    <p:sldId id="319" r:id="rId49"/>
    <p:sldId id="320" r:id="rId50"/>
    <p:sldId id="321" r:id="rId51"/>
    <p:sldId id="322" r:id="rId52"/>
    <p:sldId id="323" r:id="rId53"/>
    <p:sldId id="324" r:id="rId54"/>
    <p:sldId id="325" r:id="rId55"/>
    <p:sldId id="326" r:id="rId56"/>
    <p:sldId id="327" r:id="rId57"/>
    <p:sldId id="328" r:id="rId58"/>
    <p:sldId id="329" r:id="rId59"/>
    <p:sldId id="330" r:id="rId60"/>
    <p:sldId id="332" r:id="rId61"/>
    <p:sldId id="258" r:id="rId62"/>
  </p:sldIdLst>
  <p:sldSz cx="12192000" cy="6858000"/>
  <p:notesSz cx="6858000" cy="9144000"/>
  <p:custDataLst>
    <p:tags r:id="rId6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235" userDrawn="1">
          <p15:clr>
            <a:srgbClr val="A4A3A4"/>
          </p15:clr>
        </p15:guide>
        <p15:guide id="2" pos="1567" userDrawn="1">
          <p15:clr>
            <a:srgbClr val="A4A3A4"/>
          </p15:clr>
        </p15:guide>
        <p15:guide id="3" orient="horz" pos="19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C826D"/>
    <a:srgbClr val="FFFFFF"/>
    <a:srgbClr val="9BB2A5"/>
    <a:srgbClr val="D8AA54"/>
    <a:srgbClr val="DBAE4E"/>
    <a:srgbClr val="DAAC56"/>
    <a:srgbClr val="444F56"/>
    <a:srgbClr val="5B6A74"/>
    <a:srgbClr val="DCE1E4"/>
    <a:srgbClr val="D7B26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showGuides="1">
      <p:cViewPr varScale="1">
        <p:scale>
          <a:sx n="73" d="100"/>
          <a:sy n="73" d="100"/>
        </p:scale>
        <p:origin x="582" y="96"/>
      </p:cViewPr>
      <p:guideLst>
        <p:guide orient="horz" pos="1235"/>
        <p:guide pos="1567"/>
        <p:guide orient="horz" pos="19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8" Type="http://schemas.openxmlformats.org/officeDocument/2006/relationships/tags" Target="tags/tag7.xml"/><Relationship Id="rId67" Type="http://schemas.openxmlformats.org/officeDocument/2006/relationships/tableStyles" Target="tableStyles.xml"/><Relationship Id="rId66" Type="http://schemas.openxmlformats.org/officeDocument/2006/relationships/viewProps" Target="viewProps.xml"/><Relationship Id="rId65" Type="http://schemas.openxmlformats.org/officeDocument/2006/relationships/presProps" Target="presProps.xml"/><Relationship Id="rId64" Type="http://schemas.openxmlformats.org/officeDocument/2006/relationships/handoutMaster" Target="handoutMasters/handoutMaster1.xml"/><Relationship Id="rId63" Type="http://schemas.openxmlformats.org/officeDocument/2006/relationships/notesMaster" Target="notesMasters/notesMaster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7431034-E81D-4117-B158-548A61B44A4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A7AC649-8DD5-4A37-AD16-58559DE3610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image" Target="../media/image4.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graphicFrame>
        <p:nvGraphicFramePr>
          <p:cNvPr id="5" name="表格 4"/>
          <p:cNvGraphicFramePr/>
          <p:nvPr/>
        </p:nvGraphicFramePr>
        <p:xfrm>
          <a:off x="3484880" y="635"/>
          <a:ext cx="8707120" cy="6858000"/>
        </p:xfrm>
        <a:graphic>
          <a:graphicData uri="http://schemas.openxmlformats.org/drawingml/2006/table">
            <a:tbl>
              <a:tblPr firstRow="1" bandRow="1">
                <a:tableStyleId>{5C22544A-7EE6-4342-B048-85BDC9FD1C3A}</a:tableStyleId>
              </a:tblPr>
              <a:tblGrid>
                <a:gridCol w="822960"/>
                <a:gridCol w="858520"/>
                <a:gridCol w="875030"/>
                <a:gridCol w="877570"/>
                <a:gridCol w="854710"/>
                <a:gridCol w="867410"/>
                <a:gridCol w="866775"/>
                <a:gridCol w="866140"/>
                <a:gridCol w="920750"/>
                <a:gridCol w="897255"/>
              </a:tblGrid>
              <a:tr h="6858000">
                <a:tc>
                  <a:txBody>
                    <a:bodyPr/>
                    <a:p>
                      <a:pPr>
                        <a:buNone/>
                      </a:pPr>
                      <a:endParaRPr lang="zh-CN" altLang="en-US">
                        <a:ln>
                          <a:noFill/>
                        </a:ln>
                        <a:solidFill>
                          <a:srgbClr val="DBAE4E"/>
                        </a:solidFill>
                      </a:endParaRPr>
                    </a:p>
                  </a:txBody>
                  <a:tcPr>
                    <a:lnL>
                      <a:noFill/>
                    </a:lnL>
                    <a:lnR>
                      <a:noFill/>
                    </a:lnR>
                    <a:lnT>
                      <a:noFill/>
                    </a:lnT>
                    <a:lnB>
                      <a:noFill/>
                    </a:lnB>
                    <a:lnTlToBr>
                      <a:noFill/>
                    </a:lnTlToBr>
                    <a:lnBlToTr>
                      <a:noFill/>
                    </a:lnBlToTr>
                    <a:solidFill>
                      <a:srgbClr val="D8AA54">
                        <a:alpha val="0"/>
                      </a:srgbClr>
                    </a:solidFill>
                  </a:tcPr>
                </a:tc>
                <a:tc>
                  <a:txBody>
                    <a:bodyPr/>
                    <a:p>
                      <a:pPr>
                        <a:buNone/>
                      </a:pPr>
                      <a:endParaRPr lang="zh-CN" altLang="en-US">
                        <a:ln>
                          <a:noFill/>
                        </a:ln>
                        <a:solidFill>
                          <a:srgbClr val="DBAE4E"/>
                        </a:solidFill>
                      </a:endParaRPr>
                    </a:p>
                  </a:txBody>
                  <a:tcPr>
                    <a:lnL>
                      <a:noFill/>
                    </a:lnL>
                    <a:lnR>
                      <a:noFill/>
                    </a:lnR>
                    <a:lnT>
                      <a:noFill/>
                    </a:lnT>
                    <a:lnB>
                      <a:noFill/>
                    </a:lnB>
                    <a:lnTlToBr>
                      <a:noFill/>
                    </a:lnTlToBr>
                    <a:lnBlToTr>
                      <a:noFill/>
                    </a:lnBlToTr>
                    <a:solidFill>
                      <a:srgbClr val="D8AA54">
                        <a:alpha val="10000"/>
                      </a:srgbClr>
                    </a:solidFill>
                  </a:tcPr>
                </a:tc>
                <a:tc>
                  <a:txBody>
                    <a:bodyPr/>
                    <a:p>
                      <a:pPr>
                        <a:buNone/>
                      </a:pPr>
                      <a:endParaRPr lang="zh-CN" altLang="en-US">
                        <a:ln>
                          <a:noFill/>
                        </a:ln>
                        <a:solidFill>
                          <a:srgbClr val="DBAE4E"/>
                        </a:solidFill>
                      </a:endParaRPr>
                    </a:p>
                  </a:txBody>
                  <a:tcPr>
                    <a:lnL>
                      <a:noFill/>
                    </a:lnL>
                    <a:lnR>
                      <a:noFill/>
                    </a:lnR>
                    <a:lnT>
                      <a:noFill/>
                    </a:lnT>
                    <a:lnB>
                      <a:noFill/>
                    </a:lnB>
                    <a:lnTlToBr>
                      <a:noFill/>
                    </a:lnTlToBr>
                    <a:lnBlToTr>
                      <a:noFill/>
                    </a:lnBlToTr>
                    <a:solidFill>
                      <a:srgbClr val="D8AA54">
                        <a:alpha val="20000"/>
                      </a:srgbClr>
                    </a:solidFill>
                  </a:tcPr>
                </a:tc>
                <a:tc>
                  <a:txBody>
                    <a:bodyPr/>
                    <a:p>
                      <a:pPr>
                        <a:buNone/>
                      </a:pPr>
                      <a:endParaRPr lang="zh-CN" altLang="en-US">
                        <a:ln>
                          <a:noFill/>
                        </a:ln>
                        <a:solidFill>
                          <a:srgbClr val="DBAE4E"/>
                        </a:solidFill>
                      </a:endParaRPr>
                    </a:p>
                  </a:txBody>
                  <a:tcPr>
                    <a:lnL>
                      <a:noFill/>
                    </a:lnL>
                    <a:lnR>
                      <a:noFill/>
                    </a:lnR>
                    <a:lnT>
                      <a:noFill/>
                    </a:lnT>
                    <a:lnB>
                      <a:noFill/>
                    </a:lnB>
                    <a:lnTlToBr>
                      <a:noFill/>
                    </a:lnTlToBr>
                    <a:lnBlToTr>
                      <a:noFill/>
                    </a:lnBlToTr>
                    <a:solidFill>
                      <a:srgbClr val="D8AA54">
                        <a:alpha val="30000"/>
                      </a:srgbClr>
                    </a:solidFill>
                  </a:tcPr>
                </a:tc>
                <a:tc>
                  <a:txBody>
                    <a:bodyPr/>
                    <a:p>
                      <a:pPr>
                        <a:buNone/>
                      </a:pPr>
                      <a:endParaRPr lang="zh-CN" altLang="en-US">
                        <a:ln>
                          <a:noFill/>
                        </a:ln>
                        <a:solidFill>
                          <a:srgbClr val="DBAE4E"/>
                        </a:solidFill>
                      </a:endParaRPr>
                    </a:p>
                  </a:txBody>
                  <a:tcPr>
                    <a:lnL>
                      <a:noFill/>
                    </a:lnL>
                    <a:lnR>
                      <a:noFill/>
                    </a:lnR>
                    <a:lnT>
                      <a:noFill/>
                    </a:lnT>
                    <a:lnB>
                      <a:noFill/>
                    </a:lnB>
                    <a:lnTlToBr>
                      <a:noFill/>
                    </a:lnTlToBr>
                    <a:lnBlToTr>
                      <a:noFill/>
                    </a:lnBlToTr>
                    <a:solidFill>
                      <a:srgbClr val="D8AA54">
                        <a:alpha val="40000"/>
                      </a:srgbClr>
                    </a:solidFill>
                  </a:tcPr>
                </a:tc>
                <a:tc>
                  <a:txBody>
                    <a:bodyPr/>
                    <a:p>
                      <a:pPr>
                        <a:buNone/>
                      </a:pPr>
                      <a:endParaRPr lang="zh-CN" altLang="en-US">
                        <a:ln>
                          <a:noFill/>
                        </a:ln>
                        <a:solidFill>
                          <a:srgbClr val="DBAE4E"/>
                        </a:solidFill>
                      </a:endParaRPr>
                    </a:p>
                  </a:txBody>
                  <a:tcPr>
                    <a:lnL>
                      <a:noFill/>
                    </a:lnL>
                    <a:lnR>
                      <a:noFill/>
                    </a:lnR>
                    <a:lnT>
                      <a:noFill/>
                    </a:lnT>
                    <a:lnB>
                      <a:noFill/>
                    </a:lnB>
                    <a:lnTlToBr>
                      <a:noFill/>
                    </a:lnTlToBr>
                    <a:lnBlToTr>
                      <a:noFill/>
                    </a:lnBlToTr>
                    <a:solidFill>
                      <a:srgbClr val="D8AA54">
                        <a:alpha val="50000"/>
                      </a:srgbClr>
                    </a:solidFill>
                  </a:tcPr>
                </a:tc>
                <a:tc>
                  <a:txBody>
                    <a:bodyPr/>
                    <a:p>
                      <a:pPr>
                        <a:buNone/>
                      </a:pPr>
                      <a:endParaRPr lang="en-US" altLang="zh-CN">
                        <a:ln>
                          <a:noFill/>
                        </a:ln>
                        <a:solidFill>
                          <a:srgbClr val="DBAE4E"/>
                        </a:solidFill>
                      </a:endParaRPr>
                    </a:p>
                  </a:txBody>
                  <a:tcPr>
                    <a:lnL>
                      <a:noFill/>
                    </a:lnL>
                    <a:lnR>
                      <a:noFill/>
                    </a:lnR>
                    <a:lnT>
                      <a:noFill/>
                    </a:lnT>
                    <a:lnB>
                      <a:noFill/>
                    </a:lnB>
                    <a:lnTlToBr>
                      <a:noFill/>
                    </a:lnTlToBr>
                    <a:lnBlToTr>
                      <a:noFill/>
                    </a:lnBlToTr>
                    <a:solidFill>
                      <a:srgbClr val="D8AA54">
                        <a:alpha val="60000"/>
                      </a:srgbClr>
                    </a:solidFill>
                  </a:tcPr>
                </a:tc>
                <a:tc>
                  <a:txBody>
                    <a:bodyPr/>
                    <a:p>
                      <a:pPr>
                        <a:buNone/>
                      </a:pPr>
                      <a:endParaRPr lang="en-US" altLang="zh-CN">
                        <a:ln>
                          <a:noFill/>
                        </a:ln>
                        <a:solidFill>
                          <a:srgbClr val="DBAE4E"/>
                        </a:solidFill>
                      </a:endParaRPr>
                    </a:p>
                  </a:txBody>
                  <a:tcPr>
                    <a:lnL>
                      <a:noFill/>
                    </a:lnL>
                    <a:lnR>
                      <a:noFill/>
                    </a:lnR>
                    <a:lnT>
                      <a:noFill/>
                    </a:lnT>
                    <a:lnB>
                      <a:noFill/>
                    </a:lnB>
                    <a:lnTlToBr>
                      <a:noFill/>
                    </a:lnTlToBr>
                    <a:lnBlToTr>
                      <a:noFill/>
                    </a:lnBlToTr>
                    <a:solidFill>
                      <a:srgbClr val="D8AA54">
                        <a:alpha val="70000"/>
                      </a:srgbClr>
                    </a:solidFill>
                  </a:tcPr>
                </a:tc>
                <a:tc>
                  <a:txBody>
                    <a:bodyPr/>
                    <a:p>
                      <a:pPr>
                        <a:buNone/>
                      </a:pPr>
                      <a:endParaRPr lang="zh-CN" altLang="en-US">
                        <a:ln>
                          <a:noFill/>
                        </a:ln>
                        <a:solidFill>
                          <a:srgbClr val="DBAE4E"/>
                        </a:solidFill>
                      </a:endParaRPr>
                    </a:p>
                  </a:txBody>
                  <a:tcPr>
                    <a:lnL>
                      <a:noFill/>
                    </a:lnL>
                    <a:lnR>
                      <a:noFill/>
                    </a:lnR>
                    <a:lnT>
                      <a:noFill/>
                    </a:lnT>
                    <a:lnB>
                      <a:noFill/>
                    </a:lnB>
                    <a:lnTlToBr>
                      <a:noFill/>
                    </a:lnTlToBr>
                    <a:lnBlToTr>
                      <a:noFill/>
                    </a:lnBlToTr>
                    <a:solidFill>
                      <a:srgbClr val="D8AA54">
                        <a:alpha val="80000"/>
                      </a:srgbClr>
                    </a:solidFill>
                  </a:tcPr>
                </a:tc>
                <a:tc>
                  <a:txBody>
                    <a:bodyPr/>
                    <a:p>
                      <a:pPr>
                        <a:buNone/>
                      </a:pPr>
                      <a:endParaRPr lang="zh-CN" altLang="en-US">
                        <a:ln>
                          <a:noFill/>
                        </a:ln>
                        <a:solidFill>
                          <a:srgbClr val="DBAE4E"/>
                        </a:solidFill>
                      </a:endParaRPr>
                    </a:p>
                  </a:txBody>
                  <a:tcPr>
                    <a:lnL>
                      <a:noFill/>
                    </a:lnL>
                    <a:lnR>
                      <a:noFill/>
                    </a:lnR>
                    <a:lnT>
                      <a:noFill/>
                    </a:lnT>
                    <a:lnB>
                      <a:noFill/>
                    </a:lnB>
                    <a:lnTlToBr>
                      <a:noFill/>
                    </a:lnTlToBr>
                    <a:lnBlToTr>
                      <a:noFill/>
                    </a:lnBlToTr>
                    <a:solidFill>
                      <a:srgbClr val="DBAE4E">
                        <a:alpha val="0"/>
                      </a:srgbClr>
                    </a:solidFill>
                  </a:tcPr>
                </a:tc>
              </a:tr>
            </a:tbl>
          </a:graphicData>
        </a:graphic>
      </p:graphicFrame>
      <p:sp>
        <p:nvSpPr>
          <p:cNvPr id="9" name="文本框 8"/>
          <p:cNvSpPr txBox="1"/>
          <p:nvPr/>
        </p:nvSpPr>
        <p:spPr>
          <a:xfrm>
            <a:off x="1993900" y="2240915"/>
            <a:ext cx="8822690" cy="1938020"/>
          </a:xfrm>
          <a:prstGeom prst="rect">
            <a:avLst/>
          </a:prstGeom>
          <a:noFill/>
        </p:spPr>
        <p:txBody>
          <a:bodyPr wrap="square" rtlCol="0">
            <a:spAutoFit/>
          </a:bodyPr>
          <a:p>
            <a:pPr algn="l"/>
            <a:r>
              <a:rPr lang="en-US" altLang="zh-CN" sz="6000" b="1" dirty="0" smtClean="0">
                <a:solidFill>
                  <a:schemeClr val="tx1"/>
                </a:solidFill>
                <a:latin typeface="汉仪文黑-55简" panose="00020600040101010101" charset="-122"/>
                <a:ea typeface="汉仪文黑-55简" panose="00020600040101010101" charset="-122"/>
                <a:cs typeface="汉仪文黑-55简" panose="00020600040101010101" charset="-122"/>
              </a:rPr>
              <a:t>     </a:t>
            </a:r>
            <a:r>
              <a:rPr lang="zh-CN" altLang="en-US" sz="6000" b="1" dirty="0" smtClean="0">
                <a:solidFill>
                  <a:srgbClr val="5C826D"/>
                </a:solidFill>
                <a:latin typeface="汉仪文黑-55简" panose="00020600040101010101" charset="-122"/>
                <a:ea typeface="汉仪文黑-55简" panose="00020600040101010101" charset="-122"/>
                <a:cs typeface="汉仪文黑-55简" panose="00020600040101010101" charset="-122"/>
              </a:rPr>
              <a:t>学前儿童</a:t>
            </a:r>
            <a:endParaRPr lang="zh-CN" altLang="en-US" sz="6000" b="1" dirty="0" smtClean="0">
              <a:solidFill>
                <a:srgbClr val="5C826D"/>
              </a:solidFill>
              <a:latin typeface="汉仪文黑-55简" panose="00020600040101010101" charset="-122"/>
              <a:ea typeface="汉仪文黑-55简" panose="00020600040101010101" charset="-122"/>
              <a:cs typeface="汉仪文黑-55简" panose="00020600040101010101" charset="-122"/>
            </a:endParaRPr>
          </a:p>
          <a:p>
            <a:r>
              <a:rPr lang="zh-CN" altLang="en-US" sz="6000" b="1" dirty="0" smtClean="0">
                <a:solidFill>
                  <a:srgbClr val="5C826D"/>
                </a:solidFill>
                <a:latin typeface="汉仪文黑-55简" panose="00020600040101010101" charset="-122"/>
                <a:ea typeface="汉仪文黑-55简" panose="00020600040101010101" charset="-122"/>
                <a:cs typeface="汉仪文黑-55简" panose="00020600040101010101" charset="-122"/>
              </a:rPr>
              <a:t>音乐教育与活动指导</a:t>
            </a:r>
            <a:r>
              <a:rPr lang="zh-CN" altLang="en-US" sz="2800" b="1" dirty="0" smtClean="0">
                <a:solidFill>
                  <a:srgbClr val="5C826D"/>
                </a:solidFill>
                <a:latin typeface="汉仪文黑-55简" panose="00020600040101010101" charset="-122"/>
                <a:ea typeface="汉仪文黑-55简" panose="00020600040101010101" charset="-122"/>
                <a:cs typeface="汉仪文黑-55简" panose="00020600040101010101" charset="-122"/>
              </a:rPr>
              <a:t>(第四版)</a:t>
            </a:r>
            <a:endParaRPr lang="zh-CN" altLang="en-US" sz="2800" b="1" dirty="0" smtClean="0">
              <a:solidFill>
                <a:srgbClr val="5C826D"/>
              </a:solidFill>
              <a:latin typeface="汉仪文黑-55简" panose="00020600040101010101" charset="-122"/>
              <a:ea typeface="汉仪文黑-55简" panose="00020600040101010101" charset="-122"/>
              <a:cs typeface="汉仪文黑-55简" panose="00020600040101010101" charset="-122"/>
            </a:endParaRPr>
          </a:p>
        </p:txBody>
      </p:sp>
      <p:sp>
        <p:nvSpPr>
          <p:cNvPr id="10" name="文本框 9"/>
          <p:cNvSpPr txBox="1"/>
          <p:nvPr/>
        </p:nvSpPr>
        <p:spPr>
          <a:xfrm>
            <a:off x="7954010" y="4178935"/>
            <a:ext cx="2595245" cy="460375"/>
          </a:xfrm>
          <a:prstGeom prst="rect">
            <a:avLst/>
          </a:prstGeom>
          <a:noFill/>
        </p:spPr>
        <p:txBody>
          <a:bodyPr wrap="square" rtlCol="0">
            <a:spAutoFit/>
          </a:bodyPr>
          <a:p>
            <a:r>
              <a:rPr lang="zh-CN" altLang="en-US" sz="2400" b="1" dirty="0" smtClean="0">
                <a:solidFill>
                  <a:srgbClr val="5C826D"/>
                </a:solidFill>
                <a:latin typeface="汉仪文黑-55简" panose="00020600040101010101" charset="-122"/>
                <a:ea typeface="汉仪文黑-55简" panose="00020600040101010101" charset="-122"/>
                <a:cs typeface="汉仪文黑-55简" panose="00020600040101010101" charset="-122"/>
              </a:rPr>
              <a:t>编著  黄瑾</a:t>
            </a:r>
            <a:r>
              <a:rPr lang="en-US" altLang="zh-CN" sz="2400" b="1" dirty="0" smtClean="0">
                <a:solidFill>
                  <a:srgbClr val="5C826D"/>
                </a:solidFill>
                <a:latin typeface="汉仪文黑-55简" panose="00020600040101010101" charset="-122"/>
                <a:ea typeface="汉仪文黑-55简" panose="00020600040101010101" charset="-122"/>
                <a:cs typeface="汉仪文黑-55简" panose="00020600040101010101" charset="-122"/>
              </a:rPr>
              <a:t> </a:t>
            </a:r>
            <a:r>
              <a:rPr lang="zh-CN" altLang="en-US" sz="2400" b="1" dirty="0" smtClean="0">
                <a:solidFill>
                  <a:srgbClr val="5C826D"/>
                </a:solidFill>
                <a:latin typeface="汉仪文黑-55简" panose="00020600040101010101" charset="-122"/>
                <a:ea typeface="汉仪文黑-55简" panose="00020600040101010101" charset="-122"/>
                <a:cs typeface="汉仪文黑-55简" panose="00020600040101010101" charset="-122"/>
              </a:rPr>
              <a:t>阮婷</a:t>
            </a:r>
            <a:endParaRPr lang="zh-CN" altLang="en-US" sz="2400" b="1" dirty="0" smtClean="0">
              <a:solidFill>
                <a:srgbClr val="5C826D"/>
              </a:solidFill>
              <a:latin typeface="汉仪文黑-55简" panose="00020600040101010101" charset="-122"/>
              <a:ea typeface="汉仪文黑-55简" panose="00020600040101010101" charset="-122"/>
              <a:cs typeface="汉仪文黑-55简" panose="00020600040101010101"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p:cNvSpPr txBox="1"/>
          <p:nvPr/>
        </p:nvSpPr>
        <p:spPr>
          <a:xfrm>
            <a:off x="557530" y="222885"/>
            <a:ext cx="10555605"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rPr>
              <a:t>第一节 </a:t>
            </a:r>
            <a:r>
              <a:rPr lang="zh-CN" altLang="en-US" sz="3600" b="1" dirty="0" smtClean="0">
                <a:solidFill>
                  <a:srgbClr val="5C826D"/>
                </a:solidFill>
                <a:latin typeface="汉仪文黑-55简" panose="00020600040101010101" charset="-122"/>
                <a:ea typeface="汉仪文黑-55简" panose="00020600040101010101" charset="-122"/>
                <a:sym typeface="+mn-ea"/>
              </a:rPr>
              <a:t>学前儿童音乐教育的目标</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r>
              <a:rPr lang="zh-CN" altLang="en-US" sz="3200" b="1" dirty="0" smtClean="0">
                <a:solidFill>
                  <a:srgbClr val="D1AF6C"/>
                </a:solidFill>
                <a:latin typeface="汉仪文黑-55简" panose="00020600040101010101" charset="-122"/>
                <a:ea typeface="汉仪文黑-55简" panose="00020600040101010101" charset="-122"/>
                <a:sym typeface="+mn-ea"/>
              </a:rPr>
              <a:t>一、 学前儿童音乐教育的目标概述</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r>
              <a:rPr lang="zh-CN" altLang="en-US" sz="2800" b="1" dirty="0" smtClean="0">
                <a:latin typeface="汉仪文黑-55简" panose="00020600040101010101" charset="-122"/>
                <a:ea typeface="汉仪文黑-55简" panose="00020600040101010101" charset="-122"/>
                <a:sym typeface="+mn-ea"/>
              </a:rPr>
              <a:t>(二) 学前儿童音乐教育目标制定的过程</a:t>
            </a:r>
            <a:endParaRPr lang="zh-CN" altLang="en-US" sz="2800" b="1" dirty="0" smtClean="0">
              <a:latin typeface="汉仪文黑-55简" panose="00020600040101010101" charset="-122"/>
              <a:ea typeface="汉仪文黑-55简" panose="00020600040101010101" charset="-122"/>
              <a:sym typeface="+mn-ea"/>
            </a:endParaRPr>
          </a:p>
          <a:p>
            <a:endParaRPr lang="zh-CN" altLang="en-US" sz="3600" b="1" dirty="0" smtClean="0">
              <a:solidFill>
                <a:srgbClr val="444F56"/>
              </a:solidFill>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任意多边形 4"/>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713230" y="1960880"/>
            <a:ext cx="8240395" cy="4780915"/>
          </a:xfrm>
          <a:prstGeom prst="rect">
            <a:avLst/>
          </a:prstGeom>
          <a:noFill/>
        </p:spPr>
        <p:txBody>
          <a:bodyPr wrap="square" rtlCol="0">
            <a:noAutofit/>
          </a:bodyPr>
          <a:p>
            <a:pPr algn="just"/>
            <a:r>
              <a:rPr lang="zh-CN" altLang="en-US" sz="2400" dirty="0" smtClean="0">
                <a:latin typeface="汉仪文黑-55简" panose="00020600040101010101" charset="-122"/>
                <a:ea typeface="汉仪文黑-55简" panose="00020600040101010101" charset="-122"/>
              </a:rPr>
              <a:t>1. 筛选、整理目标</a:t>
            </a:r>
            <a:endParaRPr lang="zh-CN" altLang="en-US" sz="2400" dirty="0" smtClean="0">
              <a:latin typeface="汉仪文黑-55简" panose="00020600040101010101" charset="-122"/>
              <a:ea typeface="汉仪文黑-55简" panose="00020600040101010101" charset="-122"/>
            </a:endParaRPr>
          </a:p>
          <a:p>
            <a:pPr algn="just"/>
            <a:r>
              <a:rPr lang="zh-CN" altLang="en-US" sz="2400" dirty="0" smtClean="0">
                <a:latin typeface="汉仪文黑-55简" panose="00020600040101010101" charset="-122"/>
                <a:ea typeface="汉仪文黑-55简" panose="00020600040101010101" charset="-122"/>
              </a:rPr>
              <a:t>    制定学前儿童音乐教育目标，首先需对“可能性目标”进行筛选、整理与修正。应依据儿童身心发展规律（如动作发展特点）科学设定目标，避免过分追求短期效果和技能习得。同时，要妥善处理目标的“三个来源”：以</a:t>
            </a:r>
            <a:r>
              <a:rPr lang="zh-CN" altLang="en-US" sz="2400" b="1" dirty="0" smtClean="0">
                <a:solidFill>
                  <a:srgbClr val="FFC000"/>
                </a:solidFill>
                <a:latin typeface="汉仪文黑-55简" panose="00020600040101010101" charset="-122"/>
                <a:ea typeface="汉仪文黑-55简" panose="00020600040101010101" charset="-122"/>
              </a:rPr>
              <a:t>儿童发展需要</a:t>
            </a:r>
            <a:r>
              <a:rPr lang="zh-CN" altLang="en-US" sz="2400" dirty="0" smtClean="0">
                <a:latin typeface="汉仪文黑-55简" panose="00020600040101010101" charset="-122"/>
                <a:ea typeface="汉仪文黑-55简" panose="00020600040101010101" charset="-122"/>
              </a:rPr>
              <a:t>为首要本体目标，将</a:t>
            </a:r>
            <a:r>
              <a:rPr lang="zh-CN" altLang="en-US" sz="2400" b="1" dirty="0" smtClean="0">
                <a:solidFill>
                  <a:srgbClr val="FFC000"/>
                </a:solidFill>
                <a:latin typeface="汉仪文黑-55简" panose="00020600040101010101" charset="-122"/>
                <a:ea typeface="汉仪文黑-55简" panose="00020600040101010101" charset="-122"/>
              </a:rPr>
              <a:t>社会发展需要</a:t>
            </a:r>
            <a:r>
              <a:rPr lang="zh-CN" altLang="en-US" sz="2400" dirty="0" smtClean="0">
                <a:latin typeface="汉仪文黑-55简" panose="00020600040101010101" charset="-122"/>
                <a:ea typeface="汉仪文黑-55简" panose="00020600040101010101" charset="-122"/>
              </a:rPr>
              <a:t>有机融入其中，并以学科特性影响具体低层次目标。最后，通过对</a:t>
            </a:r>
            <a:r>
              <a:rPr lang="zh-CN" altLang="en-US" sz="2400" b="1" dirty="0" smtClean="0">
                <a:solidFill>
                  <a:srgbClr val="FFC000"/>
                </a:solidFill>
                <a:latin typeface="汉仪文黑-55简" panose="00020600040101010101" charset="-122"/>
                <a:ea typeface="汉仪文黑-55简" panose="00020600040101010101" charset="-122"/>
              </a:rPr>
              <a:t>各类目标的分层归类和整理</a:t>
            </a:r>
            <a:r>
              <a:rPr lang="zh-CN" altLang="en-US" sz="2400" dirty="0" smtClean="0">
                <a:latin typeface="汉仪文黑-55简" panose="00020600040101010101" charset="-122"/>
                <a:ea typeface="汉仪文黑-55简" panose="00020600040101010101" charset="-122"/>
              </a:rPr>
              <a:t>，建立起科学、系统而有序的目标体系。</a:t>
            </a:r>
            <a:endParaRPr lang="zh-CN" altLang="en-US" sz="2400" dirty="0" smtClean="0">
              <a:latin typeface="汉仪文黑-55简" panose="00020600040101010101" charset="-122"/>
              <a:ea typeface="汉仪文黑-55简" panose="00020600040101010101"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p:cNvSpPr txBox="1"/>
          <p:nvPr/>
        </p:nvSpPr>
        <p:spPr>
          <a:xfrm>
            <a:off x="557530" y="222885"/>
            <a:ext cx="10555605"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rPr>
              <a:t>第一节 </a:t>
            </a:r>
            <a:r>
              <a:rPr lang="zh-CN" altLang="en-US" sz="3600" b="1" dirty="0" smtClean="0">
                <a:solidFill>
                  <a:srgbClr val="5C826D"/>
                </a:solidFill>
                <a:latin typeface="汉仪文黑-55简" panose="00020600040101010101" charset="-122"/>
                <a:ea typeface="汉仪文黑-55简" panose="00020600040101010101" charset="-122"/>
                <a:sym typeface="+mn-ea"/>
              </a:rPr>
              <a:t>学前儿童音乐教育的目标</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r>
              <a:rPr lang="zh-CN" altLang="en-US" sz="3200" b="1" dirty="0" smtClean="0">
                <a:solidFill>
                  <a:srgbClr val="D1AF6C"/>
                </a:solidFill>
                <a:latin typeface="汉仪文黑-55简" panose="00020600040101010101" charset="-122"/>
                <a:ea typeface="汉仪文黑-55简" panose="00020600040101010101" charset="-122"/>
                <a:sym typeface="+mn-ea"/>
              </a:rPr>
              <a:t>一、 学前儿童音乐教育的目标概述</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r>
              <a:rPr lang="zh-CN" altLang="en-US" sz="2800" b="1" dirty="0" smtClean="0">
                <a:latin typeface="汉仪文黑-55简" panose="00020600040101010101" charset="-122"/>
                <a:ea typeface="汉仪文黑-55简" panose="00020600040101010101" charset="-122"/>
                <a:sym typeface="+mn-ea"/>
              </a:rPr>
              <a:t>(二) 学前儿童音乐教育目标制定的过程</a:t>
            </a:r>
            <a:endParaRPr lang="zh-CN" altLang="en-US" sz="2800" b="1" dirty="0" smtClean="0">
              <a:latin typeface="汉仪文黑-55简" panose="00020600040101010101" charset="-122"/>
              <a:ea typeface="汉仪文黑-55简" panose="00020600040101010101" charset="-122"/>
              <a:sym typeface="+mn-ea"/>
            </a:endParaRPr>
          </a:p>
          <a:p>
            <a:endParaRPr lang="zh-CN" altLang="en-US" sz="3600" b="1" dirty="0" smtClean="0">
              <a:solidFill>
                <a:srgbClr val="444F56"/>
              </a:solidFill>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任意多边形 4"/>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713230" y="1960880"/>
            <a:ext cx="8240395" cy="4780915"/>
          </a:xfrm>
          <a:prstGeom prst="rect">
            <a:avLst/>
          </a:prstGeom>
          <a:noFill/>
        </p:spPr>
        <p:txBody>
          <a:bodyPr wrap="square" rtlCol="0">
            <a:noAutofit/>
          </a:bodyPr>
          <a:p>
            <a:pPr algn="just"/>
            <a:r>
              <a:rPr lang="zh-CN" altLang="en-US" sz="2400" dirty="0" smtClean="0">
                <a:latin typeface="汉仪文黑-55简" panose="00020600040101010101" charset="-122"/>
                <a:ea typeface="汉仪文黑-55简" panose="00020600040101010101" charset="-122"/>
              </a:rPr>
              <a:t>2. 表述目标</a:t>
            </a:r>
            <a:endParaRPr lang="zh-CN" altLang="en-US" sz="2400" dirty="0" smtClean="0">
              <a:latin typeface="汉仪文黑-55简" panose="00020600040101010101" charset="-122"/>
              <a:ea typeface="汉仪文黑-55简" panose="00020600040101010101" charset="-122"/>
            </a:endParaRPr>
          </a:p>
          <a:p>
            <a:pPr algn="just"/>
            <a:r>
              <a:rPr lang="zh-CN" altLang="en-US" sz="2400" dirty="0" smtClean="0">
                <a:latin typeface="汉仪文黑-55简" panose="00020600040101010101" charset="-122"/>
                <a:ea typeface="汉仪文黑-55简" panose="00020600040101010101" charset="-122"/>
              </a:rPr>
              <a:t>（1） 行为目标</a:t>
            </a:r>
            <a:endParaRPr lang="zh-CN" altLang="en-US" sz="2400" dirty="0" smtClean="0">
              <a:latin typeface="汉仪文黑-55简" panose="00020600040101010101" charset="-122"/>
              <a:ea typeface="汉仪文黑-55简" panose="00020600040101010101" charset="-122"/>
            </a:endParaRPr>
          </a:p>
          <a:p>
            <a:pPr algn="just"/>
            <a:r>
              <a:rPr lang="zh-CN" altLang="en-US" sz="2400" dirty="0" smtClean="0">
                <a:latin typeface="汉仪文黑-55简" panose="00020600040101010101" charset="-122"/>
                <a:ea typeface="汉仪文黑-55简" panose="00020600040101010101" charset="-122"/>
              </a:rPr>
              <a:t>    行为目标作为最终由教育者实施的目标体系，强调</a:t>
            </a:r>
            <a:r>
              <a:rPr lang="zh-CN" altLang="en-US" sz="2400" b="1" dirty="0" smtClean="0">
                <a:solidFill>
                  <a:srgbClr val="FFC000"/>
                </a:solidFill>
                <a:latin typeface="汉仪文黑-55简" panose="00020600040101010101" charset="-122"/>
                <a:ea typeface="汉仪文黑-55简" panose="00020600040101010101" charset="-122"/>
              </a:rPr>
              <a:t>可理解性、可把握性和可操作性</a:t>
            </a:r>
            <a:r>
              <a:rPr lang="zh-CN" altLang="en-US" sz="2400" dirty="0" smtClean="0">
                <a:latin typeface="汉仪文黑-55简" panose="00020600040101010101" charset="-122"/>
                <a:ea typeface="汉仪文黑-55简" panose="00020600040101010101" charset="-122"/>
              </a:rPr>
              <a:t>，即以可观察的行为化方式表述目标。泰勒认为，最有效的陈述形式既要指出儿童应学会的行为，又要言明其运用的领域或内容。在学前音乐教育中采用此方式，有助于教育者把握内容和指导过程。它能直接表明期望结果、明确儿童要做什么及达标程度，并暗示教师的指导方法。相较于笼统空泛的表述，它更具具体性与可操作性，且通常以儿童或教师为行为主体。</a:t>
            </a:r>
            <a:endParaRPr lang="zh-CN" altLang="en-US" sz="2400" dirty="0" smtClean="0">
              <a:latin typeface="汉仪文黑-55简" panose="00020600040101010101" charset="-122"/>
              <a:ea typeface="汉仪文黑-55简" panose="00020600040101010101"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p:cNvSpPr txBox="1"/>
          <p:nvPr/>
        </p:nvSpPr>
        <p:spPr>
          <a:xfrm>
            <a:off x="557530" y="222885"/>
            <a:ext cx="10555605"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rPr>
              <a:t>第一节 </a:t>
            </a:r>
            <a:r>
              <a:rPr lang="zh-CN" altLang="en-US" sz="3600" b="1" dirty="0" smtClean="0">
                <a:solidFill>
                  <a:srgbClr val="5C826D"/>
                </a:solidFill>
                <a:latin typeface="汉仪文黑-55简" panose="00020600040101010101" charset="-122"/>
                <a:ea typeface="汉仪文黑-55简" panose="00020600040101010101" charset="-122"/>
                <a:sym typeface="+mn-ea"/>
              </a:rPr>
              <a:t>学前儿童音乐教育的目标</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r>
              <a:rPr lang="zh-CN" altLang="en-US" sz="3200" b="1" dirty="0" smtClean="0">
                <a:solidFill>
                  <a:srgbClr val="D1AF6C"/>
                </a:solidFill>
                <a:latin typeface="汉仪文黑-55简" panose="00020600040101010101" charset="-122"/>
                <a:ea typeface="汉仪文黑-55简" panose="00020600040101010101" charset="-122"/>
                <a:sym typeface="+mn-ea"/>
              </a:rPr>
              <a:t>一、 学前儿童音乐教育的目标概述</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r>
              <a:rPr lang="zh-CN" altLang="en-US" sz="2800" b="1" dirty="0" smtClean="0">
                <a:latin typeface="汉仪文黑-55简" panose="00020600040101010101" charset="-122"/>
                <a:ea typeface="汉仪文黑-55简" panose="00020600040101010101" charset="-122"/>
                <a:sym typeface="+mn-ea"/>
              </a:rPr>
              <a:t>(二) 学前儿童音乐教育目标制定的过程</a:t>
            </a:r>
            <a:endParaRPr lang="zh-CN" altLang="en-US" sz="2800" b="1" dirty="0" smtClean="0">
              <a:latin typeface="汉仪文黑-55简" panose="00020600040101010101" charset="-122"/>
              <a:ea typeface="汉仪文黑-55简" panose="00020600040101010101" charset="-122"/>
              <a:sym typeface="+mn-ea"/>
            </a:endParaRPr>
          </a:p>
          <a:p>
            <a:endParaRPr lang="zh-CN" altLang="en-US" sz="3600" b="1" dirty="0" smtClean="0">
              <a:solidFill>
                <a:srgbClr val="444F56"/>
              </a:solidFill>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任意多边形 4"/>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713230" y="1960880"/>
            <a:ext cx="8240395" cy="4780915"/>
          </a:xfrm>
          <a:prstGeom prst="rect">
            <a:avLst/>
          </a:prstGeom>
          <a:noFill/>
        </p:spPr>
        <p:txBody>
          <a:bodyPr wrap="square" rtlCol="0">
            <a:noAutofit/>
          </a:bodyPr>
          <a:p>
            <a:pPr algn="just"/>
            <a:r>
              <a:rPr lang="zh-CN" altLang="en-US" sz="2400" dirty="0" smtClean="0">
                <a:latin typeface="汉仪文黑-55简" panose="00020600040101010101" charset="-122"/>
                <a:ea typeface="汉仪文黑-55简" panose="00020600040101010101" charset="-122"/>
              </a:rPr>
              <a:t>2. 表述目标</a:t>
            </a:r>
            <a:endParaRPr lang="zh-CN" altLang="en-US" sz="2400" dirty="0" smtClean="0">
              <a:latin typeface="汉仪文黑-55简" panose="00020600040101010101" charset="-122"/>
              <a:ea typeface="汉仪文黑-55简" panose="00020600040101010101" charset="-122"/>
            </a:endParaRPr>
          </a:p>
          <a:p>
            <a:pPr algn="just"/>
            <a:r>
              <a:rPr lang="zh-CN" altLang="en-US" sz="2400" dirty="0" smtClean="0">
                <a:latin typeface="汉仪文黑-55简" panose="00020600040101010101" charset="-122"/>
                <a:ea typeface="汉仪文黑-55简" panose="00020600040101010101" charset="-122"/>
              </a:rPr>
              <a:t>（2） 过程目标</a:t>
            </a:r>
            <a:endParaRPr lang="zh-CN" altLang="en-US" sz="2400" dirty="0" smtClean="0">
              <a:latin typeface="汉仪文黑-55简" panose="00020600040101010101" charset="-122"/>
              <a:ea typeface="汉仪文黑-55简" panose="00020600040101010101" charset="-122"/>
            </a:endParaRPr>
          </a:p>
          <a:p>
            <a:pPr algn="just"/>
            <a:r>
              <a:rPr lang="zh-CN" altLang="en-US" sz="2400" dirty="0" smtClean="0">
                <a:latin typeface="汉仪文黑-55简" panose="00020600040101010101" charset="-122"/>
                <a:ea typeface="汉仪文黑-55简" panose="00020600040101010101" charset="-122"/>
              </a:rPr>
              <a:t>    过程目标不以预先规定为中心，而是</a:t>
            </a:r>
            <a:r>
              <a:rPr lang="zh-CN" altLang="en-US" sz="2400" b="1" dirty="0" smtClean="0">
                <a:solidFill>
                  <a:srgbClr val="FFC000"/>
                </a:solidFill>
                <a:latin typeface="汉仪文黑-55简" panose="00020600040101010101" charset="-122"/>
                <a:ea typeface="汉仪文黑-55简" panose="00020600040101010101" charset="-122"/>
              </a:rPr>
              <a:t>强调以过程为中心，从儿童经验出发构建目标</a:t>
            </a:r>
            <a:r>
              <a:rPr lang="zh-CN" altLang="en-US" sz="2400" dirty="0" smtClean="0">
                <a:latin typeface="汉仪文黑-55简" panose="00020600040101010101" charset="-122"/>
                <a:ea typeface="汉仪文黑-55简" panose="00020600040101010101" charset="-122"/>
              </a:rPr>
              <a:t>。它旨在让儿童充分发挥创造力，获得知识、技能及审美的积极体验，且过程本身即是教学结果的体现（如科尔曼的创造性音乐教学）。然而，由于该目标伴随活动过程展开，对教育者要求极高，不仅需要熟悉儿童发展规律与学科体系，还需具备较高的音乐素养和教育科研综合能力。因此，在幼儿园实践中完全实行和推广过程目标尚有一定困难。</a:t>
            </a:r>
            <a:endParaRPr lang="zh-CN" altLang="en-US" sz="2400" dirty="0" smtClean="0">
              <a:latin typeface="汉仪文黑-55简" panose="00020600040101010101" charset="-122"/>
              <a:ea typeface="汉仪文黑-55简" panose="00020600040101010101"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p:cNvSpPr txBox="1"/>
          <p:nvPr/>
        </p:nvSpPr>
        <p:spPr>
          <a:xfrm>
            <a:off x="557530" y="222885"/>
            <a:ext cx="10555605"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rPr>
              <a:t>第一节 </a:t>
            </a:r>
            <a:r>
              <a:rPr lang="zh-CN" altLang="en-US" sz="3600" b="1" dirty="0" smtClean="0">
                <a:solidFill>
                  <a:srgbClr val="5C826D"/>
                </a:solidFill>
                <a:latin typeface="汉仪文黑-55简" panose="00020600040101010101" charset="-122"/>
                <a:ea typeface="汉仪文黑-55简" panose="00020600040101010101" charset="-122"/>
                <a:sym typeface="+mn-ea"/>
              </a:rPr>
              <a:t>学前儿童音乐教育的目标</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r>
              <a:rPr lang="zh-CN" altLang="en-US" sz="3200" b="1" dirty="0" smtClean="0">
                <a:solidFill>
                  <a:srgbClr val="D1AF6C"/>
                </a:solidFill>
                <a:latin typeface="汉仪文黑-55简" panose="00020600040101010101" charset="-122"/>
                <a:ea typeface="汉仪文黑-55简" panose="00020600040101010101" charset="-122"/>
                <a:sym typeface="+mn-ea"/>
              </a:rPr>
              <a:t>一、 学前儿童音乐教育的目标概述</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r>
              <a:rPr lang="zh-CN" altLang="en-US" sz="2800" b="1" dirty="0" smtClean="0">
                <a:latin typeface="汉仪文黑-55简" panose="00020600040101010101" charset="-122"/>
                <a:ea typeface="汉仪文黑-55简" panose="00020600040101010101" charset="-122"/>
                <a:sym typeface="+mn-ea"/>
              </a:rPr>
              <a:t>(二) 学前儿童音乐教育目标制定的过程</a:t>
            </a:r>
            <a:endParaRPr lang="zh-CN" altLang="en-US" sz="2800" b="1" dirty="0" smtClean="0">
              <a:latin typeface="汉仪文黑-55简" panose="00020600040101010101" charset="-122"/>
              <a:ea typeface="汉仪文黑-55简" panose="00020600040101010101" charset="-122"/>
              <a:sym typeface="+mn-ea"/>
            </a:endParaRPr>
          </a:p>
          <a:p>
            <a:endParaRPr lang="zh-CN" altLang="en-US" sz="3600" b="1" dirty="0" smtClean="0">
              <a:solidFill>
                <a:srgbClr val="444F56"/>
              </a:solidFill>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任意多边形 4"/>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713230" y="1960880"/>
            <a:ext cx="8240395" cy="4780915"/>
          </a:xfrm>
          <a:prstGeom prst="rect">
            <a:avLst/>
          </a:prstGeom>
          <a:noFill/>
        </p:spPr>
        <p:txBody>
          <a:bodyPr wrap="square" rtlCol="0">
            <a:noAutofit/>
          </a:bodyPr>
          <a:p>
            <a:pPr algn="just"/>
            <a:r>
              <a:rPr lang="zh-CN" altLang="en-US" sz="2400" dirty="0" smtClean="0">
                <a:latin typeface="汉仪文黑-55简" panose="00020600040101010101" charset="-122"/>
                <a:ea typeface="汉仪文黑-55简" panose="00020600040101010101" charset="-122"/>
              </a:rPr>
              <a:t>2. 表述目标</a:t>
            </a:r>
            <a:endParaRPr lang="zh-CN" altLang="en-US" sz="2400" dirty="0" smtClean="0">
              <a:latin typeface="汉仪文黑-55简" panose="00020600040101010101" charset="-122"/>
              <a:ea typeface="汉仪文黑-55简" panose="00020600040101010101" charset="-122"/>
            </a:endParaRPr>
          </a:p>
          <a:p>
            <a:pPr algn="just"/>
            <a:r>
              <a:rPr lang="zh-CN" altLang="en-US" sz="2400" dirty="0" smtClean="0">
                <a:latin typeface="汉仪文黑-55简" panose="00020600040101010101" charset="-122"/>
                <a:ea typeface="汉仪文黑-55简" panose="00020600040101010101" charset="-122"/>
              </a:rPr>
              <a:t>（3） 表现目标</a:t>
            </a:r>
            <a:endParaRPr lang="zh-CN" altLang="en-US" sz="2400" dirty="0" smtClean="0">
              <a:latin typeface="汉仪文黑-55简" panose="00020600040101010101" charset="-122"/>
              <a:ea typeface="汉仪文黑-55简" panose="00020600040101010101" charset="-122"/>
            </a:endParaRPr>
          </a:p>
          <a:p>
            <a:pPr algn="just"/>
            <a:r>
              <a:rPr lang="zh-CN" altLang="en-US" sz="2400" dirty="0" smtClean="0">
                <a:latin typeface="汉仪文黑-55简" panose="00020600040101010101" charset="-122"/>
                <a:ea typeface="汉仪文黑-55简" panose="00020600040101010101" charset="-122"/>
              </a:rPr>
              <a:t>    表现目标关注儿童开放式的自我探索与创造，与行为目标相辅相成。学前音乐教育应</a:t>
            </a:r>
            <a:r>
              <a:rPr lang="zh-CN" altLang="en-US" sz="2400" b="1" dirty="0" smtClean="0">
                <a:solidFill>
                  <a:srgbClr val="FFC000"/>
                </a:solidFill>
                <a:latin typeface="汉仪文黑-55简" panose="00020600040101010101" charset="-122"/>
                <a:ea typeface="汉仪文黑-55简" panose="00020600040101010101" charset="-122"/>
              </a:rPr>
              <a:t>综合运用</a:t>
            </a:r>
            <a:r>
              <a:rPr lang="zh-CN" altLang="en-US" sz="2400" dirty="0" smtClean="0">
                <a:latin typeface="汉仪文黑-55简" panose="00020600040101010101" charset="-122"/>
                <a:ea typeface="汉仪文黑-55简" panose="00020600040101010101" charset="-122"/>
              </a:rPr>
              <a:t>三种取向目标：行为目标利于活动具体化，过程目标助其确立价值观，表现目标鼓励主动性。</a:t>
            </a:r>
            <a:endParaRPr lang="zh-CN" altLang="en-US" sz="2400" dirty="0" smtClean="0">
              <a:latin typeface="汉仪文黑-55简" panose="00020600040101010101" charset="-122"/>
              <a:ea typeface="汉仪文黑-55简" panose="00020600040101010101" charset="-122"/>
            </a:endParaRPr>
          </a:p>
          <a:p>
            <a:pPr algn="just"/>
            <a:r>
              <a:rPr lang="zh-CN" altLang="en-US" sz="2400" dirty="0" smtClean="0">
                <a:latin typeface="汉仪文黑-55简" panose="00020600040101010101" charset="-122"/>
                <a:ea typeface="汉仪文黑-55简" panose="00020600040101010101" charset="-122"/>
              </a:rPr>
              <a:t> </a:t>
            </a:r>
            <a:r>
              <a:rPr lang="en-US" altLang="zh-CN" sz="2400" dirty="0" smtClean="0">
                <a:latin typeface="汉仪文黑-55简" panose="00020600040101010101" charset="-122"/>
                <a:ea typeface="汉仪文黑-55简" panose="00020600040101010101" charset="-122"/>
              </a:rPr>
              <a:t>   </a:t>
            </a:r>
            <a:r>
              <a:rPr lang="zh-CN" altLang="en-US" sz="2400" dirty="0" smtClean="0">
                <a:latin typeface="汉仪文黑-55简" panose="00020600040101010101" charset="-122"/>
                <a:ea typeface="汉仪文黑-55简" panose="00020600040101010101" charset="-122"/>
              </a:rPr>
              <a:t>同时，不同层次目标需采用不同表述方法：总目标应概括指明方向，给予生成空间；低层次活动目标则须具体化、行为化，以明确内容并便于教师把握、指导与评价。</a:t>
            </a:r>
            <a:endParaRPr lang="zh-CN" altLang="en-US" sz="2400" dirty="0" smtClean="0">
              <a:latin typeface="汉仪文黑-55简" panose="00020600040101010101" charset="-122"/>
              <a:ea typeface="汉仪文黑-55简" panose="00020600040101010101"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p:cNvSpPr txBox="1"/>
          <p:nvPr/>
        </p:nvSpPr>
        <p:spPr>
          <a:xfrm>
            <a:off x="557530" y="222885"/>
            <a:ext cx="10555605"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rPr>
              <a:t>第一节 </a:t>
            </a:r>
            <a:r>
              <a:rPr lang="zh-CN" altLang="en-US" sz="3600" b="1" dirty="0" smtClean="0">
                <a:solidFill>
                  <a:srgbClr val="5C826D"/>
                </a:solidFill>
                <a:latin typeface="汉仪文黑-55简" panose="00020600040101010101" charset="-122"/>
                <a:ea typeface="汉仪文黑-55简" panose="00020600040101010101" charset="-122"/>
                <a:sym typeface="+mn-ea"/>
              </a:rPr>
              <a:t>学前儿童音乐教育的目标</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r>
              <a:rPr lang="zh-CN" altLang="en-US" sz="3200" b="1" dirty="0" smtClean="0">
                <a:solidFill>
                  <a:srgbClr val="D1AF6C"/>
                </a:solidFill>
                <a:latin typeface="汉仪文黑-55简" panose="00020600040101010101" charset="-122"/>
                <a:ea typeface="汉仪文黑-55简" panose="00020600040101010101" charset="-122"/>
                <a:sym typeface="+mn-ea"/>
              </a:rPr>
              <a:t>二、 学前儿童音乐教育的目标设置</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r>
              <a:rPr lang="zh-CN" altLang="en-US" sz="2800" b="1" dirty="0" smtClean="0">
                <a:latin typeface="汉仪文黑-55简" panose="00020600040101010101" charset="-122"/>
                <a:ea typeface="汉仪文黑-55简" panose="00020600040101010101" charset="-122"/>
                <a:sym typeface="+mn-ea"/>
              </a:rPr>
              <a:t>(一) 学前儿童音乐教育目标的结构分析</a:t>
            </a:r>
            <a:endParaRPr lang="zh-CN" altLang="en-US" sz="2800" b="1" dirty="0" smtClean="0">
              <a:latin typeface="汉仪文黑-55简" panose="00020600040101010101" charset="-122"/>
              <a:ea typeface="汉仪文黑-55简" panose="00020600040101010101" charset="-122"/>
              <a:sym typeface="+mn-ea"/>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任意多边形 4"/>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713230" y="1960880"/>
            <a:ext cx="8240395" cy="4780915"/>
          </a:xfrm>
          <a:prstGeom prst="rect">
            <a:avLst/>
          </a:prstGeom>
          <a:noFill/>
        </p:spPr>
        <p:txBody>
          <a:bodyPr wrap="square" rtlCol="0">
            <a:noAutofit/>
          </a:bodyPr>
          <a:p>
            <a:pPr algn="just"/>
            <a:r>
              <a:rPr lang="zh-CN" altLang="en-US" sz="2400" dirty="0" smtClean="0">
                <a:latin typeface="汉仪文黑-55简" panose="00020600040101010101" charset="-122"/>
                <a:ea typeface="汉仪文黑-55简" panose="00020600040101010101" charset="-122"/>
              </a:rPr>
              <a:t>1. 学前儿童音乐教育目标的纵向结构</a:t>
            </a:r>
            <a:endParaRPr lang="zh-CN" altLang="en-US" sz="2400" dirty="0" smtClean="0">
              <a:latin typeface="汉仪文黑-55简" panose="00020600040101010101" charset="-122"/>
              <a:ea typeface="汉仪文黑-55简" panose="00020600040101010101" charset="-122"/>
            </a:endParaRPr>
          </a:p>
          <a:p>
            <a:pPr algn="just"/>
            <a:r>
              <a:rPr lang="zh-CN" altLang="en-US" sz="2400" dirty="0" smtClean="0">
                <a:latin typeface="汉仪文黑-55简" panose="00020600040101010101" charset="-122"/>
                <a:ea typeface="汉仪文黑-55简" panose="00020600040101010101" charset="-122"/>
              </a:rPr>
              <a:t>（1） 学前儿童音乐教育总目标</a:t>
            </a:r>
            <a:endParaRPr lang="zh-CN" altLang="en-US" sz="2400" dirty="0" smtClean="0">
              <a:latin typeface="汉仪文黑-55简" panose="00020600040101010101" charset="-122"/>
              <a:ea typeface="汉仪文黑-55简" panose="00020600040101010101" charset="-122"/>
            </a:endParaRPr>
          </a:p>
          <a:p>
            <a:pPr algn="just"/>
            <a:r>
              <a:rPr lang="en-US" altLang="zh-CN" sz="2400" dirty="0" smtClean="0">
                <a:latin typeface="汉仪文黑-55简" panose="00020600040101010101" charset="-122"/>
                <a:ea typeface="汉仪文黑-55简" panose="00020600040101010101" charset="-122"/>
              </a:rPr>
              <a:t>    </a:t>
            </a:r>
            <a:r>
              <a:rPr lang="zh-CN" altLang="en-US" sz="2400" dirty="0" smtClean="0">
                <a:latin typeface="汉仪文黑-55简" panose="00020600040101010101" charset="-122"/>
                <a:ea typeface="汉仪文黑-55简" panose="00020600040101010101" charset="-122"/>
              </a:rPr>
              <a:t>学前儿童音乐教育总目标是</a:t>
            </a:r>
            <a:r>
              <a:rPr lang="zh-CN" altLang="en-US" sz="2400" b="1" dirty="0" smtClean="0">
                <a:solidFill>
                  <a:srgbClr val="FFC000"/>
                </a:solidFill>
                <a:latin typeface="汉仪文黑-55简" panose="00020600040101010101" charset="-122"/>
                <a:ea typeface="汉仪文黑-55简" panose="00020600040101010101" charset="-122"/>
              </a:rPr>
              <a:t>对学前儿童音乐教育最终结果的期望</a:t>
            </a:r>
            <a:r>
              <a:rPr lang="zh-CN" altLang="en-US" sz="2400" dirty="0" smtClean="0">
                <a:latin typeface="汉仪文黑-55简" panose="00020600040101010101" charset="-122"/>
                <a:ea typeface="汉仪文黑-55简" panose="00020600040101010101" charset="-122"/>
              </a:rPr>
              <a:t>。它规定了学前阶段音乐教育总的内容和要求;同时，作为学前儿童教育内容的一个独立领域和组成部分，它与学前儿童总的教育目标要求是一致的。</a:t>
            </a:r>
            <a:endParaRPr lang="zh-CN" altLang="en-US" sz="2400" dirty="0" smtClean="0">
              <a:latin typeface="汉仪文黑-55简" panose="00020600040101010101" charset="-122"/>
              <a:ea typeface="汉仪文黑-55简" panose="00020600040101010101"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p:cNvSpPr txBox="1"/>
          <p:nvPr/>
        </p:nvSpPr>
        <p:spPr>
          <a:xfrm>
            <a:off x="557530" y="222885"/>
            <a:ext cx="10555605"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rPr>
              <a:t>第一节 </a:t>
            </a:r>
            <a:r>
              <a:rPr lang="zh-CN" altLang="en-US" sz="3600" b="1" dirty="0" smtClean="0">
                <a:solidFill>
                  <a:srgbClr val="5C826D"/>
                </a:solidFill>
                <a:latin typeface="汉仪文黑-55简" panose="00020600040101010101" charset="-122"/>
                <a:ea typeface="汉仪文黑-55简" panose="00020600040101010101" charset="-122"/>
                <a:sym typeface="+mn-ea"/>
              </a:rPr>
              <a:t>学前儿童音乐教育的目标</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r>
              <a:rPr lang="zh-CN" altLang="en-US" sz="3200" b="1" dirty="0" smtClean="0">
                <a:solidFill>
                  <a:srgbClr val="D1AF6C"/>
                </a:solidFill>
                <a:latin typeface="汉仪文黑-55简" panose="00020600040101010101" charset="-122"/>
                <a:ea typeface="汉仪文黑-55简" panose="00020600040101010101" charset="-122"/>
                <a:sym typeface="+mn-ea"/>
              </a:rPr>
              <a:t>二、 学前儿童音乐教育的目标设置</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r>
              <a:rPr lang="zh-CN" altLang="en-US" sz="2800" b="1" dirty="0" smtClean="0">
                <a:latin typeface="汉仪文黑-55简" panose="00020600040101010101" charset="-122"/>
                <a:ea typeface="汉仪文黑-55简" panose="00020600040101010101" charset="-122"/>
                <a:sym typeface="+mn-ea"/>
              </a:rPr>
              <a:t>(一) 学前儿童音乐教育目标的结构分析</a:t>
            </a:r>
            <a:endParaRPr lang="zh-CN" altLang="en-US" sz="2800" b="1" dirty="0" smtClean="0">
              <a:latin typeface="汉仪文黑-55简" panose="00020600040101010101" charset="-122"/>
              <a:ea typeface="汉仪文黑-55简" panose="00020600040101010101" charset="-122"/>
              <a:sym typeface="+mn-ea"/>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任意多边形 4"/>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713230" y="1960880"/>
            <a:ext cx="8240395" cy="4780915"/>
          </a:xfrm>
          <a:prstGeom prst="rect">
            <a:avLst/>
          </a:prstGeom>
          <a:noFill/>
        </p:spPr>
        <p:txBody>
          <a:bodyPr wrap="square" rtlCol="0">
            <a:noAutofit/>
          </a:bodyPr>
          <a:p>
            <a:pPr algn="just"/>
            <a:r>
              <a:rPr lang="zh-CN" altLang="en-US" sz="2400" dirty="0" smtClean="0">
                <a:latin typeface="汉仪文黑-55简" panose="00020600040101010101" charset="-122"/>
                <a:ea typeface="汉仪文黑-55简" panose="00020600040101010101" charset="-122"/>
              </a:rPr>
              <a:t>1. 学前儿童音乐教育目标的纵向结构</a:t>
            </a:r>
            <a:endParaRPr lang="zh-CN" altLang="en-US" sz="2400" dirty="0" smtClean="0">
              <a:latin typeface="汉仪文黑-55简" panose="00020600040101010101" charset="-122"/>
              <a:ea typeface="汉仪文黑-55简" panose="00020600040101010101" charset="-122"/>
            </a:endParaRPr>
          </a:p>
          <a:p>
            <a:pPr algn="just"/>
            <a:r>
              <a:rPr lang="zh-CN" altLang="en-US" sz="2400" dirty="0" smtClean="0">
                <a:latin typeface="汉仪文黑-55简" panose="00020600040101010101" charset="-122"/>
                <a:ea typeface="汉仪文黑-55简" panose="00020600040101010101" charset="-122"/>
              </a:rPr>
              <a:t>（2） 学前儿童音乐教育年龄阶段目标</a:t>
            </a:r>
            <a:endParaRPr lang="zh-CN" altLang="en-US" sz="2400" dirty="0" smtClean="0">
              <a:latin typeface="汉仪文黑-55简" panose="00020600040101010101" charset="-122"/>
              <a:ea typeface="汉仪文黑-55简" panose="00020600040101010101" charset="-122"/>
            </a:endParaRPr>
          </a:p>
          <a:p>
            <a:pPr algn="just"/>
            <a:r>
              <a:rPr lang="en-US" altLang="zh-CN" sz="2400" dirty="0" smtClean="0">
                <a:latin typeface="汉仪文黑-55简" panose="00020600040101010101" charset="-122"/>
                <a:ea typeface="汉仪文黑-55简" panose="00020600040101010101" charset="-122"/>
              </a:rPr>
              <a:t>    </a:t>
            </a:r>
            <a:r>
              <a:rPr lang="zh-CN" altLang="en-US" sz="2400" dirty="0" smtClean="0">
                <a:latin typeface="汉仪文黑-55简" panose="00020600040101010101" charset="-122"/>
                <a:ea typeface="汉仪文黑-55简" panose="00020600040101010101" charset="-122"/>
              </a:rPr>
              <a:t>学前儿童音乐教育年龄阶段目标，即某一年龄阶段的音乐教育目标。在幼儿园，一般以</a:t>
            </a:r>
            <a:r>
              <a:rPr lang="zh-CN" altLang="en-US" sz="2400" b="1" dirty="0" smtClean="0">
                <a:solidFill>
                  <a:srgbClr val="FFC000"/>
                </a:solidFill>
                <a:latin typeface="汉仪文黑-55简" panose="00020600040101010101" charset="-122"/>
                <a:ea typeface="汉仪文黑-55简" panose="00020600040101010101" charset="-122"/>
              </a:rPr>
              <a:t>一年</a:t>
            </a:r>
            <a:r>
              <a:rPr lang="zh-CN" altLang="en-US" sz="2400" dirty="0" smtClean="0">
                <a:latin typeface="汉仪文黑-55简" panose="00020600040101010101" charset="-122"/>
                <a:ea typeface="汉仪文黑-55简" panose="00020600040101010101" charset="-122"/>
              </a:rPr>
              <a:t>为界，可分为小、中、大班音乐教育目标。年龄阶段目标在融合儿童音乐心理发展的规律和音乐学科本身特点的基础上，把学前儿童音乐教育的目标转化为循序渐进、逐步提高要求的各年龄阶段的具体目标，为儿童的音乐学习和音乐能力的发展提供了更具体的要求与方向。</a:t>
            </a:r>
            <a:endParaRPr lang="zh-CN" altLang="en-US" sz="2400" dirty="0" smtClean="0">
              <a:latin typeface="汉仪文黑-55简" panose="00020600040101010101" charset="-122"/>
              <a:ea typeface="汉仪文黑-55简" panose="00020600040101010101"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p:cNvSpPr txBox="1"/>
          <p:nvPr/>
        </p:nvSpPr>
        <p:spPr>
          <a:xfrm>
            <a:off x="557530" y="222885"/>
            <a:ext cx="10555605"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rPr>
              <a:t>第一节 </a:t>
            </a:r>
            <a:r>
              <a:rPr lang="zh-CN" altLang="en-US" sz="3600" b="1" dirty="0" smtClean="0">
                <a:solidFill>
                  <a:srgbClr val="5C826D"/>
                </a:solidFill>
                <a:latin typeface="汉仪文黑-55简" panose="00020600040101010101" charset="-122"/>
                <a:ea typeface="汉仪文黑-55简" panose="00020600040101010101" charset="-122"/>
                <a:sym typeface="+mn-ea"/>
              </a:rPr>
              <a:t>学前儿童音乐教育的目标</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r>
              <a:rPr lang="zh-CN" altLang="en-US" sz="3200" b="1" dirty="0" smtClean="0">
                <a:solidFill>
                  <a:srgbClr val="D1AF6C"/>
                </a:solidFill>
                <a:latin typeface="汉仪文黑-55简" panose="00020600040101010101" charset="-122"/>
                <a:ea typeface="汉仪文黑-55简" panose="00020600040101010101" charset="-122"/>
                <a:sym typeface="+mn-ea"/>
              </a:rPr>
              <a:t>二、 学前儿童音乐教育的目标设置</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r>
              <a:rPr lang="zh-CN" altLang="en-US" sz="2800" b="1" dirty="0" smtClean="0">
                <a:latin typeface="汉仪文黑-55简" panose="00020600040101010101" charset="-122"/>
                <a:ea typeface="汉仪文黑-55简" panose="00020600040101010101" charset="-122"/>
                <a:sym typeface="+mn-ea"/>
              </a:rPr>
              <a:t>(一) 学前儿童音乐教育目标的结构分析</a:t>
            </a:r>
            <a:endParaRPr lang="zh-CN" altLang="en-US" sz="2800" b="1" dirty="0" smtClean="0">
              <a:latin typeface="汉仪文黑-55简" panose="00020600040101010101" charset="-122"/>
              <a:ea typeface="汉仪文黑-55简" panose="00020600040101010101" charset="-122"/>
              <a:sym typeface="+mn-ea"/>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任意多边形 4"/>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713230" y="1960880"/>
            <a:ext cx="8240395" cy="4780915"/>
          </a:xfrm>
          <a:prstGeom prst="rect">
            <a:avLst/>
          </a:prstGeom>
          <a:noFill/>
        </p:spPr>
        <p:txBody>
          <a:bodyPr wrap="square" rtlCol="0">
            <a:noAutofit/>
          </a:bodyPr>
          <a:p>
            <a:pPr algn="just"/>
            <a:r>
              <a:rPr lang="zh-CN" altLang="en-US" sz="2400" dirty="0" smtClean="0">
                <a:latin typeface="汉仪文黑-55简" panose="00020600040101010101" charset="-122"/>
                <a:ea typeface="汉仪文黑-55简" panose="00020600040101010101" charset="-122"/>
              </a:rPr>
              <a:t>1. 学前儿童音乐教育目标的纵向结构</a:t>
            </a:r>
            <a:endParaRPr lang="zh-CN" altLang="en-US" sz="2400" dirty="0" smtClean="0">
              <a:latin typeface="汉仪文黑-55简" panose="00020600040101010101" charset="-122"/>
              <a:ea typeface="汉仪文黑-55简" panose="00020600040101010101" charset="-122"/>
            </a:endParaRPr>
          </a:p>
          <a:p>
            <a:pPr algn="just"/>
            <a:r>
              <a:rPr lang="zh-CN" altLang="en-US" sz="2400" dirty="0" smtClean="0">
                <a:latin typeface="汉仪文黑-55简" panose="00020600040101010101" charset="-122"/>
                <a:ea typeface="汉仪文黑-55简" panose="00020600040101010101" charset="-122"/>
              </a:rPr>
              <a:t>（3） 学前儿童音乐教育单元目标</a:t>
            </a:r>
            <a:endParaRPr lang="zh-CN" altLang="en-US" sz="2400" dirty="0" smtClean="0">
              <a:latin typeface="汉仪文黑-55简" panose="00020600040101010101" charset="-122"/>
              <a:ea typeface="汉仪文黑-55简" panose="00020600040101010101" charset="-122"/>
            </a:endParaRPr>
          </a:p>
          <a:p>
            <a:pPr algn="just"/>
            <a:r>
              <a:rPr lang="en-US" altLang="zh-CN" sz="2400" dirty="0" smtClean="0">
                <a:latin typeface="汉仪文黑-55简" panose="00020600040101010101" charset="-122"/>
                <a:ea typeface="汉仪文黑-55简" panose="00020600040101010101" charset="-122"/>
              </a:rPr>
              <a:t>    </a:t>
            </a:r>
            <a:r>
              <a:rPr lang="zh-CN" altLang="en-US" sz="2400" dirty="0" smtClean="0">
                <a:latin typeface="汉仪文黑-55简" panose="00020600040101010101" charset="-122"/>
                <a:ea typeface="汉仪文黑-55简" panose="00020600040101010101" charset="-122"/>
              </a:rPr>
              <a:t>此处所指的单元有两层含义：其一是指“</a:t>
            </a:r>
            <a:r>
              <a:rPr lang="zh-CN" altLang="en-US" sz="2400" b="1" dirty="0" smtClean="0">
                <a:solidFill>
                  <a:srgbClr val="FFC000"/>
                </a:solidFill>
                <a:latin typeface="汉仪文黑-55简" panose="00020600040101010101" charset="-122"/>
                <a:ea typeface="汉仪文黑-55简" panose="00020600040101010101" charset="-122"/>
              </a:rPr>
              <a:t>时间单元</a:t>
            </a:r>
            <a:r>
              <a:rPr lang="zh-CN" altLang="en-US" sz="2400" dirty="0" smtClean="0">
                <a:latin typeface="汉仪文黑-55简" panose="00020600040101010101" charset="-122"/>
                <a:ea typeface="汉仪文黑-55简" panose="00020600040101010101" charset="-122"/>
              </a:rPr>
              <a:t>”，即在某一时间段(如一个月)内所要达到的音乐教育目标;其二是指“</a:t>
            </a:r>
            <a:r>
              <a:rPr lang="zh-CN" altLang="en-US" sz="2400" b="1" dirty="0" smtClean="0">
                <a:solidFill>
                  <a:srgbClr val="FFC000"/>
                </a:solidFill>
                <a:latin typeface="汉仪文黑-55简" panose="00020600040101010101" charset="-122"/>
                <a:ea typeface="汉仪文黑-55简" panose="00020600040101010101" charset="-122"/>
              </a:rPr>
              <a:t>主题单元</a:t>
            </a:r>
            <a:r>
              <a:rPr lang="zh-CN" altLang="en-US" sz="2400" dirty="0" smtClean="0">
                <a:latin typeface="汉仪文黑-55简" panose="00020600040101010101" charset="-122"/>
                <a:ea typeface="汉仪文黑-55简" panose="00020600040101010101" charset="-122"/>
              </a:rPr>
              <a:t>”，即在一组有关联的主题系列活动中所要达到的音乐教育目标。</a:t>
            </a:r>
            <a:endParaRPr lang="zh-CN" altLang="en-US" sz="2400" dirty="0" smtClean="0">
              <a:latin typeface="汉仪文黑-55简" panose="00020600040101010101" charset="-122"/>
              <a:ea typeface="汉仪文黑-55简" panose="00020600040101010101"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p:cNvSpPr txBox="1"/>
          <p:nvPr/>
        </p:nvSpPr>
        <p:spPr>
          <a:xfrm>
            <a:off x="557530" y="222885"/>
            <a:ext cx="10555605"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rPr>
              <a:t>第一节 </a:t>
            </a:r>
            <a:r>
              <a:rPr lang="zh-CN" altLang="en-US" sz="3600" b="1" dirty="0" smtClean="0">
                <a:solidFill>
                  <a:srgbClr val="5C826D"/>
                </a:solidFill>
                <a:latin typeface="汉仪文黑-55简" panose="00020600040101010101" charset="-122"/>
                <a:ea typeface="汉仪文黑-55简" panose="00020600040101010101" charset="-122"/>
                <a:sym typeface="+mn-ea"/>
              </a:rPr>
              <a:t>学前儿童音乐教育的目标</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r>
              <a:rPr lang="zh-CN" altLang="en-US" sz="3200" b="1" dirty="0" smtClean="0">
                <a:solidFill>
                  <a:srgbClr val="D1AF6C"/>
                </a:solidFill>
                <a:latin typeface="汉仪文黑-55简" panose="00020600040101010101" charset="-122"/>
                <a:ea typeface="汉仪文黑-55简" panose="00020600040101010101" charset="-122"/>
                <a:sym typeface="+mn-ea"/>
              </a:rPr>
              <a:t>二、 学前儿童音乐教育的目标设置</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r>
              <a:rPr lang="zh-CN" altLang="en-US" sz="2800" b="1" dirty="0" smtClean="0">
                <a:latin typeface="汉仪文黑-55简" panose="00020600040101010101" charset="-122"/>
                <a:ea typeface="汉仪文黑-55简" panose="00020600040101010101" charset="-122"/>
                <a:sym typeface="+mn-ea"/>
              </a:rPr>
              <a:t>(一) 学前儿童音乐教育目标的结构分析</a:t>
            </a:r>
            <a:endParaRPr lang="zh-CN" altLang="en-US" sz="2800" b="1" dirty="0" smtClean="0">
              <a:latin typeface="汉仪文黑-55简" panose="00020600040101010101" charset="-122"/>
              <a:ea typeface="汉仪文黑-55简" panose="00020600040101010101" charset="-122"/>
              <a:sym typeface="+mn-ea"/>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任意多边形 4"/>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713230" y="1960880"/>
            <a:ext cx="8240395" cy="4780915"/>
          </a:xfrm>
          <a:prstGeom prst="rect">
            <a:avLst/>
          </a:prstGeom>
          <a:noFill/>
        </p:spPr>
        <p:txBody>
          <a:bodyPr wrap="square" rtlCol="0">
            <a:noAutofit/>
          </a:bodyPr>
          <a:p>
            <a:pPr algn="just"/>
            <a:r>
              <a:rPr lang="zh-CN" altLang="en-US" sz="2400" dirty="0" smtClean="0">
                <a:latin typeface="汉仪文黑-55简" panose="00020600040101010101" charset="-122"/>
                <a:ea typeface="汉仪文黑-55简" panose="00020600040101010101" charset="-122"/>
              </a:rPr>
              <a:t>1. 学前儿童音乐教育目标的纵向结构</a:t>
            </a:r>
            <a:endParaRPr lang="zh-CN" altLang="en-US" sz="2400" dirty="0" smtClean="0">
              <a:latin typeface="汉仪文黑-55简" panose="00020600040101010101" charset="-122"/>
              <a:ea typeface="汉仪文黑-55简" panose="00020600040101010101" charset="-122"/>
            </a:endParaRPr>
          </a:p>
          <a:p>
            <a:pPr algn="just"/>
            <a:r>
              <a:rPr lang="zh-CN" altLang="en-US" sz="2400" dirty="0" smtClean="0">
                <a:latin typeface="汉仪文黑-55简" panose="00020600040101010101" charset="-122"/>
                <a:ea typeface="汉仪文黑-55简" panose="00020600040101010101" charset="-122"/>
              </a:rPr>
              <a:t>（4） 学前儿童音乐教育活动目标</a:t>
            </a:r>
            <a:endParaRPr lang="zh-CN" altLang="en-US" sz="2400" dirty="0" smtClean="0">
              <a:latin typeface="汉仪文黑-55简" panose="00020600040101010101" charset="-122"/>
              <a:ea typeface="汉仪文黑-55简" panose="00020600040101010101" charset="-122"/>
            </a:endParaRPr>
          </a:p>
          <a:p>
            <a:pPr algn="just"/>
            <a:r>
              <a:rPr lang="en-US" altLang="zh-CN" sz="2400" dirty="0" smtClean="0">
                <a:latin typeface="汉仪文黑-55简" panose="00020600040101010101" charset="-122"/>
                <a:ea typeface="汉仪文黑-55简" panose="00020600040101010101" charset="-122"/>
              </a:rPr>
              <a:t>    </a:t>
            </a:r>
            <a:r>
              <a:rPr lang="zh-CN" altLang="en-US" sz="2400" dirty="0" smtClean="0">
                <a:latin typeface="汉仪文黑-55简" panose="00020600040101010101" charset="-122"/>
                <a:ea typeface="汉仪文黑-55简" panose="00020600040101010101" charset="-122"/>
              </a:rPr>
              <a:t>学前儿童音乐教育活动目标，即某一个具体的音乐教育活动所要达到的目标。</a:t>
            </a:r>
            <a:endParaRPr lang="zh-CN" altLang="en-US" sz="2400" dirty="0" smtClean="0">
              <a:latin typeface="汉仪文黑-55简" panose="00020600040101010101" charset="-122"/>
              <a:ea typeface="汉仪文黑-55简" panose="00020600040101010101" charset="-122"/>
            </a:endParaRPr>
          </a:p>
          <a:p>
            <a:pPr algn="just"/>
            <a:r>
              <a:rPr lang="zh-CN" altLang="en-US" sz="2400" dirty="0" smtClean="0">
                <a:latin typeface="汉仪文黑-55简" panose="00020600040101010101" charset="-122"/>
                <a:ea typeface="汉仪文黑-55简" panose="00020600040101010101" charset="-122"/>
              </a:rPr>
              <a:t>    可以看到，上述四个层次的目标环环相扣，共同组成一个金字塔式的目标体系。从中我们可以清楚地认识到音乐教育目标体系的</a:t>
            </a:r>
            <a:r>
              <a:rPr lang="zh-CN" altLang="en-US" sz="2400" b="1" dirty="0" smtClean="0">
                <a:solidFill>
                  <a:srgbClr val="FFC000"/>
                </a:solidFill>
                <a:latin typeface="汉仪文黑-55简" panose="00020600040101010101" charset="-122"/>
                <a:ea typeface="汉仪文黑-55简" panose="00020600040101010101" charset="-122"/>
              </a:rPr>
              <a:t>有序性</a:t>
            </a:r>
            <a:r>
              <a:rPr lang="zh-CN" altLang="en-US" sz="2400" dirty="0" smtClean="0">
                <a:latin typeface="汉仪文黑-55简" panose="00020600040101010101" charset="-122"/>
                <a:ea typeface="汉仪文黑-55简" panose="00020600040101010101" charset="-122"/>
              </a:rPr>
              <a:t>，同时更好地思考如何将高层次目标准确地转化为低层次的目标;如何把握各层次目标的内涵以及它们之间的关系;如何加强活动目标与活动内容和活动形式之间的联系，从而推动和促进音乐教育目标的有效达成。</a:t>
            </a:r>
            <a:endParaRPr lang="zh-CN" altLang="en-US" sz="2400" dirty="0" smtClean="0">
              <a:latin typeface="汉仪文黑-55简" panose="00020600040101010101" charset="-122"/>
              <a:ea typeface="汉仪文黑-55简" panose="00020600040101010101"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p:cNvSpPr txBox="1"/>
          <p:nvPr/>
        </p:nvSpPr>
        <p:spPr>
          <a:xfrm>
            <a:off x="557530" y="222885"/>
            <a:ext cx="10555605"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rPr>
              <a:t>第一节 </a:t>
            </a:r>
            <a:r>
              <a:rPr lang="zh-CN" altLang="en-US" sz="3600" b="1" dirty="0" smtClean="0">
                <a:solidFill>
                  <a:srgbClr val="5C826D"/>
                </a:solidFill>
                <a:latin typeface="汉仪文黑-55简" panose="00020600040101010101" charset="-122"/>
                <a:ea typeface="汉仪文黑-55简" panose="00020600040101010101" charset="-122"/>
                <a:sym typeface="+mn-ea"/>
              </a:rPr>
              <a:t>学前儿童音乐教育的目标</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r>
              <a:rPr lang="zh-CN" altLang="en-US" sz="3200" b="1" dirty="0" smtClean="0">
                <a:solidFill>
                  <a:srgbClr val="D1AF6C"/>
                </a:solidFill>
                <a:latin typeface="汉仪文黑-55简" panose="00020600040101010101" charset="-122"/>
                <a:ea typeface="汉仪文黑-55简" panose="00020600040101010101" charset="-122"/>
                <a:sym typeface="+mn-ea"/>
              </a:rPr>
              <a:t>二、 学前儿童音乐教育的目标设置</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r>
              <a:rPr lang="zh-CN" altLang="en-US" sz="2800" b="1" dirty="0" smtClean="0">
                <a:latin typeface="汉仪文黑-55简" panose="00020600040101010101" charset="-122"/>
                <a:ea typeface="汉仪文黑-55简" panose="00020600040101010101" charset="-122"/>
                <a:sym typeface="+mn-ea"/>
              </a:rPr>
              <a:t>(一) 学前儿童音乐教育目标的结构分析</a:t>
            </a:r>
            <a:endParaRPr lang="zh-CN" altLang="en-US" sz="2800" b="1" dirty="0" smtClean="0">
              <a:latin typeface="汉仪文黑-55简" panose="00020600040101010101" charset="-122"/>
              <a:ea typeface="汉仪文黑-55简" panose="00020600040101010101" charset="-122"/>
              <a:sym typeface="+mn-ea"/>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任意多边形 4"/>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713230" y="1960880"/>
            <a:ext cx="8240395" cy="4780915"/>
          </a:xfrm>
          <a:prstGeom prst="rect">
            <a:avLst/>
          </a:prstGeom>
          <a:noFill/>
        </p:spPr>
        <p:txBody>
          <a:bodyPr wrap="square" rtlCol="0">
            <a:noAutofit/>
          </a:bodyPr>
          <a:p>
            <a:pPr algn="just"/>
            <a:r>
              <a:rPr lang="zh-CN" altLang="en-US" sz="2400" dirty="0" smtClean="0">
                <a:latin typeface="汉仪文黑-55简" panose="00020600040101010101" charset="-122"/>
                <a:ea typeface="汉仪文黑-55简" panose="00020600040101010101" charset="-122"/>
              </a:rPr>
              <a:t>2. 学前儿童音乐教育目标的横向结构</a:t>
            </a:r>
            <a:endParaRPr lang="zh-CN" altLang="en-US" sz="2400" dirty="0" smtClean="0">
              <a:latin typeface="汉仪文黑-55简" panose="00020600040101010101" charset="-122"/>
              <a:ea typeface="汉仪文黑-55简" panose="00020600040101010101" charset="-122"/>
            </a:endParaRPr>
          </a:p>
          <a:p>
            <a:pPr algn="just"/>
            <a:r>
              <a:rPr lang="zh-CN" altLang="en-US" sz="2400" dirty="0" smtClean="0">
                <a:latin typeface="汉仪文黑-55简" panose="00020600040101010101" charset="-122"/>
                <a:ea typeface="汉仪文黑-55简" panose="00020600040101010101" charset="-122"/>
              </a:rPr>
              <a:t>（1） 从心理活动的不同领域来分</a:t>
            </a:r>
            <a:endParaRPr lang="zh-CN" altLang="en-US" sz="2400" dirty="0" smtClean="0">
              <a:latin typeface="汉仪文黑-55简" panose="00020600040101010101" charset="-122"/>
              <a:ea typeface="汉仪文黑-55简" panose="00020600040101010101" charset="-122"/>
            </a:endParaRPr>
          </a:p>
          <a:p>
            <a:pPr algn="just"/>
            <a:r>
              <a:rPr lang="en-US" altLang="zh-CN" sz="2400" dirty="0" smtClean="0">
                <a:latin typeface="汉仪文黑-55简" panose="00020600040101010101" charset="-122"/>
                <a:ea typeface="汉仪文黑-55简" panose="00020600040101010101" charset="-122"/>
              </a:rPr>
              <a:t>    </a:t>
            </a:r>
            <a:r>
              <a:rPr lang="zh-CN" altLang="en-US" sz="2400" dirty="0" smtClean="0">
                <a:latin typeface="汉仪文黑-55简" panose="00020600040101010101" charset="-122"/>
                <a:ea typeface="汉仪文黑-55简" panose="00020600040101010101" charset="-122"/>
              </a:rPr>
              <a:t>结合布卢姆的教育目标分类学理论和我国学前儿童音乐教育的实践，我们可以心理活动的不同领域为分类的出发点，将学前儿童音乐教育的目标分为</a:t>
            </a:r>
            <a:r>
              <a:rPr lang="zh-CN" altLang="en-US" sz="2400" b="1" dirty="0" smtClean="0">
                <a:solidFill>
                  <a:srgbClr val="FFC000"/>
                </a:solidFill>
                <a:latin typeface="汉仪文黑-55简" panose="00020600040101010101" charset="-122"/>
                <a:ea typeface="汉仪文黑-55简" panose="00020600040101010101" charset="-122"/>
              </a:rPr>
              <a:t>认知</a:t>
            </a:r>
            <a:r>
              <a:rPr lang="zh-CN" altLang="en-US" sz="2400" dirty="0" smtClean="0">
                <a:latin typeface="汉仪文黑-55简" panose="00020600040101010101" charset="-122"/>
                <a:ea typeface="汉仪文黑-55简" panose="00020600040101010101" charset="-122"/>
              </a:rPr>
              <a:t>、</a:t>
            </a:r>
            <a:r>
              <a:rPr lang="zh-CN" altLang="en-US" sz="2400" b="1" dirty="0" smtClean="0">
                <a:solidFill>
                  <a:srgbClr val="FFC000"/>
                </a:solidFill>
                <a:latin typeface="汉仪文黑-55简" panose="00020600040101010101" charset="-122"/>
                <a:ea typeface="汉仪文黑-55简" panose="00020600040101010101" charset="-122"/>
              </a:rPr>
              <a:t>情感与态度</a:t>
            </a:r>
            <a:r>
              <a:rPr lang="zh-CN" altLang="en-US" sz="2400" dirty="0" smtClean="0">
                <a:latin typeface="汉仪文黑-55简" panose="00020600040101010101" charset="-122"/>
                <a:ea typeface="汉仪文黑-55简" panose="00020600040101010101" charset="-122"/>
              </a:rPr>
              <a:t>、</a:t>
            </a:r>
            <a:r>
              <a:rPr lang="zh-CN" altLang="en-US" sz="2400" b="1" dirty="0" smtClean="0">
                <a:solidFill>
                  <a:srgbClr val="FFC000"/>
                </a:solidFill>
                <a:latin typeface="汉仪文黑-55简" panose="00020600040101010101" charset="-122"/>
                <a:ea typeface="汉仪文黑-55简" panose="00020600040101010101" charset="-122"/>
              </a:rPr>
              <a:t>操作技能</a:t>
            </a:r>
            <a:r>
              <a:rPr lang="zh-CN" altLang="en-US" sz="2400" dirty="0" smtClean="0">
                <a:latin typeface="汉仪文黑-55简" panose="00020600040101010101" charset="-122"/>
                <a:ea typeface="汉仪文黑-55简" panose="00020600040101010101" charset="-122"/>
              </a:rPr>
              <a:t>三个方面。</a:t>
            </a:r>
            <a:endParaRPr lang="zh-CN" altLang="en-US" sz="2400" dirty="0" smtClean="0">
              <a:latin typeface="汉仪文黑-55简" panose="00020600040101010101" charset="-122"/>
              <a:ea typeface="汉仪文黑-55简" panose="00020600040101010101"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p:cNvSpPr txBox="1"/>
          <p:nvPr/>
        </p:nvSpPr>
        <p:spPr>
          <a:xfrm>
            <a:off x="557530" y="222885"/>
            <a:ext cx="10555605"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rPr>
              <a:t>第一节 </a:t>
            </a:r>
            <a:r>
              <a:rPr lang="zh-CN" altLang="en-US" sz="3600" b="1" dirty="0" smtClean="0">
                <a:solidFill>
                  <a:srgbClr val="5C826D"/>
                </a:solidFill>
                <a:latin typeface="汉仪文黑-55简" panose="00020600040101010101" charset="-122"/>
                <a:ea typeface="汉仪文黑-55简" panose="00020600040101010101" charset="-122"/>
                <a:sym typeface="+mn-ea"/>
              </a:rPr>
              <a:t>学前儿童音乐教育的目标</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r>
              <a:rPr lang="zh-CN" altLang="en-US" sz="3200" b="1" dirty="0" smtClean="0">
                <a:solidFill>
                  <a:srgbClr val="D1AF6C"/>
                </a:solidFill>
                <a:latin typeface="汉仪文黑-55简" panose="00020600040101010101" charset="-122"/>
                <a:ea typeface="汉仪文黑-55简" panose="00020600040101010101" charset="-122"/>
                <a:sym typeface="+mn-ea"/>
              </a:rPr>
              <a:t>二、 学前儿童音乐教育的目标设置</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r>
              <a:rPr lang="zh-CN" altLang="en-US" sz="2800" b="1" dirty="0" smtClean="0">
                <a:latin typeface="汉仪文黑-55简" panose="00020600040101010101" charset="-122"/>
                <a:ea typeface="汉仪文黑-55简" panose="00020600040101010101" charset="-122"/>
                <a:sym typeface="+mn-ea"/>
              </a:rPr>
              <a:t>(一) 学前儿童音乐教育目标的结构分析</a:t>
            </a:r>
            <a:endParaRPr lang="zh-CN" altLang="en-US" sz="2800" b="1" dirty="0" smtClean="0">
              <a:latin typeface="汉仪文黑-55简" panose="00020600040101010101" charset="-122"/>
              <a:ea typeface="汉仪文黑-55简" panose="00020600040101010101" charset="-122"/>
              <a:sym typeface="+mn-ea"/>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任意多边形 4"/>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713230" y="1960880"/>
            <a:ext cx="8240395" cy="4780915"/>
          </a:xfrm>
          <a:prstGeom prst="rect">
            <a:avLst/>
          </a:prstGeom>
          <a:noFill/>
        </p:spPr>
        <p:txBody>
          <a:bodyPr wrap="square" rtlCol="0">
            <a:noAutofit/>
          </a:bodyPr>
          <a:p>
            <a:pPr algn="just"/>
            <a:r>
              <a:rPr lang="zh-CN" altLang="en-US" sz="2400" dirty="0" smtClean="0">
                <a:latin typeface="汉仪文黑-55简" panose="00020600040101010101" charset="-122"/>
                <a:ea typeface="汉仪文黑-55简" panose="00020600040101010101" charset="-122"/>
              </a:rPr>
              <a:t>2. 学前儿童音乐教育目标的横向结构</a:t>
            </a:r>
            <a:endParaRPr lang="zh-CN" altLang="en-US" sz="2400" dirty="0" smtClean="0">
              <a:latin typeface="汉仪文黑-55简" panose="00020600040101010101" charset="-122"/>
              <a:ea typeface="汉仪文黑-55简" panose="00020600040101010101" charset="-122"/>
            </a:endParaRPr>
          </a:p>
          <a:p>
            <a:pPr algn="just"/>
            <a:r>
              <a:rPr lang="zh-CN" altLang="en-US" sz="2400" dirty="0" smtClean="0">
                <a:latin typeface="汉仪文黑-55简" panose="00020600040101010101" charset="-122"/>
                <a:ea typeface="汉仪文黑-55简" panose="00020600040101010101" charset="-122"/>
              </a:rPr>
              <a:t>（1） 从心理活动的不同领域来分</a:t>
            </a:r>
            <a:endParaRPr lang="zh-CN" altLang="en-US" sz="2400" dirty="0" smtClean="0">
              <a:latin typeface="汉仪文黑-55简" panose="00020600040101010101" charset="-122"/>
              <a:ea typeface="汉仪文黑-55简" panose="00020600040101010101" charset="-122"/>
            </a:endParaRPr>
          </a:p>
          <a:p>
            <a:pPr algn="just"/>
            <a:r>
              <a:rPr lang="en-US" altLang="zh-CN" sz="2400" dirty="0" smtClean="0">
                <a:latin typeface="汉仪文黑-55简" panose="00020600040101010101" charset="-122"/>
                <a:ea typeface="汉仪文黑-55简" panose="00020600040101010101" charset="-122"/>
              </a:rPr>
              <a:t>    </a:t>
            </a:r>
            <a:r>
              <a:rPr lang="zh-CN" altLang="en-US" sz="2400" dirty="0" smtClean="0">
                <a:latin typeface="汉仪文黑-55简" panose="00020600040101010101" charset="-122"/>
                <a:ea typeface="汉仪文黑-55简" panose="00020600040101010101" charset="-122"/>
              </a:rPr>
              <a:t>结合布卢姆理论与我国实践，学前儿童音乐教育目标分为三方面：一是</a:t>
            </a:r>
            <a:r>
              <a:rPr lang="zh-CN" altLang="en-US" sz="2400" b="1" dirty="0" smtClean="0">
                <a:solidFill>
                  <a:srgbClr val="FFC000"/>
                </a:solidFill>
                <a:latin typeface="汉仪文黑-55简" panose="00020600040101010101" charset="-122"/>
                <a:ea typeface="汉仪文黑-55简" panose="00020600040101010101" charset="-122"/>
              </a:rPr>
              <a:t>认知目标</a:t>
            </a:r>
            <a:r>
              <a:rPr lang="zh-CN" altLang="en-US" sz="2400" dirty="0" smtClean="0">
                <a:latin typeface="汉仪文黑-55简" panose="00020600040101010101" charset="-122"/>
                <a:ea typeface="汉仪文黑-55简" panose="00020600040101010101" charset="-122"/>
              </a:rPr>
              <a:t>，涉及音乐知识及认知能力的发展要求；二是</a:t>
            </a:r>
            <a:r>
              <a:rPr lang="zh-CN" altLang="en-US" sz="2400" b="1" dirty="0" smtClean="0">
                <a:solidFill>
                  <a:srgbClr val="FFC000"/>
                </a:solidFill>
                <a:latin typeface="汉仪文黑-55简" panose="00020600040101010101" charset="-122"/>
                <a:ea typeface="汉仪文黑-55简" panose="00020600040101010101" charset="-122"/>
              </a:rPr>
              <a:t>情感与态度目标</a:t>
            </a:r>
            <a:r>
              <a:rPr lang="zh-CN" altLang="en-US" sz="2400" dirty="0" smtClean="0">
                <a:latin typeface="汉仪文黑-55简" panose="00020600040101010101" charset="-122"/>
                <a:ea typeface="汉仪文黑-55简" panose="00020600040101010101" charset="-122"/>
              </a:rPr>
              <a:t>，关注情感体验、表达及兴趣爱好的发展；三是</a:t>
            </a:r>
            <a:r>
              <a:rPr lang="zh-CN" altLang="en-US" sz="2400" b="1" dirty="0" smtClean="0">
                <a:solidFill>
                  <a:srgbClr val="FFC000"/>
                </a:solidFill>
                <a:latin typeface="汉仪文黑-55简" panose="00020600040101010101" charset="-122"/>
                <a:ea typeface="汉仪文黑-55简" panose="00020600040101010101" charset="-122"/>
              </a:rPr>
              <a:t>操作技能目标</a:t>
            </a:r>
            <a:r>
              <a:rPr lang="zh-CN" altLang="en-US" sz="2400" dirty="0" smtClean="0">
                <a:latin typeface="汉仪文黑-55简" panose="00020600040101010101" charset="-122"/>
                <a:ea typeface="汉仪文黑-55简" panose="00020600040101010101" charset="-122"/>
              </a:rPr>
              <a:t>，指运用身体动作进行体验和表达的技能。《指南》体现了注重态度情感与能力培养的特点，在“感受与欣赏”和“表现与创造”两方面分年龄段提出要求。二者相辅相成，态度情感是活动的推动力，能力则是深刻体验的指南。</a:t>
            </a:r>
            <a:endParaRPr lang="zh-CN" altLang="en-US" sz="2400" dirty="0" smtClean="0">
              <a:latin typeface="汉仪文黑-55简" panose="00020600040101010101" charset="-122"/>
              <a:ea typeface="汉仪文黑-55简" panose="00020600040101010101"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pattFill prst="pct5">
          <a:fgClr>
            <a:srgbClr val="C9D0D5"/>
          </a:fgClr>
          <a:bgClr>
            <a:schemeClr val="bg1"/>
          </a:bgClr>
        </a:pattFill>
        <a:effectLst/>
      </p:bgPr>
    </p:bg>
    <p:spTree>
      <p:nvGrpSpPr>
        <p:cNvPr id="1" name=""/>
        <p:cNvGrpSpPr/>
        <p:nvPr/>
      </p:nvGrpSpPr>
      <p:grpSpPr>
        <a:xfrm>
          <a:off x="0" y="0"/>
          <a:ext cx="0" cy="0"/>
          <a:chOff x="0" y="0"/>
          <a:chExt cx="0" cy="0"/>
        </a:xfrm>
      </p:grpSpPr>
      <p:sp>
        <p:nvSpPr>
          <p:cNvPr id="49" name="文本框 48" descr="7b0a20202020227461726765744d6f64756c65223a20226b6f6e6c696e65666f6e7473220a7d0a"/>
          <p:cNvSpPr txBox="1"/>
          <p:nvPr/>
        </p:nvSpPr>
        <p:spPr>
          <a:xfrm>
            <a:off x="1821180" y="3021965"/>
            <a:ext cx="8341360" cy="1014730"/>
          </a:xfrm>
          <a:prstGeom prst="rect">
            <a:avLst/>
          </a:prstGeom>
          <a:noFill/>
        </p:spPr>
        <p:txBody>
          <a:bodyPr wrap="square" rtlCol="0">
            <a:spAutoFit/>
          </a:bodyPr>
          <a:lstStyle/>
          <a:p>
            <a:r>
              <a:rPr lang="zh-CN" altLang="en-US" sz="6000" dirty="0">
                <a:solidFill>
                  <a:srgbClr val="5C826D"/>
                </a:solidFill>
                <a:latin typeface="汉仪文黑-55简" panose="00020600040101010101" charset="-122"/>
                <a:ea typeface="汉仪文黑-55简" panose="00020600040101010101" charset="-122"/>
                <a:cs typeface="汉仪文黑-55简" panose="00020600040101010101" charset="-122"/>
                <a:sym typeface="+mn-ea"/>
              </a:rPr>
              <a:t>音乐与儿童音乐</a:t>
            </a:r>
            <a:r>
              <a:rPr lang="zh-CN" altLang="en-US" sz="6000" dirty="0">
                <a:solidFill>
                  <a:srgbClr val="444F56"/>
                </a:solidFill>
                <a:latin typeface="汉仪文黑-55简" panose="00020600040101010101" charset="-122"/>
                <a:ea typeface="汉仪文黑-55简" panose="00020600040101010101" charset="-122"/>
                <a:cs typeface="汉仪文黑-55简" panose="00020600040101010101" charset="-122"/>
                <a:sym typeface="+mn-ea"/>
              </a:rPr>
              <a:t> </a:t>
            </a:r>
            <a:endParaRPr lang="zh-CN" altLang="en-US" sz="6000" dirty="0">
              <a:solidFill>
                <a:srgbClr val="444F56"/>
              </a:solidFill>
              <a:latin typeface="汉仪文黑-55简" panose="00020600040101010101" charset="-122"/>
              <a:ea typeface="汉仪文黑-55简" panose="00020600040101010101" charset="-122"/>
              <a:cs typeface="汉仪文黑-55简" panose="00020600040101010101" charset="-122"/>
            </a:endParaRPr>
          </a:p>
        </p:txBody>
      </p:sp>
      <p:cxnSp>
        <p:nvCxnSpPr>
          <p:cNvPr id="88" name="直接连接符 87"/>
          <p:cNvCxnSpPr>
            <a:stCxn id="11" idx="2"/>
            <a:endCxn id="20" idx="2"/>
          </p:cNvCxnSpPr>
          <p:nvPr/>
        </p:nvCxnSpPr>
        <p:spPr>
          <a:xfrm flipH="1">
            <a:off x="409568" y="1452513"/>
            <a:ext cx="1" cy="3961076"/>
          </a:xfrm>
          <a:prstGeom prst="line">
            <a:avLst/>
          </a:prstGeom>
          <a:ln w="38100">
            <a:gradFill flip="none" rotWithShape="1">
              <a:gsLst>
                <a:gs pos="0">
                  <a:srgbClr val="D7B26C"/>
                </a:gs>
                <a:gs pos="47000">
                  <a:srgbClr val="D7B26C">
                    <a:alpha val="64000"/>
                  </a:srgbClr>
                </a:gs>
                <a:gs pos="79000">
                  <a:srgbClr val="D7B26C">
                    <a:alpha val="36000"/>
                  </a:srgbClr>
                </a:gs>
                <a:gs pos="25000">
                  <a:srgbClr val="D7B26C">
                    <a:alpha val="40000"/>
                  </a:srgbClr>
                </a:gs>
                <a:gs pos="100000">
                  <a:srgbClr val="D7B26C"/>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10" name="文本框 9" descr="7b0a20202020227461726765744d6f64756c65223a20226b6f6e6c696e65666f6e7473220a7d0a"/>
          <p:cNvSpPr txBox="1"/>
          <p:nvPr/>
        </p:nvSpPr>
        <p:spPr>
          <a:xfrm>
            <a:off x="1862455" y="2159000"/>
            <a:ext cx="2513965" cy="706755"/>
          </a:xfrm>
          <a:prstGeom prst="rect">
            <a:avLst/>
          </a:prstGeom>
          <a:noFill/>
        </p:spPr>
        <p:txBody>
          <a:bodyPr wrap="square" rtlCol="0">
            <a:spAutoFit/>
          </a:bodyPr>
          <a:lstStyle/>
          <a:p>
            <a:r>
              <a:rPr lang="zh-CN" altLang="en-US" sz="4000" dirty="0">
                <a:solidFill>
                  <a:srgbClr val="5C826D"/>
                </a:solidFill>
                <a:latin typeface="汉仪文黑-55简" panose="00020600040101010101" charset="-122"/>
                <a:ea typeface="汉仪文黑-55简" panose="00020600040101010101" charset="-122"/>
                <a:cs typeface="汉仪文黑-55简" panose="00020600040101010101" charset="-122"/>
              </a:rPr>
              <a:t>第四章</a:t>
            </a:r>
            <a:endParaRPr lang="zh-CN" altLang="en-US" sz="4000" dirty="0">
              <a:solidFill>
                <a:srgbClr val="5C826D"/>
              </a:solidFill>
              <a:latin typeface="汉仪文黑-55简" panose="00020600040101010101" charset="-122"/>
              <a:ea typeface="汉仪文黑-55简" panose="00020600040101010101" charset="-122"/>
              <a:cs typeface="汉仪文黑-55简" panose="00020600040101010101" charset="-122"/>
            </a:endParaRPr>
          </a:p>
        </p:txBody>
      </p:sp>
      <p:grpSp>
        <p:nvGrpSpPr>
          <p:cNvPr id="2" name="组合 1"/>
          <p:cNvGrpSpPr/>
          <p:nvPr/>
        </p:nvGrpSpPr>
        <p:grpSpPr>
          <a:xfrm>
            <a:off x="-318784" y="-438150"/>
            <a:ext cx="2054282" cy="7742402"/>
            <a:chOff x="-318759" y="-438055"/>
            <a:chExt cx="2054231" cy="7742211"/>
          </a:xfrm>
        </p:grpSpPr>
        <p:grpSp>
          <p:nvGrpSpPr>
            <p:cNvPr id="3" name="组合 2"/>
            <p:cNvGrpSpPr/>
            <p:nvPr/>
          </p:nvGrpSpPr>
          <p:grpSpPr>
            <a:xfrm>
              <a:off x="-318758" y="-438055"/>
              <a:ext cx="2054230" cy="1341411"/>
              <a:chOff x="-318758" y="-438055"/>
              <a:chExt cx="2054230" cy="1341411"/>
            </a:xfrm>
          </p:grpSpPr>
          <p:sp>
            <p:nvSpPr>
              <p:cNvPr id="4" name="任意多边形 3"/>
              <p:cNvSpPr/>
              <p:nvPr/>
            </p:nvSpPr>
            <p:spPr>
              <a:xfrm rot="2700000">
                <a:off x="103782" y="-728333"/>
                <a:ext cx="1209149" cy="2054230"/>
              </a:xfrm>
              <a:custGeom>
                <a:avLst/>
                <a:gdLst>
                  <a:gd name="connsiteX0" fmla="*/ 579225 w 1209149"/>
                  <a:gd name="connsiteY0" fmla="*/ 629924 h 2054230"/>
                  <a:gd name="connsiteX1" fmla="*/ 1209149 w 1209149"/>
                  <a:gd name="connsiteY1" fmla="*/ 0 h 2054230"/>
                  <a:gd name="connsiteX2" fmla="*/ 1209149 w 1209149"/>
                  <a:gd name="connsiteY2" fmla="*/ 2054230 h 2054230"/>
                  <a:gd name="connsiteX3" fmla="*/ 629924 w 1209149"/>
                  <a:gd name="connsiteY3" fmla="*/ 2054230 h 2054230"/>
                  <a:gd name="connsiteX4" fmla="*/ 0 w 1209149"/>
                  <a:gd name="connsiteY4" fmla="*/ 1424306 h 2054230"/>
                  <a:gd name="connsiteX5" fmla="*/ 579225 w 1209149"/>
                  <a:gd name="connsiteY5" fmla="*/ 1424306 h 2054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9149" h="2054230">
                    <a:moveTo>
                      <a:pt x="579225" y="629924"/>
                    </a:moveTo>
                    <a:lnTo>
                      <a:pt x="1209149" y="0"/>
                    </a:lnTo>
                    <a:lnTo>
                      <a:pt x="1209149" y="2054230"/>
                    </a:lnTo>
                    <a:lnTo>
                      <a:pt x="629924" y="2054230"/>
                    </a:lnTo>
                    <a:lnTo>
                      <a:pt x="0" y="1424306"/>
                    </a:lnTo>
                    <a:lnTo>
                      <a:pt x="579225" y="1424306"/>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任意多边形 4"/>
              <p:cNvSpPr/>
              <p:nvPr/>
            </p:nvSpPr>
            <p:spPr>
              <a:xfrm rot="2700000">
                <a:off x="28669" y="-657766"/>
                <a:ext cx="1072529" cy="1511952"/>
              </a:xfrm>
              <a:custGeom>
                <a:avLst/>
                <a:gdLst>
                  <a:gd name="connsiteX0" fmla="*/ 0 w 1072529"/>
                  <a:gd name="connsiteY0" fmla="*/ 1072529 h 1511952"/>
                  <a:gd name="connsiteX1" fmla="*/ 1072529 w 1072529"/>
                  <a:gd name="connsiteY1" fmla="*/ 0 h 1511952"/>
                  <a:gd name="connsiteX2" fmla="*/ 1072529 w 1072529"/>
                  <a:gd name="connsiteY2" fmla="*/ 1511952 h 1511952"/>
                  <a:gd name="connsiteX3" fmla="*/ 439424 w 1072529"/>
                  <a:gd name="connsiteY3" fmla="*/ 1511952 h 1511952"/>
                </a:gdLst>
                <a:ahLst/>
                <a:cxnLst>
                  <a:cxn ang="0">
                    <a:pos x="connsiteX0" y="connsiteY0"/>
                  </a:cxn>
                  <a:cxn ang="0">
                    <a:pos x="connsiteX1" y="connsiteY1"/>
                  </a:cxn>
                  <a:cxn ang="0">
                    <a:pos x="connsiteX2" y="connsiteY2"/>
                  </a:cxn>
                  <a:cxn ang="0">
                    <a:pos x="connsiteX3" y="connsiteY3"/>
                  </a:cxn>
                </a:cxnLst>
                <a:rect l="l" t="t" r="r" b="b"/>
                <a:pathLst>
                  <a:path w="1072529" h="1511952">
                    <a:moveTo>
                      <a:pt x="0" y="1072529"/>
                    </a:moveTo>
                    <a:lnTo>
                      <a:pt x="1072529" y="0"/>
                    </a:lnTo>
                    <a:lnTo>
                      <a:pt x="1072529" y="1511952"/>
                    </a:lnTo>
                    <a:lnTo>
                      <a:pt x="439424" y="1511952"/>
                    </a:lnTo>
                    <a:close/>
                  </a:path>
                </a:pathLst>
              </a:custGeom>
              <a:noFill/>
              <a:ln w="57150">
                <a:gradFill flip="none" rotWithShape="1">
                  <a:gsLst>
                    <a:gs pos="0">
                      <a:srgbClr val="D7B26C"/>
                    </a:gs>
                    <a:gs pos="67000">
                      <a:srgbClr val="D7B26C">
                        <a:alpha val="40000"/>
                      </a:srgbClr>
                    </a:gs>
                    <a:gs pos="100000">
                      <a:srgbClr val="D7B26C">
                        <a:alpha val="65000"/>
                      </a:srgb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flipV="1">
              <a:off x="-318759" y="5962745"/>
              <a:ext cx="2054230" cy="1341411"/>
              <a:chOff x="-318758" y="-438055"/>
              <a:chExt cx="2054230" cy="1341411"/>
            </a:xfrm>
          </p:grpSpPr>
          <p:sp>
            <p:nvSpPr>
              <p:cNvPr id="7" name="任意多边形 6"/>
              <p:cNvSpPr/>
              <p:nvPr/>
            </p:nvSpPr>
            <p:spPr>
              <a:xfrm rot="2700000">
                <a:off x="103782" y="-728333"/>
                <a:ext cx="1209149" cy="2054230"/>
              </a:xfrm>
              <a:custGeom>
                <a:avLst/>
                <a:gdLst>
                  <a:gd name="connsiteX0" fmla="*/ 579225 w 1209149"/>
                  <a:gd name="connsiteY0" fmla="*/ 629924 h 2054230"/>
                  <a:gd name="connsiteX1" fmla="*/ 1209149 w 1209149"/>
                  <a:gd name="connsiteY1" fmla="*/ 0 h 2054230"/>
                  <a:gd name="connsiteX2" fmla="*/ 1209149 w 1209149"/>
                  <a:gd name="connsiteY2" fmla="*/ 2054230 h 2054230"/>
                  <a:gd name="connsiteX3" fmla="*/ 629924 w 1209149"/>
                  <a:gd name="connsiteY3" fmla="*/ 2054230 h 2054230"/>
                  <a:gd name="connsiteX4" fmla="*/ 0 w 1209149"/>
                  <a:gd name="connsiteY4" fmla="*/ 1424306 h 2054230"/>
                  <a:gd name="connsiteX5" fmla="*/ 579225 w 1209149"/>
                  <a:gd name="connsiteY5" fmla="*/ 1424306 h 2054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9149" h="2054230">
                    <a:moveTo>
                      <a:pt x="579225" y="629924"/>
                    </a:moveTo>
                    <a:lnTo>
                      <a:pt x="1209149" y="0"/>
                    </a:lnTo>
                    <a:lnTo>
                      <a:pt x="1209149" y="2054230"/>
                    </a:lnTo>
                    <a:lnTo>
                      <a:pt x="629924" y="2054230"/>
                    </a:lnTo>
                    <a:lnTo>
                      <a:pt x="0" y="1424306"/>
                    </a:lnTo>
                    <a:lnTo>
                      <a:pt x="579225" y="1424306"/>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任意多边形 7"/>
              <p:cNvSpPr/>
              <p:nvPr/>
            </p:nvSpPr>
            <p:spPr>
              <a:xfrm rot="2700000">
                <a:off x="28669" y="-657766"/>
                <a:ext cx="1072529" cy="1511952"/>
              </a:xfrm>
              <a:custGeom>
                <a:avLst/>
                <a:gdLst>
                  <a:gd name="connsiteX0" fmla="*/ 0 w 1072529"/>
                  <a:gd name="connsiteY0" fmla="*/ 1072529 h 1511952"/>
                  <a:gd name="connsiteX1" fmla="*/ 1072529 w 1072529"/>
                  <a:gd name="connsiteY1" fmla="*/ 0 h 1511952"/>
                  <a:gd name="connsiteX2" fmla="*/ 1072529 w 1072529"/>
                  <a:gd name="connsiteY2" fmla="*/ 1511952 h 1511952"/>
                  <a:gd name="connsiteX3" fmla="*/ 439424 w 1072529"/>
                  <a:gd name="connsiteY3" fmla="*/ 1511952 h 1511952"/>
                </a:gdLst>
                <a:ahLst/>
                <a:cxnLst>
                  <a:cxn ang="0">
                    <a:pos x="connsiteX0" y="connsiteY0"/>
                  </a:cxn>
                  <a:cxn ang="0">
                    <a:pos x="connsiteX1" y="connsiteY1"/>
                  </a:cxn>
                  <a:cxn ang="0">
                    <a:pos x="connsiteX2" y="connsiteY2"/>
                  </a:cxn>
                  <a:cxn ang="0">
                    <a:pos x="connsiteX3" y="connsiteY3"/>
                  </a:cxn>
                </a:cxnLst>
                <a:rect l="l" t="t" r="r" b="b"/>
                <a:pathLst>
                  <a:path w="1072529" h="1511952">
                    <a:moveTo>
                      <a:pt x="0" y="1072529"/>
                    </a:moveTo>
                    <a:lnTo>
                      <a:pt x="1072529" y="0"/>
                    </a:lnTo>
                    <a:lnTo>
                      <a:pt x="1072529" y="1511952"/>
                    </a:lnTo>
                    <a:lnTo>
                      <a:pt x="439424" y="1511952"/>
                    </a:lnTo>
                    <a:close/>
                  </a:path>
                </a:pathLst>
              </a:custGeom>
              <a:noFill/>
              <a:ln w="57150">
                <a:gradFill flip="none" rotWithShape="1">
                  <a:gsLst>
                    <a:gs pos="0">
                      <a:srgbClr val="D7B26C"/>
                    </a:gs>
                    <a:gs pos="67000">
                      <a:srgbClr val="D7B26C">
                        <a:alpha val="40000"/>
                      </a:srgbClr>
                    </a:gs>
                    <a:gs pos="100000">
                      <a:srgbClr val="D7B26C">
                        <a:alpha val="65000"/>
                      </a:srgb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2" name="组合 11"/>
          <p:cNvGrpSpPr/>
          <p:nvPr/>
        </p:nvGrpSpPr>
        <p:grpSpPr>
          <a:xfrm>
            <a:off x="9629471" y="-57386"/>
            <a:ext cx="4744029" cy="6972537"/>
            <a:chOff x="9629471" y="-57386"/>
            <a:chExt cx="4744029" cy="6972537"/>
          </a:xfrm>
        </p:grpSpPr>
        <p:sp>
          <p:nvSpPr>
            <p:cNvPr id="14" name="任意多边形 13"/>
            <p:cNvSpPr/>
            <p:nvPr/>
          </p:nvSpPr>
          <p:spPr>
            <a:xfrm rot="2700000">
              <a:off x="10004350" y="1244426"/>
              <a:ext cx="4369150" cy="4369150"/>
            </a:xfrm>
            <a:custGeom>
              <a:avLst/>
              <a:gdLst>
                <a:gd name="connsiteX0" fmla="*/ 0 w 4369150"/>
                <a:gd name="connsiteY0" fmla="*/ 0 h 4369150"/>
                <a:gd name="connsiteX1" fmla="*/ 875900 w 4369150"/>
                <a:gd name="connsiteY1" fmla="*/ 875899 h 4369150"/>
                <a:gd name="connsiteX2" fmla="*/ 875899 w 4369150"/>
                <a:gd name="connsiteY2" fmla="*/ 3493251 h 4369150"/>
                <a:gd name="connsiteX3" fmla="*/ 3493251 w 4369150"/>
                <a:gd name="connsiteY3" fmla="*/ 3493251 h 4369150"/>
                <a:gd name="connsiteX4" fmla="*/ 4369150 w 4369150"/>
                <a:gd name="connsiteY4" fmla="*/ 4369150 h 4369150"/>
                <a:gd name="connsiteX5" fmla="*/ 0 w 4369150"/>
                <a:gd name="connsiteY5" fmla="*/ 4369150 h 4369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69150" h="4369150">
                  <a:moveTo>
                    <a:pt x="0" y="0"/>
                  </a:moveTo>
                  <a:lnTo>
                    <a:pt x="875900" y="875899"/>
                  </a:lnTo>
                  <a:lnTo>
                    <a:pt x="875899" y="3493251"/>
                  </a:lnTo>
                  <a:lnTo>
                    <a:pt x="3493251" y="3493251"/>
                  </a:lnTo>
                  <a:lnTo>
                    <a:pt x="4369150" y="4369150"/>
                  </a:lnTo>
                  <a:lnTo>
                    <a:pt x="0" y="4369150"/>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5" name="组合 14"/>
            <p:cNvGrpSpPr/>
            <p:nvPr/>
          </p:nvGrpSpPr>
          <p:grpSpPr>
            <a:xfrm>
              <a:off x="9629471" y="-57386"/>
              <a:ext cx="2620422" cy="6972537"/>
              <a:chOff x="9629471" y="-57386"/>
              <a:chExt cx="2620422" cy="6972537"/>
            </a:xfrm>
          </p:grpSpPr>
          <p:sp>
            <p:nvSpPr>
              <p:cNvPr id="16" name="任意多边形 15"/>
              <p:cNvSpPr/>
              <p:nvPr/>
            </p:nvSpPr>
            <p:spPr>
              <a:xfrm>
                <a:off x="10177462" y="5889069"/>
                <a:ext cx="2014538" cy="1007269"/>
              </a:xfrm>
              <a:custGeom>
                <a:avLst/>
                <a:gdLst>
                  <a:gd name="connsiteX0" fmla="*/ 1007269 w 2014538"/>
                  <a:gd name="connsiteY0" fmla="*/ 0 h 1007269"/>
                  <a:gd name="connsiteX1" fmla="*/ 2014538 w 2014538"/>
                  <a:gd name="connsiteY1" fmla="*/ 1007269 h 1007269"/>
                  <a:gd name="connsiteX2" fmla="*/ 0 w 2014538"/>
                  <a:gd name="connsiteY2" fmla="*/ 1007269 h 1007269"/>
                </a:gdLst>
                <a:ahLst/>
                <a:cxnLst>
                  <a:cxn ang="0">
                    <a:pos x="connsiteX0" y="connsiteY0"/>
                  </a:cxn>
                  <a:cxn ang="0">
                    <a:pos x="connsiteX1" y="connsiteY1"/>
                  </a:cxn>
                  <a:cxn ang="0">
                    <a:pos x="connsiteX2" y="connsiteY2"/>
                  </a:cxn>
                </a:cxnLst>
                <a:rect l="l" t="t" r="r" b="b"/>
                <a:pathLst>
                  <a:path w="2014538" h="1007269">
                    <a:moveTo>
                      <a:pt x="1007269" y="0"/>
                    </a:moveTo>
                    <a:lnTo>
                      <a:pt x="2014538" y="1007269"/>
                    </a:lnTo>
                    <a:lnTo>
                      <a:pt x="0" y="1007269"/>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9901083" y="2840615"/>
                <a:ext cx="2329761" cy="4074536"/>
              </a:xfrm>
              <a:custGeom>
                <a:avLst/>
                <a:gdLst>
                  <a:gd name="connsiteX0" fmla="*/ 2329761 w 2329761"/>
                  <a:gd name="connsiteY0" fmla="*/ 0 h 4074536"/>
                  <a:gd name="connsiteX1" fmla="*/ 2329761 w 2329761"/>
                  <a:gd name="connsiteY1" fmla="*/ 4074536 h 4074536"/>
                  <a:gd name="connsiteX2" fmla="*/ 1744775 w 2329761"/>
                  <a:gd name="connsiteY2" fmla="*/ 4074536 h 4074536"/>
                  <a:gd name="connsiteX3" fmla="*/ 0 w 2329761"/>
                  <a:gd name="connsiteY3" fmla="*/ 2329761 h 4074536"/>
                </a:gdLst>
                <a:ahLst/>
                <a:cxnLst>
                  <a:cxn ang="0">
                    <a:pos x="connsiteX0" y="connsiteY0"/>
                  </a:cxn>
                  <a:cxn ang="0">
                    <a:pos x="connsiteX1" y="connsiteY1"/>
                  </a:cxn>
                  <a:cxn ang="0">
                    <a:pos x="connsiteX2" y="connsiteY2"/>
                  </a:cxn>
                  <a:cxn ang="0">
                    <a:pos x="connsiteX3" y="connsiteY3"/>
                  </a:cxn>
                </a:cxnLst>
                <a:rect l="l" t="t" r="r" b="b"/>
                <a:pathLst>
                  <a:path w="2329761" h="4074536">
                    <a:moveTo>
                      <a:pt x="2329761" y="0"/>
                    </a:moveTo>
                    <a:lnTo>
                      <a:pt x="2329761" y="4074536"/>
                    </a:lnTo>
                    <a:lnTo>
                      <a:pt x="1744775" y="4074536"/>
                    </a:lnTo>
                    <a:lnTo>
                      <a:pt x="0" y="2329761"/>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a:off x="10162403" y="3101936"/>
                <a:ext cx="2068440" cy="3811626"/>
              </a:xfrm>
              <a:custGeom>
                <a:avLst/>
                <a:gdLst>
                  <a:gd name="connsiteX0" fmla="*/ 2068440 w 2068440"/>
                  <a:gd name="connsiteY0" fmla="*/ 0 h 3811626"/>
                  <a:gd name="connsiteX1" fmla="*/ 2068440 w 2068440"/>
                  <a:gd name="connsiteY1" fmla="*/ 3811626 h 3811626"/>
                  <a:gd name="connsiteX2" fmla="*/ 1743186 w 2068440"/>
                  <a:gd name="connsiteY2" fmla="*/ 3811626 h 3811626"/>
                  <a:gd name="connsiteX3" fmla="*/ 0 w 2068440"/>
                  <a:gd name="connsiteY3" fmla="*/ 2068440 h 3811626"/>
                </a:gdLst>
                <a:ahLst/>
                <a:cxnLst>
                  <a:cxn ang="0">
                    <a:pos x="connsiteX0" y="connsiteY0"/>
                  </a:cxn>
                  <a:cxn ang="0">
                    <a:pos x="connsiteX1" y="connsiteY1"/>
                  </a:cxn>
                  <a:cxn ang="0">
                    <a:pos x="connsiteX2" y="connsiteY2"/>
                  </a:cxn>
                  <a:cxn ang="0">
                    <a:pos x="connsiteX3" y="connsiteY3"/>
                  </a:cxn>
                </a:cxnLst>
                <a:rect l="l" t="t" r="r" b="b"/>
                <a:pathLst>
                  <a:path w="2068440" h="3811626">
                    <a:moveTo>
                      <a:pt x="2068440" y="0"/>
                    </a:moveTo>
                    <a:lnTo>
                      <a:pt x="2068440" y="3811626"/>
                    </a:lnTo>
                    <a:lnTo>
                      <a:pt x="1743186" y="3811626"/>
                    </a:lnTo>
                    <a:lnTo>
                      <a:pt x="0" y="2068440"/>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a:off x="9901084" y="-57386"/>
                <a:ext cx="2348809" cy="4093820"/>
              </a:xfrm>
              <a:custGeom>
                <a:avLst/>
                <a:gdLst>
                  <a:gd name="connsiteX0" fmla="*/ 1745011 w 2348809"/>
                  <a:gd name="connsiteY0" fmla="*/ 0 h 4093820"/>
                  <a:gd name="connsiteX1" fmla="*/ 2348809 w 2348809"/>
                  <a:gd name="connsiteY1" fmla="*/ 0 h 4093820"/>
                  <a:gd name="connsiteX2" fmla="*/ 2348809 w 2348809"/>
                  <a:gd name="connsiteY2" fmla="*/ 4093820 h 4093820"/>
                  <a:gd name="connsiteX3" fmla="*/ 0 w 2348809"/>
                  <a:gd name="connsiteY3" fmla="*/ 1745011 h 4093820"/>
                </a:gdLst>
                <a:ahLst/>
                <a:cxnLst>
                  <a:cxn ang="0">
                    <a:pos x="connsiteX0" y="connsiteY0"/>
                  </a:cxn>
                  <a:cxn ang="0">
                    <a:pos x="connsiteX1" y="connsiteY1"/>
                  </a:cxn>
                  <a:cxn ang="0">
                    <a:pos x="connsiteX2" y="connsiteY2"/>
                  </a:cxn>
                  <a:cxn ang="0">
                    <a:pos x="connsiteX3" y="connsiteY3"/>
                  </a:cxn>
                </a:cxnLst>
                <a:rect l="l" t="t" r="r" b="b"/>
                <a:pathLst>
                  <a:path w="2348809" h="4093820">
                    <a:moveTo>
                      <a:pt x="1745011" y="0"/>
                    </a:moveTo>
                    <a:lnTo>
                      <a:pt x="2348809" y="0"/>
                    </a:lnTo>
                    <a:lnTo>
                      <a:pt x="2348809" y="4093820"/>
                    </a:lnTo>
                    <a:lnTo>
                      <a:pt x="0" y="1745011"/>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a:off x="10162404" y="-57149"/>
                <a:ext cx="2057866" cy="3802641"/>
              </a:xfrm>
              <a:custGeom>
                <a:avLst/>
                <a:gdLst>
                  <a:gd name="connsiteX0" fmla="*/ 1744775 w 2057866"/>
                  <a:gd name="connsiteY0" fmla="*/ 0 h 3802641"/>
                  <a:gd name="connsiteX1" fmla="*/ 2057866 w 2057866"/>
                  <a:gd name="connsiteY1" fmla="*/ 0 h 3802641"/>
                  <a:gd name="connsiteX2" fmla="*/ 2057866 w 2057866"/>
                  <a:gd name="connsiteY2" fmla="*/ 3802641 h 3802641"/>
                  <a:gd name="connsiteX3" fmla="*/ 0 w 2057866"/>
                  <a:gd name="connsiteY3" fmla="*/ 1744775 h 3802641"/>
                </a:gdLst>
                <a:ahLst/>
                <a:cxnLst>
                  <a:cxn ang="0">
                    <a:pos x="connsiteX0" y="connsiteY0"/>
                  </a:cxn>
                  <a:cxn ang="0">
                    <a:pos x="connsiteX1" y="connsiteY1"/>
                  </a:cxn>
                  <a:cxn ang="0">
                    <a:pos x="connsiteX2" y="connsiteY2"/>
                  </a:cxn>
                  <a:cxn ang="0">
                    <a:pos x="connsiteX3" y="connsiteY3"/>
                  </a:cxn>
                </a:cxnLst>
                <a:rect l="l" t="t" r="r" b="b"/>
                <a:pathLst>
                  <a:path w="2057866" h="3802641">
                    <a:moveTo>
                      <a:pt x="1744775" y="0"/>
                    </a:moveTo>
                    <a:lnTo>
                      <a:pt x="2057866" y="0"/>
                    </a:lnTo>
                    <a:lnTo>
                      <a:pt x="2057866" y="3802641"/>
                    </a:lnTo>
                    <a:lnTo>
                      <a:pt x="0" y="1744775"/>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a:off x="9629471" y="857250"/>
                <a:ext cx="2601373" cy="5143500"/>
              </a:xfrm>
              <a:custGeom>
                <a:avLst/>
                <a:gdLst>
                  <a:gd name="connsiteX0" fmla="*/ 2571750 w 2601373"/>
                  <a:gd name="connsiteY0" fmla="*/ 0 h 5143500"/>
                  <a:gd name="connsiteX1" fmla="*/ 2601373 w 2601373"/>
                  <a:gd name="connsiteY1" fmla="*/ 29623 h 5143500"/>
                  <a:gd name="connsiteX2" fmla="*/ 2601373 w 2601373"/>
                  <a:gd name="connsiteY2" fmla="*/ 5113877 h 5143500"/>
                  <a:gd name="connsiteX3" fmla="*/ 2571750 w 2601373"/>
                  <a:gd name="connsiteY3" fmla="*/ 5143500 h 5143500"/>
                  <a:gd name="connsiteX4" fmla="*/ 0 w 2601373"/>
                  <a:gd name="connsiteY4" fmla="*/ 257175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01373" h="5143500">
                    <a:moveTo>
                      <a:pt x="2571750" y="0"/>
                    </a:moveTo>
                    <a:lnTo>
                      <a:pt x="2601373" y="29623"/>
                    </a:lnTo>
                    <a:lnTo>
                      <a:pt x="2601373" y="5113877"/>
                    </a:lnTo>
                    <a:lnTo>
                      <a:pt x="2571750" y="5143500"/>
                    </a:lnTo>
                    <a:lnTo>
                      <a:pt x="0" y="2571750"/>
                    </a:lnTo>
                    <a:close/>
                  </a:path>
                </a:pathLst>
              </a:custGeom>
              <a:noFill/>
              <a:ln w="57150">
                <a:gradFill flip="none" rotWithShape="1">
                  <a:gsLst>
                    <a:gs pos="0">
                      <a:srgbClr val="D7B26C"/>
                    </a:gs>
                    <a:gs pos="57000">
                      <a:srgbClr val="D7B26C">
                        <a:alpha val="28000"/>
                      </a:srgbClr>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a:off x="10734370" y="1962150"/>
                <a:ext cx="1466850" cy="2933700"/>
              </a:xfrm>
              <a:custGeom>
                <a:avLst/>
                <a:gdLst>
                  <a:gd name="connsiteX0" fmla="*/ 1466850 w 1466850"/>
                  <a:gd name="connsiteY0" fmla="*/ 0 h 2933700"/>
                  <a:gd name="connsiteX1" fmla="*/ 1466850 w 1466850"/>
                  <a:gd name="connsiteY1" fmla="*/ 2933700 h 2933700"/>
                  <a:gd name="connsiteX2" fmla="*/ 0 w 1466850"/>
                  <a:gd name="connsiteY2" fmla="*/ 1466850 h 2933700"/>
                </a:gdLst>
                <a:ahLst/>
                <a:cxnLst>
                  <a:cxn ang="0">
                    <a:pos x="connsiteX0" y="connsiteY0"/>
                  </a:cxn>
                  <a:cxn ang="0">
                    <a:pos x="connsiteX1" y="connsiteY1"/>
                  </a:cxn>
                  <a:cxn ang="0">
                    <a:pos x="connsiteX2" y="connsiteY2"/>
                  </a:cxn>
                </a:cxnLst>
                <a:rect l="l" t="t" r="r" b="b"/>
                <a:pathLst>
                  <a:path w="1466850" h="2933700">
                    <a:moveTo>
                      <a:pt x="1466850" y="0"/>
                    </a:moveTo>
                    <a:lnTo>
                      <a:pt x="1466850" y="2933700"/>
                    </a:lnTo>
                    <a:lnTo>
                      <a:pt x="0" y="1466850"/>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a:off x="11237917" y="2465696"/>
                <a:ext cx="973877" cy="1926608"/>
              </a:xfrm>
              <a:custGeom>
                <a:avLst/>
                <a:gdLst>
                  <a:gd name="connsiteX0" fmla="*/ 963304 w 973877"/>
                  <a:gd name="connsiteY0" fmla="*/ 0 h 1926608"/>
                  <a:gd name="connsiteX1" fmla="*/ 973877 w 973877"/>
                  <a:gd name="connsiteY1" fmla="*/ 10573 h 1926608"/>
                  <a:gd name="connsiteX2" fmla="*/ 973877 w 973877"/>
                  <a:gd name="connsiteY2" fmla="*/ 1916035 h 1926608"/>
                  <a:gd name="connsiteX3" fmla="*/ 963304 w 973877"/>
                  <a:gd name="connsiteY3" fmla="*/ 1926608 h 1926608"/>
                  <a:gd name="connsiteX4" fmla="*/ 0 w 973877"/>
                  <a:gd name="connsiteY4" fmla="*/ 963304 h 1926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3877" h="1926608">
                    <a:moveTo>
                      <a:pt x="963304" y="0"/>
                    </a:moveTo>
                    <a:lnTo>
                      <a:pt x="973877" y="10573"/>
                    </a:lnTo>
                    <a:lnTo>
                      <a:pt x="973877" y="1916035"/>
                    </a:lnTo>
                    <a:lnTo>
                      <a:pt x="963304" y="1926608"/>
                    </a:lnTo>
                    <a:lnTo>
                      <a:pt x="0" y="963304"/>
                    </a:lnTo>
                    <a:close/>
                  </a:path>
                </a:pathLst>
              </a:custGeom>
              <a:noFill/>
              <a:ln w="57150">
                <a:gradFill flip="none" rotWithShape="1">
                  <a:gsLst>
                    <a:gs pos="0">
                      <a:srgbClr val="D7B26C"/>
                    </a:gs>
                    <a:gs pos="57000">
                      <a:srgbClr val="D7B26C">
                        <a:alpha val="28000"/>
                      </a:srgbClr>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p:cNvSpPr txBox="1"/>
          <p:nvPr/>
        </p:nvSpPr>
        <p:spPr>
          <a:xfrm>
            <a:off x="557530" y="222885"/>
            <a:ext cx="10555605"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rPr>
              <a:t>第一节 </a:t>
            </a:r>
            <a:r>
              <a:rPr lang="zh-CN" altLang="en-US" sz="3600" b="1" dirty="0" smtClean="0">
                <a:solidFill>
                  <a:srgbClr val="5C826D"/>
                </a:solidFill>
                <a:latin typeface="汉仪文黑-55简" panose="00020600040101010101" charset="-122"/>
                <a:ea typeface="汉仪文黑-55简" panose="00020600040101010101" charset="-122"/>
                <a:sym typeface="+mn-ea"/>
              </a:rPr>
              <a:t>学前儿童音乐教育的目标</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r>
              <a:rPr lang="zh-CN" altLang="en-US" sz="3200" b="1" dirty="0" smtClean="0">
                <a:solidFill>
                  <a:srgbClr val="D1AF6C"/>
                </a:solidFill>
                <a:latin typeface="汉仪文黑-55简" panose="00020600040101010101" charset="-122"/>
                <a:ea typeface="汉仪文黑-55简" panose="00020600040101010101" charset="-122"/>
                <a:sym typeface="+mn-ea"/>
              </a:rPr>
              <a:t>二、 学前儿童音乐教育的目标设置</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r>
              <a:rPr lang="zh-CN" altLang="en-US" sz="2800" b="1" dirty="0" smtClean="0">
                <a:latin typeface="汉仪文黑-55简" panose="00020600040101010101" charset="-122"/>
                <a:ea typeface="汉仪文黑-55简" panose="00020600040101010101" charset="-122"/>
                <a:sym typeface="+mn-ea"/>
              </a:rPr>
              <a:t>(一) 学前儿童音乐教育目标的结构分析</a:t>
            </a:r>
            <a:endParaRPr lang="zh-CN" altLang="en-US" sz="2800" b="1" dirty="0" smtClean="0">
              <a:latin typeface="汉仪文黑-55简" panose="00020600040101010101" charset="-122"/>
              <a:ea typeface="汉仪文黑-55简" panose="00020600040101010101" charset="-122"/>
              <a:sym typeface="+mn-ea"/>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任意多边形 4"/>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713230" y="1960880"/>
            <a:ext cx="8240395" cy="4780915"/>
          </a:xfrm>
          <a:prstGeom prst="rect">
            <a:avLst/>
          </a:prstGeom>
          <a:noFill/>
        </p:spPr>
        <p:txBody>
          <a:bodyPr wrap="square" rtlCol="0">
            <a:noAutofit/>
          </a:bodyPr>
          <a:p>
            <a:pPr algn="just"/>
            <a:r>
              <a:rPr lang="zh-CN" altLang="en-US" sz="2400" dirty="0" smtClean="0">
                <a:latin typeface="汉仪文黑-55简" panose="00020600040101010101" charset="-122"/>
                <a:ea typeface="汉仪文黑-55简" panose="00020600040101010101" charset="-122"/>
              </a:rPr>
              <a:t>2. 学前儿童音乐教育目标的横向结构</a:t>
            </a:r>
            <a:endParaRPr lang="zh-CN" altLang="en-US" sz="2400" dirty="0" smtClean="0">
              <a:latin typeface="汉仪文黑-55简" panose="00020600040101010101" charset="-122"/>
              <a:ea typeface="汉仪文黑-55简" panose="00020600040101010101" charset="-122"/>
            </a:endParaRPr>
          </a:p>
          <a:p>
            <a:pPr algn="just"/>
            <a:r>
              <a:rPr lang="zh-CN" altLang="en-US" sz="2400" dirty="0" smtClean="0">
                <a:latin typeface="汉仪文黑-55简" panose="00020600040101010101" charset="-122"/>
                <a:ea typeface="汉仪文黑-55简" panose="00020600040101010101" charset="-122"/>
              </a:rPr>
              <a:t>（1） 从心理活动的不同领域来分</a:t>
            </a:r>
            <a:endParaRPr lang="zh-CN" altLang="en-US" sz="2400" dirty="0" smtClean="0">
              <a:latin typeface="汉仪文黑-55简" panose="00020600040101010101" charset="-122"/>
              <a:ea typeface="汉仪文黑-55简" panose="00020600040101010101" charset="-122"/>
            </a:endParaRPr>
          </a:p>
          <a:p>
            <a:pPr algn="just"/>
            <a:r>
              <a:rPr lang="en-US" altLang="zh-CN" sz="2400" dirty="0" smtClean="0">
                <a:latin typeface="汉仪文黑-55简" panose="00020600040101010101" charset="-122"/>
                <a:ea typeface="汉仪文黑-55简" panose="00020600040101010101" charset="-122"/>
              </a:rPr>
              <a:t>    </a:t>
            </a:r>
            <a:endParaRPr lang="zh-CN" altLang="en-US" sz="2400" dirty="0" smtClean="0">
              <a:latin typeface="汉仪文黑-55简" panose="00020600040101010101" charset="-122"/>
              <a:ea typeface="汉仪文黑-55简" panose="00020600040101010101" charset="-122"/>
            </a:endParaRPr>
          </a:p>
        </p:txBody>
      </p:sp>
      <p:pic>
        <p:nvPicPr>
          <p:cNvPr id="2" name="图片 1"/>
          <p:cNvPicPr>
            <a:picLocks noChangeAspect="1"/>
          </p:cNvPicPr>
          <p:nvPr/>
        </p:nvPicPr>
        <p:blipFill>
          <a:blip r:embed="rId1"/>
          <a:stretch>
            <a:fillRect/>
          </a:stretch>
        </p:blipFill>
        <p:spPr>
          <a:xfrm>
            <a:off x="2437130" y="2777490"/>
            <a:ext cx="6768465" cy="3947795"/>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p:cNvSpPr txBox="1"/>
          <p:nvPr/>
        </p:nvSpPr>
        <p:spPr>
          <a:xfrm>
            <a:off x="557530" y="222885"/>
            <a:ext cx="10555605"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rPr>
              <a:t>第一节 </a:t>
            </a:r>
            <a:r>
              <a:rPr lang="zh-CN" altLang="en-US" sz="3600" b="1" dirty="0" smtClean="0">
                <a:solidFill>
                  <a:srgbClr val="5C826D"/>
                </a:solidFill>
                <a:latin typeface="汉仪文黑-55简" panose="00020600040101010101" charset="-122"/>
                <a:ea typeface="汉仪文黑-55简" panose="00020600040101010101" charset="-122"/>
                <a:sym typeface="+mn-ea"/>
              </a:rPr>
              <a:t>学前儿童音乐教育的目标</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r>
              <a:rPr lang="zh-CN" altLang="en-US" sz="3200" b="1" dirty="0" smtClean="0">
                <a:solidFill>
                  <a:srgbClr val="D1AF6C"/>
                </a:solidFill>
                <a:latin typeface="汉仪文黑-55简" panose="00020600040101010101" charset="-122"/>
                <a:ea typeface="汉仪文黑-55简" panose="00020600040101010101" charset="-122"/>
                <a:sym typeface="+mn-ea"/>
              </a:rPr>
              <a:t>二、 学前儿童音乐教育的目标设置</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r>
              <a:rPr lang="zh-CN" altLang="en-US" sz="2800" b="1" dirty="0" smtClean="0">
                <a:latin typeface="汉仪文黑-55简" panose="00020600040101010101" charset="-122"/>
                <a:ea typeface="汉仪文黑-55简" panose="00020600040101010101" charset="-122"/>
                <a:sym typeface="+mn-ea"/>
              </a:rPr>
              <a:t>(一) 学前儿童音乐教育目标的结构分析</a:t>
            </a:r>
            <a:endParaRPr lang="zh-CN" altLang="en-US" sz="2800" b="1" dirty="0" smtClean="0">
              <a:latin typeface="汉仪文黑-55简" panose="00020600040101010101" charset="-122"/>
              <a:ea typeface="汉仪文黑-55简" panose="00020600040101010101" charset="-122"/>
              <a:sym typeface="+mn-ea"/>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任意多边形 4"/>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713230" y="1960880"/>
            <a:ext cx="8240395" cy="4780915"/>
          </a:xfrm>
          <a:prstGeom prst="rect">
            <a:avLst/>
          </a:prstGeom>
          <a:noFill/>
        </p:spPr>
        <p:txBody>
          <a:bodyPr wrap="square" rtlCol="0">
            <a:noAutofit/>
          </a:bodyPr>
          <a:p>
            <a:pPr algn="just"/>
            <a:r>
              <a:rPr lang="zh-CN" altLang="en-US" sz="2400" dirty="0" smtClean="0">
                <a:latin typeface="汉仪文黑-55简" panose="00020600040101010101" charset="-122"/>
                <a:ea typeface="汉仪文黑-55简" panose="00020600040101010101" charset="-122"/>
              </a:rPr>
              <a:t>2. 学前儿童音乐教育目标的横向结构</a:t>
            </a:r>
            <a:endParaRPr lang="zh-CN" altLang="en-US" sz="2400" dirty="0" smtClean="0">
              <a:latin typeface="汉仪文黑-55简" panose="00020600040101010101" charset="-122"/>
              <a:ea typeface="汉仪文黑-55简" panose="00020600040101010101" charset="-122"/>
            </a:endParaRPr>
          </a:p>
          <a:p>
            <a:pPr algn="just"/>
            <a:r>
              <a:rPr lang="zh-CN" altLang="en-US" sz="2400" dirty="0" smtClean="0">
                <a:latin typeface="汉仪文黑-55简" panose="00020600040101010101" charset="-122"/>
                <a:ea typeface="汉仪文黑-55简" panose="00020600040101010101" charset="-122"/>
              </a:rPr>
              <a:t>（1） 从心理活动的不同领域来分</a:t>
            </a:r>
            <a:endParaRPr lang="zh-CN" altLang="en-US" sz="2400" dirty="0" smtClean="0">
              <a:latin typeface="汉仪文黑-55简" panose="00020600040101010101" charset="-122"/>
              <a:ea typeface="汉仪文黑-55简" panose="00020600040101010101" charset="-122"/>
            </a:endParaRPr>
          </a:p>
          <a:p>
            <a:pPr algn="just"/>
            <a:r>
              <a:rPr lang="en-US" altLang="zh-CN" sz="2400" dirty="0" smtClean="0">
                <a:latin typeface="汉仪文黑-55简" panose="00020600040101010101" charset="-122"/>
                <a:ea typeface="汉仪文黑-55简" panose="00020600040101010101" charset="-122"/>
              </a:rPr>
              <a:t>    </a:t>
            </a:r>
            <a:endParaRPr lang="zh-CN" altLang="en-US" sz="2400" dirty="0" smtClean="0">
              <a:latin typeface="汉仪文黑-55简" panose="00020600040101010101" charset="-122"/>
              <a:ea typeface="汉仪文黑-55简" panose="00020600040101010101" charset="-122"/>
            </a:endParaRPr>
          </a:p>
        </p:txBody>
      </p:sp>
      <p:pic>
        <p:nvPicPr>
          <p:cNvPr id="10" name="图片 9"/>
          <p:cNvPicPr>
            <a:picLocks noChangeAspect="1"/>
          </p:cNvPicPr>
          <p:nvPr/>
        </p:nvPicPr>
        <p:blipFill>
          <a:blip r:embed="rId1"/>
          <a:stretch>
            <a:fillRect/>
          </a:stretch>
        </p:blipFill>
        <p:spPr>
          <a:xfrm>
            <a:off x="3385185" y="2766695"/>
            <a:ext cx="5274310" cy="4091305"/>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p:cNvSpPr txBox="1"/>
          <p:nvPr/>
        </p:nvSpPr>
        <p:spPr>
          <a:xfrm>
            <a:off x="557530" y="222885"/>
            <a:ext cx="10555605"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rPr>
              <a:t>第一节 </a:t>
            </a:r>
            <a:r>
              <a:rPr lang="zh-CN" altLang="en-US" sz="3600" b="1" dirty="0" smtClean="0">
                <a:solidFill>
                  <a:srgbClr val="5C826D"/>
                </a:solidFill>
                <a:latin typeface="汉仪文黑-55简" panose="00020600040101010101" charset="-122"/>
                <a:ea typeface="汉仪文黑-55简" panose="00020600040101010101" charset="-122"/>
                <a:sym typeface="+mn-ea"/>
              </a:rPr>
              <a:t>学前儿童音乐教育的目标</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r>
              <a:rPr lang="zh-CN" altLang="en-US" sz="3200" b="1" dirty="0" smtClean="0">
                <a:solidFill>
                  <a:srgbClr val="D1AF6C"/>
                </a:solidFill>
                <a:latin typeface="汉仪文黑-55简" panose="00020600040101010101" charset="-122"/>
                <a:ea typeface="汉仪文黑-55简" panose="00020600040101010101" charset="-122"/>
                <a:sym typeface="+mn-ea"/>
              </a:rPr>
              <a:t>二、 学前儿童音乐教育的目标设置</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r>
              <a:rPr lang="zh-CN" altLang="en-US" sz="2800" b="1" dirty="0" smtClean="0">
                <a:latin typeface="汉仪文黑-55简" panose="00020600040101010101" charset="-122"/>
                <a:ea typeface="汉仪文黑-55简" panose="00020600040101010101" charset="-122"/>
                <a:sym typeface="+mn-ea"/>
              </a:rPr>
              <a:t>(一) 学前儿童音乐教育目标的结构分析</a:t>
            </a:r>
            <a:endParaRPr lang="zh-CN" altLang="en-US" sz="2800" b="1" dirty="0" smtClean="0">
              <a:latin typeface="汉仪文黑-55简" panose="00020600040101010101" charset="-122"/>
              <a:ea typeface="汉仪文黑-55简" panose="00020600040101010101" charset="-122"/>
              <a:sym typeface="+mn-ea"/>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任意多边形 4"/>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713230" y="1960880"/>
            <a:ext cx="8240395" cy="4780915"/>
          </a:xfrm>
          <a:prstGeom prst="rect">
            <a:avLst/>
          </a:prstGeom>
          <a:noFill/>
        </p:spPr>
        <p:txBody>
          <a:bodyPr wrap="square" rtlCol="0">
            <a:noAutofit/>
          </a:bodyPr>
          <a:p>
            <a:pPr algn="just"/>
            <a:r>
              <a:rPr lang="zh-CN" altLang="en-US" sz="2400" dirty="0" smtClean="0">
                <a:latin typeface="汉仪文黑-55简" panose="00020600040101010101" charset="-122"/>
                <a:ea typeface="汉仪文黑-55简" panose="00020600040101010101" charset="-122"/>
              </a:rPr>
              <a:t>2. 学前儿童音乐教育目标的横向结构</a:t>
            </a:r>
            <a:endParaRPr lang="zh-CN" altLang="en-US" sz="2400" dirty="0" smtClean="0">
              <a:latin typeface="汉仪文黑-55简" panose="00020600040101010101" charset="-122"/>
              <a:ea typeface="汉仪文黑-55简" panose="00020600040101010101" charset="-122"/>
            </a:endParaRPr>
          </a:p>
          <a:p>
            <a:pPr algn="just"/>
            <a:r>
              <a:rPr lang="zh-CN" altLang="en-US" sz="2400" dirty="0" smtClean="0">
                <a:latin typeface="汉仪文黑-55简" panose="00020600040101010101" charset="-122"/>
                <a:ea typeface="汉仪文黑-55简" panose="00020600040101010101" charset="-122"/>
              </a:rPr>
              <a:t>（2） 从音乐教育活动的不同内容来分</a:t>
            </a:r>
            <a:endParaRPr lang="zh-CN" altLang="en-US" sz="2400" dirty="0" smtClean="0">
              <a:latin typeface="汉仪文黑-55简" panose="00020600040101010101" charset="-122"/>
              <a:ea typeface="汉仪文黑-55简" panose="00020600040101010101" charset="-122"/>
            </a:endParaRPr>
          </a:p>
          <a:p>
            <a:pPr algn="just"/>
            <a:r>
              <a:rPr lang="en-US" altLang="zh-CN" sz="2400" dirty="0" smtClean="0">
                <a:latin typeface="汉仪文黑-55简" panose="00020600040101010101" charset="-122"/>
                <a:ea typeface="汉仪文黑-55简" panose="00020600040101010101" charset="-122"/>
              </a:rPr>
              <a:t>    </a:t>
            </a:r>
            <a:r>
              <a:rPr lang="zh-CN" altLang="en-US" sz="2400" dirty="0" smtClean="0">
                <a:latin typeface="汉仪文黑-55简" panose="00020600040101010101" charset="-122"/>
                <a:ea typeface="汉仪文黑-55简" panose="00020600040101010101" charset="-122"/>
              </a:rPr>
              <a:t>我们还可以把学前儿童音乐教育活动本身的内容作为分类的依据，把学前儿童音乐教育的目标分为</a:t>
            </a:r>
            <a:r>
              <a:rPr lang="zh-CN" altLang="en-US" sz="2400" b="1" dirty="0" smtClean="0">
                <a:solidFill>
                  <a:srgbClr val="FFC000"/>
                </a:solidFill>
                <a:latin typeface="汉仪文黑-55简" panose="00020600040101010101" charset="-122"/>
                <a:ea typeface="汉仪文黑-55简" panose="00020600040101010101" charset="-122"/>
              </a:rPr>
              <a:t>歌唱、韵律活动、打击乐演奏和音乐欣赏</a:t>
            </a:r>
            <a:r>
              <a:rPr lang="zh-CN" altLang="en-US" sz="2400" dirty="0" smtClean="0">
                <a:latin typeface="汉仪文黑-55简" panose="00020600040101010101" charset="-122"/>
                <a:ea typeface="汉仪文黑-55简" panose="00020600040101010101" charset="-122"/>
              </a:rPr>
              <a:t>四个方面。这种以内容为依据的横向划分，有助于教师更直接地把握音乐教育活动的内容，选择音乐教育活动的材料和模式，从而更好地组织和指导音乐教育活动。</a:t>
            </a:r>
            <a:endParaRPr lang="zh-CN" altLang="en-US" sz="2400" dirty="0" smtClean="0">
              <a:latin typeface="汉仪文黑-55简" panose="00020600040101010101" charset="-122"/>
              <a:ea typeface="汉仪文黑-55简" panose="00020600040101010101"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p:cNvSpPr txBox="1"/>
          <p:nvPr/>
        </p:nvSpPr>
        <p:spPr>
          <a:xfrm>
            <a:off x="557530" y="222885"/>
            <a:ext cx="10555605"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rPr>
              <a:t>第一节 </a:t>
            </a:r>
            <a:r>
              <a:rPr lang="zh-CN" altLang="en-US" sz="3600" b="1" dirty="0" smtClean="0">
                <a:solidFill>
                  <a:srgbClr val="5C826D"/>
                </a:solidFill>
                <a:latin typeface="汉仪文黑-55简" panose="00020600040101010101" charset="-122"/>
                <a:ea typeface="汉仪文黑-55简" panose="00020600040101010101" charset="-122"/>
                <a:sym typeface="+mn-ea"/>
              </a:rPr>
              <a:t>学前儿童音乐教育的目标</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r>
              <a:rPr lang="zh-CN" altLang="en-US" sz="3200" b="1" dirty="0" smtClean="0">
                <a:solidFill>
                  <a:srgbClr val="D1AF6C"/>
                </a:solidFill>
                <a:latin typeface="汉仪文黑-55简" panose="00020600040101010101" charset="-122"/>
                <a:ea typeface="汉仪文黑-55简" panose="00020600040101010101" charset="-122"/>
                <a:sym typeface="+mn-ea"/>
              </a:rPr>
              <a:t>二、 学前儿童音乐教育的目标设置</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r>
              <a:rPr lang="zh-CN" altLang="en-US" sz="2800" b="1" dirty="0" smtClean="0">
                <a:latin typeface="汉仪文黑-55简" panose="00020600040101010101" charset="-122"/>
                <a:ea typeface="汉仪文黑-55简" panose="00020600040101010101" charset="-122"/>
                <a:sym typeface="+mn-ea"/>
              </a:rPr>
              <a:t>(一) 学前儿童音乐教育目标的结构分析</a:t>
            </a:r>
            <a:endParaRPr lang="zh-CN" altLang="en-US" sz="2800" b="1" dirty="0" smtClean="0">
              <a:latin typeface="汉仪文黑-55简" panose="00020600040101010101" charset="-122"/>
              <a:ea typeface="汉仪文黑-55简" panose="00020600040101010101" charset="-122"/>
              <a:sym typeface="+mn-ea"/>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任意多边形 4"/>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713230" y="1960880"/>
            <a:ext cx="8240395" cy="4780915"/>
          </a:xfrm>
          <a:prstGeom prst="rect">
            <a:avLst/>
          </a:prstGeom>
          <a:noFill/>
        </p:spPr>
        <p:txBody>
          <a:bodyPr wrap="square" rtlCol="0">
            <a:noAutofit/>
          </a:bodyPr>
          <a:p>
            <a:pPr algn="just"/>
            <a:r>
              <a:rPr lang="zh-CN" altLang="en-US" sz="2400" dirty="0" smtClean="0">
                <a:latin typeface="汉仪文黑-55简" panose="00020600040101010101" charset="-122"/>
                <a:ea typeface="汉仪文黑-55简" panose="00020600040101010101" charset="-122"/>
              </a:rPr>
              <a:t>2. 学前儿童音乐教育目标的横向结构</a:t>
            </a:r>
            <a:endParaRPr lang="zh-CN" altLang="en-US" sz="2400" dirty="0" smtClean="0">
              <a:latin typeface="汉仪文黑-55简" panose="00020600040101010101" charset="-122"/>
              <a:ea typeface="汉仪文黑-55简" panose="00020600040101010101" charset="-122"/>
            </a:endParaRPr>
          </a:p>
          <a:p>
            <a:pPr algn="just"/>
            <a:r>
              <a:rPr lang="zh-CN" altLang="en-US" sz="2400" dirty="0" smtClean="0">
                <a:latin typeface="汉仪文黑-55简" panose="00020600040101010101" charset="-122"/>
                <a:ea typeface="汉仪文黑-55简" panose="00020600040101010101" charset="-122"/>
              </a:rPr>
              <a:t>（3） 从儿童活动的互动对象来分</a:t>
            </a:r>
            <a:endParaRPr lang="zh-CN" altLang="en-US" sz="2400" dirty="0" smtClean="0">
              <a:latin typeface="汉仪文黑-55简" panose="00020600040101010101" charset="-122"/>
              <a:ea typeface="汉仪文黑-55简" panose="00020600040101010101" charset="-122"/>
            </a:endParaRPr>
          </a:p>
          <a:p>
            <a:pPr algn="just"/>
            <a:r>
              <a:rPr lang="en-US" altLang="zh-CN" sz="2400" dirty="0" smtClean="0">
                <a:latin typeface="汉仪文黑-55简" panose="00020600040101010101" charset="-122"/>
                <a:ea typeface="汉仪文黑-55简" panose="00020600040101010101" charset="-122"/>
              </a:rPr>
              <a:t>    </a:t>
            </a:r>
            <a:r>
              <a:rPr lang="zh-CN" altLang="en-US" sz="2400" dirty="0" smtClean="0">
                <a:latin typeface="汉仪文黑-55简" panose="00020600040101010101" charset="-122"/>
                <a:ea typeface="汉仪文黑-55简" panose="00020600040101010101" charset="-122"/>
              </a:rPr>
              <a:t>若以儿童活动的互动对象为分类的依据，则可以将学前儿童音乐教育的目标分为以人为对象的目标和以物为对象的目标两类：</a:t>
            </a:r>
            <a:r>
              <a:rPr lang="zh-CN" altLang="en-US" sz="2400" b="1" dirty="0" smtClean="0">
                <a:solidFill>
                  <a:srgbClr val="FFC000"/>
                </a:solidFill>
                <a:latin typeface="汉仪文黑-55简" panose="00020600040101010101" charset="-122"/>
                <a:ea typeface="汉仪文黑-55简" panose="00020600040101010101" charset="-122"/>
              </a:rPr>
              <a:t>以人为对象的目标</a:t>
            </a:r>
            <a:r>
              <a:rPr lang="zh-CN" altLang="en-US" sz="2400" dirty="0" smtClean="0">
                <a:latin typeface="汉仪文黑-55简" panose="00020600040101010101" charset="-122"/>
                <a:ea typeface="汉仪文黑-55简" panose="00020600040101010101" charset="-122"/>
              </a:rPr>
              <a:t>是指以自己为对象、以他人为对象或以集体为对象的目标。如：“能够在合作性的韵律活动中运用动作和表情与他人交流、配合”等。</a:t>
            </a:r>
            <a:r>
              <a:rPr lang="zh-CN" altLang="en-US" sz="2400" b="1" dirty="0" smtClean="0">
                <a:solidFill>
                  <a:srgbClr val="FFC000"/>
                </a:solidFill>
                <a:latin typeface="汉仪文黑-55简" panose="00020600040101010101" charset="-122"/>
                <a:ea typeface="汉仪文黑-55简" panose="00020600040101010101" charset="-122"/>
              </a:rPr>
              <a:t>以物为对象的目标</a:t>
            </a:r>
            <a:r>
              <a:rPr lang="zh-CN" altLang="en-US" sz="2400" dirty="0" smtClean="0">
                <a:latin typeface="汉仪文黑-55简" panose="00020600040101010101" charset="-122"/>
                <a:ea typeface="汉仪文黑-55简" panose="00020600040101010101" charset="-122"/>
              </a:rPr>
              <a:t>是指以音乐作品、音乐语汇、乐器或其他相关道具、物品、场地、设备等为对象的目标。如：“能够在动作表演过程中学习使用一些简单的道具”等。</a:t>
            </a:r>
            <a:endParaRPr lang="zh-CN" altLang="en-US" sz="2400" dirty="0" smtClean="0">
              <a:latin typeface="汉仪文黑-55简" panose="00020600040101010101" charset="-122"/>
              <a:ea typeface="汉仪文黑-55简" panose="00020600040101010101"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p:cNvSpPr txBox="1"/>
          <p:nvPr/>
        </p:nvSpPr>
        <p:spPr>
          <a:xfrm>
            <a:off x="557530" y="222885"/>
            <a:ext cx="10555605"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rPr>
              <a:t>第一节 </a:t>
            </a:r>
            <a:r>
              <a:rPr lang="zh-CN" altLang="en-US" sz="3600" b="1" dirty="0" smtClean="0">
                <a:solidFill>
                  <a:srgbClr val="5C826D"/>
                </a:solidFill>
                <a:latin typeface="汉仪文黑-55简" panose="00020600040101010101" charset="-122"/>
                <a:ea typeface="汉仪文黑-55简" panose="00020600040101010101" charset="-122"/>
                <a:sym typeface="+mn-ea"/>
              </a:rPr>
              <a:t>学前儿童音乐教育的目标</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r>
              <a:rPr lang="zh-CN" altLang="en-US" sz="3200" b="1" dirty="0" smtClean="0">
                <a:solidFill>
                  <a:srgbClr val="D1AF6C"/>
                </a:solidFill>
                <a:latin typeface="汉仪文黑-55简" panose="00020600040101010101" charset="-122"/>
                <a:ea typeface="汉仪文黑-55简" panose="00020600040101010101" charset="-122"/>
                <a:sym typeface="+mn-ea"/>
              </a:rPr>
              <a:t>二、 学前儿童音乐教育的目标设置</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r>
              <a:rPr lang="zh-CN" altLang="en-US" sz="2800" b="1" dirty="0" smtClean="0">
                <a:latin typeface="汉仪文黑-55简" panose="00020600040101010101" charset="-122"/>
                <a:ea typeface="汉仪文黑-55简" panose="00020600040101010101" charset="-122"/>
                <a:sym typeface="+mn-ea"/>
              </a:rPr>
              <a:t>(二) 学前儿童音乐教育目标的内容范围</a:t>
            </a:r>
            <a:endParaRPr lang="zh-CN" altLang="en-US" sz="2800" b="1" dirty="0" smtClean="0">
              <a:latin typeface="汉仪文黑-55简" panose="00020600040101010101" charset="-122"/>
              <a:ea typeface="汉仪文黑-55简" panose="00020600040101010101" charset="-122"/>
              <a:sym typeface="+mn-ea"/>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任意多边形 4"/>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713230" y="1960880"/>
            <a:ext cx="8240395" cy="4780915"/>
          </a:xfrm>
          <a:prstGeom prst="rect">
            <a:avLst/>
          </a:prstGeom>
          <a:noFill/>
        </p:spPr>
        <p:txBody>
          <a:bodyPr wrap="square" rtlCol="0">
            <a:noAutofit/>
          </a:bodyPr>
          <a:p>
            <a:pPr algn="just"/>
            <a:r>
              <a:rPr lang="zh-CN" altLang="en-US" sz="2400" dirty="0" smtClean="0">
                <a:latin typeface="汉仪文黑-55简" panose="00020600040101010101" charset="-122"/>
                <a:ea typeface="汉仪文黑-55简" panose="00020600040101010101" charset="-122"/>
              </a:rPr>
              <a:t>1. 学前儿童音乐教育总目标</a:t>
            </a:r>
            <a:endParaRPr lang="zh-CN" altLang="en-US" sz="2400" dirty="0" smtClean="0">
              <a:latin typeface="汉仪文黑-55简" panose="00020600040101010101" charset="-122"/>
              <a:ea typeface="汉仪文黑-55简" panose="00020600040101010101" charset="-122"/>
            </a:endParaRPr>
          </a:p>
          <a:p>
            <a:pPr algn="just"/>
            <a:r>
              <a:rPr lang="zh-CN" altLang="en-US" sz="2400" dirty="0" smtClean="0">
                <a:latin typeface="汉仪文黑-55简" panose="00020600040101010101" charset="-122"/>
                <a:ea typeface="汉仪文黑-55简" panose="00020600040101010101" charset="-122"/>
              </a:rPr>
              <a:t>（1） 歌唱</a:t>
            </a:r>
            <a:endParaRPr lang="zh-CN" altLang="en-US" sz="2400" dirty="0" smtClean="0">
              <a:latin typeface="汉仪文黑-55简" panose="00020600040101010101" charset="-122"/>
              <a:ea typeface="汉仪文黑-55简" panose="00020600040101010101" charset="-122"/>
            </a:endParaRPr>
          </a:p>
          <a:p>
            <a:pPr algn="just"/>
            <a:r>
              <a:rPr lang="en-US" altLang="zh-CN" sz="2400" dirty="0" smtClean="0">
                <a:latin typeface="汉仪文黑-55简" panose="00020600040101010101" charset="-122"/>
                <a:ea typeface="汉仪文黑-55简" panose="00020600040101010101" charset="-122"/>
              </a:rPr>
              <a:t>    </a:t>
            </a:r>
            <a:r>
              <a:rPr lang="zh-CN" altLang="en-US" sz="2400" b="1" dirty="0" smtClean="0">
                <a:solidFill>
                  <a:srgbClr val="FFC000"/>
                </a:solidFill>
                <a:latin typeface="汉仪文黑-55简" panose="00020600040101010101" charset="-122"/>
                <a:ea typeface="汉仪文黑-55简" panose="00020600040101010101" charset="-122"/>
              </a:rPr>
              <a:t>认知目标</a:t>
            </a:r>
            <a:r>
              <a:rPr lang="zh-CN" altLang="en-US" sz="2400" dirty="0" smtClean="0">
                <a:latin typeface="汉仪文黑-55简" panose="00020600040101010101" charset="-122"/>
                <a:ea typeface="汉仪文黑-55简" panose="00020600040101010101" charset="-122"/>
              </a:rPr>
              <a:t>——能记住歌曲名称;正确地感知、理解歌曲中歌词、曲调所表达的内容、情感;并能用自然、美好的声音进行歌唱表现。</a:t>
            </a:r>
            <a:endParaRPr lang="zh-CN" altLang="en-US" sz="2400" dirty="0" smtClean="0">
              <a:latin typeface="汉仪文黑-55简" panose="00020600040101010101" charset="-122"/>
              <a:ea typeface="汉仪文黑-55简" panose="00020600040101010101" charset="-122"/>
            </a:endParaRPr>
          </a:p>
          <a:p>
            <a:pPr algn="just"/>
            <a:r>
              <a:rPr lang="zh-CN" altLang="en-US" sz="2400" dirty="0" smtClean="0">
                <a:latin typeface="汉仪文黑-55简" panose="00020600040101010101" charset="-122"/>
                <a:ea typeface="汉仪文黑-55简" panose="00020600040101010101" charset="-122"/>
              </a:rPr>
              <a:t>    </a:t>
            </a:r>
            <a:r>
              <a:rPr lang="zh-CN" altLang="en-US" sz="2400" b="1" dirty="0" smtClean="0">
                <a:solidFill>
                  <a:srgbClr val="FFC000"/>
                </a:solidFill>
                <a:latin typeface="汉仪文黑-55简" panose="00020600040101010101" charset="-122"/>
                <a:ea typeface="汉仪文黑-55简" panose="00020600040101010101" charset="-122"/>
              </a:rPr>
              <a:t>情感与态度目标</a:t>
            </a:r>
            <a:r>
              <a:rPr lang="zh-CN" altLang="en-US" sz="2400" dirty="0" smtClean="0">
                <a:latin typeface="汉仪文黑-55简" panose="00020600040101010101" charset="-122"/>
                <a:ea typeface="汉仪文黑-55简" panose="00020600040101010101" charset="-122"/>
              </a:rPr>
              <a:t>——喜欢唱歌;积极地体验参与歌唱活动的快乐，追求用歌唱的方式与他人进行交往的快乐。</a:t>
            </a:r>
            <a:endParaRPr lang="zh-CN" altLang="en-US" sz="2400" dirty="0" smtClean="0">
              <a:latin typeface="汉仪文黑-55简" panose="00020600040101010101" charset="-122"/>
              <a:ea typeface="汉仪文黑-55简" panose="00020600040101010101" charset="-122"/>
            </a:endParaRPr>
          </a:p>
          <a:p>
            <a:pPr algn="just"/>
            <a:r>
              <a:rPr lang="zh-CN" altLang="en-US" sz="2400" dirty="0" smtClean="0">
                <a:latin typeface="汉仪文黑-55简" panose="00020600040101010101" charset="-122"/>
                <a:ea typeface="汉仪文黑-55简" panose="00020600040101010101" charset="-122"/>
              </a:rPr>
              <a:t>    </a:t>
            </a:r>
            <a:r>
              <a:rPr lang="zh-CN" altLang="en-US" sz="2400" b="1" dirty="0" smtClean="0">
                <a:solidFill>
                  <a:srgbClr val="FFC000"/>
                </a:solidFill>
                <a:latin typeface="汉仪文黑-55简" panose="00020600040101010101" charset="-122"/>
                <a:ea typeface="汉仪文黑-55简" panose="00020600040101010101" charset="-122"/>
              </a:rPr>
              <a:t>操作技能目标</a:t>
            </a:r>
            <a:r>
              <a:rPr lang="zh-CN" altLang="en-US" sz="2400" dirty="0" smtClean="0">
                <a:latin typeface="汉仪文黑-55简" panose="00020600040101010101" charset="-122"/>
                <a:ea typeface="汉仪文黑-55简" panose="00020600040101010101" charset="-122"/>
              </a:rPr>
              <a:t>——掌握一些最基本、最初步的歌唱技能，能够正确地咬字、吐字和呼吸;能较自然地运用声音和身体动作表达感情;能够在集体歌唱活动中控制和调节自己的声音，使之与集体相协调。</a:t>
            </a:r>
            <a:endParaRPr lang="zh-CN" altLang="en-US" sz="2400" dirty="0" smtClean="0">
              <a:latin typeface="汉仪文黑-55简" panose="00020600040101010101" charset="-122"/>
              <a:ea typeface="汉仪文黑-55简" panose="00020600040101010101"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p:cNvSpPr txBox="1"/>
          <p:nvPr/>
        </p:nvSpPr>
        <p:spPr>
          <a:xfrm>
            <a:off x="557530" y="222885"/>
            <a:ext cx="10555605"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rPr>
              <a:t>第一节 </a:t>
            </a:r>
            <a:r>
              <a:rPr lang="zh-CN" altLang="en-US" sz="3600" b="1" dirty="0" smtClean="0">
                <a:solidFill>
                  <a:srgbClr val="5C826D"/>
                </a:solidFill>
                <a:latin typeface="汉仪文黑-55简" panose="00020600040101010101" charset="-122"/>
                <a:ea typeface="汉仪文黑-55简" panose="00020600040101010101" charset="-122"/>
                <a:sym typeface="+mn-ea"/>
              </a:rPr>
              <a:t>学前儿童音乐教育的目标</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r>
              <a:rPr lang="zh-CN" altLang="en-US" sz="3200" b="1" dirty="0" smtClean="0">
                <a:solidFill>
                  <a:srgbClr val="D1AF6C"/>
                </a:solidFill>
                <a:latin typeface="汉仪文黑-55简" panose="00020600040101010101" charset="-122"/>
                <a:ea typeface="汉仪文黑-55简" panose="00020600040101010101" charset="-122"/>
                <a:sym typeface="+mn-ea"/>
              </a:rPr>
              <a:t>二、 学前儿童音乐教育的目标设置</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r>
              <a:rPr lang="zh-CN" altLang="en-US" sz="2800" b="1" dirty="0" smtClean="0">
                <a:latin typeface="汉仪文黑-55简" panose="00020600040101010101" charset="-122"/>
                <a:ea typeface="汉仪文黑-55简" panose="00020600040101010101" charset="-122"/>
                <a:sym typeface="+mn-ea"/>
              </a:rPr>
              <a:t>(二) 学前儿童音乐教育目标的内容范围</a:t>
            </a:r>
            <a:endParaRPr lang="zh-CN" altLang="en-US" sz="2800" b="1" dirty="0" smtClean="0">
              <a:latin typeface="汉仪文黑-55简" panose="00020600040101010101" charset="-122"/>
              <a:ea typeface="汉仪文黑-55简" panose="00020600040101010101" charset="-122"/>
              <a:sym typeface="+mn-ea"/>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任意多边形 4"/>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713230" y="1960880"/>
            <a:ext cx="8240395" cy="4780915"/>
          </a:xfrm>
          <a:prstGeom prst="rect">
            <a:avLst/>
          </a:prstGeom>
          <a:noFill/>
        </p:spPr>
        <p:txBody>
          <a:bodyPr wrap="square" rtlCol="0">
            <a:noAutofit/>
          </a:bodyPr>
          <a:p>
            <a:pPr algn="just"/>
            <a:r>
              <a:rPr lang="zh-CN" altLang="en-US" sz="2400" dirty="0" smtClean="0">
                <a:latin typeface="汉仪文黑-55简" panose="00020600040101010101" charset="-122"/>
                <a:ea typeface="汉仪文黑-55简" panose="00020600040101010101" charset="-122"/>
              </a:rPr>
              <a:t>1. 学前儿童音乐教育总目标</a:t>
            </a:r>
            <a:endParaRPr lang="zh-CN" altLang="en-US" sz="2400" dirty="0" smtClean="0">
              <a:latin typeface="汉仪文黑-55简" panose="00020600040101010101" charset="-122"/>
              <a:ea typeface="汉仪文黑-55简" panose="00020600040101010101" charset="-122"/>
            </a:endParaRPr>
          </a:p>
          <a:p>
            <a:pPr algn="just"/>
            <a:r>
              <a:rPr lang="zh-CN" altLang="en-US" sz="2400" dirty="0" smtClean="0">
                <a:latin typeface="汉仪文黑-55简" panose="00020600040101010101" charset="-122"/>
                <a:ea typeface="汉仪文黑-55简" panose="00020600040101010101" charset="-122"/>
              </a:rPr>
              <a:t>（2） 韵律活动</a:t>
            </a:r>
            <a:endParaRPr lang="zh-CN" altLang="en-US" sz="2400" dirty="0" smtClean="0">
              <a:latin typeface="汉仪文黑-55简" panose="00020600040101010101" charset="-122"/>
              <a:ea typeface="汉仪文黑-55简" panose="00020600040101010101" charset="-122"/>
            </a:endParaRPr>
          </a:p>
          <a:p>
            <a:pPr algn="just"/>
            <a:r>
              <a:rPr lang="en-US" altLang="zh-CN" sz="2400" dirty="0" smtClean="0">
                <a:latin typeface="汉仪文黑-55简" panose="00020600040101010101" charset="-122"/>
                <a:ea typeface="汉仪文黑-55简" panose="00020600040101010101" charset="-122"/>
              </a:rPr>
              <a:t>    </a:t>
            </a:r>
            <a:r>
              <a:rPr lang="zh-CN" altLang="en-US" sz="2400" b="1" dirty="0" smtClean="0">
                <a:solidFill>
                  <a:srgbClr val="FFC000"/>
                </a:solidFill>
                <a:latin typeface="汉仪文黑-55简" panose="00020600040101010101" charset="-122"/>
                <a:ea typeface="汉仪文黑-55简" panose="00020600040101010101" charset="-122"/>
              </a:rPr>
              <a:t>认知目标</a:t>
            </a:r>
            <a:r>
              <a:rPr lang="zh-CN" altLang="en-US" sz="2400" dirty="0" smtClean="0">
                <a:latin typeface="汉仪文黑-55简" panose="00020600040101010101" charset="-122"/>
                <a:ea typeface="汉仪文黑-55简" panose="00020600040101010101" charset="-122"/>
              </a:rPr>
              <a:t>——能够感知、理解韵律动作与音乐的关系，尝试进行创造性的动作表现;能使韵律动作符合音乐的情绪要求以及音乐表现手段和情感表达作用。</a:t>
            </a:r>
            <a:endParaRPr lang="zh-CN" altLang="en-US" sz="2400" dirty="0" smtClean="0">
              <a:latin typeface="汉仪文黑-55简" panose="00020600040101010101" charset="-122"/>
              <a:ea typeface="汉仪文黑-55简" panose="00020600040101010101" charset="-122"/>
            </a:endParaRPr>
          </a:p>
          <a:p>
            <a:pPr algn="just"/>
            <a:r>
              <a:rPr lang="zh-CN" altLang="en-US" sz="2400" dirty="0" smtClean="0">
                <a:latin typeface="汉仪文黑-55简" panose="00020600040101010101" charset="-122"/>
                <a:ea typeface="汉仪文黑-55简" panose="00020600040101010101" charset="-122"/>
              </a:rPr>
              <a:t>    </a:t>
            </a:r>
            <a:r>
              <a:rPr lang="zh-CN" altLang="en-US" sz="2400" b="1" dirty="0" smtClean="0">
                <a:solidFill>
                  <a:srgbClr val="FFC000"/>
                </a:solidFill>
                <a:latin typeface="汉仪文黑-55简" panose="00020600040101010101" charset="-122"/>
                <a:ea typeface="汉仪文黑-55简" panose="00020600040101010101" charset="-122"/>
              </a:rPr>
              <a:t>情感与态度目标</a:t>
            </a:r>
            <a:r>
              <a:rPr lang="zh-CN" altLang="en-US" sz="2400" dirty="0" smtClean="0">
                <a:latin typeface="汉仪文黑-55简" panose="00020600040101010101" charset="-122"/>
                <a:ea typeface="汉仪文黑-55简" panose="00020600040101010101" charset="-122"/>
              </a:rPr>
              <a:t>——喜欢参加韵律活动和音乐游戏;积极体验参与韵律活动和音乐游戏的快乐;主动地追求用身体动作探索、表达音乐以及与他人合作表演的快乐。</a:t>
            </a:r>
            <a:endParaRPr lang="zh-CN" altLang="en-US" sz="2400" dirty="0" smtClean="0">
              <a:latin typeface="汉仪文黑-55简" panose="00020600040101010101" charset="-122"/>
              <a:ea typeface="汉仪文黑-55简" panose="00020600040101010101" charset="-122"/>
            </a:endParaRPr>
          </a:p>
          <a:p>
            <a:pPr algn="just"/>
            <a:r>
              <a:rPr lang="zh-CN" altLang="en-US" sz="2400" dirty="0" smtClean="0">
                <a:latin typeface="汉仪文黑-55简" panose="00020600040101010101" charset="-122"/>
                <a:ea typeface="汉仪文黑-55简" panose="00020600040101010101" charset="-122"/>
              </a:rPr>
              <a:t>    </a:t>
            </a:r>
            <a:r>
              <a:rPr lang="zh-CN" altLang="en-US" sz="2400" b="1" dirty="0" smtClean="0">
                <a:solidFill>
                  <a:srgbClr val="FFC000"/>
                </a:solidFill>
                <a:latin typeface="汉仪文黑-55简" panose="00020600040101010101" charset="-122"/>
                <a:ea typeface="汉仪文黑-55简" panose="00020600040101010101" charset="-122"/>
              </a:rPr>
              <a:t>操作技能目标</a:t>
            </a:r>
            <a:r>
              <a:rPr lang="zh-CN" altLang="en-US" sz="2400" dirty="0" smtClean="0">
                <a:latin typeface="汉仪文黑-55简" panose="00020600040101010101" charset="-122"/>
                <a:ea typeface="汉仪文黑-55简" panose="00020600040101010101" charset="-122"/>
              </a:rPr>
              <a:t>——能够较自如地运用和控制自己的身体动作;能够掌握运用较简单的道具;能够在合作性的韵律活动中运用动作和表情与他人交流、配合。</a:t>
            </a:r>
            <a:endParaRPr lang="zh-CN" altLang="en-US" sz="2400" dirty="0" smtClean="0">
              <a:latin typeface="汉仪文黑-55简" panose="00020600040101010101" charset="-122"/>
              <a:ea typeface="汉仪文黑-55简" panose="00020600040101010101"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p:cNvSpPr txBox="1"/>
          <p:nvPr/>
        </p:nvSpPr>
        <p:spPr>
          <a:xfrm>
            <a:off x="557530" y="222885"/>
            <a:ext cx="10555605"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rPr>
              <a:t>第一节 </a:t>
            </a:r>
            <a:r>
              <a:rPr lang="zh-CN" altLang="en-US" sz="3600" b="1" dirty="0" smtClean="0">
                <a:solidFill>
                  <a:srgbClr val="5C826D"/>
                </a:solidFill>
                <a:latin typeface="汉仪文黑-55简" panose="00020600040101010101" charset="-122"/>
                <a:ea typeface="汉仪文黑-55简" panose="00020600040101010101" charset="-122"/>
                <a:sym typeface="+mn-ea"/>
              </a:rPr>
              <a:t>学前儿童音乐教育的目标</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r>
              <a:rPr lang="zh-CN" altLang="en-US" sz="3200" b="1" dirty="0" smtClean="0">
                <a:solidFill>
                  <a:srgbClr val="D1AF6C"/>
                </a:solidFill>
                <a:latin typeface="汉仪文黑-55简" panose="00020600040101010101" charset="-122"/>
                <a:ea typeface="汉仪文黑-55简" panose="00020600040101010101" charset="-122"/>
                <a:sym typeface="+mn-ea"/>
              </a:rPr>
              <a:t>二、 学前儿童音乐教育的目标设置</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r>
              <a:rPr lang="zh-CN" altLang="en-US" sz="2800" b="1" dirty="0" smtClean="0">
                <a:latin typeface="汉仪文黑-55简" panose="00020600040101010101" charset="-122"/>
                <a:ea typeface="汉仪文黑-55简" panose="00020600040101010101" charset="-122"/>
                <a:sym typeface="+mn-ea"/>
              </a:rPr>
              <a:t>(二) 学前儿童音乐教育目标的内容范围</a:t>
            </a:r>
            <a:endParaRPr lang="zh-CN" altLang="en-US" sz="2800" b="1" dirty="0" smtClean="0">
              <a:latin typeface="汉仪文黑-55简" panose="00020600040101010101" charset="-122"/>
              <a:ea typeface="汉仪文黑-55简" panose="00020600040101010101" charset="-122"/>
              <a:sym typeface="+mn-ea"/>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任意多边形 4"/>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713230" y="1960880"/>
            <a:ext cx="8240395" cy="4780915"/>
          </a:xfrm>
          <a:prstGeom prst="rect">
            <a:avLst/>
          </a:prstGeom>
          <a:noFill/>
        </p:spPr>
        <p:txBody>
          <a:bodyPr wrap="square" rtlCol="0">
            <a:noAutofit/>
          </a:bodyPr>
          <a:p>
            <a:pPr algn="just"/>
            <a:r>
              <a:rPr lang="zh-CN" altLang="en-US" sz="2400" dirty="0" smtClean="0">
                <a:latin typeface="汉仪文黑-55简" panose="00020600040101010101" charset="-122"/>
                <a:ea typeface="汉仪文黑-55简" panose="00020600040101010101" charset="-122"/>
              </a:rPr>
              <a:t>1. 学前儿童音乐教育总目标</a:t>
            </a:r>
            <a:endParaRPr lang="zh-CN" altLang="en-US" sz="2400" dirty="0" smtClean="0">
              <a:latin typeface="汉仪文黑-55简" panose="00020600040101010101" charset="-122"/>
              <a:ea typeface="汉仪文黑-55简" panose="00020600040101010101" charset="-122"/>
            </a:endParaRPr>
          </a:p>
          <a:p>
            <a:pPr algn="just"/>
            <a:r>
              <a:rPr lang="zh-CN" altLang="en-US" sz="2400" dirty="0" smtClean="0">
                <a:latin typeface="汉仪文黑-55简" panose="00020600040101010101" charset="-122"/>
                <a:ea typeface="汉仪文黑-55简" panose="00020600040101010101" charset="-122"/>
              </a:rPr>
              <a:t>（3） 打击乐演奏</a:t>
            </a:r>
            <a:endParaRPr lang="zh-CN" altLang="en-US" sz="2400" dirty="0" smtClean="0">
              <a:latin typeface="汉仪文黑-55简" panose="00020600040101010101" charset="-122"/>
              <a:ea typeface="汉仪文黑-55简" panose="00020600040101010101" charset="-122"/>
            </a:endParaRPr>
          </a:p>
          <a:p>
            <a:pPr algn="just"/>
            <a:r>
              <a:rPr lang="en-US" altLang="zh-CN" sz="2400" dirty="0" smtClean="0">
                <a:latin typeface="汉仪文黑-55简" panose="00020600040101010101" charset="-122"/>
                <a:ea typeface="汉仪文黑-55简" panose="00020600040101010101" charset="-122"/>
              </a:rPr>
              <a:t>    </a:t>
            </a:r>
            <a:r>
              <a:rPr lang="zh-CN" altLang="en-US" sz="2400" b="1" dirty="0" smtClean="0">
                <a:solidFill>
                  <a:srgbClr val="FFC000"/>
                </a:solidFill>
                <a:latin typeface="汉仪文黑-55简" panose="00020600040101010101" charset="-122"/>
                <a:ea typeface="汉仪文黑-55简" panose="00020600040101010101" charset="-122"/>
              </a:rPr>
              <a:t>认知目标</a:t>
            </a:r>
            <a:r>
              <a:rPr lang="zh-CN" altLang="en-US" sz="2400" dirty="0" smtClean="0">
                <a:latin typeface="汉仪文黑-55简" panose="00020600040101010101" charset="-122"/>
                <a:ea typeface="汉仪文黑-55简" panose="00020600040101010101" charset="-122"/>
              </a:rPr>
              <a:t>——能够认识、辨别各种常用打击乐器及音色特点;掌握一些简单的节奏型;了解有关打击乐器的一些基本知识;能够理解指挥的手势含义并与指挥相配合。</a:t>
            </a:r>
            <a:endParaRPr lang="zh-CN" altLang="en-US" sz="2400" dirty="0" smtClean="0">
              <a:latin typeface="汉仪文黑-55简" panose="00020600040101010101" charset="-122"/>
              <a:ea typeface="汉仪文黑-55简" panose="00020600040101010101" charset="-122"/>
            </a:endParaRPr>
          </a:p>
          <a:p>
            <a:pPr algn="just"/>
            <a:r>
              <a:rPr lang="zh-CN" altLang="en-US" sz="2400" dirty="0" smtClean="0">
                <a:latin typeface="汉仪文黑-55简" panose="00020600040101010101" charset="-122"/>
                <a:ea typeface="汉仪文黑-55简" panose="00020600040101010101" charset="-122"/>
              </a:rPr>
              <a:t>    </a:t>
            </a:r>
            <a:r>
              <a:rPr lang="zh-CN" altLang="en-US" sz="2400" b="1" dirty="0" smtClean="0">
                <a:solidFill>
                  <a:srgbClr val="FFC000"/>
                </a:solidFill>
                <a:latin typeface="汉仪文黑-55简" panose="00020600040101010101" charset="-122"/>
                <a:ea typeface="汉仪文黑-55简" panose="00020600040101010101" charset="-122"/>
              </a:rPr>
              <a:t>情感与态度目标</a:t>
            </a:r>
            <a:r>
              <a:rPr lang="zh-CN" altLang="en-US" sz="2400" dirty="0" smtClean="0">
                <a:latin typeface="汉仪文黑-55简" panose="00020600040101010101" charset="-122"/>
                <a:ea typeface="汉仪文黑-55简" panose="00020600040101010101" charset="-122"/>
              </a:rPr>
              <a:t>——喜欢参与打击乐演奏活动;乐意探索乐器的不同演奏方法和尝试创造性的表现方法;积极体验并享受与他人合作演奏的快乐。</a:t>
            </a:r>
            <a:endParaRPr lang="zh-CN" altLang="en-US" sz="2400" dirty="0" smtClean="0">
              <a:latin typeface="汉仪文黑-55简" panose="00020600040101010101" charset="-122"/>
              <a:ea typeface="汉仪文黑-55简" panose="00020600040101010101" charset="-122"/>
            </a:endParaRPr>
          </a:p>
          <a:p>
            <a:pPr algn="just"/>
            <a:r>
              <a:rPr lang="zh-CN" altLang="en-US" sz="2400" dirty="0" smtClean="0">
                <a:latin typeface="汉仪文黑-55简" panose="00020600040101010101" charset="-122"/>
                <a:ea typeface="汉仪文黑-55简" panose="00020600040101010101" charset="-122"/>
              </a:rPr>
              <a:t>    </a:t>
            </a:r>
            <a:r>
              <a:rPr lang="zh-CN" altLang="en-US" sz="2400" b="1" dirty="0" smtClean="0">
                <a:solidFill>
                  <a:srgbClr val="FFC000"/>
                </a:solidFill>
                <a:latin typeface="汉仪文黑-55简" panose="00020600040101010101" charset="-122"/>
                <a:ea typeface="汉仪文黑-55简" panose="00020600040101010101" charset="-122"/>
              </a:rPr>
              <a:t>操作技能目标</a:t>
            </a:r>
            <a:r>
              <a:rPr lang="zh-CN" altLang="en-US" sz="2400" dirty="0" smtClean="0">
                <a:latin typeface="汉仪文黑-55简" panose="00020600040101010101" charset="-122"/>
                <a:ea typeface="汉仪文黑-55简" panose="00020600040101010101" charset="-122"/>
              </a:rPr>
              <a:t>——熟练掌握一些常用打击乐器的演奏方法;能够在集体的演奏活动中有意识地控制、调节自己奏出的音色，使其与集体的演奏相协调;能够学习并掌握使用、整理和保护乐器的一些简单规则。</a:t>
            </a:r>
            <a:endParaRPr lang="zh-CN" altLang="en-US" sz="2400" dirty="0" smtClean="0">
              <a:latin typeface="汉仪文黑-55简" panose="00020600040101010101" charset="-122"/>
              <a:ea typeface="汉仪文黑-55简" panose="00020600040101010101"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p:cNvSpPr txBox="1"/>
          <p:nvPr/>
        </p:nvSpPr>
        <p:spPr>
          <a:xfrm>
            <a:off x="557530" y="222885"/>
            <a:ext cx="10555605"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rPr>
              <a:t>第一节 </a:t>
            </a:r>
            <a:r>
              <a:rPr lang="zh-CN" altLang="en-US" sz="3600" b="1" dirty="0" smtClean="0">
                <a:solidFill>
                  <a:srgbClr val="5C826D"/>
                </a:solidFill>
                <a:latin typeface="汉仪文黑-55简" panose="00020600040101010101" charset="-122"/>
                <a:ea typeface="汉仪文黑-55简" panose="00020600040101010101" charset="-122"/>
                <a:sym typeface="+mn-ea"/>
              </a:rPr>
              <a:t>学前儿童音乐教育的目标</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r>
              <a:rPr lang="zh-CN" altLang="en-US" sz="3200" b="1" dirty="0" smtClean="0">
                <a:solidFill>
                  <a:srgbClr val="D1AF6C"/>
                </a:solidFill>
                <a:latin typeface="汉仪文黑-55简" panose="00020600040101010101" charset="-122"/>
                <a:ea typeface="汉仪文黑-55简" panose="00020600040101010101" charset="-122"/>
                <a:sym typeface="+mn-ea"/>
              </a:rPr>
              <a:t>二、 学前儿童音乐教育的目标设置</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r>
              <a:rPr lang="zh-CN" altLang="en-US" sz="2800" b="1" dirty="0" smtClean="0">
                <a:latin typeface="汉仪文黑-55简" panose="00020600040101010101" charset="-122"/>
                <a:ea typeface="汉仪文黑-55简" panose="00020600040101010101" charset="-122"/>
                <a:sym typeface="+mn-ea"/>
              </a:rPr>
              <a:t>(二) 学前儿童音乐教育目标的内容范围</a:t>
            </a:r>
            <a:endParaRPr lang="zh-CN" altLang="en-US" sz="2800" b="1" dirty="0" smtClean="0">
              <a:latin typeface="汉仪文黑-55简" panose="00020600040101010101" charset="-122"/>
              <a:ea typeface="汉仪文黑-55简" panose="00020600040101010101" charset="-122"/>
              <a:sym typeface="+mn-ea"/>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任意多边形 4"/>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713230" y="1960880"/>
            <a:ext cx="8240395" cy="4780915"/>
          </a:xfrm>
          <a:prstGeom prst="rect">
            <a:avLst/>
          </a:prstGeom>
          <a:noFill/>
        </p:spPr>
        <p:txBody>
          <a:bodyPr wrap="square" rtlCol="0">
            <a:noAutofit/>
          </a:bodyPr>
          <a:p>
            <a:pPr algn="just"/>
            <a:r>
              <a:rPr lang="zh-CN" altLang="en-US" sz="2400" dirty="0" smtClean="0">
                <a:latin typeface="汉仪文黑-55简" panose="00020600040101010101" charset="-122"/>
                <a:ea typeface="汉仪文黑-55简" panose="00020600040101010101" charset="-122"/>
              </a:rPr>
              <a:t>1. 学前儿童音乐教育总目标</a:t>
            </a:r>
            <a:endParaRPr lang="zh-CN" altLang="en-US" sz="2400" dirty="0" smtClean="0">
              <a:latin typeface="汉仪文黑-55简" panose="00020600040101010101" charset="-122"/>
              <a:ea typeface="汉仪文黑-55简" panose="00020600040101010101" charset="-122"/>
            </a:endParaRPr>
          </a:p>
          <a:p>
            <a:pPr algn="just"/>
            <a:r>
              <a:rPr lang="zh-CN" altLang="en-US" sz="2400" dirty="0" smtClean="0">
                <a:latin typeface="汉仪文黑-55简" panose="00020600040101010101" charset="-122"/>
                <a:ea typeface="汉仪文黑-55简" panose="00020600040101010101" charset="-122"/>
              </a:rPr>
              <a:t>（4） 音乐欣赏</a:t>
            </a:r>
            <a:endParaRPr lang="zh-CN" altLang="en-US" sz="2400" dirty="0" smtClean="0">
              <a:latin typeface="汉仪文黑-55简" panose="00020600040101010101" charset="-122"/>
              <a:ea typeface="汉仪文黑-55简" panose="00020600040101010101" charset="-122"/>
            </a:endParaRPr>
          </a:p>
          <a:p>
            <a:pPr algn="just"/>
            <a:r>
              <a:rPr lang="en-US" altLang="zh-CN" sz="2400" dirty="0" smtClean="0">
                <a:latin typeface="汉仪文黑-55简" panose="00020600040101010101" charset="-122"/>
                <a:ea typeface="汉仪文黑-55简" panose="00020600040101010101" charset="-122"/>
              </a:rPr>
              <a:t>    </a:t>
            </a:r>
            <a:r>
              <a:rPr lang="zh-CN" altLang="en-US" sz="2400" b="1" dirty="0" smtClean="0">
                <a:solidFill>
                  <a:srgbClr val="FFC000"/>
                </a:solidFill>
                <a:latin typeface="汉仪文黑-55简" panose="00020600040101010101" charset="-122"/>
                <a:ea typeface="汉仪文黑-55简" panose="00020600040101010101" charset="-122"/>
              </a:rPr>
              <a:t>认知目标</a:t>
            </a:r>
            <a:r>
              <a:rPr lang="zh-CN" altLang="en-US" sz="2400" dirty="0" smtClean="0">
                <a:latin typeface="汉仪文黑-55简" panose="00020600040101010101" charset="-122"/>
                <a:ea typeface="汉仪文黑-55简" panose="00020600040101010101" charset="-122"/>
              </a:rPr>
              <a:t>——能够感受、体验音乐欣赏作品所表达的内容和情绪;能够理解音乐作品最基本的表现手段;能够再认和区分已欣赏过的音乐作品。</a:t>
            </a:r>
            <a:endParaRPr lang="zh-CN" altLang="en-US" sz="2400" dirty="0" smtClean="0">
              <a:latin typeface="汉仪文黑-55简" panose="00020600040101010101" charset="-122"/>
              <a:ea typeface="汉仪文黑-55简" panose="00020600040101010101" charset="-122"/>
            </a:endParaRPr>
          </a:p>
          <a:p>
            <a:pPr algn="just"/>
            <a:r>
              <a:rPr lang="zh-CN" altLang="en-US" sz="2400" dirty="0" smtClean="0">
                <a:latin typeface="汉仪文黑-55简" panose="00020600040101010101" charset="-122"/>
                <a:ea typeface="汉仪文黑-55简" panose="00020600040101010101" charset="-122"/>
              </a:rPr>
              <a:t>    </a:t>
            </a:r>
            <a:r>
              <a:rPr lang="zh-CN" altLang="en-US" sz="2400" b="1" dirty="0" smtClean="0">
                <a:solidFill>
                  <a:srgbClr val="FFC000"/>
                </a:solidFill>
                <a:latin typeface="汉仪文黑-55简" panose="00020600040101010101" charset="-122"/>
                <a:ea typeface="汉仪文黑-55简" panose="00020600040101010101" charset="-122"/>
              </a:rPr>
              <a:t>情感与态度目标</a:t>
            </a:r>
            <a:r>
              <a:rPr lang="zh-CN" altLang="en-US" sz="2400" dirty="0" smtClean="0">
                <a:latin typeface="汉仪文黑-55简" panose="00020600040101010101" charset="-122"/>
                <a:ea typeface="汉仪文黑-55简" panose="00020600040101010101" charset="-122"/>
              </a:rPr>
              <a:t>——乐意参与音乐欣赏活动，有积极的欣赏态度;体验并享受音乐欣赏过程中的快乐。</a:t>
            </a:r>
            <a:endParaRPr lang="zh-CN" altLang="en-US" sz="2400" dirty="0" smtClean="0">
              <a:latin typeface="汉仪文黑-55简" panose="00020600040101010101" charset="-122"/>
              <a:ea typeface="汉仪文黑-55简" panose="00020600040101010101" charset="-122"/>
            </a:endParaRPr>
          </a:p>
          <a:p>
            <a:pPr algn="just"/>
            <a:r>
              <a:rPr lang="zh-CN" altLang="en-US" sz="2400" dirty="0" smtClean="0">
                <a:latin typeface="汉仪文黑-55简" panose="00020600040101010101" charset="-122"/>
                <a:ea typeface="汉仪文黑-55简" panose="00020600040101010101" charset="-122"/>
              </a:rPr>
              <a:t>    </a:t>
            </a:r>
            <a:r>
              <a:rPr lang="zh-CN" altLang="en-US" sz="2400" b="1" dirty="0" smtClean="0">
                <a:solidFill>
                  <a:srgbClr val="FFC000"/>
                </a:solidFill>
                <a:latin typeface="汉仪文黑-55简" panose="00020600040101010101" charset="-122"/>
                <a:ea typeface="汉仪文黑-55简" panose="00020600040101010101" charset="-122"/>
              </a:rPr>
              <a:t>操作技能目标</a:t>
            </a:r>
            <a:r>
              <a:rPr lang="zh-CN" altLang="en-US" sz="2400" dirty="0" smtClean="0">
                <a:latin typeface="汉仪文黑-55简" panose="00020600040101010101" charset="-122"/>
                <a:ea typeface="汉仪文黑-55简" panose="00020600040101010101" charset="-122"/>
              </a:rPr>
              <a:t>——初步学习运用文学、美术、韵律动作等艺术表现手段来表达自己对音乐作品的想象和情感体验;能够在音乐欣赏的过程中尝试与同伴交流和配合，共同协作来表达对音乐的感受和理解。</a:t>
            </a:r>
            <a:endParaRPr lang="zh-CN" altLang="en-US" sz="2400" dirty="0" smtClean="0">
              <a:latin typeface="汉仪文黑-55简" panose="00020600040101010101" charset="-122"/>
              <a:ea typeface="汉仪文黑-55简" panose="00020600040101010101" charset="-122"/>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p:cNvSpPr txBox="1"/>
          <p:nvPr/>
        </p:nvSpPr>
        <p:spPr>
          <a:xfrm>
            <a:off x="557530" y="222885"/>
            <a:ext cx="10555605"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rPr>
              <a:t>第一节 </a:t>
            </a:r>
            <a:r>
              <a:rPr lang="zh-CN" altLang="en-US" sz="3600" b="1" dirty="0" smtClean="0">
                <a:solidFill>
                  <a:srgbClr val="5C826D"/>
                </a:solidFill>
                <a:latin typeface="汉仪文黑-55简" panose="00020600040101010101" charset="-122"/>
                <a:ea typeface="汉仪文黑-55简" panose="00020600040101010101" charset="-122"/>
                <a:sym typeface="+mn-ea"/>
              </a:rPr>
              <a:t>学前儿童音乐教育的目标</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r>
              <a:rPr lang="zh-CN" altLang="en-US" sz="3200" b="1" dirty="0" smtClean="0">
                <a:solidFill>
                  <a:srgbClr val="D1AF6C"/>
                </a:solidFill>
                <a:latin typeface="汉仪文黑-55简" panose="00020600040101010101" charset="-122"/>
                <a:ea typeface="汉仪文黑-55简" panose="00020600040101010101" charset="-122"/>
                <a:sym typeface="+mn-ea"/>
              </a:rPr>
              <a:t>二、 学前儿童音乐教育的目标设置</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r>
              <a:rPr lang="zh-CN" altLang="en-US" sz="2800" b="1" dirty="0" smtClean="0">
                <a:latin typeface="汉仪文黑-55简" panose="00020600040101010101" charset="-122"/>
                <a:ea typeface="汉仪文黑-55简" panose="00020600040101010101" charset="-122"/>
                <a:sym typeface="+mn-ea"/>
              </a:rPr>
              <a:t>(二) 学前儿童音乐教育目标的内容范围</a:t>
            </a:r>
            <a:endParaRPr lang="zh-CN" altLang="en-US" sz="2800" b="1" dirty="0" smtClean="0">
              <a:latin typeface="汉仪文黑-55简" panose="00020600040101010101" charset="-122"/>
              <a:ea typeface="汉仪文黑-55简" panose="00020600040101010101" charset="-122"/>
              <a:sym typeface="+mn-ea"/>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任意多边形 4"/>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713230" y="1960880"/>
            <a:ext cx="8240395" cy="4780915"/>
          </a:xfrm>
          <a:prstGeom prst="rect">
            <a:avLst/>
          </a:prstGeom>
          <a:noFill/>
        </p:spPr>
        <p:txBody>
          <a:bodyPr wrap="square" rtlCol="0">
            <a:noAutofit/>
          </a:bodyPr>
          <a:p>
            <a:pPr algn="just"/>
            <a:r>
              <a:rPr lang="zh-CN" altLang="en-US" sz="2400" dirty="0" smtClean="0">
                <a:latin typeface="汉仪文黑-55简" panose="00020600040101010101" charset="-122"/>
                <a:ea typeface="汉仪文黑-55简" panose="00020600040101010101" charset="-122"/>
              </a:rPr>
              <a:t>2. 学前儿童音乐教育年龄阶段目标</a:t>
            </a:r>
            <a:endParaRPr lang="zh-CN" altLang="en-US" sz="2400" dirty="0" smtClean="0">
              <a:latin typeface="汉仪文黑-55简" panose="00020600040101010101" charset="-122"/>
              <a:ea typeface="汉仪文黑-55简" panose="00020600040101010101" charset="-122"/>
            </a:endParaRPr>
          </a:p>
          <a:p>
            <a:pPr algn="just"/>
            <a:r>
              <a:rPr lang="zh-CN" altLang="en-US" sz="2400" dirty="0" smtClean="0">
                <a:latin typeface="汉仪文黑-55简" panose="00020600040101010101" charset="-122"/>
                <a:ea typeface="汉仪文黑-55简" panose="00020600040101010101" charset="-122"/>
              </a:rPr>
              <a:t>（1） 小班</a:t>
            </a:r>
            <a:endParaRPr lang="zh-CN" altLang="en-US" sz="2400" dirty="0" smtClean="0">
              <a:latin typeface="汉仪文黑-55简" panose="00020600040101010101" charset="-122"/>
              <a:ea typeface="汉仪文黑-55简" panose="00020600040101010101" charset="-122"/>
            </a:endParaRPr>
          </a:p>
          <a:p>
            <a:pPr algn="just"/>
            <a:r>
              <a:rPr lang="en-US" altLang="zh-CN" sz="2400" dirty="0" smtClean="0">
                <a:latin typeface="汉仪文黑-55简" panose="00020600040101010101" charset="-122"/>
                <a:ea typeface="汉仪文黑-55简" panose="00020600040101010101" charset="-122"/>
              </a:rPr>
              <a:t>    </a:t>
            </a:r>
            <a:r>
              <a:rPr lang="zh-CN" altLang="en-US" sz="2400" dirty="0" smtClean="0">
                <a:latin typeface="汉仪文黑-55简" panose="00020600040101010101" charset="-122"/>
                <a:ea typeface="汉仪文黑-55简" panose="00020600040101010101" charset="-122"/>
              </a:rPr>
              <a:t>学前儿童音乐教育目标分为四个方面：</a:t>
            </a:r>
            <a:r>
              <a:rPr lang="zh-CN" altLang="en-US" sz="2400" b="1" dirty="0" smtClean="0">
                <a:solidFill>
                  <a:srgbClr val="FFC000"/>
                </a:solidFill>
                <a:latin typeface="汉仪文黑-55简" panose="00020600040101010101" charset="-122"/>
                <a:ea typeface="汉仪文黑-55简" panose="00020600040101010101" charset="-122"/>
              </a:rPr>
              <a:t>歌唱</a:t>
            </a:r>
            <a:r>
              <a:rPr lang="zh-CN" altLang="en-US" sz="2400" dirty="0" smtClean="0">
                <a:latin typeface="汉仪文黑-55简" panose="00020600040101010101" charset="-122"/>
                <a:ea typeface="汉仪文黑-55简" panose="00020600040101010101" charset="-122"/>
              </a:rPr>
              <a:t>方面，要求用自然声音和正确姿势基本唱准曲调节奏，能随前奏起止，理解表现歌曲情感并尝试创编歌词，喜欢集体歌唱。</a:t>
            </a:r>
            <a:r>
              <a:rPr lang="zh-CN" altLang="en-US" sz="2400" b="1" dirty="0" smtClean="0">
                <a:solidFill>
                  <a:srgbClr val="FFC000"/>
                </a:solidFill>
                <a:latin typeface="汉仪文黑-55简" panose="00020600040101010101" charset="-122"/>
                <a:ea typeface="汉仪文黑-55简" panose="00020600040101010101" charset="-122"/>
              </a:rPr>
              <a:t>韵律活动</a:t>
            </a:r>
            <a:r>
              <a:rPr lang="zh-CN" altLang="en-US" sz="2400" dirty="0" smtClean="0">
                <a:latin typeface="汉仪文黑-55简" panose="00020600040101010101" charset="-122"/>
                <a:ea typeface="汉仪文黑-55简" panose="00020600040101010101" charset="-122"/>
              </a:rPr>
              <a:t>方面，能随乐做简单模仿动作，参与集体舞蹈和游戏，体验用动作表情交流的乐趣。</a:t>
            </a:r>
            <a:r>
              <a:rPr lang="zh-CN" altLang="en-US" sz="2400" b="1" dirty="0" smtClean="0">
                <a:solidFill>
                  <a:srgbClr val="FFC000"/>
                </a:solidFill>
                <a:latin typeface="汉仪文黑-55简" panose="00020600040101010101" charset="-122"/>
                <a:ea typeface="汉仪文黑-55简" panose="00020600040101010101" charset="-122"/>
              </a:rPr>
              <a:t>打击乐演奏</a:t>
            </a:r>
            <a:r>
              <a:rPr lang="zh-CN" altLang="en-US" sz="2400" dirty="0" smtClean="0">
                <a:latin typeface="汉仪文黑-55简" panose="00020600040101010101" charset="-122"/>
                <a:ea typeface="汉仪文黑-55简" panose="00020600040101010101" charset="-122"/>
              </a:rPr>
              <a:t>方面，掌握常用乐器演奏方法，能为简单乐曲伴奏，学会看指挥起止，遵守取放乐器等基本规则。</a:t>
            </a:r>
            <a:r>
              <a:rPr lang="zh-CN" altLang="en-US" sz="2400" b="1" dirty="0" smtClean="0">
                <a:solidFill>
                  <a:srgbClr val="FFC000"/>
                </a:solidFill>
                <a:latin typeface="汉仪文黑-55简" panose="00020600040101010101" charset="-122"/>
                <a:ea typeface="汉仪文黑-55简" panose="00020600040101010101" charset="-122"/>
              </a:rPr>
              <a:t>音乐欣赏</a:t>
            </a:r>
            <a:r>
              <a:rPr lang="zh-CN" altLang="en-US" sz="2400" dirty="0" smtClean="0">
                <a:latin typeface="汉仪文黑-55简" panose="00020600040101010101" charset="-122"/>
                <a:ea typeface="汉仪文黑-55简" panose="00020600040101010101" charset="-122"/>
              </a:rPr>
              <a:t>方面，感受短小作品的形象与情感，倾听生活声音并用多种方式表达，乐于参与欣赏活动。</a:t>
            </a:r>
            <a:endParaRPr lang="zh-CN" altLang="en-US" sz="2400" dirty="0" smtClean="0">
              <a:latin typeface="汉仪文黑-55简" panose="00020600040101010101" charset="-122"/>
              <a:ea typeface="汉仪文黑-55简" panose="00020600040101010101"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p:cNvSpPr txBox="1"/>
          <p:nvPr/>
        </p:nvSpPr>
        <p:spPr>
          <a:xfrm>
            <a:off x="557530" y="222885"/>
            <a:ext cx="10555605"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rPr>
              <a:t>第一节 </a:t>
            </a:r>
            <a:r>
              <a:rPr lang="zh-CN" altLang="en-US" sz="3600" b="1" dirty="0" smtClean="0">
                <a:solidFill>
                  <a:srgbClr val="5C826D"/>
                </a:solidFill>
                <a:latin typeface="汉仪文黑-55简" panose="00020600040101010101" charset="-122"/>
                <a:ea typeface="汉仪文黑-55简" panose="00020600040101010101" charset="-122"/>
                <a:sym typeface="+mn-ea"/>
              </a:rPr>
              <a:t>学前儿童音乐教育的目标</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r>
              <a:rPr lang="zh-CN" altLang="en-US" sz="3200" b="1" dirty="0" smtClean="0">
                <a:solidFill>
                  <a:srgbClr val="D1AF6C"/>
                </a:solidFill>
                <a:latin typeface="汉仪文黑-55简" panose="00020600040101010101" charset="-122"/>
                <a:ea typeface="汉仪文黑-55简" panose="00020600040101010101" charset="-122"/>
                <a:sym typeface="+mn-ea"/>
              </a:rPr>
              <a:t>二、 学前儿童音乐教育的目标设置</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r>
              <a:rPr lang="zh-CN" altLang="en-US" sz="2800" b="1" dirty="0" smtClean="0">
                <a:latin typeface="汉仪文黑-55简" panose="00020600040101010101" charset="-122"/>
                <a:ea typeface="汉仪文黑-55简" panose="00020600040101010101" charset="-122"/>
                <a:sym typeface="+mn-ea"/>
              </a:rPr>
              <a:t>(二) 学前儿童音乐教育目标的内容范围</a:t>
            </a:r>
            <a:endParaRPr lang="zh-CN" altLang="en-US" sz="2800" b="1" dirty="0" smtClean="0">
              <a:latin typeface="汉仪文黑-55简" panose="00020600040101010101" charset="-122"/>
              <a:ea typeface="汉仪文黑-55简" panose="00020600040101010101" charset="-122"/>
              <a:sym typeface="+mn-ea"/>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任意多边形 4"/>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713230" y="1960880"/>
            <a:ext cx="8240395" cy="4780915"/>
          </a:xfrm>
          <a:prstGeom prst="rect">
            <a:avLst/>
          </a:prstGeom>
          <a:noFill/>
        </p:spPr>
        <p:txBody>
          <a:bodyPr wrap="square" rtlCol="0">
            <a:noAutofit/>
          </a:bodyPr>
          <a:p>
            <a:pPr algn="just"/>
            <a:r>
              <a:rPr lang="zh-CN" altLang="en-US" sz="2400" dirty="0" smtClean="0">
                <a:latin typeface="汉仪文黑-55简" panose="00020600040101010101" charset="-122"/>
                <a:ea typeface="汉仪文黑-55简" panose="00020600040101010101" charset="-122"/>
              </a:rPr>
              <a:t>2. 学前儿童音乐教育年龄阶段目标</a:t>
            </a:r>
            <a:endParaRPr lang="zh-CN" altLang="en-US" sz="2400" dirty="0" smtClean="0">
              <a:latin typeface="汉仪文黑-55简" panose="00020600040101010101" charset="-122"/>
              <a:ea typeface="汉仪文黑-55简" panose="00020600040101010101" charset="-122"/>
            </a:endParaRPr>
          </a:p>
          <a:p>
            <a:pPr algn="just"/>
            <a:r>
              <a:rPr lang="zh-CN" altLang="en-US" sz="2400" dirty="0" smtClean="0">
                <a:latin typeface="汉仪文黑-55简" panose="00020600040101010101" charset="-122"/>
                <a:ea typeface="汉仪文黑-55简" panose="00020600040101010101" charset="-122"/>
              </a:rPr>
              <a:t>（2） 中班</a:t>
            </a:r>
            <a:endParaRPr lang="zh-CN" altLang="en-US" sz="2400" dirty="0" smtClean="0">
              <a:latin typeface="汉仪文黑-55简" panose="00020600040101010101" charset="-122"/>
              <a:ea typeface="汉仪文黑-55简" panose="00020600040101010101" charset="-122"/>
            </a:endParaRPr>
          </a:p>
          <a:p>
            <a:pPr algn="just"/>
            <a:r>
              <a:rPr lang="en-US" altLang="zh-CN" sz="2400" dirty="0" smtClean="0">
                <a:latin typeface="汉仪文黑-55简" panose="00020600040101010101" charset="-122"/>
                <a:ea typeface="汉仪文黑-55简" panose="00020600040101010101" charset="-122"/>
              </a:rPr>
              <a:t>    </a:t>
            </a:r>
            <a:r>
              <a:rPr lang="zh-CN" altLang="en-US" sz="2400" dirty="0" smtClean="0">
                <a:latin typeface="汉仪文黑-55简" panose="00020600040101010101" charset="-122"/>
                <a:ea typeface="汉仪文黑-55简" panose="00020600040101010101" charset="-122"/>
              </a:rPr>
              <a:t>学前儿童音乐教育目标分为四方面：</a:t>
            </a:r>
            <a:r>
              <a:rPr lang="zh-CN" altLang="en-US" sz="2400" b="1" dirty="0" smtClean="0">
                <a:solidFill>
                  <a:srgbClr val="FFC000"/>
                </a:solidFill>
                <a:latin typeface="汉仪文黑-55简" panose="00020600040101010101" charset="-122"/>
                <a:ea typeface="汉仪文黑-55简" panose="00020600040101010101" charset="-122"/>
              </a:rPr>
              <a:t>歌唱</a:t>
            </a:r>
            <a:r>
              <a:rPr lang="zh-CN" altLang="en-US" sz="2400" dirty="0" smtClean="0">
                <a:latin typeface="汉仪文黑-55简" panose="00020600040101010101" charset="-122"/>
                <a:ea typeface="汉仪文黑-55简" panose="00020600040101010101" charset="-122"/>
              </a:rPr>
              <a:t>上，要求用正确姿势与自然声音准确演唱，掌握接唱、对唱及音色控制，能运用速度力度表现情感并尝试创编歌词。</a:t>
            </a:r>
            <a:r>
              <a:rPr lang="zh-CN" altLang="en-US" sz="2400" b="1" dirty="0" smtClean="0">
                <a:solidFill>
                  <a:srgbClr val="FFC000"/>
                </a:solidFill>
                <a:latin typeface="汉仪文黑-55简" panose="00020600040101010101" charset="-122"/>
                <a:ea typeface="汉仪文黑-55简" panose="00020600040101010101" charset="-122"/>
              </a:rPr>
              <a:t>韵律活动</a:t>
            </a:r>
            <a:r>
              <a:rPr lang="zh-CN" altLang="en-US" sz="2400" dirty="0" smtClean="0">
                <a:latin typeface="汉仪文黑-55简" panose="00020600040101010101" charset="-122"/>
                <a:ea typeface="汉仪文黑-55简" panose="00020600040101010101" charset="-122"/>
              </a:rPr>
              <a:t>上，能随乐做基本与舞蹈动作，参与集体舞和游戏，体验交流乐趣，尝试创造性自由舞蹈及使用简单道具。</a:t>
            </a:r>
            <a:r>
              <a:rPr lang="zh-CN" altLang="en-US" sz="2400" b="1" dirty="0" smtClean="0">
                <a:solidFill>
                  <a:srgbClr val="FFC000"/>
                </a:solidFill>
                <a:latin typeface="汉仪文黑-55简" panose="00020600040101010101" charset="-122"/>
                <a:ea typeface="汉仪文黑-55简" panose="00020600040101010101" charset="-122"/>
              </a:rPr>
              <a:t>打击乐演奏</a:t>
            </a:r>
            <a:r>
              <a:rPr lang="zh-CN" altLang="en-US" sz="2400" dirty="0" smtClean="0">
                <a:latin typeface="汉仪文黑-55简" panose="00020600040101010101" charset="-122"/>
                <a:ea typeface="汉仪文黑-55简" panose="00020600040101010101" charset="-122"/>
              </a:rPr>
              <a:t>上，掌握更多乐器方法，能为多种节拍配伴奏，学会看指挥变化，初步参与配器讨论并养成爱护乐器习惯。</a:t>
            </a:r>
            <a:r>
              <a:rPr lang="zh-CN" altLang="en-US" sz="2400" b="1" dirty="0" smtClean="0">
                <a:solidFill>
                  <a:srgbClr val="FFC000"/>
                </a:solidFill>
                <a:latin typeface="汉仪文黑-55简" panose="00020600040101010101" charset="-122"/>
                <a:ea typeface="汉仪文黑-55简" panose="00020600040101010101" charset="-122"/>
              </a:rPr>
              <a:t>音乐欣赏</a:t>
            </a:r>
            <a:r>
              <a:rPr lang="zh-CN" altLang="en-US" sz="2400" dirty="0" smtClean="0">
                <a:latin typeface="汉仪文黑-55简" panose="00020600040101010101" charset="-122"/>
                <a:ea typeface="汉仪文黑-55简" panose="00020600040101010101" charset="-122"/>
              </a:rPr>
              <a:t>上，感受作品形象并产生联想，辨别不同风格音乐，倾听生活声音并用多种方式大胆表达感受。</a:t>
            </a:r>
            <a:endParaRPr lang="zh-CN" altLang="en-US" sz="2400" dirty="0" smtClean="0">
              <a:latin typeface="汉仪文黑-55简" panose="00020600040101010101" charset="-122"/>
              <a:ea typeface="汉仪文黑-55简" panose="00020600040101010101"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83385" y="2719705"/>
            <a:ext cx="2199640" cy="922020"/>
          </a:xfrm>
          <a:prstGeom prst="rect">
            <a:avLst/>
          </a:prstGeom>
          <a:noFill/>
        </p:spPr>
        <p:txBody>
          <a:bodyPr wrap="square" rtlCol="0">
            <a:spAutoFit/>
          </a:bodyPr>
          <a:lstStyle/>
          <a:p>
            <a:pPr algn="ctr"/>
            <a:r>
              <a:rPr lang="zh-CN" altLang="en-US" sz="5400" dirty="0" smtClean="0">
                <a:solidFill>
                  <a:srgbClr val="5C826D"/>
                </a:solidFill>
                <a:latin typeface="汉仪文黑-55简" panose="00020600040101010101" charset="-122"/>
                <a:ea typeface="汉仪文黑-55简" panose="00020600040101010101" charset="-122"/>
                <a:cs typeface="汉仪文黑-55简" panose="00020600040101010101" charset="-122"/>
              </a:rPr>
              <a:t>目 录</a:t>
            </a:r>
            <a:endParaRPr lang="zh-CN" altLang="en-US" sz="5400" dirty="0" smtClean="0">
              <a:solidFill>
                <a:srgbClr val="5C826D"/>
              </a:solidFill>
              <a:latin typeface="汉仪文黑-55简" panose="00020600040101010101" charset="-122"/>
              <a:ea typeface="汉仪文黑-55简" panose="00020600040101010101" charset="-122"/>
              <a:cs typeface="汉仪文黑-55简" panose="00020600040101010101" charset="-122"/>
            </a:endParaRPr>
          </a:p>
        </p:txBody>
      </p:sp>
      <p:sp>
        <p:nvSpPr>
          <p:cNvPr id="7" name="文本框 6"/>
          <p:cNvSpPr txBox="1"/>
          <p:nvPr>
            <p:custDataLst>
              <p:tags r:id="rId1"/>
            </p:custDataLst>
          </p:nvPr>
        </p:nvSpPr>
        <p:spPr>
          <a:xfrm>
            <a:off x="5730240" y="3728720"/>
            <a:ext cx="6125210" cy="1198880"/>
          </a:xfrm>
          <a:prstGeom prst="rect">
            <a:avLst/>
          </a:prstGeom>
          <a:noFill/>
        </p:spPr>
        <p:txBody>
          <a:bodyPr wrap="square" rtlCol="0">
            <a:spAutoFit/>
          </a:bodyPr>
          <a:lstStyle/>
          <a:p>
            <a:pPr algn="l">
              <a:buClrTx/>
              <a:buSzTx/>
              <a:buFontTx/>
            </a:pPr>
            <a:r>
              <a:rPr lang="zh-CN" altLang="en-US" sz="3600" dirty="0" smtClean="0">
                <a:solidFill>
                  <a:srgbClr val="5C826D"/>
                </a:solidFill>
                <a:latin typeface="汉仪文黑-55简" panose="00020600040101010101" charset="-122"/>
                <a:ea typeface="汉仪文黑-55简" panose="00020600040101010101" charset="-122"/>
              </a:rPr>
              <a:t>学前儿童音乐教育活动</a:t>
            </a:r>
            <a:endParaRPr lang="zh-CN" altLang="en-US" sz="3600" dirty="0" smtClean="0">
              <a:solidFill>
                <a:srgbClr val="5C826D"/>
              </a:solidFill>
              <a:latin typeface="汉仪文黑-55简" panose="00020600040101010101" charset="-122"/>
              <a:ea typeface="汉仪文黑-55简" panose="00020600040101010101" charset="-122"/>
            </a:endParaRPr>
          </a:p>
          <a:p>
            <a:pPr algn="l">
              <a:buClrTx/>
              <a:buSzTx/>
              <a:buFontTx/>
            </a:pPr>
            <a:r>
              <a:rPr lang="zh-CN" altLang="en-US" sz="3600" dirty="0" smtClean="0">
                <a:solidFill>
                  <a:srgbClr val="5C826D"/>
                </a:solidFill>
                <a:latin typeface="汉仪文黑-55简" panose="00020600040101010101" charset="-122"/>
                <a:ea typeface="汉仪文黑-55简" panose="00020600040101010101" charset="-122"/>
              </a:rPr>
              <a:t>的内容与组织 </a:t>
            </a:r>
            <a:endParaRPr lang="zh-CN" altLang="en-US" sz="3600" dirty="0" smtClean="0">
              <a:solidFill>
                <a:srgbClr val="5C826D"/>
              </a:solidFill>
              <a:latin typeface="汉仪文黑-55简" panose="00020600040101010101" charset="-122"/>
              <a:ea typeface="汉仪文黑-55简" panose="00020600040101010101" charset="-122"/>
            </a:endParaRPr>
          </a:p>
        </p:txBody>
      </p:sp>
      <p:cxnSp>
        <p:nvCxnSpPr>
          <p:cNvPr id="25" name="直接连接符 24"/>
          <p:cNvCxnSpPr/>
          <p:nvPr/>
        </p:nvCxnSpPr>
        <p:spPr>
          <a:xfrm flipH="1">
            <a:off x="409568" y="1452513"/>
            <a:ext cx="1" cy="3961076"/>
          </a:xfrm>
          <a:prstGeom prst="line">
            <a:avLst/>
          </a:prstGeom>
          <a:ln w="38100">
            <a:gradFill flip="none" rotWithShape="1">
              <a:gsLst>
                <a:gs pos="0">
                  <a:srgbClr val="D7B26C"/>
                </a:gs>
                <a:gs pos="47000">
                  <a:srgbClr val="D7B26C">
                    <a:alpha val="64000"/>
                  </a:srgbClr>
                </a:gs>
                <a:gs pos="79000">
                  <a:srgbClr val="D7B26C">
                    <a:alpha val="36000"/>
                  </a:srgbClr>
                </a:gs>
                <a:gs pos="25000">
                  <a:srgbClr val="D7B26C">
                    <a:alpha val="40000"/>
                  </a:srgbClr>
                </a:gs>
                <a:gs pos="100000">
                  <a:srgbClr val="D7B26C"/>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a:off x="11776744" y="1452513"/>
            <a:ext cx="1" cy="3961076"/>
          </a:xfrm>
          <a:prstGeom prst="line">
            <a:avLst/>
          </a:prstGeom>
          <a:ln w="38100">
            <a:gradFill flip="none" rotWithShape="1">
              <a:gsLst>
                <a:gs pos="0">
                  <a:srgbClr val="D7B26C"/>
                </a:gs>
                <a:gs pos="47000">
                  <a:srgbClr val="D7B26C">
                    <a:alpha val="64000"/>
                  </a:srgbClr>
                </a:gs>
                <a:gs pos="79000">
                  <a:srgbClr val="D7B26C">
                    <a:alpha val="36000"/>
                  </a:srgbClr>
                </a:gs>
                <a:gs pos="25000">
                  <a:srgbClr val="D7B26C">
                    <a:alpha val="40000"/>
                  </a:srgbClr>
                </a:gs>
                <a:gs pos="100000">
                  <a:srgbClr val="D7B26C"/>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29" name="半闭框 28"/>
          <p:cNvSpPr/>
          <p:nvPr>
            <p:custDataLst>
              <p:tags r:id="rId2"/>
            </p:custDataLst>
          </p:nvPr>
        </p:nvSpPr>
        <p:spPr>
          <a:xfrm rot="8100000">
            <a:off x="5286812" y="2539802"/>
            <a:ext cx="363144" cy="363144"/>
          </a:xfrm>
          <a:prstGeom prst="halfFrame">
            <a:avLst>
              <a:gd name="adj1" fmla="val 19423"/>
              <a:gd name="adj2" fmla="val 19732"/>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文本框 29"/>
          <p:cNvSpPr txBox="1"/>
          <p:nvPr>
            <p:custDataLst>
              <p:tags r:id="rId3"/>
            </p:custDataLst>
          </p:nvPr>
        </p:nvSpPr>
        <p:spPr>
          <a:xfrm>
            <a:off x="4588510" y="2435225"/>
            <a:ext cx="907415" cy="583565"/>
          </a:xfrm>
          <a:prstGeom prst="rect">
            <a:avLst/>
          </a:prstGeom>
          <a:noFill/>
        </p:spPr>
        <p:txBody>
          <a:bodyPr wrap="square" rtlCol="0">
            <a:spAutoFit/>
          </a:bodyPr>
          <a:lstStyle/>
          <a:p>
            <a:pPr algn="ctr"/>
            <a:r>
              <a:rPr lang="en-US" altLang="zh-CN" sz="3200" b="1" dirty="0" smtClean="0">
                <a:solidFill>
                  <a:srgbClr val="5C826D"/>
                </a:solidFill>
                <a:latin typeface="汉仪文黑-55简" panose="00020600040101010101" charset="-122"/>
                <a:ea typeface="汉仪文黑-55简" panose="00020600040101010101" charset="-122"/>
              </a:rPr>
              <a:t>01</a:t>
            </a:r>
            <a:endParaRPr lang="en-US" altLang="zh-CN" sz="3200" b="1" dirty="0" smtClean="0">
              <a:solidFill>
                <a:srgbClr val="5C826D"/>
              </a:solidFill>
              <a:latin typeface="汉仪文黑-55简" panose="00020600040101010101" charset="-122"/>
              <a:ea typeface="汉仪文黑-55简" panose="00020600040101010101" charset="-122"/>
            </a:endParaRPr>
          </a:p>
        </p:txBody>
      </p:sp>
      <p:sp>
        <p:nvSpPr>
          <p:cNvPr id="31" name="半闭框 30"/>
          <p:cNvSpPr/>
          <p:nvPr>
            <p:custDataLst>
              <p:tags r:id="rId4"/>
            </p:custDataLst>
          </p:nvPr>
        </p:nvSpPr>
        <p:spPr>
          <a:xfrm rot="8100000">
            <a:off x="5286812" y="3894584"/>
            <a:ext cx="363144" cy="363144"/>
          </a:xfrm>
          <a:prstGeom prst="halfFrame">
            <a:avLst>
              <a:gd name="adj1" fmla="val 19423"/>
              <a:gd name="adj2" fmla="val 19732"/>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文本框 31"/>
          <p:cNvSpPr txBox="1"/>
          <p:nvPr>
            <p:custDataLst>
              <p:tags r:id="rId5"/>
            </p:custDataLst>
          </p:nvPr>
        </p:nvSpPr>
        <p:spPr>
          <a:xfrm>
            <a:off x="4588510" y="3790315"/>
            <a:ext cx="907415" cy="583565"/>
          </a:xfrm>
          <a:prstGeom prst="rect">
            <a:avLst/>
          </a:prstGeom>
          <a:noFill/>
        </p:spPr>
        <p:txBody>
          <a:bodyPr wrap="square" rtlCol="0">
            <a:spAutoFit/>
          </a:bodyPr>
          <a:lstStyle/>
          <a:p>
            <a:pPr algn="ctr"/>
            <a:r>
              <a:rPr lang="en-US" altLang="zh-CN" sz="3200" b="1" dirty="0" smtClean="0">
                <a:solidFill>
                  <a:srgbClr val="5C826D"/>
                </a:solidFill>
                <a:latin typeface="汉仪文黑-55简" panose="00020600040101010101" charset="-122"/>
                <a:ea typeface="汉仪文黑-55简" panose="00020600040101010101" charset="-122"/>
              </a:rPr>
              <a:t>02</a:t>
            </a:r>
            <a:endParaRPr lang="en-US" altLang="zh-CN" sz="3200" b="1" dirty="0" smtClean="0">
              <a:solidFill>
                <a:srgbClr val="5C826D"/>
              </a:solidFill>
              <a:latin typeface="汉仪文黑-55简" panose="00020600040101010101" charset="-122"/>
              <a:ea typeface="汉仪文黑-55简" panose="00020600040101010101" charset="-122"/>
            </a:endParaRPr>
          </a:p>
        </p:txBody>
      </p:sp>
      <p:sp>
        <p:nvSpPr>
          <p:cNvPr id="35" name="文本框 34"/>
          <p:cNvSpPr txBox="1"/>
          <p:nvPr/>
        </p:nvSpPr>
        <p:spPr>
          <a:xfrm>
            <a:off x="1684994" y="3458800"/>
            <a:ext cx="2195486" cy="398780"/>
          </a:xfrm>
          <a:prstGeom prst="rect">
            <a:avLst/>
          </a:prstGeom>
          <a:noFill/>
        </p:spPr>
        <p:txBody>
          <a:bodyPr wrap="square" rtlCol="0">
            <a:spAutoFit/>
          </a:bodyPr>
          <a:lstStyle/>
          <a:p>
            <a:pPr algn="dist"/>
            <a:r>
              <a:rPr lang="en-US" altLang="zh-CN" sz="2000" b="1" dirty="0" smtClean="0">
                <a:solidFill>
                  <a:srgbClr val="5C826D"/>
                </a:solidFill>
                <a:latin typeface="汉仪文黑-55简" panose="00020600040101010101" charset="-122"/>
                <a:ea typeface="汉仪文黑-55简" panose="00020600040101010101" charset="-122"/>
              </a:rPr>
              <a:t>CONTENTS</a:t>
            </a:r>
            <a:endParaRPr lang="en-US" altLang="zh-CN" sz="2000" b="1" dirty="0" smtClean="0">
              <a:solidFill>
                <a:srgbClr val="5C826D"/>
              </a:solidFill>
              <a:latin typeface="汉仪文黑-55简" panose="00020600040101010101" charset="-122"/>
              <a:ea typeface="汉仪文黑-55简" panose="00020600040101010101" charset="-122"/>
            </a:endParaRPr>
          </a:p>
        </p:txBody>
      </p:sp>
      <p:sp>
        <p:nvSpPr>
          <p:cNvPr id="36" name="文本框 35"/>
          <p:cNvSpPr txBox="1"/>
          <p:nvPr>
            <p:custDataLst>
              <p:tags r:id="rId6"/>
            </p:custDataLst>
          </p:nvPr>
        </p:nvSpPr>
        <p:spPr>
          <a:xfrm>
            <a:off x="5730240" y="2435225"/>
            <a:ext cx="6361430" cy="645160"/>
          </a:xfrm>
          <a:prstGeom prst="rect">
            <a:avLst/>
          </a:prstGeom>
          <a:noFill/>
        </p:spPr>
        <p:txBody>
          <a:bodyPr wrap="square" rtlCol="0">
            <a:spAutoFit/>
          </a:bodyPr>
          <a:lstStyle/>
          <a:p>
            <a:pPr algn="l">
              <a:buClrTx/>
              <a:buSzTx/>
              <a:buFontTx/>
            </a:pPr>
            <a:r>
              <a:rPr lang="zh-CN" altLang="en-US" sz="3600" dirty="0" smtClean="0">
                <a:solidFill>
                  <a:srgbClr val="5C826D"/>
                </a:solidFill>
                <a:latin typeface="汉仪文黑-55简" panose="00020600040101010101" charset="-122"/>
                <a:ea typeface="汉仪文黑-55简" panose="00020600040101010101" charset="-122"/>
              </a:rPr>
              <a:t>学前儿童音乐教育的目标</a:t>
            </a:r>
            <a:endParaRPr lang="zh-CN" altLang="en-US" sz="3600" dirty="0" smtClean="0">
              <a:solidFill>
                <a:srgbClr val="5C826D"/>
              </a:solidFill>
              <a:latin typeface="汉仪文黑-55简" panose="00020600040101010101" charset="-122"/>
              <a:ea typeface="汉仪文黑-55简" panose="00020600040101010101" charset="-122"/>
            </a:endParaRPr>
          </a:p>
        </p:txBody>
      </p:sp>
      <p:grpSp>
        <p:nvGrpSpPr>
          <p:cNvPr id="3" name="组合 2"/>
          <p:cNvGrpSpPr/>
          <p:nvPr/>
        </p:nvGrpSpPr>
        <p:grpSpPr>
          <a:xfrm>
            <a:off x="-318784" y="-438150"/>
            <a:ext cx="2054282" cy="7742402"/>
            <a:chOff x="-318759" y="-438055"/>
            <a:chExt cx="2054231" cy="7742211"/>
          </a:xfrm>
        </p:grpSpPr>
        <p:grpSp>
          <p:nvGrpSpPr>
            <p:cNvPr id="4" name="组合 3"/>
            <p:cNvGrpSpPr/>
            <p:nvPr/>
          </p:nvGrpSpPr>
          <p:grpSpPr>
            <a:xfrm>
              <a:off x="-318758" y="-438055"/>
              <a:ext cx="2054230" cy="1341411"/>
              <a:chOff x="-318758" y="-438055"/>
              <a:chExt cx="2054230" cy="1341411"/>
            </a:xfrm>
          </p:grpSpPr>
          <p:sp>
            <p:nvSpPr>
              <p:cNvPr id="5" name="任意多边形 4"/>
              <p:cNvSpPr/>
              <p:nvPr/>
            </p:nvSpPr>
            <p:spPr>
              <a:xfrm rot="2700000">
                <a:off x="103782" y="-728333"/>
                <a:ext cx="1209149" cy="2054230"/>
              </a:xfrm>
              <a:custGeom>
                <a:avLst/>
                <a:gdLst>
                  <a:gd name="connsiteX0" fmla="*/ 579225 w 1209149"/>
                  <a:gd name="connsiteY0" fmla="*/ 629924 h 2054230"/>
                  <a:gd name="connsiteX1" fmla="*/ 1209149 w 1209149"/>
                  <a:gd name="connsiteY1" fmla="*/ 0 h 2054230"/>
                  <a:gd name="connsiteX2" fmla="*/ 1209149 w 1209149"/>
                  <a:gd name="connsiteY2" fmla="*/ 2054230 h 2054230"/>
                  <a:gd name="connsiteX3" fmla="*/ 629924 w 1209149"/>
                  <a:gd name="connsiteY3" fmla="*/ 2054230 h 2054230"/>
                  <a:gd name="connsiteX4" fmla="*/ 0 w 1209149"/>
                  <a:gd name="connsiteY4" fmla="*/ 1424306 h 2054230"/>
                  <a:gd name="connsiteX5" fmla="*/ 579225 w 1209149"/>
                  <a:gd name="connsiteY5" fmla="*/ 1424306 h 2054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9149" h="2054230">
                    <a:moveTo>
                      <a:pt x="579225" y="629924"/>
                    </a:moveTo>
                    <a:lnTo>
                      <a:pt x="1209149" y="0"/>
                    </a:lnTo>
                    <a:lnTo>
                      <a:pt x="1209149" y="2054230"/>
                    </a:lnTo>
                    <a:lnTo>
                      <a:pt x="629924" y="2054230"/>
                    </a:lnTo>
                    <a:lnTo>
                      <a:pt x="0" y="1424306"/>
                    </a:lnTo>
                    <a:lnTo>
                      <a:pt x="579225" y="1424306"/>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任意多边形 5"/>
              <p:cNvSpPr/>
              <p:nvPr/>
            </p:nvSpPr>
            <p:spPr>
              <a:xfrm rot="2700000">
                <a:off x="28669" y="-657766"/>
                <a:ext cx="1072529" cy="1511952"/>
              </a:xfrm>
              <a:custGeom>
                <a:avLst/>
                <a:gdLst>
                  <a:gd name="connsiteX0" fmla="*/ 0 w 1072529"/>
                  <a:gd name="connsiteY0" fmla="*/ 1072529 h 1511952"/>
                  <a:gd name="connsiteX1" fmla="*/ 1072529 w 1072529"/>
                  <a:gd name="connsiteY1" fmla="*/ 0 h 1511952"/>
                  <a:gd name="connsiteX2" fmla="*/ 1072529 w 1072529"/>
                  <a:gd name="connsiteY2" fmla="*/ 1511952 h 1511952"/>
                  <a:gd name="connsiteX3" fmla="*/ 439424 w 1072529"/>
                  <a:gd name="connsiteY3" fmla="*/ 1511952 h 1511952"/>
                </a:gdLst>
                <a:ahLst/>
                <a:cxnLst>
                  <a:cxn ang="0">
                    <a:pos x="connsiteX0" y="connsiteY0"/>
                  </a:cxn>
                  <a:cxn ang="0">
                    <a:pos x="connsiteX1" y="connsiteY1"/>
                  </a:cxn>
                  <a:cxn ang="0">
                    <a:pos x="connsiteX2" y="connsiteY2"/>
                  </a:cxn>
                  <a:cxn ang="0">
                    <a:pos x="connsiteX3" y="connsiteY3"/>
                  </a:cxn>
                </a:cxnLst>
                <a:rect l="l" t="t" r="r" b="b"/>
                <a:pathLst>
                  <a:path w="1072529" h="1511952">
                    <a:moveTo>
                      <a:pt x="0" y="1072529"/>
                    </a:moveTo>
                    <a:lnTo>
                      <a:pt x="1072529" y="0"/>
                    </a:lnTo>
                    <a:lnTo>
                      <a:pt x="1072529" y="1511952"/>
                    </a:lnTo>
                    <a:lnTo>
                      <a:pt x="439424" y="1511952"/>
                    </a:lnTo>
                    <a:close/>
                  </a:path>
                </a:pathLst>
              </a:custGeom>
              <a:noFill/>
              <a:ln w="57150">
                <a:gradFill flip="none" rotWithShape="1">
                  <a:gsLst>
                    <a:gs pos="0">
                      <a:srgbClr val="D7B26C"/>
                    </a:gs>
                    <a:gs pos="67000">
                      <a:srgbClr val="D7B26C">
                        <a:alpha val="40000"/>
                      </a:srgbClr>
                    </a:gs>
                    <a:gs pos="100000">
                      <a:srgbClr val="D7B26C">
                        <a:alpha val="65000"/>
                      </a:srgb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flipV="1">
              <a:off x="-318759" y="5962745"/>
              <a:ext cx="2054230" cy="1341411"/>
              <a:chOff x="-318758" y="-438055"/>
              <a:chExt cx="2054230" cy="1341411"/>
            </a:xfrm>
          </p:grpSpPr>
          <p:sp>
            <p:nvSpPr>
              <p:cNvPr id="9" name="任意多边形 8"/>
              <p:cNvSpPr/>
              <p:nvPr/>
            </p:nvSpPr>
            <p:spPr>
              <a:xfrm rot="2700000">
                <a:off x="103782" y="-728333"/>
                <a:ext cx="1209149" cy="2054230"/>
              </a:xfrm>
              <a:custGeom>
                <a:avLst/>
                <a:gdLst>
                  <a:gd name="connsiteX0" fmla="*/ 579225 w 1209149"/>
                  <a:gd name="connsiteY0" fmla="*/ 629924 h 2054230"/>
                  <a:gd name="connsiteX1" fmla="*/ 1209149 w 1209149"/>
                  <a:gd name="connsiteY1" fmla="*/ 0 h 2054230"/>
                  <a:gd name="connsiteX2" fmla="*/ 1209149 w 1209149"/>
                  <a:gd name="connsiteY2" fmla="*/ 2054230 h 2054230"/>
                  <a:gd name="connsiteX3" fmla="*/ 629924 w 1209149"/>
                  <a:gd name="connsiteY3" fmla="*/ 2054230 h 2054230"/>
                  <a:gd name="connsiteX4" fmla="*/ 0 w 1209149"/>
                  <a:gd name="connsiteY4" fmla="*/ 1424306 h 2054230"/>
                  <a:gd name="connsiteX5" fmla="*/ 579225 w 1209149"/>
                  <a:gd name="connsiteY5" fmla="*/ 1424306 h 2054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9149" h="2054230">
                    <a:moveTo>
                      <a:pt x="579225" y="629924"/>
                    </a:moveTo>
                    <a:lnTo>
                      <a:pt x="1209149" y="0"/>
                    </a:lnTo>
                    <a:lnTo>
                      <a:pt x="1209149" y="2054230"/>
                    </a:lnTo>
                    <a:lnTo>
                      <a:pt x="629924" y="2054230"/>
                    </a:lnTo>
                    <a:lnTo>
                      <a:pt x="0" y="1424306"/>
                    </a:lnTo>
                    <a:lnTo>
                      <a:pt x="579225" y="1424306"/>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任意多边形 9"/>
              <p:cNvSpPr/>
              <p:nvPr/>
            </p:nvSpPr>
            <p:spPr>
              <a:xfrm rot="2700000">
                <a:off x="28669" y="-657766"/>
                <a:ext cx="1072529" cy="1511952"/>
              </a:xfrm>
              <a:custGeom>
                <a:avLst/>
                <a:gdLst>
                  <a:gd name="connsiteX0" fmla="*/ 0 w 1072529"/>
                  <a:gd name="connsiteY0" fmla="*/ 1072529 h 1511952"/>
                  <a:gd name="connsiteX1" fmla="*/ 1072529 w 1072529"/>
                  <a:gd name="connsiteY1" fmla="*/ 0 h 1511952"/>
                  <a:gd name="connsiteX2" fmla="*/ 1072529 w 1072529"/>
                  <a:gd name="connsiteY2" fmla="*/ 1511952 h 1511952"/>
                  <a:gd name="connsiteX3" fmla="*/ 439424 w 1072529"/>
                  <a:gd name="connsiteY3" fmla="*/ 1511952 h 1511952"/>
                </a:gdLst>
                <a:ahLst/>
                <a:cxnLst>
                  <a:cxn ang="0">
                    <a:pos x="connsiteX0" y="connsiteY0"/>
                  </a:cxn>
                  <a:cxn ang="0">
                    <a:pos x="connsiteX1" y="connsiteY1"/>
                  </a:cxn>
                  <a:cxn ang="0">
                    <a:pos x="connsiteX2" y="connsiteY2"/>
                  </a:cxn>
                  <a:cxn ang="0">
                    <a:pos x="connsiteX3" y="connsiteY3"/>
                  </a:cxn>
                </a:cxnLst>
                <a:rect l="l" t="t" r="r" b="b"/>
                <a:pathLst>
                  <a:path w="1072529" h="1511952">
                    <a:moveTo>
                      <a:pt x="0" y="1072529"/>
                    </a:moveTo>
                    <a:lnTo>
                      <a:pt x="1072529" y="0"/>
                    </a:lnTo>
                    <a:lnTo>
                      <a:pt x="1072529" y="1511952"/>
                    </a:lnTo>
                    <a:lnTo>
                      <a:pt x="439424" y="1511952"/>
                    </a:lnTo>
                    <a:close/>
                  </a:path>
                </a:pathLst>
              </a:custGeom>
              <a:noFill/>
              <a:ln w="57150">
                <a:gradFill flip="none" rotWithShape="1">
                  <a:gsLst>
                    <a:gs pos="0">
                      <a:srgbClr val="D7B26C"/>
                    </a:gs>
                    <a:gs pos="67000">
                      <a:srgbClr val="D7B26C">
                        <a:alpha val="40000"/>
                      </a:srgbClr>
                    </a:gs>
                    <a:gs pos="100000">
                      <a:srgbClr val="D7B26C">
                        <a:alpha val="65000"/>
                      </a:srgb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7" name="组合 26"/>
          <p:cNvGrpSpPr/>
          <p:nvPr/>
        </p:nvGrpSpPr>
        <p:grpSpPr>
          <a:xfrm flipH="1">
            <a:off x="10450816" y="-431670"/>
            <a:ext cx="2054282" cy="7742402"/>
            <a:chOff x="-318759" y="-438055"/>
            <a:chExt cx="2054231" cy="7742211"/>
          </a:xfrm>
        </p:grpSpPr>
        <p:grpSp>
          <p:nvGrpSpPr>
            <p:cNvPr id="28" name="组合 27"/>
            <p:cNvGrpSpPr/>
            <p:nvPr/>
          </p:nvGrpSpPr>
          <p:grpSpPr>
            <a:xfrm>
              <a:off x="-318758" y="-438055"/>
              <a:ext cx="2054230" cy="1341411"/>
              <a:chOff x="-318758" y="-438055"/>
              <a:chExt cx="2054230" cy="1341411"/>
            </a:xfrm>
          </p:grpSpPr>
          <p:sp>
            <p:nvSpPr>
              <p:cNvPr id="33" name="任意多边形 32"/>
              <p:cNvSpPr/>
              <p:nvPr/>
            </p:nvSpPr>
            <p:spPr>
              <a:xfrm rot="2700000">
                <a:off x="103782" y="-728333"/>
                <a:ext cx="1209149" cy="2054230"/>
              </a:xfrm>
              <a:custGeom>
                <a:avLst/>
                <a:gdLst>
                  <a:gd name="connsiteX0" fmla="*/ 579225 w 1209149"/>
                  <a:gd name="connsiteY0" fmla="*/ 629924 h 2054230"/>
                  <a:gd name="connsiteX1" fmla="*/ 1209149 w 1209149"/>
                  <a:gd name="connsiteY1" fmla="*/ 0 h 2054230"/>
                  <a:gd name="connsiteX2" fmla="*/ 1209149 w 1209149"/>
                  <a:gd name="connsiteY2" fmla="*/ 2054230 h 2054230"/>
                  <a:gd name="connsiteX3" fmla="*/ 629924 w 1209149"/>
                  <a:gd name="connsiteY3" fmla="*/ 2054230 h 2054230"/>
                  <a:gd name="connsiteX4" fmla="*/ 0 w 1209149"/>
                  <a:gd name="connsiteY4" fmla="*/ 1424306 h 2054230"/>
                  <a:gd name="connsiteX5" fmla="*/ 579225 w 1209149"/>
                  <a:gd name="connsiteY5" fmla="*/ 1424306 h 2054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9149" h="2054230">
                    <a:moveTo>
                      <a:pt x="579225" y="629924"/>
                    </a:moveTo>
                    <a:lnTo>
                      <a:pt x="1209149" y="0"/>
                    </a:lnTo>
                    <a:lnTo>
                      <a:pt x="1209149" y="2054230"/>
                    </a:lnTo>
                    <a:lnTo>
                      <a:pt x="629924" y="2054230"/>
                    </a:lnTo>
                    <a:lnTo>
                      <a:pt x="0" y="1424306"/>
                    </a:lnTo>
                    <a:lnTo>
                      <a:pt x="579225" y="1424306"/>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4" name="任意多边形 33"/>
              <p:cNvSpPr/>
              <p:nvPr/>
            </p:nvSpPr>
            <p:spPr>
              <a:xfrm rot="2700000">
                <a:off x="28669" y="-657766"/>
                <a:ext cx="1072529" cy="1511952"/>
              </a:xfrm>
              <a:custGeom>
                <a:avLst/>
                <a:gdLst>
                  <a:gd name="connsiteX0" fmla="*/ 0 w 1072529"/>
                  <a:gd name="connsiteY0" fmla="*/ 1072529 h 1511952"/>
                  <a:gd name="connsiteX1" fmla="*/ 1072529 w 1072529"/>
                  <a:gd name="connsiteY1" fmla="*/ 0 h 1511952"/>
                  <a:gd name="connsiteX2" fmla="*/ 1072529 w 1072529"/>
                  <a:gd name="connsiteY2" fmla="*/ 1511952 h 1511952"/>
                  <a:gd name="connsiteX3" fmla="*/ 439424 w 1072529"/>
                  <a:gd name="connsiteY3" fmla="*/ 1511952 h 1511952"/>
                </a:gdLst>
                <a:ahLst/>
                <a:cxnLst>
                  <a:cxn ang="0">
                    <a:pos x="connsiteX0" y="connsiteY0"/>
                  </a:cxn>
                  <a:cxn ang="0">
                    <a:pos x="connsiteX1" y="connsiteY1"/>
                  </a:cxn>
                  <a:cxn ang="0">
                    <a:pos x="connsiteX2" y="connsiteY2"/>
                  </a:cxn>
                  <a:cxn ang="0">
                    <a:pos x="connsiteX3" y="connsiteY3"/>
                  </a:cxn>
                </a:cxnLst>
                <a:rect l="l" t="t" r="r" b="b"/>
                <a:pathLst>
                  <a:path w="1072529" h="1511952">
                    <a:moveTo>
                      <a:pt x="0" y="1072529"/>
                    </a:moveTo>
                    <a:lnTo>
                      <a:pt x="1072529" y="0"/>
                    </a:lnTo>
                    <a:lnTo>
                      <a:pt x="1072529" y="1511952"/>
                    </a:lnTo>
                    <a:lnTo>
                      <a:pt x="439424" y="1511952"/>
                    </a:lnTo>
                    <a:close/>
                  </a:path>
                </a:pathLst>
              </a:custGeom>
              <a:noFill/>
              <a:ln w="57150">
                <a:gradFill flip="none" rotWithShape="1">
                  <a:gsLst>
                    <a:gs pos="0">
                      <a:srgbClr val="D7B26C"/>
                    </a:gs>
                    <a:gs pos="67000">
                      <a:srgbClr val="D7B26C">
                        <a:alpha val="40000"/>
                      </a:srgbClr>
                    </a:gs>
                    <a:gs pos="100000">
                      <a:srgbClr val="D7B26C">
                        <a:alpha val="65000"/>
                      </a:srgb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组合 36"/>
            <p:cNvGrpSpPr/>
            <p:nvPr/>
          </p:nvGrpSpPr>
          <p:grpSpPr>
            <a:xfrm flipV="1">
              <a:off x="-318759" y="5962745"/>
              <a:ext cx="2054230" cy="1341411"/>
              <a:chOff x="-318758" y="-438055"/>
              <a:chExt cx="2054230" cy="1341411"/>
            </a:xfrm>
          </p:grpSpPr>
          <p:sp>
            <p:nvSpPr>
              <p:cNvPr id="38" name="任意多边形 37"/>
              <p:cNvSpPr/>
              <p:nvPr/>
            </p:nvSpPr>
            <p:spPr>
              <a:xfrm rot="2700000">
                <a:off x="103782" y="-728333"/>
                <a:ext cx="1209149" cy="2054230"/>
              </a:xfrm>
              <a:custGeom>
                <a:avLst/>
                <a:gdLst>
                  <a:gd name="connsiteX0" fmla="*/ 579225 w 1209149"/>
                  <a:gd name="connsiteY0" fmla="*/ 629924 h 2054230"/>
                  <a:gd name="connsiteX1" fmla="*/ 1209149 w 1209149"/>
                  <a:gd name="connsiteY1" fmla="*/ 0 h 2054230"/>
                  <a:gd name="connsiteX2" fmla="*/ 1209149 w 1209149"/>
                  <a:gd name="connsiteY2" fmla="*/ 2054230 h 2054230"/>
                  <a:gd name="connsiteX3" fmla="*/ 629924 w 1209149"/>
                  <a:gd name="connsiteY3" fmla="*/ 2054230 h 2054230"/>
                  <a:gd name="connsiteX4" fmla="*/ 0 w 1209149"/>
                  <a:gd name="connsiteY4" fmla="*/ 1424306 h 2054230"/>
                  <a:gd name="connsiteX5" fmla="*/ 579225 w 1209149"/>
                  <a:gd name="connsiteY5" fmla="*/ 1424306 h 2054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9149" h="2054230">
                    <a:moveTo>
                      <a:pt x="579225" y="629924"/>
                    </a:moveTo>
                    <a:lnTo>
                      <a:pt x="1209149" y="0"/>
                    </a:lnTo>
                    <a:lnTo>
                      <a:pt x="1209149" y="2054230"/>
                    </a:lnTo>
                    <a:lnTo>
                      <a:pt x="629924" y="2054230"/>
                    </a:lnTo>
                    <a:lnTo>
                      <a:pt x="0" y="1424306"/>
                    </a:lnTo>
                    <a:lnTo>
                      <a:pt x="579225" y="1424306"/>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任意多边形 38"/>
              <p:cNvSpPr/>
              <p:nvPr/>
            </p:nvSpPr>
            <p:spPr>
              <a:xfrm rot="2700000">
                <a:off x="28669" y="-657766"/>
                <a:ext cx="1072529" cy="1511952"/>
              </a:xfrm>
              <a:custGeom>
                <a:avLst/>
                <a:gdLst>
                  <a:gd name="connsiteX0" fmla="*/ 0 w 1072529"/>
                  <a:gd name="connsiteY0" fmla="*/ 1072529 h 1511952"/>
                  <a:gd name="connsiteX1" fmla="*/ 1072529 w 1072529"/>
                  <a:gd name="connsiteY1" fmla="*/ 0 h 1511952"/>
                  <a:gd name="connsiteX2" fmla="*/ 1072529 w 1072529"/>
                  <a:gd name="connsiteY2" fmla="*/ 1511952 h 1511952"/>
                  <a:gd name="connsiteX3" fmla="*/ 439424 w 1072529"/>
                  <a:gd name="connsiteY3" fmla="*/ 1511952 h 1511952"/>
                </a:gdLst>
                <a:ahLst/>
                <a:cxnLst>
                  <a:cxn ang="0">
                    <a:pos x="connsiteX0" y="connsiteY0"/>
                  </a:cxn>
                  <a:cxn ang="0">
                    <a:pos x="connsiteX1" y="connsiteY1"/>
                  </a:cxn>
                  <a:cxn ang="0">
                    <a:pos x="connsiteX2" y="connsiteY2"/>
                  </a:cxn>
                  <a:cxn ang="0">
                    <a:pos x="connsiteX3" y="connsiteY3"/>
                  </a:cxn>
                </a:cxnLst>
                <a:rect l="l" t="t" r="r" b="b"/>
                <a:pathLst>
                  <a:path w="1072529" h="1511952">
                    <a:moveTo>
                      <a:pt x="0" y="1072529"/>
                    </a:moveTo>
                    <a:lnTo>
                      <a:pt x="1072529" y="0"/>
                    </a:lnTo>
                    <a:lnTo>
                      <a:pt x="1072529" y="1511952"/>
                    </a:lnTo>
                    <a:lnTo>
                      <a:pt x="439424" y="1511952"/>
                    </a:lnTo>
                    <a:close/>
                  </a:path>
                </a:pathLst>
              </a:custGeom>
              <a:noFill/>
              <a:ln w="57150">
                <a:gradFill flip="none" rotWithShape="1">
                  <a:gsLst>
                    <a:gs pos="0">
                      <a:srgbClr val="D7B26C"/>
                    </a:gs>
                    <a:gs pos="67000">
                      <a:srgbClr val="D7B26C">
                        <a:alpha val="40000"/>
                      </a:srgbClr>
                    </a:gs>
                    <a:gs pos="100000">
                      <a:srgbClr val="D7B26C">
                        <a:alpha val="65000"/>
                      </a:srgb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p:cNvSpPr txBox="1"/>
          <p:nvPr/>
        </p:nvSpPr>
        <p:spPr>
          <a:xfrm>
            <a:off x="557530" y="222885"/>
            <a:ext cx="10555605"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rPr>
              <a:t>第一节 </a:t>
            </a:r>
            <a:r>
              <a:rPr lang="zh-CN" altLang="en-US" sz="3600" b="1" dirty="0" smtClean="0">
                <a:solidFill>
                  <a:srgbClr val="5C826D"/>
                </a:solidFill>
                <a:latin typeface="汉仪文黑-55简" panose="00020600040101010101" charset="-122"/>
                <a:ea typeface="汉仪文黑-55简" panose="00020600040101010101" charset="-122"/>
                <a:sym typeface="+mn-ea"/>
              </a:rPr>
              <a:t>学前儿童音乐教育的目标</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r>
              <a:rPr lang="zh-CN" altLang="en-US" sz="3200" b="1" dirty="0" smtClean="0">
                <a:solidFill>
                  <a:srgbClr val="D1AF6C"/>
                </a:solidFill>
                <a:latin typeface="汉仪文黑-55简" panose="00020600040101010101" charset="-122"/>
                <a:ea typeface="汉仪文黑-55简" panose="00020600040101010101" charset="-122"/>
                <a:sym typeface="+mn-ea"/>
              </a:rPr>
              <a:t>二、 学前儿童音乐教育的目标设置</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r>
              <a:rPr lang="zh-CN" altLang="en-US" sz="2800" b="1" dirty="0" smtClean="0">
                <a:latin typeface="汉仪文黑-55简" panose="00020600040101010101" charset="-122"/>
                <a:ea typeface="汉仪文黑-55简" panose="00020600040101010101" charset="-122"/>
                <a:sym typeface="+mn-ea"/>
              </a:rPr>
              <a:t>(二) 学前儿童音乐教育目标的内容范围</a:t>
            </a:r>
            <a:endParaRPr lang="zh-CN" altLang="en-US" sz="2800" b="1" dirty="0" smtClean="0">
              <a:latin typeface="汉仪文黑-55简" panose="00020600040101010101" charset="-122"/>
              <a:ea typeface="汉仪文黑-55简" panose="00020600040101010101" charset="-122"/>
              <a:sym typeface="+mn-ea"/>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任意多边形 4"/>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713230" y="1960880"/>
            <a:ext cx="8240395" cy="4780915"/>
          </a:xfrm>
          <a:prstGeom prst="rect">
            <a:avLst/>
          </a:prstGeom>
          <a:noFill/>
        </p:spPr>
        <p:txBody>
          <a:bodyPr wrap="square" rtlCol="0">
            <a:noAutofit/>
          </a:bodyPr>
          <a:p>
            <a:pPr algn="just"/>
            <a:r>
              <a:rPr lang="zh-CN" altLang="en-US" sz="2400" dirty="0" smtClean="0">
                <a:latin typeface="汉仪文黑-55简" panose="00020600040101010101" charset="-122"/>
                <a:ea typeface="汉仪文黑-55简" panose="00020600040101010101" charset="-122"/>
              </a:rPr>
              <a:t>2. 学前儿童音乐教育年龄阶段目标</a:t>
            </a:r>
            <a:endParaRPr lang="zh-CN" altLang="en-US" sz="2400" dirty="0" smtClean="0">
              <a:latin typeface="汉仪文黑-55简" panose="00020600040101010101" charset="-122"/>
              <a:ea typeface="汉仪文黑-55简" panose="00020600040101010101" charset="-122"/>
            </a:endParaRPr>
          </a:p>
          <a:p>
            <a:pPr algn="just"/>
            <a:r>
              <a:rPr lang="zh-CN" altLang="en-US" sz="2400" dirty="0" smtClean="0">
                <a:latin typeface="汉仪文黑-55简" panose="00020600040101010101" charset="-122"/>
                <a:ea typeface="汉仪文黑-55简" panose="00020600040101010101" charset="-122"/>
              </a:rPr>
              <a:t>（3） 大班</a:t>
            </a:r>
            <a:endParaRPr lang="zh-CN" altLang="en-US" sz="2400" dirty="0" smtClean="0">
              <a:latin typeface="汉仪文黑-55简" panose="00020600040101010101" charset="-122"/>
              <a:ea typeface="汉仪文黑-55简" panose="00020600040101010101" charset="-122"/>
            </a:endParaRPr>
          </a:p>
          <a:p>
            <a:pPr algn="just"/>
            <a:r>
              <a:rPr lang="en-US" altLang="zh-CN" sz="2400" dirty="0" smtClean="0">
                <a:latin typeface="汉仪文黑-55简" panose="00020600040101010101" charset="-122"/>
                <a:ea typeface="汉仪文黑-55简" panose="00020600040101010101" charset="-122"/>
              </a:rPr>
              <a:t>    </a:t>
            </a:r>
            <a:r>
              <a:rPr lang="zh-CN" altLang="en-US" sz="2400" dirty="0" smtClean="0">
                <a:latin typeface="汉仪文黑-55简" panose="00020600040101010101" charset="-122"/>
                <a:ea typeface="汉仪文黑-55简" panose="00020600040101010101" charset="-122"/>
              </a:rPr>
              <a:t>学前儿童音乐教育目标分为四方面：</a:t>
            </a:r>
            <a:r>
              <a:rPr lang="zh-CN" altLang="en-US" sz="2400" b="1" dirty="0" smtClean="0">
                <a:solidFill>
                  <a:srgbClr val="FFC000"/>
                </a:solidFill>
                <a:latin typeface="汉仪文黑-55简" panose="00020600040101010101" charset="-122"/>
                <a:ea typeface="汉仪文黑-55简" panose="00020600040101010101" charset="-122"/>
              </a:rPr>
              <a:t>歌唱</a:t>
            </a:r>
            <a:r>
              <a:rPr lang="zh-CN" altLang="en-US" sz="2400" dirty="0" smtClean="0">
                <a:latin typeface="汉仪文黑-55简" panose="00020600040101010101" charset="-122"/>
                <a:ea typeface="汉仪文黑-55简" panose="00020600040101010101" charset="-122"/>
              </a:rPr>
              <a:t>上，要求用自然美好的声音准确表现旋律节奏，掌握领唱、轮唱及简单合唱形式，能运用多种变化表现歌曲意境并即兴创编歌词。</a:t>
            </a:r>
            <a:r>
              <a:rPr lang="zh-CN" altLang="en-US" sz="2400" b="1" dirty="0" smtClean="0">
                <a:solidFill>
                  <a:srgbClr val="FFC000"/>
                </a:solidFill>
                <a:latin typeface="汉仪文黑-55简" panose="00020600040101010101" charset="-122"/>
                <a:ea typeface="汉仪文黑-55简" panose="00020600040101010101" charset="-122"/>
              </a:rPr>
              <a:t>韵律活动</a:t>
            </a:r>
            <a:r>
              <a:rPr lang="zh-CN" altLang="en-US" sz="2400" dirty="0" smtClean="0">
                <a:latin typeface="汉仪文黑-55简" panose="00020600040101010101" charset="-122"/>
                <a:ea typeface="汉仪文黑-55简" panose="00020600040101010101" charset="-122"/>
              </a:rPr>
              <a:t>上，能随乐做稍复杂的舞蹈动作组合，丰富动作语汇，熟练使用道具，大胆主动地表现自我。</a:t>
            </a:r>
            <a:r>
              <a:rPr lang="zh-CN" altLang="en-US" sz="2400" b="1" dirty="0" smtClean="0">
                <a:solidFill>
                  <a:srgbClr val="FFC000"/>
                </a:solidFill>
                <a:latin typeface="汉仪文黑-55简" panose="00020600040101010101" charset="-122"/>
                <a:ea typeface="汉仪文黑-55简" panose="00020600040101010101" charset="-122"/>
              </a:rPr>
              <a:t>打击乐演奏</a:t>
            </a:r>
            <a:r>
              <a:rPr lang="zh-CN" altLang="en-US" sz="2400" dirty="0" smtClean="0">
                <a:latin typeface="汉仪文黑-55简" panose="00020600040101010101" charset="-122"/>
                <a:ea typeface="汉仪文黑-55简" panose="00020600040101010101" charset="-122"/>
              </a:rPr>
              <a:t>上，掌握更多乐器方法，参与配器方案设计，根据指挥协调一致地演奏并养成爱护乐器的习惯。</a:t>
            </a:r>
            <a:r>
              <a:rPr lang="zh-CN" altLang="en-US" sz="2400" b="1" dirty="0" smtClean="0">
                <a:solidFill>
                  <a:srgbClr val="FFC000"/>
                </a:solidFill>
                <a:latin typeface="汉仪文黑-55简" panose="00020600040101010101" charset="-122"/>
                <a:ea typeface="汉仪文黑-55简" panose="00020600040101010101" charset="-122"/>
              </a:rPr>
              <a:t>音乐欣赏</a:t>
            </a:r>
            <a:r>
              <a:rPr lang="zh-CN" altLang="en-US" sz="2400" dirty="0" smtClean="0">
                <a:latin typeface="汉仪文黑-55简" panose="00020600040101010101" charset="-122"/>
                <a:ea typeface="汉仪文黑-55简" panose="00020600040101010101" charset="-122"/>
              </a:rPr>
              <a:t>上，准确感受作品形象情感，加深对各类风格音乐的认识，倾听生活声音并用多种艺术形式大胆表达感受与理解。</a:t>
            </a:r>
            <a:endParaRPr lang="zh-CN" altLang="en-US" sz="2400" dirty="0" smtClean="0">
              <a:latin typeface="汉仪文黑-55简" panose="00020600040101010101" charset="-122"/>
              <a:ea typeface="汉仪文黑-55简" panose="00020600040101010101" charset="-122"/>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p:cNvSpPr txBox="1"/>
          <p:nvPr/>
        </p:nvSpPr>
        <p:spPr>
          <a:xfrm>
            <a:off x="557530" y="222885"/>
            <a:ext cx="10555605"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rPr>
              <a:t>第一节 </a:t>
            </a:r>
            <a:r>
              <a:rPr lang="zh-CN" altLang="en-US" sz="3600" b="1" dirty="0" smtClean="0">
                <a:solidFill>
                  <a:srgbClr val="5C826D"/>
                </a:solidFill>
                <a:latin typeface="汉仪文黑-55简" panose="00020600040101010101" charset="-122"/>
                <a:ea typeface="汉仪文黑-55简" panose="00020600040101010101" charset="-122"/>
                <a:sym typeface="+mn-ea"/>
              </a:rPr>
              <a:t>学前儿童音乐教育的目标</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r>
              <a:rPr lang="zh-CN" altLang="en-US" sz="3200" b="1" dirty="0" smtClean="0">
                <a:solidFill>
                  <a:srgbClr val="D1AF6C"/>
                </a:solidFill>
                <a:latin typeface="汉仪文黑-55简" panose="00020600040101010101" charset="-122"/>
                <a:ea typeface="汉仪文黑-55简" panose="00020600040101010101" charset="-122"/>
                <a:sym typeface="+mn-ea"/>
              </a:rPr>
              <a:t>二、 学前儿童音乐教育的目标设置</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r>
              <a:rPr lang="zh-CN" altLang="en-US" sz="2800" b="1" dirty="0" smtClean="0">
                <a:latin typeface="汉仪文黑-55简" panose="00020600040101010101" charset="-122"/>
                <a:ea typeface="汉仪文黑-55简" panose="00020600040101010101" charset="-122"/>
                <a:sym typeface="+mn-ea"/>
              </a:rPr>
              <a:t>(二) 学前儿童音乐教育目标的内容范围</a:t>
            </a:r>
            <a:endParaRPr lang="zh-CN" altLang="en-US" sz="2800" b="1" dirty="0" smtClean="0">
              <a:latin typeface="汉仪文黑-55简" panose="00020600040101010101" charset="-122"/>
              <a:ea typeface="汉仪文黑-55简" panose="00020600040101010101" charset="-122"/>
              <a:sym typeface="+mn-ea"/>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任意多边形 4"/>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713230" y="1960880"/>
            <a:ext cx="8240395" cy="4780915"/>
          </a:xfrm>
          <a:prstGeom prst="rect">
            <a:avLst/>
          </a:prstGeom>
          <a:noFill/>
        </p:spPr>
        <p:txBody>
          <a:bodyPr wrap="square" rtlCol="0">
            <a:noAutofit/>
          </a:bodyPr>
          <a:p>
            <a:pPr algn="just"/>
            <a:r>
              <a:rPr lang="zh-CN" altLang="en-US" sz="2400" dirty="0" smtClean="0">
                <a:latin typeface="汉仪文黑-55简" panose="00020600040101010101" charset="-122"/>
                <a:ea typeface="汉仪文黑-55简" panose="00020600040101010101" charset="-122"/>
              </a:rPr>
              <a:t>3. 学前儿童音乐教育单元目标</a:t>
            </a:r>
            <a:endParaRPr lang="zh-CN" altLang="en-US" sz="2400" dirty="0" smtClean="0">
              <a:latin typeface="汉仪文黑-55简" panose="00020600040101010101" charset="-122"/>
              <a:ea typeface="汉仪文黑-55简" panose="00020600040101010101" charset="-122"/>
            </a:endParaRPr>
          </a:p>
          <a:p>
            <a:pPr algn="just"/>
            <a:r>
              <a:rPr lang="en-US" altLang="zh-CN" sz="2400" dirty="0" smtClean="0">
                <a:latin typeface="汉仪文黑-55简" panose="00020600040101010101" charset="-122"/>
                <a:ea typeface="汉仪文黑-55简" panose="00020600040101010101" charset="-122"/>
              </a:rPr>
              <a:t>    </a:t>
            </a:r>
            <a:r>
              <a:rPr lang="zh-CN" altLang="en-US" sz="2400" dirty="0" smtClean="0">
                <a:latin typeface="汉仪文黑-55简" panose="00020600040101010101" charset="-122"/>
                <a:ea typeface="汉仪文黑-55简" panose="00020600040101010101" charset="-122"/>
              </a:rPr>
              <a:t>学前儿童音乐教育目标可按时间或主题单元制定。</a:t>
            </a:r>
            <a:endParaRPr lang="zh-CN" altLang="en-US" sz="2400" dirty="0" smtClean="0">
              <a:latin typeface="汉仪文黑-55简" panose="00020600040101010101" charset="-122"/>
              <a:ea typeface="汉仪文黑-55简" panose="00020600040101010101" charset="-122"/>
            </a:endParaRPr>
          </a:p>
          <a:p>
            <a:pPr algn="just"/>
            <a:r>
              <a:rPr lang="zh-CN" altLang="en-US" sz="2400" dirty="0" smtClean="0">
                <a:latin typeface="汉仪文黑-55简" panose="00020600040101010101" charset="-122"/>
                <a:ea typeface="汉仪文黑-55简" panose="00020600040101010101" charset="-122"/>
              </a:rPr>
              <a:t> </a:t>
            </a:r>
            <a:r>
              <a:rPr lang="en-US" altLang="zh-CN" sz="2400" dirty="0" smtClean="0">
                <a:latin typeface="汉仪文黑-55简" panose="00020600040101010101" charset="-122"/>
                <a:ea typeface="汉仪文黑-55简" panose="00020600040101010101" charset="-122"/>
              </a:rPr>
              <a:t>   </a:t>
            </a:r>
            <a:r>
              <a:rPr lang="zh-CN" altLang="en-US" sz="2400" b="1" dirty="0" smtClean="0">
                <a:solidFill>
                  <a:srgbClr val="FFC000"/>
                </a:solidFill>
                <a:latin typeface="汉仪文黑-55简" panose="00020600040101010101" charset="-122"/>
                <a:ea typeface="汉仪文黑-55简" panose="00020600040101010101" charset="-122"/>
              </a:rPr>
              <a:t>以时间为单元</a:t>
            </a:r>
            <a:r>
              <a:rPr lang="zh-CN" altLang="en-US" sz="2400" dirty="0" smtClean="0">
                <a:latin typeface="汉仪文黑-55简" panose="00020600040101010101" charset="-122"/>
                <a:ea typeface="汉仪文黑-55简" panose="00020600040101010101" charset="-122"/>
              </a:rPr>
              <a:t>（如小班10月份），目标包括：学习《袋鼠》等新歌曲及节奏动作；复习旧歌并体验交往快乐；尝试创编歌词与表演动作；认识碰铃等乐器并为歌曲伴奏；欣赏歌曲感受旋律并用肢体表现。</a:t>
            </a:r>
            <a:endParaRPr lang="zh-CN" altLang="en-US" sz="2400" dirty="0" smtClean="0">
              <a:latin typeface="汉仪文黑-55简" panose="00020600040101010101" charset="-122"/>
              <a:ea typeface="汉仪文黑-55简" panose="00020600040101010101" charset="-122"/>
            </a:endParaRPr>
          </a:p>
          <a:p>
            <a:pPr algn="just"/>
            <a:r>
              <a:rPr lang="zh-CN" altLang="en-US" sz="2400" dirty="0" smtClean="0">
                <a:latin typeface="汉仪文黑-55简" panose="00020600040101010101" charset="-122"/>
                <a:ea typeface="汉仪文黑-55简" panose="00020600040101010101" charset="-122"/>
              </a:rPr>
              <a:t> </a:t>
            </a:r>
            <a:r>
              <a:rPr lang="en-US" altLang="zh-CN" sz="2400" dirty="0" smtClean="0">
                <a:latin typeface="汉仪文黑-55简" panose="00020600040101010101" charset="-122"/>
                <a:ea typeface="汉仪文黑-55简" panose="00020600040101010101" charset="-122"/>
              </a:rPr>
              <a:t>   </a:t>
            </a:r>
            <a:r>
              <a:rPr lang="zh-CN" altLang="en-US" sz="2400" b="1" dirty="0" smtClean="0">
                <a:solidFill>
                  <a:srgbClr val="FFC000"/>
                </a:solidFill>
                <a:latin typeface="汉仪文黑-55简" panose="00020600040101010101" charset="-122"/>
                <a:ea typeface="汉仪文黑-55简" panose="00020600040101010101" charset="-122"/>
              </a:rPr>
              <a:t>以主题为单元</a:t>
            </a:r>
            <a:r>
              <a:rPr lang="zh-CN" altLang="en-US" sz="2400" dirty="0" smtClean="0">
                <a:latin typeface="汉仪文黑-55简" panose="00020600040101010101" charset="-122"/>
                <a:ea typeface="汉仪文黑-55简" panose="00020600040101010101" charset="-122"/>
              </a:rPr>
              <a:t>（如“娃娃家”），目标包括：学唱《爸爸妈妈好》激发爱家情感并表达想法；欣赏乐曲模仿熟睡姿势，激发积极的情感体验；通过游戏形式学唱摇篮曲，鼓励大胆投入活动。</a:t>
            </a:r>
            <a:endParaRPr lang="zh-CN" altLang="en-US" sz="2400" dirty="0" smtClean="0">
              <a:latin typeface="汉仪文黑-55简" panose="00020600040101010101" charset="-122"/>
              <a:ea typeface="汉仪文黑-55简" panose="00020600040101010101" charset="-122"/>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p:cNvSpPr txBox="1"/>
          <p:nvPr/>
        </p:nvSpPr>
        <p:spPr>
          <a:xfrm>
            <a:off x="557530" y="222885"/>
            <a:ext cx="10555605"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rPr>
              <a:t>第一节 </a:t>
            </a:r>
            <a:r>
              <a:rPr lang="zh-CN" altLang="en-US" sz="3600" b="1" dirty="0" smtClean="0">
                <a:solidFill>
                  <a:srgbClr val="5C826D"/>
                </a:solidFill>
                <a:latin typeface="汉仪文黑-55简" panose="00020600040101010101" charset="-122"/>
                <a:ea typeface="汉仪文黑-55简" panose="00020600040101010101" charset="-122"/>
                <a:sym typeface="+mn-ea"/>
              </a:rPr>
              <a:t>学前儿童音乐教育的目标</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r>
              <a:rPr lang="zh-CN" altLang="en-US" sz="3200" b="1" dirty="0" smtClean="0">
                <a:solidFill>
                  <a:srgbClr val="D1AF6C"/>
                </a:solidFill>
                <a:latin typeface="汉仪文黑-55简" panose="00020600040101010101" charset="-122"/>
                <a:ea typeface="汉仪文黑-55简" panose="00020600040101010101" charset="-122"/>
                <a:sym typeface="+mn-ea"/>
              </a:rPr>
              <a:t>二、 学前儿童音乐教育的目标设置</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r>
              <a:rPr lang="zh-CN" altLang="en-US" sz="2800" b="1" dirty="0" smtClean="0">
                <a:latin typeface="汉仪文黑-55简" panose="00020600040101010101" charset="-122"/>
                <a:ea typeface="汉仪文黑-55简" panose="00020600040101010101" charset="-122"/>
                <a:sym typeface="+mn-ea"/>
              </a:rPr>
              <a:t>(二) 学前儿童音乐教育目标的内容范围</a:t>
            </a:r>
            <a:endParaRPr lang="zh-CN" altLang="en-US" sz="2800" b="1" dirty="0" smtClean="0">
              <a:latin typeface="汉仪文黑-55简" panose="00020600040101010101" charset="-122"/>
              <a:ea typeface="汉仪文黑-55简" panose="00020600040101010101" charset="-122"/>
              <a:sym typeface="+mn-ea"/>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任意多边形 4"/>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713230" y="1960880"/>
            <a:ext cx="8240395" cy="4780915"/>
          </a:xfrm>
          <a:prstGeom prst="rect">
            <a:avLst/>
          </a:prstGeom>
          <a:noFill/>
        </p:spPr>
        <p:txBody>
          <a:bodyPr wrap="square" rtlCol="0">
            <a:noAutofit/>
          </a:bodyPr>
          <a:p>
            <a:pPr algn="just"/>
            <a:r>
              <a:rPr lang="zh-CN" altLang="en-US" sz="2400" dirty="0" smtClean="0">
                <a:latin typeface="汉仪文黑-55简" panose="00020600040101010101" charset="-122"/>
                <a:ea typeface="汉仪文黑-55简" panose="00020600040101010101" charset="-122"/>
              </a:rPr>
              <a:t>4. 学前儿童音乐教育活动目标</a:t>
            </a:r>
            <a:endParaRPr lang="zh-CN" altLang="en-US" sz="2400" dirty="0" smtClean="0">
              <a:latin typeface="汉仪文黑-55简" panose="00020600040101010101" charset="-122"/>
              <a:ea typeface="汉仪文黑-55简" panose="00020600040101010101" charset="-122"/>
            </a:endParaRPr>
          </a:p>
          <a:p>
            <a:pPr algn="just"/>
            <a:r>
              <a:rPr lang="en-US" altLang="zh-CN" sz="2400" dirty="0" smtClean="0">
                <a:latin typeface="汉仪文黑-55简" panose="00020600040101010101" charset="-122"/>
                <a:ea typeface="汉仪文黑-55简" panose="00020600040101010101" charset="-122"/>
              </a:rPr>
              <a:t>    </a:t>
            </a:r>
            <a:r>
              <a:rPr lang="zh-CN" altLang="en-US" sz="2400" dirty="0" smtClean="0">
                <a:latin typeface="汉仪文黑-55简" panose="00020600040101010101" charset="-122"/>
                <a:ea typeface="汉仪文黑-55简" panose="00020600040101010101" charset="-122"/>
              </a:rPr>
              <a:t>学前儿童音乐教育目标可按活动类型制定。</a:t>
            </a:r>
            <a:endParaRPr lang="zh-CN" altLang="en-US" sz="2400" dirty="0" smtClean="0">
              <a:latin typeface="汉仪文黑-55简" panose="00020600040101010101" charset="-122"/>
              <a:ea typeface="汉仪文黑-55简" panose="00020600040101010101" charset="-122"/>
            </a:endParaRPr>
          </a:p>
          <a:p>
            <a:pPr algn="just"/>
            <a:r>
              <a:rPr lang="zh-CN" altLang="en-US" sz="2400" dirty="0" smtClean="0">
                <a:latin typeface="汉仪文黑-55简" panose="00020600040101010101" charset="-122"/>
                <a:ea typeface="汉仪文黑-55简" panose="00020600040101010101" charset="-122"/>
              </a:rPr>
              <a:t> </a:t>
            </a:r>
            <a:r>
              <a:rPr lang="en-US" altLang="zh-CN" sz="2400" dirty="0" smtClean="0">
                <a:latin typeface="汉仪文黑-55简" panose="00020600040101010101" charset="-122"/>
                <a:ea typeface="汉仪文黑-55简" panose="00020600040101010101" charset="-122"/>
              </a:rPr>
              <a:t>   </a:t>
            </a:r>
            <a:r>
              <a:rPr lang="zh-CN" altLang="en-US" sz="2400" dirty="0" smtClean="0">
                <a:latin typeface="汉仪文黑-55简" panose="00020600040101010101" charset="-122"/>
                <a:ea typeface="汉仪文黑-55简" panose="00020600040101010101" charset="-122"/>
              </a:rPr>
              <a:t>小班歌唱“小小鸡”目标为：感受歌曲节奏与旋律，用歌声、动作和表情表达喜爱之情，在唱玩中学习歌曲。</a:t>
            </a:r>
            <a:endParaRPr lang="zh-CN" altLang="en-US" sz="2400" dirty="0" smtClean="0">
              <a:latin typeface="汉仪文黑-55简" panose="00020600040101010101" charset="-122"/>
              <a:ea typeface="汉仪文黑-55简" panose="00020600040101010101" charset="-122"/>
            </a:endParaRPr>
          </a:p>
          <a:p>
            <a:pPr algn="just"/>
            <a:r>
              <a:rPr lang="zh-CN" altLang="en-US" sz="2400" dirty="0" smtClean="0">
                <a:latin typeface="汉仪文黑-55简" panose="00020600040101010101" charset="-122"/>
                <a:ea typeface="汉仪文黑-55简" panose="00020600040101010101" charset="-122"/>
              </a:rPr>
              <a:t> </a:t>
            </a:r>
            <a:r>
              <a:rPr lang="en-US" altLang="zh-CN" sz="2400" dirty="0" smtClean="0">
                <a:latin typeface="汉仪文黑-55简" panose="00020600040101010101" charset="-122"/>
                <a:ea typeface="汉仪文黑-55简" panose="00020600040101010101" charset="-122"/>
              </a:rPr>
              <a:t>   </a:t>
            </a:r>
            <a:r>
              <a:rPr lang="zh-CN" altLang="en-US" sz="2400" dirty="0" smtClean="0">
                <a:latin typeface="汉仪文黑-55简" panose="00020600040101010101" charset="-122"/>
                <a:ea typeface="汉仪文黑-55简" panose="00020600040101010101" charset="-122"/>
              </a:rPr>
              <a:t>中班打击乐“小星星”目标为：根据音乐形象选择乐器和节奏型，看图形谱并听指挥进行简单合奏，体验集体演奏的快乐，养成爱护乐器的习惯。</a:t>
            </a:r>
            <a:endParaRPr lang="zh-CN" altLang="en-US" sz="2400" dirty="0" smtClean="0">
              <a:latin typeface="汉仪文黑-55简" panose="00020600040101010101" charset="-122"/>
              <a:ea typeface="汉仪文黑-55简" panose="00020600040101010101" charset="-122"/>
            </a:endParaRPr>
          </a:p>
          <a:p>
            <a:pPr algn="just"/>
            <a:r>
              <a:rPr lang="zh-CN" altLang="en-US" sz="2400" dirty="0" smtClean="0">
                <a:latin typeface="汉仪文黑-55简" panose="00020600040101010101" charset="-122"/>
                <a:ea typeface="汉仪文黑-55简" panose="00020600040101010101" charset="-122"/>
              </a:rPr>
              <a:t> </a:t>
            </a:r>
            <a:r>
              <a:rPr lang="en-US" altLang="zh-CN" sz="2400" dirty="0" smtClean="0">
                <a:latin typeface="汉仪文黑-55简" panose="00020600040101010101" charset="-122"/>
                <a:ea typeface="汉仪文黑-55简" panose="00020600040101010101" charset="-122"/>
              </a:rPr>
              <a:t>   </a:t>
            </a:r>
            <a:r>
              <a:rPr lang="zh-CN" altLang="en-US" sz="2400" dirty="0" smtClean="0">
                <a:latin typeface="汉仪文黑-55简" panose="00020600040101010101" charset="-122"/>
                <a:ea typeface="汉仪文黑-55简" panose="00020600040101010101" charset="-122"/>
              </a:rPr>
              <a:t>大班音乐欣赏“黑森林里的故事”目标为：安静倾听并观看结构图，感受和体验音乐的旋律及结构，听辨乐句强音；创编动作表现不同角色走路节奏，在分角色表演中加深对乐曲的感受和理解，体验参与集体欣赏的快乐。</a:t>
            </a:r>
            <a:endParaRPr lang="zh-CN" altLang="en-US" sz="2400" dirty="0" smtClean="0">
              <a:latin typeface="汉仪文黑-55简" panose="00020600040101010101" charset="-122"/>
              <a:ea typeface="汉仪文黑-55简" panose="00020600040101010101" charset="-122"/>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22"/>
          <p:cNvSpPr txBox="1"/>
          <p:nvPr/>
        </p:nvSpPr>
        <p:spPr>
          <a:xfrm>
            <a:off x="2264215" y="1515543"/>
            <a:ext cx="1716019" cy="1445260"/>
          </a:xfrm>
          <a:prstGeom prst="rect">
            <a:avLst/>
          </a:prstGeom>
          <a:noFill/>
        </p:spPr>
        <p:txBody>
          <a:bodyPr wrap="square" rtlCol="0">
            <a:spAutoFit/>
          </a:bodyPr>
          <a:lstStyle/>
          <a:p>
            <a:pPr algn="ctr"/>
            <a:r>
              <a:rPr lang="en-US" altLang="zh-CN" sz="8800" b="1" dirty="0" smtClean="0">
                <a:solidFill>
                  <a:srgbClr val="5C826D"/>
                </a:solidFill>
                <a:latin typeface="汉仪文黑-55简" panose="00020600040101010101" charset="-122"/>
                <a:ea typeface="汉仪文黑-55简" panose="00020600040101010101" charset="-122"/>
              </a:rPr>
              <a:t>02</a:t>
            </a:r>
            <a:endParaRPr lang="en-US" altLang="zh-CN" sz="8800" b="1" dirty="0" smtClean="0">
              <a:solidFill>
                <a:srgbClr val="5C826D"/>
              </a:solidFill>
              <a:latin typeface="汉仪文黑-55简" panose="00020600040101010101" charset="-122"/>
              <a:ea typeface="汉仪文黑-55简" panose="00020600040101010101" charset="-122"/>
            </a:endParaRPr>
          </a:p>
        </p:txBody>
      </p:sp>
      <p:sp>
        <p:nvSpPr>
          <p:cNvPr id="32" name="文本框 31"/>
          <p:cNvSpPr txBox="1"/>
          <p:nvPr/>
        </p:nvSpPr>
        <p:spPr>
          <a:xfrm>
            <a:off x="2484755" y="2651125"/>
            <a:ext cx="7071995" cy="1753235"/>
          </a:xfrm>
          <a:prstGeom prst="rect">
            <a:avLst/>
          </a:prstGeom>
          <a:noFill/>
        </p:spPr>
        <p:txBody>
          <a:bodyPr wrap="square" rtlCol="0">
            <a:spAutoFit/>
          </a:bodyPr>
          <a:lstStyle/>
          <a:p>
            <a:r>
              <a:rPr lang="zh-CN" altLang="en-US" sz="5400" dirty="0" smtClean="0">
                <a:solidFill>
                  <a:srgbClr val="5C826D"/>
                </a:solidFill>
                <a:latin typeface="汉仪文黑-55简" panose="00020600040101010101" charset="-122"/>
                <a:ea typeface="汉仪文黑-55简" panose="00020600040101010101" charset="-122"/>
              </a:rPr>
              <a:t>学前儿童音乐教育活动的内容与组织</a:t>
            </a:r>
            <a:r>
              <a:rPr lang="zh-CN" altLang="en-US" sz="5400" dirty="0">
                <a:solidFill>
                  <a:srgbClr val="444F56"/>
                </a:solidFill>
                <a:latin typeface="汉仪文黑-55简" panose="00020600040101010101" charset="-122"/>
                <a:ea typeface="汉仪文黑-55简" panose="00020600040101010101" charset="-122"/>
              </a:rPr>
              <a:t> </a:t>
            </a:r>
            <a:endParaRPr lang="zh-CN" altLang="en-US" sz="5400" dirty="0">
              <a:solidFill>
                <a:srgbClr val="444F56"/>
              </a:solidFill>
              <a:latin typeface="汉仪文黑-55简" panose="00020600040101010101" charset="-122"/>
              <a:ea typeface="汉仪文黑-55简" panose="00020600040101010101" charset="-122"/>
            </a:endParaRPr>
          </a:p>
        </p:txBody>
      </p:sp>
      <p:grpSp>
        <p:nvGrpSpPr>
          <p:cNvPr id="4" name="组合 3"/>
          <p:cNvGrpSpPr/>
          <p:nvPr/>
        </p:nvGrpSpPr>
        <p:grpSpPr>
          <a:xfrm>
            <a:off x="-1106816" y="1200000"/>
            <a:ext cx="2626702" cy="4081897"/>
            <a:chOff x="-783260" y="1634148"/>
            <a:chExt cx="1873519" cy="2911450"/>
          </a:xfrm>
        </p:grpSpPr>
        <p:sp>
          <p:nvSpPr>
            <p:cNvPr id="5" name="任意多边形 4"/>
            <p:cNvSpPr/>
            <p:nvPr/>
          </p:nvSpPr>
          <p:spPr>
            <a:xfrm>
              <a:off x="-235005" y="2183954"/>
              <a:ext cx="1325264" cy="2361644"/>
            </a:xfrm>
            <a:custGeom>
              <a:avLst/>
              <a:gdLst>
                <a:gd name="connsiteX0" fmla="*/ 17082 w 974344"/>
                <a:gd name="connsiteY0" fmla="*/ 0 h 1914525"/>
                <a:gd name="connsiteX1" fmla="*/ 974344 w 974344"/>
                <a:gd name="connsiteY1" fmla="*/ 957263 h 1914525"/>
                <a:gd name="connsiteX2" fmla="*/ 17082 w 974344"/>
                <a:gd name="connsiteY2" fmla="*/ 1914525 h 1914525"/>
                <a:gd name="connsiteX3" fmla="*/ 0 w 974344"/>
                <a:gd name="connsiteY3" fmla="*/ 1897443 h 1914525"/>
                <a:gd name="connsiteX4" fmla="*/ 0 w 974344"/>
                <a:gd name="connsiteY4" fmla="*/ 17082 h 1914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4344" h="1914525">
                  <a:moveTo>
                    <a:pt x="17082" y="0"/>
                  </a:moveTo>
                  <a:lnTo>
                    <a:pt x="974344" y="957263"/>
                  </a:lnTo>
                  <a:lnTo>
                    <a:pt x="17082" y="1914525"/>
                  </a:lnTo>
                  <a:lnTo>
                    <a:pt x="0" y="1897443"/>
                  </a:lnTo>
                  <a:lnTo>
                    <a:pt x="0" y="17082"/>
                  </a:lnTo>
                  <a:close/>
                </a:path>
              </a:pathLst>
            </a:custGeom>
            <a:noFill/>
            <a:ln w="38100">
              <a:gradFill flip="none" rotWithShape="1">
                <a:gsLst>
                  <a:gs pos="0">
                    <a:srgbClr val="D7B26C">
                      <a:alpha val="0"/>
                    </a:srgbClr>
                  </a:gs>
                  <a:gs pos="75000">
                    <a:srgbClr val="D7B26C">
                      <a:alpha val="43000"/>
                    </a:srgbClr>
                  </a:gs>
                  <a:gs pos="32000">
                    <a:srgbClr val="D7B26C">
                      <a:alpha val="80000"/>
                    </a:srgbClr>
                  </a:gs>
                  <a:gs pos="100000">
                    <a:srgbClr val="D7B26C"/>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半闭框 5"/>
            <p:cNvSpPr/>
            <p:nvPr/>
          </p:nvSpPr>
          <p:spPr>
            <a:xfrm rot="8100000">
              <a:off x="-783260" y="1634148"/>
              <a:ext cx="1566522" cy="1566522"/>
            </a:xfrm>
            <a:prstGeom prst="halfFrame">
              <a:avLst>
                <a:gd name="adj1" fmla="val 29385"/>
                <a:gd name="adj2" fmla="val 29005"/>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任意多边形 6"/>
            <p:cNvSpPr/>
            <p:nvPr/>
          </p:nvSpPr>
          <p:spPr>
            <a:xfrm>
              <a:off x="-14293" y="2577266"/>
              <a:ext cx="883840" cy="1575018"/>
            </a:xfrm>
            <a:custGeom>
              <a:avLst/>
              <a:gdLst>
                <a:gd name="connsiteX0" fmla="*/ 17082 w 974344"/>
                <a:gd name="connsiteY0" fmla="*/ 0 h 1914525"/>
                <a:gd name="connsiteX1" fmla="*/ 974344 w 974344"/>
                <a:gd name="connsiteY1" fmla="*/ 957263 h 1914525"/>
                <a:gd name="connsiteX2" fmla="*/ 17082 w 974344"/>
                <a:gd name="connsiteY2" fmla="*/ 1914525 h 1914525"/>
                <a:gd name="connsiteX3" fmla="*/ 0 w 974344"/>
                <a:gd name="connsiteY3" fmla="*/ 1897443 h 1914525"/>
                <a:gd name="connsiteX4" fmla="*/ 0 w 974344"/>
                <a:gd name="connsiteY4" fmla="*/ 17082 h 1914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4344" h="1914525">
                  <a:moveTo>
                    <a:pt x="17082" y="0"/>
                  </a:moveTo>
                  <a:lnTo>
                    <a:pt x="974344" y="957263"/>
                  </a:lnTo>
                  <a:lnTo>
                    <a:pt x="17082" y="1914525"/>
                  </a:lnTo>
                  <a:lnTo>
                    <a:pt x="0" y="1897443"/>
                  </a:lnTo>
                  <a:lnTo>
                    <a:pt x="0" y="17082"/>
                  </a:lnTo>
                  <a:close/>
                </a:path>
              </a:pathLst>
            </a:custGeom>
            <a:noFill/>
            <a:ln w="38100">
              <a:gradFill flip="none" rotWithShape="1">
                <a:gsLst>
                  <a:gs pos="0">
                    <a:srgbClr val="D7B26C">
                      <a:alpha val="45000"/>
                    </a:srgbClr>
                  </a:gs>
                  <a:gs pos="75000">
                    <a:srgbClr val="D7B26C">
                      <a:alpha val="43000"/>
                    </a:srgbClr>
                  </a:gs>
                  <a:gs pos="32000">
                    <a:srgbClr val="D7B26C"/>
                  </a:gs>
                  <a:gs pos="100000">
                    <a:srgbClr val="D7B26C"/>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9629471" y="-57386"/>
            <a:ext cx="4744029" cy="6972537"/>
            <a:chOff x="9629471" y="-57386"/>
            <a:chExt cx="4744029" cy="6972537"/>
          </a:xfrm>
        </p:grpSpPr>
        <p:sp>
          <p:nvSpPr>
            <p:cNvPr id="25" name="任意多边形 24"/>
            <p:cNvSpPr/>
            <p:nvPr/>
          </p:nvSpPr>
          <p:spPr>
            <a:xfrm rot="2700000">
              <a:off x="10004350" y="1244426"/>
              <a:ext cx="4369150" cy="4369150"/>
            </a:xfrm>
            <a:custGeom>
              <a:avLst/>
              <a:gdLst>
                <a:gd name="connsiteX0" fmla="*/ 0 w 4369150"/>
                <a:gd name="connsiteY0" fmla="*/ 0 h 4369150"/>
                <a:gd name="connsiteX1" fmla="*/ 875900 w 4369150"/>
                <a:gd name="connsiteY1" fmla="*/ 875899 h 4369150"/>
                <a:gd name="connsiteX2" fmla="*/ 875899 w 4369150"/>
                <a:gd name="connsiteY2" fmla="*/ 3493251 h 4369150"/>
                <a:gd name="connsiteX3" fmla="*/ 3493251 w 4369150"/>
                <a:gd name="connsiteY3" fmla="*/ 3493251 h 4369150"/>
                <a:gd name="connsiteX4" fmla="*/ 4369150 w 4369150"/>
                <a:gd name="connsiteY4" fmla="*/ 4369150 h 4369150"/>
                <a:gd name="connsiteX5" fmla="*/ 0 w 4369150"/>
                <a:gd name="connsiteY5" fmla="*/ 4369150 h 4369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69150" h="4369150">
                  <a:moveTo>
                    <a:pt x="0" y="0"/>
                  </a:moveTo>
                  <a:lnTo>
                    <a:pt x="875900" y="875899"/>
                  </a:lnTo>
                  <a:lnTo>
                    <a:pt x="875899" y="3493251"/>
                  </a:lnTo>
                  <a:lnTo>
                    <a:pt x="3493251" y="3493251"/>
                  </a:lnTo>
                  <a:lnTo>
                    <a:pt x="4369150" y="4369150"/>
                  </a:lnTo>
                  <a:lnTo>
                    <a:pt x="0" y="4369150"/>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6" name="组合 25"/>
            <p:cNvGrpSpPr/>
            <p:nvPr/>
          </p:nvGrpSpPr>
          <p:grpSpPr>
            <a:xfrm>
              <a:off x="9629471" y="-57386"/>
              <a:ext cx="2620422" cy="6972537"/>
              <a:chOff x="9629471" y="-57386"/>
              <a:chExt cx="2620422" cy="6972537"/>
            </a:xfrm>
          </p:grpSpPr>
          <p:sp>
            <p:nvSpPr>
              <p:cNvPr id="27" name="任意多边形 26"/>
              <p:cNvSpPr/>
              <p:nvPr/>
            </p:nvSpPr>
            <p:spPr>
              <a:xfrm>
                <a:off x="10177462" y="5889069"/>
                <a:ext cx="2014538" cy="1007269"/>
              </a:xfrm>
              <a:custGeom>
                <a:avLst/>
                <a:gdLst>
                  <a:gd name="connsiteX0" fmla="*/ 1007269 w 2014538"/>
                  <a:gd name="connsiteY0" fmla="*/ 0 h 1007269"/>
                  <a:gd name="connsiteX1" fmla="*/ 2014538 w 2014538"/>
                  <a:gd name="connsiteY1" fmla="*/ 1007269 h 1007269"/>
                  <a:gd name="connsiteX2" fmla="*/ 0 w 2014538"/>
                  <a:gd name="connsiteY2" fmla="*/ 1007269 h 1007269"/>
                </a:gdLst>
                <a:ahLst/>
                <a:cxnLst>
                  <a:cxn ang="0">
                    <a:pos x="connsiteX0" y="connsiteY0"/>
                  </a:cxn>
                  <a:cxn ang="0">
                    <a:pos x="connsiteX1" y="connsiteY1"/>
                  </a:cxn>
                  <a:cxn ang="0">
                    <a:pos x="connsiteX2" y="connsiteY2"/>
                  </a:cxn>
                </a:cxnLst>
                <a:rect l="l" t="t" r="r" b="b"/>
                <a:pathLst>
                  <a:path w="2014538" h="1007269">
                    <a:moveTo>
                      <a:pt x="1007269" y="0"/>
                    </a:moveTo>
                    <a:lnTo>
                      <a:pt x="2014538" y="1007269"/>
                    </a:lnTo>
                    <a:lnTo>
                      <a:pt x="0" y="1007269"/>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9901083" y="2840615"/>
                <a:ext cx="2329761" cy="4074536"/>
              </a:xfrm>
              <a:custGeom>
                <a:avLst/>
                <a:gdLst>
                  <a:gd name="connsiteX0" fmla="*/ 2329761 w 2329761"/>
                  <a:gd name="connsiteY0" fmla="*/ 0 h 4074536"/>
                  <a:gd name="connsiteX1" fmla="*/ 2329761 w 2329761"/>
                  <a:gd name="connsiteY1" fmla="*/ 4074536 h 4074536"/>
                  <a:gd name="connsiteX2" fmla="*/ 1744775 w 2329761"/>
                  <a:gd name="connsiteY2" fmla="*/ 4074536 h 4074536"/>
                  <a:gd name="connsiteX3" fmla="*/ 0 w 2329761"/>
                  <a:gd name="connsiteY3" fmla="*/ 2329761 h 4074536"/>
                </a:gdLst>
                <a:ahLst/>
                <a:cxnLst>
                  <a:cxn ang="0">
                    <a:pos x="connsiteX0" y="connsiteY0"/>
                  </a:cxn>
                  <a:cxn ang="0">
                    <a:pos x="connsiteX1" y="connsiteY1"/>
                  </a:cxn>
                  <a:cxn ang="0">
                    <a:pos x="connsiteX2" y="connsiteY2"/>
                  </a:cxn>
                  <a:cxn ang="0">
                    <a:pos x="connsiteX3" y="connsiteY3"/>
                  </a:cxn>
                </a:cxnLst>
                <a:rect l="l" t="t" r="r" b="b"/>
                <a:pathLst>
                  <a:path w="2329761" h="4074536">
                    <a:moveTo>
                      <a:pt x="2329761" y="0"/>
                    </a:moveTo>
                    <a:lnTo>
                      <a:pt x="2329761" y="4074536"/>
                    </a:lnTo>
                    <a:lnTo>
                      <a:pt x="1744775" y="4074536"/>
                    </a:lnTo>
                    <a:lnTo>
                      <a:pt x="0" y="2329761"/>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10162403" y="3101936"/>
                <a:ext cx="2068440" cy="3811626"/>
              </a:xfrm>
              <a:custGeom>
                <a:avLst/>
                <a:gdLst>
                  <a:gd name="connsiteX0" fmla="*/ 2068440 w 2068440"/>
                  <a:gd name="connsiteY0" fmla="*/ 0 h 3811626"/>
                  <a:gd name="connsiteX1" fmla="*/ 2068440 w 2068440"/>
                  <a:gd name="connsiteY1" fmla="*/ 3811626 h 3811626"/>
                  <a:gd name="connsiteX2" fmla="*/ 1743186 w 2068440"/>
                  <a:gd name="connsiteY2" fmla="*/ 3811626 h 3811626"/>
                  <a:gd name="connsiteX3" fmla="*/ 0 w 2068440"/>
                  <a:gd name="connsiteY3" fmla="*/ 2068440 h 3811626"/>
                </a:gdLst>
                <a:ahLst/>
                <a:cxnLst>
                  <a:cxn ang="0">
                    <a:pos x="connsiteX0" y="connsiteY0"/>
                  </a:cxn>
                  <a:cxn ang="0">
                    <a:pos x="connsiteX1" y="connsiteY1"/>
                  </a:cxn>
                  <a:cxn ang="0">
                    <a:pos x="connsiteX2" y="connsiteY2"/>
                  </a:cxn>
                  <a:cxn ang="0">
                    <a:pos x="connsiteX3" y="connsiteY3"/>
                  </a:cxn>
                </a:cxnLst>
                <a:rect l="l" t="t" r="r" b="b"/>
                <a:pathLst>
                  <a:path w="2068440" h="3811626">
                    <a:moveTo>
                      <a:pt x="2068440" y="0"/>
                    </a:moveTo>
                    <a:lnTo>
                      <a:pt x="2068440" y="3811626"/>
                    </a:lnTo>
                    <a:lnTo>
                      <a:pt x="1743186" y="3811626"/>
                    </a:lnTo>
                    <a:lnTo>
                      <a:pt x="0" y="2068440"/>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9901084" y="-57386"/>
                <a:ext cx="2348809" cy="4093820"/>
              </a:xfrm>
              <a:custGeom>
                <a:avLst/>
                <a:gdLst>
                  <a:gd name="connsiteX0" fmla="*/ 1745011 w 2348809"/>
                  <a:gd name="connsiteY0" fmla="*/ 0 h 4093820"/>
                  <a:gd name="connsiteX1" fmla="*/ 2348809 w 2348809"/>
                  <a:gd name="connsiteY1" fmla="*/ 0 h 4093820"/>
                  <a:gd name="connsiteX2" fmla="*/ 2348809 w 2348809"/>
                  <a:gd name="connsiteY2" fmla="*/ 4093820 h 4093820"/>
                  <a:gd name="connsiteX3" fmla="*/ 0 w 2348809"/>
                  <a:gd name="connsiteY3" fmla="*/ 1745011 h 4093820"/>
                </a:gdLst>
                <a:ahLst/>
                <a:cxnLst>
                  <a:cxn ang="0">
                    <a:pos x="connsiteX0" y="connsiteY0"/>
                  </a:cxn>
                  <a:cxn ang="0">
                    <a:pos x="connsiteX1" y="connsiteY1"/>
                  </a:cxn>
                  <a:cxn ang="0">
                    <a:pos x="connsiteX2" y="connsiteY2"/>
                  </a:cxn>
                  <a:cxn ang="0">
                    <a:pos x="connsiteX3" y="connsiteY3"/>
                  </a:cxn>
                </a:cxnLst>
                <a:rect l="l" t="t" r="r" b="b"/>
                <a:pathLst>
                  <a:path w="2348809" h="4093820">
                    <a:moveTo>
                      <a:pt x="1745011" y="0"/>
                    </a:moveTo>
                    <a:lnTo>
                      <a:pt x="2348809" y="0"/>
                    </a:lnTo>
                    <a:lnTo>
                      <a:pt x="2348809" y="4093820"/>
                    </a:lnTo>
                    <a:lnTo>
                      <a:pt x="0" y="1745011"/>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a:off x="10162404" y="-57149"/>
                <a:ext cx="2057866" cy="3802641"/>
              </a:xfrm>
              <a:custGeom>
                <a:avLst/>
                <a:gdLst>
                  <a:gd name="connsiteX0" fmla="*/ 1744775 w 2057866"/>
                  <a:gd name="connsiteY0" fmla="*/ 0 h 3802641"/>
                  <a:gd name="connsiteX1" fmla="*/ 2057866 w 2057866"/>
                  <a:gd name="connsiteY1" fmla="*/ 0 h 3802641"/>
                  <a:gd name="connsiteX2" fmla="*/ 2057866 w 2057866"/>
                  <a:gd name="connsiteY2" fmla="*/ 3802641 h 3802641"/>
                  <a:gd name="connsiteX3" fmla="*/ 0 w 2057866"/>
                  <a:gd name="connsiteY3" fmla="*/ 1744775 h 3802641"/>
                </a:gdLst>
                <a:ahLst/>
                <a:cxnLst>
                  <a:cxn ang="0">
                    <a:pos x="connsiteX0" y="connsiteY0"/>
                  </a:cxn>
                  <a:cxn ang="0">
                    <a:pos x="connsiteX1" y="connsiteY1"/>
                  </a:cxn>
                  <a:cxn ang="0">
                    <a:pos x="connsiteX2" y="connsiteY2"/>
                  </a:cxn>
                  <a:cxn ang="0">
                    <a:pos x="connsiteX3" y="connsiteY3"/>
                  </a:cxn>
                </a:cxnLst>
                <a:rect l="l" t="t" r="r" b="b"/>
                <a:pathLst>
                  <a:path w="2057866" h="3802641">
                    <a:moveTo>
                      <a:pt x="1744775" y="0"/>
                    </a:moveTo>
                    <a:lnTo>
                      <a:pt x="2057866" y="0"/>
                    </a:lnTo>
                    <a:lnTo>
                      <a:pt x="2057866" y="3802641"/>
                    </a:lnTo>
                    <a:lnTo>
                      <a:pt x="0" y="1744775"/>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32"/>
              <p:cNvSpPr/>
              <p:nvPr/>
            </p:nvSpPr>
            <p:spPr>
              <a:xfrm>
                <a:off x="9629471" y="857250"/>
                <a:ext cx="2601373" cy="5143500"/>
              </a:xfrm>
              <a:custGeom>
                <a:avLst/>
                <a:gdLst>
                  <a:gd name="connsiteX0" fmla="*/ 2571750 w 2601373"/>
                  <a:gd name="connsiteY0" fmla="*/ 0 h 5143500"/>
                  <a:gd name="connsiteX1" fmla="*/ 2601373 w 2601373"/>
                  <a:gd name="connsiteY1" fmla="*/ 29623 h 5143500"/>
                  <a:gd name="connsiteX2" fmla="*/ 2601373 w 2601373"/>
                  <a:gd name="connsiteY2" fmla="*/ 5113877 h 5143500"/>
                  <a:gd name="connsiteX3" fmla="*/ 2571750 w 2601373"/>
                  <a:gd name="connsiteY3" fmla="*/ 5143500 h 5143500"/>
                  <a:gd name="connsiteX4" fmla="*/ 0 w 2601373"/>
                  <a:gd name="connsiteY4" fmla="*/ 257175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01373" h="5143500">
                    <a:moveTo>
                      <a:pt x="2571750" y="0"/>
                    </a:moveTo>
                    <a:lnTo>
                      <a:pt x="2601373" y="29623"/>
                    </a:lnTo>
                    <a:lnTo>
                      <a:pt x="2601373" y="5113877"/>
                    </a:lnTo>
                    <a:lnTo>
                      <a:pt x="2571750" y="5143500"/>
                    </a:lnTo>
                    <a:lnTo>
                      <a:pt x="0" y="2571750"/>
                    </a:lnTo>
                    <a:close/>
                  </a:path>
                </a:pathLst>
              </a:custGeom>
              <a:noFill/>
              <a:ln w="57150">
                <a:gradFill flip="none" rotWithShape="1">
                  <a:gsLst>
                    <a:gs pos="0">
                      <a:srgbClr val="D7B26C"/>
                    </a:gs>
                    <a:gs pos="57000">
                      <a:srgbClr val="D7B26C">
                        <a:alpha val="28000"/>
                      </a:srgbClr>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a:off x="10734370" y="1962150"/>
                <a:ext cx="1466850" cy="2933700"/>
              </a:xfrm>
              <a:custGeom>
                <a:avLst/>
                <a:gdLst>
                  <a:gd name="connsiteX0" fmla="*/ 1466850 w 1466850"/>
                  <a:gd name="connsiteY0" fmla="*/ 0 h 2933700"/>
                  <a:gd name="connsiteX1" fmla="*/ 1466850 w 1466850"/>
                  <a:gd name="connsiteY1" fmla="*/ 2933700 h 2933700"/>
                  <a:gd name="connsiteX2" fmla="*/ 0 w 1466850"/>
                  <a:gd name="connsiteY2" fmla="*/ 1466850 h 2933700"/>
                </a:gdLst>
                <a:ahLst/>
                <a:cxnLst>
                  <a:cxn ang="0">
                    <a:pos x="connsiteX0" y="connsiteY0"/>
                  </a:cxn>
                  <a:cxn ang="0">
                    <a:pos x="connsiteX1" y="connsiteY1"/>
                  </a:cxn>
                  <a:cxn ang="0">
                    <a:pos x="connsiteX2" y="connsiteY2"/>
                  </a:cxn>
                </a:cxnLst>
                <a:rect l="l" t="t" r="r" b="b"/>
                <a:pathLst>
                  <a:path w="1466850" h="2933700">
                    <a:moveTo>
                      <a:pt x="1466850" y="0"/>
                    </a:moveTo>
                    <a:lnTo>
                      <a:pt x="1466850" y="2933700"/>
                    </a:lnTo>
                    <a:lnTo>
                      <a:pt x="0" y="1466850"/>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a:off x="11237917" y="2465696"/>
                <a:ext cx="973877" cy="1926608"/>
              </a:xfrm>
              <a:custGeom>
                <a:avLst/>
                <a:gdLst>
                  <a:gd name="connsiteX0" fmla="*/ 963304 w 973877"/>
                  <a:gd name="connsiteY0" fmla="*/ 0 h 1926608"/>
                  <a:gd name="connsiteX1" fmla="*/ 973877 w 973877"/>
                  <a:gd name="connsiteY1" fmla="*/ 10573 h 1926608"/>
                  <a:gd name="connsiteX2" fmla="*/ 973877 w 973877"/>
                  <a:gd name="connsiteY2" fmla="*/ 1916035 h 1926608"/>
                  <a:gd name="connsiteX3" fmla="*/ 963304 w 973877"/>
                  <a:gd name="connsiteY3" fmla="*/ 1926608 h 1926608"/>
                  <a:gd name="connsiteX4" fmla="*/ 0 w 973877"/>
                  <a:gd name="connsiteY4" fmla="*/ 963304 h 1926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3877" h="1926608">
                    <a:moveTo>
                      <a:pt x="963304" y="0"/>
                    </a:moveTo>
                    <a:lnTo>
                      <a:pt x="973877" y="10573"/>
                    </a:lnTo>
                    <a:lnTo>
                      <a:pt x="973877" y="1916035"/>
                    </a:lnTo>
                    <a:lnTo>
                      <a:pt x="963304" y="1926608"/>
                    </a:lnTo>
                    <a:lnTo>
                      <a:pt x="0" y="963304"/>
                    </a:lnTo>
                    <a:close/>
                  </a:path>
                </a:pathLst>
              </a:custGeom>
              <a:noFill/>
              <a:ln w="57150">
                <a:gradFill flip="none" rotWithShape="1">
                  <a:gsLst>
                    <a:gs pos="0">
                      <a:srgbClr val="D7B26C"/>
                    </a:gs>
                    <a:gs pos="57000">
                      <a:srgbClr val="D7B26C">
                        <a:alpha val="28000"/>
                      </a:srgbClr>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p:cNvSpPr txBox="1"/>
          <p:nvPr/>
        </p:nvSpPr>
        <p:spPr>
          <a:xfrm>
            <a:off x="557530" y="222885"/>
            <a:ext cx="10555605"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sym typeface="+mn-ea"/>
              </a:rPr>
              <a:t>第二节 学前儿童音乐教育活动的内容与组织</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r>
              <a:rPr lang="zh-CN" altLang="en-US" sz="3200" b="1" dirty="0" smtClean="0">
                <a:solidFill>
                  <a:srgbClr val="D1AF6C"/>
                </a:solidFill>
                <a:latin typeface="汉仪文黑-55简" panose="00020600040101010101" charset="-122"/>
                <a:ea typeface="汉仪文黑-55简" panose="00020600040101010101" charset="-122"/>
                <a:sym typeface="+mn-ea"/>
              </a:rPr>
              <a:t>一、 学前儿童音乐教育活动内容概述</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endParaRPr lang="zh-CN" altLang="en-US" sz="2800" b="1" dirty="0" smtClean="0">
              <a:latin typeface="汉仪文黑-55简" panose="00020600040101010101" charset="-122"/>
              <a:ea typeface="汉仪文黑-55简" panose="00020600040101010101" charset="-122"/>
              <a:sym typeface="+mn-ea"/>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任意多边形 4"/>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713230" y="1960880"/>
            <a:ext cx="8240395" cy="4780915"/>
          </a:xfrm>
          <a:prstGeom prst="rect">
            <a:avLst/>
          </a:prstGeom>
          <a:noFill/>
        </p:spPr>
        <p:txBody>
          <a:bodyPr wrap="square" rtlCol="0">
            <a:noAutofit/>
          </a:bodyPr>
          <a:p>
            <a:pPr algn="just"/>
            <a:r>
              <a:rPr lang="en-US" altLang="zh-CN" sz="2400" dirty="0" smtClean="0">
                <a:latin typeface="汉仪文黑-55简" panose="00020600040101010101" charset="-122"/>
                <a:ea typeface="汉仪文黑-55简" panose="00020600040101010101" charset="-122"/>
              </a:rPr>
              <a:t>    </a:t>
            </a:r>
            <a:r>
              <a:rPr lang="zh-CN" altLang="en-US" sz="2400" dirty="0" smtClean="0">
                <a:latin typeface="汉仪文黑-55简" panose="00020600040101010101" charset="-122"/>
                <a:ea typeface="汉仪文黑-55简" panose="00020600040101010101" charset="-122"/>
              </a:rPr>
              <a:t>学前儿童音乐教育的内容是实现学前儿童音乐教育目标的重要中间环节，也是教育活动设计与具体实施的</a:t>
            </a:r>
            <a:r>
              <a:rPr lang="zh-CN" altLang="en-US" sz="2400" b="1" dirty="0" smtClean="0">
                <a:solidFill>
                  <a:srgbClr val="FFC000"/>
                </a:solidFill>
                <a:latin typeface="汉仪文黑-55简" panose="00020600040101010101" charset="-122"/>
                <a:ea typeface="汉仪文黑-55简" panose="00020600040101010101" charset="-122"/>
              </a:rPr>
              <a:t>主要依据</a:t>
            </a:r>
            <a:r>
              <a:rPr lang="zh-CN" altLang="en-US" sz="2400" dirty="0" smtClean="0">
                <a:latin typeface="汉仪文黑-55简" panose="00020600040101010101" charset="-122"/>
                <a:ea typeface="汉仪文黑-55简" panose="00020600040101010101" charset="-122"/>
              </a:rPr>
              <a:t>。学前儿童音乐教育活动包括</a:t>
            </a:r>
            <a:r>
              <a:rPr lang="zh-CN" altLang="en-US" sz="2400" b="1" dirty="0" smtClean="0">
                <a:solidFill>
                  <a:srgbClr val="FFC000"/>
                </a:solidFill>
                <a:latin typeface="汉仪文黑-55简" panose="00020600040101010101" charset="-122"/>
                <a:ea typeface="汉仪文黑-55简" panose="00020600040101010101" charset="-122"/>
              </a:rPr>
              <a:t>歌唱、韵律活动、打击乐演奏和音乐欣赏</a:t>
            </a:r>
            <a:r>
              <a:rPr lang="zh-CN" altLang="en-US" sz="2400" dirty="0" smtClean="0">
                <a:latin typeface="汉仪文黑-55简" panose="00020600040101010101" charset="-122"/>
                <a:ea typeface="汉仪文黑-55简" panose="00020600040101010101" charset="-122"/>
              </a:rPr>
              <a:t>四种基本内容。但在学前儿童音乐教育实践中，音乐教育活动涉及的内容是综合性的，各部分内容相互渗透并有其内在层次性，独立性则是相对的。</a:t>
            </a:r>
            <a:endParaRPr lang="zh-CN" altLang="en-US" sz="2400" dirty="0" smtClean="0">
              <a:latin typeface="汉仪文黑-55简" panose="00020600040101010101" charset="-122"/>
              <a:ea typeface="汉仪文黑-55简" panose="00020600040101010101" charset="-122"/>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p:cNvSpPr txBox="1"/>
          <p:nvPr/>
        </p:nvSpPr>
        <p:spPr>
          <a:xfrm>
            <a:off x="557530" y="222885"/>
            <a:ext cx="10555605"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sym typeface="+mn-ea"/>
              </a:rPr>
              <a:t>第二节 学前儿童音乐教育活动的内容与组织</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r>
              <a:rPr lang="zh-CN" altLang="en-US" sz="3200" b="1" dirty="0" smtClean="0">
                <a:solidFill>
                  <a:srgbClr val="D1AF6C"/>
                </a:solidFill>
                <a:latin typeface="汉仪文黑-55简" panose="00020600040101010101" charset="-122"/>
                <a:ea typeface="汉仪文黑-55简" panose="00020600040101010101" charset="-122"/>
                <a:sym typeface="+mn-ea"/>
              </a:rPr>
              <a:t>一、 学前儿童音乐教育活动内容概述</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endParaRPr lang="zh-CN" altLang="en-US" sz="2800" b="1" dirty="0" smtClean="0">
              <a:latin typeface="汉仪文黑-55简" panose="00020600040101010101" charset="-122"/>
              <a:ea typeface="汉仪文黑-55简" panose="00020600040101010101" charset="-122"/>
              <a:sym typeface="+mn-ea"/>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任意多边形 4"/>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713230" y="1960880"/>
            <a:ext cx="8240395" cy="4780915"/>
          </a:xfrm>
          <a:prstGeom prst="rect">
            <a:avLst/>
          </a:prstGeom>
          <a:noFill/>
        </p:spPr>
        <p:txBody>
          <a:bodyPr wrap="square" rtlCol="0">
            <a:noAutofit/>
          </a:bodyPr>
          <a:p>
            <a:pPr algn="just"/>
            <a:r>
              <a:rPr lang="zh-CN" altLang="en-US" sz="2400" dirty="0" smtClean="0">
                <a:latin typeface="汉仪文黑-55简" panose="00020600040101010101" charset="-122"/>
                <a:ea typeface="汉仪文黑-55简" panose="00020600040101010101" charset="-122"/>
              </a:rPr>
              <a:t>1. 歌唱</a:t>
            </a:r>
            <a:endParaRPr lang="zh-CN" altLang="en-US" sz="2400" dirty="0" smtClean="0">
              <a:latin typeface="汉仪文黑-55简" panose="00020600040101010101" charset="-122"/>
              <a:ea typeface="汉仪文黑-55简" panose="00020600040101010101" charset="-122"/>
            </a:endParaRPr>
          </a:p>
          <a:p>
            <a:pPr algn="just"/>
            <a:r>
              <a:rPr lang="en-US" altLang="zh-CN" sz="2400" dirty="0" smtClean="0">
                <a:latin typeface="汉仪文黑-55简" panose="00020600040101010101" charset="-122"/>
                <a:ea typeface="汉仪文黑-55简" panose="00020600040101010101" charset="-122"/>
              </a:rPr>
              <a:t>    </a:t>
            </a:r>
            <a:r>
              <a:rPr lang="zh-CN" altLang="en-US" sz="2400" dirty="0" smtClean="0">
                <a:latin typeface="汉仪文黑-55简" panose="00020600040101010101" charset="-122"/>
                <a:ea typeface="汉仪文黑-55简" panose="00020600040101010101" charset="-122"/>
              </a:rPr>
              <a:t>歌唱是指</a:t>
            </a:r>
            <a:r>
              <a:rPr lang="zh-CN" altLang="en-US" sz="2400" b="1" dirty="0" smtClean="0">
                <a:solidFill>
                  <a:srgbClr val="FFC000"/>
                </a:solidFill>
                <a:latin typeface="汉仪文黑-55简" panose="00020600040101010101" charset="-122"/>
                <a:ea typeface="汉仪文黑-55简" panose="00020600040101010101" charset="-122"/>
              </a:rPr>
              <a:t>用嗓音演唱各类歌曲的活动</a:t>
            </a:r>
            <a:r>
              <a:rPr lang="zh-CN" altLang="en-US" sz="2400" dirty="0" smtClean="0">
                <a:latin typeface="汉仪文黑-55简" panose="00020600040101010101" charset="-122"/>
                <a:ea typeface="汉仪文黑-55简" panose="00020600040101010101" charset="-122"/>
              </a:rPr>
              <a:t>。歌唱活动是人类表达、交流思想感情的</a:t>
            </a:r>
            <a:r>
              <a:rPr lang="zh-CN" altLang="en-US" sz="2400" b="1" dirty="0" smtClean="0">
                <a:solidFill>
                  <a:srgbClr val="FFC000"/>
                </a:solidFill>
                <a:latin typeface="汉仪文黑-55简" panose="00020600040101010101" charset="-122"/>
                <a:ea typeface="汉仪文黑-55简" panose="00020600040101010101" charset="-122"/>
              </a:rPr>
              <a:t>最自然</a:t>
            </a:r>
            <a:r>
              <a:rPr lang="zh-CN" altLang="en-US" sz="2400" dirty="0" smtClean="0">
                <a:latin typeface="汉仪文黑-55简" panose="00020600040101010101" charset="-122"/>
                <a:ea typeface="汉仪文黑-55简" panose="00020600040101010101" charset="-122"/>
              </a:rPr>
              <a:t>的一种方式。它是学前儿童音乐教育活动中的一个重要领域。学前儿童歌唱活动的教育内容主要包括歌曲(如儿童歌曲、节奏朗诵、歌曲说唱等)、歌唱的表演形式以及歌唱的简单技能等。在歌唱活动中，儿童能得到美的熏陶与感染，体验丰富的情感，陶冶情操；启迪心智，并完善品格。</a:t>
            </a:r>
            <a:endParaRPr lang="zh-CN" altLang="en-US" sz="2400" dirty="0" smtClean="0">
              <a:latin typeface="汉仪文黑-55简" panose="00020600040101010101" charset="-122"/>
              <a:ea typeface="汉仪文黑-55简" panose="00020600040101010101" charset="-122"/>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p:cNvSpPr txBox="1"/>
          <p:nvPr/>
        </p:nvSpPr>
        <p:spPr>
          <a:xfrm>
            <a:off x="557530" y="222885"/>
            <a:ext cx="10555605"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sym typeface="+mn-ea"/>
              </a:rPr>
              <a:t>第二节 学前儿童音乐教育活动的内容与组织</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r>
              <a:rPr lang="zh-CN" altLang="en-US" sz="3200" b="1" dirty="0" smtClean="0">
                <a:solidFill>
                  <a:srgbClr val="D1AF6C"/>
                </a:solidFill>
                <a:latin typeface="汉仪文黑-55简" panose="00020600040101010101" charset="-122"/>
                <a:ea typeface="汉仪文黑-55简" panose="00020600040101010101" charset="-122"/>
                <a:sym typeface="+mn-ea"/>
              </a:rPr>
              <a:t>一、 学前儿童音乐教育活动内容概述</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endParaRPr lang="zh-CN" altLang="en-US" sz="2800" b="1" dirty="0" smtClean="0">
              <a:latin typeface="汉仪文黑-55简" panose="00020600040101010101" charset="-122"/>
              <a:ea typeface="汉仪文黑-55简" panose="00020600040101010101" charset="-122"/>
              <a:sym typeface="+mn-ea"/>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任意多边形 4"/>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713230" y="1960880"/>
            <a:ext cx="8240395" cy="4780915"/>
          </a:xfrm>
          <a:prstGeom prst="rect">
            <a:avLst/>
          </a:prstGeom>
          <a:noFill/>
        </p:spPr>
        <p:txBody>
          <a:bodyPr wrap="square" rtlCol="0">
            <a:noAutofit/>
          </a:bodyPr>
          <a:p>
            <a:pPr algn="just"/>
            <a:r>
              <a:rPr lang="zh-CN" altLang="en-US" sz="2400" dirty="0" smtClean="0">
                <a:latin typeface="汉仪文黑-55简" panose="00020600040101010101" charset="-122"/>
                <a:ea typeface="汉仪文黑-55简" panose="00020600040101010101" charset="-122"/>
              </a:rPr>
              <a:t>2. 韵律活动</a:t>
            </a:r>
            <a:endParaRPr lang="zh-CN" altLang="en-US" sz="2400" dirty="0" smtClean="0">
              <a:latin typeface="汉仪文黑-55简" panose="00020600040101010101" charset="-122"/>
              <a:ea typeface="汉仪文黑-55简" panose="00020600040101010101" charset="-122"/>
            </a:endParaRPr>
          </a:p>
          <a:p>
            <a:pPr algn="just"/>
            <a:r>
              <a:rPr lang="en-US" altLang="zh-CN" sz="2400" dirty="0" smtClean="0">
                <a:latin typeface="汉仪文黑-55简" panose="00020600040101010101" charset="-122"/>
                <a:ea typeface="汉仪文黑-55简" panose="00020600040101010101" charset="-122"/>
              </a:rPr>
              <a:t>    </a:t>
            </a:r>
            <a:r>
              <a:rPr lang="zh-CN" altLang="en-US" sz="2400" dirty="0" smtClean="0">
                <a:latin typeface="汉仪文黑-55简" panose="00020600040101010101" charset="-122"/>
                <a:ea typeface="汉仪文黑-55简" panose="00020600040101010101" charset="-122"/>
              </a:rPr>
              <a:t>节奏是音乐的灵魂，对节奏的感受与表现是音乐教育的重要内容。随音乐进行的身体动作是学前儿童体验与表达情感最自然的方式之一。</a:t>
            </a:r>
            <a:r>
              <a:rPr lang="zh-CN" altLang="en-US" sz="2400" b="1" dirty="0" smtClean="0">
                <a:solidFill>
                  <a:srgbClr val="FFC000"/>
                </a:solidFill>
                <a:latin typeface="汉仪文黑-55简" panose="00020600040101010101" charset="-122"/>
                <a:ea typeface="汉仪文黑-55简" panose="00020600040101010101" charset="-122"/>
              </a:rPr>
              <a:t>韵律活动即指伴随音乐进行的，与音乐相协调的有节奏的身体动作。</a:t>
            </a:r>
            <a:r>
              <a:rPr lang="zh-CN" altLang="en-US" sz="2400" dirty="0" smtClean="0">
                <a:latin typeface="汉仪文黑-55简" panose="00020600040101010101" charset="-122"/>
                <a:ea typeface="汉仪文黑-55简" panose="00020600040101010101" charset="-122"/>
              </a:rPr>
              <a:t>学前儿童韵律活动主要包括律动、舞蹈、音乐游戏以及身体节奏活动等方面。韵律活动不仅能发展儿童身体运动的能力，发展儿童借助身体动作感受和表现音乐的能力，提高儿童的动作协调能力，还能发展儿童的身体探究能力及对音乐的探究能力，发展儿童的想象、联想与创造性表达能力，满足儿童活动与交往的需要。韵律活动为儿童的身心健康发展提供了必要的外部条件。</a:t>
            </a:r>
            <a:endParaRPr lang="zh-CN" altLang="en-US" sz="2400" dirty="0" smtClean="0">
              <a:latin typeface="汉仪文黑-55简" panose="00020600040101010101" charset="-122"/>
              <a:ea typeface="汉仪文黑-55简" panose="00020600040101010101" charset="-122"/>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p:cNvSpPr txBox="1"/>
          <p:nvPr/>
        </p:nvSpPr>
        <p:spPr>
          <a:xfrm>
            <a:off x="557530" y="222885"/>
            <a:ext cx="10555605"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sym typeface="+mn-ea"/>
              </a:rPr>
              <a:t>第二节 学前儿童音乐教育活动的内容与组织</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r>
              <a:rPr lang="zh-CN" altLang="en-US" sz="3200" b="1" dirty="0" smtClean="0">
                <a:solidFill>
                  <a:srgbClr val="D1AF6C"/>
                </a:solidFill>
                <a:latin typeface="汉仪文黑-55简" panose="00020600040101010101" charset="-122"/>
                <a:ea typeface="汉仪文黑-55简" panose="00020600040101010101" charset="-122"/>
                <a:sym typeface="+mn-ea"/>
              </a:rPr>
              <a:t>一、 学前儿童音乐教育活动内容概述</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endParaRPr lang="zh-CN" altLang="en-US" sz="2800" b="1" dirty="0" smtClean="0">
              <a:latin typeface="汉仪文黑-55简" panose="00020600040101010101" charset="-122"/>
              <a:ea typeface="汉仪文黑-55简" panose="00020600040101010101" charset="-122"/>
              <a:sym typeface="+mn-ea"/>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任意多边形 4"/>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713230" y="1960880"/>
            <a:ext cx="8240395" cy="4780915"/>
          </a:xfrm>
          <a:prstGeom prst="rect">
            <a:avLst/>
          </a:prstGeom>
          <a:noFill/>
        </p:spPr>
        <p:txBody>
          <a:bodyPr wrap="square" rtlCol="0">
            <a:noAutofit/>
          </a:bodyPr>
          <a:p>
            <a:pPr algn="just"/>
            <a:r>
              <a:rPr lang="zh-CN" altLang="en-US" sz="2400" dirty="0" smtClean="0">
                <a:latin typeface="汉仪文黑-55简" panose="00020600040101010101" charset="-122"/>
                <a:ea typeface="汉仪文黑-55简" panose="00020600040101010101" charset="-122"/>
              </a:rPr>
              <a:t>3. 打击乐演奏</a:t>
            </a:r>
            <a:endParaRPr lang="zh-CN" altLang="en-US" sz="2400" dirty="0" smtClean="0">
              <a:latin typeface="汉仪文黑-55简" panose="00020600040101010101" charset="-122"/>
              <a:ea typeface="汉仪文黑-55简" panose="00020600040101010101" charset="-122"/>
            </a:endParaRPr>
          </a:p>
          <a:p>
            <a:pPr algn="just"/>
            <a:r>
              <a:rPr lang="en-US" altLang="zh-CN" sz="2400" dirty="0" smtClean="0">
                <a:latin typeface="汉仪文黑-55简" panose="00020600040101010101" charset="-122"/>
                <a:ea typeface="汉仪文黑-55简" panose="00020600040101010101" charset="-122"/>
              </a:rPr>
              <a:t>    </a:t>
            </a:r>
            <a:r>
              <a:rPr lang="zh-CN" altLang="en-US" sz="2400" dirty="0" smtClean="0">
                <a:latin typeface="汉仪文黑-55简" panose="00020600040101010101" charset="-122"/>
                <a:ea typeface="汉仪文黑-55简" panose="00020600040101010101" charset="-122"/>
              </a:rPr>
              <a:t>在人类乐器演奏的历史中，打击乐器是起源最早的乐器种类之一。由于打击乐器是没有固定音高的乐器，因此更有利于儿童掌握常用的音乐节奏类型，更能有效发展儿童听辨节奏与乐器音色的能力。同时，由于打击乐器相对于其他乐器种类更易操作，因此它是儿童</a:t>
            </a:r>
            <a:r>
              <a:rPr lang="zh-CN" altLang="en-US" sz="2400" b="1" dirty="0" smtClean="0">
                <a:solidFill>
                  <a:srgbClr val="FFC000"/>
                </a:solidFill>
                <a:latin typeface="汉仪文黑-55简" panose="00020600040101010101" charset="-122"/>
                <a:ea typeface="汉仪文黑-55简" panose="00020600040101010101" charset="-122"/>
              </a:rPr>
              <a:t>最易掌握的乐器</a:t>
            </a:r>
            <a:r>
              <a:rPr lang="zh-CN" altLang="en-US" sz="2400" dirty="0" smtClean="0">
                <a:latin typeface="汉仪文黑-55简" panose="00020600040101010101" charset="-122"/>
                <a:ea typeface="汉仪文黑-55简" panose="00020600040101010101" charset="-122"/>
              </a:rPr>
              <a:t>。儿童在丰富的乐器演奏活动中，可获得音乐享受和自我成就的满足感。开展集体性的打击乐演奏活动，能有效地发展儿童的合作意识与协调能力，并且发展儿童的探索精神和创造能力。</a:t>
            </a:r>
            <a:endParaRPr lang="zh-CN" altLang="en-US" sz="2400" dirty="0" smtClean="0">
              <a:latin typeface="汉仪文黑-55简" panose="00020600040101010101" charset="-122"/>
              <a:ea typeface="汉仪文黑-55简" panose="00020600040101010101" charset="-122"/>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p:cNvSpPr txBox="1"/>
          <p:nvPr/>
        </p:nvSpPr>
        <p:spPr>
          <a:xfrm>
            <a:off x="557530" y="222885"/>
            <a:ext cx="10555605"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sym typeface="+mn-ea"/>
              </a:rPr>
              <a:t>第二节 学前儿童音乐教育活动的内容与组织</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r>
              <a:rPr lang="zh-CN" altLang="en-US" sz="3200" b="1" dirty="0" smtClean="0">
                <a:solidFill>
                  <a:srgbClr val="D1AF6C"/>
                </a:solidFill>
                <a:latin typeface="汉仪文黑-55简" panose="00020600040101010101" charset="-122"/>
                <a:ea typeface="汉仪文黑-55简" panose="00020600040101010101" charset="-122"/>
                <a:sym typeface="+mn-ea"/>
              </a:rPr>
              <a:t>一、 学前儿童音乐教育活动内容概述</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endParaRPr lang="zh-CN" altLang="en-US" sz="2800" b="1" dirty="0" smtClean="0">
              <a:latin typeface="汉仪文黑-55简" panose="00020600040101010101" charset="-122"/>
              <a:ea typeface="汉仪文黑-55简" panose="00020600040101010101" charset="-122"/>
              <a:sym typeface="+mn-ea"/>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任意多边形 4"/>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713230" y="1960880"/>
            <a:ext cx="8240395" cy="4780915"/>
          </a:xfrm>
          <a:prstGeom prst="rect">
            <a:avLst/>
          </a:prstGeom>
          <a:noFill/>
        </p:spPr>
        <p:txBody>
          <a:bodyPr wrap="square" rtlCol="0">
            <a:noAutofit/>
          </a:bodyPr>
          <a:p>
            <a:pPr algn="just"/>
            <a:r>
              <a:rPr lang="zh-CN" altLang="en-US" sz="2400" dirty="0" smtClean="0">
                <a:latin typeface="汉仪文黑-55简" panose="00020600040101010101" charset="-122"/>
                <a:ea typeface="汉仪文黑-55简" panose="00020600040101010101" charset="-122"/>
              </a:rPr>
              <a:t>4. 音乐欣赏</a:t>
            </a:r>
            <a:endParaRPr lang="zh-CN" altLang="en-US" sz="2400" dirty="0" smtClean="0">
              <a:latin typeface="汉仪文黑-55简" panose="00020600040101010101" charset="-122"/>
              <a:ea typeface="汉仪文黑-55简" panose="00020600040101010101" charset="-122"/>
            </a:endParaRPr>
          </a:p>
          <a:p>
            <a:pPr algn="just"/>
            <a:r>
              <a:rPr lang="en-US" altLang="zh-CN" sz="2400" dirty="0" smtClean="0">
                <a:latin typeface="汉仪文黑-55简" panose="00020600040101010101" charset="-122"/>
                <a:ea typeface="汉仪文黑-55简" panose="00020600040101010101" charset="-122"/>
              </a:rPr>
              <a:t>    </a:t>
            </a:r>
            <a:r>
              <a:rPr lang="zh-CN" altLang="en-US" sz="2400" dirty="0" smtClean="0">
                <a:latin typeface="汉仪文黑-55简" panose="00020600040101010101" charset="-122"/>
                <a:ea typeface="汉仪文黑-55简" panose="00020600040101010101" charset="-122"/>
              </a:rPr>
              <a:t>音乐欣赏是主要</a:t>
            </a:r>
            <a:r>
              <a:rPr lang="zh-CN" altLang="en-US" sz="2400" b="1" dirty="0" smtClean="0">
                <a:solidFill>
                  <a:srgbClr val="FFC000"/>
                </a:solidFill>
                <a:latin typeface="汉仪文黑-55简" panose="00020600040101010101" charset="-122"/>
                <a:ea typeface="汉仪文黑-55简" panose="00020600040101010101" charset="-122"/>
              </a:rPr>
              <a:t>通过倾听音乐作品、观赏音乐表演以及聆听周围环境中的各种乐音获得审美享受的音乐教育活动。</a:t>
            </a:r>
            <a:r>
              <a:rPr lang="zh-CN" altLang="en-US" sz="2400" dirty="0" smtClean="0">
                <a:latin typeface="汉仪文黑-55简" panose="00020600040101010101" charset="-122"/>
                <a:ea typeface="汉仪文黑-55简" panose="00020600040101010101" charset="-122"/>
              </a:rPr>
              <a:t>音乐欣赏可以开阔儿童的音乐视野，萌发儿童初步地感受美和表现美的情趣，丰富儿童欣赏音乐的经验，发展儿童的欣赏能力和审美能力，培养儿童对音乐敏锐的感受力与创造力。音乐教学心理的研究多次证明音乐感知活动不仅是一种听觉感知活动，更是多种感觉通道协同的感知活动。因此近年来，在学前儿童音乐欣赏活动中，教师越来越重视</a:t>
            </a:r>
            <a:r>
              <a:rPr lang="zh-CN" altLang="en-US" sz="2400" b="1" dirty="0" smtClean="0">
                <a:solidFill>
                  <a:srgbClr val="FFC000"/>
                </a:solidFill>
                <a:latin typeface="汉仪文黑-55简" panose="00020600040101010101" charset="-122"/>
                <a:ea typeface="汉仪文黑-55简" panose="00020600040101010101" charset="-122"/>
              </a:rPr>
              <a:t>调动儿童多种感觉通道的参与</a:t>
            </a:r>
            <a:r>
              <a:rPr lang="zh-CN" altLang="en-US" sz="2400" dirty="0" smtClean="0">
                <a:latin typeface="汉仪文黑-55简" panose="00020600040101010101" charset="-122"/>
                <a:ea typeface="汉仪文黑-55简" panose="00020600040101010101" charset="-122"/>
              </a:rPr>
              <a:t>，使儿童对音乐进行全方位和多层次的探究体验，而非仅限于倾听欣赏音乐。</a:t>
            </a:r>
            <a:endParaRPr lang="zh-CN" altLang="en-US" sz="2400" dirty="0" smtClean="0">
              <a:latin typeface="汉仪文黑-55简" panose="00020600040101010101" charset="-122"/>
              <a:ea typeface="汉仪文黑-55简" panose="00020600040101010101" charset="-122"/>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p:cNvSpPr txBox="1"/>
          <p:nvPr/>
        </p:nvSpPr>
        <p:spPr>
          <a:xfrm>
            <a:off x="557530" y="222885"/>
            <a:ext cx="10555605"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sym typeface="+mn-ea"/>
              </a:rPr>
              <a:t>第二节 学前儿童音乐教育活动的内容与组织</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r>
              <a:rPr lang="zh-CN" altLang="en-US" sz="3200" b="1" dirty="0" smtClean="0">
                <a:solidFill>
                  <a:srgbClr val="D1AF6C"/>
                </a:solidFill>
                <a:latin typeface="汉仪文黑-55简" panose="00020600040101010101" charset="-122"/>
                <a:ea typeface="汉仪文黑-55简" panose="00020600040101010101" charset="-122"/>
                <a:sym typeface="+mn-ea"/>
              </a:rPr>
              <a:t>二、 学前儿童音乐教育活动内容的选择与组织</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r>
              <a:rPr lang="zh-CN" altLang="en-US" sz="2800" b="1" dirty="0" smtClean="0">
                <a:latin typeface="汉仪文黑-55简" panose="00020600040101010101" charset="-122"/>
                <a:ea typeface="汉仪文黑-55简" panose="00020600040101010101" charset="-122"/>
                <a:sym typeface="+mn-ea"/>
              </a:rPr>
              <a:t>(一) 内容选择</a:t>
            </a:r>
            <a:endParaRPr lang="zh-CN" altLang="en-US" sz="2800" b="1" dirty="0" smtClean="0">
              <a:latin typeface="汉仪文黑-55简" panose="00020600040101010101" charset="-122"/>
              <a:ea typeface="汉仪文黑-55简" panose="00020600040101010101" charset="-122"/>
              <a:sym typeface="+mn-ea"/>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任意多边形 4"/>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713230" y="1960880"/>
            <a:ext cx="8240395" cy="4780915"/>
          </a:xfrm>
          <a:prstGeom prst="rect">
            <a:avLst/>
          </a:prstGeom>
          <a:noFill/>
        </p:spPr>
        <p:txBody>
          <a:bodyPr wrap="square" rtlCol="0">
            <a:noAutofit/>
          </a:bodyPr>
          <a:p>
            <a:pPr algn="just"/>
            <a:r>
              <a:rPr lang="zh-CN" altLang="en-US" sz="2400" dirty="0" smtClean="0">
                <a:latin typeface="汉仪文黑-55简" panose="00020600040101010101" charset="-122"/>
                <a:ea typeface="汉仪文黑-55简" panose="00020600040101010101" charset="-122"/>
              </a:rPr>
              <a:t>1. 审美性</a:t>
            </a:r>
            <a:endParaRPr lang="zh-CN" altLang="en-US" sz="2400" dirty="0" smtClean="0">
              <a:latin typeface="汉仪文黑-55简" panose="00020600040101010101" charset="-122"/>
              <a:ea typeface="汉仪文黑-55简" panose="00020600040101010101" charset="-122"/>
            </a:endParaRPr>
          </a:p>
          <a:p>
            <a:pPr algn="just"/>
            <a:r>
              <a:rPr lang="en-US" altLang="zh-CN" sz="2400" dirty="0" smtClean="0">
                <a:latin typeface="汉仪文黑-55简" panose="00020600040101010101" charset="-122"/>
                <a:ea typeface="汉仪文黑-55简" panose="00020600040101010101" charset="-122"/>
              </a:rPr>
              <a:t>    </a:t>
            </a:r>
            <a:r>
              <a:rPr lang="zh-CN" altLang="en-US" sz="2400" dirty="0" smtClean="0">
                <a:latin typeface="汉仪文黑-55简" panose="00020600040101010101" charset="-122"/>
                <a:ea typeface="汉仪文黑-55简" panose="00020600040101010101" charset="-122"/>
              </a:rPr>
              <a:t>审美性主要指的是</a:t>
            </a:r>
            <a:r>
              <a:rPr lang="zh-CN" altLang="en-US" sz="2400" b="1" dirty="0" smtClean="0">
                <a:solidFill>
                  <a:srgbClr val="FFC000"/>
                </a:solidFill>
                <a:latin typeface="汉仪文黑-55简" panose="00020600040101010101" charset="-122"/>
                <a:ea typeface="汉仪文黑-55简" panose="00020600040101010101" charset="-122"/>
              </a:rPr>
              <a:t>音乐作品要有较强的艺术性，能给欣赏者以审美的享受。</a:t>
            </a:r>
            <a:r>
              <a:rPr lang="zh-CN" altLang="en-US" sz="2400" dirty="0" smtClean="0">
                <a:latin typeface="汉仪文黑-55简" panose="00020600040101010101" charset="-122"/>
                <a:ea typeface="汉仪文黑-55简" panose="00020600040101010101" charset="-122"/>
              </a:rPr>
              <a:t>学前儿童音乐教育应是一种审美教育，它应以美的形式、内容、方法和手段加以组织，通过美的活动在潜移默化之中赋予儿童一种审美的态度、眼光与情怀。同时，由于音乐是听觉的声音艺术，因此学前儿童音乐教育活动内容的选择必须充分发挥音乐作为声音艺术的基本特征，注意音乐的声音质量和音响效果。</a:t>
            </a:r>
            <a:endParaRPr lang="zh-CN" altLang="en-US" sz="2400" dirty="0" smtClean="0">
              <a:latin typeface="汉仪文黑-55简" panose="00020600040101010101" charset="-122"/>
              <a:ea typeface="汉仪文黑-55简" panose="00020600040101010101"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22"/>
          <p:cNvSpPr txBox="1"/>
          <p:nvPr/>
        </p:nvSpPr>
        <p:spPr>
          <a:xfrm>
            <a:off x="2470150" y="1492885"/>
            <a:ext cx="1877695" cy="1445260"/>
          </a:xfrm>
          <a:prstGeom prst="rect">
            <a:avLst/>
          </a:prstGeom>
          <a:noFill/>
        </p:spPr>
        <p:txBody>
          <a:bodyPr wrap="square" rtlCol="0">
            <a:spAutoFit/>
          </a:bodyPr>
          <a:lstStyle/>
          <a:p>
            <a:r>
              <a:rPr lang="en-US" altLang="zh-CN" sz="8800" b="1" dirty="0" smtClean="0">
                <a:solidFill>
                  <a:srgbClr val="5C826D"/>
                </a:solidFill>
                <a:latin typeface="汉仪文黑-55简" panose="00020600040101010101" charset="-122"/>
                <a:ea typeface="汉仪文黑-55简" panose="00020600040101010101" charset="-122"/>
              </a:rPr>
              <a:t>01</a:t>
            </a:r>
            <a:endParaRPr lang="en-US" altLang="zh-CN" sz="8800" b="1" dirty="0" smtClean="0">
              <a:solidFill>
                <a:srgbClr val="5C826D"/>
              </a:solidFill>
              <a:latin typeface="汉仪文黑-55简" panose="00020600040101010101" charset="-122"/>
              <a:ea typeface="汉仪文黑-55简" panose="00020600040101010101" charset="-122"/>
            </a:endParaRPr>
          </a:p>
        </p:txBody>
      </p:sp>
      <p:sp>
        <p:nvSpPr>
          <p:cNvPr id="32" name="文本框 31"/>
          <p:cNvSpPr txBox="1"/>
          <p:nvPr/>
        </p:nvSpPr>
        <p:spPr>
          <a:xfrm>
            <a:off x="2487930" y="2620645"/>
            <a:ext cx="7472045" cy="1753235"/>
          </a:xfrm>
          <a:prstGeom prst="rect">
            <a:avLst/>
          </a:prstGeom>
          <a:noFill/>
        </p:spPr>
        <p:txBody>
          <a:bodyPr wrap="square" rtlCol="0">
            <a:spAutoFit/>
          </a:bodyPr>
          <a:lstStyle/>
          <a:p>
            <a:pPr algn="l">
              <a:buClrTx/>
              <a:buSzTx/>
              <a:buFontTx/>
            </a:pPr>
            <a:r>
              <a:rPr lang="zh-CN" altLang="en-US" sz="5400" dirty="0" smtClean="0">
                <a:solidFill>
                  <a:srgbClr val="5C826D"/>
                </a:solidFill>
                <a:latin typeface="汉仪文黑-55简" panose="00020600040101010101" charset="-122"/>
                <a:ea typeface="汉仪文黑-55简" panose="00020600040101010101" charset="-122"/>
                <a:sym typeface="+mn-ea"/>
              </a:rPr>
              <a:t>学前儿童</a:t>
            </a:r>
            <a:endParaRPr lang="zh-CN" altLang="en-US" sz="5400" dirty="0" smtClean="0">
              <a:solidFill>
                <a:srgbClr val="5C826D"/>
              </a:solidFill>
              <a:latin typeface="汉仪文黑-55简" panose="00020600040101010101" charset="-122"/>
              <a:ea typeface="汉仪文黑-55简" panose="00020600040101010101" charset="-122"/>
              <a:sym typeface="+mn-ea"/>
            </a:endParaRPr>
          </a:p>
          <a:p>
            <a:pPr algn="l">
              <a:buClrTx/>
              <a:buSzTx/>
              <a:buFontTx/>
            </a:pPr>
            <a:r>
              <a:rPr lang="zh-CN" altLang="en-US" sz="5400" dirty="0" smtClean="0">
                <a:solidFill>
                  <a:srgbClr val="5C826D"/>
                </a:solidFill>
                <a:latin typeface="汉仪文黑-55简" panose="00020600040101010101" charset="-122"/>
                <a:ea typeface="汉仪文黑-55简" panose="00020600040101010101" charset="-122"/>
                <a:sym typeface="+mn-ea"/>
              </a:rPr>
              <a:t>音乐教育的目标</a:t>
            </a:r>
            <a:endParaRPr lang="zh-CN" altLang="en-US" sz="5400" dirty="0" smtClean="0">
              <a:solidFill>
                <a:srgbClr val="5C826D"/>
              </a:solidFill>
              <a:latin typeface="汉仪文黑-55简" panose="00020600040101010101" charset="-122"/>
              <a:ea typeface="汉仪文黑-55简" panose="00020600040101010101" charset="-122"/>
            </a:endParaRPr>
          </a:p>
        </p:txBody>
      </p:sp>
      <p:grpSp>
        <p:nvGrpSpPr>
          <p:cNvPr id="3" name="组合 2"/>
          <p:cNvGrpSpPr/>
          <p:nvPr/>
        </p:nvGrpSpPr>
        <p:grpSpPr>
          <a:xfrm>
            <a:off x="-1106816" y="1200000"/>
            <a:ext cx="2626702" cy="4081897"/>
            <a:chOff x="-783260" y="1634148"/>
            <a:chExt cx="1873519" cy="2911450"/>
          </a:xfrm>
        </p:grpSpPr>
        <p:sp>
          <p:nvSpPr>
            <p:cNvPr id="4" name="任意多边形 3"/>
            <p:cNvSpPr/>
            <p:nvPr/>
          </p:nvSpPr>
          <p:spPr>
            <a:xfrm>
              <a:off x="-235005" y="2183954"/>
              <a:ext cx="1325264" cy="2361644"/>
            </a:xfrm>
            <a:custGeom>
              <a:avLst/>
              <a:gdLst>
                <a:gd name="connsiteX0" fmla="*/ 17082 w 974344"/>
                <a:gd name="connsiteY0" fmla="*/ 0 h 1914525"/>
                <a:gd name="connsiteX1" fmla="*/ 974344 w 974344"/>
                <a:gd name="connsiteY1" fmla="*/ 957263 h 1914525"/>
                <a:gd name="connsiteX2" fmla="*/ 17082 w 974344"/>
                <a:gd name="connsiteY2" fmla="*/ 1914525 h 1914525"/>
                <a:gd name="connsiteX3" fmla="*/ 0 w 974344"/>
                <a:gd name="connsiteY3" fmla="*/ 1897443 h 1914525"/>
                <a:gd name="connsiteX4" fmla="*/ 0 w 974344"/>
                <a:gd name="connsiteY4" fmla="*/ 17082 h 1914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4344" h="1914525">
                  <a:moveTo>
                    <a:pt x="17082" y="0"/>
                  </a:moveTo>
                  <a:lnTo>
                    <a:pt x="974344" y="957263"/>
                  </a:lnTo>
                  <a:lnTo>
                    <a:pt x="17082" y="1914525"/>
                  </a:lnTo>
                  <a:lnTo>
                    <a:pt x="0" y="1897443"/>
                  </a:lnTo>
                  <a:lnTo>
                    <a:pt x="0" y="17082"/>
                  </a:lnTo>
                  <a:close/>
                </a:path>
              </a:pathLst>
            </a:custGeom>
            <a:noFill/>
            <a:ln w="38100">
              <a:gradFill flip="none" rotWithShape="1">
                <a:gsLst>
                  <a:gs pos="0">
                    <a:srgbClr val="D7B26C">
                      <a:alpha val="0"/>
                    </a:srgbClr>
                  </a:gs>
                  <a:gs pos="75000">
                    <a:srgbClr val="D7B26C">
                      <a:alpha val="43000"/>
                    </a:srgbClr>
                  </a:gs>
                  <a:gs pos="32000">
                    <a:srgbClr val="D7B26C">
                      <a:alpha val="80000"/>
                    </a:srgbClr>
                  </a:gs>
                  <a:gs pos="100000">
                    <a:srgbClr val="D7B26C"/>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半闭框 4"/>
            <p:cNvSpPr/>
            <p:nvPr/>
          </p:nvSpPr>
          <p:spPr>
            <a:xfrm rot="8100000">
              <a:off x="-783260" y="1634148"/>
              <a:ext cx="1566522" cy="1566522"/>
            </a:xfrm>
            <a:prstGeom prst="halfFrame">
              <a:avLst>
                <a:gd name="adj1" fmla="val 29385"/>
                <a:gd name="adj2" fmla="val 29005"/>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任意多边形 5"/>
            <p:cNvSpPr/>
            <p:nvPr/>
          </p:nvSpPr>
          <p:spPr>
            <a:xfrm>
              <a:off x="-14293" y="2577266"/>
              <a:ext cx="883840" cy="1575018"/>
            </a:xfrm>
            <a:custGeom>
              <a:avLst/>
              <a:gdLst>
                <a:gd name="connsiteX0" fmla="*/ 17082 w 974344"/>
                <a:gd name="connsiteY0" fmla="*/ 0 h 1914525"/>
                <a:gd name="connsiteX1" fmla="*/ 974344 w 974344"/>
                <a:gd name="connsiteY1" fmla="*/ 957263 h 1914525"/>
                <a:gd name="connsiteX2" fmla="*/ 17082 w 974344"/>
                <a:gd name="connsiteY2" fmla="*/ 1914525 h 1914525"/>
                <a:gd name="connsiteX3" fmla="*/ 0 w 974344"/>
                <a:gd name="connsiteY3" fmla="*/ 1897443 h 1914525"/>
                <a:gd name="connsiteX4" fmla="*/ 0 w 974344"/>
                <a:gd name="connsiteY4" fmla="*/ 17082 h 1914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4344" h="1914525">
                  <a:moveTo>
                    <a:pt x="17082" y="0"/>
                  </a:moveTo>
                  <a:lnTo>
                    <a:pt x="974344" y="957263"/>
                  </a:lnTo>
                  <a:lnTo>
                    <a:pt x="17082" y="1914525"/>
                  </a:lnTo>
                  <a:lnTo>
                    <a:pt x="0" y="1897443"/>
                  </a:lnTo>
                  <a:lnTo>
                    <a:pt x="0" y="17082"/>
                  </a:lnTo>
                  <a:close/>
                </a:path>
              </a:pathLst>
            </a:custGeom>
            <a:noFill/>
            <a:ln w="38100">
              <a:gradFill flip="none" rotWithShape="1">
                <a:gsLst>
                  <a:gs pos="0">
                    <a:srgbClr val="D7B26C">
                      <a:alpha val="45000"/>
                    </a:srgbClr>
                  </a:gs>
                  <a:gs pos="75000">
                    <a:srgbClr val="D7B26C">
                      <a:alpha val="43000"/>
                    </a:srgbClr>
                  </a:gs>
                  <a:gs pos="32000">
                    <a:srgbClr val="D7B26C"/>
                  </a:gs>
                  <a:gs pos="100000">
                    <a:srgbClr val="D7B26C"/>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9629471" y="-57386"/>
            <a:ext cx="4744029" cy="6972537"/>
            <a:chOff x="9629471" y="-57386"/>
            <a:chExt cx="4744029" cy="6972537"/>
          </a:xfrm>
        </p:grpSpPr>
        <p:sp>
          <p:nvSpPr>
            <p:cNvPr id="8" name="任意多边形 7"/>
            <p:cNvSpPr/>
            <p:nvPr/>
          </p:nvSpPr>
          <p:spPr>
            <a:xfrm rot="2700000">
              <a:off x="10004350" y="1244426"/>
              <a:ext cx="4369150" cy="4369150"/>
            </a:xfrm>
            <a:custGeom>
              <a:avLst/>
              <a:gdLst>
                <a:gd name="connsiteX0" fmla="*/ 0 w 4369150"/>
                <a:gd name="connsiteY0" fmla="*/ 0 h 4369150"/>
                <a:gd name="connsiteX1" fmla="*/ 875900 w 4369150"/>
                <a:gd name="connsiteY1" fmla="*/ 875899 h 4369150"/>
                <a:gd name="connsiteX2" fmla="*/ 875899 w 4369150"/>
                <a:gd name="connsiteY2" fmla="*/ 3493251 h 4369150"/>
                <a:gd name="connsiteX3" fmla="*/ 3493251 w 4369150"/>
                <a:gd name="connsiteY3" fmla="*/ 3493251 h 4369150"/>
                <a:gd name="connsiteX4" fmla="*/ 4369150 w 4369150"/>
                <a:gd name="connsiteY4" fmla="*/ 4369150 h 4369150"/>
                <a:gd name="connsiteX5" fmla="*/ 0 w 4369150"/>
                <a:gd name="connsiteY5" fmla="*/ 4369150 h 4369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69150" h="4369150">
                  <a:moveTo>
                    <a:pt x="0" y="0"/>
                  </a:moveTo>
                  <a:lnTo>
                    <a:pt x="875900" y="875899"/>
                  </a:lnTo>
                  <a:lnTo>
                    <a:pt x="875899" y="3493251"/>
                  </a:lnTo>
                  <a:lnTo>
                    <a:pt x="3493251" y="3493251"/>
                  </a:lnTo>
                  <a:lnTo>
                    <a:pt x="4369150" y="4369150"/>
                  </a:lnTo>
                  <a:lnTo>
                    <a:pt x="0" y="4369150"/>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9" name="组合 8"/>
            <p:cNvGrpSpPr/>
            <p:nvPr/>
          </p:nvGrpSpPr>
          <p:grpSpPr>
            <a:xfrm>
              <a:off x="9629471" y="-57386"/>
              <a:ext cx="2620422" cy="6972537"/>
              <a:chOff x="9629471" y="-57386"/>
              <a:chExt cx="2620422" cy="6972537"/>
            </a:xfrm>
          </p:grpSpPr>
          <p:sp>
            <p:nvSpPr>
              <p:cNvPr id="20" name="任意多边形 19"/>
              <p:cNvSpPr/>
              <p:nvPr/>
            </p:nvSpPr>
            <p:spPr>
              <a:xfrm>
                <a:off x="10177462" y="5889069"/>
                <a:ext cx="2014538" cy="1007269"/>
              </a:xfrm>
              <a:custGeom>
                <a:avLst/>
                <a:gdLst>
                  <a:gd name="connsiteX0" fmla="*/ 1007269 w 2014538"/>
                  <a:gd name="connsiteY0" fmla="*/ 0 h 1007269"/>
                  <a:gd name="connsiteX1" fmla="*/ 2014538 w 2014538"/>
                  <a:gd name="connsiteY1" fmla="*/ 1007269 h 1007269"/>
                  <a:gd name="connsiteX2" fmla="*/ 0 w 2014538"/>
                  <a:gd name="connsiteY2" fmla="*/ 1007269 h 1007269"/>
                </a:gdLst>
                <a:ahLst/>
                <a:cxnLst>
                  <a:cxn ang="0">
                    <a:pos x="connsiteX0" y="connsiteY0"/>
                  </a:cxn>
                  <a:cxn ang="0">
                    <a:pos x="connsiteX1" y="connsiteY1"/>
                  </a:cxn>
                  <a:cxn ang="0">
                    <a:pos x="connsiteX2" y="connsiteY2"/>
                  </a:cxn>
                </a:cxnLst>
                <a:rect l="l" t="t" r="r" b="b"/>
                <a:pathLst>
                  <a:path w="2014538" h="1007269">
                    <a:moveTo>
                      <a:pt x="1007269" y="0"/>
                    </a:moveTo>
                    <a:lnTo>
                      <a:pt x="2014538" y="1007269"/>
                    </a:lnTo>
                    <a:lnTo>
                      <a:pt x="0" y="1007269"/>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9901083" y="2840615"/>
                <a:ext cx="2329761" cy="4074536"/>
              </a:xfrm>
              <a:custGeom>
                <a:avLst/>
                <a:gdLst>
                  <a:gd name="connsiteX0" fmla="*/ 2329761 w 2329761"/>
                  <a:gd name="connsiteY0" fmla="*/ 0 h 4074536"/>
                  <a:gd name="connsiteX1" fmla="*/ 2329761 w 2329761"/>
                  <a:gd name="connsiteY1" fmla="*/ 4074536 h 4074536"/>
                  <a:gd name="connsiteX2" fmla="*/ 1744775 w 2329761"/>
                  <a:gd name="connsiteY2" fmla="*/ 4074536 h 4074536"/>
                  <a:gd name="connsiteX3" fmla="*/ 0 w 2329761"/>
                  <a:gd name="connsiteY3" fmla="*/ 2329761 h 4074536"/>
                </a:gdLst>
                <a:ahLst/>
                <a:cxnLst>
                  <a:cxn ang="0">
                    <a:pos x="connsiteX0" y="connsiteY0"/>
                  </a:cxn>
                  <a:cxn ang="0">
                    <a:pos x="connsiteX1" y="connsiteY1"/>
                  </a:cxn>
                  <a:cxn ang="0">
                    <a:pos x="connsiteX2" y="connsiteY2"/>
                  </a:cxn>
                  <a:cxn ang="0">
                    <a:pos x="connsiteX3" y="connsiteY3"/>
                  </a:cxn>
                </a:cxnLst>
                <a:rect l="l" t="t" r="r" b="b"/>
                <a:pathLst>
                  <a:path w="2329761" h="4074536">
                    <a:moveTo>
                      <a:pt x="2329761" y="0"/>
                    </a:moveTo>
                    <a:lnTo>
                      <a:pt x="2329761" y="4074536"/>
                    </a:lnTo>
                    <a:lnTo>
                      <a:pt x="1744775" y="4074536"/>
                    </a:lnTo>
                    <a:lnTo>
                      <a:pt x="0" y="2329761"/>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a:off x="10162403" y="3101936"/>
                <a:ext cx="2068440" cy="3811626"/>
              </a:xfrm>
              <a:custGeom>
                <a:avLst/>
                <a:gdLst>
                  <a:gd name="connsiteX0" fmla="*/ 2068440 w 2068440"/>
                  <a:gd name="connsiteY0" fmla="*/ 0 h 3811626"/>
                  <a:gd name="connsiteX1" fmla="*/ 2068440 w 2068440"/>
                  <a:gd name="connsiteY1" fmla="*/ 3811626 h 3811626"/>
                  <a:gd name="connsiteX2" fmla="*/ 1743186 w 2068440"/>
                  <a:gd name="connsiteY2" fmla="*/ 3811626 h 3811626"/>
                  <a:gd name="connsiteX3" fmla="*/ 0 w 2068440"/>
                  <a:gd name="connsiteY3" fmla="*/ 2068440 h 3811626"/>
                </a:gdLst>
                <a:ahLst/>
                <a:cxnLst>
                  <a:cxn ang="0">
                    <a:pos x="connsiteX0" y="connsiteY0"/>
                  </a:cxn>
                  <a:cxn ang="0">
                    <a:pos x="connsiteX1" y="connsiteY1"/>
                  </a:cxn>
                  <a:cxn ang="0">
                    <a:pos x="connsiteX2" y="connsiteY2"/>
                  </a:cxn>
                  <a:cxn ang="0">
                    <a:pos x="connsiteX3" y="connsiteY3"/>
                  </a:cxn>
                </a:cxnLst>
                <a:rect l="l" t="t" r="r" b="b"/>
                <a:pathLst>
                  <a:path w="2068440" h="3811626">
                    <a:moveTo>
                      <a:pt x="2068440" y="0"/>
                    </a:moveTo>
                    <a:lnTo>
                      <a:pt x="2068440" y="3811626"/>
                    </a:lnTo>
                    <a:lnTo>
                      <a:pt x="1743186" y="3811626"/>
                    </a:lnTo>
                    <a:lnTo>
                      <a:pt x="0" y="2068440"/>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a:off x="9901084" y="-57386"/>
                <a:ext cx="2348809" cy="4093820"/>
              </a:xfrm>
              <a:custGeom>
                <a:avLst/>
                <a:gdLst>
                  <a:gd name="connsiteX0" fmla="*/ 1745011 w 2348809"/>
                  <a:gd name="connsiteY0" fmla="*/ 0 h 4093820"/>
                  <a:gd name="connsiteX1" fmla="*/ 2348809 w 2348809"/>
                  <a:gd name="connsiteY1" fmla="*/ 0 h 4093820"/>
                  <a:gd name="connsiteX2" fmla="*/ 2348809 w 2348809"/>
                  <a:gd name="connsiteY2" fmla="*/ 4093820 h 4093820"/>
                  <a:gd name="connsiteX3" fmla="*/ 0 w 2348809"/>
                  <a:gd name="connsiteY3" fmla="*/ 1745011 h 4093820"/>
                </a:gdLst>
                <a:ahLst/>
                <a:cxnLst>
                  <a:cxn ang="0">
                    <a:pos x="connsiteX0" y="connsiteY0"/>
                  </a:cxn>
                  <a:cxn ang="0">
                    <a:pos x="connsiteX1" y="connsiteY1"/>
                  </a:cxn>
                  <a:cxn ang="0">
                    <a:pos x="connsiteX2" y="connsiteY2"/>
                  </a:cxn>
                  <a:cxn ang="0">
                    <a:pos x="connsiteX3" y="connsiteY3"/>
                  </a:cxn>
                </a:cxnLst>
                <a:rect l="l" t="t" r="r" b="b"/>
                <a:pathLst>
                  <a:path w="2348809" h="4093820">
                    <a:moveTo>
                      <a:pt x="1745011" y="0"/>
                    </a:moveTo>
                    <a:lnTo>
                      <a:pt x="2348809" y="0"/>
                    </a:lnTo>
                    <a:lnTo>
                      <a:pt x="2348809" y="4093820"/>
                    </a:lnTo>
                    <a:lnTo>
                      <a:pt x="0" y="1745011"/>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a:off x="10162404" y="-57149"/>
                <a:ext cx="2057866" cy="3802641"/>
              </a:xfrm>
              <a:custGeom>
                <a:avLst/>
                <a:gdLst>
                  <a:gd name="connsiteX0" fmla="*/ 1744775 w 2057866"/>
                  <a:gd name="connsiteY0" fmla="*/ 0 h 3802641"/>
                  <a:gd name="connsiteX1" fmla="*/ 2057866 w 2057866"/>
                  <a:gd name="connsiteY1" fmla="*/ 0 h 3802641"/>
                  <a:gd name="connsiteX2" fmla="*/ 2057866 w 2057866"/>
                  <a:gd name="connsiteY2" fmla="*/ 3802641 h 3802641"/>
                  <a:gd name="connsiteX3" fmla="*/ 0 w 2057866"/>
                  <a:gd name="connsiteY3" fmla="*/ 1744775 h 3802641"/>
                </a:gdLst>
                <a:ahLst/>
                <a:cxnLst>
                  <a:cxn ang="0">
                    <a:pos x="connsiteX0" y="connsiteY0"/>
                  </a:cxn>
                  <a:cxn ang="0">
                    <a:pos x="connsiteX1" y="connsiteY1"/>
                  </a:cxn>
                  <a:cxn ang="0">
                    <a:pos x="connsiteX2" y="connsiteY2"/>
                  </a:cxn>
                  <a:cxn ang="0">
                    <a:pos x="connsiteX3" y="connsiteY3"/>
                  </a:cxn>
                </a:cxnLst>
                <a:rect l="l" t="t" r="r" b="b"/>
                <a:pathLst>
                  <a:path w="2057866" h="3802641">
                    <a:moveTo>
                      <a:pt x="1744775" y="0"/>
                    </a:moveTo>
                    <a:lnTo>
                      <a:pt x="2057866" y="0"/>
                    </a:lnTo>
                    <a:lnTo>
                      <a:pt x="2057866" y="3802641"/>
                    </a:lnTo>
                    <a:lnTo>
                      <a:pt x="0" y="1744775"/>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a:off x="9629471" y="857250"/>
                <a:ext cx="2601373" cy="5143500"/>
              </a:xfrm>
              <a:custGeom>
                <a:avLst/>
                <a:gdLst>
                  <a:gd name="connsiteX0" fmla="*/ 2571750 w 2601373"/>
                  <a:gd name="connsiteY0" fmla="*/ 0 h 5143500"/>
                  <a:gd name="connsiteX1" fmla="*/ 2601373 w 2601373"/>
                  <a:gd name="connsiteY1" fmla="*/ 29623 h 5143500"/>
                  <a:gd name="connsiteX2" fmla="*/ 2601373 w 2601373"/>
                  <a:gd name="connsiteY2" fmla="*/ 5113877 h 5143500"/>
                  <a:gd name="connsiteX3" fmla="*/ 2571750 w 2601373"/>
                  <a:gd name="connsiteY3" fmla="*/ 5143500 h 5143500"/>
                  <a:gd name="connsiteX4" fmla="*/ 0 w 2601373"/>
                  <a:gd name="connsiteY4" fmla="*/ 257175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01373" h="5143500">
                    <a:moveTo>
                      <a:pt x="2571750" y="0"/>
                    </a:moveTo>
                    <a:lnTo>
                      <a:pt x="2601373" y="29623"/>
                    </a:lnTo>
                    <a:lnTo>
                      <a:pt x="2601373" y="5113877"/>
                    </a:lnTo>
                    <a:lnTo>
                      <a:pt x="2571750" y="5143500"/>
                    </a:lnTo>
                    <a:lnTo>
                      <a:pt x="0" y="2571750"/>
                    </a:lnTo>
                    <a:close/>
                  </a:path>
                </a:pathLst>
              </a:custGeom>
              <a:noFill/>
              <a:ln w="57150">
                <a:gradFill flip="none" rotWithShape="1">
                  <a:gsLst>
                    <a:gs pos="0">
                      <a:srgbClr val="D7B26C"/>
                    </a:gs>
                    <a:gs pos="57000">
                      <a:srgbClr val="D7B26C">
                        <a:alpha val="28000"/>
                      </a:srgbClr>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10734370" y="1962150"/>
                <a:ext cx="1466850" cy="2933700"/>
              </a:xfrm>
              <a:custGeom>
                <a:avLst/>
                <a:gdLst>
                  <a:gd name="connsiteX0" fmla="*/ 1466850 w 1466850"/>
                  <a:gd name="connsiteY0" fmla="*/ 0 h 2933700"/>
                  <a:gd name="connsiteX1" fmla="*/ 1466850 w 1466850"/>
                  <a:gd name="connsiteY1" fmla="*/ 2933700 h 2933700"/>
                  <a:gd name="connsiteX2" fmla="*/ 0 w 1466850"/>
                  <a:gd name="connsiteY2" fmla="*/ 1466850 h 2933700"/>
                </a:gdLst>
                <a:ahLst/>
                <a:cxnLst>
                  <a:cxn ang="0">
                    <a:pos x="connsiteX0" y="connsiteY0"/>
                  </a:cxn>
                  <a:cxn ang="0">
                    <a:pos x="connsiteX1" y="connsiteY1"/>
                  </a:cxn>
                  <a:cxn ang="0">
                    <a:pos x="connsiteX2" y="connsiteY2"/>
                  </a:cxn>
                </a:cxnLst>
                <a:rect l="l" t="t" r="r" b="b"/>
                <a:pathLst>
                  <a:path w="1466850" h="2933700">
                    <a:moveTo>
                      <a:pt x="1466850" y="0"/>
                    </a:moveTo>
                    <a:lnTo>
                      <a:pt x="1466850" y="2933700"/>
                    </a:lnTo>
                    <a:lnTo>
                      <a:pt x="0" y="1466850"/>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11237917" y="2465696"/>
                <a:ext cx="973877" cy="1926608"/>
              </a:xfrm>
              <a:custGeom>
                <a:avLst/>
                <a:gdLst>
                  <a:gd name="connsiteX0" fmla="*/ 963304 w 973877"/>
                  <a:gd name="connsiteY0" fmla="*/ 0 h 1926608"/>
                  <a:gd name="connsiteX1" fmla="*/ 973877 w 973877"/>
                  <a:gd name="connsiteY1" fmla="*/ 10573 h 1926608"/>
                  <a:gd name="connsiteX2" fmla="*/ 973877 w 973877"/>
                  <a:gd name="connsiteY2" fmla="*/ 1916035 h 1926608"/>
                  <a:gd name="connsiteX3" fmla="*/ 963304 w 973877"/>
                  <a:gd name="connsiteY3" fmla="*/ 1926608 h 1926608"/>
                  <a:gd name="connsiteX4" fmla="*/ 0 w 973877"/>
                  <a:gd name="connsiteY4" fmla="*/ 963304 h 1926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3877" h="1926608">
                    <a:moveTo>
                      <a:pt x="963304" y="0"/>
                    </a:moveTo>
                    <a:lnTo>
                      <a:pt x="973877" y="10573"/>
                    </a:lnTo>
                    <a:lnTo>
                      <a:pt x="973877" y="1916035"/>
                    </a:lnTo>
                    <a:lnTo>
                      <a:pt x="963304" y="1926608"/>
                    </a:lnTo>
                    <a:lnTo>
                      <a:pt x="0" y="963304"/>
                    </a:lnTo>
                    <a:close/>
                  </a:path>
                </a:pathLst>
              </a:custGeom>
              <a:noFill/>
              <a:ln w="57150">
                <a:gradFill flip="none" rotWithShape="1">
                  <a:gsLst>
                    <a:gs pos="0">
                      <a:srgbClr val="D7B26C"/>
                    </a:gs>
                    <a:gs pos="57000">
                      <a:srgbClr val="D7B26C">
                        <a:alpha val="28000"/>
                      </a:srgbClr>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p:cNvSpPr txBox="1"/>
          <p:nvPr/>
        </p:nvSpPr>
        <p:spPr>
          <a:xfrm>
            <a:off x="557530" y="222885"/>
            <a:ext cx="10555605"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sym typeface="+mn-ea"/>
              </a:rPr>
              <a:t>第二节 学前儿童音乐教育活动的内容与组织</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r>
              <a:rPr lang="zh-CN" altLang="en-US" sz="3200" b="1" dirty="0" smtClean="0">
                <a:solidFill>
                  <a:srgbClr val="D1AF6C"/>
                </a:solidFill>
                <a:latin typeface="汉仪文黑-55简" panose="00020600040101010101" charset="-122"/>
                <a:ea typeface="汉仪文黑-55简" panose="00020600040101010101" charset="-122"/>
                <a:sym typeface="+mn-ea"/>
              </a:rPr>
              <a:t>二、 学前儿童音乐教育活动内容的选择与组织</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r>
              <a:rPr lang="zh-CN" altLang="en-US" sz="2800" b="1" dirty="0" smtClean="0">
                <a:latin typeface="汉仪文黑-55简" panose="00020600040101010101" charset="-122"/>
                <a:ea typeface="汉仪文黑-55简" panose="00020600040101010101" charset="-122"/>
                <a:sym typeface="+mn-ea"/>
              </a:rPr>
              <a:t>(一) 内容选择</a:t>
            </a:r>
            <a:endParaRPr lang="zh-CN" altLang="en-US" sz="2800" b="1" dirty="0" smtClean="0">
              <a:latin typeface="汉仪文黑-55简" panose="00020600040101010101" charset="-122"/>
              <a:ea typeface="汉仪文黑-55简" panose="00020600040101010101" charset="-122"/>
              <a:sym typeface="+mn-ea"/>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任意多边形 4"/>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713230" y="1960880"/>
            <a:ext cx="8240395" cy="4780915"/>
          </a:xfrm>
          <a:prstGeom prst="rect">
            <a:avLst/>
          </a:prstGeom>
          <a:noFill/>
        </p:spPr>
        <p:txBody>
          <a:bodyPr wrap="square" rtlCol="0">
            <a:noAutofit/>
          </a:bodyPr>
          <a:p>
            <a:pPr algn="just"/>
            <a:r>
              <a:rPr lang="zh-CN" altLang="en-US" sz="2400" dirty="0" smtClean="0">
                <a:latin typeface="汉仪文黑-55简" panose="00020600040101010101" charset="-122"/>
                <a:ea typeface="汉仪文黑-55简" panose="00020600040101010101" charset="-122"/>
              </a:rPr>
              <a:t>2. 教育性</a:t>
            </a:r>
            <a:endParaRPr lang="zh-CN" altLang="en-US" sz="2400" dirty="0" smtClean="0">
              <a:latin typeface="汉仪文黑-55简" panose="00020600040101010101" charset="-122"/>
              <a:ea typeface="汉仪文黑-55简" panose="00020600040101010101" charset="-122"/>
            </a:endParaRPr>
          </a:p>
          <a:p>
            <a:pPr algn="just"/>
            <a:r>
              <a:rPr lang="en-US" altLang="zh-CN" sz="2400" dirty="0" smtClean="0">
                <a:latin typeface="汉仪文黑-55简" panose="00020600040101010101" charset="-122"/>
                <a:ea typeface="汉仪文黑-55简" panose="00020600040101010101" charset="-122"/>
              </a:rPr>
              <a:t>    </a:t>
            </a:r>
            <a:r>
              <a:rPr lang="zh-CN" altLang="en-US" sz="2400" dirty="0" smtClean="0">
                <a:latin typeface="汉仪文黑-55简" panose="00020600040101010101" charset="-122"/>
                <a:ea typeface="汉仪文黑-55简" panose="00020600040101010101" charset="-122"/>
              </a:rPr>
              <a:t>音乐本身具有教育功能。在学前儿童音乐教育活动的选材上，内容的教育性是不容忽视的。</a:t>
            </a:r>
            <a:r>
              <a:rPr lang="zh-CN" altLang="en-US" sz="2400" b="1" dirty="0" smtClean="0">
                <a:solidFill>
                  <a:srgbClr val="FFC000"/>
                </a:solidFill>
                <a:latin typeface="汉仪文黑-55简" panose="00020600040101010101" charset="-122"/>
                <a:ea typeface="汉仪文黑-55简" panose="00020600040101010101" charset="-122"/>
              </a:rPr>
              <a:t>教育性主要体现在音乐作品的艺术形象应是积极向上的，有助于陶冶与丰富儿童的心灵、激发儿童热爱生活的愿望、培养儿童健康的审美情趣。</a:t>
            </a:r>
            <a:r>
              <a:rPr lang="zh-CN" altLang="en-US" sz="2400" dirty="0" smtClean="0">
                <a:latin typeface="汉仪文黑-55简" panose="00020600040101010101" charset="-122"/>
                <a:ea typeface="汉仪文黑-55简" panose="00020600040101010101" charset="-122"/>
              </a:rPr>
              <a:t>通过让儿童接触、欣赏有教育性的音乐内容，引导他们用耳朵、用心灵去感受理解音乐，并运用动作和声音等手段进行艺术表达与创造。</a:t>
            </a:r>
            <a:endParaRPr lang="zh-CN" altLang="en-US" sz="2400" dirty="0" smtClean="0">
              <a:latin typeface="汉仪文黑-55简" panose="00020600040101010101" charset="-122"/>
              <a:ea typeface="汉仪文黑-55简" panose="00020600040101010101" charset="-122"/>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p:cNvSpPr txBox="1"/>
          <p:nvPr/>
        </p:nvSpPr>
        <p:spPr>
          <a:xfrm>
            <a:off x="557530" y="222885"/>
            <a:ext cx="10555605"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sym typeface="+mn-ea"/>
              </a:rPr>
              <a:t>第二节 学前儿童音乐教育活动的内容与组织</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r>
              <a:rPr lang="zh-CN" altLang="en-US" sz="3200" b="1" dirty="0" smtClean="0">
                <a:solidFill>
                  <a:srgbClr val="D1AF6C"/>
                </a:solidFill>
                <a:latin typeface="汉仪文黑-55简" panose="00020600040101010101" charset="-122"/>
                <a:ea typeface="汉仪文黑-55简" panose="00020600040101010101" charset="-122"/>
                <a:sym typeface="+mn-ea"/>
              </a:rPr>
              <a:t>二、 学前儿童音乐教育活动内容的选择与组织</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r>
              <a:rPr lang="zh-CN" altLang="en-US" sz="2800" b="1" dirty="0" smtClean="0">
                <a:latin typeface="汉仪文黑-55简" panose="00020600040101010101" charset="-122"/>
                <a:ea typeface="汉仪文黑-55简" panose="00020600040101010101" charset="-122"/>
                <a:sym typeface="+mn-ea"/>
              </a:rPr>
              <a:t>(一) 内容选择</a:t>
            </a:r>
            <a:endParaRPr lang="zh-CN" altLang="en-US" sz="2800" b="1" dirty="0" smtClean="0">
              <a:latin typeface="汉仪文黑-55简" panose="00020600040101010101" charset="-122"/>
              <a:ea typeface="汉仪文黑-55简" panose="00020600040101010101" charset="-122"/>
              <a:sym typeface="+mn-ea"/>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任意多边形 4"/>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713230" y="1960880"/>
            <a:ext cx="8240395" cy="4780915"/>
          </a:xfrm>
          <a:prstGeom prst="rect">
            <a:avLst/>
          </a:prstGeom>
          <a:noFill/>
        </p:spPr>
        <p:txBody>
          <a:bodyPr wrap="square" rtlCol="0">
            <a:noAutofit/>
          </a:bodyPr>
          <a:p>
            <a:pPr algn="just"/>
            <a:r>
              <a:rPr lang="zh-CN" altLang="en-US" sz="2400" dirty="0" smtClean="0">
                <a:latin typeface="汉仪文黑-55简" panose="00020600040101010101" charset="-122"/>
                <a:ea typeface="汉仪文黑-55简" panose="00020600040101010101" charset="-122"/>
              </a:rPr>
              <a:t>3. 适宜性</a:t>
            </a:r>
            <a:endParaRPr lang="zh-CN" altLang="en-US" sz="2400" dirty="0" smtClean="0">
              <a:latin typeface="汉仪文黑-55简" panose="00020600040101010101" charset="-122"/>
              <a:ea typeface="汉仪文黑-55简" panose="00020600040101010101" charset="-122"/>
            </a:endParaRPr>
          </a:p>
          <a:p>
            <a:pPr algn="just"/>
            <a:r>
              <a:rPr lang="en-US" altLang="zh-CN" sz="2400" dirty="0" smtClean="0">
                <a:latin typeface="汉仪文黑-55简" panose="00020600040101010101" charset="-122"/>
                <a:ea typeface="汉仪文黑-55简" panose="00020600040101010101" charset="-122"/>
              </a:rPr>
              <a:t>    </a:t>
            </a:r>
            <a:r>
              <a:rPr lang="zh-CN" altLang="en-US" sz="2400" dirty="0" smtClean="0">
                <a:latin typeface="汉仪文黑-55简" panose="00020600040101010101" charset="-122"/>
                <a:ea typeface="汉仪文黑-55简" panose="00020600040101010101" charset="-122"/>
              </a:rPr>
              <a:t>适宜性主要指</a:t>
            </a:r>
            <a:r>
              <a:rPr lang="zh-CN" altLang="en-US" sz="2400" b="1" dirty="0" smtClean="0">
                <a:solidFill>
                  <a:srgbClr val="FFC000"/>
                </a:solidFill>
                <a:latin typeface="汉仪文黑-55简" panose="00020600040101010101" charset="-122"/>
                <a:ea typeface="汉仪文黑-55简" panose="00020600040101010101" charset="-122"/>
              </a:rPr>
              <a:t>音乐教育活动中选用的材料应该符合儿童的年龄特点。</a:t>
            </a:r>
            <a:r>
              <a:rPr lang="zh-CN" altLang="en-US" sz="2400" dirty="0" smtClean="0">
                <a:latin typeface="汉仪文黑-55简" panose="00020600040101010101" charset="-122"/>
                <a:ea typeface="汉仪文黑-55简" panose="00020600040101010101" charset="-122"/>
              </a:rPr>
              <a:t>音乐教育活动所选用的音乐作品所表达的内容、形象与情感应贴近学前儿童的生活，易为儿童感受与理解。其中，为小年龄儿童选择的音乐作品中歌曲的比例可适当提高，歌词宜简单明了、主题鲜明。</a:t>
            </a:r>
            <a:endParaRPr lang="zh-CN" altLang="en-US" sz="2400" dirty="0" smtClean="0">
              <a:latin typeface="汉仪文黑-55简" panose="00020600040101010101" charset="-122"/>
              <a:ea typeface="汉仪文黑-55简" panose="00020600040101010101" charset="-122"/>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p:cNvSpPr txBox="1"/>
          <p:nvPr/>
        </p:nvSpPr>
        <p:spPr>
          <a:xfrm>
            <a:off x="557530" y="222885"/>
            <a:ext cx="10555605"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sym typeface="+mn-ea"/>
              </a:rPr>
              <a:t>第二节 学前儿童音乐教育活动的内容与组织</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r>
              <a:rPr lang="zh-CN" altLang="en-US" sz="3200" b="1" dirty="0" smtClean="0">
                <a:solidFill>
                  <a:srgbClr val="D1AF6C"/>
                </a:solidFill>
                <a:latin typeface="汉仪文黑-55简" panose="00020600040101010101" charset="-122"/>
                <a:ea typeface="汉仪文黑-55简" panose="00020600040101010101" charset="-122"/>
                <a:sym typeface="+mn-ea"/>
              </a:rPr>
              <a:t>二、 学前儿童音乐教育活动内容的选择与组织</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r>
              <a:rPr lang="zh-CN" altLang="en-US" sz="2800" b="1" dirty="0" smtClean="0">
                <a:latin typeface="汉仪文黑-55简" panose="00020600040101010101" charset="-122"/>
                <a:ea typeface="汉仪文黑-55简" panose="00020600040101010101" charset="-122"/>
                <a:sym typeface="+mn-ea"/>
              </a:rPr>
              <a:t>(一) 内容选择</a:t>
            </a:r>
            <a:endParaRPr lang="zh-CN" altLang="en-US" sz="2800" b="1" dirty="0" smtClean="0">
              <a:latin typeface="汉仪文黑-55简" panose="00020600040101010101" charset="-122"/>
              <a:ea typeface="汉仪文黑-55简" panose="00020600040101010101" charset="-122"/>
              <a:sym typeface="+mn-ea"/>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任意多边形 4"/>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713230" y="1960880"/>
            <a:ext cx="8240395" cy="4780915"/>
          </a:xfrm>
          <a:prstGeom prst="rect">
            <a:avLst/>
          </a:prstGeom>
          <a:noFill/>
        </p:spPr>
        <p:txBody>
          <a:bodyPr wrap="square" rtlCol="0">
            <a:noAutofit/>
          </a:bodyPr>
          <a:p>
            <a:pPr algn="just"/>
            <a:r>
              <a:rPr lang="zh-CN" altLang="en-US" sz="2400" dirty="0" smtClean="0">
                <a:latin typeface="汉仪文黑-55简" panose="00020600040101010101" charset="-122"/>
                <a:ea typeface="汉仪文黑-55简" panose="00020600040101010101" charset="-122"/>
              </a:rPr>
              <a:t>4. 操作性</a:t>
            </a:r>
            <a:endParaRPr lang="zh-CN" altLang="en-US" sz="2400" dirty="0" smtClean="0">
              <a:latin typeface="汉仪文黑-55简" panose="00020600040101010101" charset="-122"/>
              <a:ea typeface="汉仪文黑-55简" panose="00020600040101010101" charset="-122"/>
            </a:endParaRPr>
          </a:p>
          <a:p>
            <a:pPr algn="just"/>
            <a:r>
              <a:rPr lang="en-US" altLang="zh-CN" sz="2400" dirty="0" smtClean="0">
                <a:latin typeface="汉仪文黑-55简" panose="00020600040101010101" charset="-122"/>
                <a:ea typeface="汉仪文黑-55简" panose="00020600040101010101" charset="-122"/>
              </a:rPr>
              <a:t>    </a:t>
            </a:r>
            <a:r>
              <a:rPr lang="zh-CN" altLang="en-US" sz="2400" dirty="0" smtClean="0">
                <a:latin typeface="汉仪文黑-55简" panose="00020600040101010101" charset="-122"/>
                <a:ea typeface="汉仪文黑-55简" panose="00020600040101010101" charset="-122"/>
              </a:rPr>
              <a:t>操作性主要指</a:t>
            </a:r>
            <a:r>
              <a:rPr lang="zh-CN" altLang="en-US" sz="2400" b="1" dirty="0" smtClean="0">
                <a:solidFill>
                  <a:srgbClr val="FFC000"/>
                </a:solidFill>
                <a:latin typeface="汉仪文黑-55简" panose="00020600040101010101" charset="-122"/>
                <a:ea typeface="汉仪文黑-55简" panose="00020600040101010101" charset="-122"/>
              </a:rPr>
              <a:t>在音乐教育活动中所采用的实物和动作材料应在儿童能胜任的范围之内，以便他们操作运用，对音乐进行情感表达和创意表现。</a:t>
            </a:r>
            <a:r>
              <a:rPr lang="zh-CN" altLang="en-US" sz="2400" dirty="0" smtClean="0">
                <a:latin typeface="汉仪文黑-55简" panose="00020600040101010101" charset="-122"/>
                <a:ea typeface="汉仪文黑-55简" panose="00020600040101010101" charset="-122"/>
              </a:rPr>
              <a:t>在演唱歌曲的选择上要注意儿童音域所能接受的范围，不能选择超出儿童音域能力的歌曲，以免损伤儿童声带。</a:t>
            </a:r>
            <a:endParaRPr lang="zh-CN" altLang="en-US" sz="2400" dirty="0" smtClean="0">
              <a:latin typeface="汉仪文黑-55简" panose="00020600040101010101" charset="-122"/>
              <a:ea typeface="汉仪文黑-55简" panose="00020600040101010101" charset="-122"/>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p:cNvSpPr txBox="1"/>
          <p:nvPr/>
        </p:nvSpPr>
        <p:spPr>
          <a:xfrm>
            <a:off x="557530" y="222885"/>
            <a:ext cx="10555605"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sym typeface="+mn-ea"/>
              </a:rPr>
              <a:t>第二节 学前儿童音乐教育活动的内容与组织</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r>
              <a:rPr lang="zh-CN" altLang="en-US" sz="3200" b="1" dirty="0" smtClean="0">
                <a:solidFill>
                  <a:srgbClr val="D1AF6C"/>
                </a:solidFill>
                <a:latin typeface="汉仪文黑-55简" panose="00020600040101010101" charset="-122"/>
                <a:ea typeface="汉仪文黑-55简" panose="00020600040101010101" charset="-122"/>
                <a:sym typeface="+mn-ea"/>
              </a:rPr>
              <a:t>二、 学前儿童音乐教育活动内容的选择与组织</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r>
              <a:rPr lang="zh-CN" altLang="en-US" sz="2800" b="1" dirty="0" smtClean="0">
                <a:latin typeface="汉仪文黑-55简" panose="00020600040101010101" charset="-122"/>
                <a:ea typeface="汉仪文黑-55简" panose="00020600040101010101" charset="-122"/>
                <a:sym typeface="+mn-ea"/>
              </a:rPr>
              <a:t>(一) 内容选择</a:t>
            </a:r>
            <a:endParaRPr lang="zh-CN" altLang="en-US" sz="2800" b="1" dirty="0" smtClean="0">
              <a:latin typeface="汉仪文黑-55简" panose="00020600040101010101" charset="-122"/>
              <a:ea typeface="汉仪文黑-55简" panose="00020600040101010101" charset="-122"/>
              <a:sym typeface="+mn-ea"/>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任意多边形 4"/>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713230" y="1960880"/>
            <a:ext cx="8240395" cy="4780915"/>
          </a:xfrm>
          <a:prstGeom prst="rect">
            <a:avLst/>
          </a:prstGeom>
          <a:noFill/>
        </p:spPr>
        <p:txBody>
          <a:bodyPr wrap="square" rtlCol="0">
            <a:noAutofit/>
          </a:bodyPr>
          <a:p>
            <a:pPr algn="just"/>
            <a:r>
              <a:rPr lang="zh-CN" altLang="en-US" sz="2400" dirty="0" smtClean="0">
                <a:latin typeface="汉仪文黑-55简" panose="00020600040101010101" charset="-122"/>
                <a:ea typeface="汉仪文黑-55简" panose="00020600040101010101" charset="-122"/>
              </a:rPr>
              <a:t>5. 多样性</a:t>
            </a:r>
            <a:endParaRPr lang="zh-CN" altLang="en-US" sz="2400" dirty="0" smtClean="0">
              <a:latin typeface="汉仪文黑-55简" panose="00020600040101010101" charset="-122"/>
              <a:ea typeface="汉仪文黑-55简" panose="00020600040101010101" charset="-122"/>
            </a:endParaRPr>
          </a:p>
          <a:p>
            <a:pPr algn="just"/>
            <a:r>
              <a:rPr lang="en-US" altLang="zh-CN" sz="2400" dirty="0" smtClean="0">
                <a:latin typeface="汉仪文黑-55简" panose="00020600040101010101" charset="-122"/>
                <a:ea typeface="汉仪文黑-55简" panose="00020600040101010101" charset="-122"/>
              </a:rPr>
              <a:t>    </a:t>
            </a:r>
            <a:r>
              <a:rPr lang="zh-CN" altLang="en-US" sz="2400" dirty="0" smtClean="0">
                <a:latin typeface="汉仪文黑-55简" panose="00020600040101010101" charset="-122"/>
                <a:ea typeface="汉仪文黑-55简" panose="00020600040101010101" charset="-122"/>
              </a:rPr>
              <a:t>多样性是指</a:t>
            </a:r>
            <a:r>
              <a:rPr lang="zh-CN" altLang="en-US" sz="2400" b="1" dirty="0" smtClean="0">
                <a:solidFill>
                  <a:srgbClr val="FFC000"/>
                </a:solidFill>
                <a:latin typeface="汉仪文黑-55简" panose="00020600040101010101" charset="-122"/>
                <a:ea typeface="汉仪文黑-55简" panose="00020600040101010101" charset="-122"/>
              </a:rPr>
              <a:t>学前儿童音乐教育活动中选择的音乐作品的内容、题材、表现形式、风格应尽可能丰富多样。</a:t>
            </a:r>
            <a:r>
              <a:rPr lang="zh-CN" altLang="en-US" sz="2400" dirty="0" smtClean="0">
                <a:latin typeface="汉仪文黑-55简" panose="00020600040101010101" charset="-122"/>
                <a:ea typeface="汉仪文黑-55简" panose="00020600040101010101" charset="-122"/>
              </a:rPr>
              <a:t>多样的音乐作品能让学前儿童接触世界各民族的音乐文化，扩大他们的音乐文化视野，丰富他们的情感体验和欣赏音乐的经验。此外，丰富多样的音乐作品能激发学前儿童的想象力，陶冶学前儿童的情操。</a:t>
            </a:r>
            <a:endParaRPr lang="zh-CN" altLang="en-US" sz="2400" dirty="0" smtClean="0">
              <a:latin typeface="汉仪文黑-55简" panose="00020600040101010101" charset="-122"/>
              <a:ea typeface="汉仪文黑-55简" panose="00020600040101010101" charset="-122"/>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p:cNvSpPr txBox="1"/>
          <p:nvPr/>
        </p:nvSpPr>
        <p:spPr>
          <a:xfrm>
            <a:off x="557530" y="222885"/>
            <a:ext cx="10555605"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sym typeface="+mn-ea"/>
              </a:rPr>
              <a:t>第二节 学前儿童音乐教育活动的内容与组织</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r>
              <a:rPr lang="zh-CN" altLang="en-US" sz="3200" b="1" dirty="0" smtClean="0">
                <a:solidFill>
                  <a:srgbClr val="D1AF6C"/>
                </a:solidFill>
                <a:latin typeface="汉仪文黑-55简" panose="00020600040101010101" charset="-122"/>
                <a:ea typeface="汉仪文黑-55简" panose="00020600040101010101" charset="-122"/>
                <a:sym typeface="+mn-ea"/>
              </a:rPr>
              <a:t>二、 学前儿童音乐教育活动内容的选择与组织</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r>
              <a:rPr lang="zh-CN" altLang="en-US" sz="2800" b="1" dirty="0" smtClean="0">
                <a:latin typeface="汉仪文黑-55简" panose="00020600040101010101" charset="-122"/>
                <a:ea typeface="汉仪文黑-55简" panose="00020600040101010101" charset="-122"/>
                <a:sym typeface="+mn-ea"/>
              </a:rPr>
              <a:t>(二) 活动类型</a:t>
            </a:r>
            <a:endParaRPr lang="zh-CN" altLang="en-US" sz="2800" b="1" dirty="0" smtClean="0">
              <a:latin typeface="汉仪文黑-55简" panose="00020600040101010101" charset="-122"/>
              <a:ea typeface="汉仪文黑-55简" panose="00020600040101010101" charset="-122"/>
              <a:sym typeface="+mn-ea"/>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任意多边形 4"/>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713230" y="1960880"/>
            <a:ext cx="8240395" cy="4780915"/>
          </a:xfrm>
          <a:prstGeom prst="rect">
            <a:avLst/>
          </a:prstGeom>
          <a:noFill/>
        </p:spPr>
        <p:txBody>
          <a:bodyPr wrap="square" rtlCol="0">
            <a:noAutofit/>
          </a:bodyPr>
          <a:p>
            <a:pPr algn="just"/>
            <a:r>
              <a:rPr lang="zh-CN" altLang="en-US" sz="2400" dirty="0" smtClean="0">
                <a:latin typeface="汉仪文黑-55简" panose="00020600040101010101" charset="-122"/>
                <a:ea typeface="汉仪文黑-55简" panose="00020600040101010101" charset="-122"/>
              </a:rPr>
              <a:t>1. 有组织的和自发的音乐教育活动</a:t>
            </a:r>
            <a:endParaRPr lang="zh-CN" altLang="en-US" sz="2400" dirty="0" smtClean="0">
              <a:latin typeface="汉仪文黑-55简" panose="00020600040101010101" charset="-122"/>
              <a:ea typeface="汉仪文黑-55简" panose="00020600040101010101" charset="-122"/>
            </a:endParaRPr>
          </a:p>
          <a:p>
            <a:pPr algn="just"/>
            <a:r>
              <a:rPr lang="en-US" altLang="zh-CN" sz="2400" dirty="0" smtClean="0">
                <a:latin typeface="汉仪文黑-55简" panose="00020600040101010101" charset="-122"/>
                <a:ea typeface="汉仪文黑-55简" panose="00020600040101010101" charset="-122"/>
              </a:rPr>
              <a:t>    </a:t>
            </a:r>
            <a:r>
              <a:rPr lang="zh-CN" altLang="en-US" sz="2400" dirty="0" smtClean="0">
                <a:latin typeface="汉仪文黑-55简" panose="00020600040101010101" charset="-122"/>
                <a:ea typeface="汉仪文黑-55简" panose="00020600040101010101" charset="-122"/>
              </a:rPr>
              <a:t>我们以往进行的针对学前儿童的音乐教育活动大部分都是教师安排的、有组织的音乐集体教学活动。活动的目标、内容、方式等都是组织者事前设计好的，并在规定的时间内开展。</a:t>
            </a:r>
            <a:endParaRPr lang="zh-CN" altLang="en-US" sz="2400" dirty="0" smtClean="0">
              <a:latin typeface="汉仪文黑-55简" panose="00020600040101010101" charset="-122"/>
              <a:ea typeface="汉仪文黑-55简" panose="00020600040101010101" charset="-122"/>
            </a:endParaRPr>
          </a:p>
          <a:p>
            <a:pPr algn="just"/>
            <a:r>
              <a:rPr lang="zh-CN" altLang="en-US" sz="2400" dirty="0" smtClean="0">
                <a:latin typeface="汉仪文黑-55简" panose="00020600040101010101" charset="-122"/>
                <a:ea typeface="汉仪文黑-55简" panose="00020600040101010101" charset="-122"/>
              </a:rPr>
              <a:t>    自发的音乐教育活动是</a:t>
            </a:r>
            <a:r>
              <a:rPr lang="zh-CN" altLang="en-US" sz="2400" b="1" dirty="0" smtClean="0">
                <a:solidFill>
                  <a:srgbClr val="FFC000"/>
                </a:solidFill>
                <a:latin typeface="汉仪文黑-55简" panose="00020600040101010101" charset="-122"/>
                <a:ea typeface="汉仪文黑-55简" panose="00020600040101010101" charset="-122"/>
              </a:rPr>
              <a:t>由儿童主动发起的和音乐有关的各种活动。</a:t>
            </a:r>
            <a:r>
              <a:rPr lang="zh-CN" altLang="en-US" sz="2400" dirty="0" smtClean="0">
                <a:latin typeface="汉仪文黑-55简" panose="00020600040101010101" charset="-122"/>
                <a:ea typeface="汉仪文黑-55简" panose="00020600040101010101" charset="-122"/>
              </a:rPr>
              <a:t>活动的目标、内容、时间、方式等都是</a:t>
            </a:r>
            <a:r>
              <a:rPr lang="zh-CN" altLang="en-US" sz="2400" b="1" dirty="0" smtClean="0">
                <a:solidFill>
                  <a:srgbClr val="FFC000"/>
                </a:solidFill>
                <a:latin typeface="汉仪文黑-55简" panose="00020600040101010101" charset="-122"/>
                <a:ea typeface="汉仪文黑-55简" panose="00020600040101010101" charset="-122"/>
              </a:rPr>
              <a:t>由儿童主导</a:t>
            </a:r>
            <a:r>
              <a:rPr lang="zh-CN" altLang="en-US" sz="2400" dirty="0" smtClean="0">
                <a:latin typeface="汉仪文黑-55简" panose="00020600040101010101" charset="-122"/>
                <a:ea typeface="汉仪文黑-55简" panose="00020600040101010101" charset="-122"/>
              </a:rPr>
              <a:t>的。儿童在感受体验、即兴创作等一系列活动中，进行自发性的学习，参与过程中充分享受音乐带来的乐趣，从中认识自我。</a:t>
            </a:r>
            <a:endParaRPr lang="zh-CN" altLang="en-US" sz="2400" dirty="0" smtClean="0">
              <a:latin typeface="汉仪文黑-55简" panose="00020600040101010101" charset="-122"/>
              <a:ea typeface="汉仪文黑-55简" panose="00020600040101010101" charset="-122"/>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p:cNvSpPr txBox="1"/>
          <p:nvPr/>
        </p:nvSpPr>
        <p:spPr>
          <a:xfrm>
            <a:off x="557530" y="222885"/>
            <a:ext cx="10555605"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sym typeface="+mn-ea"/>
              </a:rPr>
              <a:t>第二节 学前儿童音乐教育活动的内容与组织</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r>
              <a:rPr lang="zh-CN" altLang="en-US" sz="3200" b="1" dirty="0" smtClean="0">
                <a:solidFill>
                  <a:srgbClr val="D1AF6C"/>
                </a:solidFill>
                <a:latin typeface="汉仪文黑-55简" panose="00020600040101010101" charset="-122"/>
                <a:ea typeface="汉仪文黑-55简" panose="00020600040101010101" charset="-122"/>
                <a:sym typeface="+mn-ea"/>
              </a:rPr>
              <a:t>二、 学前儿童音乐教育活动内容的选择与组织</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r>
              <a:rPr lang="zh-CN" altLang="en-US" sz="2800" b="1" dirty="0" smtClean="0">
                <a:latin typeface="汉仪文黑-55简" panose="00020600040101010101" charset="-122"/>
                <a:ea typeface="汉仪文黑-55简" panose="00020600040101010101" charset="-122"/>
                <a:sym typeface="+mn-ea"/>
              </a:rPr>
              <a:t>(二) 活动类型</a:t>
            </a:r>
            <a:endParaRPr lang="zh-CN" altLang="en-US" sz="2800" b="1" dirty="0" smtClean="0">
              <a:latin typeface="汉仪文黑-55简" panose="00020600040101010101" charset="-122"/>
              <a:ea typeface="汉仪文黑-55简" panose="00020600040101010101" charset="-122"/>
              <a:sym typeface="+mn-ea"/>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任意多边形 4"/>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713230" y="1960880"/>
            <a:ext cx="8240395" cy="4780915"/>
          </a:xfrm>
          <a:prstGeom prst="rect">
            <a:avLst/>
          </a:prstGeom>
          <a:noFill/>
        </p:spPr>
        <p:txBody>
          <a:bodyPr wrap="square" rtlCol="0">
            <a:noAutofit/>
          </a:bodyPr>
          <a:p>
            <a:pPr algn="just"/>
            <a:r>
              <a:rPr lang="zh-CN" altLang="en-US" sz="2400" dirty="0" smtClean="0">
                <a:latin typeface="汉仪文黑-55简" panose="00020600040101010101" charset="-122"/>
                <a:ea typeface="汉仪文黑-55简" panose="00020600040101010101" charset="-122"/>
              </a:rPr>
              <a:t>2. 专门性的和渗透性的音乐教育活动</a:t>
            </a:r>
            <a:endParaRPr lang="zh-CN" altLang="en-US" sz="2400" dirty="0" smtClean="0">
              <a:latin typeface="汉仪文黑-55简" panose="00020600040101010101" charset="-122"/>
              <a:ea typeface="汉仪文黑-55简" panose="00020600040101010101" charset="-122"/>
            </a:endParaRPr>
          </a:p>
          <a:p>
            <a:pPr algn="just"/>
            <a:r>
              <a:rPr lang="en-US" altLang="zh-CN" sz="2400" dirty="0" smtClean="0">
                <a:latin typeface="汉仪文黑-55简" panose="00020600040101010101" charset="-122"/>
                <a:ea typeface="汉仪文黑-55简" panose="00020600040101010101" charset="-122"/>
              </a:rPr>
              <a:t>    </a:t>
            </a:r>
            <a:r>
              <a:rPr lang="zh-CN" altLang="en-US" sz="2400" dirty="0" smtClean="0">
                <a:latin typeface="汉仪文黑-55简" panose="00020600040101010101" charset="-122"/>
                <a:ea typeface="汉仪文黑-55简" panose="00020600040101010101" charset="-122"/>
              </a:rPr>
              <a:t>专门性的音乐教育活动由教师有计划地设计与安排，</a:t>
            </a:r>
            <a:r>
              <a:rPr lang="zh-CN" altLang="en-US" sz="2400" b="1" dirty="0" smtClean="0">
                <a:solidFill>
                  <a:srgbClr val="FFC000"/>
                </a:solidFill>
                <a:latin typeface="汉仪文黑-55简" panose="00020600040101010101" charset="-122"/>
                <a:ea typeface="汉仪文黑-55简" panose="00020600040101010101" charset="-122"/>
              </a:rPr>
              <a:t>主要目的是让儿童了解比较系统的音乐知识</a:t>
            </a:r>
            <a:r>
              <a:rPr lang="zh-CN" altLang="en-US" sz="2400" dirty="0" smtClean="0">
                <a:latin typeface="汉仪文黑-55简" panose="00020600040101010101" charset="-122"/>
                <a:ea typeface="汉仪文黑-55简" panose="00020600040101010101" charset="-122"/>
              </a:rPr>
              <a:t>。同时，指导儿童在活动中学习如何学习、自我表现以及与他人沟通。渗透性的音乐教育活动则指应用了音乐但不一定以其为主要内容的其他活动形式，存在于儿童一日生活或教育中。它既可有组织也可自发，既有计划也可随机；既可为主内容也可作辅助。任何带有音乐元素的活动或游戏均可归为渗透性音乐教育活动。</a:t>
            </a:r>
            <a:endParaRPr lang="zh-CN" altLang="en-US" sz="2400" dirty="0" smtClean="0">
              <a:latin typeface="汉仪文黑-55简" panose="00020600040101010101" charset="-122"/>
              <a:ea typeface="汉仪文黑-55简" panose="00020600040101010101" charset="-122"/>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p:cNvSpPr txBox="1"/>
          <p:nvPr/>
        </p:nvSpPr>
        <p:spPr>
          <a:xfrm>
            <a:off x="557530" y="222885"/>
            <a:ext cx="10555605"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sym typeface="+mn-ea"/>
              </a:rPr>
              <a:t>第二节 学前儿童音乐教育活动的内容与组织</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r>
              <a:rPr lang="zh-CN" altLang="en-US" sz="3200" b="1" dirty="0" smtClean="0">
                <a:solidFill>
                  <a:srgbClr val="D1AF6C"/>
                </a:solidFill>
                <a:latin typeface="汉仪文黑-55简" panose="00020600040101010101" charset="-122"/>
                <a:ea typeface="汉仪文黑-55简" panose="00020600040101010101" charset="-122"/>
                <a:sym typeface="+mn-ea"/>
              </a:rPr>
              <a:t>二、 学前儿童音乐教育活动内容的选择与组织</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r>
              <a:rPr lang="zh-CN" altLang="en-US" sz="2800" b="1" dirty="0" smtClean="0">
                <a:latin typeface="汉仪文黑-55简" panose="00020600040101010101" charset="-122"/>
                <a:ea typeface="汉仪文黑-55简" panose="00020600040101010101" charset="-122"/>
                <a:sym typeface="+mn-ea"/>
              </a:rPr>
              <a:t>(二) 活动类型</a:t>
            </a:r>
            <a:endParaRPr lang="zh-CN" altLang="en-US" sz="2800" b="1" dirty="0" smtClean="0">
              <a:latin typeface="汉仪文黑-55简" panose="00020600040101010101" charset="-122"/>
              <a:ea typeface="汉仪文黑-55简" panose="00020600040101010101" charset="-122"/>
              <a:sym typeface="+mn-ea"/>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任意多边形 4"/>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713230" y="1960880"/>
            <a:ext cx="8240395" cy="4780915"/>
          </a:xfrm>
          <a:prstGeom prst="rect">
            <a:avLst/>
          </a:prstGeom>
          <a:noFill/>
        </p:spPr>
        <p:txBody>
          <a:bodyPr wrap="square" rtlCol="0">
            <a:noAutofit/>
          </a:bodyPr>
          <a:p>
            <a:pPr algn="just"/>
            <a:r>
              <a:rPr lang="zh-CN" altLang="en-US" sz="2400" dirty="0" smtClean="0">
                <a:latin typeface="汉仪文黑-55简" panose="00020600040101010101" charset="-122"/>
                <a:ea typeface="汉仪文黑-55简" panose="00020600040101010101" charset="-122"/>
              </a:rPr>
              <a:t>3. 显性的和潜在的音乐教育活动</a:t>
            </a:r>
            <a:endParaRPr lang="zh-CN" altLang="en-US" sz="2400" dirty="0" smtClean="0">
              <a:latin typeface="汉仪文黑-55简" panose="00020600040101010101" charset="-122"/>
              <a:ea typeface="汉仪文黑-55简" panose="00020600040101010101" charset="-122"/>
            </a:endParaRPr>
          </a:p>
          <a:p>
            <a:pPr algn="just"/>
            <a:r>
              <a:rPr lang="en-US" altLang="zh-CN" sz="2400" dirty="0" smtClean="0">
                <a:latin typeface="汉仪文黑-55简" panose="00020600040101010101" charset="-122"/>
                <a:ea typeface="汉仪文黑-55简" panose="00020600040101010101" charset="-122"/>
              </a:rPr>
              <a:t>    </a:t>
            </a:r>
            <a:r>
              <a:rPr lang="zh-CN" altLang="en-US" sz="2400" dirty="0" smtClean="0">
                <a:latin typeface="汉仪文黑-55简" panose="00020600040101010101" charset="-122"/>
                <a:ea typeface="汉仪文黑-55简" panose="00020600040101010101" charset="-122"/>
              </a:rPr>
              <a:t>显性的音乐教育活动一般指</a:t>
            </a:r>
            <a:r>
              <a:rPr lang="zh-CN" altLang="en-US" sz="2400" b="1" dirty="0" smtClean="0">
                <a:solidFill>
                  <a:srgbClr val="FFC000"/>
                </a:solidFill>
                <a:latin typeface="汉仪文黑-55简" panose="00020600040101010101" charset="-122"/>
                <a:ea typeface="汉仪文黑-55简" panose="00020600040101010101" charset="-122"/>
              </a:rPr>
              <a:t>由教师组织、在计划内、明确反映活动目的、有音乐参与的教育活动。</a:t>
            </a:r>
            <a:r>
              <a:rPr lang="zh-CN" altLang="en-US" sz="2400" dirty="0" smtClean="0">
                <a:latin typeface="汉仪文黑-55简" panose="00020600040101010101" charset="-122"/>
                <a:ea typeface="汉仪文黑-55简" panose="00020600040101010101" charset="-122"/>
              </a:rPr>
              <a:t>这种活动形式在幼儿园教学中容易掌握，因此它是幼儿园音乐教育活动的主要和经常性形式。</a:t>
            </a:r>
            <a:endParaRPr lang="zh-CN" altLang="en-US" sz="2400" dirty="0" smtClean="0">
              <a:latin typeface="汉仪文黑-55简" panose="00020600040101010101" charset="-122"/>
              <a:ea typeface="汉仪文黑-55简" panose="00020600040101010101" charset="-122"/>
            </a:endParaRPr>
          </a:p>
          <a:p>
            <a:pPr algn="just"/>
            <a:r>
              <a:rPr lang="zh-CN" altLang="en-US" sz="2400" dirty="0" smtClean="0">
                <a:latin typeface="汉仪文黑-55简" panose="00020600040101010101" charset="-122"/>
                <a:ea typeface="汉仪文黑-55简" panose="00020600040101010101" charset="-122"/>
              </a:rPr>
              <a:t>    潜在的音乐教育活动多在潜移默化中进行，有的活动能及时看到影响效果，有的则不能。这种活动形式会有很多偶发的、不可预见的事件出现，来由和影响也不能确定，有的来自家庭的影响，有的来自社会文化的影响，有的也来自教育过程中的影响。由于这种活动形式具有很强的不确定性，所以在进行这类活动的时候，要注意与儿童的家长、教师、社会教育相关工作人员等多方进行联系沟通，正确引导儿童，加强正面的教育。</a:t>
            </a:r>
            <a:endParaRPr lang="zh-CN" altLang="en-US" sz="2400" dirty="0" smtClean="0">
              <a:latin typeface="汉仪文黑-55简" panose="00020600040101010101" charset="-122"/>
              <a:ea typeface="汉仪文黑-55简" panose="00020600040101010101" charset="-122"/>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p:cNvSpPr txBox="1"/>
          <p:nvPr/>
        </p:nvSpPr>
        <p:spPr>
          <a:xfrm>
            <a:off x="557530" y="222885"/>
            <a:ext cx="10555605"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sym typeface="+mn-ea"/>
              </a:rPr>
              <a:t>第二节 学前儿童音乐教育活动的内容与组织</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r>
              <a:rPr lang="zh-CN" altLang="en-US" sz="3200" b="1" dirty="0" smtClean="0">
                <a:solidFill>
                  <a:srgbClr val="D1AF6C"/>
                </a:solidFill>
                <a:latin typeface="汉仪文黑-55简" panose="00020600040101010101" charset="-122"/>
                <a:ea typeface="汉仪文黑-55简" panose="00020600040101010101" charset="-122"/>
                <a:sym typeface="+mn-ea"/>
              </a:rPr>
              <a:t>二、 学前儿童音乐教育活动内容的选择与组织</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r>
              <a:rPr lang="zh-CN" altLang="en-US" sz="2800" b="1" dirty="0" smtClean="0">
                <a:latin typeface="汉仪文黑-55简" panose="00020600040101010101" charset="-122"/>
                <a:ea typeface="汉仪文黑-55简" panose="00020600040101010101" charset="-122"/>
                <a:sym typeface="+mn-ea"/>
              </a:rPr>
              <a:t>(三) 组织结构</a:t>
            </a:r>
            <a:endParaRPr lang="zh-CN" altLang="en-US" sz="2800" b="1" dirty="0" smtClean="0">
              <a:latin typeface="汉仪文黑-55简" panose="00020600040101010101" charset="-122"/>
              <a:ea typeface="汉仪文黑-55简" panose="00020600040101010101" charset="-122"/>
              <a:sym typeface="+mn-ea"/>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任意多边形 4"/>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713230" y="1960880"/>
            <a:ext cx="8240395" cy="4780915"/>
          </a:xfrm>
          <a:prstGeom prst="rect">
            <a:avLst/>
          </a:prstGeom>
          <a:noFill/>
        </p:spPr>
        <p:txBody>
          <a:bodyPr wrap="square" rtlCol="0">
            <a:noAutofit/>
          </a:bodyPr>
          <a:p>
            <a:pPr algn="just"/>
            <a:r>
              <a:rPr lang="zh-CN" altLang="en-US" sz="2400" dirty="0" smtClean="0">
                <a:latin typeface="汉仪文黑-55简" panose="00020600040101010101" charset="-122"/>
                <a:ea typeface="汉仪文黑-55简" panose="00020600040101010101" charset="-122"/>
              </a:rPr>
              <a:t>1. “三段式”结构</a:t>
            </a:r>
            <a:endParaRPr lang="zh-CN" altLang="en-US" sz="2400" dirty="0" smtClean="0">
              <a:latin typeface="汉仪文黑-55简" panose="00020600040101010101" charset="-122"/>
              <a:ea typeface="汉仪文黑-55简" panose="00020600040101010101" charset="-122"/>
            </a:endParaRPr>
          </a:p>
          <a:p>
            <a:pPr algn="just"/>
            <a:r>
              <a:rPr lang="en-US" altLang="zh-CN" sz="2400" dirty="0" smtClean="0">
                <a:latin typeface="汉仪文黑-55简" panose="00020600040101010101" charset="-122"/>
                <a:ea typeface="汉仪文黑-55简" panose="00020600040101010101" charset="-122"/>
              </a:rPr>
              <a:t>    </a:t>
            </a:r>
            <a:r>
              <a:rPr lang="zh-CN" altLang="en-US" sz="2400" dirty="0" smtClean="0">
                <a:latin typeface="汉仪文黑-55简" panose="00020600040101010101" charset="-122"/>
                <a:ea typeface="汉仪文黑-55简" panose="00020600040101010101" charset="-122"/>
              </a:rPr>
              <a:t>“三段式”结构是传统的幼儿园音乐活动组织形式，分为</a:t>
            </a:r>
            <a:r>
              <a:rPr lang="zh-CN" altLang="en-US" sz="2400" b="1" dirty="0" smtClean="0">
                <a:solidFill>
                  <a:srgbClr val="FFC000"/>
                </a:solidFill>
                <a:latin typeface="汉仪文黑-55简" panose="00020600040101010101" charset="-122"/>
                <a:ea typeface="汉仪文黑-55简" panose="00020600040101010101" charset="-122"/>
              </a:rPr>
              <a:t>开始、基本和结束</a:t>
            </a:r>
            <a:r>
              <a:rPr lang="zh-CN" altLang="en-US" sz="2400" dirty="0" smtClean="0">
                <a:latin typeface="汉仪文黑-55简" panose="00020600040101010101" charset="-122"/>
                <a:ea typeface="汉仪文黑-55简" panose="00020600040101010101" charset="-122"/>
              </a:rPr>
              <a:t>三部分。开始与结束部分通常安排律动进教室、练声及复习旧有歌曲或游戏等熟悉内容；基本部分则用于学习新作品或技能。</a:t>
            </a:r>
            <a:endParaRPr lang="zh-CN" altLang="en-US" sz="2400" dirty="0" smtClean="0">
              <a:latin typeface="汉仪文黑-55简" panose="00020600040101010101" charset="-122"/>
              <a:ea typeface="汉仪文黑-55简" panose="00020600040101010101" charset="-122"/>
            </a:endParaRPr>
          </a:p>
          <a:p>
            <a:pPr algn="just"/>
            <a:r>
              <a:rPr lang="zh-CN" altLang="en-US" sz="2400" dirty="0" smtClean="0">
                <a:latin typeface="汉仪文黑-55简" panose="00020600040101010101" charset="-122"/>
                <a:ea typeface="汉仪文黑-55简" panose="00020600040101010101" charset="-122"/>
              </a:rPr>
              <a:t> </a:t>
            </a:r>
            <a:r>
              <a:rPr lang="en-US" altLang="zh-CN" sz="2400" dirty="0" smtClean="0">
                <a:latin typeface="汉仪文黑-55简" panose="00020600040101010101" charset="-122"/>
                <a:ea typeface="汉仪文黑-55简" panose="00020600040101010101" charset="-122"/>
              </a:rPr>
              <a:t>   </a:t>
            </a:r>
            <a:r>
              <a:rPr lang="zh-CN" altLang="en-US" sz="2400" dirty="0" smtClean="0">
                <a:latin typeface="汉仪文黑-55简" panose="00020600040101010101" charset="-122"/>
                <a:ea typeface="汉仪文黑-55简" panose="00020600040101010101" charset="-122"/>
              </a:rPr>
              <a:t>该结构具有合理性：将需高度集中精力的新内容安排在情绪稳定的基本部分，而用熟悉的复习内容在首尾产生“唤醒”与“恢复”效果。这不仅有助于儿童巩固旧知，还能使其在不断加深已有体验的基础上，将其上升为更高层次的新经验。</a:t>
            </a:r>
            <a:endParaRPr lang="zh-CN" altLang="en-US" sz="2400" dirty="0" smtClean="0">
              <a:latin typeface="汉仪文黑-55简" panose="00020600040101010101" charset="-122"/>
              <a:ea typeface="汉仪文黑-55简" panose="00020600040101010101" charset="-122"/>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p:cNvSpPr txBox="1"/>
          <p:nvPr/>
        </p:nvSpPr>
        <p:spPr>
          <a:xfrm>
            <a:off x="557530" y="222885"/>
            <a:ext cx="10555605"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sym typeface="+mn-ea"/>
              </a:rPr>
              <a:t>第二节 学前儿童音乐教育活动的内容与组织</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r>
              <a:rPr lang="zh-CN" altLang="en-US" sz="3200" b="1" dirty="0" smtClean="0">
                <a:solidFill>
                  <a:srgbClr val="D1AF6C"/>
                </a:solidFill>
                <a:latin typeface="汉仪文黑-55简" panose="00020600040101010101" charset="-122"/>
                <a:ea typeface="汉仪文黑-55简" panose="00020600040101010101" charset="-122"/>
                <a:sym typeface="+mn-ea"/>
              </a:rPr>
              <a:t>二、 学前儿童音乐教育活动内容的选择与组织</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r>
              <a:rPr lang="zh-CN" altLang="en-US" sz="2800" b="1" dirty="0" smtClean="0">
                <a:latin typeface="汉仪文黑-55简" panose="00020600040101010101" charset="-122"/>
                <a:ea typeface="汉仪文黑-55简" panose="00020600040101010101" charset="-122"/>
                <a:sym typeface="+mn-ea"/>
              </a:rPr>
              <a:t>(三) 组织结构</a:t>
            </a:r>
            <a:endParaRPr lang="zh-CN" altLang="en-US" sz="2800" b="1" dirty="0" smtClean="0">
              <a:latin typeface="汉仪文黑-55简" panose="00020600040101010101" charset="-122"/>
              <a:ea typeface="汉仪文黑-55简" panose="00020600040101010101" charset="-122"/>
              <a:sym typeface="+mn-ea"/>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任意多边形 4"/>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713230" y="1960880"/>
            <a:ext cx="8240395" cy="4780915"/>
          </a:xfrm>
          <a:prstGeom prst="rect">
            <a:avLst/>
          </a:prstGeom>
          <a:noFill/>
        </p:spPr>
        <p:txBody>
          <a:bodyPr wrap="square" rtlCol="0">
            <a:noAutofit/>
          </a:bodyPr>
          <a:p>
            <a:pPr algn="just"/>
            <a:r>
              <a:rPr lang="zh-CN" altLang="en-US" sz="2400" dirty="0" smtClean="0">
                <a:latin typeface="汉仪文黑-55简" panose="00020600040101010101" charset="-122"/>
                <a:ea typeface="汉仪文黑-55简" panose="00020600040101010101" charset="-122"/>
              </a:rPr>
              <a:t>2. “单段式”结构</a:t>
            </a:r>
            <a:endParaRPr lang="zh-CN" altLang="en-US" sz="2400" dirty="0" smtClean="0">
              <a:latin typeface="汉仪文黑-55简" panose="00020600040101010101" charset="-122"/>
              <a:ea typeface="汉仪文黑-55简" panose="00020600040101010101" charset="-122"/>
            </a:endParaRPr>
          </a:p>
          <a:p>
            <a:pPr algn="just"/>
            <a:r>
              <a:rPr lang="en-US" altLang="zh-CN" sz="2400" dirty="0" smtClean="0">
                <a:latin typeface="汉仪文黑-55简" panose="00020600040101010101" charset="-122"/>
                <a:ea typeface="汉仪文黑-55简" panose="00020600040101010101" charset="-122"/>
              </a:rPr>
              <a:t>    </a:t>
            </a:r>
            <a:r>
              <a:rPr lang="zh-CN" altLang="en-US" sz="2400" dirty="0" smtClean="0">
                <a:latin typeface="汉仪文黑-55简" panose="00020600040101010101" charset="-122"/>
                <a:ea typeface="汉仪文黑-55简" panose="00020600040101010101" charset="-122"/>
              </a:rPr>
              <a:t>“单段式”结构无明显三部分界限，</a:t>
            </a:r>
            <a:r>
              <a:rPr lang="zh-CN" altLang="en-US" sz="2400" b="1" dirty="0" smtClean="0">
                <a:solidFill>
                  <a:srgbClr val="FFC000"/>
                </a:solidFill>
                <a:latin typeface="汉仪文黑-55简" panose="00020600040101010101" charset="-122"/>
                <a:ea typeface="汉仪文黑-55简" panose="00020600040101010101" charset="-122"/>
              </a:rPr>
              <a:t>围绕新授内容组织</a:t>
            </a:r>
            <a:r>
              <a:rPr lang="zh-CN" altLang="en-US" sz="2400" dirty="0" smtClean="0">
                <a:latin typeface="汉仪文黑-55简" panose="00020600040101010101" charset="-122"/>
                <a:ea typeface="汉仪文黑-55简" panose="00020600040101010101" charset="-122"/>
              </a:rPr>
              <a:t>。它以唤起原有经验为导入以激发兴趣、集中注意力，再分层次递进进入新作品的感受与学习；活动最后注重让儿童享受新作品带来的愉快体验。该结构目前</a:t>
            </a:r>
            <a:r>
              <a:rPr lang="zh-CN" altLang="en-US" sz="2400" b="1" dirty="0" smtClean="0">
                <a:solidFill>
                  <a:srgbClr val="FFC000"/>
                </a:solidFill>
                <a:latin typeface="汉仪文黑-55简" panose="00020600040101010101" charset="-122"/>
                <a:ea typeface="汉仪文黑-55简" panose="00020600040101010101" charset="-122"/>
              </a:rPr>
              <a:t>在幼儿园运用较多</a:t>
            </a:r>
            <a:r>
              <a:rPr lang="zh-CN" altLang="en-US" sz="2400" dirty="0" smtClean="0">
                <a:latin typeface="汉仪文黑-55简" panose="00020600040101010101" charset="-122"/>
                <a:ea typeface="汉仪文黑-55简" panose="00020600040101010101" charset="-122"/>
              </a:rPr>
              <a:t>，能充分体现各环节的系列性与层次性。每一步骤都注意利用儿童的原有经验和刚形成的新经验，为其提供迁移和运用原有经验的机会，从而使新经验的形成更加有效。</a:t>
            </a:r>
            <a:endParaRPr lang="zh-CN" altLang="en-US" sz="2400" dirty="0" smtClean="0">
              <a:latin typeface="汉仪文黑-55简" panose="00020600040101010101" charset="-122"/>
              <a:ea typeface="汉仪文黑-55简" panose="00020600040101010101" charset="-122"/>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p:cNvSpPr txBox="1"/>
          <p:nvPr/>
        </p:nvSpPr>
        <p:spPr>
          <a:xfrm>
            <a:off x="557530" y="222885"/>
            <a:ext cx="10555605"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sym typeface="+mn-ea"/>
              </a:rPr>
              <a:t>第二节 学前儿童音乐教育活动的内容与组织</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r>
              <a:rPr lang="zh-CN" altLang="en-US" sz="3200" b="1" dirty="0" smtClean="0">
                <a:solidFill>
                  <a:srgbClr val="D1AF6C"/>
                </a:solidFill>
                <a:latin typeface="汉仪文黑-55简" panose="00020600040101010101" charset="-122"/>
                <a:ea typeface="汉仪文黑-55简" panose="00020600040101010101" charset="-122"/>
                <a:sym typeface="+mn-ea"/>
              </a:rPr>
              <a:t>三、 学前儿童音乐教育活动的教学方法</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pPr algn="l">
              <a:buClrTx/>
              <a:buSzTx/>
              <a:buFontTx/>
            </a:pPr>
            <a:r>
              <a:rPr lang="zh-CN" altLang="en-US" sz="2800" b="1" dirty="0" smtClean="0">
                <a:latin typeface="汉仪文黑-55简" panose="00020600040101010101" charset="-122"/>
                <a:ea typeface="汉仪文黑-55简" panose="00020600040101010101" charset="-122"/>
                <a:sym typeface="+mn-ea"/>
              </a:rPr>
              <a:t>(一) 教师为主体发起的音乐教育活动教学方法</a:t>
            </a:r>
            <a:endParaRPr lang="zh-CN" altLang="en-US" sz="2800" b="1" dirty="0" smtClean="0">
              <a:latin typeface="汉仪文黑-55简" panose="00020600040101010101" charset="-122"/>
              <a:ea typeface="汉仪文黑-55简" panose="00020600040101010101" charset="-122"/>
              <a:sym typeface="+mn-ea"/>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任意多边形 4"/>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713230" y="1960880"/>
            <a:ext cx="8240395" cy="4780915"/>
          </a:xfrm>
          <a:prstGeom prst="rect">
            <a:avLst/>
          </a:prstGeom>
          <a:noFill/>
        </p:spPr>
        <p:txBody>
          <a:bodyPr wrap="square" rtlCol="0">
            <a:noAutofit/>
          </a:bodyPr>
          <a:p>
            <a:pPr algn="just"/>
            <a:r>
              <a:rPr lang="zh-CN" altLang="en-US" sz="2400" dirty="0" smtClean="0">
                <a:latin typeface="汉仪文黑-55简" panose="00020600040101010101" charset="-122"/>
                <a:ea typeface="汉仪文黑-55简" panose="00020600040101010101" charset="-122"/>
              </a:rPr>
              <a:t>1. 直观演示的方法</a:t>
            </a:r>
            <a:endParaRPr lang="zh-CN" altLang="en-US" sz="2400" dirty="0" smtClean="0">
              <a:latin typeface="汉仪文黑-55简" panose="00020600040101010101" charset="-122"/>
              <a:ea typeface="汉仪文黑-55简" panose="00020600040101010101" charset="-122"/>
            </a:endParaRPr>
          </a:p>
          <a:p>
            <a:pPr algn="just"/>
            <a:r>
              <a:rPr lang="en-US" altLang="zh-CN" sz="2400" dirty="0" smtClean="0">
                <a:latin typeface="汉仪文黑-55简" panose="00020600040101010101" charset="-122"/>
                <a:ea typeface="汉仪文黑-55简" panose="00020600040101010101" charset="-122"/>
              </a:rPr>
              <a:t>    </a:t>
            </a:r>
            <a:r>
              <a:rPr lang="zh-CN" altLang="en-US" sz="2400" dirty="0" smtClean="0">
                <a:latin typeface="汉仪文黑-55简" panose="00020600040101010101" charset="-122"/>
                <a:ea typeface="汉仪文黑-55简" panose="00020600040101010101" charset="-122"/>
              </a:rPr>
              <a:t>直观演示法借助教师示范及图片、实物等直观手段，帮助儿童获得清晰的音乐表象以优化学习效果。它主要分为两类：一是</a:t>
            </a:r>
            <a:r>
              <a:rPr lang="zh-CN" altLang="en-US" sz="2400" b="1" dirty="0" smtClean="0">
                <a:solidFill>
                  <a:srgbClr val="FFC000"/>
                </a:solidFill>
                <a:latin typeface="汉仪文黑-55简" panose="00020600040101010101" charset="-122"/>
                <a:ea typeface="汉仪文黑-55简" panose="00020600040101010101" charset="-122"/>
              </a:rPr>
              <a:t>教师的现场演唱、演奏或动作表演示范</a:t>
            </a:r>
            <a:r>
              <a:rPr lang="zh-CN" altLang="en-US" sz="2400" dirty="0" smtClean="0">
                <a:latin typeface="汉仪文黑-55简" panose="00020600040101010101" charset="-122"/>
                <a:ea typeface="汉仪文黑-55简" panose="00020600040101010101" charset="-122"/>
              </a:rPr>
              <a:t>，需提供形象真实的指导与榜样；运用时要求示范正确且富有感染力，目的明确，辅以语言讲解，并注意示范者多样化及位置适宜。二是</a:t>
            </a:r>
            <a:r>
              <a:rPr lang="zh-CN" altLang="en-US" sz="2400" b="1" dirty="0" smtClean="0">
                <a:solidFill>
                  <a:srgbClr val="FFC000"/>
                </a:solidFill>
                <a:latin typeface="汉仪文黑-55简" panose="00020600040101010101" charset="-122"/>
                <a:ea typeface="汉仪文黑-55简" panose="00020600040101010101" charset="-122"/>
              </a:rPr>
              <a:t>配合活动使用图片、录像等材料辅助理解音乐情感</a:t>
            </a:r>
            <a:r>
              <a:rPr lang="zh-CN" altLang="en-US" sz="2400" dirty="0" smtClean="0">
                <a:latin typeface="汉仪文黑-55简" panose="00020600040101010101" charset="-122"/>
                <a:ea typeface="汉仪文黑-55简" panose="00020600040101010101" charset="-122"/>
              </a:rPr>
              <a:t>，材料需与音乐风格一致，适度适量且具艺术趣味性。此外，合唱合奏中的指挥手势与表情也属此列。</a:t>
            </a:r>
            <a:endParaRPr lang="zh-CN" altLang="en-US" sz="2400" dirty="0" smtClean="0">
              <a:latin typeface="汉仪文黑-55简" panose="00020600040101010101" charset="-122"/>
              <a:ea typeface="汉仪文黑-55简" panose="00020600040101010101"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p:cNvSpPr txBox="1"/>
          <p:nvPr/>
        </p:nvSpPr>
        <p:spPr>
          <a:xfrm>
            <a:off x="557530" y="222885"/>
            <a:ext cx="10555605"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rPr>
              <a:t>第一节 </a:t>
            </a:r>
            <a:r>
              <a:rPr lang="zh-CN" altLang="en-US" sz="3600" b="1" dirty="0" smtClean="0">
                <a:solidFill>
                  <a:srgbClr val="5C826D"/>
                </a:solidFill>
                <a:latin typeface="汉仪文黑-55简" panose="00020600040101010101" charset="-122"/>
                <a:ea typeface="汉仪文黑-55简" panose="00020600040101010101" charset="-122"/>
                <a:sym typeface="+mn-ea"/>
              </a:rPr>
              <a:t>学前儿童音乐教育的目标</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r>
              <a:rPr lang="zh-CN" altLang="en-US" sz="3200" b="1" dirty="0" smtClean="0">
                <a:solidFill>
                  <a:srgbClr val="D1AF6C"/>
                </a:solidFill>
                <a:latin typeface="汉仪文黑-55简" panose="00020600040101010101" charset="-122"/>
                <a:ea typeface="汉仪文黑-55简" panose="00020600040101010101" charset="-122"/>
                <a:sym typeface="+mn-ea"/>
              </a:rPr>
              <a:t>一、 学前儿童音乐教育的目标概述</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endParaRPr lang="zh-CN" altLang="en-US" sz="3600" b="1" dirty="0" smtClean="0">
              <a:solidFill>
                <a:srgbClr val="444F56"/>
              </a:solidFill>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364617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 学前儿童音乐教育的目标就是对学前儿童音乐教育所预期达到标准的一种期望，它不仅制约着音乐教育的整个实施过程，也是一切音乐教育行为的出发点和最终归宿。因此，制定科学的教育目标，是进行学前儿童音乐教育的重要前提</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任意多边形 4"/>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713230" y="1960880"/>
            <a:ext cx="8240395" cy="4780915"/>
          </a:xfrm>
          <a:prstGeom prst="rect">
            <a:avLst/>
          </a:prstGeom>
          <a:noFill/>
        </p:spPr>
        <p:txBody>
          <a:bodyPr wrap="square" rtlCol="0">
            <a:noAutofit/>
          </a:bodyPr>
          <a:p>
            <a:pPr algn="just"/>
            <a:r>
              <a:rPr lang="en-US" altLang="zh-CN" sz="2400" b="1"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学前儿童音乐教育的目标就是对学前儿童音乐教育所预期达到标准的一种期望，它不仅制约着音乐教育的整个实施过程，也是一切音乐教育行为的出发点和最终归宿。因此，制定科学的教育目标，是进行学前儿童音乐教育的</a:t>
            </a:r>
            <a:r>
              <a:rPr lang="zh-CN" altLang="en-US" sz="2400" b="1" dirty="0" smtClean="0">
                <a:solidFill>
                  <a:srgbClr val="FFC000"/>
                </a:solidFill>
                <a:latin typeface="汉仪文黑-55简" panose="00020600040101010101" charset="-122"/>
                <a:ea typeface="汉仪文黑-55简" panose="00020600040101010101" charset="-122"/>
              </a:rPr>
              <a:t>重要前提</a:t>
            </a:r>
            <a:r>
              <a:rPr lang="zh-CN" altLang="en-US" sz="2400" dirty="0" smtClean="0">
                <a:solidFill>
                  <a:schemeClr val="tx1"/>
                </a:solidFill>
                <a:latin typeface="汉仪文黑-55简" panose="00020600040101010101" charset="-122"/>
                <a:ea typeface="汉仪文黑-55简" panose="00020600040101010101" charset="-122"/>
              </a:rPr>
              <a:t>。</a:t>
            </a:r>
            <a:endParaRPr lang="zh-CN" altLang="en-US" sz="2400" dirty="0" smtClean="0">
              <a:solidFill>
                <a:schemeClr val="tx1"/>
              </a:solidFill>
              <a:latin typeface="汉仪文黑-55简" panose="00020600040101010101" charset="-122"/>
              <a:ea typeface="汉仪文黑-55简" panose="00020600040101010101" charset="-122"/>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p:cNvSpPr txBox="1"/>
          <p:nvPr/>
        </p:nvSpPr>
        <p:spPr>
          <a:xfrm>
            <a:off x="557530" y="222885"/>
            <a:ext cx="10555605"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sym typeface="+mn-ea"/>
              </a:rPr>
              <a:t>第二节 学前儿童音乐教育活动的内容与组织</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r>
              <a:rPr lang="zh-CN" altLang="en-US" sz="3200" b="1" dirty="0" smtClean="0">
                <a:solidFill>
                  <a:srgbClr val="D1AF6C"/>
                </a:solidFill>
                <a:latin typeface="汉仪文黑-55简" panose="00020600040101010101" charset="-122"/>
                <a:ea typeface="汉仪文黑-55简" panose="00020600040101010101" charset="-122"/>
                <a:sym typeface="+mn-ea"/>
              </a:rPr>
              <a:t>三、 学前儿童音乐教育活动的教学方法</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pPr algn="l">
              <a:buClrTx/>
              <a:buSzTx/>
              <a:buFontTx/>
            </a:pPr>
            <a:r>
              <a:rPr lang="zh-CN" altLang="en-US" sz="2800" b="1" dirty="0" smtClean="0">
                <a:latin typeface="汉仪文黑-55简" panose="00020600040101010101" charset="-122"/>
                <a:ea typeface="汉仪文黑-55简" panose="00020600040101010101" charset="-122"/>
                <a:sym typeface="+mn-ea"/>
              </a:rPr>
              <a:t>(一) 教师为主体发起的音乐教育活动教学方法</a:t>
            </a:r>
            <a:endParaRPr lang="zh-CN" altLang="en-US" sz="2800" b="1" dirty="0" smtClean="0">
              <a:latin typeface="汉仪文黑-55简" panose="00020600040101010101" charset="-122"/>
              <a:ea typeface="汉仪文黑-55简" panose="00020600040101010101" charset="-122"/>
              <a:sym typeface="+mn-ea"/>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任意多边形 4"/>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713230" y="1960880"/>
            <a:ext cx="8240395" cy="4780915"/>
          </a:xfrm>
          <a:prstGeom prst="rect">
            <a:avLst/>
          </a:prstGeom>
          <a:noFill/>
        </p:spPr>
        <p:txBody>
          <a:bodyPr wrap="square" rtlCol="0">
            <a:noAutofit/>
          </a:bodyPr>
          <a:p>
            <a:pPr algn="just"/>
            <a:r>
              <a:rPr lang="zh-CN" altLang="en-US" sz="2400" dirty="0" smtClean="0">
                <a:latin typeface="汉仪文黑-55简" panose="00020600040101010101" charset="-122"/>
                <a:ea typeface="汉仪文黑-55简" panose="00020600040101010101" charset="-122"/>
              </a:rPr>
              <a:t>2. 运用语言的方法</a:t>
            </a:r>
            <a:endParaRPr lang="zh-CN" altLang="en-US" sz="2400" dirty="0" smtClean="0">
              <a:latin typeface="汉仪文黑-55简" panose="00020600040101010101" charset="-122"/>
              <a:ea typeface="汉仪文黑-55简" panose="00020600040101010101" charset="-122"/>
            </a:endParaRPr>
          </a:p>
          <a:p>
            <a:pPr algn="just"/>
            <a:r>
              <a:rPr lang="en-US" altLang="zh-CN" sz="2400" dirty="0" smtClean="0">
                <a:latin typeface="汉仪文黑-55简" panose="00020600040101010101" charset="-122"/>
                <a:ea typeface="汉仪文黑-55简" panose="00020600040101010101" charset="-122"/>
              </a:rPr>
              <a:t>    </a:t>
            </a:r>
            <a:r>
              <a:rPr lang="zh-CN" altLang="en-US" sz="2400" dirty="0" smtClean="0">
                <a:latin typeface="汉仪文黑-55简" panose="00020600040101010101" charset="-122"/>
                <a:ea typeface="汉仪文黑-55简" panose="00020600040101010101" charset="-122"/>
              </a:rPr>
              <a:t>运用语言的方法指音乐活动中的讲解、提问、反馈等，是帮助儿童掌握技能、启发探索的辅助手段。一是</a:t>
            </a:r>
            <a:r>
              <a:rPr lang="zh-CN" altLang="en-US" sz="2400" b="1" dirty="0" smtClean="0">
                <a:solidFill>
                  <a:srgbClr val="FFC000"/>
                </a:solidFill>
                <a:latin typeface="汉仪文黑-55简" panose="00020600040101010101" charset="-122"/>
                <a:ea typeface="汉仪文黑-55简" panose="00020600040101010101" charset="-122"/>
              </a:rPr>
              <a:t>讲解</a:t>
            </a:r>
            <a:r>
              <a:rPr lang="zh-CN" altLang="en-US" sz="2400" dirty="0" smtClean="0">
                <a:latin typeface="汉仪文黑-55简" panose="00020600040101010101" charset="-122"/>
                <a:ea typeface="汉仪文黑-55简" panose="00020600040101010101" charset="-122"/>
              </a:rPr>
              <a:t>：对活动信息及规则进行说明，加深儿童理解并促进其创造。二是</a:t>
            </a:r>
            <a:r>
              <a:rPr lang="zh-CN" altLang="en-US" sz="2400" b="1" dirty="0" smtClean="0">
                <a:solidFill>
                  <a:srgbClr val="FFC000"/>
                </a:solidFill>
                <a:latin typeface="汉仪文黑-55简" panose="00020600040101010101" charset="-122"/>
                <a:ea typeface="汉仪文黑-55简" panose="00020600040101010101" charset="-122"/>
              </a:rPr>
              <a:t>提问</a:t>
            </a:r>
            <a:r>
              <a:rPr lang="zh-CN" altLang="en-US" sz="2400" dirty="0" smtClean="0">
                <a:latin typeface="汉仪文黑-55简" panose="00020600040101010101" charset="-122"/>
                <a:ea typeface="汉仪文黑-55简" panose="00020600040101010101" charset="-122"/>
              </a:rPr>
              <a:t>：引导儿童提取原有经验并进行观察与想象；提问应具启发性与开放性，适应儿童发展水平，且可灵活调整难度。三是</a:t>
            </a:r>
            <a:r>
              <a:rPr lang="zh-CN" altLang="en-US" sz="2400" b="1" dirty="0" smtClean="0">
                <a:solidFill>
                  <a:srgbClr val="FFC000"/>
                </a:solidFill>
                <a:latin typeface="汉仪文黑-55简" panose="00020600040101010101" charset="-122"/>
                <a:ea typeface="汉仪文黑-55简" panose="00020600040101010101" charset="-122"/>
              </a:rPr>
              <a:t>反馈</a:t>
            </a:r>
            <a:r>
              <a:rPr lang="zh-CN" altLang="en-US" sz="2400" dirty="0" smtClean="0">
                <a:latin typeface="汉仪文黑-55简" panose="00020600040101010101" charset="-122"/>
                <a:ea typeface="汉仪文黑-55简" panose="00020600040101010101" charset="-122"/>
              </a:rPr>
              <a:t>：通过语言使儿童调整自身行为，建立自我监控机制；反馈需面向全体，结合动作技能，客观平等看待儿童，并以正面肯定和激励为主。</a:t>
            </a:r>
            <a:endParaRPr lang="zh-CN" altLang="en-US" sz="2400" dirty="0" smtClean="0">
              <a:latin typeface="汉仪文黑-55简" panose="00020600040101010101" charset="-122"/>
              <a:ea typeface="汉仪文黑-55简" panose="00020600040101010101" charset="-122"/>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p:cNvSpPr txBox="1"/>
          <p:nvPr/>
        </p:nvSpPr>
        <p:spPr>
          <a:xfrm>
            <a:off x="557530" y="222885"/>
            <a:ext cx="10555605"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sym typeface="+mn-ea"/>
              </a:rPr>
              <a:t>第二节 学前儿童音乐教育活动的内容与组织</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r>
              <a:rPr lang="zh-CN" altLang="en-US" sz="3200" b="1" dirty="0" smtClean="0">
                <a:solidFill>
                  <a:srgbClr val="D1AF6C"/>
                </a:solidFill>
                <a:latin typeface="汉仪文黑-55简" panose="00020600040101010101" charset="-122"/>
                <a:ea typeface="汉仪文黑-55简" panose="00020600040101010101" charset="-122"/>
                <a:sym typeface="+mn-ea"/>
              </a:rPr>
              <a:t>三、 学前儿童音乐教育活动的教学方法</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pPr algn="l">
              <a:buClrTx/>
              <a:buSzTx/>
              <a:buFontTx/>
            </a:pPr>
            <a:r>
              <a:rPr lang="zh-CN" altLang="en-US" sz="2800" b="1" dirty="0" smtClean="0">
                <a:latin typeface="汉仪文黑-55简" panose="00020600040101010101" charset="-122"/>
                <a:ea typeface="汉仪文黑-55简" panose="00020600040101010101" charset="-122"/>
                <a:sym typeface="+mn-ea"/>
              </a:rPr>
              <a:t>(一) 教师为主体发起的音乐教育活动教学方法</a:t>
            </a:r>
            <a:endParaRPr lang="zh-CN" altLang="en-US" sz="2800" b="1" dirty="0" smtClean="0">
              <a:latin typeface="汉仪文黑-55简" panose="00020600040101010101" charset="-122"/>
              <a:ea typeface="汉仪文黑-55简" panose="00020600040101010101" charset="-122"/>
              <a:sym typeface="+mn-ea"/>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任意多边形 4"/>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713230" y="1960880"/>
            <a:ext cx="8240395" cy="4780915"/>
          </a:xfrm>
          <a:prstGeom prst="rect">
            <a:avLst/>
          </a:prstGeom>
          <a:noFill/>
        </p:spPr>
        <p:txBody>
          <a:bodyPr wrap="square" rtlCol="0">
            <a:noAutofit/>
          </a:bodyPr>
          <a:p>
            <a:pPr algn="just"/>
            <a:r>
              <a:rPr lang="zh-CN" altLang="en-US" sz="2400" dirty="0" smtClean="0">
                <a:latin typeface="汉仪文黑-55简" panose="00020600040101010101" charset="-122"/>
                <a:ea typeface="汉仪文黑-55简" panose="00020600040101010101" charset="-122"/>
              </a:rPr>
              <a:t>3. 变换角色的方法</a:t>
            </a:r>
            <a:endParaRPr lang="zh-CN" altLang="en-US" sz="2400" dirty="0" smtClean="0">
              <a:latin typeface="汉仪文黑-55简" panose="00020600040101010101" charset="-122"/>
              <a:ea typeface="汉仪文黑-55简" panose="00020600040101010101" charset="-122"/>
            </a:endParaRPr>
          </a:p>
          <a:p>
            <a:pPr algn="just"/>
            <a:r>
              <a:rPr lang="en-US" altLang="zh-CN" sz="2400" dirty="0" smtClean="0">
                <a:latin typeface="汉仪文黑-55简" panose="00020600040101010101" charset="-122"/>
                <a:ea typeface="汉仪文黑-55简" panose="00020600040101010101" charset="-122"/>
              </a:rPr>
              <a:t>    </a:t>
            </a:r>
            <a:r>
              <a:rPr lang="zh-CN" altLang="en-US" sz="2400" dirty="0" smtClean="0">
                <a:latin typeface="汉仪文黑-55简" panose="00020600040101010101" charset="-122"/>
                <a:ea typeface="汉仪文黑-55简" panose="00020600040101010101" charset="-122"/>
              </a:rPr>
              <a:t>变换角色法指教师转变身份以指导儿童活动，包含参与和退出两种方法。</a:t>
            </a:r>
            <a:r>
              <a:rPr lang="zh-CN" altLang="en-US" sz="2400" b="1" dirty="0" smtClean="0">
                <a:solidFill>
                  <a:srgbClr val="FFC000"/>
                </a:solidFill>
                <a:latin typeface="汉仪文黑-55简" panose="00020600040101010101" charset="-122"/>
                <a:ea typeface="汉仪文黑-55简" panose="00020600040101010101" charset="-122"/>
              </a:rPr>
              <a:t>参与</a:t>
            </a:r>
            <a:r>
              <a:rPr lang="zh-CN" altLang="en-US" sz="2400" dirty="0" smtClean="0">
                <a:latin typeface="汉仪文黑-55简" panose="00020600040101010101" charset="-122"/>
                <a:ea typeface="汉仪文黑-55简" panose="00020600040101010101" charset="-122"/>
              </a:rPr>
              <a:t>即教师以平等合作者或特定角色身份加入，提供间接指导并让儿童体验乐趣；</a:t>
            </a:r>
            <a:r>
              <a:rPr lang="zh-CN" altLang="en-US" sz="2400" b="1" dirty="0" smtClean="0">
                <a:solidFill>
                  <a:srgbClr val="FFC000"/>
                </a:solidFill>
                <a:latin typeface="汉仪文黑-55简" panose="00020600040101010101" charset="-122"/>
                <a:ea typeface="汉仪文黑-55简" panose="00020600040101010101" charset="-122"/>
              </a:rPr>
              <a:t>退出</a:t>
            </a:r>
            <a:r>
              <a:rPr lang="zh-CN" altLang="en-US" sz="2400" dirty="0" smtClean="0">
                <a:latin typeface="汉仪文黑-55简" panose="00020600040101010101" charset="-122"/>
                <a:ea typeface="汉仪文黑-55简" panose="00020600040101010101" charset="-122"/>
              </a:rPr>
              <a:t>则是教师从状态、心理及空间上退居观察者地位，创造机会让儿童自由表达与自我教育。运用时需根据儿童发展水平逐步、谨慎地灵活进退。</a:t>
            </a:r>
            <a:endParaRPr lang="zh-CN" altLang="en-US" sz="2400" dirty="0" smtClean="0">
              <a:latin typeface="汉仪文黑-55简" panose="00020600040101010101" charset="-122"/>
              <a:ea typeface="汉仪文黑-55简" panose="00020600040101010101" charset="-122"/>
            </a:endParaRPr>
          </a:p>
          <a:p>
            <a:pPr algn="just"/>
            <a:r>
              <a:rPr lang="zh-CN" altLang="en-US" sz="2400" dirty="0" smtClean="0">
                <a:latin typeface="汉仪文黑-55简" panose="00020600040101010101" charset="-122"/>
                <a:ea typeface="汉仪文黑-55简" panose="00020600040101010101" charset="-122"/>
              </a:rPr>
              <a:t> </a:t>
            </a:r>
            <a:r>
              <a:rPr lang="en-US" altLang="zh-CN" sz="2400" dirty="0" smtClean="0">
                <a:latin typeface="汉仪文黑-55简" panose="00020600040101010101" charset="-122"/>
                <a:ea typeface="汉仪文黑-55简" panose="00020600040101010101" charset="-122"/>
              </a:rPr>
              <a:t>   </a:t>
            </a:r>
            <a:r>
              <a:rPr lang="zh-CN" altLang="en-US" sz="2400" dirty="0" smtClean="0">
                <a:latin typeface="汉仪文黑-55简" panose="00020600040101010101" charset="-122"/>
                <a:ea typeface="汉仪文黑-55简" panose="00020600040101010101" charset="-122"/>
              </a:rPr>
              <a:t>此外，教师应综合互补多种方法：模仿学习多用示范讲解，探索体验多用提问反馈与退出；同时需针对不同活动类型（如歌唱重示范）及儿童年龄、个性差异，合理调整教学形式与方法。</a:t>
            </a:r>
            <a:endParaRPr lang="zh-CN" altLang="en-US" sz="2400" dirty="0" smtClean="0">
              <a:latin typeface="汉仪文黑-55简" panose="00020600040101010101" charset="-122"/>
              <a:ea typeface="汉仪文黑-55简" panose="00020600040101010101" charset="-122"/>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p:cNvSpPr txBox="1"/>
          <p:nvPr/>
        </p:nvSpPr>
        <p:spPr>
          <a:xfrm>
            <a:off x="557530" y="222885"/>
            <a:ext cx="10555605"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sym typeface="+mn-ea"/>
              </a:rPr>
              <a:t>第二节 学前儿童音乐教育活动的内容与组织</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r>
              <a:rPr lang="zh-CN" altLang="en-US" sz="3200" b="1" dirty="0" smtClean="0">
                <a:solidFill>
                  <a:srgbClr val="D1AF6C"/>
                </a:solidFill>
                <a:latin typeface="汉仪文黑-55简" panose="00020600040101010101" charset="-122"/>
                <a:ea typeface="汉仪文黑-55简" panose="00020600040101010101" charset="-122"/>
                <a:sym typeface="+mn-ea"/>
              </a:rPr>
              <a:t>三、 学前儿童音乐教育活动的教学方法</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pPr algn="l">
              <a:buClrTx/>
              <a:buSzTx/>
              <a:buFontTx/>
            </a:pPr>
            <a:r>
              <a:rPr lang="zh-CN" altLang="en-US" sz="2800" b="1" dirty="0" smtClean="0">
                <a:latin typeface="汉仪文黑-55简" panose="00020600040101010101" charset="-122"/>
                <a:ea typeface="汉仪文黑-55简" panose="00020600040101010101" charset="-122"/>
                <a:sym typeface="+mn-ea"/>
              </a:rPr>
              <a:t>(二) 儿童为主体参与的音乐教育活动教学方法</a:t>
            </a:r>
            <a:endParaRPr lang="zh-CN" altLang="en-US" sz="2800" b="1" dirty="0" smtClean="0">
              <a:latin typeface="汉仪文黑-55简" panose="00020600040101010101" charset="-122"/>
              <a:ea typeface="汉仪文黑-55简" panose="00020600040101010101" charset="-122"/>
              <a:sym typeface="+mn-ea"/>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任意多边形 4"/>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713230" y="1960880"/>
            <a:ext cx="8240395" cy="4780915"/>
          </a:xfrm>
          <a:prstGeom prst="rect">
            <a:avLst/>
          </a:prstGeom>
          <a:noFill/>
        </p:spPr>
        <p:txBody>
          <a:bodyPr wrap="square" rtlCol="0">
            <a:noAutofit/>
          </a:bodyPr>
          <a:p>
            <a:pPr algn="just"/>
            <a:r>
              <a:rPr lang="zh-CN" altLang="en-US" sz="2400" dirty="0" smtClean="0">
                <a:latin typeface="汉仪文黑-55简" panose="00020600040101010101" charset="-122"/>
                <a:ea typeface="汉仪文黑-55简" panose="00020600040101010101" charset="-122"/>
              </a:rPr>
              <a:t>1. 模仿学习的方法</a:t>
            </a:r>
            <a:endParaRPr lang="zh-CN" altLang="en-US" sz="2400" dirty="0" smtClean="0">
              <a:latin typeface="汉仪文黑-55简" panose="00020600040101010101" charset="-122"/>
              <a:ea typeface="汉仪文黑-55简" panose="00020600040101010101" charset="-122"/>
            </a:endParaRPr>
          </a:p>
          <a:p>
            <a:pPr algn="just"/>
            <a:r>
              <a:rPr lang="en-US" altLang="zh-CN" sz="2400" dirty="0" smtClean="0">
                <a:latin typeface="汉仪文黑-55简" panose="00020600040101010101" charset="-122"/>
                <a:ea typeface="汉仪文黑-55简" panose="00020600040101010101" charset="-122"/>
              </a:rPr>
              <a:t>    </a:t>
            </a:r>
            <a:r>
              <a:rPr lang="zh-CN" altLang="en-US" sz="2400" dirty="0" smtClean="0">
                <a:latin typeface="汉仪文黑-55简" panose="00020600040101010101" charset="-122"/>
                <a:ea typeface="汉仪文黑-55简" panose="00020600040101010101" charset="-122"/>
              </a:rPr>
              <a:t>模仿学习指</a:t>
            </a:r>
            <a:r>
              <a:rPr lang="zh-CN" altLang="en-US" sz="2400" b="1" dirty="0" smtClean="0">
                <a:solidFill>
                  <a:srgbClr val="FFC000"/>
                </a:solidFill>
                <a:latin typeface="汉仪文黑-55简" panose="00020600040101010101" charset="-122"/>
                <a:ea typeface="汉仪文黑-55简" panose="00020600040101010101" charset="-122"/>
              </a:rPr>
              <a:t>儿童通过观察教师范例并反复练习，掌握音乐技能与知识。</a:t>
            </a:r>
            <a:r>
              <a:rPr lang="zh-CN" altLang="en-US" sz="2400" dirty="0" smtClean="0">
                <a:latin typeface="汉仪文黑-55简" panose="00020600040101010101" charset="-122"/>
                <a:ea typeface="汉仪文黑-55简" panose="00020600040101010101" charset="-122"/>
              </a:rPr>
              <a:t>该方法广泛应用于歌唱、韵律及打击乐活动，多以整体跟唱或动作模仿为主，复杂内容可作分解模仿。但模仿并非唯一方法，游戏情境等同样有效。</a:t>
            </a:r>
            <a:r>
              <a:rPr lang="zh-CN" altLang="en-US" sz="2400" b="1" dirty="0" smtClean="0">
                <a:solidFill>
                  <a:srgbClr val="FFC000"/>
                </a:solidFill>
                <a:latin typeface="汉仪文黑-55简" panose="00020600040101010101" charset="-122"/>
                <a:ea typeface="汉仪文黑-55简" panose="00020600040101010101" charset="-122"/>
              </a:rPr>
              <a:t>练习是模仿的核心环节</a:t>
            </a:r>
            <a:r>
              <a:rPr lang="zh-CN" altLang="en-US" sz="2400" dirty="0" smtClean="0">
                <a:latin typeface="汉仪文黑-55简" panose="00020600040101010101" charset="-122"/>
                <a:ea typeface="汉仪文黑-55简" panose="00020600040101010101" charset="-122"/>
              </a:rPr>
              <a:t>，教师在指导时需注意四点：明确练习目的；合理安排练习分量与时间，避免机械重复；启发儿童的积极性与创造性；采用变化多样的练习形式，并结合示范、反馈等方法综合使用。</a:t>
            </a:r>
            <a:endParaRPr lang="zh-CN" altLang="en-US" sz="2400" dirty="0" smtClean="0">
              <a:latin typeface="汉仪文黑-55简" panose="00020600040101010101" charset="-122"/>
              <a:ea typeface="汉仪文黑-55简" panose="00020600040101010101" charset="-122"/>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p:cNvSpPr txBox="1"/>
          <p:nvPr/>
        </p:nvSpPr>
        <p:spPr>
          <a:xfrm>
            <a:off x="557530" y="222885"/>
            <a:ext cx="10555605"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sym typeface="+mn-ea"/>
              </a:rPr>
              <a:t>第二节 学前儿童音乐教育活动的内容与组织</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r>
              <a:rPr lang="zh-CN" altLang="en-US" sz="3200" b="1" dirty="0" smtClean="0">
                <a:solidFill>
                  <a:srgbClr val="D1AF6C"/>
                </a:solidFill>
                <a:latin typeface="汉仪文黑-55简" panose="00020600040101010101" charset="-122"/>
                <a:ea typeface="汉仪文黑-55简" panose="00020600040101010101" charset="-122"/>
                <a:sym typeface="+mn-ea"/>
              </a:rPr>
              <a:t>三、 学前儿童音乐教育活动的教学方法</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pPr algn="l">
              <a:buClrTx/>
              <a:buSzTx/>
              <a:buFontTx/>
            </a:pPr>
            <a:r>
              <a:rPr lang="zh-CN" altLang="en-US" sz="2800" b="1" dirty="0" smtClean="0">
                <a:latin typeface="汉仪文黑-55简" panose="00020600040101010101" charset="-122"/>
                <a:ea typeface="汉仪文黑-55简" panose="00020600040101010101" charset="-122"/>
                <a:sym typeface="+mn-ea"/>
              </a:rPr>
              <a:t>(二) 儿童为主体参与的音乐教育活动教学方法</a:t>
            </a:r>
            <a:endParaRPr lang="zh-CN" altLang="en-US" sz="2800" b="1" dirty="0" smtClean="0">
              <a:latin typeface="汉仪文黑-55简" panose="00020600040101010101" charset="-122"/>
              <a:ea typeface="汉仪文黑-55简" panose="00020600040101010101" charset="-122"/>
              <a:sym typeface="+mn-ea"/>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任意多边形 4"/>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713230" y="1960880"/>
            <a:ext cx="8240395" cy="4780915"/>
          </a:xfrm>
          <a:prstGeom prst="rect">
            <a:avLst/>
          </a:prstGeom>
          <a:noFill/>
        </p:spPr>
        <p:txBody>
          <a:bodyPr wrap="square" rtlCol="0">
            <a:noAutofit/>
          </a:bodyPr>
          <a:p>
            <a:pPr algn="just"/>
            <a:r>
              <a:rPr lang="zh-CN" altLang="en-US" sz="2400" dirty="0" smtClean="0">
                <a:latin typeface="汉仪文黑-55简" panose="00020600040101010101" charset="-122"/>
                <a:ea typeface="汉仪文黑-55简" panose="00020600040101010101" charset="-122"/>
              </a:rPr>
              <a:t>2. 预知学习的方法</a:t>
            </a:r>
            <a:endParaRPr lang="zh-CN" altLang="en-US" sz="2400" dirty="0" smtClean="0">
              <a:latin typeface="汉仪文黑-55简" panose="00020600040101010101" charset="-122"/>
              <a:ea typeface="汉仪文黑-55简" panose="00020600040101010101" charset="-122"/>
            </a:endParaRPr>
          </a:p>
          <a:p>
            <a:pPr algn="just"/>
            <a:r>
              <a:rPr lang="en-US" altLang="zh-CN" sz="2400" dirty="0" smtClean="0">
                <a:latin typeface="汉仪文黑-55简" panose="00020600040101010101" charset="-122"/>
                <a:ea typeface="汉仪文黑-55简" panose="00020600040101010101" charset="-122"/>
              </a:rPr>
              <a:t>    </a:t>
            </a:r>
            <a:r>
              <a:rPr lang="zh-CN" altLang="en-US" sz="2400" dirty="0" smtClean="0">
                <a:latin typeface="汉仪文黑-55简" panose="00020600040101010101" charset="-122"/>
                <a:ea typeface="汉仪文黑-55简" panose="00020600040101010101" charset="-122"/>
              </a:rPr>
              <a:t>预知学习源于奥尔夫体系，指</a:t>
            </a:r>
            <a:r>
              <a:rPr lang="zh-CN" altLang="en-US" sz="2400" b="1" dirty="0" smtClean="0">
                <a:solidFill>
                  <a:srgbClr val="FFC000"/>
                </a:solidFill>
                <a:latin typeface="汉仪文黑-55简" panose="00020600040101010101" charset="-122"/>
                <a:ea typeface="汉仪文黑-55简" panose="00020600040101010101" charset="-122"/>
              </a:rPr>
              <a:t>教师引导儿童将原有经验应用于新情境。</a:t>
            </a:r>
            <a:r>
              <a:rPr lang="zh-CN" altLang="en-US" sz="2400" dirty="0" smtClean="0">
                <a:latin typeface="汉仪文黑-55简" panose="00020600040101010101" charset="-122"/>
                <a:ea typeface="汉仪文黑-55简" panose="00020600040101010101" charset="-122"/>
              </a:rPr>
              <a:t>与模仿学习不同，它通过创设问题情境让儿童主动探索重组材料。其价值在于：促使儿童自觉吸收知识；利用已有经验迁移解决新问题，发展自主性；深化对原有经验的建构并重构知识体系；推动短暂兴趣向稳定的内部探索兴趣转化；培养创造意识与自学习惯。运用此法</a:t>
            </a:r>
            <a:r>
              <a:rPr lang="zh-CN" altLang="en-US" sz="2400" b="1" dirty="0" smtClean="0">
                <a:solidFill>
                  <a:srgbClr val="FFC000"/>
                </a:solidFill>
                <a:latin typeface="汉仪文黑-55简" panose="00020600040101010101" charset="-122"/>
                <a:ea typeface="汉仪文黑-55简" panose="00020600040101010101" charset="-122"/>
              </a:rPr>
              <a:t>要求教师熟悉教材并“预知”儿童能力，据此设计情境引导自学互学。</a:t>
            </a:r>
            <a:endParaRPr lang="zh-CN" altLang="en-US" sz="2400" b="1" dirty="0" smtClean="0">
              <a:solidFill>
                <a:srgbClr val="FFC000"/>
              </a:solidFill>
              <a:latin typeface="汉仪文黑-55简" panose="00020600040101010101" charset="-122"/>
              <a:ea typeface="汉仪文黑-55简" panose="00020600040101010101" charset="-122"/>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p:cNvSpPr txBox="1"/>
          <p:nvPr/>
        </p:nvSpPr>
        <p:spPr>
          <a:xfrm>
            <a:off x="557530" y="222885"/>
            <a:ext cx="10555605"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sym typeface="+mn-ea"/>
              </a:rPr>
              <a:t>第二节 学前儿童音乐教育活动的内容与组织</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r>
              <a:rPr lang="zh-CN" altLang="en-US" sz="3200" b="1" dirty="0" smtClean="0">
                <a:solidFill>
                  <a:srgbClr val="D1AF6C"/>
                </a:solidFill>
                <a:latin typeface="汉仪文黑-55简" panose="00020600040101010101" charset="-122"/>
                <a:ea typeface="汉仪文黑-55简" panose="00020600040101010101" charset="-122"/>
                <a:sym typeface="+mn-ea"/>
              </a:rPr>
              <a:t>三、 学前儿童音乐教育活动的教学方法</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pPr algn="l">
              <a:buClrTx/>
              <a:buSzTx/>
              <a:buFontTx/>
            </a:pPr>
            <a:r>
              <a:rPr lang="zh-CN" altLang="en-US" sz="2800" b="1" dirty="0" smtClean="0">
                <a:latin typeface="汉仪文黑-55简" panose="00020600040101010101" charset="-122"/>
                <a:ea typeface="汉仪文黑-55简" panose="00020600040101010101" charset="-122"/>
                <a:sym typeface="+mn-ea"/>
              </a:rPr>
              <a:t>(二) 儿童为主体参与的音乐教育活动教学方法</a:t>
            </a:r>
            <a:endParaRPr lang="zh-CN" altLang="en-US" sz="2800" b="1" dirty="0" smtClean="0">
              <a:latin typeface="汉仪文黑-55简" panose="00020600040101010101" charset="-122"/>
              <a:ea typeface="汉仪文黑-55简" panose="00020600040101010101" charset="-122"/>
              <a:sym typeface="+mn-ea"/>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任意多边形 4"/>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713230" y="1960880"/>
            <a:ext cx="8240395" cy="4780915"/>
          </a:xfrm>
          <a:prstGeom prst="rect">
            <a:avLst/>
          </a:prstGeom>
          <a:noFill/>
        </p:spPr>
        <p:txBody>
          <a:bodyPr wrap="square" rtlCol="0">
            <a:noAutofit/>
          </a:bodyPr>
          <a:p>
            <a:pPr algn="just"/>
            <a:endParaRPr lang="zh-CN" altLang="en-US" sz="2400" dirty="0" smtClean="0">
              <a:latin typeface="汉仪文黑-55简" panose="00020600040101010101" charset="-122"/>
              <a:ea typeface="汉仪文黑-55简" panose="00020600040101010101" charset="-122"/>
            </a:endParaRPr>
          </a:p>
          <a:p>
            <a:pPr algn="just"/>
            <a:r>
              <a:rPr lang="en-US" altLang="zh-CN" sz="2400" dirty="0" smtClean="0">
                <a:latin typeface="汉仪文黑-55简" panose="00020600040101010101" charset="-122"/>
                <a:ea typeface="汉仪文黑-55简" panose="00020600040101010101" charset="-122"/>
              </a:rPr>
              <a:t>    </a:t>
            </a:r>
            <a:endParaRPr lang="zh-CN" altLang="en-US" sz="2400" b="1" dirty="0" smtClean="0">
              <a:solidFill>
                <a:srgbClr val="FFC000"/>
              </a:solidFill>
              <a:latin typeface="汉仪文黑-55简" panose="00020600040101010101" charset="-122"/>
              <a:ea typeface="汉仪文黑-55简" panose="00020600040101010101" charset="-122"/>
            </a:endParaRPr>
          </a:p>
        </p:txBody>
      </p:sp>
      <p:pic>
        <p:nvPicPr>
          <p:cNvPr id="2" name="图片 1"/>
          <p:cNvPicPr>
            <a:picLocks noChangeAspect="1"/>
          </p:cNvPicPr>
          <p:nvPr/>
        </p:nvPicPr>
        <p:blipFill>
          <a:blip r:embed="rId1"/>
          <a:srcRect b="68028"/>
          <a:stretch>
            <a:fillRect/>
          </a:stretch>
        </p:blipFill>
        <p:spPr>
          <a:xfrm>
            <a:off x="254000" y="2656205"/>
            <a:ext cx="6118860" cy="2918460"/>
          </a:xfrm>
          <a:prstGeom prst="rect">
            <a:avLst/>
          </a:prstGeom>
        </p:spPr>
      </p:pic>
      <p:pic>
        <p:nvPicPr>
          <p:cNvPr id="10" name="图片 9"/>
          <p:cNvPicPr>
            <a:picLocks noChangeAspect="1"/>
          </p:cNvPicPr>
          <p:nvPr/>
        </p:nvPicPr>
        <p:blipFill>
          <a:blip r:embed="rId1"/>
          <a:srcRect t="54926"/>
          <a:stretch>
            <a:fillRect/>
          </a:stretch>
        </p:blipFill>
        <p:spPr>
          <a:xfrm>
            <a:off x="6372860" y="2278380"/>
            <a:ext cx="5464810" cy="3674110"/>
          </a:xfrm>
          <a:prstGeom prst="rect">
            <a:avLst/>
          </a:prstGeom>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p:cNvSpPr txBox="1"/>
          <p:nvPr/>
        </p:nvSpPr>
        <p:spPr>
          <a:xfrm>
            <a:off x="557530" y="222885"/>
            <a:ext cx="10555605"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sym typeface="+mn-ea"/>
              </a:rPr>
              <a:t>第二节 学前儿童音乐教育活动的内容与组织</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r>
              <a:rPr lang="zh-CN" altLang="en-US" sz="3200" b="1" dirty="0" smtClean="0">
                <a:solidFill>
                  <a:srgbClr val="D1AF6C"/>
                </a:solidFill>
                <a:latin typeface="汉仪文黑-55简" panose="00020600040101010101" charset="-122"/>
                <a:ea typeface="汉仪文黑-55简" panose="00020600040101010101" charset="-122"/>
                <a:sym typeface="+mn-ea"/>
              </a:rPr>
              <a:t>三、 学前儿童音乐教育活动的教学方法</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pPr algn="l">
              <a:buClrTx/>
              <a:buSzTx/>
              <a:buFontTx/>
            </a:pPr>
            <a:r>
              <a:rPr lang="zh-CN" altLang="en-US" sz="2800" b="1" dirty="0" smtClean="0">
                <a:latin typeface="汉仪文黑-55简" panose="00020600040101010101" charset="-122"/>
                <a:ea typeface="汉仪文黑-55简" panose="00020600040101010101" charset="-122"/>
                <a:sym typeface="+mn-ea"/>
              </a:rPr>
              <a:t>(二) 儿童为主体参与的音乐教育活动教学方法</a:t>
            </a:r>
            <a:endParaRPr lang="zh-CN" altLang="en-US" sz="2800" b="1" dirty="0" smtClean="0">
              <a:latin typeface="汉仪文黑-55简" panose="00020600040101010101" charset="-122"/>
              <a:ea typeface="汉仪文黑-55简" panose="00020600040101010101" charset="-122"/>
              <a:sym typeface="+mn-ea"/>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任意多边形 4"/>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713230" y="1960880"/>
            <a:ext cx="8240395" cy="4780915"/>
          </a:xfrm>
          <a:prstGeom prst="rect">
            <a:avLst/>
          </a:prstGeom>
          <a:noFill/>
        </p:spPr>
        <p:txBody>
          <a:bodyPr wrap="square" rtlCol="0">
            <a:noAutofit/>
          </a:bodyPr>
          <a:p>
            <a:pPr algn="just"/>
            <a:r>
              <a:rPr lang="zh-CN" altLang="en-US" sz="2400" dirty="0" smtClean="0">
                <a:latin typeface="汉仪文黑-55简" panose="00020600040101010101" charset="-122"/>
                <a:ea typeface="汉仪文黑-55简" panose="00020600040101010101" charset="-122"/>
              </a:rPr>
              <a:t>2. 预知学习的方法</a:t>
            </a:r>
            <a:endParaRPr lang="zh-CN" altLang="en-US" sz="2400" dirty="0" smtClean="0">
              <a:latin typeface="汉仪文黑-55简" panose="00020600040101010101" charset="-122"/>
              <a:ea typeface="汉仪文黑-55简" panose="00020600040101010101" charset="-122"/>
            </a:endParaRPr>
          </a:p>
          <a:p>
            <a:pPr algn="just"/>
            <a:r>
              <a:rPr lang="en-US" altLang="zh-CN" sz="2400" dirty="0" smtClean="0">
                <a:latin typeface="汉仪文黑-55简" panose="00020600040101010101" charset="-122"/>
                <a:ea typeface="汉仪文黑-55简" panose="00020600040101010101" charset="-122"/>
              </a:rPr>
              <a:t>    </a:t>
            </a:r>
            <a:r>
              <a:rPr lang="zh-CN" altLang="en-US" sz="2400" dirty="0" smtClean="0">
                <a:latin typeface="汉仪文黑-55简" panose="00020600040101010101" charset="-122"/>
                <a:ea typeface="汉仪文黑-55简" panose="00020600040101010101" charset="-122"/>
              </a:rPr>
              <a:t>从以上两份不同的活动设计中，我们可以看到两种不同的音乐教学方法的区别主要表现在如下几个方面。</a:t>
            </a:r>
            <a:endParaRPr lang="zh-CN" altLang="en-US" sz="2400" dirty="0" smtClean="0">
              <a:latin typeface="汉仪文黑-55简" panose="00020600040101010101" charset="-122"/>
              <a:ea typeface="汉仪文黑-55简" panose="00020600040101010101" charset="-122"/>
            </a:endParaRPr>
          </a:p>
          <a:p>
            <a:pPr algn="just"/>
            <a:r>
              <a:rPr lang="zh-CN" altLang="en-US" sz="2400" dirty="0" smtClean="0">
                <a:latin typeface="汉仪文黑-55简" panose="00020600040101010101" charset="-122"/>
                <a:ea typeface="汉仪文黑-55简" panose="00020600040101010101" charset="-122"/>
              </a:rPr>
              <a:t>    ●在</a:t>
            </a:r>
            <a:r>
              <a:rPr lang="zh-CN" altLang="en-US" sz="2400" b="1" dirty="0" smtClean="0">
                <a:solidFill>
                  <a:srgbClr val="FFC000"/>
                </a:solidFill>
                <a:latin typeface="汉仪文黑-55简" panose="00020600040101010101" charset="-122"/>
                <a:ea typeface="汉仪文黑-55简" panose="00020600040101010101" charset="-122"/>
              </a:rPr>
              <a:t>教学目标</a:t>
            </a:r>
            <a:r>
              <a:rPr lang="zh-CN" altLang="en-US" sz="2400" dirty="0" smtClean="0">
                <a:latin typeface="汉仪文黑-55简" panose="00020600040101010101" charset="-122"/>
                <a:ea typeface="汉仪文黑-55简" panose="00020600040101010101" charset="-122"/>
              </a:rPr>
              <a:t>上：</a:t>
            </a:r>
            <a:endParaRPr lang="zh-CN" altLang="en-US" sz="2400" dirty="0" smtClean="0">
              <a:latin typeface="汉仪文黑-55简" panose="00020600040101010101" charset="-122"/>
              <a:ea typeface="汉仪文黑-55简" panose="00020600040101010101" charset="-122"/>
            </a:endParaRPr>
          </a:p>
          <a:p>
            <a:pPr algn="just"/>
            <a:r>
              <a:rPr lang="zh-CN" altLang="en-US" sz="2400" dirty="0" smtClean="0">
                <a:latin typeface="汉仪文黑-55简" panose="00020600040101010101" charset="-122"/>
                <a:ea typeface="汉仪文黑-55简" panose="00020600040101010101" charset="-122"/>
              </a:rPr>
              <a:t>    模仿学习更侧重知识、技能的掌握。</a:t>
            </a:r>
            <a:endParaRPr lang="zh-CN" altLang="en-US" sz="2400" dirty="0" smtClean="0">
              <a:latin typeface="汉仪文黑-55简" panose="00020600040101010101" charset="-122"/>
              <a:ea typeface="汉仪文黑-55简" panose="00020600040101010101" charset="-122"/>
            </a:endParaRPr>
          </a:p>
          <a:p>
            <a:pPr algn="just"/>
            <a:r>
              <a:rPr lang="zh-CN" altLang="en-US" sz="2400" dirty="0" smtClean="0">
                <a:latin typeface="汉仪文黑-55简" panose="00020600040101010101" charset="-122"/>
                <a:ea typeface="汉仪文黑-55简" panose="00020600040101010101" charset="-122"/>
              </a:rPr>
              <a:t>    预知学习更侧重促进儿童的整体发展(音乐与非音乐的能力，积极主动的个性，良好的自学习惯、意识等)。</a:t>
            </a:r>
            <a:endParaRPr lang="zh-CN" altLang="en-US" sz="2400" dirty="0" smtClean="0">
              <a:latin typeface="汉仪文黑-55简" panose="00020600040101010101" charset="-122"/>
              <a:ea typeface="汉仪文黑-55简" panose="00020600040101010101" charset="-122"/>
            </a:endParaRPr>
          </a:p>
          <a:p>
            <a:pPr algn="just"/>
            <a:r>
              <a:rPr lang="zh-CN" altLang="en-US" sz="2400" dirty="0" smtClean="0">
                <a:latin typeface="汉仪文黑-55简" panose="00020600040101010101" charset="-122"/>
                <a:ea typeface="汉仪文黑-55简" panose="00020600040101010101" charset="-122"/>
              </a:rPr>
              <a:t>    ●在</a:t>
            </a:r>
            <a:r>
              <a:rPr lang="zh-CN" altLang="en-US" sz="2400" b="1" dirty="0" smtClean="0">
                <a:solidFill>
                  <a:srgbClr val="FFC000"/>
                </a:solidFill>
                <a:latin typeface="汉仪文黑-55简" panose="00020600040101010101" charset="-122"/>
                <a:ea typeface="汉仪文黑-55简" panose="00020600040101010101" charset="-122"/>
              </a:rPr>
              <a:t>教学手段</a:t>
            </a:r>
            <a:r>
              <a:rPr lang="zh-CN" altLang="en-US" sz="2400" dirty="0" smtClean="0">
                <a:latin typeface="汉仪文黑-55简" panose="00020600040101010101" charset="-122"/>
                <a:ea typeface="汉仪文黑-55简" panose="00020600040101010101" charset="-122"/>
              </a:rPr>
              <a:t>上：</a:t>
            </a:r>
            <a:endParaRPr lang="zh-CN" altLang="en-US" sz="2400" dirty="0" smtClean="0">
              <a:latin typeface="汉仪文黑-55简" panose="00020600040101010101" charset="-122"/>
              <a:ea typeface="汉仪文黑-55简" panose="00020600040101010101" charset="-122"/>
            </a:endParaRPr>
          </a:p>
          <a:p>
            <a:pPr algn="just"/>
            <a:r>
              <a:rPr lang="zh-CN" altLang="en-US" sz="2400" dirty="0" smtClean="0">
                <a:latin typeface="汉仪文黑-55简" panose="00020600040101010101" charset="-122"/>
                <a:ea typeface="汉仪文黑-55简" panose="00020600040101010101" charset="-122"/>
              </a:rPr>
              <a:t>    模仿学习采用示范—模仿—练习的基本方法和程序。</a:t>
            </a:r>
            <a:endParaRPr lang="zh-CN" altLang="en-US" sz="2400" dirty="0" smtClean="0">
              <a:latin typeface="汉仪文黑-55简" panose="00020600040101010101" charset="-122"/>
              <a:ea typeface="汉仪文黑-55简" panose="00020600040101010101" charset="-122"/>
            </a:endParaRPr>
          </a:p>
          <a:p>
            <a:pPr algn="just"/>
            <a:r>
              <a:rPr lang="zh-CN" altLang="en-US" sz="2400" dirty="0" smtClean="0">
                <a:latin typeface="汉仪文黑-55简" panose="00020600040101010101" charset="-122"/>
                <a:ea typeface="汉仪文黑-55简" panose="00020600040101010101" charset="-122"/>
              </a:rPr>
              <a:t>    预知学习采用引导—探索—创编的基本方法和程序。</a:t>
            </a:r>
            <a:endParaRPr lang="zh-CN" altLang="en-US" sz="2400" dirty="0" smtClean="0">
              <a:latin typeface="汉仪文黑-55简" panose="00020600040101010101" charset="-122"/>
              <a:ea typeface="汉仪文黑-55简" panose="00020600040101010101" charset="-122"/>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p:cNvSpPr txBox="1"/>
          <p:nvPr/>
        </p:nvSpPr>
        <p:spPr>
          <a:xfrm>
            <a:off x="557530" y="222885"/>
            <a:ext cx="10555605"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sym typeface="+mn-ea"/>
              </a:rPr>
              <a:t>第二节 学前儿童音乐教育活动的内容与组织</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r>
              <a:rPr lang="zh-CN" altLang="en-US" sz="3200" b="1" dirty="0" smtClean="0">
                <a:solidFill>
                  <a:srgbClr val="D1AF6C"/>
                </a:solidFill>
                <a:latin typeface="汉仪文黑-55简" panose="00020600040101010101" charset="-122"/>
                <a:ea typeface="汉仪文黑-55简" panose="00020600040101010101" charset="-122"/>
                <a:sym typeface="+mn-ea"/>
              </a:rPr>
              <a:t>三、 学前儿童音乐教育活动的教学方法</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pPr algn="l">
              <a:buClrTx/>
              <a:buSzTx/>
              <a:buFontTx/>
            </a:pPr>
            <a:r>
              <a:rPr lang="zh-CN" altLang="en-US" sz="2800" b="1" dirty="0" smtClean="0">
                <a:latin typeface="汉仪文黑-55简" panose="00020600040101010101" charset="-122"/>
                <a:ea typeface="汉仪文黑-55简" panose="00020600040101010101" charset="-122"/>
                <a:sym typeface="+mn-ea"/>
              </a:rPr>
              <a:t>(二) 儿童为主体参与的音乐教育活动教学方法</a:t>
            </a:r>
            <a:endParaRPr lang="zh-CN" altLang="en-US" sz="2800" b="1" dirty="0" smtClean="0">
              <a:latin typeface="汉仪文黑-55简" panose="00020600040101010101" charset="-122"/>
              <a:ea typeface="汉仪文黑-55简" panose="00020600040101010101" charset="-122"/>
              <a:sym typeface="+mn-ea"/>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任意多边形 4"/>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713230" y="1960880"/>
            <a:ext cx="8240395" cy="4780915"/>
          </a:xfrm>
          <a:prstGeom prst="rect">
            <a:avLst/>
          </a:prstGeom>
          <a:noFill/>
        </p:spPr>
        <p:txBody>
          <a:bodyPr wrap="square" rtlCol="0">
            <a:noAutofit/>
          </a:bodyPr>
          <a:p>
            <a:pPr algn="just"/>
            <a:r>
              <a:rPr lang="zh-CN" altLang="en-US" sz="2400" dirty="0" smtClean="0">
                <a:latin typeface="汉仪文黑-55简" panose="00020600040101010101" charset="-122"/>
                <a:ea typeface="汉仪文黑-55简" panose="00020600040101010101" charset="-122"/>
              </a:rPr>
              <a:t>2. 预知学习的方法</a:t>
            </a:r>
            <a:endParaRPr lang="zh-CN" altLang="en-US" sz="2400" dirty="0" smtClean="0">
              <a:latin typeface="汉仪文黑-55简" panose="00020600040101010101" charset="-122"/>
              <a:ea typeface="汉仪文黑-55简" panose="00020600040101010101" charset="-122"/>
            </a:endParaRPr>
          </a:p>
          <a:p>
            <a:pPr algn="just"/>
            <a:r>
              <a:rPr lang="en-US" altLang="zh-CN" sz="2400" dirty="0" smtClean="0">
                <a:latin typeface="汉仪文黑-55简" panose="00020600040101010101" charset="-122"/>
                <a:ea typeface="汉仪文黑-55简" panose="00020600040101010101" charset="-122"/>
              </a:rPr>
              <a:t>    </a:t>
            </a:r>
            <a:r>
              <a:rPr lang="zh-CN" altLang="en-US" sz="2400" dirty="0" smtClean="0">
                <a:latin typeface="汉仪文黑-55简" panose="00020600040101010101" charset="-122"/>
                <a:ea typeface="汉仪文黑-55简" panose="00020600040101010101" charset="-122"/>
              </a:rPr>
              <a:t>●在</a:t>
            </a:r>
            <a:r>
              <a:rPr lang="zh-CN" altLang="en-US" sz="2400" b="1" dirty="0" smtClean="0">
                <a:solidFill>
                  <a:srgbClr val="FFC000"/>
                </a:solidFill>
                <a:latin typeface="汉仪文黑-55简" panose="00020600040101010101" charset="-122"/>
                <a:ea typeface="汉仪文黑-55简" panose="00020600040101010101" charset="-122"/>
              </a:rPr>
              <a:t>教学流程</a:t>
            </a:r>
            <a:r>
              <a:rPr lang="zh-CN" altLang="en-US" sz="2400" dirty="0" smtClean="0">
                <a:latin typeface="汉仪文黑-55简" panose="00020600040101010101" charset="-122"/>
                <a:ea typeface="汉仪文黑-55简" panose="00020600040101010101" charset="-122"/>
              </a:rPr>
              <a:t>上：</a:t>
            </a:r>
            <a:endParaRPr lang="zh-CN" altLang="en-US" sz="2400" dirty="0" smtClean="0">
              <a:latin typeface="汉仪文黑-55简" panose="00020600040101010101" charset="-122"/>
              <a:ea typeface="汉仪文黑-55简" panose="00020600040101010101" charset="-122"/>
            </a:endParaRPr>
          </a:p>
        </p:txBody>
      </p:sp>
      <p:pic>
        <p:nvPicPr>
          <p:cNvPr id="2" name="图片 1"/>
          <p:cNvPicPr>
            <a:picLocks noChangeAspect="1"/>
          </p:cNvPicPr>
          <p:nvPr/>
        </p:nvPicPr>
        <p:blipFill>
          <a:blip r:embed="rId1"/>
          <a:stretch>
            <a:fillRect/>
          </a:stretch>
        </p:blipFill>
        <p:spPr>
          <a:xfrm>
            <a:off x="841375" y="3429000"/>
            <a:ext cx="5252720" cy="2162175"/>
          </a:xfrm>
          <a:prstGeom prst="rect">
            <a:avLst/>
          </a:prstGeom>
        </p:spPr>
      </p:pic>
      <p:pic>
        <p:nvPicPr>
          <p:cNvPr id="10" name="图片 9"/>
          <p:cNvPicPr>
            <a:picLocks noChangeAspect="1"/>
          </p:cNvPicPr>
          <p:nvPr/>
        </p:nvPicPr>
        <p:blipFill>
          <a:blip r:embed="rId2"/>
          <a:stretch>
            <a:fillRect/>
          </a:stretch>
        </p:blipFill>
        <p:spPr>
          <a:xfrm>
            <a:off x="6094095" y="3003550"/>
            <a:ext cx="5594350" cy="3037840"/>
          </a:xfrm>
          <a:prstGeom prst="rect">
            <a:avLst/>
          </a:prstGeom>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p:cNvSpPr txBox="1"/>
          <p:nvPr/>
        </p:nvSpPr>
        <p:spPr>
          <a:xfrm>
            <a:off x="557530" y="222885"/>
            <a:ext cx="10555605"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sym typeface="+mn-ea"/>
              </a:rPr>
              <a:t>第二节 学前儿童音乐教育活动的内容与组织</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r>
              <a:rPr lang="zh-CN" altLang="en-US" sz="3200" b="1" dirty="0" smtClean="0">
                <a:solidFill>
                  <a:srgbClr val="D1AF6C"/>
                </a:solidFill>
                <a:latin typeface="汉仪文黑-55简" panose="00020600040101010101" charset="-122"/>
                <a:ea typeface="汉仪文黑-55简" panose="00020600040101010101" charset="-122"/>
                <a:sym typeface="+mn-ea"/>
              </a:rPr>
              <a:t>三、 学前儿童音乐教育活动的教学方法</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pPr algn="l">
              <a:buClrTx/>
              <a:buSzTx/>
              <a:buFontTx/>
            </a:pPr>
            <a:r>
              <a:rPr lang="zh-CN" altLang="en-US" sz="2800" b="1" dirty="0" smtClean="0">
                <a:latin typeface="汉仪文黑-55简" panose="00020600040101010101" charset="-122"/>
                <a:ea typeface="汉仪文黑-55简" panose="00020600040101010101" charset="-122"/>
                <a:sym typeface="+mn-ea"/>
              </a:rPr>
              <a:t>(二) 儿童为主体参与的音乐教育活动教学方法</a:t>
            </a:r>
            <a:endParaRPr lang="zh-CN" altLang="en-US" sz="2800" b="1" dirty="0" smtClean="0">
              <a:latin typeface="汉仪文黑-55简" panose="00020600040101010101" charset="-122"/>
              <a:ea typeface="汉仪文黑-55简" panose="00020600040101010101" charset="-122"/>
              <a:sym typeface="+mn-ea"/>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任意多边形 4"/>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713230" y="1960880"/>
            <a:ext cx="8240395" cy="4780915"/>
          </a:xfrm>
          <a:prstGeom prst="rect">
            <a:avLst/>
          </a:prstGeom>
          <a:noFill/>
        </p:spPr>
        <p:txBody>
          <a:bodyPr wrap="square" rtlCol="0">
            <a:noAutofit/>
          </a:bodyPr>
          <a:p>
            <a:pPr algn="just"/>
            <a:r>
              <a:rPr lang="zh-CN" altLang="en-US" sz="2400" dirty="0" smtClean="0">
                <a:latin typeface="汉仪文黑-55简" panose="00020600040101010101" charset="-122"/>
                <a:ea typeface="汉仪文黑-55简" panose="00020600040101010101" charset="-122"/>
              </a:rPr>
              <a:t>2. 预知学习的方法</a:t>
            </a:r>
            <a:endParaRPr lang="zh-CN" altLang="en-US" sz="2400" dirty="0" smtClean="0">
              <a:latin typeface="汉仪文黑-55简" panose="00020600040101010101" charset="-122"/>
              <a:ea typeface="汉仪文黑-55简" panose="00020600040101010101" charset="-122"/>
            </a:endParaRPr>
          </a:p>
          <a:p>
            <a:pPr algn="just"/>
            <a:r>
              <a:rPr lang="en-US" altLang="zh-CN" sz="2400" dirty="0" smtClean="0">
                <a:latin typeface="汉仪文黑-55简" panose="00020600040101010101" charset="-122"/>
                <a:ea typeface="汉仪文黑-55简" panose="00020600040101010101" charset="-122"/>
              </a:rPr>
              <a:t>    </a:t>
            </a:r>
            <a:r>
              <a:rPr lang="zh-CN" altLang="en-US" sz="2400" dirty="0" smtClean="0">
                <a:latin typeface="汉仪文黑-55简" panose="00020600040101010101" charset="-122"/>
                <a:ea typeface="汉仪文黑-55简" panose="00020600040101010101" charset="-122"/>
              </a:rPr>
              <a:t>●在</a:t>
            </a:r>
            <a:r>
              <a:rPr lang="zh-CN" altLang="en-US" sz="2400" b="1" dirty="0" smtClean="0">
                <a:solidFill>
                  <a:srgbClr val="FFC000"/>
                </a:solidFill>
                <a:latin typeface="汉仪文黑-55简" panose="00020600040101010101" charset="-122"/>
                <a:ea typeface="汉仪文黑-55简" panose="00020600040101010101" charset="-122"/>
              </a:rPr>
              <a:t>教材处理</a:t>
            </a:r>
            <a:r>
              <a:rPr lang="zh-CN" altLang="en-US" sz="2400" dirty="0" smtClean="0">
                <a:latin typeface="汉仪文黑-55简" panose="00020600040101010101" charset="-122"/>
                <a:ea typeface="汉仪文黑-55简" panose="00020600040101010101" charset="-122"/>
              </a:rPr>
              <a:t>上：</a:t>
            </a:r>
            <a:endParaRPr lang="zh-CN" altLang="en-US" sz="2400" dirty="0" smtClean="0">
              <a:latin typeface="汉仪文黑-55简" panose="00020600040101010101" charset="-122"/>
              <a:ea typeface="汉仪文黑-55简" panose="00020600040101010101" charset="-122"/>
            </a:endParaRPr>
          </a:p>
          <a:p>
            <a:pPr algn="just"/>
            <a:r>
              <a:rPr lang="zh-CN" altLang="en-US" sz="2400" dirty="0" smtClean="0">
                <a:latin typeface="汉仪文黑-55简" panose="00020600040101010101" charset="-122"/>
                <a:ea typeface="汉仪文黑-55简" panose="00020600040101010101" charset="-122"/>
              </a:rPr>
              <a:t>    模仿学习将教材按外部形式结构划分，强调儿童对教材各层次的接受，较注重对教学任务的完成和教学结果的展示。</a:t>
            </a:r>
            <a:endParaRPr lang="zh-CN" altLang="en-US" sz="2400" dirty="0" smtClean="0">
              <a:latin typeface="汉仪文黑-55简" panose="00020600040101010101" charset="-122"/>
              <a:ea typeface="汉仪文黑-55简" panose="00020600040101010101" charset="-122"/>
            </a:endParaRPr>
          </a:p>
          <a:p>
            <a:pPr algn="just"/>
            <a:r>
              <a:rPr lang="zh-CN" altLang="en-US" sz="2400" dirty="0" smtClean="0">
                <a:latin typeface="汉仪文黑-55简" panose="00020600040101010101" charset="-122"/>
                <a:ea typeface="汉仪文黑-55简" panose="00020600040101010101" charset="-122"/>
              </a:rPr>
              <a:t>    预知学习将教材按内部能力结构发展要求划分层次，把一个教材内容分解为多个相互联系的学习层面。它便于教师预知儿童(对教材的了解情况)，使儿童在预知大部分学习内容基础上的迁移性学习活动真正成为可能。</a:t>
            </a:r>
            <a:endParaRPr lang="zh-CN" altLang="en-US" sz="2400" dirty="0" smtClean="0">
              <a:latin typeface="汉仪文黑-55简" panose="00020600040101010101" charset="-122"/>
              <a:ea typeface="汉仪文黑-55简" panose="00020600040101010101" charset="-122"/>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p:cNvSpPr txBox="1"/>
          <p:nvPr/>
        </p:nvSpPr>
        <p:spPr>
          <a:xfrm>
            <a:off x="557530" y="222885"/>
            <a:ext cx="10555605"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sym typeface="+mn-ea"/>
              </a:rPr>
              <a:t>第二节 学前儿童音乐教育活动的内容与组织</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r>
              <a:rPr lang="zh-CN" altLang="en-US" sz="3200" b="1" dirty="0" smtClean="0">
                <a:solidFill>
                  <a:srgbClr val="D1AF6C"/>
                </a:solidFill>
                <a:latin typeface="汉仪文黑-55简" panose="00020600040101010101" charset="-122"/>
                <a:ea typeface="汉仪文黑-55简" panose="00020600040101010101" charset="-122"/>
                <a:sym typeface="+mn-ea"/>
              </a:rPr>
              <a:t>三、 学前儿童音乐教育活动的教学方法</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pPr algn="l">
              <a:buClrTx/>
              <a:buSzTx/>
              <a:buFontTx/>
            </a:pPr>
            <a:r>
              <a:rPr lang="zh-CN" altLang="en-US" sz="2800" b="1" dirty="0" smtClean="0">
                <a:latin typeface="汉仪文黑-55简" panose="00020600040101010101" charset="-122"/>
                <a:ea typeface="汉仪文黑-55简" panose="00020600040101010101" charset="-122"/>
                <a:sym typeface="+mn-ea"/>
              </a:rPr>
              <a:t>(二) 儿童为主体参与的音乐教育活动教学方法</a:t>
            </a:r>
            <a:endParaRPr lang="zh-CN" altLang="en-US" sz="2800" b="1" dirty="0" smtClean="0">
              <a:latin typeface="汉仪文黑-55简" panose="00020600040101010101" charset="-122"/>
              <a:ea typeface="汉仪文黑-55简" panose="00020600040101010101" charset="-122"/>
              <a:sym typeface="+mn-ea"/>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任意多边形 4"/>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713230" y="1960880"/>
            <a:ext cx="8240395" cy="4780915"/>
          </a:xfrm>
          <a:prstGeom prst="rect">
            <a:avLst/>
          </a:prstGeom>
          <a:noFill/>
        </p:spPr>
        <p:txBody>
          <a:bodyPr wrap="square" rtlCol="0">
            <a:noAutofit/>
          </a:bodyPr>
          <a:p>
            <a:pPr algn="just"/>
            <a:r>
              <a:rPr lang="zh-CN" altLang="en-US" sz="2400" dirty="0" smtClean="0">
                <a:latin typeface="汉仪文黑-55简" panose="00020600040101010101" charset="-122"/>
                <a:ea typeface="汉仪文黑-55简" panose="00020600040101010101" charset="-122"/>
              </a:rPr>
              <a:t>3. 整体感知的方法</a:t>
            </a:r>
            <a:endParaRPr lang="zh-CN" altLang="en-US" sz="2400" dirty="0" smtClean="0">
              <a:latin typeface="汉仪文黑-55简" panose="00020600040101010101" charset="-122"/>
              <a:ea typeface="汉仪文黑-55简" panose="00020600040101010101" charset="-122"/>
            </a:endParaRPr>
          </a:p>
          <a:p>
            <a:pPr algn="just"/>
            <a:r>
              <a:rPr lang="en-US" altLang="zh-CN" sz="2400" dirty="0" smtClean="0">
                <a:latin typeface="汉仪文黑-55简" panose="00020600040101010101" charset="-122"/>
                <a:ea typeface="汉仪文黑-55简" panose="00020600040101010101" charset="-122"/>
              </a:rPr>
              <a:t>    </a:t>
            </a:r>
            <a:r>
              <a:rPr lang="zh-CN" altLang="en-US" sz="2400" dirty="0" smtClean="0">
                <a:latin typeface="汉仪文黑-55简" panose="00020600040101010101" charset="-122"/>
                <a:ea typeface="汉仪文黑-55简" panose="00020600040101010101" charset="-122"/>
              </a:rPr>
              <a:t>整体感知法指利用音乐形式的统一性与协调性，从整体入手引导儿童体验与表现音乐。该方法将部分与整体、技能与感受等视为和谐统一体，符合审美规律。其</a:t>
            </a:r>
            <a:r>
              <a:rPr lang="zh-CN" altLang="en-US" sz="2400" b="1" dirty="0" smtClean="0">
                <a:solidFill>
                  <a:srgbClr val="FFC000"/>
                </a:solidFill>
                <a:latin typeface="汉仪文黑-55简" panose="00020600040101010101" charset="-122"/>
                <a:ea typeface="汉仪文黑-55简" panose="00020600040101010101" charset="-122"/>
              </a:rPr>
              <a:t>优势在于让儿童更易体验音乐全貌</a:t>
            </a:r>
            <a:r>
              <a:rPr lang="zh-CN" altLang="en-US" sz="2400" dirty="0" smtClean="0">
                <a:latin typeface="汉仪文黑-55简" panose="00020600040101010101" charset="-122"/>
                <a:ea typeface="汉仪文黑-55简" panose="00020600040101010101" charset="-122"/>
              </a:rPr>
              <a:t>：在歌唱中，能完整感受歌曲要素与教师表演形象；在打击乐中，打破传统分声部教学，直接从多声部合奏的整体音响开始，借助动作谱、图形谱和语音谱等变通记谱形式，引导儿童倾听并把握整体结构。总之，该方法符合音乐审美学习特点，教师应合理运用以引导儿童探索音乐。</a:t>
            </a:r>
            <a:endParaRPr lang="zh-CN" altLang="en-US" sz="2400" dirty="0" smtClean="0">
              <a:latin typeface="汉仪文黑-55简" panose="00020600040101010101" charset="-122"/>
              <a:ea typeface="汉仪文黑-55简" panose="00020600040101010101" charset="-122"/>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p:cNvSpPr txBox="1"/>
          <p:nvPr/>
        </p:nvSpPr>
        <p:spPr>
          <a:xfrm>
            <a:off x="557530" y="222885"/>
            <a:ext cx="10555605"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sym typeface="+mn-ea"/>
              </a:rPr>
              <a:t>第二节 学前儿童音乐教育活动的内容与组织</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r>
              <a:rPr lang="zh-CN" altLang="en-US" sz="3200" b="1" dirty="0" smtClean="0">
                <a:solidFill>
                  <a:srgbClr val="D1AF6C"/>
                </a:solidFill>
                <a:latin typeface="汉仪文黑-55简" panose="00020600040101010101" charset="-122"/>
                <a:ea typeface="汉仪文黑-55简" panose="00020600040101010101" charset="-122"/>
                <a:sym typeface="+mn-ea"/>
              </a:rPr>
              <a:t>三、 学前儿童音乐教育活动的教学方法</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pPr algn="l">
              <a:buClrTx/>
              <a:buSzTx/>
              <a:buFontTx/>
            </a:pPr>
            <a:r>
              <a:rPr lang="zh-CN" altLang="en-US" sz="2800" b="1" dirty="0" smtClean="0">
                <a:latin typeface="汉仪文黑-55简" panose="00020600040101010101" charset="-122"/>
                <a:ea typeface="汉仪文黑-55简" panose="00020600040101010101" charset="-122"/>
                <a:sym typeface="+mn-ea"/>
              </a:rPr>
              <a:t>(二) 儿童为主体参与的音乐教育活动教学方法</a:t>
            </a:r>
            <a:endParaRPr lang="zh-CN" altLang="en-US" sz="2800" b="1" dirty="0" smtClean="0">
              <a:latin typeface="汉仪文黑-55简" panose="00020600040101010101" charset="-122"/>
              <a:ea typeface="汉仪文黑-55简" panose="00020600040101010101" charset="-122"/>
              <a:sym typeface="+mn-ea"/>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任意多边形 4"/>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713230" y="1960880"/>
            <a:ext cx="8240395" cy="4780915"/>
          </a:xfrm>
          <a:prstGeom prst="rect">
            <a:avLst/>
          </a:prstGeom>
          <a:noFill/>
        </p:spPr>
        <p:txBody>
          <a:bodyPr wrap="square" rtlCol="0">
            <a:noAutofit/>
          </a:bodyPr>
          <a:p>
            <a:pPr algn="just"/>
            <a:r>
              <a:rPr lang="zh-CN" altLang="en-US" sz="2400" dirty="0" smtClean="0">
                <a:latin typeface="汉仪文黑-55简" panose="00020600040101010101" charset="-122"/>
                <a:ea typeface="汉仪文黑-55简" panose="00020600040101010101" charset="-122"/>
              </a:rPr>
              <a:t>4. 多感官参与的方法</a:t>
            </a:r>
            <a:endParaRPr lang="zh-CN" altLang="en-US" sz="2400" dirty="0" smtClean="0">
              <a:latin typeface="汉仪文黑-55简" panose="00020600040101010101" charset="-122"/>
              <a:ea typeface="汉仪文黑-55简" panose="00020600040101010101" charset="-122"/>
            </a:endParaRPr>
          </a:p>
          <a:p>
            <a:pPr algn="just"/>
            <a:r>
              <a:rPr lang="en-US" altLang="zh-CN" sz="2400" dirty="0" smtClean="0">
                <a:latin typeface="汉仪文黑-55简" panose="00020600040101010101" charset="-122"/>
                <a:ea typeface="汉仪文黑-55简" panose="00020600040101010101" charset="-122"/>
              </a:rPr>
              <a:t>    </a:t>
            </a:r>
            <a:r>
              <a:rPr lang="zh-CN" altLang="en-US" sz="2400" dirty="0" smtClean="0">
                <a:latin typeface="汉仪文黑-55简" panose="00020600040101010101" charset="-122"/>
                <a:ea typeface="汉仪文黑-55简" panose="00020600040101010101" charset="-122"/>
              </a:rPr>
              <a:t>多感官参与法指</a:t>
            </a:r>
            <a:r>
              <a:rPr lang="zh-CN" altLang="en-US" sz="2400" b="1" dirty="0" smtClean="0">
                <a:solidFill>
                  <a:srgbClr val="FFC000"/>
                </a:solidFill>
                <a:latin typeface="汉仪文黑-55简" panose="00020600040101010101" charset="-122"/>
                <a:ea typeface="汉仪文黑-55简" panose="00020600040101010101" charset="-122"/>
              </a:rPr>
              <a:t>调动儿童多种感觉器官协同参与，以丰富强化对音乐的感受与理解。</a:t>
            </a:r>
            <a:r>
              <a:rPr lang="zh-CN" altLang="en-US" sz="2400" dirty="0" smtClean="0">
                <a:latin typeface="汉仪文黑-55简" panose="00020600040101010101" charset="-122"/>
                <a:ea typeface="汉仪文黑-55简" panose="00020600040101010101" charset="-122"/>
              </a:rPr>
              <a:t>该方法突破了传统单一听觉欣赏的局限，其理论依据在于：开放的感知通道越多越能深入把握对象；外显操作更符合幼儿认知特点并满足探究需要；跨艺术形式的渗透有助于发展审美心理结构。实践中，教师可在分析作品的基础上，选取图片等视觉辅助、韵律动作等动觉辅助及故事等言语辅助方式帮助儿童体验音乐。总之，教师应将各种方法视为相互渗透补充的整体，以实现教育效果的最优化。</a:t>
            </a:r>
            <a:endParaRPr lang="zh-CN" altLang="en-US" sz="2400" dirty="0" smtClean="0">
              <a:latin typeface="汉仪文黑-55简" panose="00020600040101010101" charset="-122"/>
              <a:ea typeface="汉仪文黑-55简" panose="00020600040101010101"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p:cNvSpPr txBox="1"/>
          <p:nvPr/>
        </p:nvSpPr>
        <p:spPr>
          <a:xfrm>
            <a:off x="557530" y="222885"/>
            <a:ext cx="10555605"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rPr>
              <a:t>第一节 </a:t>
            </a:r>
            <a:r>
              <a:rPr lang="zh-CN" altLang="en-US" sz="3600" b="1" dirty="0" smtClean="0">
                <a:solidFill>
                  <a:srgbClr val="5C826D"/>
                </a:solidFill>
                <a:latin typeface="汉仪文黑-55简" panose="00020600040101010101" charset="-122"/>
                <a:ea typeface="汉仪文黑-55简" panose="00020600040101010101" charset="-122"/>
                <a:sym typeface="+mn-ea"/>
              </a:rPr>
              <a:t>学前儿童音乐教育的目标</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r>
              <a:rPr lang="zh-CN" altLang="en-US" sz="3200" b="1" dirty="0" smtClean="0">
                <a:solidFill>
                  <a:srgbClr val="D1AF6C"/>
                </a:solidFill>
                <a:latin typeface="汉仪文黑-55简" panose="00020600040101010101" charset="-122"/>
                <a:ea typeface="汉仪文黑-55简" panose="00020600040101010101" charset="-122"/>
                <a:sym typeface="+mn-ea"/>
              </a:rPr>
              <a:t>一、 学前儿童音乐教育的目标概述</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r>
              <a:rPr lang="zh-CN" altLang="en-US" sz="2800" b="1" dirty="0" smtClean="0">
                <a:latin typeface="汉仪文黑-55简" panose="00020600040101010101" charset="-122"/>
                <a:ea typeface="汉仪文黑-55简" panose="00020600040101010101" charset="-122"/>
                <a:sym typeface="+mn-ea"/>
              </a:rPr>
              <a:t>(一) 学前儿童音乐教育目标制定的依据</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endParaRPr lang="zh-CN" altLang="en-US" sz="3600" b="1" dirty="0" smtClean="0">
              <a:solidFill>
                <a:srgbClr val="444F56"/>
              </a:solidFill>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任意多边形 4"/>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713230" y="1960880"/>
            <a:ext cx="8240395" cy="4780915"/>
          </a:xfrm>
          <a:prstGeom prst="rect">
            <a:avLst/>
          </a:prstGeom>
          <a:noFill/>
        </p:spPr>
        <p:txBody>
          <a:bodyPr wrap="square" rtlCol="0">
            <a:noAutofit/>
          </a:bodyPr>
          <a:p>
            <a:pPr algn="just"/>
            <a:r>
              <a:rPr lang="en-US" altLang="zh-CN" sz="2400" b="1" dirty="0" smtClean="0">
                <a:solidFill>
                  <a:schemeClr val="tx1"/>
                </a:solidFill>
                <a:latin typeface="汉仪文黑-55简" panose="00020600040101010101" charset="-122"/>
                <a:ea typeface="汉仪文黑-55简" panose="00020600040101010101" charset="-122"/>
              </a:rPr>
              <a:t>    </a:t>
            </a:r>
            <a:r>
              <a:rPr lang="zh-CN" altLang="en-US" sz="2400" dirty="0" smtClean="0">
                <a:solidFill>
                  <a:schemeClr val="tx1"/>
                </a:solidFill>
                <a:latin typeface="汉仪文黑-55简" panose="00020600040101010101" charset="-122"/>
                <a:ea typeface="汉仪文黑-55简" panose="00020600040101010101" charset="-122"/>
              </a:rPr>
              <a:t>由于教育目标对教育本身具有</a:t>
            </a:r>
            <a:r>
              <a:rPr lang="zh-CN" altLang="en-US" sz="2400" b="1" dirty="0" smtClean="0">
                <a:solidFill>
                  <a:srgbClr val="FFC000"/>
                </a:solidFill>
                <a:latin typeface="汉仪文黑-55简" panose="00020600040101010101" charset="-122"/>
                <a:ea typeface="汉仪文黑-55简" panose="00020600040101010101" charset="-122"/>
              </a:rPr>
              <a:t>先导作用</a:t>
            </a:r>
            <a:r>
              <a:rPr lang="zh-CN" altLang="en-US" sz="2400" dirty="0" smtClean="0">
                <a:solidFill>
                  <a:schemeClr val="tx1"/>
                </a:solidFill>
                <a:latin typeface="汉仪文黑-55简" panose="00020600040101010101" charset="-122"/>
                <a:ea typeface="汉仪文黑-55简" panose="00020600040101010101" charset="-122"/>
              </a:rPr>
              <a:t>，教育目标的制定是一项具有严密学术性和政策性的工作。而目标制定者所处的社会时代背景，政治、经济、科学、文化等发展水平和条件，以及不同社会对教育价值的不同定位和要求，都会对教育目标的制定产生一定的影响。</a:t>
            </a:r>
            <a:endParaRPr lang="zh-CN" altLang="en-US" sz="2400" dirty="0" smtClean="0">
              <a:solidFill>
                <a:schemeClr val="tx1"/>
              </a:solidFill>
              <a:latin typeface="汉仪文黑-55简" panose="00020600040101010101" charset="-122"/>
              <a:ea typeface="汉仪文黑-55简" panose="00020600040101010101" charset="-122"/>
            </a:endParaRPr>
          </a:p>
          <a:p>
            <a:pPr algn="just"/>
            <a:r>
              <a:rPr lang="zh-CN" altLang="en-US" sz="2400" dirty="0" smtClean="0">
                <a:solidFill>
                  <a:schemeClr val="tx1"/>
                </a:solidFill>
                <a:latin typeface="汉仪文黑-55简" panose="00020600040101010101" charset="-122"/>
                <a:ea typeface="汉仪文黑-55简" panose="00020600040101010101" charset="-122"/>
              </a:rPr>
              <a:t>    制定学前儿童音乐教育目标的</a:t>
            </a:r>
            <a:r>
              <a:rPr lang="zh-CN" altLang="en-US" sz="2400" b="1" dirty="0" smtClean="0">
                <a:solidFill>
                  <a:srgbClr val="FFC000"/>
                </a:solidFill>
                <a:latin typeface="汉仪文黑-55简" panose="00020600040101010101" charset="-122"/>
                <a:ea typeface="汉仪文黑-55简" panose="00020600040101010101" charset="-122"/>
              </a:rPr>
              <a:t>依据主要是学前儿童音乐核心经验发展的特点和规律、社会对学前儿童音乐教育的要求，以及学前儿童音乐教育学科本身的特性。</a:t>
            </a:r>
            <a:endParaRPr lang="zh-CN" altLang="en-US" sz="2400" b="1" dirty="0" smtClean="0">
              <a:solidFill>
                <a:srgbClr val="FFC000"/>
              </a:solidFill>
              <a:latin typeface="汉仪文黑-55简" panose="00020600040101010101" charset="-122"/>
              <a:ea typeface="汉仪文黑-55简" panose="00020600040101010101" charset="-122"/>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18784" y="-438150"/>
            <a:ext cx="2054282" cy="7742402"/>
            <a:chOff x="-318759" y="-438055"/>
            <a:chExt cx="2054231" cy="7742211"/>
          </a:xfrm>
          <a:solidFill>
            <a:srgbClr val="5C826D"/>
          </a:solidFill>
        </p:grpSpPr>
        <p:grpSp>
          <p:nvGrpSpPr>
            <p:cNvPr id="3" name="组合 2"/>
            <p:cNvGrpSpPr/>
            <p:nvPr/>
          </p:nvGrpSpPr>
          <p:grpSpPr>
            <a:xfrm>
              <a:off x="-318758" y="-438055"/>
              <a:ext cx="2054230" cy="1341411"/>
              <a:chOff x="-318758" y="-438055"/>
              <a:chExt cx="2054230" cy="1341411"/>
            </a:xfrm>
            <a:grpFill/>
          </p:grpSpPr>
          <p:sp>
            <p:nvSpPr>
              <p:cNvPr id="7" name="任意多边形 6"/>
              <p:cNvSpPr/>
              <p:nvPr/>
            </p:nvSpPr>
            <p:spPr>
              <a:xfrm rot="2700000">
                <a:off x="103782" y="-728333"/>
                <a:ext cx="1209149" cy="2054230"/>
              </a:xfrm>
              <a:custGeom>
                <a:avLst/>
                <a:gdLst>
                  <a:gd name="connsiteX0" fmla="*/ 579225 w 1209149"/>
                  <a:gd name="connsiteY0" fmla="*/ 629924 h 2054230"/>
                  <a:gd name="connsiteX1" fmla="*/ 1209149 w 1209149"/>
                  <a:gd name="connsiteY1" fmla="*/ 0 h 2054230"/>
                  <a:gd name="connsiteX2" fmla="*/ 1209149 w 1209149"/>
                  <a:gd name="connsiteY2" fmla="*/ 2054230 h 2054230"/>
                  <a:gd name="connsiteX3" fmla="*/ 629924 w 1209149"/>
                  <a:gd name="connsiteY3" fmla="*/ 2054230 h 2054230"/>
                  <a:gd name="connsiteX4" fmla="*/ 0 w 1209149"/>
                  <a:gd name="connsiteY4" fmla="*/ 1424306 h 2054230"/>
                  <a:gd name="connsiteX5" fmla="*/ 579225 w 1209149"/>
                  <a:gd name="connsiteY5" fmla="*/ 1424306 h 2054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9149" h="2054230">
                    <a:moveTo>
                      <a:pt x="579225" y="629924"/>
                    </a:moveTo>
                    <a:lnTo>
                      <a:pt x="1209149" y="0"/>
                    </a:lnTo>
                    <a:lnTo>
                      <a:pt x="1209149" y="2054230"/>
                    </a:lnTo>
                    <a:lnTo>
                      <a:pt x="629924" y="2054230"/>
                    </a:lnTo>
                    <a:lnTo>
                      <a:pt x="0" y="1424306"/>
                    </a:lnTo>
                    <a:lnTo>
                      <a:pt x="579225" y="14243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C826D"/>
                  </a:solidFill>
                </a:endParaRPr>
              </a:p>
            </p:txBody>
          </p:sp>
          <p:sp>
            <p:nvSpPr>
              <p:cNvPr id="8" name="任意多边形 7"/>
              <p:cNvSpPr/>
              <p:nvPr/>
            </p:nvSpPr>
            <p:spPr>
              <a:xfrm rot="2700000">
                <a:off x="28669" y="-657766"/>
                <a:ext cx="1072529" cy="1511952"/>
              </a:xfrm>
              <a:custGeom>
                <a:avLst/>
                <a:gdLst>
                  <a:gd name="connsiteX0" fmla="*/ 0 w 1072529"/>
                  <a:gd name="connsiteY0" fmla="*/ 1072529 h 1511952"/>
                  <a:gd name="connsiteX1" fmla="*/ 1072529 w 1072529"/>
                  <a:gd name="connsiteY1" fmla="*/ 0 h 1511952"/>
                  <a:gd name="connsiteX2" fmla="*/ 1072529 w 1072529"/>
                  <a:gd name="connsiteY2" fmla="*/ 1511952 h 1511952"/>
                  <a:gd name="connsiteX3" fmla="*/ 439424 w 1072529"/>
                  <a:gd name="connsiteY3" fmla="*/ 1511952 h 1511952"/>
                </a:gdLst>
                <a:ahLst/>
                <a:cxnLst>
                  <a:cxn ang="0">
                    <a:pos x="connsiteX0" y="connsiteY0"/>
                  </a:cxn>
                  <a:cxn ang="0">
                    <a:pos x="connsiteX1" y="connsiteY1"/>
                  </a:cxn>
                  <a:cxn ang="0">
                    <a:pos x="connsiteX2" y="connsiteY2"/>
                  </a:cxn>
                  <a:cxn ang="0">
                    <a:pos x="connsiteX3" y="connsiteY3"/>
                  </a:cxn>
                </a:cxnLst>
                <a:rect l="l" t="t" r="r" b="b"/>
                <a:pathLst>
                  <a:path w="1072529" h="1511952">
                    <a:moveTo>
                      <a:pt x="0" y="1072529"/>
                    </a:moveTo>
                    <a:lnTo>
                      <a:pt x="1072529" y="0"/>
                    </a:lnTo>
                    <a:lnTo>
                      <a:pt x="1072529" y="1511952"/>
                    </a:lnTo>
                    <a:lnTo>
                      <a:pt x="439424" y="1511952"/>
                    </a:lnTo>
                    <a:close/>
                  </a:path>
                </a:pathLst>
              </a:custGeom>
              <a:grpFill/>
              <a:ln w="57150">
                <a:gradFill flip="none" rotWithShape="1">
                  <a:gsLst>
                    <a:gs pos="0">
                      <a:srgbClr val="D7B26C"/>
                    </a:gs>
                    <a:gs pos="67000">
                      <a:srgbClr val="D7B26C">
                        <a:alpha val="40000"/>
                      </a:srgbClr>
                    </a:gs>
                    <a:gs pos="100000">
                      <a:srgbClr val="D7B26C">
                        <a:alpha val="65000"/>
                      </a:srgb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flipV="1">
              <a:off x="-318759" y="5962745"/>
              <a:ext cx="2054230" cy="1341411"/>
              <a:chOff x="-318758" y="-438055"/>
              <a:chExt cx="2054230" cy="1341411"/>
            </a:xfrm>
            <a:grpFill/>
          </p:grpSpPr>
          <p:sp>
            <p:nvSpPr>
              <p:cNvPr id="5" name="任意多边形 4"/>
              <p:cNvSpPr/>
              <p:nvPr/>
            </p:nvSpPr>
            <p:spPr>
              <a:xfrm rot="2700000">
                <a:off x="103782" y="-728333"/>
                <a:ext cx="1209149" cy="2054230"/>
              </a:xfrm>
              <a:custGeom>
                <a:avLst/>
                <a:gdLst>
                  <a:gd name="connsiteX0" fmla="*/ 579225 w 1209149"/>
                  <a:gd name="connsiteY0" fmla="*/ 629924 h 2054230"/>
                  <a:gd name="connsiteX1" fmla="*/ 1209149 w 1209149"/>
                  <a:gd name="connsiteY1" fmla="*/ 0 h 2054230"/>
                  <a:gd name="connsiteX2" fmla="*/ 1209149 w 1209149"/>
                  <a:gd name="connsiteY2" fmla="*/ 2054230 h 2054230"/>
                  <a:gd name="connsiteX3" fmla="*/ 629924 w 1209149"/>
                  <a:gd name="connsiteY3" fmla="*/ 2054230 h 2054230"/>
                  <a:gd name="connsiteX4" fmla="*/ 0 w 1209149"/>
                  <a:gd name="connsiteY4" fmla="*/ 1424306 h 2054230"/>
                  <a:gd name="connsiteX5" fmla="*/ 579225 w 1209149"/>
                  <a:gd name="connsiteY5" fmla="*/ 1424306 h 2054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9149" h="2054230">
                    <a:moveTo>
                      <a:pt x="579225" y="629924"/>
                    </a:moveTo>
                    <a:lnTo>
                      <a:pt x="1209149" y="0"/>
                    </a:lnTo>
                    <a:lnTo>
                      <a:pt x="1209149" y="2054230"/>
                    </a:lnTo>
                    <a:lnTo>
                      <a:pt x="629924" y="2054230"/>
                    </a:lnTo>
                    <a:lnTo>
                      <a:pt x="0" y="1424306"/>
                    </a:lnTo>
                    <a:lnTo>
                      <a:pt x="579225" y="14243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任意多边形 5"/>
              <p:cNvSpPr/>
              <p:nvPr/>
            </p:nvSpPr>
            <p:spPr>
              <a:xfrm rot="2700000">
                <a:off x="28669" y="-657766"/>
                <a:ext cx="1072529" cy="1511952"/>
              </a:xfrm>
              <a:custGeom>
                <a:avLst/>
                <a:gdLst>
                  <a:gd name="connsiteX0" fmla="*/ 0 w 1072529"/>
                  <a:gd name="connsiteY0" fmla="*/ 1072529 h 1511952"/>
                  <a:gd name="connsiteX1" fmla="*/ 1072529 w 1072529"/>
                  <a:gd name="connsiteY1" fmla="*/ 0 h 1511952"/>
                  <a:gd name="connsiteX2" fmla="*/ 1072529 w 1072529"/>
                  <a:gd name="connsiteY2" fmla="*/ 1511952 h 1511952"/>
                  <a:gd name="connsiteX3" fmla="*/ 439424 w 1072529"/>
                  <a:gd name="connsiteY3" fmla="*/ 1511952 h 1511952"/>
                </a:gdLst>
                <a:ahLst/>
                <a:cxnLst>
                  <a:cxn ang="0">
                    <a:pos x="connsiteX0" y="connsiteY0"/>
                  </a:cxn>
                  <a:cxn ang="0">
                    <a:pos x="connsiteX1" y="connsiteY1"/>
                  </a:cxn>
                  <a:cxn ang="0">
                    <a:pos x="connsiteX2" y="connsiteY2"/>
                  </a:cxn>
                  <a:cxn ang="0">
                    <a:pos x="connsiteX3" y="connsiteY3"/>
                  </a:cxn>
                </a:cxnLst>
                <a:rect l="l" t="t" r="r" b="b"/>
                <a:pathLst>
                  <a:path w="1072529" h="1511952">
                    <a:moveTo>
                      <a:pt x="0" y="1072529"/>
                    </a:moveTo>
                    <a:lnTo>
                      <a:pt x="1072529" y="0"/>
                    </a:lnTo>
                    <a:lnTo>
                      <a:pt x="1072529" y="1511952"/>
                    </a:lnTo>
                    <a:lnTo>
                      <a:pt x="439424" y="1511952"/>
                    </a:lnTo>
                    <a:close/>
                  </a:path>
                </a:pathLst>
              </a:custGeom>
              <a:grpFill/>
              <a:ln w="57150">
                <a:gradFill flip="none" rotWithShape="1">
                  <a:gsLst>
                    <a:gs pos="0">
                      <a:srgbClr val="D7B26C"/>
                    </a:gs>
                    <a:gs pos="67000">
                      <a:srgbClr val="D7B26C">
                        <a:alpha val="40000"/>
                      </a:srgbClr>
                    </a:gs>
                    <a:gs pos="100000">
                      <a:srgbClr val="D7B26C">
                        <a:alpha val="65000"/>
                      </a:srgb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20" name="直接连接符 19"/>
          <p:cNvCxnSpPr>
            <a:stCxn id="7" idx="2"/>
            <a:endCxn id="5" idx="2"/>
          </p:cNvCxnSpPr>
          <p:nvPr/>
        </p:nvCxnSpPr>
        <p:spPr>
          <a:xfrm flipH="1">
            <a:off x="409568" y="1452513"/>
            <a:ext cx="1" cy="3961076"/>
          </a:xfrm>
          <a:prstGeom prst="line">
            <a:avLst/>
          </a:prstGeom>
          <a:ln w="38100">
            <a:gradFill flip="none" rotWithShape="1">
              <a:gsLst>
                <a:gs pos="0">
                  <a:srgbClr val="D7B26C"/>
                </a:gs>
                <a:gs pos="47000">
                  <a:srgbClr val="D7B26C">
                    <a:alpha val="64000"/>
                  </a:srgbClr>
                </a:gs>
                <a:gs pos="79000">
                  <a:srgbClr val="D7B26C">
                    <a:alpha val="36000"/>
                  </a:srgbClr>
                </a:gs>
                <a:gs pos="25000">
                  <a:srgbClr val="D7B26C">
                    <a:alpha val="40000"/>
                  </a:srgbClr>
                </a:gs>
                <a:gs pos="100000">
                  <a:srgbClr val="D7B26C"/>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3449895" y="2840240"/>
            <a:ext cx="4916007" cy="1106805"/>
          </a:xfrm>
          <a:prstGeom prst="rect">
            <a:avLst/>
          </a:prstGeom>
          <a:noFill/>
        </p:spPr>
        <p:txBody>
          <a:bodyPr wrap="square" rtlCol="0">
            <a:spAutoFit/>
          </a:bodyPr>
          <a:lstStyle/>
          <a:p>
            <a:pPr algn="dist" fontAlgn="auto">
              <a:lnSpc>
                <a:spcPct val="100000"/>
              </a:lnSpc>
            </a:pPr>
            <a:r>
              <a:rPr lang="zh-CN" altLang="en-US" sz="6600" b="1" dirty="0">
                <a:solidFill>
                  <a:srgbClr val="5C826D"/>
                </a:solidFill>
                <a:latin typeface="汉仪文黑-55简" panose="00020600040101010101" charset="-122"/>
                <a:ea typeface="汉仪文黑-55简" panose="00020600040101010101" charset="-122"/>
                <a:sym typeface="+mn-ea"/>
              </a:rPr>
              <a:t>谢谢</a:t>
            </a:r>
            <a:r>
              <a:rPr lang="zh-CN" altLang="en-US" sz="6600" b="1" dirty="0" smtClean="0">
                <a:solidFill>
                  <a:srgbClr val="5C826D"/>
                </a:solidFill>
                <a:latin typeface="汉仪文黑-55简" panose="00020600040101010101" charset="-122"/>
                <a:ea typeface="汉仪文黑-55简" panose="00020600040101010101" charset="-122"/>
                <a:sym typeface="+mn-ea"/>
              </a:rPr>
              <a:t>！</a:t>
            </a:r>
            <a:endParaRPr lang="zh-CN" altLang="en-US" sz="6600" dirty="0">
              <a:solidFill>
                <a:srgbClr val="444F56"/>
              </a:solidFill>
              <a:latin typeface="汉仪文黑-55简" panose="00020600040101010101" charset="-122"/>
              <a:ea typeface="汉仪文黑-55简" panose="00020600040101010101" charset="-122"/>
            </a:endParaRPr>
          </a:p>
        </p:txBody>
      </p:sp>
      <p:grpSp>
        <p:nvGrpSpPr>
          <p:cNvPr id="22" name="组合 21"/>
          <p:cNvGrpSpPr/>
          <p:nvPr/>
        </p:nvGrpSpPr>
        <p:grpSpPr>
          <a:xfrm>
            <a:off x="9629471" y="-57386"/>
            <a:ext cx="4744029" cy="6972537"/>
            <a:chOff x="9629471" y="-57386"/>
            <a:chExt cx="4744029" cy="6972537"/>
          </a:xfrm>
        </p:grpSpPr>
        <p:sp>
          <p:nvSpPr>
            <p:cNvPr id="23" name="任意多边形 22"/>
            <p:cNvSpPr/>
            <p:nvPr/>
          </p:nvSpPr>
          <p:spPr>
            <a:xfrm rot="2700000">
              <a:off x="10004350" y="1244426"/>
              <a:ext cx="4369150" cy="4369150"/>
            </a:xfrm>
            <a:custGeom>
              <a:avLst/>
              <a:gdLst>
                <a:gd name="connsiteX0" fmla="*/ 0 w 4369150"/>
                <a:gd name="connsiteY0" fmla="*/ 0 h 4369150"/>
                <a:gd name="connsiteX1" fmla="*/ 875900 w 4369150"/>
                <a:gd name="connsiteY1" fmla="*/ 875899 h 4369150"/>
                <a:gd name="connsiteX2" fmla="*/ 875899 w 4369150"/>
                <a:gd name="connsiteY2" fmla="*/ 3493251 h 4369150"/>
                <a:gd name="connsiteX3" fmla="*/ 3493251 w 4369150"/>
                <a:gd name="connsiteY3" fmla="*/ 3493251 h 4369150"/>
                <a:gd name="connsiteX4" fmla="*/ 4369150 w 4369150"/>
                <a:gd name="connsiteY4" fmla="*/ 4369150 h 4369150"/>
                <a:gd name="connsiteX5" fmla="*/ 0 w 4369150"/>
                <a:gd name="connsiteY5" fmla="*/ 4369150 h 4369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69150" h="4369150">
                  <a:moveTo>
                    <a:pt x="0" y="0"/>
                  </a:moveTo>
                  <a:lnTo>
                    <a:pt x="875900" y="875899"/>
                  </a:lnTo>
                  <a:lnTo>
                    <a:pt x="875899" y="3493251"/>
                  </a:lnTo>
                  <a:lnTo>
                    <a:pt x="3493251" y="3493251"/>
                  </a:lnTo>
                  <a:lnTo>
                    <a:pt x="4369150" y="4369150"/>
                  </a:lnTo>
                  <a:lnTo>
                    <a:pt x="0" y="4369150"/>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4" name="组合 23"/>
            <p:cNvGrpSpPr/>
            <p:nvPr/>
          </p:nvGrpSpPr>
          <p:grpSpPr>
            <a:xfrm>
              <a:off x="9629471" y="-57386"/>
              <a:ext cx="2620422" cy="6972537"/>
              <a:chOff x="9629471" y="-57386"/>
              <a:chExt cx="2620422" cy="6972537"/>
            </a:xfrm>
          </p:grpSpPr>
          <p:sp>
            <p:nvSpPr>
              <p:cNvPr id="25" name="任意多边形 24"/>
              <p:cNvSpPr/>
              <p:nvPr/>
            </p:nvSpPr>
            <p:spPr>
              <a:xfrm>
                <a:off x="10177462" y="5889069"/>
                <a:ext cx="2014538" cy="1007269"/>
              </a:xfrm>
              <a:custGeom>
                <a:avLst/>
                <a:gdLst>
                  <a:gd name="connsiteX0" fmla="*/ 1007269 w 2014538"/>
                  <a:gd name="connsiteY0" fmla="*/ 0 h 1007269"/>
                  <a:gd name="connsiteX1" fmla="*/ 2014538 w 2014538"/>
                  <a:gd name="connsiteY1" fmla="*/ 1007269 h 1007269"/>
                  <a:gd name="connsiteX2" fmla="*/ 0 w 2014538"/>
                  <a:gd name="connsiteY2" fmla="*/ 1007269 h 1007269"/>
                </a:gdLst>
                <a:ahLst/>
                <a:cxnLst>
                  <a:cxn ang="0">
                    <a:pos x="connsiteX0" y="connsiteY0"/>
                  </a:cxn>
                  <a:cxn ang="0">
                    <a:pos x="connsiteX1" y="connsiteY1"/>
                  </a:cxn>
                  <a:cxn ang="0">
                    <a:pos x="connsiteX2" y="connsiteY2"/>
                  </a:cxn>
                </a:cxnLst>
                <a:rect l="l" t="t" r="r" b="b"/>
                <a:pathLst>
                  <a:path w="2014538" h="1007269">
                    <a:moveTo>
                      <a:pt x="1007269" y="0"/>
                    </a:moveTo>
                    <a:lnTo>
                      <a:pt x="2014538" y="1007269"/>
                    </a:lnTo>
                    <a:lnTo>
                      <a:pt x="0" y="1007269"/>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a:off x="9901083" y="2840615"/>
                <a:ext cx="2329761" cy="4074536"/>
              </a:xfrm>
              <a:custGeom>
                <a:avLst/>
                <a:gdLst>
                  <a:gd name="connsiteX0" fmla="*/ 2329761 w 2329761"/>
                  <a:gd name="connsiteY0" fmla="*/ 0 h 4074536"/>
                  <a:gd name="connsiteX1" fmla="*/ 2329761 w 2329761"/>
                  <a:gd name="connsiteY1" fmla="*/ 4074536 h 4074536"/>
                  <a:gd name="connsiteX2" fmla="*/ 1744775 w 2329761"/>
                  <a:gd name="connsiteY2" fmla="*/ 4074536 h 4074536"/>
                  <a:gd name="connsiteX3" fmla="*/ 0 w 2329761"/>
                  <a:gd name="connsiteY3" fmla="*/ 2329761 h 4074536"/>
                </a:gdLst>
                <a:ahLst/>
                <a:cxnLst>
                  <a:cxn ang="0">
                    <a:pos x="connsiteX0" y="connsiteY0"/>
                  </a:cxn>
                  <a:cxn ang="0">
                    <a:pos x="connsiteX1" y="connsiteY1"/>
                  </a:cxn>
                  <a:cxn ang="0">
                    <a:pos x="connsiteX2" y="connsiteY2"/>
                  </a:cxn>
                  <a:cxn ang="0">
                    <a:pos x="connsiteX3" y="connsiteY3"/>
                  </a:cxn>
                </a:cxnLst>
                <a:rect l="l" t="t" r="r" b="b"/>
                <a:pathLst>
                  <a:path w="2329761" h="4074536">
                    <a:moveTo>
                      <a:pt x="2329761" y="0"/>
                    </a:moveTo>
                    <a:lnTo>
                      <a:pt x="2329761" y="4074536"/>
                    </a:lnTo>
                    <a:lnTo>
                      <a:pt x="1744775" y="4074536"/>
                    </a:lnTo>
                    <a:lnTo>
                      <a:pt x="0" y="2329761"/>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a:off x="10162403" y="3101936"/>
                <a:ext cx="2068440" cy="3811626"/>
              </a:xfrm>
              <a:custGeom>
                <a:avLst/>
                <a:gdLst>
                  <a:gd name="connsiteX0" fmla="*/ 2068440 w 2068440"/>
                  <a:gd name="connsiteY0" fmla="*/ 0 h 3811626"/>
                  <a:gd name="connsiteX1" fmla="*/ 2068440 w 2068440"/>
                  <a:gd name="connsiteY1" fmla="*/ 3811626 h 3811626"/>
                  <a:gd name="connsiteX2" fmla="*/ 1743186 w 2068440"/>
                  <a:gd name="connsiteY2" fmla="*/ 3811626 h 3811626"/>
                  <a:gd name="connsiteX3" fmla="*/ 0 w 2068440"/>
                  <a:gd name="connsiteY3" fmla="*/ 2068440 h 3811626"/>
                </a:gdLst>
                <a:ahLst/>
                <a:cxnLst>
                  <a:cxn ang="0">
                    <a:pos x="connsiteX0" y="connsiteY0"/>
                  </a:cxn>
                  <a:cxn ang="0">
                    <a:pos x="connsiteX1" y="connsiteY1"/>
                  </a:cxn>
                  <a:cxn ang="0">
                    <a:pos x="connsiteX2" y="connsiteY2"/>
                  </a:cxn>
                  <a:cxn ang="0">
                    <a:pos x="connsiteX3" y="connsiteY3"/>
                  </a:cxn>
                </a:cxnLst>
                <a:rect l="l" t="t" r="r" b="b"/>
                <a:pathLst>
                  <a:path w="2068440" h="3811626">
                    <a:moveTo>
                      <a:pt x="2068440" y="0"/>
                    </a:moveTo>
                    <a:lnTo>
                      <a:pt x="2068440" y="3811626"/>
                    </a:lnTo>
                    <a:lnTo>
                      <a:pt x="1743186" y="3811626"/>
                    </a:lnTo>
                    <a:lnTo>
                      <a:pt x="0" y="2068440"/>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9901084" y="-57386"/>
                <a:ext cx="2348809" cy="4093820"/>
              </a:xfrm>
              <a:custGeom>
                <a:avLst/>
                <a:gdLst>
                  <a:gd name="connsiteX0" fmla="*/ 1745011 w 2348809"/>
                  <a:gd name="connsiteY0" fmla="*/ 0 h 4093820"/>
                  <a:gd name="connsiteX1" fmla="*/ 2348809 w 2348809"/>
                  <a:gd name="connsiteY1" fmla="*/ 0 h 4093820"/>
                  <a:gd name="connsiteX2" fmla="*/ 2348809 w 2348809"/>
                  <a:gd name="connsiteY2" fmla="*/ 4093820 h 4093820"/>
                  <a:gd name="connsiteX3" fmla="*/ 0 w 2348809"/>
                  <a:gd name="connsiteY3" fmla="*/ 1745011 h 4093820"/>
                </a:gdLst>
                <a:ahLst/>
                <a:cxnLst>
                  <a:cxn ang="0">
                    <a:pos x="connsiteX0" y="connsiteY0"/>
                  </a:cxn>
                  <a:cxn ang="0">
                    <a:pos x="connsiteX1" y="connsiteY1"/>
                  </a:cxn>
                  <a:cxn ang="0">
                    <a:pos x="connsiteX2" y="connsiteY2"/>
                  </a:cxn>
                  <a:cxn ang="0">
                    <a:pos x="connsiteX3" y="connsiteY3"/>
                  </a:cxn>
                </a:cxnLst>
                <a:rect l="l" t="t" r="r" b="b"/>
                <a:pathLst>
                  <a:path w="2348809" h="4093820">
                    <a:moveTo>
                      <a:pt x="1745011" y="0"/>
                    </a:moveTo>
                    <a:lnTo>
                      <a:pt x="2348809" y="0"/>
                    </a:lnTo>
                    <a:lnTo>
                      <a:pt x="2348809" y="4093820"/>
                    </a:lnTo>
                    <a:lnTo>
                      <a:pt x="0" y="1745011"/>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10162404" y="-57149"/>
                <a:ext cx="2057866" cy="3802641"/>
              </a:xfrm>
              <a:custGeom>
                <a:avLst/>
                <a:gdLst>
                  <a:gd name="connsiteX0" fmla="*/ 1744775 w 2057866"/>
                  <a:gd name="connsiteY0" fmla="*/ 0 h 3802641"/>
                  <a:gd name="connsiteX1" fmla="*/ 2057866 w 2057866"/>
                  <a:gd name="connsiteY1" fmla="*/ 0 h 3802641"/>
                  <a:gd name="connsiteX2" fmla="*/ 2057866 w 2057866"/>
                  <a:gd name="connsiteY2" fmla="*/ 3802641 h 3802641"/>
                  <a:gd name="connsiteX3" fmla="*/ 0 w 2057866"/>
                  <a:gd name="connsiteY3" fmla="*/ 1744775 h 3802641"/>
                </a:gdLst>
                <a:ahLst/>
                <a:cxnLst>
                  <a:cxn ang="0">
                    <a:pos x="connsiteX0" y="connsiteY0"/>
                  </a:cxn>
                  <a:cxn ang="0">
                    <a:pos x="connsiteX1" y="connsiteY1"/>
                  </a:cxn>
                  <a:cxn ang="0">
                    <a:pos x="connsiteX2" y="connsiteY2"/>
                  </a:cxn>
                  <a:cxn ang="0">
                    <a:pos x="connsiteX3" y="connsiteY3"/>
                  </a:cxn>
                </a:cxnLst>
                <a:rect l="l" t="t" r="r" b="b"/>
                <a:pathLst>
                  <a:path w="2057866" h="3802641">
                    <a:moveTo>
                      <a:pt x="1744775" y="0"/>
                    </a:moveTo>
                    <a:lnTo>
                      <a:pt x="2057866" y="0"/>
                    </a:lnTo>
                    <a:lnTo>
                      <a:pt x="2057866" y="3802641"/>
                    </a:lnTo>
                    <a:lnTo>
                      <a:pt x="0" y="1744775"/>
                    </a:lnTo>
                    <a:close/>
                  </a:path>
                </a:pathLst>
              </a:custGeom>
              <a:noFill/>
              <a:ln w="57150">
                <a:gradFill flip="none" rotWithShape="1">
                  <a:gsLst>
                    <a:gs pos="0">
                      <a:srgbClr val="D7B26C"/>
                    </a:gs>
                    <a:gs pos="31000">
                      <a:srgbClr val="D7B26C">
                        <a:alpha val="27000"/>
                      </a:srgbClr>
                    </a:gs>
                    <a:gs pos="65000">
                      <a:srgbClr val="D7B26C"/>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9629471" y="857250"/>
                <a:ext cx="2601373" cy="5143500"/>
              </a:xfrm>
              <a:custGeom>
                <a:avLst/>
                <a:gdLst>
                  <a:gd name="connsiteX0" fmla="*/ 2571750 w 2601373"/>
                  <a:gd name="connsiteY0" fmla="*/ 0 h 5143500"/>
                  <a:gd name="connsiteX1" fmla="*/ 2601373 w 2601373"/>
                  <a:gd name="connsiteY1" fmla="*/ 29623 h 5143500"/>
                  <a:gd name="connsiteX2" fmla="*/ 2601373 w 2601373"/>
                  <a:gd name="connsiteY2" fmla="*/ 5113877 h 5143500"/>
                  <a:gd name="connsiteX3" fmla="*/ 2571750 w 2601373"/>
                  <a:gd name="connsiteY3" fmla="*/ 5143500 h 5143500"/>
                  <a:gd name="connsiteX4" fmla="*/ 0 w 2601373"/>
                  <a:gd name="connsiteY4" fmla="*/ 257175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01373" h="5143500">
                    <a:moveTo>
                      <a:pt x="2571750" y="0"/>
                    </a:moveTo>
                    <a:lnTo>
                      <a:pt x="2601373" y="29623"/>
                    </a:lnTo>
                    <a:lnTo>
                      <a:pt x="2601373" y="5113877"/>
                    </a:lnTo>
                    <a:lnTo>
                      <a:pt x="2571750" y="5143500"/>
                    </a:lnTo>
                    <a:lnTo>
                      <a:pt x="0" y="2571750"/>
                    </a:lnTo>
                    <a:close/>
                  </a:path>
                </a:pathLst>
              </a:custGeom>
              <a:noFill/>
              <a:ln w="57150">
                <a:gradFill flip="none" rotWithShape="1">
                  <a:gsLst>
                    <a:gs pos="0">
                      <a:srgbClr val="D7B26C"/>
                    </a:gs>
                    <a:gs pos="57000">
                      <a:srgbClr val="D7B26C">
                        <a:alpha val="28000"/>
                      </a:srgbClr>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a:off x="10734370" y="1962150"/>
                <a:ext cx="1466850" cy="2933700"/>
              </a:xfrm>
              <a:custGeom>
                <a:avLst/>
                <a:gdLst>
                  <a:gd name="connsiteX0" fmla="*/ 1466850 w 1466850"/>
                  <a:gd name="connsiteY0" fmla="*/ 0 h 2933700"/>
                  <a:gd name="connsiteX1" fmla="*/ 1466850 w 1466850"/>
                  <a:gd name="connsiteY1" fmla="*/ 2933700 h 2933700"/>
                  <a:gd name="connsiteX2" fmla="*/ 0 w 1466850"/>
                  <a:gd name="connsiteY2" fmla="*/ 1466850 h 2933700"/>
                </a:gdLst>
                <a:ahLst/>
                <a:cxnLst>
                  <a:cxn ang="0">
                    <a:pos x="connsiteX0" y="connsiteY0"/>
                  </a:cxn>
                  <a:cxn ang="0">
                    <a:pos x="connsiteX1" y="connsiteY1"/>
                  </a:cxn>
                  <a:cxn ang="0">
                    <a:pos x="connsiteX2" y="connsiteY2"/>
                  </a:cxn>
                </a:cxnLst>
                <a:rect l="l" t="t" r="r" b="b"/>
                <a:pathLst>
                  <a:path w="1466850" h="2933700">
                    <a:moveTo>
                      <a:pt x="1466850" y="0"/>
                    </a:moveTo>
                    <a:lnTo>
                      <a:pt x="1466850" y="2933700"/>
                    </a:lnTo>
                    <a:lnTo>
                      <a:pt x="0" y="1466850"/>
                    </a:lnTo>
                    <a:close/>
                  </a:path>
                </a:pathLst>
              </a:cu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11237917" y="2465696"/>
                <a:ext cx="973877" cy="1926608"/>
              </a:xfrm>
              <a:custGeom>
                <a:avLst/>
                <a:gdLst>
                  <a:gd name="connsiteX0" fmla="*/ 963304 w 973877"/>
                  <a:gd name="connsiteY0" fmla="*/ 0 h 1926608"/>
                  <a:gd name="connsiteX1" fmla="*/ 973877 w 973877"/>
                  <a:gd name="connsiteY1" fmla="*/ 10573 h 1926608"/>
                  <a:gd name="connsiteX2" fmla="*/ 973877 w 973877"/>
                  <a:gd name="connsiteY2" fmla="*/ 1916035 h 1926608"/>
                  <a:gd name="connsiteX3" fmla="*/ 963304 w 973877"/>
                  <a:gd name="connsiteY3" fmla="*/ 1926608 h 1926608"/>
                  <a:gd name="connsiteX4" fmla="*/ 0 w 973877"/>
                  <a:gd name="connsiteY4" fmla="*/ 963304 h 1926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3877" h="1926608">
                    <a:moveTo>
                      <a:pt x="963304" y="0"/>
                    </a:moveTo>
                    <a:lnTo>
                      <a:pt x="973877" y="10573"/>
                    </a:lnTo>
                    <a:lnTo>
                      <a:pt x="973877" y="1916035"/>
                    </a:lnTo>
                    <a:lnTo>
                      <a:pt x="963304" y="1926608"/>
                    </a:lnTo>
                    <a:lnTo>
                      <a:pt x="0" y="963304"/>
                    </a:lnTo>
                    <a:close/>
                  </a:path>
                </a:pathLst>
              </a:custGeom>
              <a:noFill/>
              <a:ln w="57150">
                <a:gradFill flip="none" rotWithShape="1">
                  <a:gsLst>
                    <a:gs pos="0">
                      <a:srgbClr val="D7B26C"/>
                    </a:gs>
                    <a:gs pos="57000">
                      <a:srgbClr val="D7B26C">
                        <a:alpha val="28000"/>
                      </a:srgbClr>
                    </a:gs>
                    <a:gs pos="100000">
                      <a:srgbClr val="D7B26C">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p:cNvSpPr txBox="1"/>
          <p:nvPr/>
        </p:nvSpPr>
        <p:spPr>
          <a:xfrm>
            <a:off x="557530" y="222885"/>
            <a:ext cx="10555605"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rPr>
              <a:t>第一节 </a:t>
            </a:r>
            <a:r>
              <a:rPr lang="zh-CN" altLang="en-US" sz="3600" b="1" dirty="0" smtClean="0">
                <a:solidFill>
                  <a:srgbClr val="5C826D"/>
                </a:solidFill>
                <a:latin typeface="汉仪文黑-55简" panose="00020600040101010101" charset="-122"/>
                <a:ea typeface="汉仪文黑-55简" panose="00020600040101010101" charset="-122"/>
                <a:sym typeface="+mn-ea"/>
              </a:rPr>
              <a:t>学前儿童音乐教育的目标</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r>
              <a:rPr lang="zh-CN" altLang="en-US" sz="3200" b="1" dirty="0" smtClean="0">
                <a:solidFill>
                  <a:srgbClr val="D1AF6C"/>
                </a:solidFill>
                <a:latin typeface="汉仪文黑-55简" panose="00020600040101010101" charset="-122"/>
                <a:ea typeface="汉仪文黑-55简" panose="00020600040101010101" charset="-122"/>
                <a:sym typeface="+mn-ea"/>
              </a:rPr>
              <a:t>一、 学前儿童音乐教育的目标概述</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r>
              <a:rPr lang="zh-CN" altLang="en-US" sz="2800" b="1" dirty="0" smtClean="0">
                <a:latin typeface="汉仪文黑-55简" panose="00020600040101010101" charset="-122"/>
                <a:ea typeface="汉仪文黑-55简" panose="00020600040101010101" charset="-122"/>
                <a:sym typeface="+mn-ea"/>
              </a:rPr>
              <a:t>(一) 学前儿童音乐教育目标制定的依据</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endParaRPr lang="zh-CN" altLang="en-US" sz="3600" b="1" dirty="0" smtClean="0">
              <a:solidFill>
                <a:srgbClr val="444F56"/>
              </a:solidFill>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任意多边形 4"/>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713230" y="1960880"/>
            <a:ext cx="8240395" cy="4780915"/>
          </a:xfrm>
          <a:prstGeom prst="rect">
            <a:avLst/>
          </a:prstGeom>
          <a:noFill/>
        </p:spPr>
        <p:txBody>
          <a:bodyPr wrap="square" rtlCol="0">
            <a:noAutofit/>
          </a:bodyPr>
          <a:p>
            <a:pPr algn="just"/>
            <a:r>
              <a:rPr lang="zh-CN" altLang="en-US" sz="2400" dirty="0" smtClean="0">
                <a:latin typeface="汉仪文黑-55简" panose="00020600040101010101" charset="-122"/>
                <a:ea typeface="汉仪文黑-55简" panose="00020600040101010101" charset="-122"/>
              </a:rPr>
              <a:t>1. 学前儿童音乐核心经验发展的特点和规律</a:t>
            </a:r>
            <a:endParaRPr lang="zh-CN" altLang="en-US" sz="2400" dirty="0" smtClean="0">
              <a:latin typeface="汉仪文黑-55简" panose="00020600040101010101" charset="-122"/>
              <a:ea typeface="汉仪文黑-55简" panose="00020600040101010101" charset="-122"/>
            </a:endParaRPr>
          </a:p>
          <a:p>
            <a:pPr algn="just"/>
            <a:r>
              <a:rPr lang="en-US" altLang="zh-CN" sz="2400" dirty="0" smtClean="0">
                <a:latin typeface="汉仪文黑-55简" panose="00020600040101010101" charset="-122"/>
                <a:ea typeface="汉仪文黑-55简" panose="00020600040101010101" charset="-122"/>
              </a:rPr>
              <a:t>    </a:t>
            </a:r>
            <a:r>
              <a:rPr lang="zh-CN" altLang="en-US" sz="2400" dirty="0" smtClean="0">
                <a:latin typeface="汉仪文黑-55简" panose="00020600040101010101" charset="-122"/>
                <a:ea typeface="汉仪文黑-55简" panose="00020600040101010101" charset="-122"/>
              </a:rPr>
              <a:t>美国课程理论家泰勒曾提出学校课程目标的五个来源，其中</a:t>
            </a:r>
            <a:r>
              <a:rPr lang="zh-CN" altLang="en-US" sz="2400" b="1" dirty="0" smtClean="0">
                <a:solidFill>
                  <a:srgbClr val="FFC000"/>
                </a:solidFill>
                <a:latin typeface="汉仪文黑-55简" panose="00020600040101010101" charset="-122"/>
                <a:ea typeface="汉仪文黑-55简" panose="00020600040101010101" charset="-122"/>
              </a:rPr>
              <a:t>“学习者本身”</a:t>
            </a:r>
            <a:r>
              <a:rPr lang="zh-CN" altLang="en-US" sz="2400" dirty="0" smtClean="0">
                <a:latin typeface="汉仪文黑-55简" panose="00020600040101010101" charset="-122"/>
                <a:ea typeface="汉仪文黑-55简" panose="00020600040101010101" charset="-122"/>
              </a:rPr>
              <a:t>是制定学前儿童音乐教育目标的重要依据。因为儿童音乐心理与能力的发展有其自身规律，能反映其认知、情感和社会性发展水平，且每个儿童都有独特的个性、兴趣与需要。因此，必须</a:t>
            </a:r>
            <a:r>
              <a:rPr lang="zh-CN" altLang="en-US" sz="2400" b="1" dirty="0" smtClean="0">
                <a:solidFill>
                  <a:srgbClr val="FFC000"/>
                </a:solidFill>
                <a:latin typeface="汉仪文黑-55简" panose="00020600040101010101" charset="-122"/>
                <a:ea typeface="汉仪文黑-55简" panose="00020600040101010101" charset="-122"/>
              </a:rPr>
              <a:t>依据儿童身心发展的实际水平、需要和可能性来制定目标</a:t>
            </a:r>
            <a:r>
              <a:rPr lang="zh-CN" altLang="en-US" sz="2400" dirty="0" smtClean="0">
                <a:latin typeface="汉仪文黑-55简" panose="00020600040101010101" charset="-122"/>
                <a:ea typeface="汉仪文黑-55简" panose="00020600040101010101" charset="-122"/>
              </a:rPr>
              <a:t>，科学分析儿童学习音乐的核心经验发展进程。这有助于正确处理儿童的“现有发展水平”与“最近发展区”，使教育走在发展前面，从而真正促进儿童音乐能力的逐步提高。</a:t>
            </a:r>
            <a:endParaRPr lang="zh-CN" altLang="en-US" sz="2400" dirty="0" smtClean="0">
              <a:latin typeface="汉仪文黑-55简" panose="00020600040101010101" charset="-122"/>
              <a:ea typeface="汉仪文黑-55简" panose="00020600040101010101"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p:cNvSpPr txBox="1"/>
          <p:nvPr/>
        </p:nvSpPr>
        <p:spPr>
          <a:xfrm>
            <a:off x="557530" y="222885"/>
            <a:ext cx="10555605"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rPr>
              <a:t>第一节 </a:t>
            </a:r>
            <a:r>
              <a:rPr lang="zh-CN" altLang="en-US" sz="3600" b="1" dirty="0" smtClean="0">
                <a:solidFill>
                  <a:srgbClr val="5C826D"/>
                </a:solidFill>
                <a:latin typeface="汉仪文黑-55简" panose="00020600040101010101" charset="-122"/>
                <a:ea typeface="汉仪文黑-55简" panose="00020600040101010101" charset="-122"/>
                <a:sym typeface="+mn-ea"/>
              </a:rPr>
              <a:t>学前儿童音乐教育的目标</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r>
              <a:rPr lang="zh-CN" altLang="en-US" sz="3200" b="1" dirty="0" smtClean="0">
                <a:solidFill>
                  <a:srgbClr val="D1AF6C"/>
                </a:solidFill>
                <a:latin typeface="汉仪文黑-55简" panose="00020600040101010101" charset="-122"/>
                <a:ea typeface="汉仪文黑-55简" panose="00020600040101010101" charset="-122"/>
                <a:sym typeface="+mn-ea"/>
              </a:rPr>
              <a:t>一、 学前儿童音乐教育的目标概述</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r>
              <a:rPr lang="zh-CN" altLang="en-US" sz="2800" b="1" dirty="0" smtClean="0">
                <a:latin typeface="汉仪文黑-55简" panose="00020600040101010101" charset="-122"/>
                <a:ea typeface="汉仪文黑-55简" panose="00020600040101010101" charset="-122"/>
                <a:sym typeface="+mn-ea"/>
              </a:rPr>
              <a:t>(一) 学前儿童音乐教育目标制定的依据</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endParaRPr lang="zh-CN" altLang="en-US" sz="3600" b="1" dirty="0" smtClean="0">
              <a:solidFill>
                <a:srgbClr val="444F56"/>
              </a:solidFill>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任意多边形 4"/>
          <p:cNvSpPr/>
          <p:nvPr/>
        </p:nvSpPr>
        <p:spPr>
          <a:xfrm rot="2700000">
            <a:off x="-224459" y="230243"/>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713230" y="1960880"/>
            <a:ext cx="8240395" cy="4780915"/>
          </a:xfrm>
          <a:prstGeom prst="rect">
            <a:avLst/>
          </a:prstGeom>
          <a:noFill/>
        </p:spPr>
        <p:txBody>
          <a:bodyPr wrap="square" rtlCol="0">
            <a:noAutofit/>
          </a:bodyPr>
          <a:p>
            <a:pPr algn="just"/>
            <a:r>
              <a:rPr lang="zh-CN" altLang="en-US" sz="2400" dirty="0" smtClean="0">
                <a:latin typeface="汉仪文黑-55简" panose="00020600040101010101" charset="-122"/>
                <a:ea typeface="汉仪文黑-55简" panose="00020600040101010101" charset="-122"/>
              </a:rPr>
              <a:t>2. 社会对学前儿童音乐教育的要求</a:t>
            </a:r>
            <a:endParaRPr lang="zh-CN" altLang="en-US" sz="2400" dirty="0" smtClean="0">
              <a:latin typeface="汉仪文黑-55简" panose="00020600040101010101" charset="-122"/>
              <a:ea typeface="汉仪文黑-55简" panose="00020600040101010101" charset="-122"/>
            </a:endParaRPr>
          </a:p>
          <a:p>
            <a:pPr algn="just"/>
            <a:r>
              <a:rPr lang="en-US" altLang="zh-CN" sz="2400" dirty="0" smtClean="0">
                <a:latin typeface="汉仪文黑-55简" panose="00020600040101010101" charset="-122"/>
                <a:ea typeface="汉仪文黑-55简" panose="00020600040101010101" charset="-122"/>
              </a:rPr>
              <a:t>    </a:t>
            </a:r>
            <a:r>
              <a:rPr lang="zh-CN" altLang="en-US" sz="2400" dirty="0" smtClean="0">
                <a:latin typeface="汉仪文黑-55简" panose="00020600040101010101" charset="-122"/>
                <a:ea typeface="汉仪文黑-55简" panose="00020600040101010101" charset="-122"/>
              </a:rPr>
              <a:t>人生活在特定社会环境中，教育作为社会实践活动必然受制于社会文化历史背景。音乐教育目标的制定也必然</a:t>
            </a:r>
            <a:r>
              <a:rPr lang="zh-CN" altLang="en-US" sz="2400" b="1" dirty="0" smtClean="0">
                <a:solidFill>
                  <a:srgbClr val="FFC000"/>
                </a:solidFill>
                <a:latin typeface="汉仪文黑-55简" panose="00020600040101010101" charset="-122"/>
                <a:ea typeface="汉仪文黑-55简" panose="00020600040101010101" charset="-122"/>
              </a:rPr>
              <a:t>反映出社会对理想角色的培养要求及未来人才需要</a:t>
            </a:r>
            <a:r>
              <a:rPr lang="zh-CN" altLang="en-US" sz="2400" dirty="0" smtClean="0">
                <a:latin typeface="汉仪文黑-55简" panose="00020600040101010101" charset="-122"/>
                <a:ea typeface="汉仪文黑-55简" panose="00020600040101010101" charset="-122"/>
              </a:rPr>
              <a:t>。不同国家、民族和时代因人才培养规格不同，其目标各异。</a:t>
            </a:r>
            <a:endParaRPr lang="zh-CN" altLang="en-US" sz="2400" dirty="0" smtClean="0">
              <a:latin typeface="汉仪文黑-55简" panose="00020600040101010101" charset="-122"/>
              <a:ea typeface="汉仪文黑-55简" panose="00020600040101010101" charset="-122"/>
            </a:endParaRPr>
          </a:p>
          <a:p>
            <a:pPr algn="just"/>
            <a:r>
              <a:rPr lang="zh-CN" altLang="en-US" sz="2400" dirty="0" smtClean="0">
                <a:latin typeface="汉仪文黑-55简" panose="00020600040101010101" charset="-122"/>
                <a:ea typeface="汉仪文黑-55简" panose="00020600040101010101" charset="-122"/>
              </a:rPr>
              <a:t> </a:t>
            </a:r>
            <a:r>
              <a:rPr lang="en-US" altLang="zh-CN" sz="2400" dirty="0" smtClean="0">
                <a:latin typeface="汉仪文黑-55简" panose="00020600040101010101" charset="-122"/>
                <a:ea typeface="汉仪文黑-55简" panose="00020600040101010101" charset="-122"/>
              </a:rPr>
              <a:t>   </a:t>
            </a:r>
            <a:r>
              <a:rPr lang="zh-CN" altLang="en-US" sz="2400" dirty="0" smtClean="0">
                <a:latin typeface="汉仪文黑-55简" panose="00020600040101010101" charset="-122"/>
                <a:ea typeface="汉仪文黑-55简" panose="00020600040101010101" charset="-122"/>
              </a:rPr>
              <a:t>例如苏联强调集体主义与爱国情感，美国注重普及音乐文化与启蒙公众，我国则经历了从强调“双基”到重视素质能力，再到突出探索精神与社会交往能力的演变。可见，教育作为传递文化的中介，必然将社会文化的要求体现在教育目标中。</a:t>
            </a:r>
            <a:endParaRPr lang="zh-CN" altLang="en-US" sz="2400" dirty="0" smtClean="0">
              <a:latin typeface="汉仪文黑-55简" panose="00020600040101010101" charset="-122"/>
              <a:ea typeface="汉仪文黑-55简" panose="00020600040101010101"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p:cNvSpPr txBox="1"/>
          <p:nvPr/>
        </p:nvSpPr>
        <p:spPr>
          <a:xfrm>
            <a:off x="557530" y="222885"/>
            <a:ext cx="10555605" cy="683895"/>
          </a:xfrm>
          <a:prstGeom prst="rect">
            <a:avLst/>
          </a:prstGeom>
          <a:noFill/>
        </p:spPr>
        <p:txBody>
          <a:bodyPr wrap="square" rtlCol="0">
            <a:noAutofit/>
          </a:bodyPr>
          <a:lstStyle/>
          <a:p>
            <a:r>
              <a:rPr lang="zh-CN" altLang="en-US" sz="3600" b="1" dirty="0" smtClean="0">
                <a:solidFill>
                  <a:srgbClr val="5C826D"/>
                </a:solidFill>
                <a:latin typeface="汉仪文黑-55简" panose="00020600040101010101" charset="-122"/>
                <a:ea typeface="汉仪文黑-55简" panose="00020600040101010101" charset="-122"/>
              </a:rPr>
              <a:t>第一节 </a:t>
            </a:r>
            <a:r>
              <a:rPr lang="zh-CN" altLang="en-US" sz="3600" b="1" dirty="0" smtClean="0">
                <a:solidFill>
                  <a:srgbClr val="5C826D"/>
                </a:solidFill>
                <a:latin typeface="汉仪文黑-55简" panose="00020600040101010101" charset="-122"/>
                <a:ea typeface="汉仪文黑-55简" panose="00020600040101010101" charset="-122"/>
                <a:sym typeface="+mn-ea"/>
              </a:rPr>
              <a:t>学前儿童音乐教育的目标</a:t>
            </a:r>
            <a:endParaRPr lang="zh-CN" altLang="en-US" sz="3600" b="1" dirty="0" smtClean="0">
              <a:solidFill>
                <a:srgbClr val="5C826D"/>
              </a:solidFill>
              <a:latin typeface="汉仪文黑-55简" panose="00020600040101010101" charset="-122"/>
              <a:ea typeface="汉仪文黑-55简" panose="00020600040101010101" charset="-122"/>
              <a:sym typeface="+mn-ea"/>
            </a:endParaRPr>
          </a:p>
          <a:p>
            <a:r>
              <a:rPr lang="zh-CN" altLang="en-US" sz="3200" b="1" dirty="0" smtClean="0">
                <a:solidFill>
                  <a:srgbClr val="D1AF6C"/>
                </a:solidFill>
                <a:latin typeface="汉仪文黑-55简" panose="00020600040101010101" charset="-122"/>
                <a:ea typeface="汉仪文黑-55简" panose="00020600040101010101" charset="-122"/>
                <a:sym typeface="+mn-ea"/>
              </a:rPr>
              <a:t>一、 学前儿童音乐教育的目标概述</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r>
              <a:rPr lang="zh-CN" altLang="en-US" sz="2800" b="1" dirty="0" smtClean="0">
                <a:latin typeface="汉仪文黑-55简" panose="00020600040101010101" charset="-122"/>
                <a:ea typeface="汉仪文黑-55简" panose="00020600040101010101" charset="-122"/>
                <a:sym typeface="+mn-ea"/>
              </a:rPr>
              <a:t>(一) 学前儿童音乐教育目标制定的依据</a:t>
            </a:r>
            <a:endParaRPr lang="zh-CN" altLang="en-US" sz="3200" b="1" dirty="0" smtClean="0">
              <a:solidFill>
                <a:srgbClr val="D1AF6C"/>
              </a:solidFill>
              <a:latin typeface="汉仪文黑-55简" panose="00020600040101010101" charset="-122"/>
              <a:ea typeface="汉仪文黑-55简" panose="00020600040101010101" charset="-122"/>
              <a:sym typeface="+mn-ea"/>
            </a:endParaRPr>
          </a:p>
          <a:p>
            <a:endParaRPr lang="zh-CN" altLang="en-US" sz="3600" b="1" dirty="0" smtClean="0">
              <a:solidFill>
                <a:srgbClr val="444F56"/>
              </a:solidFill>
              <a:latin typeface="汉仪文黑-55简" panose="00020600040101010101" charset="-122"/>
              <a:ea typeface="汉仪文黑-55简" panose="00020600040101010101" charset="-122"/>
            </a:endParaRPr>
          </a:p>
        </p:txBody>
      </p:sp>
      <p:sp>
        <p:nvSpPr>
          <p:cNvPr id="7" name="文本框 6"/>
          <p:cNvSpPr txBox="1"/>
          <p:nvPr/>
        </p:nvSpPr>
        <p:spPr>
          <a:xfrm>
            <a:off x="2066818" y="2485071"/>
            <a:ext cx="1930400" cy="338554"/>
          </a:xfrm>
          <a:prstGeom prst="rect">
            <a:avLst/>
          </a:prstGeom>
          <a:noFill/>
        </p:spPr>
        <p:txBody>
          <a:bodyPr wrap="square" rtlCol="0">
            <a:spAutoFit/>
          </a:bodyPr>
          <a:lstStyle/>
          <a:p>
            <a:r>
              <a:rPr lang="zh-CN" altLang="en-US" sz="1600" b="1" dirty="0" smtClean="0">
                <a:solidFill>
                  <a:schemeClr val="bg1"/>
                </a:solidFill>
                <a:latin typeface="汉仪文黑-55简" panose="00020600040101010101" charset="-122"/>
                <a:ea typeface="汉仪文黑-55简" panose="00020600040101010101" charset="-122"/>
              </a:rPr>
              <a:t>选题背景</a:t>
            </a:r>
            <a:endParaRPr lang="zh-CN" altLang="en-US" sz="1600" b="1" dirty="0">
              <a:solidFill>
                <a:schemeClr val="bg1"/>
              </a:solidFill>
              <a:latin typeface="汉仪文黑-55简" panose="00020600040101010101" charset="-122"/>
              <a:ea typeface="汉仪文黑-55简" panose="00020600040101010101" charset="-122"/>
            </a:endParaRPr>
          </a:p>
        </p:txBody>
      </p:sp>
      <p:sp>
        <p:nvSpPr>
          <p:cNvPr id="8" name="文本框 7"/>
          <p:cNvSpPr txBox="1"/>
          <p:nvPr/>
        </p:nvSpPr>
        <p:spPr>
          <a:xfrm>
            <a:off x="2066744" y="2817633"/>
            <a:ext cx="3248025" cy="1706880"/>
          </a:xfrm>
          <a:prstGeom prst="rect">
            <a:avLst/>
          </a:prstGeom>
          <a:noFill/>
        </p:spPr>
        <p:txBody>
          <a:bodyPr wrap="square" rtlCol="0">
            <a:spAutoFit/>
          </a:bodyPr>
          <a:lstStyle/>
          <a:p>
            <a:pPr>
              <a:lnSpc>
                <a:spcPct val="150000"/>
              </a:lnSpc>
            </a:pPr>
            <a:r>
              <a:rPr lang="zh-CN" altLang="en-US" sz="1400" dirty="0" smtClean="0">
                <a:solidFill>
                  <a:schemeClr val="bg1"/>
                </a:solidFill>
                <a:latin typeface="汉仪文黑-55简" panose="00020600040101010101" charset="-122"/>
                <a:ea typeface="汉仪文黑-55简" panose="00020600040101010101" charset="-122"/>
              </a:rPr>
              <a:t>输入您的内容，请简要说明，言简意赅即可</a:t>
            </a:r>
            <a:r>
              <a:rPr lang="zh-CN" altLang="en-US" sz="1400" dirty="0">
                <a:solidFill>
                  <a:schemeClr val="bg1"/>
                </a:solidFill>
                <a:latin typeface="汉仪文黑-55简" panose="00020600040101010101" charset="-122"/>
                <a:ea typeface="汉仪文黑-55简" panose="00020600040101010101" charset="-122"/>
              </a:rPr>
              <a:t>输入您的内容，请简要说明，言简意赅即可输入您的内容，请简要说明，言简意赅即可输入您的内容，请简要说明，言简意赅即</a:t>
            </a:r>
            <a:r>
              <a:rPr lang="zh-CN" altLang="en-US" sz="1400" dirty="0" smtClean="0">
                <a:solidFill>
                  <a:schemeClr val="bg1"/>
                </a:solidFill>
                <a:latin typeface="汉仪文黑-55简" panose="00020600040101010101" charset="-122"/>
                <a:ea typeface="汉仪文黑-55简" panose="00020600040101010101" charset="-122"/>
              </a:rPr>
              <a:t>可</a:t>
            </a:r>
            <a:endParaRPr lang="zh-CN" altLang="en-US" sz="1400" dirty="0">
              <a:solidFill>
                <a:schemeClr val="bg1"/>
              </a:solidFill>
              <a:latin typeface="汉仪文黑-55简" panose="00020600040101010101" charset="-122"/>
              <a:ea typeface="汉仪文黑-55简" panose="00020600040101010101" charset="-122"/>
            </a:endParaRPr>
          </a:p>
        </p:txBody>
      </p:sp>
      <p:sp>
        <p:nvSpPr>
          <p:cNvPr id="11" name="矩形 10"/>
          <p:cNvSpPr/>
          <p:nvPr/>
        </p:nvSpPr>
        <p:spPr>
          <a:xfrm>
            <a:off x="1292996" y="5133701"/>
            <a:ext cx="395242" cy="380728"/>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半闭框 2"/>
          <p:cNvSpPr/>
          <p:nvPr/>
        </p:nvSpPr>
        <p:spPr>
          <a:xfrm rot="8100000">
            <a:off x="-320397" y="132713"/>
            <a:ext cx="640794" cy="640794"/>
          </a:xfrm>
          <a:prstGeom prst="halfFrame">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任意多边形 4"/>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953897" y="2070189"/>
            <a:ext cx="914264" cy="829764"/>
          </a:xfrm>
          <a:prstGeom prst="rect">
            <a:avLst/>
          </a:prstGeom>
          <a:solidFill>
            <a:srgbClr val="5C8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713230" y="1960880"/>
            <a:ext cx="8240395" cy="4780915"/>
          </a:xfrm>
          <a:prstGeom prst="rect">
            <a:avLst/>
          </a:prstGeom>
          <a:noFill/>
        </p:spPr>
        <p:txBody>
          <a:bodyPr wrap="square" rtlCol="0">
            <a:noAutofit/>
          </a:bodyPr>
          <a:p>
            <a:pPr algn="just"/>
            <a:r>
              <a:rPr lang="zh-CN" altLang="en-US" sz="2400" dirty="0" smtClean="0">
                <a:latin typeface="汉仪文黑-55简" panose="00020600040101010101" charset="-122"/>
                <a:ea typeface="汉仪文黑-55简" panose="00020600040101010101" charset="-122"/>
              </a:rPr>
              <a:t>3. 学前儿童音乐教育学科本身的特性</a:t>
            </a:r>
            <a:endParaRPr lang="zh-CN" altLang="en-US" sz="2400" dirty="0" smtClean="0">
              <a:latin typeface="汉仪文黑-55简" panose="00020600040101010101" charset="-122"/>
              <a:ea typeface="汉仪文黑-55简" panose="00020600040101010101" charset="-122"/>
            </a:endParaRPr>
          </a:p>
          <a:p>
            <a:pPr algn="just"/>
            <a:r>
              <a:rPr lang="en-US" altLang="zh-CN" sz="2400" dirty="0" smtClean="0">
                <a:latin typeface="汉仪文黑-55简" panose="00020600040101010101" charset="-122"/>
                <a:ea typeface="汉仪文黑-55简" panose="00020600040101010101" charset="-122"/>
              </a:rPr>
              <a:t>    </a:t>
            </a:r>
            <a:r>
              <a:rPr lang="zh-CN" altLang="en-US" sz="2400" b="1" dirty="0" smtClean="0">
                <a:solidFill>
                  <a:srgbClr val="FFC000"/>
                </a:solidFill>
                <a:latin typeface="汉仪文黑-55简" panose="00020600040101010101" charset="-122"/>
                <a:ea typeface="汉仪文黑-55简" panose="00020600040101010101" charset="-122"/>
              </a:rPr>
              <a:t>学科自身的特性</a:t>
            </a:r>
            <a:r>
              <a:rPr lang="zh-CN" altLang="en-US" sz="2400" dirty="0" smtClean="0">
                <a:latin typeface="汉仪文黑-55简" panose="00020600040101010101" charset="-122"/>
                <a:ea typeface="汉仪文黑-55简" panose="00020600040101010101" charset="-122"/>
              </a:rPr>
              <a:t>必然影响教育目标的制定。学前儿童音乐教育具有独特的概念、结构与规律，成为微观层面的目标制定依据。由于对象是3-6岁儿童，该教育不应过分追求知识系统性，而应将</a:t>
            </a:r>
            <a:r>
              <a:rPr lang="zh-CN" altLang="en-US" sz="2400" b="1" dirty="0" smtClean="0">
                <a:solidFill>
                  <a:srgbClr val="FFC000"/>
                </a:solidFill>
                <a:latin typeface="汉仪文黑-55简" panose="00020600040101010101" charset="-122"/>
                <a:ea typeface="汉仪文黑-55简" panose="00020600040101010101" charset="-122"/>
              </a:rPr>
              <a:t>音乐作为促进儿童全面和谐发展的载体</a:t>
            </a:r>
            <a:r>
              <a:rPr lang="zh-CN" altLang="en-US" sz="2400" dirty="0" smtClean="0">
                <a:latin typeface="汉仪文黑-55简" panose="00020600040101010101" charset="-122"/>
                <a:ea typeface="汉仪文黑-55简" panose="00020600040101010101" charset="-122"/>
              </a:rPr>
              <a:t>。它强调儿童体验并创造性地表达感受，需妥善平衡快乐体验与技能学习、自发探索与审美规律的关系。在突出音乐感知表现基本任务的同时，以审美教育为切入口，最终促进儿童整体素质与完善人格的发展。</a:t>
            </a:r>
            <a:endParaRPr lang="zh-CN" altLang="en-US" sz="2400" dirty="0" smtClean="0">
              <a:latin typeface="汉仪文黑-55简" panose="00020600040101010101" charset="-122"/>
              <a:ea typeface="汉仪文黑-55简" panose="00020600040101010101" charset="-122"/>
            </a:endParaRPr>
          </a:p>
        </p:txBody>
      </p:sp>
    </p:spTree>
  </p:cSld>
  <p:clrMapOvr>
    <a:masterClrMapping/>
  </p:clrMapOvr>
</p:sld>
</file>

<file path=ppt/tags/tag1.xml><?xml version="1.0" encoding="utf-8"?>
<p:tagLst xmlns:p="http://schemas.openxmlformats.org/presentationml/2006/main">
  <p:tag name="KSO_WM_DIAGRAM_VIRTUALLY_FRAME" val="{&quot;height&quot;:381.03307086614166,&quot;left&quot;:361.3,&quot;top&quot;:77.08070866141733,&quot;width&quot;:503.9}"/>
</p:tagLst>
</file>

<file path=ppt/tags/tag2.xml><?xml version="1.0" encoding="utf-8"?>
<p:tagLst xmlns:p="http://schemas.openxmlformats.org/presentationml/2006/main">
  <p:tag name="KSO_WM_DIAGRAM_VIRTUALLY_FRAME" val="{&quot;height&quot;:381.03307086614166,&quot;left&quot;:361.3,&quot;top&quot;:77.08070866141733,&quot;width&quot;:503.9}"/>
</p:tagLst>
</file>

<file path=ppt/tags/tag3.xml><?xml version="1.0" encoding="utf-8"?>
<p:tagLst xmlns:p="http://schemas.openxmlformats.org/presentationml/2006/main">
  <p:tag name="KSO_WM_DIAGRAM_VIRTUALLY_FRAME" val="{&quot;height&quot;:381.03307086614166,&quot;left&quot;:361.3,&quot;top&quot;:77.08070866141733,&quot;width&quot;:503.9}"/>
</p:tagLst>
</file>

<file path=ppt/tags/tag4.xml><?xml version="1.0" encoding="utf-8"?>
<p:tagLst xmlns:p="http://schemas.openxmlformats.org/presentationml/2006/main">
  <p:tag name="KSO_WM_DIAGRAM_VIRTUALLY_FRAME" val="{&quot;height&quot;:381.03307086614166,&quot;left&quot;:361.3,&quot;top&quot;:77.08070866141733,&quot;width&quot;:503.9}"/>
</p:tagLst>
</file>

<file path=ppt/tags/tag5.xml><?xml version="1.0" encoding="utf-8"?>
<p:tagLst xmlns:p="http://schemas.openxmlformats.org/presentationml/2006/main">
  <p:tag name="KSO_WM_DIAGRAM_VIRTUALLY_FRAME" val="{&quot;height&quot;:381.03307086614166,&quot;left&quot;:361.3,&quot;top&quot;:77.08070866141733,&quot;width&quot;:503.9}"/>
</p:tagLst>
</file>

<file path=ppt/tags/tag6.xml><?xml version="1.0" encoding="utf-8"?>
<p:tagLst xmlns:p="http://schemas.openxmlformats.org/presentationml/2006/main">
  <p:tag name="KSO_WM_DIAGRAM_VIRTUALLY_FRAME" val="{&quot;height&quot;:381.03307086614166,&quot;left&quot;:361.3,&quot;top&quot;:77.08070866141733,&quot;width&quot;:503.9}"/>
</p:tagLst>
</file>

<file path=ppt/tags/tag7.xml><?xml version="1.0" encoding="utf-8"?>
<p:tagLst xmlns:p="http://schemas.openxmlformats.org/presentationml/2006/main">
  <p:tag name="KSO_WPP_MARK_KEY" val="84e783d7-8331-4b53-9fa2-5a4cb0a9d4d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17564</Words>
  <Application>WPS 演示</Application>
  <PresentationFormat>宽屏</PresentationFormat>
  <Paragraphs>680</Paragraphs>
  <Slides>60</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60</vt:i4>
      </vt:variant>
    </vt:vector>
  </HeadingPairs>
  <TitlesOfParts>
    <vt:vector size="70" baseType="lpstr">
      <vt:lpstr>Arial</vt:lpstr>
      <vt:lpstr>宋体</vt:lpstr>
      <vt:lpstr>Wingdings</vt:lpstr>
      <vt:lpstr>汉仪文黑-55简</vt:lpstr>
      <vt:lpstr>黑体</vt:lpstr>
      <vt:lpstr>Calibri</vt:lpstr>
      <vt:lpstr>微软雅黑</vt:lpstr>
      <vt:lpstr>Arial Unicode MS</vt:lpstr>
      <vt:lpstr>等线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余思洋</cp:lastModifiedBy>
  <cp:revision>91</cp:revision>
  <dcterms:created xsi:type="dcterms:W3CDTF">2021-04-15T09:41:00Z</dcterms:created>
  <dcterms:modified xsi:type="dcterms:W3CDTF">2026-06-24T07:43:26Z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BB20585484C542539238C5668BCFAF86_13</vt:lpwstr>
  </property>
  <property fmtid="{D5CDD505-2E9C-101B-9397-08002B2CF9AE}" pid="3" name="KSOProductBuildVer">
    <vt:lpwstr>2052-12.1.0.23542</vt:lpwstr>
  </property>
  <property fmtid="{D5CDD505-2E9C-101B-9397-08002B2CF9AE}" pid="4" name="KSOSaveFontToCloudKey">
    <vt:lpwstr>457299333_btnclosed</vt:lpwstr>
  </property>
  <property fmtid="{D5CDD505-2E9C-101B-9397-08002B2CF9AE}" pid="5" name="KSOTemplateUUID">
    <vt:lpwstr>v1.0_mb_UFta9vTOi1FsIqbW17qGyw==</vt:lpwstr>
  </property>
</Properties>
</file>