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1"/>
  </p:notesMasterIdLst>
  <p:handoutMasterIdLst>
    <p:handoutMasterId r:id="rId62"/>
  </p:handoutMasterIdLst>
  <p:sldIdLst>
    <p:sldId id="275" r:id="rId3"/>
    <p:sldId id="256" r:id="rId4"/>
    <p:sldId id="257" r:id="rId5"/>
    <p:sldId id="260" r:id="rId6"/>
    <p:sldId id="265" r:id="rId7"/>
    <p:sldId id="318" r:id="rId8"/>
    <p:sldId id="319" r:id="rId9"/>
    <p:sldId id="320" r:id="rId10"/>
    <p:sldId id="321" r:id="rId11"/>
    <p:sldId id="322" r:id="rId12"/>
    <p:sldId id="323" r:id="rId13"/>
    <p:sldId id="324" r:id="rId14"/>
    <p:sldId id="325" r:id="rId15"/>
    <p:sldId id="327" r:id="rId16"/>
    <p:sldId id="328" r:id="rId17"/>
    <p:sldId id="329" r:id="rId18"/>
    <p:sldId id="330" r:id="rId19"/>
    <p:sldId id="331" r:id="rId20"/>
    <p:sldId id="332" r:id="rId21"/>
    <p:sldId id="333" r:id="rId22"/>
    <p:sldId id="334" r:id="rId23"/>
    <p:sldId id="335" r:id="rId24"/>
    <p:sldId id="336" r:id="rId25"/>
    <p:sldId id="337" r:id="rId26"/>
    <p:sldId id="338" r:id="rId27"/>
    <p:sldId id="339" r:id="rId28"/>
    <p:sldId id="340" r:id="rId29"/>
    <p:sldId id="341" r:id="rId30"/>
    <p:sldId id="342" r:id="rId31"/>
    <p:sldId id="343" r:id="rId32"/>
    <p:sldId id="344" r:id="rId33"/>
    <p:sldId id="345" r:id="rId34"/>
    <p:sldId id="346" r:id="rId35"/>
    <p:sldId id="347" r:id="rId36"/>
    <p:sldId id="348" r:id="rId37"/>
    <p:sldId id="349" r:id="rId38"/>
    <p:sldId id="350" r:id="rId39"/>
    <p:sldId id="351" r:id="rId40"/>
    <p:sldId id="352" r:id="rId41"/>
    <p:sldId id="353" r:id="rId42"/>
    <p:sldId id="354" r:id="rId43"/>
    <p:sldId id="355" r:id="rId44"/>
    <p:sldId id="356" r:id="rId45"/>
    <p:sldId id="279" r:id="rId46"/>
    <p:sldId id="317" r:id="rId47"/>
    <p:sldId id="359" r:id="rId48"/>
    <p:sldId id="358" r:id="rId49"/>
    <p:sldId id="360" r:id="rId50"/>
    <p:sldId id="361" r:id="rId51"/>
    <p:sldId id="363" r:id="rId52"/>
    <p:sldId id="362" r:id="rId53"/>
    <p:sldId id="364" r:id="rId54"/>
    <p:sldId id="307" r:id="rId55"/>
    <p:sldId id="280" r:id="rId56"/>
    <p:sldId id="365" r:id="rId57"/>
    <p:sldId id="366" r:id="rId58"/>
    <p:sldId id="367" r:id="rId59"/>
    <p:sldId id="258" r:id="rId60"/>
  </p:sldIdLst>
  <p:sldSz cx="12192000" cy="6858000"/>
  <p:notesSz cx="6858000" cy="9144000"/>
  <p:custDataLst>
    <p:tags r:id="rId6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70" userDrawn="1">
          <p15:clr>
            <a:srgbClr val="A4A3A4"/>
          </p15:clr>
        </p15:guide>
        <p15:guide id="2" pos="1604" userDrawn="1">
          <p15:clr>
            <a:srgbClr val="A4A3A4"/>
          </p15:clr>
        </p15:guide>
        <p15:guide id="3" orient="horz" pos="182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C826D"/>
    <a:srgbClr val="D1AF6C"/>
    <a:srgbClr val="9BB2A5"/>
    <a:srgbClr val="ADC0B5"/>
    <a:srgbClr val="FFFFFF"/>
    <a:srgbClr val="D8AA54"/>
    <a:srgbClr val="DBAE4E"/>
    <a:srgbClr val="DAAC56"/>
    <a:srgbClr val="444F56"/>
    <a:srgbClr val="5B6A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73" d="100"/>
          <a:sy n="73" d="100"/>
        </p:scale>
        <p:origin x="582" y="96"/>
      </p:cViewPr>
      <p:guideLst>
        <p:guide orient="horz" pos="1270"/>
        <p:guide pos="1604"/>
        <p:guide orient="horz" pos="182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6" Type="http://schemas.openxmlformats.org/officeDocument/2006/relationships/tags" Target="tags/tag11.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handoutMaster" Target="handoutMasters/handoutMaster1.xml"/><Relationship Id="rId61" Type="http://schemas.openxmlformats.org/officeDocument/2006/relationships/notesMaster" Target="notesMasters/notesMaster1.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431034-E81D-4117-B158-548A61B44A4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7AC649-8DD5-4A37-AD16-58559DE3610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1" Type="http://schemas.openxmlformats.org/officeDocument/2006/relationships/slideLayout" Target="../slideLayouts/slideLayout7.xml"/><Relationship Id="rId10" Type="http://schemas.openxmlformats.org/officeDocument/2006/relationships/tags" Target="../tags/tag10.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aphicFrame>
        <p:nvGraphicFramePr>
          <p:cNvPr id="5" name="表格 4"/>
          <p:cNvGraphicFramePr/>
          <p:nvPr/>
        </p:nvGraphicFramePr>
        <p:xfrm>
          <a:off x="3484880" y="635"/>
          <a:ext cx="8707120" cy="6858000"/>
        </p:xfrm>
        <a:graphic>
          <a:graphicData uri="http://schemas.openxmlformats.org/drawingml/2006/table">
            <a:tbl>
              <a:tblPr firstRow="1" bandRow="1">
                <a:tableStyleId>{5C22544A-7EE6-4342-B048-85BDC9FD1C3A}</a:tableStyleId>
              </a:tblPr>
              <a:tblGrid>
                <a:gridCol w="822960"/>
                <a:gridCol w="858520"/>
                <a:gridCol w="875030"/>
                <a:gridCol w="877570"/>
                <a:gridCol w="854710"/>
                <a:gridCol w="867410"/>
                <a:gridCol w="866775"/>
                <a:gridCol w="866140"/>
                <a:gridCol w="920750"/>
                <a:gridCol w="897255"/>
              </a:tblGrid>
              <a:tr h="6858000">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1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2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3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4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50000"/>
                      </a:srgbClr>
                    </a:solidFill>
                  </a:tcPr>
                </a:tc>
                <a:tc>
                  <a:txBody>
                    <a:bodyPr/>
                    <a:p>
                      <a:pPr>
                        <a:buNone/>
                      </a:pPr>
                      <a:endParaRPr lang="en-US" altLang="zh-CN">
                        <a:ln>
                          <a:noFill/>
                        </a:ln>
                        <a:solidFill>
                          <a:srgbClr val="DBAE4E"/>
                        </a:solidFill>
                      </a:endParaRPr>
                    </a:p>
                  </a:txBody>
                  <a:tcPr>
                    <a:lnL>
                      <a:noFill/>
                    </a:lnL>
                    <a:lnR>
                      <a:noFill/>
                    </a:lnR>
                    <a:lnT>
                      <a:noFill/>
                    </a:lnT>
                    <a:lnB>
                      <a:noFill/>
                    </a:lnB>
                    <a:lnTlToBr>
                      <a:noFill/>
                    </a:lnTlToBr>
                    <a:lnBlToTr>
                      <a:noFill/>
                    </a:lnBlToTr>
                    <a:solidFill>
                      <a:srgbClr val="D8AA54">
                        <a:alpha val="60000"/>
                      </a:srgbClr>
                    </a:solidFill>
                  </a:tcPr>
                </a:tc>
                <a:tc>
                  <a:txBody>
                    <a:bodyPr/>
                    <a:p>
                      <a:pPr>
                        <a:buNone/>
                      </a:pPr>
                      <a:endParaRPr lang="en-US" altLang="zh-CN">
                        <a:ln>
                          <a:noFill/>
                        </a:ln>
                        <a:solidFill>
                          <a:srgbClr val="DBAE4E"/>
                        </a:solidFill>
                      </a:endParaRPr>
                    </a:p>
                  </a:txBody>
                  <a:tcPr>
                    <a:lnL>
                      <a:noFill/>
                    </a:lnL>
                    <a:lnR>
                      <a:noFill/>
                    </a:lnR>
                    <a:lnT>
                      <a:noFill/>
                    </a:lnT>
                    <a:lnB>
                      <a:noFill/>
                    </a:lnB>
                    <a:lnTlToBr>
                      <a:noFill/>
                    </a:lnTlToBr>
                    <a:lnBlToTr>
                      <a:noFill/>
                    </a:lnBlToTr>
                    <a:solidFill>
                      <a:srgbClr val="D8AA54">
                        <a:alpha val="7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8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BAE4E">
                        <a:alpha val="0"/>
                      </a:srgbClr>
                    </a:solidFill>
                  </a:tcPr>
                </a:tc>
              </a:tr>
            </a:tbl>
          </a:graphicData>
        </a:graphic>
      </p:graphicFrame>
      <p:sp>
        <p:nvSpPr>
          <p:cNvPr id="9" name="文本框 8"/>
          <p:cNvSpPr txBox="1"/>
          <p:nvPr/>
        </p:nvSpPr>
        <p:spPr>
          <a:xfrm>
            <a:off x="1993900" y="2240915"/>
            <a:ext cx="8822690" cy="1938020"/>
          </a:xfrm>
          <a:prstGeom prst="rect">
            <a:avLst/>
          </a:prstGeom>
          <a:noFill/>
        </p:spPr>
        <p:txBody>
          <a:bodyPr wrap="square" rtlCol="0">
            <a:spAutoFit/>
          </a:bodyPr>
          <a:p>
            <a:pPr algn="l"/>
            <a:r>
              <a:rPr lang="en-US" altLang="zh-CN" sz="6000" b="1" dirty="0" smtClean="0">
                <a:solidFill>
                  <a:schemeClr val="tx1"/>
                </a:solidFill>
                <a:latin typeface="汉仪文黑-55简" panose="00020600040101010101" charset="-122"/>
                <a:ea typeface="汉仪文黑-55简" panose="00020600040101010101" charset="-122"/>
                <a:cs typeface="汉仪文黑-55简" panose="00020600040101010101" charset="-122"/>
              </a:rPr>
              <a:t>     </a:t>
            </a:r>
            <a:r>
              <a:rPr lang="zh-CN" altLang="en-US" sz="6000" b="1" dirty="0" smtClean="0">
                <a:solidFill>
                  <a:srgbClr val="5C826D"/>
                </a:solidFill>
                <a:latin typeface="汉仪文黑-55简" panose="00020600040101010101" charset="-122"/>
                <a:ea typeface="汉仪文黑-55简" panose="00020600040101010101" charset="-122"/>
                <a:cs typeface="汉仪文黑-55简" panose="00020600040101010101" charset="-122"/>
              </a:rPr>
              <a:t>学前儿童</a:t>
            </a:r>
            <a:endParaRPr lang="zh-CN" altLang="en-US" sz="6000" b="1"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a:p>
            <a:r>
              <a:rPr lang="zh-CN" altLang="en-US" sz="6000" b="1" dirty="0" smtClean="0">
                <a:solidFill>
                  <a:srgbClr val="5C826D"/>
                </a:solidFill>
                <a:latin typeface="汉仪文黑-55简" panose="00020600040101010101" charset="-122"/>
                <a:ea typeface="汉仪文黑-55简" panose="00020600040101010101" charset="-122"/>
                <a:cs typeface="汉仪文黑-55简" panose="00020600040101010101" charset="-122"/>
              </a:rPr>
              <a:t>音乐教育与活动指导</a:t>
            </a:r>
            <a:r>
              <a:rPr lang="zh-CN" altLang="en-US" sz="2800" b="1" dirty="0" smtClean="0">
                <a:solidFill>
                  <a:srgbClr val="5C826D"/>
                </a:solidFill>
                <a:latin typeface="汉仪文黑-55简" panose="00020600040101010101" charset="-122"/>
                <a:ea typeface="汉仪文黑-55简" panose="00020600040101010101" charset="-122"/>
                <a:cs typeface="汉仪文黑-55简" panose="00020600040101010101" charset="-122"/>
              </a:rPr>
              <a:t>(第四版)</a:t>
            </a:r>
            <a:endParaRPr lang="zh-CN" altLang="en-US" sz="2800" b="1"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p:txBody>
      </p:sp>
      <p:sp>
        <p:nvSpPr>
          <p:cNvPr id="10" name="文本框 9"/>
          <p:cNvSpPr txBox="1"/>
          <p:nvPr/>
        </p:nvSpPr>
        <p:spPr>
          <a:xfrm>
            <a:off x="7954010" y="4178935"/>
            <a:ext cx="2595245" cy="460375"/>
          </a:xfrm>
          <a:prstGeom prst="rect">
            <a:avLst/>
          </a:prstGeom>
          <a:noFill/>
        </p:spPr>
        <p:txBody>
          <a:bodyPr wrap="square" rtlCol="0">
            <a:spAutoFit/>
          </a:bodyPr>
          <a:p>
            <a:r>
              <a:rPr lang="zh-CN" altLang="en-US" sz="2400" b="1" dirty="0" smtClean="0">
                <a:solidFill>
                  <a:srgbClr val="5C826D"/>
                </a:solidFill>
                <a:latin typeface="汉仪文黑-55简" panose="00020600040101010101" charset="-122"/>
                <a:ea typeface="汉仪文黑-55简" panose="00020600040101010101" charset="-122"/>
                <a:cs typeface="汉仪文黑-55简" panose="00020600040101010101" charset="-122"/>
              </a:rPr>
              <a:t>编著  黄瑾</a:t>
            </a:r>
            <a:r>
              <a:rPr lang="en-US" altLang="zh-CN" sz="2400" b="1" dirty="0" smtClean="0">
                <a:solidFill>
                  <a:srgbClr val="5C826D"/>
                </a:solidFill>
                <a:latin typeface="汉仪文黑-55简" panose="00020600040101010101" charset="-122"/>
                <a:ea typeface="汉仪文黑-55简" panose="00020600040101010101" charset="-122"/>
                <a:cs typeface="汉仪文黑-55简" panose="00020600040101010101" charset="-122"/>
              </a:rPr>
              <a:t> </a:t>
            </a:r>
            <a:r>
              <a:rPr lang="zh-CN" altLang="en-US" sz="2400" b="1" dirty="0" smtClean="0">
                <a:solidFill>
                  <a:srgbClr val="5C826D"/>
                </a:solidFill>
                <a:latin typeface="汉仪文黑-55简" panose="00020600040101010101" charset="-122"/>
                <a:ea typeface="汉仪文黑-55简" panose="00020600040101010101" charset="-122"/>
                <a:cs typeface="汉仪文黑-55简" panose="00020600040101010101" charset="-122"/>
              </a:rPr>
              <a:t>阮婷</a:t>
            </a:r>
            <a:endParaRPr lang="zh-CN" altLang="en-US" sz="2400" b="1"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一、 达尔克罗兹音乐教育体系</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r>
              <a:rPr lang="zh-CN" altLang="en-US" sz="2800" b="1" dirty="0" smtClean="0">
                <a:latin typeface="汉仪文黑-55简" panose="00020600040101010101" charset="-122"/>
                <a:ea typeface="汉仪文黑-55简" panose="00020600040101010101" charset="-122"/>
              </a:rPr>
              <a:t>(三) 适合学前儿童的活动课例简析</a:t>
            </a:r>
            <a:endParaRPr lang="zh-CN" altLang="en-US" sz="2800" b="1" dirty="0" smtClean="0">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5C826D"/>
              </a:solidFill>
              <a:latin typeface="汉仪文黑-55简" panose="00020600040101010101" charset="-122"/>
              <a:ea typeface="汉仪文黑-55简" panose="00020600040101010101" charset="-122"/>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 </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达尔克罗兹音乐教育体系创立迄今已超过一个世纪。它不但给后来相继出现的各种音乐教育体系(如奥尔夫音乐教育体系)带来了深远的影响，同时也丰富并推动了音乐教育的改革和实践。在发展达尔克罗兹音乐教育体系的过程中，美国专家</a:t>
            </a:r>
            <a:r>
              <a:rPr lang="zh-CN" altLang="en-US" sz="2400" b="1" dirty="0" smtClean="0">
                <a:solidFill>
                  <a:srgbClr val="FFC000"/>
                </a:solidFill>
                <a:latin typeface="汉仪文黑-55简" panose="00020600040101010101" charset="-122"/>
                <a:ea typeface="汉仪文黑-55简" panose="00020600040101010101" charset="-122"/>
              </a:rPr>
              <a:t>戴安娜</a:t>
            </a:r>
            <a:r>
              <a:rPr lang="zh-CN" altLang="en-US" sz="2400" dirty="0" smtClean="0">
                <a:solidFill>
                  <a:schemeClr val="tx1"/>
                </a:solidFill>
                <a:latin typeface="汉仪文黑-55简" panose="00020600040101010101" charset="-122"/>
                <a:ea typeface="汉仪文黑-55简" panose="00020600040101010101" charset="-122"/>
              </a:rPr>
              <a:t>根据不同年龄阶段学生的发展特点所开展的音乐教学实践活动，为达尔克罗兹教育观念和方法应用于当代音乐教学实践带来了重要的启示，具有很大的借鉴意义。</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一、 达尔克罗兹音乐教育体系</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r>
              <a:rPr lang="zh-CN" altLang="en-US" sz="2800" b="1" dirty="0" smtClean="0">
                <a:latin typeface="汉仪文黑-55简" panose="00020600040101010101" charset="-122"/>
                <a:ea typeface="汉仪文黑-55简" panose="00020600040101010101" charset="-122"/>
              </a:rPr>
              <a:t>(三) 适合学前儿童的活动课例简析</a:t>
            </a:r>
            <a:endParaRPr lang="zh-CN" altLang="en-US" sz="2800" b="1" dirty="0" smtClean="0">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5C826D"/>
              </a:solidFill>
              <a:latin typeface="汉仪文黑-55简" panose="00020600040101010101" charset="-122"/>
              <a:ea typeface="汉仪文黑-55简" panose="00020600040101010101" charset="-122"/>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 </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en-US" altLang="zh-CN" sz="2400" dirty="0" smtClean="0">
                <a:solidFill>
                  <a:schemeClr val="tx1"/>
                </a:solidFill>
                <a:latin typeface="汉仪文黑-55简" panose="00020600040101010101" charset="-122"/>
                <a:ea typeface="汉仪文黑-55简" panose="00020600040101010101" charset="-122"/>
              </a:rPr>
              <a:t>      </a:t>
            </a:r>
            <a:endParaRPr lang="zh-CN" altLang="en-US" sz="2400" dirty="0" smtClean="0">
              <a:solidFill>
                <a:schemeClr val="tx1"/>
              </a:solidFill>
              <a:latin typeface="汉仪文黑-55简" panose="00020600040101010101" charset="-122"/>
              <a:ea typeface="汉仪文黑-55简" panose="00020600040101010101" charset="-122"/>
            </a:endParaRPr>
          </a:p>
        </p:txBody>
      </p:sp>
      <p:pic>
        <p:nvPicPr>
          <p:cNvPr id="3" name="图片 2"/>
          <p:cNvPicPr>
            <a:picLocks noChangeAspect="1"/>
          </p:cNvPicPr>
          <p:nvPr/>
        </p:nvPicPr>
        <p:blipFill>
          <a:blip r:embed="rId1"/>
          <a:stretch>
            <a:fillRect/>
          </a:stretch>
        </p:blipFill>
        <p:spPr>
          <a:xfrm>
            <a:off x="2230755" y="2077085"/>
            <a:ext cx="7025640" cy="408749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一、 达尔克罗兹音乐教育体系</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r>
              <a:rPr lang="zh-CN" altLang="en-US" sz="2800" b="1" dirty="0" smtClean="0">
                <a:latin typeface="汉仪文黑-55简" panose="00020600040101010101" charset="-122"/>
                <a:ea typeface="汉仪文黑-55简" panose="00020600040101010101" charset="-122"/>
              </a:rPr>
              <a:t>(三) 适合学前儿童的活动课例简析</a:t>
            </a:r>
            <a:endParaRPr lang="zh-CN" altLang="en-US" sz="2800" b="1" dirty="0" smtClean="0">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5C826D"/>
              </a:solidFill>
              <a:latin typeface="汉仪文黑-55简" panose="00020600040101010101" charset="-122"/>
              <a:ea typeface="汉仪文黑-55简" panose="00020600040101010101" charset="-122"/>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 </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en-US" altLang="zh-CN" sz="2400" dirty="0" smtClean="0">
                <a:solidFill>
                  <a:schemeClr val="tx1"/>
                </a:solidFill>
                <a:latin typeface="汉仪文黑-55简" panose="00020600040101010101" charset="-122"/>
                <a:ea typeface="汉仪文黑-55简" panose="00020600040101010101" charset="-122"/>
              </a:rPr>
              <a:t>      </a:t>
            </a:r>
            <a:endParaRPr lang="zh-CN" altLang="en-US" sz="2400" dirty="0" smtClean="0">
              <a:solidFill>
                <a:schemeClr val="tx1"/>
              </a:solidFill>
              <a:latin typeface="汉仪文黑-55简" panose="00020600040101010101" charset="-122"/>
              <a:ea typeface="汉仪文黑-55简" panose="00020600040101010101" charset="-122"/>
            </a:endParaRPr>
          </a:p>
        </p:txBody>
      </p:sp>
      <p:pic>
        <p:nvPicPr>
          <p:cNvPr id="5" name="图片 4"/>
          <p:cNvPicPr>
            <a:picLocks noChangeAspect="1"/>
          </p:cNvPicPr>
          <p:nvPr/>
        </p:nvPicPr>
        <p:blipFill>
          <a:blip r:embed="rId1"/>
          <a:stretch>
            <a:fillRect/>
          </a:stretch>
        </p:blipFill>
        <p:spPr>
          <a:xfrm>
            <a:off x="2384425" y="2303145"/>
            <a:ext cx="7004685" cy="380428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二、 柯达伊音乐教育体系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(一) 柯达伊的生平及其音乐教育体系的形成和影响</a:t>
            </a:r>
            <a:endParaRPr lang="zh-CN" altLang="en-US" sz="2800" b="1" dirty="0" smtClean="0">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 </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柯达伊是匈牙利作曲家、民族音乐家及音乐教育家。他自幼学习多种乐器，中学起开始创作，毕业于布达佩斯音乐学院后留校任教并任副院长。1907年巴黎之行受德彪西影响，对五声音阶产生浓厚兴趣。他在</a:t>
            </a:r>
            <a:r>
              <a:rPr lang="zh-CN" altLang="en-US" sz="2400" b="1" dirty="0" smtClean="0">
                <a:solidFill>
                  <a:srgbClr val="FFC000"/>
                </a:solidFill>
                <a:latin typeface="汉仪文黑-55简" panose="00020600040101010101" charset="-122"/>
                <a:ea typeface="汉仪文黑-55简" panose="00020600040101010101" charset="-122"/>
              </a:rPr>
              <a:t>音乐创作</a:t>
            </a:r>
            <a:r>
              <a:rPr lang="zh-CN" altLang="en-US" sz="2400" dirty="0" smtClean="0">
                <a:solidFill>
                  <a:schemeClr val="tx1"/>
                </a:solidFill>
                <a:latin typeface="汉仪文黑-55简" panose="00020600040101010101" charset="-122"/>
                <a:ea typeface="汉仪文黑-55简" panose="00020600040101010101" charset="-122"/>
              </a:rPr>
              <a:t>、</a:t>
            </a:r>
            <a:r>
              <a:rPr lang="zh-CN" altLang="en-US" sz="2400" b="1" dirty="0" smtClean="0">
                <a:solidFill>
                  <a:srgbClr val="FFC000"/>
                </a:solidFill>
                <a:latin typeface="汉仪文黑-55简" panose="00020600040101010101" charset="-122"/>
                <a:ea typeface="汉仪文黑-55简" panose="00020600040101010101" charset="-122"/>
              </a:rPr>
              <a:t>民间音乐研究</a:t>
            </a:r>
            <a:r>
              <a:rPr lang="zh-CN" altLang="en-US" sz="2400" dirty="0" smtClean="0">
                <a:solidFill>
                  <a:schemeClr val="tx1"/>
                </a:solidFill>
                <a:latin typeface="汉仪文黑-55简" panose="00020600040101010101" charset="-122"/>
                <a:ea typeface="汉仪文黑-55简" panose="00020600040101010101" charset="-122"/>
              </a:rPr>
              <a:t>和</a:t>
            </a:r>
            <a:r>
              <a:rPr lang="zh-CN" altLang="en-US" sz="2400" b="1" dirty="0" smtClean="0">
                <a:solidFill>
                  <a:srgbClr val="FFC000"/>
                </a:solidFill>
                <a:latin typeface="汉仪文黑-55简" panose="00020600040101010101" charset="-122"/>
                <a:ea typeface="汉仪文黑-55简" panose="00020600040101010101" charset="-122"/>
              </a:rPr>
              <a:t>音乐教育</a:t>
            </a:r>
            <a:r>
              <a:rPr lang="zh-CN" altLang="en-US" sz="2400" dirty="0" smtClean="0">
                <a:solidFill>
                  <a:schemeClr val="tx1"/>
                </a:solidFill>
                <a:latin typeface="汉仪文黑-55简" panose="00020600040101010101" charset="-122"/>
                <a:ea typeface="汉仪文黑-55简" panose="00020600040101010101" charset="-122"/>
              </a:rPr>
              <a:t>三方面均有重要贡献。1925年起关注青少年音乐教育，编写教材与合唱作品。1942年获十字勋章，曾任国际民间音乐理事会主席及国际音乐教育协会名誉主席。其教育思想影响全球，多地设有柯达伊学会。</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二、 柯达伊音乐教育体系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(二) 柯达伊音乐教育体系的基本观点和主要内容</a:t>
            </a:r>
            <a:r>
              <a:rPr lang="zh-CN" altLang="en-US" sz="3200" b="1" dirty="0" smtClean="0">
                <a:solidFill>
                  <a:srgbClr val="D1AF6C"/>
                </a:solidFill>
                <a:latin typeface="汉仪文黑-55简" panose="00020600040101010101" charset="-122"/>
                <a:ea typeface="汉仪文黑-55简" panose="00020600040101010101" charset="-122"/>
                <a:sym typeface="+mn-ea"/>
              </a:rPr>
              <a:t> </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音乐教育应该从幼儿园开始</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柯达伊音乐教育体系</a:t>
            </a:r>
            <a:r>
              <a:rPr lang="zh-CN" altLang="en-US" sz="2400" b="1" dirty="0" smtClean="0">
                <a:solidFill>
                  <a:srgbClr val="FFC000"/>
                </a:solidFill>
                <a:latin typeface="汉仪文黑-55简" panose="00020600040101010101" charset="-122"/>
                <a:ea typeface="汉仪文黑-55简" panose="00020600040101010101" charset="-122"/>
              </a:rPr>
              <a:t>立足早期音乐教育</a:t>
            </a:r>
            <a:r>
              <a:rPr lang="zh-CN" altLang="en-US" sz="2400" dirty="0" smtClean="0">
                <a:solidFill>
                  <a:schemeClr val="tx1"/>
                </a:solidFill>
                <a:latin typeface="汉仪文黑-55简" panose="00020600040101010101" charset="-122"/>
                <a:ea typeface="汉仪文黑-55简" panose="00020600040101010101" charset="-122"/>
              </a:rPr>
              <a:t>，认为幼儿园能</a:t>
            </a:r>
            <a:r>
              <a:rPr lang="zh-CN" altLang="en-US" sz="2400" b="1" dirty="0" smtClean="0">
                <a:solidFill>
                  <a:srgbClr val="FFC000"/>
                </a:solidFill>
                <a:latin typeface="汉仪文黑-55简" panose="00020600040101010101" charset="-122"/>
                <a:ea typeface="汉仪文黑-55简" panose="00020600040101010101" charset="-122"/>
              </a:rPr>
              <a:t>提供集体创作环境</a:t>
            </a:r>
            <a:r>
              <a:rPr lang="zh-CN" altLang="en-US" sz="2400" dirty="0" smtClean="0">
                <a:solidFill>
                  <a:schemeClr val="tx1"/>
                </a:solidFill>
                <a:latin typeface="汉仪文黑-55简" panose="00020600040101010101" charset="-122"/>
                <a:ea typeface="汉仪文黑-55简" panose="00020600040101010101" charset="-122"/>
              </a:rPr>
              <a:t>，应从幼儿园开始培养音乐能力。他推动匈牙利幼儿教育改革，以民间歌曲和歌唱游戏为主要材料，让儿童在动作与活动中感受音乐，既符合天性，又培养集体感与社交能力，同时消除紧张情绪。幼儿阶段重在通过直接体验为后续音乐感知与技能打基础，教育目标是引导儿童听、唱歌曲，唤起音乐兴趣，形成初步审美感。</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二、 柯达伊音乐教育体系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(二) 柯达伊音乐教育体系的基本观点和主要内容</a:t>
            </a:r>
            <a:r>
              <a:rPr lang="zh-CN" altLang="en-US" sz="3200" b="1" dirty="0" smtClean="0">
                <a:solidFill>
                  <a:srgbClr val="D1AF6C"/>
                </a:solidFill>
                <a:latin typeface="汉仪文黑-55简" panose="00020600040101010101" charset="-122"/>
                <a:ea typeface="汉仪文黑-55简" panose="00020600040101010101" charset="-122"/>
                <a:sym typeface="+mn-ea"/>
              </a:rPr>
              <a:t> </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2. 以歌唱教学为主要教学内容</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柯达伊认为，儿童唱歌和说话一样自然，通过唱歌这一人人都能从事的活动，能够使孩子们的歌声日臻完美。而歌唱教学的展开可以不受儿童发展水平和客观物质条件的限制，因此</a:t>
            </a:r>
            <a:r>
              <a:rPr lang="zh-CN" altLang="en-US" sz="2400" b="1" dirty="0" smtClean="0">
                <a:solidFill>
                  <a:srgbClr val="FFC000"/>
                </a:solidFill>
                <a:latin typeface="汉仪文黑-55简" panose="00020600040101010101" charset="-122"/>
                <a:ea typeface="汉仪文黑-55简" panose="00020600040101010101" charset="-122"/>
              </a:rPr>
              <a:t>歌唱教学</a:t>
            </a:r>
            <a:r>
              <a:rPr lang="zh-CN" altLang="en-US" sz="2400" dirty="0" smtClean="0">
                <a:solidFill>
                  <a:schemeClr val="tx1"/>
                </a:solidFill>
                <a:latin typeface="汉仪文黑-55简" panose="00020600040101010101" charset="-122"/>
                <a:ea typeface="汉仪文黑-55简" panose="00020600040101010101" charset="-122"/>
              </a:rPr>
              <a:t>是柯达伊音乐教育体系中的重要教学内容。同时，柯达伊音乐教育体系中所包含的大量教材和教学方法，如多声部的合唱训练内容、优秀的民族音乐教材等，不仅为匈牙利音乐教育系统所广泛采用，也为世界儿童音乐教育提供了一个相当完善而富有特色的模式。</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二、 柯达伊音乐教育体系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(二) 柯达伊音乐教育体系的基本观点和主要内容</a:t>
            </a:r>
            <a:r>
              <a:rPr lang="zh-CN" altLang="en-US" sz="3200" b="1" dirty="0" smtClean="0">
                <a:solidFill>
                  <a:srgbClr val="D1AF6C"/>
                </a:solidFill>
                <a:latin typeface="汉仪文黑-55简" panose="00020600040101010101" charset="-122"/>
                <a:ea typeface="汉仪文黑-55简" panose="00020600040101010101" charset="-122"/>
                <a:sym typeface="+mn-ea"/>
              </a:rPr>
              <a:t> </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3. 以儿童自然发展法作为课程安排的主要依据</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柯达伊批判传统教学法按全音符到八分音符的顺序，认为儿童更易接受</a:t>
            </a:r>
            <a:r>
              <a:rPr lang="zh-CN" altLang="en-US" sz="2400" b="1" dirty="0" smtClean="0">
                <a:solidFill>
                  <a:srgbClr val="FFC000"/>
                </a:solidFill>
                <a:latin typeface="汉仪文黑-55简" panose="00020600040101010101" charset="-122"/>
                <a:ea typeface="汉仪文黑-55简" panose="00020600040101010101" charset="-122"/>
              </a:rPr>
              <a:t>四分音符（步行速度）和八分音符（跑步速度）</a:t>
            </a:r>
            <a:r>
              <a:rPr lang="zh-CN" altLang="en-US" sz="2400" dirty="0" smtClean="0">
                <a:solidFill>
                  <a:schemeClr val="tx1"/>
                </a:solidFill>
                <a:latin typeface="汉仪文黑-55简" panose="00020600040101010101" charset="-122"/>
                <a:ea typeface="汉仪文黑-55简" panose="00020600040101010101" charset="-122"/>
              </a:rPr>
              <a:t>，应作为节奏起点。旋律方面，儿童最早唱出小三度（</a:t>
            </a:r>
            <a:r>
              <a:rPr lang="en-US" altLang="zh-CN" sz="2400" dirty="0" smtClean="0">
                <a:solidFill>
                  <a:schemeClr val="tx1"/>
                </a:solidFill>
                <a:latin typeface="汉仪文黑-55简" panose="00020600040101010101" charset="-122"/>
                <a:ea typeface="汉仪文黑-55简" panose="00020600040101010101" charset="-122"/>
              </a:rPr>
              <a:t>mi-sol）</a:t>
            </a:r>
            <a:r>
              <a:rPr lang="zh-CN" altLang="en-US" sz="2400" dirty="0" smtClean="0">
                <a:solidFill>
                  <a:schemeClr val="tx1"/>
                </a:solidFill>
                <a:latin typeface="汉仪文黑-55简" panose="00020600040101010101" charset="-122"/>
                <a:ea typeface="汉仪文黑-55简" panose="00020600040101010101" charset="-122"/>
              </a:rPr>
              <a:t>和</a:t>
            </a:r>
            <a:r>
              <a:rPr lang="en-US" altLang="zh-CN" sz="2400" dirty="0" smtClean="0">
                <a:solidFill>
                  <a:schemeClr val="tx1"/>
                </a:solidFill>
                <a:latin typeface="汉仪文黑-55简" panose="00020600040101010101" charset="-122"/>
                <a:ea typeface="汉仪文黑-55简" panose="00020600040101010101" charset="-122"/>
              </a:rPr>
              <a:t>la，</a:t>
            </a:r>
            <a:r>
              <a:rPr lang="zh-CN" altLang="en-US" sz="2400" dirty="0" smtClean="0">
                <a:solidFill>
                  <a:schemeClr val="tx1"/>
                </a:solidFill>
                <a:latin typeface="汉仪文黑-55简" panose="00020600040101010101" charset="-122"/>
                <a:ea typeface="汉仪文黑-55简" panose="00020600040101010101" charset="-122"/>
              </a:rPr>
              <a:t>应从小三度开始，先掌握五声音阶（</a:t>
            </a:r>
            <a:r>
              <a:rPr lang="en-US" altLang="zh-CN" sz="2400" dirty="0" smtClean="0">
                <a:solidFill>
                  <a:schemeClr val="tx1"/>
                </a:solidFill>
                <a:latin typeface="汉仪文黑-55简" panose="00020600040101010101" charset="-122"/>
                <a:ea typeface="汉仪文黑-55简" panose="00020600040101010101" charset="-122"/>
              </a:rPr>
              <a:t>mi、sol、la、do、re），</a:t>
            </a:r>
            <a:r>
              <a:rPr lang="zh-CN" altLang="en-US" sz="2400" dirty="0" smtClean="0">
                <a:solidFill>
                  <a:schemeClr val="tx1"/>
                </a:solidFill>
                <a:latin typeface="汉仪文黑-55简" panose="00020600040101010101" charset="-122"/>
                <a:ea typeface="汉仪文黑-55简" panose="00020600040101010101" charset="-122"/>
              </a:rPr>
              <a:t>再补充</a:t>
            </a:r>
            <a:r>
              <a:rPr lang="en-US" altLang="zh-CN" sz="2400" dirty="0" smtClean="0">
                <a:solidFill>
                  <a:schemeClr val="tx1"/>
                </a:solidFill>
                <a:latin typeface="汉仪文黑-55简" panose="00020600040101010101" charset="-122"/>
                <a:ea typeface="汉仪文黑-55简" panose="00020600040101010101" charset="-122"/>
              </a:rPr>
              <a:t>fa、si。</a:t>
            </a:r>
            <a:r>
              <a:rPr lang="zh-CN" altLang="en-US" sz="2400" dirty="0" smtClean="0">
                <a:solidFill>
                  <a:schemeClr val="tx1"/>
                </a:solidFill>
                <a:latin typeface="汉仪文黑-55简" panose="00020600040101010101" charset="-122"/>
                <a:ea typeface="汉仪文黑-55简" panose="00020600040101010101" charset="-122"/>
              </a:rPr>
              <a:t>由此提出</a:t>
            </a:r>
            <a:r>
              <a:rPr lang="zh-CN" altLang="en-US" sz="2400" b="1" dirty="0" smtClean="0">
                <a:solidFill>
                  <a:srgbClr val="FFC000"/>
                </a:solidFill>
                <a:latin typeface="汉仪文黑-55简" panose="00020600040101010101" charset="-122"/>
                <a:ea typeface="汉仪文黑-55简" panose="00020600040101010101" charset="-122"/>
              </a:rPr>
              <a:t>“儿童自然发展法”</a:t>
            </a:r>
            <a:r>
              <a:rPr lang="zh-CN" altLang="en-US" sz="2400" dirty="0" smtClean="0">
                <a:solidFill>
                  <a:schemeClr val="tx1"/>
                </a:solidFill>
                <a:latin typeface="汉仪文黑-55简" panose="00020600040101010101" charset="-122"/>
                <a:ea typeface="汉仪文黑-55简" panose="00020600040101010101" charset="-122"/>
              </a:rPr>
              <a:t>，即根据儿童成长各时期能力编排课程顺序。同时总结儿童音乐发展特点：音域有限（六度内）、半音难准；下行比上行易唱；跳进比级进易；五声音阶比七声音阶易掌握。</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二、 柯达伊音乐教育体系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(二) 柯达伊音乐教育体系的基本观点和主要内容</a:t>
            </a:r>
            <a:r>
              <a:rPr lang="zh-CN" altLang="en-US" sz="3200" b="1" dirty="0" smtClean="0">
                <a:solidFill>
                  <a:srgbClr val="D1AF6C"/>
                </a:solidFill>
                <a:latin typeface="汉仪文黑-55简" panose="00020600040101010101" charset="-122"/>
                <a:ea typeface="汉仪文黑-55简" panose="00020600040101010101" charset="-122"/>
                <a:sym typeface="+mn-ea"/>
              </a:rPr>
              <a:t> </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4. 以首调唱名法、节奏唱名和柯尔文手势为基本教学工具</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sym typeface="+mn-ea"/>
              </a:rPr>
              <a:t>柯达伊体系采用</a:t>
            </a:r>
            <a:r>
              <a:rPr lang="zh-CN" altLang="en-US" sz="2400" b="1" dirty="0" smtClean="0">
                <a:solidFill>
                  <a:srgbClr val="FFC000"/>
                </a:solidFill>
                <a:latin typeface="汉仪文黑-55简" panose="00020600040101010101" charset="-122"/>
                <a:ea typeface="汉仪文黑-55简" panose="00020600040101010101" charset="-122"/>
                <a:sym typeface="+mn-ea"/>
              </a:rPr>
              <a:t>首调唱名法</a:t>
            </a:r>
            <a:r>
              <a:rPr lang="zh-CN" altLang="en-US" sz="2400" dirty="0" smtClean="0">
                <a:latin typeface="汉仪文黑-55简" panose="00020600040101010101" charset="-122"/>
                <a:ea typeface="汉仪文黑-55简" panose="00020600040101010101" charset="-122"/>
                <a:sym typeface="+mn-ea"/>
              </a:rPr>
              <a:t>（流动</a:t>
            </a:r>
            <a:r>
              <a:rPr lang="en-US" altLang="zh-CN" sz="2400" dirty="0" smtClean="0">
                <a:latin typeface="汉仪文黑-55简" panose="00020600040101010101" charset="-122"/>
                <a:ea typeface="汉仪文黑-55简" panose="00020600040101010101" charset="-122"/>
                <a:sym typeface="+mn-ea"/>
              </a:rPr>
              <a:t>do，</a:t>
            </a:r>
            <a:r>
              <a:rPr lang="zh-CN" altLang="en-US" sz="2400" dirty="0" smtClean="0">
                <a:latin typeface="汉仪文黑-55简" panose="00020600040101010101" charset="-122"/>
                <a:ea typeface="汉仪文黑-55简" panose="00020600040101010101" charset="-122"/>
                <a:sym typeface="+mn-ea"/>
              </a:rPr>
              <a:t>大调主音为</a:t>
            </a:r>
            <a:r>
              <a:rPr lang="en-US" altLang="zh-CN" sz="2400" dirty="0" smtClean="0">
                <a:latin typeface="汉仪文黑-55简" panose="00020600040101010101" charset="-122"/>
                <a:ea typeface="汉仪文黑-55简" panose="00020600040101010101" charset="-122"/>
                <a:sym typeface="+mn-ea"/>
              </a:rPr>
              <a:t>do，</a:t>
            </a:r>
            <a:r>
              <a:rPr lang="zh-CN" altLang="en-US" sz="2400" dirty="0" smtClean="0">
                <a:latin typeface="汉仪文黑-55简" panose="00020600040101010101" charset="-122"/>
                <a:ea typeface="汉仪文黑-55简" panose="00020600040101010101" charset="-122"/>
                <a:sym typeface="+mn-ea"/>
              </a:rPr>
              <a:t>小调为</a:t>
            </a:r>
            <a:r>
              <a:rPr lang="en-US" altLang="zh-CN" sz="2400" dirty="0" smtClean="0">
                <a:latin typeface="汉仪文黑-55简" panose="00020600040101010101" charset="-122"/>
                <a:ea typeface="汉仪文黑-55简" panose="00020600040101010101" charset="-122"/>
                <a:sym typeface="+mn-ea"/>
              </a:rPr>
              <a:t>la），</a:t>
            </a:r>
            <a:r>
              <a:rPr lang="zh-CN" altLang="en-US" sz="2400" dirty="0" smtClean="0">
                <a:latin typeface="汉仪文黑-55简" panose="00020600040101010101" charset="-122"/>
                <a:ea typeface="汉仪文黑-55简" panose="00020600040101010101" charset="-122"/>
                <a:sym typeface="+mn-ea"/>
              </a:rPr>
              <a:t>便于儿童在不同调中唱出小三度等音调。节奏教学采用</a:t>
            </a:r>
            <a:r>
              <a:rPr lang="zh-CN" altLang="en-US" sz="2400" b="1" dirty="0" smtClean="0">
                <a:solidFill>
                  <a:srgbClr val="FFC000"/>
                </a:solidFill>
                <a:latin typeface="汉仪文黑-55简" panose="00020600040101010101" charset="-122"/>
                <a:ea typeface="汉仪文黑-55简" panose="00020600040101010101" charset="-122"/>
                <a:sym typeface="+mn-ea"/>
              </a:rPr>
              <a:t>固定节奏音节系统</a:t>
            </a:r>
            <a:r>
              <a:rPr lang="zh-CN" altLang="en-US" sz="2400" dirty="0" smtClean="0">
                <a:latin typeface="汉仪文黑-55简" panose="00020600040101010101" charset="-122"/>
                <a:ea typeface="汉仪文黑-55简" panose="00020600040101010101" charset="-122"/>
                <a:sym typeface="+mn-ea"/>
              </a:rPr>
              <a:t>，如四分音符唱“</a:t>
            </a:r>
            <a:r>
              <a:rPr lang="en-US" altLang="zh-CN" sz="2400" dirty="0" smtClean="0">
                <a:latin typeface="汉仪文黑-55简" panose="00020600040101010101" charset="-122"/>
                <a:ea typeface="汉仪文黑-55简" panose="00020600040101010101" charset="-122"/>
                <a:sym typeface="+mn-ea"/>
              </a:rPr>
              <a:t>ta”，</a:t>
            </a:r>
            <a:r>
              <a:rPr lang="zh-CN" altLang="en-US" sz="2400" dirty="0" smtClean="0">
                <a:latin typeface="汉仪文黑-55简" panose="00020600040101010101" charset="-122"/>
                <a:ea typeface="汉仪文黑-55简" panose="00020600040101010101" charset="-122"/>
                <a:sym typeface="+mn-ea"/>
              </a:rPr>
              <a:t>八分音符唱“</a:t>
            </a:r>
            <a:r>
              <a:rPr lang="en-US" altLang="zh-CN" sz="2400" dirty="0" smtClean="0">
                <a:latin typeface="汉仪文黑-55简" panose="00020600040101010101" charset="-122"/>
                <a:ea typeface="汉仪文黑-55简" panose="00020600040101010101" charset="-122"/>
                <a:sym typeface="+mn-ea"/>
              </a:rPr>
              <a:t>ti”。</a:t>
            </a:r>
            <a:r>
              <a:rPr lang="zh-CN" altLang="en-US" sz="2400" dirty="0" smtClean="0">
                <a:latin typeface="汉仪文黑-55简" panose="00020600040101010101" charset="-122"/>
                <a:ea typeface="汉仪文黑-55简" panose="00020600040101010101" charset="-122"/>
                <a:sym typeface="+mn-ea"/>
              </a:rPr>
              <a:t>同时使用</a:t>
            </a:r>
            <a:r>
              <a:rPr lang="zh-CN" altLang="en-US" sz="2400" b="1" dirty="0" smtClean="0">
                <a:solidFill>
                  <a:srgbClr val="FFC000"/>
                </a:solidFill>
                <a:latin typeface="汉仪文黑-55简" panose="00020600040101010101" charset="-122"/>
                <a:ea typeface="汉仪文黑-55简" panose="00020600040101010101" charset="-122"/>
                <a:sym typeface="+mn-ea"/>
              </a:rPr>
              <a:t>柯尔文手势</a:t>
            </a:r>
            <a:r>
              <a:rPr lang="zh-CN" altLang="en-US" sz="2400" dirty="0" smtClean="0">
                <a:latin typeface="汉仪文黑-55简" panose="00020600040101010101" charset="-122"/>
                <a:ea typeface="汉仪文黑-55简" panose="00020600040101010101" charset="-122"/>
                <a:sym typeface="+mn-ea"/>
              </a:rPr>
              <a:t>（七种姿势代表音阶中各唱名），通过空间位置直观表现音高关系。这三种教学工具作为辅助手段，帮助儿童逐步进入较高层次的音乐学习。</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二、 柯达伊音乐教育体系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(二) 柯达伊音乐教育体系的基本观点和主要内容</a:t>
            </a:r>
            <a:r>
              <a:rPr lang="zh-CN" altLang="en-US" sz="3200" b="1" dirty="0" smtClean="0">
                <a:solidFill>
                  <a:srgbClr val="D1AF6C"/>
                </a:solidFill>
                <a:latin typeface="汉仪文黑-55简" panose="00020600040101010101" charset="-122"/>
                <a:ea typeface="汉仪文黑-55简" panose="00020600040101010101" charset="-122"/>
                <a:sym typeface="+mn-ea"/>
              </a:rPr>
              <a:t> </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endParaRPr lang="zh-CN" altLang="en-US" sz="2400" dirty="0" smtClean="0">
              <a:solidFill>
                <a:schemeClr val="tx1"/>
              </a:solidFill>
              <a:latin typeface="汉仪文黑-55简" panose="00020600040101010101" charset="-122"/>
              <a:ea typeface="汉仪文黑-55简" panose="00020600040101010101" charset="-122"/>
            </a:endParaRPr>
          </a:p>
        </p:txBody>
      </p:sp>
      <p:pic>
        <p:nvPicPr>
          <p:cNvPr id="3" name="图片 2"/>
          <p:cNvPicPr>
            <a:picLocks noChangeAspect="1"/>
          </p:cNvPicPr>
          <p:nvPr/>
        </p:nvPicPr>
        <p:blipFill>
          <a:blip r:embed="rId1"/>
          <a:stretch>
            <a:fillRect/>
          </a:stretch>
        </p:blipFill>
        <p:spPr>
          <a:xfrm>
            <a:off x="2238375" y="2777490"/>
            <a:ext cx="2905760" cy="2305685"/>
          </a:xfrm>
          <a:prstGeom prst="rect">
            <a:avLst/>
          </a:prstGeom>
        </p:spPr>
      </p:pic>
      <p:pic>
        <p:nvPicPr>
          <p:cNvPr id="5" name="图片 4"/>
          <p:cNvPicPr>
            <a:picLocks noChangeAspect="1"/>
          </p:cNvPicPr>
          <p:nvPr/>
        </p:nvPicPr>
        <p:blipFill>
          <a:blip r:embed="rId2"/>
          <a:stretch>
            <a:fillRect/>
          </a:stretch>
        </p:blipFill>
        <p:spPr>
          <a:xfrm>
            <a:off x="6744970" y="2070100"/>
            <a:ext cx="1942465" cy="384111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二、 柯达伊音乐教育体系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(二) 柯达伊音乐教育体系的基本观点和主要内容</a:t>
            </a:r>
            <a:r>
              <a:rPr lang="zh-CN" altLang="en-US" sz="3200" b="1" dirty="0" smtClean="0">
                <a:solidFill>
                  <a:srgbClr val="D1AF6C"/>
                </a:solidFill>
                <a:latin typeface="汉仪文黑-55简" panose="00020600040101010101" charset="-122"/>
                <a:ea typeface="汉仪文黑-55简" panose="00020600040101010101" charset="-122"/>
                <a:sym typeface="+mn-ea"/>
              </a:rPr>
              <a:t> </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5. 创建自成特色的教材体系</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柯达伊音乐教育体系的一个突破和贡献是在教材领域。</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柯达伊认为，给儿童所用的教材只能来自三个方面：</a:t>
            </a:r>
            <a:r>
              <a:rPr lang="zh-CN" altLang="en-US" sz="2400" b="1" dirty="0" smtClean="0">
                <a:solidFill>
                  <a:srgbClr val="FFC000"/>
                </a:solidFill>
                <a:latin typeface="汉仪文黑-55简" panose="00020600040101010101" charset="-122"/>
                <a:ea typeface="汉仪文黑-55简" panose="00020600040101010101" charset="-122"/>
              </a:rPr>
              <a:t>(1)真正的儿童游戏和儿歌;(2)真正的民间音乐;(3)优秀的创作音乐(由名作曲家创作的音乐)。</a:t>
            </a:r>
            <a:r>
              <a:rPr lang="zh-CN" altLang="en-US" sz="2400" dirty="0" smtClean="0">
                <a:solidFill>
                  <a:schemeClr val="tx1"/>
                </a:solidFill>
                <a:latin typeface="汉仪文黑-55简" panose="00020600040101010101" charset="-122"/>
                <a:ea typeface="汉仪文黑-55简" panose="00020600040101010101" charset="-122"/>
              </a:rPr>
              <a:t>其中，儿歌及民间音乐的朴素的表现形式对儿童来说尤为适宜，为此他收集整理了大量优秀的儿童歌曲和匈牙利民间歌曲，并创作了许多五声音阶的儿童合唱曲，让儿童从小就感受并热爱母语音乐。这些方面的突出贡献使柯达伊音乐教育体系成为举世公认的珍品。</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pattFill prst="pct5">
          <a:fgClr>
            <a:srgbClr val="C9D0D5"/>
          </a:fgClr>
          <a:bgClr>
            <a:schemeClr val="bg1"/>
          </a:bgClr>
        </a:pattFill>
        <a:effectLst/>
      </p:bgPr>
    </p:bg>
    <p:spTree>
      <p:nvGrpSpPr>
        <p:cNvPr id="1" name=""/>
        <p:cNvGrpSpPr/>
        <p:nvPr/>
      </p:nvGrpSpPr>
      <p:grpSpPr>
        <a:xfrm>
          <a:off x="0" y="0"/>
          <a:ext cx="0" cy="0"/>
          <a:chOff x="0" y="0"/>
          <a:chExt cx="0" cy="0"/>
        </a:xfrm>
      </p:grpSpPr>
      <p:grpSp>
        <p:nvGrpSpPr>
          <p:cNvPr id="85" name="组合 84"/>
          <p:cNvGrpSpPr/>
          <p:nvPr/>
        </p:nvGrpSpPr>
        <p:grpSpPr>
          <a:xfrm>
            <a:off x="-318784" y="-438150"/>
            <a:ext cx="2054282" cy="7742402"/>
            <a:chOff x="-318759" y="-438055"/>
            <a:chExt cx="2054231" cy="7742211"/>
          </a:xfrm>
        </p:grpSpPr>
        <p:grpSp>
          <p:nvGrpSpPr>
            <p:cNvPr id="18" name="组合 17"/>
            <p:cNvGrpSpPr/>
            <p:nvPr/>
          </p:nvGrpSpPr>
          <p:grpSpPr>
            <a:xfrm>
              <a:off x="-318758" y="-438055"/>
              <a:ext cx="2054230" cy="1341411"/>
              <a:chOff x="-318758" y="-438055"/>
              <a:chExt cx="2054230" cy="1341411"/>
            </a:xfrm>
          </p:grpSpPr>
          <p:sp>
            <p:nvSpPr>
              <p:cNvPr id="11" name="任意多边形 10"/>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任意多边形 12"/>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flipV="1">
              <a:off x="-318759" y="5962745"/>
              <a:ext cx="2054230" cy="1341411"/>
              <a:chOff x="-318758" y="-438055"/>
              <a:chExt cx="2054230" cy="1341411"/>
            </a:xfrm>
          </p:grpSpPr>
          <p:sp>
            <p:nvSpPr>
              <p:cNvPr id="20" name="任意多边形 19"/>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任意多边形 20"/>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9" name="组合 88"/>
          <p:cNvGrpSpPr/>
          <p:nvPr/>
        </p:nvGrpSpPr>
        <p:grpSpPr>
          <a:xfrm>
            <a:off x="9629471" y="-57386"/>
            <a:ext cx="4744029" cy="6972537"/>
            <a:chOff x="9629471" y="-57386"/>
            <a:chExt cx="4744029" cy="6972537"/>
          </a:xfrm>
        </p:grpSpPr>
        <p:sp>
          <p:nvSpPr>
            <p:cNvPr id="61" name="任意多边形 60"/>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4" name="组合 83"/>
            <p:cNvGrpSpPr/>
            <p:nvPr/>
          </p:nvGrpSpPr>
          <p:grpSpPr>
            <a:xfrm>
              <a:off x="9629471" y="-57386"/>
              <a:ext cx="2620422" cy="6972537"/>
              <a:chOff x="9629471" y="-57386"/>
              <a:chExt cx="2620422" cy="6972537"/>
            </a:xfrm>
          </p:grpSpPr>
          <p:sp>
            <p:nvSpPr>
              <p:cNvPr id="45" name="任意多边形 44"/>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9" name="文本框 48" descr="7b0a20202020227461726765744d6f64756c65223a20226b6f6e6c696e65666f6e7473220a7d0a"/>
          <p:cNvSpPr txBox="1"/>
          <p:nvPr/>
        </p:nvSpPr>
        <p:spPr>
          <a:xfrm>
            <a:off x="1821180" y="3021965"/>
            <a:ext cx="8155305" cy="1938020"/>
          </a:xfrm>
          <a:prstGeom prst="rect">
            <a:avLst/>
          </a:prstGeom>
          <a:noFill/>
        </p:spPr>
        <p:txBody>
          <a:bodyPr wrap="square" rtlCol="0">
            <a:spAutoFit/>
          </a:bodyPr>
          <a:lstStyle/>
          <a:p>
            <a:r>
              <a:rPr lang="zh-CN" altLang="en-US" sz="6000" dirty="0">
                <a:solidFill>
                  <a:srgbClr val="5C826D"/>
                </a:solidFill>
                <a:latin typeface="汉仪文黑-55简" panose="00020600040101010101" charset="-122"/>
                <a:ea typeface="汉仪文黑-55简" panose="00020600040101010101" charset="-122"/>
                <a:cs typeface="汉仪文黑-55简" panose="00020600040101010101" charset="-122"/>
                <a:sym typeface="+mn-ea"/>
              </a:rPr>
              <a:t>学前儿童音乐教育</a:t>
            </a:r>
            <a:endParaRPr lang="zh-CN" altLang="en-US" sz="6000" dirty="0">
              <a:solidFill>
                <a:srgbClr val="5C826D"/>
              </a:solidFill>
              <a:latin typeface="汉仪文黑-55简" panose="00020600040101010101" charset="-122"/>
              <a:ea typeface="汉仪文黑-55简" panose="00020600040101010101" charset="-122"/>
              <a:cs typeface="汉仪文黑-55简" panose="00020600040101010101" charset="-122"/>
              <a:sym typeface="+mn-ea"/>
            </a:endParaRPr>
          </a:p>
          <a:p>
            <a:r>
              <a:rPr lang="zh-CN" altLang="en-US" sz="6000" dirty="0">
                <a:solidFill>
                  <a:srgbClr val="5C826D"/>
                </a:solidFill>
                <a:latin typeface="汉仪文黑-55简" panose="00020600040101010101" charset="-122"/>
                <a:ea typeface="汉仪文黑-55简" panose="00020600040101010101" charset="-122"/>
                <a:cs typeface="汉仪文黑-55简" panose="00020600040101010101" charset="-122"/>
                <a:sym typeface="+mn-ea"/>
              </a:rPr>
              <a:t>的理论流派及课程模式</a:t>
            </a:r>
            <a:r>
              <a:rPr lang="zh-CN" altLang="en-US" sz="6000" dirty="0">
                <a:solidFill>
                  <a:srgbClr val="5C826D"/>
                </a:solidFill>
                <a:latin typeface="汉仪文黑-55简" panose="00020600040101010101" charset="-122"/>
                <a:ea typeface="汉仪文黑-55简" panose="00020600040101010101" charset="-122"/>
                <a:cs typeface="汉仪文黑-55简" panose="00020600040101010101" charset="-122"/>
              </a:rPr>
              <a:t> </a:t>
            </a:r>
            <a:endParaRPr lang="zh-CN" altLang="en-US" sz="6000" dirty="0">
              <a:solidFill>
                <a:srgbClr val="5C826D"/>
              </a:solidFill>
              <a:latin typeface="汉仪文黑-55简" panose="00020600040101010101" charset="-122"/>
              <a:ea typeface="汉仪文黑-55简" panose="00020600040101010101" charset="-122"/>
              <a:cs typeface="汉仪文黑-55简" panose="00020600040101010101" charset="-122"/>
            </a:endParaRPr>
          </a:p>
        </p:txBody>
      </p:sp>
      <p:cxnSp>
        <p:nvCxnSpPr>
          <p:cNvPr id="88" name="直接连接符 87"/>
          <p:cNvCxnSpPr>
            <a:stCxn id="11" idx="2"/>
            <a:endCxn id="20" idx="2"/>
          </p:cNvCxnSpPr>
          <p:nvPr/>
        </p:nvCxnSpPr>
        <p:spPr>
          <a:xfrm flipH="1">
            <a:off x="409568" y="1452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0" name="文本框 9" descr="7b0a20202020227461726765744d6f64756c65223a20226b6f6e6c696e65666f6e7473220a7d0a"/>
          <p:cNvSpPr txBox="1"/>
          <p:nvPr/>
        </p:nvSpPr>
        <p:spPr>
          <a:xfrm>
            <a:off x="1862455" y="2159000"/>
            <a:ext cx="2513965" cy="706755"/>
          </a:xfrm>
          <a:prstGeom prst="rect">
            <a:avLst/>
          </a:prstGeom>
          <a:noFill/>
        </p:spPr>
        <p:txBody>
          <a:bodyPr wrap="square" rtlCol="0">
            <a:spAutoFit/>
          </a:bodyPr>
          <a:lstStyle/>
          <a:p>
            <a:r>
              <a:rPr lang="zh-CN" altLang="en-US" sz="4000" dirty="0">
                <a:solidFill>
                  <a:srgbClr val="5C826D"/>
                </a:solidFill>
                <a:latin typeface="汉仪文黑-55简" panose="00020600040101010101" charset="-122"/>
                <a:ea typeface="汉仪文黑-55简" panose="00020600040101010101" charset="-122"/>
                <a:cs typeface="汉仪文黑-55简" panose="00020600040101010101" charset="-122"/>
              </a:rPr>
              <a:t>第三章</a:t>
            </a:r>
            <a:endParaRPr lang="zh-CN" altLang="en-US" sz="4000" dirty="0">
              <a:solidFill>
                <a:srgbClr val="5C826D"/>
              </a:solidFill>
              <a:latin typeface="汉仪文黑-55简" panose="00020600040101010101" charset="-122"/>
              <a:ea typeface="汉仪文黑-55简" panose="00020600040101010101" charset="-122"/>
              <a:cs typeface="汉仪文黑-55简" panose="00020600040101010101"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二、 柯达伊音乐教育体系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(三) 适合学前儿童的活动课例简析</a:t>
            </a:r>
            <a:r>
              <a:rPr lang="zh-CN" altLang="en-US" sz="3200" b="1" dirty="0" smtClean="0">
                <a:solidFill>
                  <a:srgbClr val="D1AF6C"/>
                </a:solidFill>
                <a:latin typeface="汉仪文黑-55简" panose="00020600040101010101" charset="-122"/>
                <a:ea typeface="汉仪文黑-55简" panose="00020600040101010101" charset="-122"/>
                <a:sym typeface="+mn-ea"/>
              </a:rPr>
              <a:t> </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en-US" altLang="zh-CN" sz="2400" dirty="0" smtClean="0">
                <a:solidFill>
                  <a:schemeClr val="tx1"/>
                </a:solidFill>
                <a:latin typeface="汉仪文黑-55简" panose="00020600040101010101" charset="-122"/>
                <a:ea typeface="汉仪文黑-55简" panose="00020600040101010101" charset="-122"/>
              </a:rPr>
              <a:t>      </a:t>
            </a:r>
            <a:endParaRPr lang="zh-CN" altLang="en-US" sz="2400" dirty="0" smtClean="0">
              <a:solidFill>
                <a:schemeClr val="tx1"/>
              </a:solidFill>
              <a:latin typeface="汉仪文黑-55简" panose="00020600040101010101" charset="-122"/>
              <a:ea typeface="汉仪文黑-55简" panose="00020600040101010101" charset="-122"/>
            </a:endParaRPr>
          </a:p>
        </p:txBody>
      </p:sp>
      <p:pic>
        <p:nvPicPr>
          <p:cNvPr id="3" name="图片 2"/>
          <p:cNvPicPr>
            <a:picLocks noChangeAspect="1"/>
          </p:cNvPicPr>
          <p:nvPr/>
        </p:nvPicPr>
        <p:blipFill>
          <a:blip r:embed="rId1"/>
          <a:stretch>
            <a:fillRect/>
          </a:stretch>
        </p:blipFill>
        <p:spPr>
          <a:xfrm>
            <a:off x="2462530" y="2244725"/>
            <a:ext cx="6562090" cy="378142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三、 奥尔夫音乐教育体系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(一) 奥尔夫的生平及其音乐教育体系的形成和影响 </a:t>
            </a:r>
            <a:endParaRPr lang="zh-CN" altLang="en-US" sz="2800" b="1" dirty="0" smtClean="0">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奥尔夫是德国作曲家、音乐戏剧家及儿童音乐教育家。1924年合作创办军特学校，探索音乐与动作结合的综合教育。二战中断后，1948年举办儿童音乐节目，1950年出版5卷本《学校音乐教材》，形成独创的儿童音乐教育体系。1961年奥地利成立奥尔夫研究所与学院，成为师资培训基地。1976年《儿童音乐教材》被译成16种语言，体系传播至全球，对现代音乐教育改革产生重大深远影响。</a:t>
            </a:r>
            <a:r>
              <a:rPr lang="en-US" altLang="zh-CN" sz="2400" dirty="0" smtClean="0">
                <a:solidFill>
                  <a:schemeClr val="tx1"/>
                </a:solidFill>
                <a:latin typeface="汉仪文黑-55简" panose="00020600040101010101" charset="-122"/>
                <a:ea typeface="汉仪文黑-55简" panose="00020600040101010101" charset="-122"/>
              </a:rPr>
              <a:t>      </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三、 奥尔夫音乐教育体系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(二) 奥尔夫音乐教育体系的基本内容及特色 </a:t>
            </a:r>
            <a:endParaRPr lang="zh-CN" altLang="en-US" sz="2800" b="1" dirty="0" smtClean="0">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元素性音乐教育</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奥尔夫强调儿童音乐教育应从元素性音乐入手，利用最原始、简单的节奏和音高，结合拍手、打击乐器及即兴合作，唤起儿童的音乐本能。元素性音乐与动作、舞蹈、语言紧密结合，是必须亲自参与的音乐，包括元素性节奏、动作、作曲法、词曲关系及易学的奥尔夫乐器。这一理念是</a:t>
            </a:r>
            <a:r>
              <a:rPr lang="zh-CN" altLang="en-US" sz="2400" b="1" dirty="0" smtClean="0">
                <a:solidFill>
                  <a:srgbClr val="FFC000"/>
                </a:solidFill>
                <a:latin typeface="汉仪文黑-55简" panose="00020600040101010101" charset="-122"/>
                <a:ea typeface="汉仪文黑-55简" panose="00020600040101010101" charset="-122"/>
              </a:rPr>
              <a:t>奥尔夫体系的核心</a:t>
            </a:r>
            <a:r>
              <a:rPr lang="zh-CN" altLang="en-US" sz="2400" dirty="0" smtClean="0">
                <a:solidFill>
                  <a:schemeClr val="tx1"/>
                </a:solidFill>
                <a:latin typeface="汉仪文黑-55简" panose="00020600040101010101" charset="-122"/>
                <a:ea typeface="汉仪文黑-55简" panose="00020600040101010101" charset="-122"/>
              </a:rPr>
              <a:t>，使每个儿童都能参与并再创造，充分体现在课程、教学、教材等方面。</a:t>
            </a:r>
            <a:r>
              <a:rPr lang="en-US" altLang="zh-CN" sz="2400" dirty="0" smtClean="0">
                <a:solidFill>
                  <a:schemeClr val="tx1"/>
                </a:solidFill>
                <a:latin typeface="汉仪文黑-55简" panose="00020600040101010101" charset="-122"/>
                <a:ea typeface="汉仪文黑-55简" panose="00020600040101010101" charset="-122"/>
              </a:rPr>
              <a:t>      </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三、 奥尔夫音乐教育体系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(二) 奥尔夫音乐教育体系的基本内容及特色 </a:t>
            </a:r>
            <a:endParaRPr lang="zh-CN" altLang="en-US" sz="2800" b="1" dirty="0" smtClean="0">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2. 节奏第一</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奥尔夫认为</a:t>
            </a:r>
            <a:r>
              <a:rPr lang="zh-CN" altLang="en-US" sz="2400" b="1" dirty="0" smtClean="0">
                <a:solidFill>
                  <a:srgbClr val="FFC000"/>
                </a:solidFill>
                <a:latin typeface="汉仪文黑-55简" panose="00020600040101010101" charset="-122"/>
                <a:ea typeface="汉仪文黑-55简" panose="00020600040101010101" charset="-122"/>
              </a:rPr>
              <a:t>节奏是音乐的第一要素</a:t>
            </a:r>
            <a:r>
              <a:rPr lang="zh-CN" altLang="en-US" sz="2400" dirty="0" smtClean="0">
                <a:solidFill>
                  <a:schemeClr val="tx1"/>
                </a:solidFill>
                <a:latin typeface="汉仪文黑-55简" panose="00020600040101010101" charset="-122"/>
                <a:ea typeface="汉仪文黑-55简" panose="00020600040101010101" charset="-122"/>
              </a:rPr>
              <a:t>，可脱离旋律而存在，旋律离不开节奏支撑。他强调从节奏入手进行音乐教育，通过节奏与语言结合（语言节奏朗诵，利用语言本身的生动节奏）以及与动作结合（身体节奏动作，如跺脚、拍手），培养儿童的节奏感。从语言出发掌握节奏既容易又富有生命力，身体动作则帮助儿童在元素性组合中增强节奏敏感性。</a:t>
            </a:r>
            <a:r>
              <a:rPr lang="en-US" altLang="zh-CN" sz="2400" dirty="0" smtClean="0">
                <a:solidFill>
                  <a:schemeClr val="tx1"/>
                </a:solidFill>
                <a:latin typeface="汉仪文黑-55简" panose="00020600040101010101" charset="-122"/>
                <a:ea typeface="汉仪文黑-55简" panose="00020600040101010101" charset="-122"/>
              </a:rPr>
              <a:t>      </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三、 奥尔夫音乐教育体系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(二) 奥尔夫音乐教育体系的基本内容及特色 </a:t>
            </a:r>
            <a:endParaRPr lang="zh-CN" altLang="en-US" sz="2800" b="1" dirty="0" smtClean="0">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3. 课程内容</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奥尔夫音乐教育体系的课程内容包括</a:t>
            </a:r>
            <a:r>
              <a:rPr lang="zh-CN" altLang="en-US" sz="2400" b="1" dirty="0" smtClean="0">
                <a:solidFill>
                  <a:srgbClr val="FFC000"/>
                </a:solidFill>
                <a:latin typeface="汉仪文黑-55简" panose="00020600040101010101" charset="-122"/>
                <a:ea typeface="汉仪文黑-55简" panose="00020600040101010101" charset="-122"/>
              </a:rPr>
              <a:t>嗓音造型、动作造型和声音造型</a:t>
            </a:r>
            <a:r>
              <a:rPr lang="zh-CN" altLang="en-US" sz="2400" dirty="0" smtClean="0">
                <a:solidFill>
                  <a:schemeClr val="tx1"/>
                </a:solidFill>
                <a:latin typeface="汉仪文黑-55简" panose="00020600040101010101" charset="-122"/>
                <a:ea typeface="汉仪文黑-55简" panose="00020600040101010101" charset="-122"/>
              </a:rPr>
              <a:t>三个方面。其中，嗓音造型是指歌唱活动和节奏朗诵活动;动作造型指律动、舞蹈、戏剧表演、指挥及声势活动。声势活动是奥尔夫音乐教育体系独创的一种以简单而原始的身体动作发出各种有节奏的声音的活动。其最基本的身体动作是拍手、拍腿、跺脚和捻指，由这四种动作构成的声势活动也被称为古典声势，它可以演变出许多种不同的身体节奏动作组合。声音造型是指乐器演奏活动(乐器包括奥尔夫乐器及其他乐器)。</a:t>
            </a:r>
            <a:r>
              <a:rPr lang="en-US" altLang="zh-CN" sz="2400" dirty="0" smtClean="0">
                <a:solidFill>
                  <a:schemeClr val="tx1"/>
                </a:solidFill>
                <a:latin typeface="汉仪文黑-55简" panose="00020600040101010101" charset="-122"/>
                <a:ea typeface="汉仪文黑-55简" panose="00020600040101010101" charset="-122"/>
              </a:rPr>
              <a:t>   </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三、 奥尔夫音乐教育体系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(二) 奥尔夫音乐教育体系的基本内容及特色 </a:t>
            </a:r>
            <a:endParaRPr lang="zh-CN" altLang="en-US" sz="2800" b="1" dirty="0" smtClean="0">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3. 课程内容</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endParaRPr lang="zh-CN" altLang="en-US" sz="2400" dirty="0" smtClean="0">
              <a:solidFill>
                <a:schemeClr val="tx1"/>
              </a:solidFill>
              <a:latin typeface="汉仪文黑-55简" panose="00020600040101010101" charset="-122"/>
              <a:ea typeface="汉仪文黑-55简" panose="00020600040101010101" charset="-122"/>
            </a:endParaRPr>
          </a:p>
        </p:txBody>
      </p:sp>
      <p:pic>
        <p:nvPicPr>
          <p:cNvPr id="3" name="图片 2"/>
          <p:cNvPicPr>
            <a:picLocks noChangeAspect="1"/>
          </p:cNvPicPr>
          <p:nvPr/>
        </p:nvPicPr>
        <p:blipFill>
          <a:blip r:embed="rId1"/>
          <a:stretch>
            <a:fillRect/>
          </a:stretch>
        </p:blipFill>
        <p:spPr>
          <a:xfrm>
            <a:off x="2066925" y="2965450"/>
            <a:ext cx="7366635" cy="182372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三、 奥尔夫音乐教育体系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(二) 奥尔夫音乐教育体系的基本内容及特色 </a:t>
            </a:r>
            <a:endParaRPr lang="zh-CN" altLang="en-US" sz="2800" b="1" dirty="0" smtClean="0">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4. 教学组织形式及方法</a:t>
            </a:r>
            <a:r>
              <a:rPr lang="en-US" altLang="zh-CN" sz="2400" dirty="0" smtClean="0">
                <a:solidFill>
                  <a:schemeClr val="tx1"/>
                </a:solidFill>
                <a:latin typeface="汉仪文黑-55简" panose="00020600040101010101" charset="-122"/>
                <a:ea typeface="汉仪文黑-55简" panose="00020600040101010101" charset="-122"/>
              </a:rPr>
              <a:t> </a:t>
            </a:r>
            <a:endParaRPr lang="en-US" altLang="zh-CN"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奥尔夫体系采用</a:t>
            </a:r>
            <a:r>
              <a:rPr lang="zh-CN" altLang="en-US" sz="2400" b="1" dirty="0" smtClean="0">
                <a:solidFill>
                  <a:srgbClr val="FFC000"/>
                </a:solidFill>
                <a:latin typeface="汉仪文黑-55简" panose="00020600040101010101" charset="-122"/>
                <a:ea typeface="汉仪文黑-55简" panose="00020600040101010101" charset="-122"/>
              </a:rPr>
              <a:t>集体教学</a:t>
            </a:r>
            <a:r>
              <a:rPr lang="zh-CN" altLang="en-US" sz="2400" dirty="0" smtClean="0">
                <a:solidFill>
                  <a:schemeClr val="tx1"/>
                </a:solidFill>
                <a:latin typeface="汉仪文黑-55简" panose="00020600040101010101" charset="-122"/>
                <a:ea typeface="汉仪文黑-55简" panose="00020600040101010101" charset="-122"/>
              </a:rPr>
              <a:t>（创设自由宽松的环境，小组参与）和</a:t>
            </a:r>
            <a:r>
              <a:rPr lang="zh-CN" altLang="en-US" sz="2400" b="1" dirty="0" smtClean="0">
                <a:solidFill>
                  <a:srgbClr val="FFC000"/>
                </a:solidFill>
                <a:latin typeface="汉仪文黑-55简" panose="00020600040101010101" charset="-122"/>
                <a:ea typeface="汉仪文黑-55简" panose="00020600040101010101" charset="-122"/>
              </a:rPr>
              <a:t>综合教学</a:t>
            </a:r>
            <a:r>
              <a:rPr lang="zh-CN" altLang="en-US" sz="2400" dirty="0" smtClean="0">
                <a:solidFill>
                  <a:schemeClr val="tx1"/>
                </a:solidFill>
                <a:latin typeface="汉仪文黑-55简" panose="00020600040101010101" charset="-122"/>
                <a:ea typeface="汉仪文黑-55简" panose="00020600040101010101" charset="-122"/>
              </a:rPr>
              <a:t>（歌、舞、乐一体，创作、表演、欣赏一体）。</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教学方法为</a:t>
            </a:r>
            <a:r>
              <a:rPr lang="zh-CN" altLang="en-US" sz="2400" b="1" dirty="0" smtClean="0">
                <a:solidFill>
                  <a:srgbClr val="FFC000"/>
                </a:solidFill>
                <a:latin typeface="汉仪文黑-55简" panose="00020600040101010101" charset="-122"/>
                <a:ea typeface="汉仪文黑-55简" panose="00020600040101010101" charset="-122"/>
              </a:rPr>
              <a:t>“引导创作法”</a:t>
            </a:r>
            <a:r>
              <a:rPr lang="zh-CN" altLang="en-US" sz="2400" dirty="0" smtClean="0">
                <a:solidFill>
                  <a:schemeClr val="tx1"/>
                </a:solidFill>
                <a:latin typeface="汉仪文黑-55简" panose="00020600040101010101" charset="-122"/>
                <a:ea typeface="汉仪文黑-55简" panose="00020600040101010101" charset="-122"/>
              </a:rPr>
              <a:t>，通过</a:t>
            </a:r>
            <a:r>
              <a:rPr lang="zh-CN" altLang="en-US" sz="2400" b="1" dirty="0" smtClean="0">
                <a:solidFill>
                  <a:srgbClr val="FFC000"/>
                </a:solidFill>
                <a:latin typeface="汉仪文黑-55简" panose="00020600040101010101" charset="-122"/>
                <a:ea typeface="汉仪文黑-55简" panose="00020600040101010101" charset="-122"/>
              </a:rPr>
              <a:t>探索—模仿—即兴—创造</a:t>
            </a:r>
            <a:r>
              <a:rPr lang="zh-CN" altLang="en-US" sz="2400" dirty="0" smtClean="0">
                <a:solidFill>
                  <a:schemeClr val="tx1"/>
                </a:solidFill>
                <a:latin typeface="汉仪文黑-55简" panose="00020600040101010101" charset="-122"/>
                <a:ea typeface="汉仪文黑-55简" panose="00020600040101010101" charset="-122"/>
              </a:rPr>
              <a:t>四环节：探索发现音响，模仿发展技能，即兴形成雏形，创造完成独创作品。奥尔夫强调即兴与创造的价值，鼓励儿童自己寻找、创造音乐，不限于技能传授，注重想象力和综合性创造。</a:t>
            </a:r>
            <a:r>
              <a:rPr lang="en-US" altLang="zh-CN" sz="2400" dirty="0" smtClean="0">
                <a:solidFill>
                  <a:schemeClr val="tx1"/>
                </a:solidFill>
                <a:latin typeface="汉仪文黑-55简" panose="00020600040101010101" charset="-122"/>
                <a:ea typeface="汉仪文黑-55简" panose="00020600040101010101" charset="-122"/>
              </a:rPr>
              <a:t>    </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三、 奥尔夫音乐教育体系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(二) 奥尔夫音乐教育体系的基本内容及特色 </a:t>
            </a:r>
            <a:endParaRPr lang="zh-CN" altLang="en-US" sz="2800" b="1" dirty="0" smtClean="0">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5. 教材和教具</a:t>
            </a:r>
            <a:r>
              <a:rPr lang="en-US" altLang="zh-CN" sz="2400" dirty="0" smtClean="0">
                <a:solidFill>
                  <a:schemeClr val="tx1"/>
                </a:solidFill>
                <a:latin typeface="汉仪文黑-55简" panose="00020600040101010101" charset="-122"/>
                <a:ea typeface="汉仪文黑-55简" panose="00020600040101010101" charset="-122"/>
              </a:rPr>
              <a:t> </a:t>
            </a:r>
            <a:endParaRPr lang="en-US" altLang="zh-CN"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奥尔夫体系的教材是</a:t>
            </a:r>
            <a:r>
              <a:rPr lang="zh-CN" altLang="en-US" sz="2400" b="1" dirty="0" smtClean="0">
                <a:solidFill>
                  <a:srgbClr val="FFC000"/>
                </a:solidFill>
                <a:latin typeface="汉仪文黑-55简" panose="00020600040101010101" charset="-122"/>
                <a:ea typeface="汉仪文黑-55简" panose="00020600040101010101" charset="-122"/>
              </a:rPr>
              <a:t>5卷本《学校音乐》</a:t>
            </a:r>
            <a:r>
              <a:rPr lang="zh-CN" altLang="en-US" sz="2400" dirty="0" smtClean="0">
                <a:solidFill>
                  <a:schemeClr val="tx1"/>
                </a:solidFill>
                <a:latin typeface="汉仪文黑-55简" panose="00020600040101010101" charset="-122"/>
                <a:ea typeface="汉仪文黑-55简" panose="00020600040101010101" charset="-122"/>
              </a:rPr>
              <a:t>，内容源自德国儿童游戏、童谣和民歌，编排循序渐进：节奏从基本节奏开始，旋律从两音逐步扩展至七声音阶。</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教学工具为</a:t>
            </a:r>
            <a:r>
              <a:rPr lang="zh-CN" altLang="en-US" sz="2400" b="1" dirty="0" smtClean="0">
                <a:solidFill>
                  <a:srgbClr val="FFC000"/>
                </a:solidFill>
                <a:latin typeface="汉仪文黑-55简" panose="00020600040101010101" charset="-122"/>
                <a:ea typeface="汉仪文黑-55简" panose="00020600040101010101" charset="-122"/>
              </a:rPr>
              <a:t>奥尔夫乐器</a:t>
            </a:r>
            <a:r>
              <a:rPr lang="zh-CN" altLang="en-US" sz="2400" dirty="0" smtClean="0">
                <a:solidFill>
                  <a:schemeClr val="tx1"/>
                </a:solidFill>
                <a:latin typeface="汉仪文黑-55简" panose="00020600040101010101" charset="-122"/>
                <a:ea typeface="汉仪文黑-55简" panose="00020600040101010101" charset="-122"/>
              </a:rPr>
              <a:t>（分有固定音高和无固定音高的打击乐器），不用钢琴、小提琴，原因有三：突出节奏、音色鲜明易激发想象力、避免技术负担便于即兴演奏。</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三、 奥尔夫音乐教育体系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(三) 适合学前儿童的节奏游戏活动简析 </a:t>
            </a:r>
            <a:endParaRPr lang="zh-CN" altLang="en-US" sz="2800" b="1" dirty="0" smtClean="0">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en-US" altLang="zh-CN" sz="2400" dirty="0" smtClean="0">
                <a:solidFill>
                  <a:schemeClr val="tx1"/>
                </a:solidFill>
                <a:latin typeface="汉仪文黑-55简" panose="00020600040101010101" charset="-122"/>
                <a:ea typeface="汉仪文黑-55简" panose="00020600040101010101" charset="-122"/>
              </a:rPr>
              <a:t> </a:t>
            </a:r>
            <a:endParaRPr lang="en-US" altLang="zh-CN"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endParaRPr lang="zh-CN" altLang="en-US" sz="2400" dirty="0" smtClean="0">
              <a:solidFill>
                <a:schemeClr val="tx1"/>
              </a:solidFill>
              <a:latin typeface="汉仪文黑-55简" panose="00020600040101010101" charset="-122"/>
              <a:ea typeface="汉仪文黑-55简" panose="00020600040101010101" charset="-122"/>
            </a:endParaRPr>
          </a:p>
        </p:txBody>
      </p:sp>
      <p:pic>
        <p:nvPicPr>
          <p:cNvPr id="3" name="图片 2"/>
          <p:cNvPicPr>
            <a:picLocks noChangeAspect="1"/>
          </p:cNvPicPr>
          <p:nvPr/>
        </p:nvPicPr>
        <p:blipFill>
          <a:blip r:embed="rId1"/>
          <a:stretch>
            <a:fillRect/>
          </a:stretch>
        </p:blipFill>
        <p:spPr>
          <a:xfrm>
            <a:off x="2547620" y="1920240"/>
            <a:ext cx="6631940" cy="455803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四、 铃木镇一音乐教育体系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(一) 铃木镇一的生平及其音乐教育体系的形成和影响 </a:t>
            </a:r>
            <a:endParaRPr lang="zh-CN" altLang="en-US" sz="2800" b="1" dirty="0" smtClean="0">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铃木镇一是日本小提琴家及音乐教育家。受家庭影响自幼学琴，1920年赴德深造，1928年回国任教。他认为人的能力并非遗传自内部，而是适应环境从内部成长，每个孩子都是天才，教育应及早发现天分。20世纪50年代，他以儿童小提琴教学实践建设“天才教育体系”和“才能运动”，其成果被称为铃木音乐教育体系，获世界广泛关注。</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3385" y="2719705"/>
            <a:ext cx="2199640" cy="922020"/>
          </a:xfrm>
          <a:prstGeom prst="rect">
            <a:avLst/>
          </a:prstGeom>
          <a:noFill/>
        </p:spPr>
        <p:txBody>
          <a:bodyPr wrap="square" rtlCol="0">
            <a:spAutoFit/>
          </a:bodyPr>
          <a:lstStyle/>
          <a:p>
            <a:pPr algn="ctr"/>
            <a:r>
              <a:rPr lang="zh-CN" altLang="en-US" sz="5400" dirty="0" smtClean="0">
                <a:solidFill>
                  <a:srgbClr val="5C826D"/>
                </a:solidFill>
                <a:latin typeface="汉仪文黑-55简" panose="00020600040101010101" charset="-122"/>
                <a:ea typeface="汉仪文黑-55简" panose="00020600040101010101" charset="-122"/>
                <a:cs typeface="汉仪文黑-55简" panose="00020600040101010101" charset="-122"/>
              </a:rPr>
              <a:t>目 录</a:t>
            </a:r>
            <a:endParaRPr lang="zh-CN" altLang="en-US" sz="5400"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p:txBody>
      </p:sp>
      <p:grpSp>
        <p:nvGrpSpPr>
          <p:cNvPr id="11" name="组合 10"/>
          <p:cNvGrpSpPr/>
          <p:nvPr/>
        </p:nvGrpSpPr>
        <p:grpSpPr>
          <a:xfrm flipH="1">
            <a:off x="10450816" y="-431670"/>
            <a:ext cx="2054282" cy="7742402"/>
            <a:chOff x="-318759" y="-438055"/>
            <a:chExt cx="2054231" cy="7742211"/>
          </a:xfrm>
        </p:grpSpPr>
        <p:grpSp>
          <p:nvGrpSpPr>
            <p:cNvPr id="12" name="组合 11"/>
            <p:cNvGrpSpPr/>
            <p:nvPr/>
          </p:nvGrpSpPr>
          <p:grpSpPr>
            <a:xfrm>
              <a:off x="-318758" y="-438055"/>
              <a:ext cx="2054230" cy="1341411"/>
              <a:chOff x="-318758" y="-438055"/>
              <a:chExt cx="2054230" cy="1341411"/>
            </a:xfrm>
          </p:grpSpPr>
          <p:sp>
            <p:nvSpPr>
              <p:cNvPr id="16" name="任意多边形 15"/>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任意多边形 16"/>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flipV="1">
              <a:off x="-318759" y="5962745"/>
              <a:ext cx="2054230" cy="1341411"/>
              <a:chOff x="-318758" y="-438055"/>
              <a:chExt cx="2054230" cy="1341411"/>
            </a:xfrm>
          </p:grpSpPr>
          <p:sp>
            <p:nvSpPr>
              <p:cNvPr id="14" name="任意多边形 13"/>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任意多边形 14"/>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 name="组合 17"/>
          <p:cNvGrpSpPr/>
          <p:nvPr/>
        </p:nvGrpSpPr>
        <p:grpSpPr>
          <a:xfrm>
            <a:off x="-318784" y="-438150"/>
            <a:ext cx="2054282" cy="7742402"/>
            <a:chOff x="-318759" y="-438055"/>
            <a:chExt cx="2054231" cy="7742211"/>
          </a:xfrm>
        </p:grpSpPr>
        <p:grpSp>
          <p:nvGrpSpPr>
            <p:cNvPr id="19" name="组合 18"/>
            <p:cNvGrpSpPr/>
            <p:nvPr/>
          </p:nvGrpSpPr>
          <p:grpSpPr>
            <a:xfrm>
              <a:off x="-318758" y="-438055"/>
              <a:ext cx="2054230" cy="1341411"/>
              <a:chOff x="-318758" y="-438055"/>
              <a:chExt cx="2054230" cy="1341411"/>
            </a:xfrm>
          </p:grpSpPr>
          <p:sp>
            <p:nvSpPr>
              <p:cNvPr id="23" name="任意多边形 22"/>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任意多边形 23"/>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flipV="1">
              <a:off x="-318759" y="5962745"/>
              <a:ext cx="2054230" cy="1341411"/>
              <a:chOff x="-318758" y="-438055"/>
              <a:chExt cx="2054230" cy="1341411"/>
            </a:xfrm>
          </p:grpSpPr>
          <p:sp>
            <p:nvSpPr>
              <p:cNvPr id="21" name="任意多边形 20"/>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任意多边形 21"/>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25" name="直接连接符 24"/>
          <p:cNvCxnSpPr/>
          <p:nvPr/>
        </p:nvCxnSpPr>
        <p:spPr>
          <a:xfrm flipH="1">
            <a:off x="409568" y="1452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1776744" y="1452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1684994" y="3458800"/>
            <a:ext cx="2195486" cy="398780"/>
          </a:xfrm>
          <a:prstGeom prst="rect">
            <a:avLst/>
          </a:prstGeom>
          <a:noFill/>
        </p:spPr>
        <p:txBody>
          <a:bodyPr wrap="square" rtlCol="0">
            <a:spAutoFit/>
          </a:bodyPr>
          <a:lstStyle/>
          <a:p>
            <a:pPr algn="dist"/>
            <a:r>
              <a:rPr lang="en-US" altLang="zh-CN" sz="2000" b="1" dirty="0" smtClean="0">
                <a:solidFill>
                  <a:srgbClr val="5C826D"/>
                </a:solidFill>
                <a:latin typeface="汉仪文黑-55简" panose="00020600040101010101" charset="-122"/>
                <a:ea typeface="汉仪文黑-55简" panose="00020600040101010101" charset="-122"/>
              </a:rPr>
              <a:t>CONTENTS</a:t>
            </a:r>
            <a:endParaRPr lang="en-US" altLang="zh-CN" sz="2000" b="1" dirty="0" smtClean="0">
              <a:solidFill>
                <a:srgbClr val="5C826D"/>
              </a:solidFill>
              <a:latin typeface="汉仪文黑-55简" panose="00020600040101010101" charset="-122"/>
              <a:ea typeface="汉仪文黑-55简" panose="00020600040101010101" charset="-122"/>
            </a:endParaRPr>
          </a:p>
        </p:txBody>
      </p:sp>
      <p:sp>
        <p:nvSpPr>
          <p:cNvPr id="27" name="文本框 26"/>
          <p:cNvSpPr txBox="1"/>
          <p:nvPr>
            <p:custDataLst>
              <p:tags r:id="rId1"/>
            </p:custDataLst>
          </p:nvPr>
        </p:nvSpPr>
        <p:spPr>
          <a:xfrm>
            <a:off x="5742940" y="3058160"/>
            <a:ext cx="6461760" cy="1076325"/>
          </a:xfrm>
          <a:prstGeom prst="rect">
            <a:avLst/>
          </a:prstGeom>
          <a:noFill/>
        </p:spPr>
        <p:txBody>
          <a:bodyPr wrap="square" rtlCol="0">
            <a:spAutoFit/>
          </a:bodyPr>
          <a:lstStyle/>
          <a:p>
            <a:r>
              <a:rPr lang="zh-CN" altLang="en-US" sz="3200" b="1" dirty="0" smtClean="0">
                <a:solidFill>
                  <a:srgbClr val="5C826D"/>
                </a:solidFill>
                <a:latin typeface="汉仪文黑-55简" panose="00020600040101010101" charset="-122"/>
                <a:ea typeface="汉仪文黑-55简" panose="00020600040101010101" charset="-122"/>
                <a:sym typeface="+mn-ea"/>
              </a:rPr>
              <a:t>学前儿童音乐教育的课程模式</a:t>
            </a:r>
            <a:endParaRPr lang="zh-CN" altLang="en-US" sz="3200" b="1" dirty="0" smtClean="0">
              <a:solidFill>
                <a:srgbClr val="5C826D"/>
              </a:solidFill>
              <a:latin typeface="汉仪文黑-55简" panose="00020600040101010101" charset="-122"/>
              <a:ea typeface="汉仪文黑-55简" panose="00020600040101010101" charset="-122"/>
            </a:endParaRPr>
          </a:p>
          <a:p>
            <a:endParaRPr lang="en-US" altLang="zh-CN" sz="3200" b="1" dirty="0" smtClean="0">
              <a:solidFill>
                <a:srgbClr val="5C826D"/>
              </a:solidFill>
              <a:latin typeface="汉仪文黑-55简" panose="00020600040101010101" charset="-122"/>
              <a:ea typeface="汉仪文黑-55简" panose="00020600040101010101" charset="-122"/>
            </a:endParaRPr>
          </a:p>
        </p:txBody>
      </p:sp>
      <p:cxnSp>
        <p:nvCxnSpPr>
          <p:cNvPr id="28" name="直接连接符 27"/>
          <p:cNvCxnSpPr/>
          <p:nvPr>
            <p:custDataLst>
              <p:tags r:id="rId2"/>
            </p:custDataLst>
          </p:nvPr>
        </p:nvCxnSpPr>
        <p:spPr>
          <a:xfrm flipH="1">
            <a:off x="11903744" y="1579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33" name="半闭框 32"/>
          <p:cNvSpPr/>
          <p:nvPr>
            <p:custDataLst>
              <p:tags r:id="rId3"/>
            </p:custDataLst>
          </p:nvPr>
        </p:nvSpPr>
        <p:spPr>
          <a:xfrm rot="8100000">
            <a:off x="5304592" y="1721287"/>
            <a:ext cx="363144" cy="363144"/>
          </a:xfrm>
          <a:prstGeom prst="halfFrame">
            <a:avLst>
              <a:gd name="adj1" fmla="val 19423"/>
              <a:gd name="adj2" fmla="val 19732"/>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文本框 33"/>
          <p:cNvSpPr txBox="1"/>
          <p:nvPr>
            <p:custDataLst>
              <p:tags r:id="rId4"/>
            </p:custDataLst>
          </p:nvPr>
        </p:nvSpPr>
        <p:spPr>
          <a:xfrm>
            <a:off x="4501515" y="1645920"/>
            <a:ext cx="907415" cy="583565"/>
          </a:xfrm>
          <a:prstGeom prst="rect">
            <a:avLst/>
          </a:prstGeom>
          <a:noFill/>
        </p:spPr>
        <p:txBody>
          <a:bodyPr wrap="square" rtlCol="0">
            <a:spAutoFit/>
          </a:bodyPr>
          <a:lstStyle/>
          <a:p>
            <a:pPr algn="ctr"/>
            <a:r>
              <a:rPr lang="en-US" altLang="zh-CN" sz="3200" b="1" dirty="0" smtClean="0">
                <a:solidFill>
                  <a:srgbClr val="5C826D"/>
                </a:solidFill>
                <a:latin typeface="汉仪文黑-55简" panose="00020600040101010101" charset="-122"/>
                <a:ea typeface="汉仪文黑-55简" panose="00020600040101010101" charset="-122"/>
              </a:rPr>
              <a:t>01</a:t>
            </a:r>
            <a:endParaRPr lang="en-US" altLang="zh-CN" sz="3200" b="1" dirty="0" smtClean="0">
              <a:solidFill>
                <a:srgbClr val="5C826D"/>
              </a:solidFill>
              <a:latin typeface="汉仪文黑-55简" panose="00020600040101010101" charset="-122"/>
              <a:ea typeface="汉仪文黑-55简" panose="00020600040101010101" charset="-122"/>
            </a:endParaRPr>
          </a:p>
        </p:txBody>
      </p:sp>
      <p:sp>
        <p:nvSpPr>
          <p:cNvPr id="40" name="半闭框 39"/>
          <p:cNvSpPr/>
          <p:nvPr>
            <p:custDataLst>
              <p:tags r:id="rId5"/>
            </p:custDataLst>
          </p:nvPr>
        </p:nvSpPr>
        <p:spPr>
          <a:xfrm rot="8100000">
            <a:off x="5304592" y="3176399"/>
            <a:ext cx="363144" cy="363144"/>
          </a:xfrm>
          <a:prstGeom prst="halfFrame">
            <a:avLst>
              <a:gd name="adj1" fmla="val 19423"/>
              <a:gd name="adj2" fmla="val 19732"/>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C826D"/>
              </a:solidFill>
            </a:endParaRPr>
          </a:p>
        </p:txBody>
      </p:sp>
      <p:sp>
        <p:nvSpPr>
          <p:cNvPr id="41" name="文本框 40"/>
          <p:cNvSpPr txBox="1"/>
          <p:nvPr>
            <p:custDataLst>
              <p:tags r:id="rId6"/>
            </p:custDataLst>
          </p:nvPr>
        </p:nvSpPr>
        <p:spPr>
          <a:xfrm>
            <a:off x="4436110" y="3058160"/>
            <a:ext cx="907415" cy="583565"/>
          </a:xfrm>
          <a:prstGeom prst="rect">
            <a:avLst/>
          </a:prstGeom>
          <a:noFill/>
        </p:spPr>
        <p:txBody>
          <a:bodyPr wrap="square" rtlCol="0">
            <a:spAutoFit/>
          </a:bodyPr>
          <a:lstStyle/>
          <a:p>
            <a:pPr algn="ctr"/>
            <a:r>
              <a:rPr lang="en-US" altLang="zh-CN" sz="3200" b="1" dirty="0" smtClean="0">
                <a:solidFill>
                  <a:srgbClr val="5C826D"/>
                </a:solidFill>
                <a:latin typeface="汉仪文黑-55简" panose="00020600040101010101" charset="-122"/>
                <a:ea typeface="汉仪文黑-55简" panose="00020600040101010101" charset="-122"/>
              </a:rPr>
              <a:t>02</a:t>
            </a:r>
            <a:endParaRPr lang="en-US" altLang="zh-CN" sz="3200" b="1" dirty="0" smtClean="0">
              <a:solidFill>
                <a:srgbClr val="5C826D"/>
              </a:solidFill>
              <a:latin typeface="汉仪文黑-55简" panose="00020600040101010101" charset="-122"/>
              <a:ea typeface="汉仪文黑-55简" panose="00020600040101010101" charset="-122"/>
            </a:endParaRPr>
          </a:p>
        </p:txBody>
      </p:sp>
      <p:sp>
        <p:nvSpPr>
          <p:cNvPr id="42" name="文本框 41"/>
          <p:cNvSpPr txBox="1"/>
          <p:nvPr>
            <p:custDataLst>
              <p:tags r:id="rId7"/>
            </p:custDataLst>
          </p:nvPr>
        </p:nvSpPr>
        <p:spPr>
          <a:xfrm>
            <a:off x="5464810" y="1645920"/>
            <a:ext cx="6097905" cy="583565"/>
          </a:xfrm>
          <a:prstGeom prst="rect">
            <a:avLst/>
          </a:prstGeom>
          <a:noFill/>
        </p:spPr>
        <p:txBody>
          <a:bodyPr wrap="square" rtlCol="0">
            <a:spAutoFit/>
          </a:bodyPr>
          <a:lstStyle/>
          <a:p>
            <a:pPr algn="ctr">
              <a:buClrTx/>
              <a:buSzTx/>
              <a:buFontTx/>
            </a:pPr>
            <a:r>
              <a:rPr lang="zh-CN" altLang="en-US" sz="3200" b="1" dirty="0" smtClean="0">
                <a:solidFill>
                  <a:srgbClr val="5C826D"/>
                </a:solidFill>
                <a:latin typeface="汉仪文黑-55简" panose="00020600040101010101" charset="-122"/>
                <a:ea typeface="汉仪文黑-55简" panose="00020600040101010101" charset="-122"/>
                <a:sym typeface="+mn-ea"/>
              </a:rPr>
              <a:t>学前儿童音乐教育的理论流派 </a:t>
            </a:r>
            <a:endParaRPr lang="zh-CN" altLang="en-US" sz="3200" b="1" dirty="0" smtClean="0">
              <a:solidFill>
                <a:srgbClr val="5C826D"/>
              </a:solidFill>
              <a:latin typeface="汉仪文黑-55简" panose="00020600040101010101" charset="-122"/>
              <a:ea typeface="汉仪文黑-55简" panose="00020600040101010101" charset="-122"/>
              <a:sym typeface="+mn-ea"/>
            </a:endParaRPr>
          </a:p>
        </p:txBody>
      </p:sp>
      <p:sp>
        <p:nvSpPr>
          <p:cNvPr id="43" name="文本框 42"/>
          <p:cNvSpPr txBox="1"/>
          <p:nvPr>
            <p:custDataLst>
              <p:tags r:id="rId8"/>
            </p:custDataLst>
          </p:nvPr>
        </p:nvSpPr>
        <p:spPr>
          <a:xfrm>
            <a:off x="4634230" y="4540250"/>
            <a:ext cx="774700" cy="583565"/>
          </a:xfrm>
          <a:prstGeom prst="rect">
            <a:avLst/>
          </a:prstGeom>
          <a:noFill/>
        </p:spPr>
        <p:txBody>
          <a:bodyPr wrap="square" rtlCol="0" anchor="t">
            <a:spAutoFit/>
          </a:bodyPr>
          <a:p>
            <a:r>
              <a:rPr lang="en-US" altLang="zh-CN" sz="3200" b="1" dirty="0" smtClean="0">
                <a:solidFill>
                  <a:srgbClr val="5C826D"/>
                </a:solidFill>
                <a:latin typeface="汉仪文黑-55简" panose="00020600040101010101" charset="-122"/>
                <a:ea typeface="汉仪文黑-55简" panose="00020600040101010101" charset="-122"/>
                <a:sym typeface="+mn-ea"/>
              </a:rPr>
              <a:t>03</a:t>
            </a:r>
            <a:endParaRPr lang="en-US" altLang="zh-CN" sz="3200" b="1" dirty="0" smtClean="0">
              <a:solidFill>
                <a:srgbClr val="5C826D"/>
              </a:solidFill>
              <a:latin typeface="汉仪文黑-55简" panose="00020600040101010101" charset="-122"/>
              <a:ea typeface="汉仪文黑-55简" panose="00020600040101010101" charset="-122"/>
              <a:sym typeface="+mn-ea"/>
            </a:endParaRPr>
          </a:p>
        </p:txBody>
      </p:sp>
      <p:sp>
        <p:nvSpPr>
          <p:cNvPr id="44" name="半闭框 43"/>
          <p:cNvSpPr/>
          <p:nvPr>
            <p:custDataLst>
              <p:tags r:id="rId9"/>
            </p:custDataLst>
          </p:nvPr>
        </p:nvSpPr>
        <p:spPr>
          <a:xfrm rot="8100000">
            <a:off x="5298440" y="4623435"/>
            <a:ext cx="377825" cy="344805"/>
          </a:xfrm>
          <a:prstGeom prst="halfFrame">
            <a:avLst>
              <a:gd name="adj1" fmla="val 19423"/>
              <a:gd name="adj2" fmla="val 19732"/>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C826D"/>
              </a:solidFill>
            </a:endParaRPr>
          </a:p>
        </p:txBody>
      </p:sp>
      <p:sp>
        <p:nvSpPr>
          <p:cNvPr id="45" name="文本框 44"/>
          <p:cNvSpPr txBox="1"/>
          <p:nvPr>
            <p:custDataLst>
              <p:tags r:id="rId10"/>
            </p:custDataLst>
          </p:nvPr>
        </p:nvSpPr>
        <p:spPr>
          <a:xfrm>
            <a:off x="5742940" y="4486910"/>
            <a:ext cx="6461760" cy="1076325"/>
          </a:xfrm>
          <a:prstGeom prst="rect">
            <a:avLst/>
          </a:prstGeom>
          <a:noFill/>
        </p:spPr>
        <p:txBody>
          <a:bodyPr wrap="square" rtlCol="0">
            <a:spAutoFit/>
          </a:bodyPr>
          <a:lstStyle/>
          <a:p>
            <a:pPr algn="l">
              <a:buClrTx/>
              <a:buSzTx/>
              <a:buFontTx/>
            </a:pPr>
            <a:r>
              <a:rPr lang="zh-CN" altLang="en-US" sz="32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200" b="1"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5C826D"/>
                </a:solidFill>
                <a:latin typeface="汉仪文黑-55简" panose="00020600040101010101" charset="-122"/>
                <a:ea typeface="汉仪文黑-55简" panose="00020600040101010101" charset="-122"/>
                <a:sym typeface="+mn-ea"/>
              </a:rPr>
              <a:t>及课程模式评述</a:t>
            </a:r>
            <a:endParaRPr lang="zh-CN" altLang="en-US" sz="3200" b="1" dirty="0" smtClean="0">
              <a:solidFill>
                <a:srgbClr val="5C826D"/>
              </a:solidFill>
              <a:latin typeface="汉仪文黑-55简" panose="00020600040101010101" charset="-122"/>
              <a:ea typeface="汉仪文黑-55简" panose="00020600040101010101"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四、 铃木镇一音乐教育体系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(二) 铃木镇一音乐教育体系的基本思想和观点 </a:t>
            </a:r>
            <a:endParaRPr lang="zh-CN" altLang="en-US" sz="2800" b="1" dirty="0" smtClean="0">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给儿童创造一个学习音乐的良好环境</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铃木镇一认为才能取决于后天环境与教育，</a:t>
            </a:r>
            <a:r>
              <a:rPr lang="zh-CN" altLang="en-US" sz="2400" b="1" dirty="0" smtClean="0">
                <a:solidFill>
                  <a:srgbClr val="FFC000"/>
                </a:solidFill>
                <a:latin typeface="汉仪文黑-55简" panose="00020600040101010101" charset="-122"/>
                <a:ea typeface="汉仪文黑-55简" panose="00020600040101010101" charset="-122"/>
              </a:rPr>
              <a:t>环境</a:t>
            </a:r>
            <a:r>
              <a:rPr lang="zh-CN" altLang="en-US" sz="2400" dirty="0" smtClean="0">
                <a:solidFill>
                  <a:schemeClr val="tx1"/>
                </a:solidFill>
                <a:latin typeface="汉仪文黑-55简" panose="00020600040101010101" charset="-122"/>
                <a:ea typeface="汉仪文黑-55简" panose="00020600040101010101" charset="-122"/>
              </a:rPr>
              <a:t>是第一条件。他教儿童小提琴时先教母亲，让儿童在日常生活中感受充满音乐的环境（听母亲或唱片示范），提高音乐感受性。他强调创设如母语学习般的环境，让美好音乐像母语一样围绕儿童，使学习更有效。由此，铃木教学法也被称为</a:t>
            </a:r>
            <a:r>
              <a:rPr lang="zh-CN" altLang="en-US" sz="2400" b="1" dirty="0" smtClean="0">
                <a:solidFill>
                  <a:srgbClr val="FFC000"/>
                </a:solidFill>
                <a:latin typeface="汉仪文黑-55简" panose="00020600040101010101" charset="-122"/>
                <a:ea typeface="汉仪文黑-55简" panose="00020600040101010101" charset="-122"/>
              </a:rPr>
              <a:t>“母语教学法”</a:t>
            </a:r>
            <a:r>
              <a:rPr lang="zh-CN" altLang="en-US" sz="2400" dirty="0" smtClean="0">
                <a:solidFill>
                  <a:schemeClr val="tx1"/>
                </a:solidFill>
                <a:latin typeface="汉仪文黑-55简" panose="00020600040101010101" charset="-122"/>
                <a:ea typeface="汉仪文黑-55简" panose="00020600040101010101" charset="-122"/>
              </a:rPr>
              <a:t>。</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四、 铃木镇一音乐教育体系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(二) 铃木镇一音乐教育体系的基本思想和观点 </a:t>
            </a:r>
            <a:endParaRPr lang="zh-CN" altLang="en-US" sz="2800" b="1" dirty="0" smtClean="0">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2. 激发儿童的兴趣</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铃木镇一认为，环境虽重要，但儿童的努力与练习动力源自兴趣，而“兴趣是能力的源泉”。教育</a:t>
            </a:r>
            <a:r>
              <a:rPr lang="zh-CN" altLang="en-US" sz="2400" b="1" dirty="0" smtClean="0">
                <a:solidFill>
                  <a:srgbClr val="FFC000"/>
                </a:solidFill>
                <a:latin typeface="汉仪文黑-55简" panose="00020600040101010101" charset="-122"/>
                <a:ea typeface="汉仪文黑-55简" panose="00020600040101010101" charset="-122"/>
              </a:rPr>
              <a:t>根本目的是激发兴趣</a:t>
            </a:r>
            <a:r>
              <a:rPr lang="zh-CN" altLang="en-US" sz="2400" dirty="0" smtClean="0">
                <a:solidFill>
                  <a:schemeClr val="tx1"/>
                </a:solidFill>
                <a:latin typeface="汉仪文黑-55简" panose="00020600040101010101" charset="-122"/>
                <a:ea typeface="汉仪文黑-55简" panose="00020600040101010101" charset="-122"/>
              </a:rPr>
              <a:t>。他独创</a:t>
            </a:r>
            <a:r>
              <a:rPr lang="zh-CN" altLang="en-US" sz="2400" b="1" dirty="0" smtClean="0">
                <a:solidFill>
                  <a:srgbClr val="FFC000"/>
                </a:solidFill>
                <a:latin typeface="汉仪文黑-55简" panose="00020600040101010101" charset="-122"/>
                <a:ea typeface="汉仪文黑-55简" panose="00020600040101010101" charset="-122"/>
              </a:rPr>
              <a:t>“母亲参与法”</a:t>
            </a:r>
            <a:r>
              <a:rPr lang="zh-CN" altLang="en-US" sz="2400" dirty="0" smtClean="0">
                <a:solidFill>
                  <a:schemeClr val="tx1"/>
                </a:solidFill>
                <a:latin typeface="汉仪文黑-55简" panose="00020600040101010101" charset="-122"/>
                <a:ea typeface="汉仪文黑-55简" panose="00020600040101010101" charset="-122"/>
              </a:rPr>
              <a:t>（先教母亲，以母亲为榜样激发儿童兴趣）和</a:t>
            </a:r>
            <a:r>
              <a:rPr lang="zh-CN" altLang="en-US" sz="2400" b="1" dirty="0" smtClean="0">
                <a:solidFill>
                  <a:srgbClr val="FFC000"/>
                </a:solidFill>
                <a:latin typeface="汉仪文黑-55简" panose="00020600040101010101" charset="-122"/>
                <a:ea typeface="汉仪文黑-55简" panose="00020600040101010101" charset="-122"/>
              </a:rPr>
              <a:t>“集体教学法”</a:t>
            </a:r>
            <a:r>
              <a:rPr lang="zh-CN" altLang="en-US" sz="2400" dirty="0" smtClean="0">
                <a:solidFill>
                  <a:schemeClr val="tx1"/>
                </a:solidFill>
                <a:latin typeface="汉仪文黑-55简" panose="00020600040101010101" charset="-122"/>
                <a:ea typeface="汉仪文黑-55简" panose="00020600040101010101" charset="-122"/>
              </a:rPr>
              <a:t>（个别与集体教学结合，既针对性帮助，又通过同伴行动激发学习热情）。</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四、 铃木镇一音乐教育体系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(二) 铃木镇一音乐教育体系的基本思想和观点 </a:t>
            </a:r>
            <a:endParaRPr lang="zh-CN" altLang="en-US" sz="2800" b="1" dirty="0" smtClean="0">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3. 提倡坚持不懈、持之以恒的练习</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当儿童对音乐以及乐器演奏产生兴趣以后，就要求儿童进行</a:t>
            </a:r>
            <a:r>
              <a:rPr lang="zh-CN" altLang="en-US" sz="2400" b="1" dirty="0" smtClean="0">
                <a:solidFill>
                  <a:srgbClr val="FFC000"/>
                </a:solidFill>
                <a:latin typeface="汉仪文黑-55简" panose="00020600040101010101" charset="-122"/>
                <a:ea typeface="汉仪文黑-55简" panose="00020600040101010101" charset="-122"/>
              </a:rPr>
              <a:t>大量坚持不懈的、反复的练习</a:t>
            </a:r>
            <a:r>
              <a:rPr lang="zh-CN" altLang="en-US" sz="2400" dirty="0" smtClean="0">
                <a:solidFill>
                  <a:schemeClr val="tx1"/>
                </a:solidFill>
                <a:latin typeface="汉仪文黑-55简" panose="00020600040101010101" charset="-122"/>
                <a:ea typeface="汉仪文黑-55简" panose="00020600040101010101" charset="-122"/>
              </a:rPr>
              <a:t>，这是铃木镇一音乐教育体系的又一个重要观点。他认为，当儿童掌握了某一首、两首曲子以后，要不断地重复、巩固，这样不仅能使其表现力更趋丰富，而且能帮助儿童逐渐形成对音乐的快速直觉反应能力，也更有利于帮助儿童形成坚韧不拔、持之以恒的良好意志品质。当然，在儿童反复的练习过程中，成人(教师或家长)的鼓励是必需的。鼓励能大大增强儿童的自信心，激励他们付出更多的努力。</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四、 铃木镇一音乐教育体系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(二) 铃木镇一音乐教育体系的基本思想和观点 </a:t>
            </a:r>
            <a:endParaRPr lang="zh-CN" altLang="en-US" sz="2800" b="1" dirty="0" smtClean="0">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4. 注重倾听习惯和技能的培养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铃木镇一认为敏锐听力和直觉反应基于大量倾听，</a:t>
            </a:r>
            <a:r>
              <a:rPr lang="zh-CN" altLang="en-US" sz="2400" b="1" dirty="0" smtClean="0">
                <a:solidFill>
                  <a:srgbClr val="FFC000"/>
                </a:solidFill>
                <a:latin typeface="汉仪文黑-55简" panose="00020600040101010101" charset="-122"/>
                <a:ea typeface="汉仪文黑-55简" panose="00020600040101010101" charset="-122"/>
              </a:rPr>
              <a:t>培养倾听习惯与技能是音乐教育主要目标</a:t>
            </a:r>
            <a:r>
              <a:rPr lang="zh-CN" altLang="en-US" sz="2400" dirty="0" smtClean="0">
                <a:solidFill>
                  <a:schemeClr val="tx1"/>
                </a:solidFill>
                <a:latin typeface="汉仪文黑-55简" panose="00020600040101010101" charset="-122"/>
                <a:ea typeface="汉仪文黑-55简" panose="00020600040101010101" charset="-122"/>
              </a:rPr>
              <a:t>。他强调不从辨认音符开始，而应先反复倾听完整优秀音乐，充分熟悉后再模仿练习。他要求儿童从背谱入手，加强听觉与记忆，在倾听中学会判断音响优劣，发现并纠正错误，追求更好演奏效果。</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四、 铃木镇一音乐教育体系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(二) 铃木镇一音乐教育体系的基本思想和观点 </a:t>
            </a:r>
            <a:endParaRPr lang="zh-CN" altLang="en-US" sz="2800" b="1" dirty="0" smtClean="0">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5. 提倡“教学六步”</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铃木教学法为强化教育，分六步：①</a:t>
            </a:r>
            <a:r>
              <a:rPr lang="zh-CN" altLang="en-US" sz="2400" b="1" dirty="0" smtClean="0">
                <a:solidFill>
                  <a:srgbClr val="FFC000"/>
                </a:solidFill>
                <a:latin typeface="汉仪文黑-55简" panose="00020600040101010101" charset="-122"/>
                <a:ea typeface="汉仪文黑-55简" panose="00020600040101010101" charset="-122"/>
              </a:rPr>
              <a:t>接触</a:t>
            </a:r>
            <a:r>
              <a:rPr lang="zh-CN" altLang="en-US" sz="2400" dirty="0" smtClean="0">
                <a:solidFill>
                  <a:schemeClr val="tx1"/>
                </a:solidFill>
                <a:latin typeface="汉仪文黑-55简" panose="00020600040101010101" charset="-122"/>
                <a:ea typeface="汉仪文黑-55简" panose="00020600040101010101" charset="-122"/>
              </a:rPr>
              <a:t>——创设音乐环境，从听觉入手，培养音乐记忆力与鉴赏力；②</a:t>
            </a:r>
            <a:r>
              <a:rPr lang="zh-CN" altLang="en-US" sz="2400" b="1" dirty="0" smtClean="0">
                <a:solidFill>
                  <a:srgbClr val="FFC000"/>
                </a:solidFill>
                <a:latin typeface="汉仪文黑-55简" panose="00020600040101010101" charset="-122"/>
                <a:ea typeface="汉仪文黑-55简" panose="00020600040101010101" charset="-122"/>
              </a:rPr>
              <a:t>模仿</a:t>
            </a:r>
            <a:r>
              <a:rPr lang="zh-CN" altLang="en-US" sz="2400" dirty="0" smtClean="0">
                <a:solidFill>
                  <a:schemeClr val="tx1"/>
                </a:solidFill>
                <a:latin typeface="汉仪文黑-55简" panose="00020600040101010101" charset="-122"/>
                <a:ea typeface="汉仪文黑-55简" panose="00020600040101010101" charset="-122"/>
              </a:rPr>
              <a:t>——选用优秀教材、教师和音响，让儿童模仿；③</a:t>
            </a:r>
            <a:r>
              <a:rPr lang="zh-CN" altLang="en-US" sz="2400" b="1" dirty="0" smtClean="0">
                <a:solidFill>
                  <a:srgbClr val="FFC000"/>
                </a:solidFill>
                <a:latin typeface="汉仪文黑-55简" panose="00020600040101010101" charset="-122"/>
                <a:ea typeface="汉仪文黑-55简" panose="00020600040101010101" charset="-122"/>
              </a:rPr>
              <a:t>鼓励</a:t>
            </a:r>
            <a:r>
              <a:rPr lang="zh-CN" altLang="en-US" sz="2400" dirty="0" smtClean="0">
                <a:solidFill>
                  <a:schemeClr val="tx1"/>
                </a:solidFill>
                <a:latin typeface="汉仪文黑-55简" panose="00020600040101010101" charset="-122"/>
                <a:ea typeface="汉仪文黑-55简" panose="00020600040101010101" charset="-122"/>
              </a:rPr>
              <a:t>——激发儿童潜在能力，积极肯定；④</a:t>
            </a:r>
            <a:r>
              <a:rPr lang="zh-CN" altLang="en-US" sz="2400" b="1" dirty="0" smtClean="0">
                <a:solidFill>
                  <a:srgbClr val="FFC000"/>
                </a:solidFill>
                <a:latin typeface="汉仪文黑-55简" panose="00020600040101010101" charset="-122"/>
                <a:ea typeface="汉仪文黑-55简" panose="00020600040101010101" charset="-122"/>
              </a:rPr>
              <a:t>重复</a:t>
            </a:r>
            <a:r>
              <a:rPr lang="zh-CN" altLang="en-US" sz="2400" dirty="0" smtClean="0">
                <a:solidFill>
                  <a:schemeClr val="tx1"/>
                </a:solidFill>
                <a:latin typeface="汉仪文黑-55简" panose="00020600040101010101" charset="-122"/>
                <a:ea typeface="汉仪文黑-55简" panose="00020600040101010101" charset="-122"/>
              </a:rPr>
              <a:t>——强化练习，精益求精；⑤</a:t>
            </a:r>
            <a:r>
              <a:rPr lang="zh-CN" altLang="en-US" sz="2400" b="1" dirty="0" smtClean="0">
                <a:solidFill>
                  <a:srgbClr val="FFC000"/>
                </a:solidFill>
                <a:latin typeface="汉仪文黑-55简" panose="00020600040101010101" charset="-122"/>
                <a:ea typeface="汉仪文黑-55简" panose="00020600040101010101" charset="-122"/>
              </a:rPr>
              <a:t>增加</a:t>
            </a:r>
            <a:r>
              <a:rPr lang="zh-CN" altLang="en-US" sz="2400" dirty="0" smtClean="0">
                <a:solidFill>
                  <a:schemeClr val="tx1"/>
                </a:solidFill>
                <a:latin typeface="汉仪文黑-55简" panose="00020600040101010101" charset="-122"/>
                <a:ea typeface="汉仪文黑-55简" panose="00020600040101010101" charset="-122"/>
              </a:rPr>
              <a:t>——学新练旧，反复复习，培养耐力；⑥</a:t>
            </a:r>
            <a:r>
              <a:rPr lang="zh-CN" altLang="en-US" sz="2400" b="1" dirty="0" smtClean="0">
                <a:solidFill>
                  <a:srgbClr val="FFC000"/>
                </a:solidFill>
                <a:latin typeface="汉仪文黑-55简" panose="00020600040101010101" charset="-122"/>
                <a:ea typeface="汉仪文黑-55简" panose="00020600040101010101" charset="-122"/>
              </a:rPr>
              <a:t>完善</a:t>
            </a:r>
            <a:r>
              <a:rPr lang="zh-CN" altLang="en-US" sz="2400" dirty="0" smtClean="0">
                <a:solidFill>
                  <a:schemeClr val="tx1"/>
                </a:solidFill>
                <a:latin typeface="汉仪文黑-55简" panose="00020600040101010101" charset="-122"/>
                <a:ea typeface="汉仪文黑-55简" panose="00020600040101010101" charset="-122"/>
              </a:rPr>
              <a:t>——通过强化训练养成良好习惯，矫正旧习。</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五、 卡巴列夫斯基音乐教育体系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(一) 卡巴列夫斯基的生平及其主要贡献 </a:t>
            </a:r>
            <a:endParaRPr lang="zh-CN" altLang="en-US" sz="2800" b="1" dirty="0" smtClean="0">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卡巴列夫斯基是苏联作曲家、钢琴家及音乐教育家。童年曲折经历促使他致力儿童音乐教育改革。他认为应让儿童亲近音乐，避免强制练习。70岁辞去教授职务，深入一线，主持编写《苏联普通学校音乐教学大纲》，获高度评价。他还创作大量儿童钢琴作品及多部专著，对音乐教育影响深远。</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五、 卡巴列夫斯基音乐教育体系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(二) 《苏联普通学校音乐教学大纲》及其特点 </a:t>
            </a:r>
            <a:endParaRPr lang="zh-CN" altLang="en-US" sz="2800" b="1" dirty="0" smtClean="0">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卡巴列夫斯基十分推崇</a:t>
            </a:r>
            <a:r>
              <a:rPr lang="zh-CN" altLang="en-US" sz="2400" b="1" dirty="0" smtClean="0">
                <a:solidFill>
                  <a:srgbClr val="FFC000"/>
                </a:solidFill>
                <a:latin typeface="汉仪文黑-55简" panose="00020600040101010101" charset="-122"/>
                <a:ea typeface="汉仪文黑-55简" panose="00020600040101010101" charset="-122"/>
              </a:rPr>
              <a:t>苏霍姆林斯基</a:t>
            </a:r>
            <a:r>
              <a:rPr lang="zh-CN" altLang="en-US" sz="2400" dirty="0" smtClean="0">
                <a:solidFill>
                  <a:schemeClr val="tx1"/>
                </a:solidFill>
                <a:latin typeface="汉仪文黑-55简" panose="00020600040101010101" charset="-122"/>
                <a:ea typeface="汉仪文黑-55简" panose="00020600040101010101" charset="-122"/>
              </a:rPr>
              <a:t>的教育思想。他把苏霍姆林斯基的</a:t>
            </a:r>
            <a:r>
              <a:rPr lang="zh-CN" altLang="en-US" sz="2400" b="1" dirty="0" smtClean="0">
                <a:solidFill>
                  <a:srgbClr val="FFC000"/>
                </a:solidFill>
                <a:latin typeface="汉仪文黑-55简" panose="00020600040101010101" charset="-122"/>
                <a:ea typeface="汉仪文黑-55简" panose="00020600040101010101" charset="-122"/>
              </a:rPr>
              <a:t>“音乐教育——不是培养音乐家，首先是培养人”</a:t>
            </a:r>
            <a:r>
              <a:rPr lang="zh-CN" altLang="en-US" sz="2400" dirty="0" smtClean="0">
                <a:solidFill>
                  <a:schemeClr val="tx1"/>
                </a:solidFill>
                <a:latin typeface="汉仪文黑-55简" panose="00020600040101010101" charset="-122"/>
                <a:ea typeface="汉仪文黑-55简" panose="00020600040101010101" charset="-122"/>
              </a:rPr>
              <a:t>这一教育观作为《苏联普通学校音乐教学大纲》的题词。他认为，对于音乐，道德内容是它的灵魂。在该大纲中，卡巴列夫斯基不仅注重儿童音乐能力的发展，而且注重美育和思想品德方面的教育。他将音乐教育作为培养完善人格和良好精神风貌及个性的有效手段与方式，这也是该大纲的核心和指导思想。</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五、 卡巴列夫斯基音乐教育体系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(二) 《苏联普通学校音乐教学大纲》及其特点 </a:t>
            </a:r>
            <a:endParaRPr lang="zh-CN" altLang="en-US" sz="2800" b="1" dirty="0" smtClean="0">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将“三个支柱”的观点作为基本要素</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卡巴列夫斯基以“三个支柱”比喻</a:t>
            </a:r>
            <a:r>
              <a:rPr lang="zh-CN" altLang="en-US" sz="2400" b="1" dirty="0" smtClean="0">
                <a:solidFill>
                  <a:srgbClr val="FFC000"/>
                </a:solidFill>
                <a:latin typeface="汉仪文黑-55简" panose="00020600040101010101" charset="-122"/>
                <a:ea typeface="汉仪文黑-55简" panose="00020600040101010101" charset="-122"/>
              </a:rPr>
              <a:t>歌唱、舞蹈、进行曲为音乐教育基本要素</a:t>
            </a:r>
            <a:r>
              <a:rPr lang="zh-CN" altLang="en-US" sz="2400" dirty="0" smtClean="0">
                <a:solidFill>
                  <a:schemeClr val="tx1"/>
                </a:solidFill>
                <a:latin typeface="汉仪文黑-55简" panose="00020600040101010101" charset="-122"/>
                <a:ea typeface="汉仪文黑-55简" panose="00020600040101010101" charset="-122"/>
              </a:rPr>
              <a:t>，其他形式是其变体。《苏联普通学校音乐教学大纲》以此为主线展开。这一观点形象生动，儿童易于理解。三种要素并非狭义，而是包含所有含此要素的音乐，用以发展儿童记忆、听觉与节奏感，从而形成循序渐进的完整教学体系。</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五、 卡巴列夫斯基音乐教育体系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(二) 《苏联普通学校音乐教学大纲》及其特点 </a:t>
            </a:r>
            <a:endParaRPr lang="zh-CN" altLang="en-US" sz="2800" b="1" dirty="0" smtClean="0">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2. 把用音乐吸引孩子作为儿童音乐教育的根本问题</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卡巴列夫斯基认为，如果教师自己热爱音乐，并能够在教学中创造出良好的教学氛围，唤起儿童对音乐美的感知，使儿童在生动活泼、充满音乐之美的环境中学习音乐，那么儿童今后可能永远热爱音乐。为此，《苏联普通学校音乐教学大纲》提出应避免一开始就教儿童某些基本乐理规则或重复某种技能练习，而应在愉快的教学气氛中，让儿童通过聆听和表演音乐的活动，</a:t>
            </a:r>
            <a:r>
              <a:rPr lang="zh-CN" altLang="en-US" sz="2400" b="1" dirty="0" smtClean="0">
                <a:solidFill>
                  <a:srgbClr val="FFC000"/>
                </a:solidFill>
                <a:latin typeface="汉仪文黑-55简" panose="00020600040101010101" charset="-122"/>
                <a:ea typeface="汉仪文黑-55简" panose="00020600040101010101" charset="-122"/>
              </a:rPr>
              <a:t>在亲身的音乐实践和体验中感受与理解不同的音高、时值、力度、速度、旋律及相应的表现力。</a:t>
            </a:r>
            <a:endParaRPr lang="zh-CN" altLang="en-US" sz="2400" b="1" dirty="0" smtClean="0">
              <a:solidFill>
                <a:srgbClr val="FFC000"/>
              </a:solidFill>
              <a:latin typeface="汉仪文黑-55简" panose="00020600040101010101" charset="-122"/>
              <a:ea typeface="汉仪文黑-55简" panose="00020600040101010101"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五、 卡巴列夫斯基音乐教育体系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(二) 《苏联普通学校音乐教学大纲》及其特点 </a:t>
            </a:r>
            <a:endParaRPr lang="zh-CN" altLang="en-US" sz="2800" b="1" dirty="0" smtClean="0">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3. 将音乐本身的特殊规律和特点作为教学原则之一</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卡巴列夫斯基认为，如果教师自己热爱音乐，并能够在教学中创造出良好的教学氛围，唤起儿童对音乐美的感知，使儿童在生动活泼、充满音乐之美的环境中学习音乐，那么儿童今后可能永远热爱音乐。为此，《苏联普通学校音乐教学大纲》提出应避免一开始就教儿童某些基本乐理规则或重复某种技能练习，而应在愉快的教学气氛中，让儿童通过聆听和表演音乐的活动，</a:t>
            </a:r>
            <a:r>
              <a:rPr lang="zh-CN" altLang="en-US" sz="2400" b="1" dirty="0" smtClean="0">
                <a:solidFill>
                  <a:srgbClr val="FFC000"/>
                </a:solidFill>
                <a:latin typeface="汉仪文黑-55简" panose="00020600040101010101" charset="-122"/>
                <a:ea typeface="汉仪文黑-55简" panose="00020600040101010101" charset="-122"/>
              </a:rPr>
              <a:t>在亲身的音乐实践和体验中感受与理解不同的音高、时值、力度、速度、旋律及相应的表现力。</a:t>
            </a:r>
            <a:endParaRPr lang="zh-CN" altLang="en-US" sz="2400" b="1" dirty="0" smtClean="0">
              <a:solidFill>
                <a:srgbClr val="FFC000"/>
              </a:solidFill>
              <a:latin typeface="汉仪文黑-55简" panose="00020600040101010101" charset="-122"/>
              <a:ea typeface="汉仪文黑-55简" panose="00020600040101010101"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29471" y="-57386"/>
            <a:ext cx="4744029" cy="6972537"/>
            <a:chOff x="9629471" y="-57386"/>
            <a:chExt cx="4744029" cy="6972537"/>
          </a:xfrm>
        </p:grpSpPr>
        <p:sp>
          <p:nvSpPr>
            <p:cNvPr id="10" name="任意多边形 9"/>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1" name="组合 10"/>
            <p:cNvGrpSpPr/>
            <p:nvPr/>
          </p:nvGrpSpPr>
          <p:grpSpPr>
            <a:xfrm>
              <a:off x="9629471" y="-57386"/>
              <a:ext cx="2620422" cy="6972537"/>
              <a:chOff x="9629471" y="-57386"/>
              <a:chExt cx="2620422" cy="6972537"/>
            </a:xfrm>
          </p:grpSpPr>
          <p:sp>
            <p:nvSpPr>
              <p:cNvPr id="12" name="任意多边形 11"/>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3" name="文本框 22"/>
          <p:cNvSpPr txBox="1"/>
          <p:nvPr/>
        </p:nvSpPr>
        <p:spPr>
          <a:xfrm>
            <a:off x="2470150" y="1492885"/>
            <a:ext cx="1877695" cy="1445260"/>
          </a:xfrm>
          <a:prstGeom prst="rect">
            <a:avLst/>
          </a:prstGeom>
          <a:noFill/>
        </p:spPr>
        <p:txBody>
          <a:bodyPr wrap="square" rtlCol="0">
            <a:spAutoFit/>
          </a:bodyPr>
          <a:lstStyle/>
          <a:p>
            <a:r>
              <a:rPr lang="en-US" altLang="zh-CN" sz="8800" b="1" dirty="0" smtClean="0">
                <a:solidFill>
                  <a:srgbClr val="5C826D"/>
                </a:solidFill>
                <a:latin typeface="汉仪文黑-55简" panose="00020600040101010101" charset="-122"/>
                <a:ea typeface="汉仪文黑-55简" panose="00020600040101010101" charset="-122"/>
              </a:rPr>
              <a:t>01</a:t>
            </a:r>
            <a:endParaRPr lang="en-US" altLang="zh-CN" sz="8800" b="1" dirty="0" smtClean="0">
              <a:solidFill>
                <a:srgbClr val="5C826D"/>
              </a:solidFill>
              <a:latin typeface="汉仪文黑-55简" panose="00020600040101010101" charset="-122"/>
              <a:ea typeface="汉仪文黑-55简" panose="00020600040101010101" charset="-122"/>
            </a:endParaRPr>
          </a:p>
        </p:txBody>
      </p:sp>
      <p:grpSp>
        <p:nvGrpSpPr>
          <p:cNvPr id="34" name="组合 33"/>
          <p:cNvGrpSpPr/>
          <p:nvPr/>
        </p:nvGrpSpPr>
        <p:grpSpPr>
          <a:xfrm>
            <a:off x="-1106816" y="1200000"/>
            <a:ext cx="2626702" cy="4081897"/>
            <a:chOff x="-783260" y="1634148"/>
            <a:chExt cx="1873519" cy="2911450"/>
          </a:xfrm>
        </p:grpSpPr>
        <p:sp>
          <p:nvSpPr>
            <p:cNvPr id="31" name="任意多边形 30"/>
            <p:cNvSpPr/>
            <p:nvPr/>
          </p:nvSpPr>
          <p:spPr>
            <a:xfrm>
              <a:off x="-235005" y="2183954"/>
              <a:ext cx="1325264" cy="2361644"/>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0"/>
                    </a:srgbClr>
                  </a:gs>
                  <a:gs pos="75000">
                    <a:srgbClr val="D7B26C">
                      <a:alpha val="43000"/>
                    </a:srgbClr>
                  </a:gs>
                  <a:gs pos="32000">
                    <a:srgbClr val="D7B26C">
                      <a:alpha val="80000"/>
                    </a:srgbClr>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半闭框 24"/>
            <p:cNvSpPr/>
            <p:nvPr/>
          </p:nvSpPr>
          <p:spPr>
            <a:xfrm rot="8100000">
              <a:off x="-783260" y="1634148"/>
              <a:ext cx="1566522" cy="1566522"/>
            </a:xfrm>
            <a:prstGeom prst="halfFrame">
              <a:avLst>
                <a:gd name="adj1" fmla="val 29385"/>
                <a:gd name="adj2" fmla="val 29005"/>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任意多边形 29"/>
            <p:cNvSpPr/>
            <p:nvPr/>
          </p:nvSpPr>
          <p:spPr>
            <a:xfrm>
              <a:off x="-14293" y="2577266"/>
              <a:ext cx="883840" cy="1575018"/>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45000"/>
                    </a:srgbClr>
                  </a:gs>
                  <a:gs pos="75000">
                    <a:srgbClr val="D7B26C">
                      <a:alpha val="43000"/>
                    </a:srgbClr>
                  </a:gs>
                  <a:gs pos="32000">
                    <a:srgbClr val="D7B26C"/>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2487930" y="2620645"/>
            <a:ext cx="6446520" cy="2584450"/>
          </a:xfrm>
          <a:prstGeom prst="rect">
            <a:avLst/>
          </a:prstGeom>
          <a:noFill/>
        </p:spPr>
        <p:txBody>
          <a:bodyPr wrap="square" rtlCol="0">
            <a:spAutoFit/>
          </a:bodyPr>
          <a:lstStyle/>
          <a:p>
            <a:r>
              <a:rPr lang="zh-CN" altLang="en-US" sz="5400" b="1" dirty="0" smtClean="0">
                <a:solidFill>
                  <a:srgbClr val="5C826D"/>
                </a:solidFill>
                <a:latin typeface="汉仪文黑-55简" panose="00020600040101010101" charset="-122"/>
                <a:ea typeface="汉仪文黑-55简" panose="00020600040101010101" charset="-122"/>
                <a:sym typeface="+mn-ea"/>
              </a:rPr>
              <a:t>学前儿童</a:t>
            </a:r>
            <a:endParaRPr lang="zh-CN" altLang="en-US" sz="5400" b="1" dirty="0" smtClean="0">
              <a:solidFill>
                <a:srgbClr val="5C826D"/>
              </a:solidFill>
              <a:latin typeface="汉仪文黑-55简" panose="00020600040101010101" charset="-122"/>
              <a:ea typeface="汉仪文黑-55简" panose="00020600040101010101" charset="-122"/>
              <a:sym typeface="+mn-ea"/>
            </a:endParaRPr>
          </a:p>
          <a:p>
            <a:r>
              <a:rPr lang="zh-CN" altLang="en-US" sz="5400" b="1" dirty="0" smtClean="0">
                <a:solidFill>
                  <a:srgbClr val="5C826D"/>
                </a:solidFill>
                <a:latin typeface="汉仪文黑-55简" panose="00020600040101010101" charset="-122"/>
                <a:ea typeface="汉仪文黑-55简" panose="00020600040101010101" charset="-122"/>
                <a:sym typeface="+mn-ea"/>
              </a:rPr>
              <a:t>音乐教育的理论流派 </a:t>
            </a:r>
            <a:endParaRPr lang="zh-CN" altLang="en-US" sz="5400" b="1" dirty="0" smtClean="0">
              <a:solidFill>
                <a:srgbClr val="5C826D"/>
              </a:solidFill>
              <a:latin typeface="汉仪文黑-55简" panose="00020600040101010101" charset="-122"/>
              <a:ea typeface="汉仪文黑-55简" panose="00020600040101010101" charset="-122"/>
              <a:sym typeface="+mn-ea"/>
            </a:endParaRPr>
          </a:p>
          <a:p>
            <a:endParaRPr lang="zh-CN" altLang="en-US" sz="5400" dirty="0" smtClean="0">
              <a:solidFill>
                <a:srgbClr val="5C826D"/>
              </a:solidFill>
              <a:latin typeface="汉仪文黑-55简" panose="00020600040101010101" charset="-122"/>
              <a:ea typeface="汉仪文黑-55简" panose="00020600040101010101" charset="-122"/>
              <a:sym typeface="+mn-ea"/>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五、 卡巴列夫斯基音乐教育体系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2800" b="1" dirty="0" smtClean="0">
                <a:latin typeface="汉仪文黑-55简" panose="00020600040101010101" charset="-122"/>
                <a:ea typeface="汉仪文黑-55简" panose="00020600040101010101" charset="-122"/>
                <a:sym typeface="+mn-ea"/>
              </a:rPr>
              <a:t>(二) 《苏联普通学校音乐教学大纲》及其特点 </a:t>
            </a:r>
            <a:endParaRPr lang="zh-CN" altLang="en-US" sz="2800" b="1" dirty="0" smtClean="0">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4. 注重教学内容的相对独立性和内在连续性</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《苏联普通学校音乐教学大纲》</a:t>
            </a:r>
            <a:r>
              <a:rPr lang="zh-CN" altLang="en-US" sz="2400" b="1" dirty="0" smtClean="0">
                <a:solidFill>
                  <a:srgbClr val="FFC000"/>
                </a:solidFill>
                <a:latin typeface="汉仪文黑-55简" panose="00020600040101010101" charset="-122"/>
                <a:ea typeface="汉仪文黑-55简" panose="00020600040101010101" charset="-122"/>
              </a:rPr>
              <a:t>以专题形式编排，各专题独立完整又保持内在连续与循序渐进。</a:t>
            </a:r>
            <a:r>
              <a:rPr lang="zh-CN" altLang="en-US" sz="2400" dirty="0" smtClean="0">
                <a:solidFill>
                  <a:schemeClr val="tx1"/>
                </a:solidFill>
                <a:latin typeface="汉仪文黑-55简" panose="00020600040101010101" charset="-122"/>
                <a:ea typeface="汉仪文黑-55简" panose="00020600040101010101" charset="-122"/>
              </a:rPr>
              <a:t>如保留幼儿园律动游戏歌曲，供教师创造性发挥；鼓励儿童迁移，用熟悉音乐掌握新知识。教师可灵活调整或分组教学，将一切教学因素统一服务于课程主题目标，充分体现各阶段内在逻辑。</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六、 综合音乐感教育体系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综合音乐感是20世纪60年代</a:t>
            </a:r>
            <a:r>
              <a:rPr lang="zh-CN" altLang="en-US" sz="2400" b="1" dirty="0" smtClean="0">
                <a:solidFill>
                  <a:srgbClr val="FFC000"/>
                </a:solidFill>
                <a:latin typeface="汉仪文黑-55简" panose="00020600040101010101" charset="-122"/>
                <a:ea typeface="汉仪文黑-55简" panose="00020600040101010101" charset="-122"/>
              </a:rPr>
              <a:t>美国</a:t>
            </a:r>
            <a:r>
              <a:rPr lang="zh-CN" altLang="en-US" sz="2400" dirty="0" smtClean="0">
                <a:solidFill>
                  <a:schemeClr val="tx1"/>
                </a:solidFill>
                <a:latin typeface="汉仪文黑-55简" panose="00020600040101010101" charset="-122"/>
                <a:ea typeface="汉仪文黑-55简" panose="00020600040101010101" charset="-122"/>
              </a:rPr>
              <a:t>提出的概念，指正确理解并表达音乐的能力，即</a:t>
            </a:r>
            <a:r>
              <a:rPr lang="zh-CN" altLang="en-US" sz="2400" b="1" dirty="0" smtClean="0">
                <a:solidFill>
                  <a:srgbClr val="FFC000"/>
                </a:solidFill>
                <a:latin typeface="汉仪文黑-55简" panose="00020600040101010101" charset="-122"/>
                <a:ea typeface="汉仪文黑-55简" panose="00020600040101010101" charset="-122"/>
              </a:rPr>
              <a:t>综合音乐素质</a:t>
            </a:r>
            <a:r>
              <a:rPr lang="zh-CN" altLang="en-US" sz="2400" dirty="0" smtClean="0">
                <a:solidFill>
                  <a:schemeClr val="tx1"/>
                </a:solidFill>
                <a:latin typeface="汉仪文黑-55简" panose="00020600040101010101" charset="-122"/>
                <a:ea typeface="汉仪文黑-55简" panose="00020600040101010101" charset="-122"/>
              </a:rPr>
              <a:t>，包括音高、力度、音色、节奏、曲式等培养。该教学法注重发掘儿童创造力，以</a:t>
            </a:r>
            <a:r>
              <a:rPr lang="zh-CN" altLang="en-US" sz="2400" b="1" dirty="0" smtClean="0">
                <a:solidFill>
                  <a:srgbClr val="FFC000"/>
                </a:solidFill>
                <a:latin typeface="汉仪文黑-55简" panose="00020600040101010101" charset="-122"/>
                <a:ea typeface="汉仪文黑-55简" panose="00020600040101010101" charset="-122"/>
              </a:rPr>
              <a:t>儿童为主体</a:t>
            </a:r>
            <a:r>
              <a:rPr lang="zh-CN" altLang="en-US" sz="2400" dirty="0" smtClean="0">
                <a:solidFill>
                  <a:schemeClr val="tx1"/>
                </a:solidFill>
                <a:latin typeface="汉仪文黑-55简" panose="00020600040101010101" charset="-122"/>
                <a:ea typeface="汉仪文黑-55简" panose="00020600040101010101" charset="-122"/>
              </a:rPr>
              <a:t>，通过自由探索、引导探索、即兴创作、有计划即兴和巩固概念五个环节训练。上海马淑慧引入，曹冰洁在蓬莱路幼儿园结合国情实践，总结出适合学前儿童的游戏活动案例。</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3209925" y="906145"/>
            <a:ext cx="5641340" cy="5833110"/>
          </a:xfrm>
          <a:prstGeom prst="rect">
            <a:avLst/>
          </a:prstGeom>
        </p:spPr>
      </p:pic>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六、 综合音乐感教育体系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六、 综合音乐感教育体系</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1"/>
          <a:stretch>
            <a:fillRect/>
          </a:stretch>
        </p:blipFill>
        <p:spPr>
          <a:xfrm>
            <a:off x="2364740" y="2430780"/>
            <a:ext cx="6889750" cy="2221865"/>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29471" y="-57386"/>
            <a:ext cx="4744029" cy="6972537"/>
            <a:chOff x="9629471" y="-57386"/>
            <a:chExt cx="4744029" cy="6972537"/>
          </a:xfrm>
        </p:grpSpPr>
        <p:sp>
          <p:nvSpPr>
            <p:cNvPr id="10" name="任意多边形 9"/>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1" name="组合 10"/>
            <p:cNvGrpSpPr/>
            <p:nvPr/>
          </p:nvGrpSpPr>
          <p:grpSpPr>
            <a:xfrm>
              <a:off x="9629471" y="-57386"/>
              <a:ext cx="2620422" cy="6972537"/>
              <a:chOff x="9629471" y="-57386"/>
              <a:chExt cx="2620422" cy="6972537"/>
            </a:xfrm>
          </p:grpSpPr>
          <p:sp>
            <p:nvSpPr>
              <p:cNvPr id="12" name="任意多边形 11"/>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3" name="文本框 22"/>
          <p:cNvSpPr txBox="1"/>
          <p:nvPr/>
        </p:nvSpPr>
        <p:spPr>
          <a:xfrm>
            <a:off x="2470150" y="1492885"/>
            <a:ext cx="1877695" cy="1445260"/>
          </a:xfrm>
          <a:prstGeom prst="rect">
            <a:avLst/>
          </a:prstGeom>
          <a:noFill/>
        </p:spPr>
        <p:txBody>
          <a:bodyPr wrap="square" rtlCol="0">
            <a:spAutoFit/>
          </a:bodyPr>
          <a:lstStyle/>
          <a:p>
            <a:r>
              <a:rPr lang="en-US" altLang="zh-CN" sz="8800" b="1" dirty="0" smtClean="0">
                <a:solidFill>
                  <a:srgbClr val="5C826D"/>
                </a:solidFill>
                <a:latin typeface="汉仪文黑-55简" panose="00020600040101010101" charset="-122"/>
                <a:ea typeface="汉仪文黑-55简" panose="00020600040101010101" charset="-122"/>
              </a:rPr>
              <a:t>02</a:t>
            </a:r>
            <a:endParaRPr lang="en-US" altLang="zh-CN" sz="8800" b="1" dirty="0" smtClean="0">
              <a:solidFill>
                <a:srgbClr val="5C826D"/>
              </a:solidFill>
              <a:latin typeface="汉仪文黑-55简" panose="00020600040101010101" charset="-122"/>
              <a:ea typeface="汉仪文黑-55简" panose="00020600040101010101" charset="-122"/>
            </a:endParaRPr>
          </a:p>
        </p:txBody>
      </p:sp>
      <p:grpSp>
        <p:nvGrpSpPr>
          <p:cNvPr id="34" name="组合 33"/>
          <p:cNvGrpSpPr/>
          <p:nvPr/>
        </p:nvGrpSpPr>
        <p:grpSpPr>
          <a:xfrm>
            <a:off x="-1106816" y="1200000"/>
            <a:ext cx="2626702" cy="4081897"/>
            <a:chOff x="-783260" y="1634148"/>
            <a:chExt cx="1873519" cy="2911450"/>
          </a:xfrm>
        </p:grpSpPr>
        <p:sp>
          <p:nvSpPr>
            <p:cNvPr id="31" name="任意多边形 30"/>
            <p:cNvSpPr/>
            <p:nvPr/>
          </p:nvSpPr>
          <p:spPr>
            <a:xfrm>
              <a:off x="-235005" y="2183954"/>
              <a:ext cx="1325264" cy="2361644"/>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0"/>
                    </a:srgbClr>
                  </a:gs>
                  <a:gs pos="75000">
                    <a:srgbClr val="D7B26C">
                      <a:alpha val="43000"/>
                    </a:srgbClr>
                  </a:gs>
                  <a:gs pos="32000">
                    <a:srgbClr val="D7B26C">
                      <a:alpha val="80000"/>
                    </a:srgbClr>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半闭框 24"/>
            <p:cNvSpPr/>
            <p:nvPr/>
          </p:nvSpPr>
          <p:spPr>
            <a:xfrm rot="8100000">
              <a:off x="-783260" y="1634148"/>
              <a:ext cx="1566522" cy="1566522"/>
            </a:xfrm>
            <a:prstGeom prst="halfFrame">
              <a:avLst>
                <a:gd name="adj1" fmla="val 29385"/>
                <a:gd name="adj2" fmla="val 29005"/>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任意多边形 29"/>
            <p:cNvSpPr/>
            <p:nvPr/>
          </p:nvSpPr>
          <p:spPr>
            <a:xfrm>
              <a:off x="-14293" y="2577266"/>
              <a:ext cx="883840" cy="1575018"/>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45000"/>
                    </a:srgbClr>
                  </a:gs>
                  <a:gs pos="75000">
                    <a:srgbClr val="D7B26C">
                      <a:alpha val="43000"/>
                    </a:srgbClr>
                  </a:gs>
                  <a:gs pos="32000">
                    <a:srgbClr val="D7B26C"/>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2487930" y="2620645"/>
            <a:ext cx="6952615" cy="1753235"/>
          </a:xfrm>
          <a:prstGeom prst="rect">
            <a:avLst/>
          </a:prstGeom>
          <a:noFill/>
        </p:spPr>
        <p:txBody>
          <a:bodyPr wrap="square" rtlCol="0">
            <a:spAutoFit/>
          </a:bodyPr>
          <a:lstStyle/>
          <a:p>
            <a:r>
              <a:rPr lang="zh-CN" altLang="en-US" sz="5400" b="1" dirty="0" smtClean="0">
                <a:solidFill>
                  <a:srgbClr val="5C826D"/>
                </a:solidFill>
                <a:latin typeface="汉仪文黑-55简" panose="00020600040101010101" charset="-122"/>
                <a:ea typeface="汉仪文黑-55简" panose="00020600040101010101" charset="-122"/>
                <a:sym typeface="+mn-ea"/>
              </a:rPr>
              <a:t>学前儿童</a:t>
            </a:r>
            <a:endParaRPr lang="zh-CN" altLang="en-US" sz="5400" b="1" dirty="0" smtClean="0">
              <a:solidFill>
                <a:srgbClr val="5C826D"/>
              </a:solidFill>
              <a:latin typeface="汉仪文黑-55简" panose="00020600040101010101" charset="-122"/>
              <a:ea typeface="汉仪文黑-55简" panose="00020600040101010101" charset="-122"/>
              <a:sym typeface="+mn-ea"/>
            </a:endParaRPr>
          </a:p>
          <a:p>
            <a:r>
              <a:rPr lang="zh-CN" altLang="en-US" sz="5400" b="1" dirty="0" smtClean="0">
                <a:solidFill>
                  <a:srgbClr val="5C826D"/>
                </a:solidFill>
                <a:latin typeface="汉仪文黑-55简" panose="00020600040101010101" charset="-122"/>
                <a:ea typeface="汉仪文黑-55简" panose="00020600040101010101" charset="-122"/>
                <a:sym typeface="+mn-ea"/>
              </a:rPr>
              <a:t>音乐教育的课程模式</a:t>
            </a:r>
            <a:endParaRPr lang="zh-CN" altLang="en-US" sz="5400" dirty="0" smtClean="0">
              <a:solidFill>
                <a:srgbClr val="5C826D"/>
              </a:solidFill>
              <a:latin typeface="汉仪文黑-55简" panose="00020600040101010101" charset="-122"/>
              <a:ea typeface="汉仪文黑-55简" panose="00020600040101010101" charset="-122"/>
              <a:sym typeface="+mn-ea"/>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8888730" cy="117030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学前儿童音乐教育的课程模式</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一、 儿童音乐教育的目标模式</a:t>
            </a:r>
            <a:endParaRPr lang="zh-CN" altLang="en-US" sz="3200" b="1" dirty="0" smtClean="0">
              <a:solidFill>
                <a:srgbClr val="D1AF6C"/>
              </a:solidFill>
              <a:latin typeface="汉仪文黑-55简" panose="00020600040101010101" charset="-122"/>
              <a:ea typeface="汉仪文黑-55简" panose="00020600040101010101" charset="-122"/>
            </a:endParaRPr>
          </a:p>
          <a:p>
            <a:endParaRPr lang="zh-CN" altLang="en-US" sz="3600" b="1" dirty="0" smtClean="0">
              <a:solidFill>
                <a:srgbClr val="5C826D"/>
              </a:solidFill>
              <a:latin typeface="汉仪文黑-55简" panose="00020600040101010101" charset="-122"/>
              <a:ea typeface="汉仪文黑-55简" panose="00020600040101010101" charset="-122"/>
              <a:sym typeface="+mn-ea"/>
            </a:endParaRPr>
          </a:p>
          <a:p>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目标模式是20世纪60年代末美国提出的音乐教育课程设计体系，以</a:t>
            </a:r>
            <a:r>
              <a:rPr lang="zh-CN" altLang="en-US" sz="2400" b="1" dirty="0" smtClean="0">
                <a:solidFill>
                  <a:srgbClr val="FFC000"/>
                </a:solidFill>
                <a:latin typeface="汉仪文黑-55简" panose="00020600040101010101" charset="-122"/>
                <a:ea typeface="汉仪文黑-55简" panose="00020600040101010101" charset="-122"/>
              </a:rPr>
              <a:t>布卢姆分类学</a:t>
            </a:r>
            <a:r>
              <a:rPr lang="zh-CN" altLang="en-US" sz="2400" dirty="0" smtClean="0">
                <a:solidFill>
                  <a:schemeClr val="tx1"/>
                </a:solidFill>
                <a:latin typeface="汉仪文黑-55简" panose="00020600040101010101" charset="-122"/>
                <a:ea typeface="汉仪文黑-55简" panose="00020600040101010101" charset="-122"/>
              </a:rPr>
              <a:t>为框架，分为</a:t>
            </a:r>
            <a:r>
              <a:rPr lang="zh-CN" altLang="en-US" sz="2400" b="1" dirty="0" smtClean="0">
                <a:solidFill>
                  <a:srgbClr val="FFC000"/>
                </a:solidFill>
                <a:latin typeface="汉仪文黑-55简" panose="00020600040101010101" charset="-122"/>
                <a:ea typeface="汉仪文黑-55简" panose="00020600040101010101" charset="-122"/>
              </a:rPr>
              <a:t>认知、情感、操作技能</a:t>
            </a:r>
            <a:r>
              <a:rPr lang="zh-CN" altLang="en-US" sz="2400" dirty="0" smtClean="0">
                <a:solidFill>
                  <a:schemeClr val="tx1"/>
                </a:solidFill>
                <a:latin typeface="汉仪文黑-55简" panose="00020600040101010101" charset="-122"/>
                <a:ea typeface="汉仪文黑-55简" panose="00020600040101010101" charset="-122"/>
              </a:rPr>
              <a:t>三大领域。</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其两大特征：一是行为化、操作化目标，用外显可察的动词描述，便于组织与评价；二是目标具层次性，包括总目标、阶段目标、单元目标和具体行为目标，构成完整体系。该模式</a:t>
            </a:r>
            <a:r>
              <a:rPr lang="zh-CN" altLang="en-US" sz="2400" b="1" dirty="0" smtClean="0">
                <a:solidFill>
                  <a:srgbClr val="FFC000"/>
                </a:solidFill>
                <a:latin typeface="汉仪文黑-55简" panose="00020600040101010101" charset="-122"/>
                <a:ea typeface="汉仪文黑-55简" panose="00020600040101010101" charset="-122"/>
              </a:rPr>
              <a:t>以目标为核心</a:t>
            </a:r>
            <a:r>
              <a:rPr lang="zh-CN" altLang="en-US" sz="2400" dirty="0" smtClean="0">
                <a:solidFill>
                  <a:schemeClr val="tx1"/>
                </a:solidFill>
                <a:latin typeface="汉仪文黑-55简" panose="00020600040101010101" charset="-122"/>
                <a:ea typeface="汉仪文黑-55简" panose="00020600040101010101" charset="-122"/>
              </a:rPr>
              <a:t>，围绕目标进行选择、设计、实施与评价。</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8888730" cy="117030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学前儿童音乐教育的课程模式</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二、 儿童音乐教育的过程模式</a:t>
            </a:r>
            <a:endParaRPr lang="zh-CN" altLang="en-US" sz="3600" b="1" dirty="0" smtClean="0">
              <a:solidFill>
                <a:srgbClr val="5C826D"/>
              </a:solidFill>
              <a:latin typeface="汉仪文黑-55简" panose="00020600040101010101" charset="-122"/>
              <a:ea typeface="汉仪文黑-55简" panose="00020600040101010101" charset="-122"/>
            </a:endParaRPr>
          </a:p>
          <a:p>
            <a:endParaRPr lang="zh-CN" altLang="en-US" sz="3600" b="1" dirty="0" smtClean="0">
              <a:solidFill>
                <a:srgbClr val="5C826D"/>
              </a:solidFill>
              <a:latin typeface="汉仪文黑-55简" panose="00020600040101010101" charset="-122"/>
              <a:ea typeface="汉仪文黑-55简" panose="00020600040101010101" charset="-122"/>
              <a:sym typeface="+mn-ea"/>
            </a:endParaRPr>
          </a:p>
          <a:p>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过程模式强调</a:t>
            </a:r>
            <a:r>
              <a:rPr lang="zh-CN" altLang="en-US" sz="2400" b="1" dirty="0" smtClean="0">
                <a:solidFill>
                  <a:srgbClr val="FFC000"/>
                </a:solidFill>
                <a:latin typeface="汉仪文黑-55简" panose="00020600040101010101" charset="-122"/>
                <a:ea typeface="汉仪文黑-55简" panose="00020600040101010101" charset="-122"/>
              </a:rPr>
              <a:t>以儿童为中心</a:t>
            </a:r>
            <a:r>
              <a:rPr lang="zh-CN" altLang="en-US" sz="2400" dirty="0" smtClean="0">
                <a:solidFill>
                  <a:schemeClr val="tx1"/>
                </a:solidFill>
                <a:latin typeface="汉仪文黑-55简" panose="00020600040101010101" charset="-122"/>
                <a:ea typeface="汉仪文黑-55简" panose="00020600040101010101" charset="-122"/>
              </a:rPr>
              <a:t>，教师创设环境，让儿童主动探索音乐、积累经验，不刻意预设目标，能弥补目标模式的不足。科尔曼20世纪20年代的儿童创造性音乐教学体现该思想，以培养自我创造能力为宗旨，内容为简单乐器制作、即兴表演、歌唱跳舞和创作活动，面向3—9岁儿童，交织培养多方面能力。</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8888730" cy="117030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学前儿童音乐教育的课程模式</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二、 儿童音乐教育的过程模式</a:t>
            </a:r>
            <a:endParaRPr lang="zh-CN" altLang="en-US" sz="3600" b="1" dirty="0" smtClean="0">
              <a:solidFill>
                <a:srgbClr val="5C826D"/>
              </a:solidFill>
              <a:latin typeface="汉仪文黑-55简" panose="00020600040101010101" charset="-122"/>
              <a:ea typeface="汉仪文黑-55简" panose="00020600040101010101" charset="-122"/>
            </a:endParaRPr>
          </a:p>
          <a:p>
            <a:endParaRPr lang="zh-CN" altLang="en-US" sz="3600" b="1" dirty="0" smtClean="0">
              <a:solidFill>
                <a:srgbClr val="5C826D"/>
              </a:solidFill>
              <a:latin typeface="汉仪文黑-55简" panose="00020600040101010101" charset="-122"/>
              <a:ea typeface="汉仪文黑-55简" panose="00020600040101010101" charset="-122"/>
              <a:sym typeface="+mn-ea"/>
            </a:endParaRPr>
          </a:p>
          <a:p>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制作乐器</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科尔曼强调音乐学习</a:t>
            </a:r>
            <a:r>
              <a:rPr lang="zh-CN" altLang="en-US" sz="2400" b="1" dirty="0" smtClean="0">
                <a:solidFill>
                  <a:srgbClr val="FFC000"/>
                </a:solidFill>
                <a:latin typeface="汉仪文黑-55简" panose="00020600040101010101" charset="-122"/>
                <a:ea typeface="汉仪文黑-55简" panose="00020600040101010101" charset="-122"/>
              </a:rPr>
              <a:t>“体验第一”</a:t>
            </a:r>
            <a:r>
              <a:rPr lang="zh-CN" altLang="en-US" sz="2400" dirty="0" smtClean="0">
                <a:solidFill>
                  <a:schemeClr val="tx1"/>
                </a:solidFill>
                <a:latin typeface="汉仪文黑-55简" panose="00020600040101010101" charset="-122"/>
                <a:ea typeface="汉仪文黑-55简" panose="00020600040101010101" charset="-122"/>
              </a:rPr>
              <a:t>，让儿童从制作简单乐器入手，将音乐发展史简化至孩子的理解水平。她认为儿童有敲打物体探究声音的本能，可用杯子、餐具等自然材料制作乐器，激发探索热情；完成后获得成功感，并将喜悦融入演奏。这种“做中学”不仅涉及音乐技能与声学原理，还联系手工艺术、民族乐器历史及地理自然资源等。</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8888730" cy="117030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学前儿童音乐教育的课程模式</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二、 儿童音乐教育的过程模式</a:t>
            </a:r>
            <a:endParaRPr lang="zh-CN" altLang="en-US" sz="3600" b="1" dirty="0" smtClean="0">
              <a:solidFill>
                <a:srgbClr val="5C826D"/>
              </a:solidFill>
              <a:latin typeface="汉仪文黑-55简" panose="00020600040101010101" charset="-122"/>
              <a:ea typeface="汉仪文黑-55简" panose="00020600040101010101" charset="-122"/>
            </a:endParaRPr>
          </a:p>
          <a:p>
            <a:endParaRPr lang="zh-CN" altLang="en-US" sz="3600" b="1" dirty="0" smtClean="0">
              <a:solidFill>
                <a:srgbClr val="5C826D"/>
              </a:solidFill>
              <a:latin typeface="汉仪文黑-55简" panose="00020600040101010101" charset="-122"/>
              <a:ea typeface="汉仪文黑-55简" panose="00020600040101010101" charset="-122"/>
              <a:sym typeface="+mn-ea"/>
            </a:endParaRPr>
          </a:p>
          <a:p>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2. 节奏感的培养与即兴表演</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科尔曼强调</a:t>
            </a:r>
            <a:r>
              <a:rPr lang="zh-CN" altLang="en-US" sz="2400" b="1" dirty="0" smtClean="0">
                <a:solidFill>
                  <a:srgbClr val="FFC000"/>
                </a:solidFill>
                <a:latin typeface="汉仪文黑-55简" panose="00020600040101010101" charset="-122"/>
                <a:ea typeface="汉仪文黑-55简" panose="00020600040101010101" charset="-122"/>
              </a:rPr>
              <a:t>用身体自然感受培养儿童节奏感</a:t>
            </a:r>
            <a:r>
              <a:rPr lang="zh-CN" altLang="en-US" sz="2400" dirty="0" smtClean="0">
                <a:solidFill>
                  <a:schemeClr val="tx1"/>
                </a:solidFill>
                <a:latin typeface="汉仪文黑-55简" panose="00020600040101010101" charset="-122"/>
                <a:ea typeface="汉仪文黑-55简" panose="00020600040101010101" charset="-122"/>
              </a:rPr>
              <a:t>，认为后天教育会限制儿童，导致肌肉紧张。她提倡</a:t>
            </a:r>
            <a:r>
              <a:rPr lang="zh-CN" altLang="en-US" sz="2400" b="1" dirty="0" smtClean="0">
                <a:solidFill>
                  <a:srgbClr val="FFC000"/>
                </a:solidFill>
                <a:latin typeface="汉仪文黑-55简" panose="00020600040101010101" charset="-122"/>
                <a:ea typeface="汉仪文黑-55简" panose="00020600040101010101" charset="-122"/>
              </a:rPr>
              <a:t>即兴表演</a:t>
            </a:r>
            <a:r>
              <a:rPr lang="zh-CN" altLang="en-US" sz="2400" dirty="0" smtClean="0">
                <a:solidFill>
                  <a:schemeClr val="tx1"/>
                </a:solidFill>
                <a:latin typeface="汉仪文黑-55简" panose="00020600040101010101" charset="-122"/>
                <a:ea typeface="汉仪文黑-55简" panose="00020600040101010101" charset="-122"/>
              </a:rPr>
              <a:t>，让儿童用身体或自制乐器，以最简单节奏和基本动作适应音乐，如拍手游戏、原始舞蹈、边听音乐边搭积木等。利用生活活动和动作培养节奏感受力、听觉敏锐性及协调性，使儿童在初级创作中体验音乐。</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8888730" cy="117030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学前儿童音乐教育的课程模式</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二、 儿童音乐教育的过程模式</a:t>
            </a:r>
            <a:endParaRPr lang="zh-CN" altLang="en-US" sz="3600" b="1" dirty="0" smtClean="0">
              <a:solidFill>
                <a:srgbClr val="5C826D"/>
              </a:solidFill>
              <a:latin typeface="汉仪文黑-55简" panose="00020600040101010101" charset="-122"/>
              <a:ea typeface="汉仪文黑-55简" panose="00020600040101010101" charset="-122"/>
            </a:endParaRPr>
          </a:p>
          <a:p>
            <a:endParaRPr lang="zh-CN" altLang="en-US" sz="3600" b="1" dirty="0" smtClean="0">
              <a:solidFill>
                <a:srgbClr val="5C826D"/>
              </a:solidFill>
              <a:latin typeface="汉仪文黑-55简" panose="00020600040101010101" charset="-122"/>
              <a:ea typeface="汉仪文黑-55简" panose="00020600040101010101" charset="-122"/>
              <a:sym typeface="+mn-ea"/>
            </a:endParaRPr>
          </a:p>
          <a:p>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3. 歌唱与声音控制</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科尔曼认为，儿童在想要唱、去模仿时体验唱歌是最好的学习方式。教师应帮儿童建立自由、自然、放松的唱歌习惯，再发展音高控制。她选用民歌、儿歌及自创歌曲，对音不准的儿童从倾听入手。她始终把</a:t>
            </a:r>
            <a:r>
              <a:rPr lang="zh-CN" altLang="en-US" sz="2400" b="1" dirty="0" smtClean="0">
                <a:solidFill>
                  <a:srgbClr val="FFC000"/>
                </a:solidFill>
                <a:latin typeface="汉仪文黑-55简" panose="00020600040101010101" charset="-122"/>
                <a:ea typeface="汉仪文黑-55简" panose="00020600040101010101" charset="-122"/>
              </a:rPr>
              <a:t>歌唱作为其他音乐活动的基础</a:t>
            </a:r>
            <a:r>
              <a:rPr lang="zh-CN" altLang="en-US" sz="2400" dirty="0" smtClean="0">
                <a:solidFill>
                  <a:schemeClr val="tx1"/>
                </a:solidFill>
                <a:latin typeface="汉仪文黑-55简" panose="00020600040101010101" charset="-122"/>
                <a:ea typeface="汉仪文黑-55简" panose="00020600040101010101" charset="-122"/>
              </a:rPr>
              <a:t>，通过歌唱让儿童用耳朵“演奏”，感受音高，培养听觉和倾听习惯，表达内心感受。</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一、 达尔克罗兹音乐教育体系</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r>
              <a:rPr lang="zh-CN" altLang="en-US" sz="2800" b="1" dirty="0" smtClean="0">
                <a:latin typeface="汉仪文黑-55简" panose="00020600040101010101" charset="-122"/>
                <a:ea typeface="汉仪文黑-55简" panose="00020600040101010101" charset="-122"/>
              </a:rPr>
              <a:t>(一) 达尔克罗兹的生平及其音乐教育体系的形成和影响</a:t>
            </a:r>
            <a:endParaRPr lang="zh-CN" altLang="en-US" sz="2800" b="1" dirty="0" smtClean="0">
              <a:latin typeface="汉仪文黑-55简" panose="00020600040101010101" charset="-122"/>
              <a:ea typeface="汉仪文黑-55简" panose="00020600040101010101" charset="-122"/>
            </a:endParaRPr>
          </a:p>
          <a:p>
            <a:pPr indent="0" fontAlgn="auto">
              <a:spcAft>
                <a:spcPts val="600"/>
              </a:spcAft>
            </a:pPr>
            <a:endParaRPr lang="en-US" altLang="zh-CN" sz="3600" b="1" dirty="0" smtClean="0">
              <a:solidFill>
                <a:srgbClr val="5C826D"/>
              </a:solidFill>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5C826D"/>
              </a:solidFill>
              <a:latin typeface="汉仪文黑-55简" panose="00020600040101010101" charset="-122"/>
              <a:ea typeface="汉仪文黑-55简" panose="00020600040101010101" charset="-122"/>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 </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达尔克罗兹是瑞士作曲家、音乐教育家。他在教学中发现学生演奏动作与内在音乐感受脱节，缺乏对节奏的理解。为解决这一问题，他从运动与心理关系入手，将视唱、练耳等活动与身体反应相结合。他认为身体动作是音乐表演的有机组成部分，音乐节奏和力度的表现依赖身体运动。在此实验基础上，他创立了</a:t>
            </a:r>
            <a:r>
              <a:rPr lang="zh-CN" altLang="en-US" sz="2400" b="1" dirty="0" smtClean="0">
                <a:solidFill>
                  <a:srgbClr val="FFC000"/>
                </a:solidFill>
                <a:latin typeface="汉仪文黑-55简" panose="00020600040101010101" charset="-122"/>
                <a:ea typeface="汉仪文黑-55简" panose="00020600040101010101" charset="-122"/>
              </a:rPr>
              <a:t>体态律动教学法</a:t>
            </a:r>
            <a:r>
              <a:rPr lang="zh-CN" altLang="en-US" sz="2400" dirty="0" smtClean="0">
                <a:solidFill>
                  <a:schemeClr val="tx1"/>
                </a:solidFill>
                <a:latin typeface="汉仪文黑-55简" panose="00020600040101010101" charset="-122"/>
                <a:ea typeface="汉仪文黑-55简" panose="00020600040101010101" charset="-122"/>
              </a:rPr>
              <a:t>，对后世音乐教育产生重大影响。</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8888730" cy="117030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学前儿童音乐教育的课程模式</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儿童音乐教育的过程模式</a:t>
            </a:r>
            <a:endParaRPr lang="zh-CN" altLang="en-US" sz="3200" b="1" dirty="0" smtClean="0">
              <a:solidFill>
                <a:srgbClr val="5C826D"/>
              </a:solidFill>
              <a:latin typeface="汉仪文黑-55简" panose="00020600040101010101" charset="-122"/>
              <a:ea typeface="汉仪文黑-55简" panose="00020600040101010101" charset="-122"/>
            </a:endParaRPr>
          </a:p>
          <a:p>
            <a:endParaRPr lang="zh-CN" altLang="en-US" sz="3600" b="1" dirty="0" smtClean="0">
              <a:solidFill>
                <a:srgbClr val="5C826D"/>
              </a:solidFill>
              <a:latin typeface="汉仪文黑-55简" panose="00020600040101010101" charset="-122"/>
              <a:ea typeface="汉仪文黑-55简" panose="00020600040101010101" charset="-122"/>
              <a:sym typeface="+mn-ea"/>
            </a:endParaRPr>
          </a:p>
          <a:p>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4. 创作</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创作是贯穿于科尔曼的儿童创造性音乐教学的一项重要活动。科尔曼鼓励儿童，只要有想法就可以通过唱歌、跳舞和演奏表达出来。如鼓励儿童根据生活经验编出童谣，再根据童谣中词本身的节奏加上音高，边说边唱，即兴创作出音乐作品等。</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科尔曼的儿童创造性音乐教学</a:t>
            </a:r>
            <a:r>
              <a:rPr lang="zh-CN" altLang="en-US" sz="2400" b="1" dirty="0" smtClean="0">
                <a:solidFill>
                  <a:srgbClr val="FFC000"/>
                </a:solidFill>
                <a:latin typeface="汉仪文黑-55简" panose="00020600040101010101" charset="-122"/>
                <a:ea typeface="汉仪文黑-55简" panose="00020600040101010101" charset="-122"/>
              </a:rPr>
              <a:t>从儿童的发展立场出发</a:t>
            </a:r>
            <a:r>
              <a:rPr lang="zh-CN" altLang="en-US" sz="2400" dirty="0" smtClean="0">
                <a:solidFill>
                  <a:schemeClr val="tx1"/>
                </a:solidFill>
                <a:latin typeface="汉仪文黑-55简" panose="00020600040101010101" charset="-122"/>
                <a:ea typeface="汉仪文黑-55简" panose="00020600040101010101" charset="-122"/>
              </a:rPr>
              <a:t>，自然地激发儿童的音乐创作冲动和欲望，帮助儿童从中获得知识的、情感的、技能的、审美的积极体验，促进</a:t>
            </a:r>
            <a:r>
              <a:rPr lang="zh-CN" altLang="en-US" sz="2400" b="1" dirty="0" smtClean="0">
                <a:solidFill>
                  <a:srgbClr val="FFC000"/>
                </a:solidFill>
                <a:latin typeface="汉仪文黑-55简" panose="00020600040101010101" charset="-122"/>
                <a:ea typeface="汉仪文黑-55简" panose="00020600040101010101" charset="-122"/>
              </a:rPr>
              <a:t>儿童创造能力、自我思考能力、自我行为能力、社会适应能力及鉴赏美的能力</a:t>
            </a:r>
            <a:r>
              <a:rPr lang="zh-CN" altLang="en-US" sz="2400" dirty="0" smtClean="0">
                <a:solidFill>
                  <a:schemeClr val="tx1"/>
                </a:solidFill>
                <a:latin typeface="汉仪文黑-55简" panose="00020600040101010101" charset="-122"/>
                <a:ea typeface="汉仪文黑-55简" panose="00020600040101010101" charset="-122"/>
              </a:rPr>
              <a:t>的综合发展，这便是其教学的积极意义和价值所在。</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8888730" cy="117030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学前儿童音乐教育的课程模式</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三、 儿童音乐教育的螺旋模式</a:t>
            </a:r>
            <a:endParaRPr lang="zh-CN" altLang="en-US" sz="3200" b="1" dirty="0" smtClean="0">
              <a:solidFill>
                <a:srgbClr val="D1AF6C"/>
              </a:solidFill>
              <a:latin typeface="汉仪文黑-55简" panose="00020600040101010101" charset="-122"/>
              <a:ea typeface="汉仪文黑-55简" panose="00020600040101010101" charset="-122"/>
            </a:endParaRPr>
          </a:p>
          <a:p>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螺旋模式以</a:t>
            </a:r>
            <a:r>
              <a:rPr lang="zh-CN" altLang="en-US" sz="2400" b="1" dirty="0" smtClean="0">
                <a:solidFill>
                  <a:srgbClr val="FFC000"/>
                </a:solidFill>
                <a:latin typeface="汉仪文黑-55简" panose="00020600040101010101" charset="-122"/>
                <a:ea typeface="汉仪文黑-55简" panose="00020600040101010101" charset="-122"/>
              </a:rPr>
              <a:t>布鲁纳学科结构理论</a:t>
            </a:r>
            <a:r>
              <a:rPr lang="zh-CN" altLang="en-US" sz="2400" dirty="0" smtClean="0">
                <a:solidFill>
                  <a:schemeClr val="tx1"/>
                </a:solidFill>
                <a:latin typeface="汉仪文黑-55简" panose="00020600040101010101" charset="-122"/>
                <a:ea typeface="汉仪文黑-55简" panose="00020600040101010101" charset="-122"/>
              </a:rPr>
              <a:t>为基础，将学科认识过程视为螺旋上升的环状序列。应用于音乐教育的典型代表是20世纪60年代中期的</a:t>
            </a:r>
            <a:r>
              <a:rPr lang="zh-CN" altLang="en-US" sz="2400" b="1" dirty="0" smtClean="0">
                <a:solidFill>
                  <a:srgbClr val="FFC000"/>
                </a:solidFill>
                <a:latin typeface="汉仪文黑-55简" panose="00020600040101010101" charset="-122"/>
                <a:ea typeface="汉仪文黑-55简" panose="00020600040101010101" charset="-122"/>
              </a:rPr>
              <a:t>曼哈顿维尔音乐课程计划</a:t>
            </a:r>
            <a:r>
              <a:rPr lang="zh-CN" altLang="en-US" sz="2400" dirty="0" smtClean="0">
                <a:solidFill>
                  <a:schemeClr val="tx1"/>
                </a:solidFill>
                <a:latin typeface="汉仪文黑-55简" panose="00020600040101010101" charset="-122"/>
                <a:ea typeface="汉仪文黑-55简" panose="00020600040101010101" charset="-122"/>
              </a:rPr>
              <a:t>，分为学前至二年级的“交互作用”指南和三至十二年级的“综合”指南。每一层螺旋由音高、节奏、曲式、力度、音色等基本结构要素组成，儿童从基础循环开始，往复上升深化认识。低年级教学包含自由探索、引导探索、即兴创作、有计划即兴和巩固概念五个环节，目标涵盖认知、情感、技能和审美四方面。该模式倡导</a:t>
            </a:r>
            <a:r>
              <a:rPr lang="zh-CN" altLang="en-US" sz="2400" b="1" dirty="0" smtClean="0">
                <a:solidFill>
                  <a:srgbClr val="FFC000"/>
                </a:solidFill>
                <a:latin typeface="汉仪文黑-55简" panose="00020600040101010101" charset="-122"/>
                <a:ea typeface="汉仪文黑-55简" panose="00020600040101010101" charset="-122"/>
              </a:rPr>
              <a:t>发现式学习</a:t>
            </a:r>
            <a:r>
              <a:rPr lang="zh-CN" altLang="en-US" sz="2400" dirty="0" smtClean="0">
                <a:solidFill>
                  <a:schemeClr val="tx1"/>
                </a:solidFill>
                <a:latin typeface="汉仪文黑-55简" panose="00020600040101010101" charset="-122"/>
                <a:ea typeface="汉仪文黑-55简" panose="00020600040101010101" charset="-122"/>
              </a:rPr>
              <a:t>，教师转向引导与观察，儿童成为中心。</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4161155" y="906145"/>
            <a:ext cx="3935095" cy="5590540"/>
          </a:xfrm>
          <a:prstGeom prst="rect">
            <a:avLst/>
          </a:prstGeom>
        </p:spPr>
      </p:pic>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8888730" cy="117030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学前儿童音乐教育的课程模式</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三、 儿童音乐教育的螺旋模式</a:t>
            </a:r>
            <a:endParaRPr lang="zh-CN" altLang="en-US" sz="3200" b="1" dirty="0" smtClean="0">
              <a:solidFill>
                <a:srgbClr val="D1AF6C"/>
              </a:solidFill>
              <a:latin typeface="汉仪文黑-55简" panose="00020600040101010101" charset="-122"/>
              <a:ea typeface="汉仪文黑-55简" panose="00020600040101010101" charset="-122"/>
            </a:endParaRPr>
          </a:p>
          <a:p>
            <a:endParaRPr lang="zh-CN" altLang="en-US" sz="3600" b="1" dirty="0" smtClean="0">
              <a:solidFill>
                <a:srgbClr val="5C826D"/>
              </a:solidFill>
              <a:latin typeface="汉仪文黑-55简" panose="00020600040101010101" charset="-122"/>
              <a:ea typeface="汉仪文黑-55简" panose="00020600040101010101" charset="-122"/>
              <a:sym typeface="+mn-ea"/>
            </a:endParaRPr>
          </a:p>
          <a:p>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29471" y="-57386"/>
            <a:ext cx="4744029" cy="6972537"/>
            <a:chOff x="9629471" y="-57386"/>
            <a:chExt cx="4744029" cy="6972537"/>
          </a:xfrm>
        </p:grpSpPr>
        <p:sp>
          <p:nvSpPr>
            <p:cNvPr id="10" name="任意多边形 9"/>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1" name="组合 10"/>
            <p:cNvGrpSpPr/>
            <p:nvPr/>
          </p:nvGrpSpPr>
          <p:grpSpPr>
            <a:xfrm>
              <a:off x="9629471" y="-57386"/>
              <a:ext cx="2620422" cy="6972537"/>
              <a:chOff x="9629471" y="-57386"/>
              <a:chExt cx="2620422" cy="6972537"/>
            </a:xfrm>
          </p:grpSpPr>
          <p:sp>
            <p:nvSpPr>
              <p:cNvPr id="12" name="任意多边形 11"/>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3" name="文本框 22"/>
          <p:cNvSpPr txBox="1"/>
          <p:nvPr/>
        </p:nvSpPr>
        <p:spPr>
          <a:xfrm>
            <a:off x="2470150" y="1492885"/>
            <a:ext cx="1877695" cy="1445260"/>
          </a:xfrm>
          <a:prstGeom prst="rect">
            <a:avLst/>
          </a:prstGeom>
          <a:noFill/>
        </p:spPr>
        <p:txBody>
          <a:bodyPr wrap="square" rtlCol="0">
            <a:spAutoFit/>
          </a:bodyPr>
          <a:lstStyle/>
          <a:p>
            <a:r>
              <a:rPr lang="en-US" altLang="zh-CN" sz="8800" b="1" dirty="0" smtClean="0">
                <a:solidFill>
                  <a:srgbClr val="5C826D"/>
                </a:solidFill>
                <a:latin typeface="汉仪文黑-55简" panose="00020600040101010101" charset="-122"/>
                <a:ea typeface="汉仪文黑-55简" panose="00020600040101010101" charset="-122"/>
              </a:rPr>
              <a:t>03</a:t>
            </a:r>
            <a:endParaRPr lang="en-US" altLang="zh-CN" sz="8800" b="1" dirty="0" smtClean="0">
              <a:solidFill>
                <a:srgbClr val="5C826D"/>
              </a:solidFill>
              <a:latin typeface="汉仪文黑-55简" panose="00020600040101010101" charset="-122"/>
              <a:ea typeface="汉仪文黑-55简" panose="00020600040101010101" charset="-122"/>
            </a:endParaRPr>
          </a:p>
        </p:txBody>
      </p:sp>
      <p:grpSp>
        <p:nvGrpSpPr>
          <p:cNvPr id="34" name="组合 33"/>
          <p:cNvGrpSpPr/>
          <p:nvPr/>
        </p:nvGrpSpPr>
        <p:grpSpPr>
          <a:xfrm>
            <a:off x="-1106816" y="1200000"/>
            <a:ext cx="2626702" cy="4081897"/>
            <a:chOff x="-783260" y="1634148"/>
            <a:chExt cx="1873519" cy="2911450"/>
          </a:xfrm>
        </p:grpSpPr>
        <p:sp>
          <p:nvSpPr>
            <p:cNvPr id="31" name="任意多边形 30"/>
            <p:cNvSpPr/>
            <p:nvPr/>
          </p:nvSpPr>
          <p:spPr>
            <a:xfrm>
              <a:off x="-235005" y="2183954"/>
              <a:ext cx="1325264" cy="2361644"/>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0"/>
                    </a:srgbClr>
                  </a:gs>
                  <a:gs pos="75000">
                    <a:srgbClr val="D7B26C">
                      <a:alpha val="43000"/>
                    </a:srgbClr>
                  </a:gs>
                  <a:gs pos="32000">
                    <a:srgbClr val="D7B26C">
                      <a:alpha val="80000"/>
                    </a:srgbClr>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半闭框 24"/>
            <p:cNvSpPr/>
            <p:nvPr/>
          </p:nvSpPr>
          <p:spPr>
            <a:xfrm rot="8100000">
              <a:off x="-783260" y="1634148"/>
              <a:ext cx="1566522" cy="1566522"/>
            </a:xfrm>
            <a:prstGeom prst="halfFrame">
              <a:avLst>
                <a:gd name="adj1" fmla="val 29385"/>
                <a:gd name="adj2" fmla="val 29005"/>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任意多边形 29"/>
            <p:cNvSpPr/>
            <p:nvPr/>
          </p:nvSpPr>
          <p:spPr>
            <a:xfrm>
              <a:off x="-14293" y="2577266"/>
              <a:ext cx="883840" cy="1575018"/>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45000"/>
                    </a:srgbClr>
                  </a:gs>
                  <a:gs pos="75000">
                    <a:srgbClr val="D7B26C">
                      <a:alpha val="43000"/>
                    </a:srgbClr>
                  </a:gs>
                  <a:gs pos="32000">
                    <a:srgbClr val="D7B26C"/>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1520190" y="2639060"/>
            <a:ext cx="8749665" cy="1753235"/>
          </a:xfrm>
          <a:prstGeom prst="rect">
            <a:avLst/>
          </a:prstGeom>
          <a:noFill/>
        </p:spPr>
        <p:txBody>
          <a:bodyPr wrap="square" rtlCol="0">
            <a:spAutoFit/>
          </a:bodyPr>
          <a:lstStyle/>
          <a:p>
            <a:pPr algn="l">
              <a:buClrTx/>
              <a:buSzTx/>
              <a:buFontTx/>
            </a:pPr>
            <a:r>
              <a:rPr lang="zh-CN" altLang="en-US" sz="5400" b="1" dirty="0" smtClean="0">
                <a:solidFill>
                  <a:srgbClr val="5C826D"/>
                </a:solidFill>
                <a:latin typeface="汉仪文黑-55简" panose="00020600040101010101" charset="-122"/>
                <a:ea typeface="汉仪文黑-55简" panose="00020600040101010101" charset="-122"/>
                <a:sym typeface="+mn-ea"/>
              </a:rPr>
              <a:t>学前儿童音乐教育的</a:t>
            </a:r>
            <a:endParaRPr lang="zh-CN" altLang="en-US" sz="5400" b="1"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5400" b="1" dirty="0" smtClean="0">
                <a:solidFill>
                  <a:srgbClr val="5C826D"/>
                </a:solidFill>
                <a:latin typeface="汉仪文黑-55简" panose="00020600040101010101" charset="-122"/>
                <a:ea typeface="汉仪文黑-55简" panose="00020600040101010101" charset="-122"/>
                <a:sym typeface="+mn-ea"/>
              </a:rPr>
              <a:t>理论流派及课程模式评述</a:t>
            </a:r>
            <a:endParaRPr lang="zh-CN" altLang="en-US" sz="5400" dirty="0" smtClean="0">
              <a:solidFill>
                <a:srgbClr val="5C826D"/>
              </a:solidFill>
              <a:latin typeface="汉仪文黑-55简" panose="00020600040101010101" charset="-122"/>
              <a:ea typeface="汉仪文黑-55简" panose="00020600040101010101" charset="-122"/>
              <a:sym typeface="+mn-ea"/>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1634470" cy="117030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sym typeface="+mn-ea"/>
              </a:rPr>
              <a:t>第三节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学前儿童音乐教育的理论流派及课程模式评述</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一、 从儿童出发的音乐教育原则</a:t>
            </a:r>
            <a:endParaRPr lang="zh-CN" altLang="en-US" sz="3200" b="1" dirty="0" smtClean="0">
              <a:solidFill>
                <a:srgbClr val="D1AF6C"/>
              </a:solidFill>
              <a:latin typeface="汉仪文黑-55简" panose="00020600040101010101" charset="-122"/>
              <a:ea typeface="汉仪文黑-55简" panose="00020600040101010101" charset="-122"/>
            </a:endParaRPr>
          </a:p>
          <a:p>
            <a:endParaRPr lang="en-US" altLang="zh-CN" sz="3600" b="1" dirty="0" smtClean="0">
              <a:solidFill>
                <a:srgbClr val="5C826D"/>
              </a:solidFill>
              <a:latin typeface="汉仪文黑-55简" panose="00020600040101010101" charset="-122"/>
              <a:ea typeface="汉仪文黑-55简" panose="00020600040101010101" charset="-122"/>
            </a:endParaRPr>
          </a:p>
          <a:p>
            <a:endParaRPr lang="zh-CN" altLang="en-US" sz="3600" b="1" dirty="0" smtClean="0">
              <a:solidFill>
                <a:srgbClr val="5C826D"/>
              </a:solidFill>
              <a:latin typeface="汉仪文黑-55简" panose="00020600040101010101" charset="-122"/>
              <a:ea typeface="汉仪文黑-55简" panose="00020600040101010101" charset="-122"/>
              <a:sym typeface="+mn-ea"/>
            </a:endParaRPr>
          </a:p>
          <a:p>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奥尔夫、达尔克罗兹、柯达伊、曼哈顿维尔等音乐教育体系虽出发点不同，但</a:t>
            </a:r>
            <a:r>
              <a:rPr lang="zh-CN" altLang="en-US" sz="2400" b="1" dirty="0" smtClean="0">
                <a:solidFill>
                  <a:srgbClr val="FFC000"/>
                </a:solidFill>
                <a:latin typeface="汉仪文黑-55简" panose="00020600040101010101" charset="-122"/>
                <a:ea typeface="汉仪文黑-55简" panose="00020600040101010101" charset="-122"/>
              </a:rPr>
              <a:t>共同点是重视人的素质培养</a:t>
            </a:r>
            <a:r>
              <a:rPr lang="zh-CN" altLang="en-US" sz="2400" dirty="0" smtClean="0">
                <a:solidFill>
                  <a:schemeClr val="tx1"/>
                </a:solidFill>
                <a:latin typeface="汉仪文黑-55简" panose="00020600040101010101" charset="-122"/>
                <a:ea typeface="汉仪文黑-55简" panose="00020600040101010101" charset="-122"/>
              </a:rPr>
              <a:t>，</a:t>
            </a:r>
            <a:r>
              <a:rPr lang="zh-CN" altLang="en-US" sz="2400" b="1" dirty="0" smtClean="0">
                <a:solidFill>
                  <a:srgbClr val="FFC000"/>
                </a:solidFill>
                <a:latin typeface="汉仪文黑-55简" panose="00020600040101010101" charset="-122"/>
                <a:ea typeface="汉仪文黑-55简" panose="00020600040101010101" charset="-122"/>
              </a:rPr>
              <a:t>根本目的是促进儿童发展</a:t>
            </a:r>
            <a:r>
              <a:rPr lang="zh-CN" altLang="en-US" sz="2400" dirty="0" smtClean="0">
                <a:latin typeface="汉仪文黑-55简" panose="00020600040101010101" charset="-122"/>
                <a:ea typeface="汉仪文黑-55简" panose="00020600040101010101" charset="-122"/>
              </a:rPr>
              <a:t>，而非单纯操练技能</a:t>
            </a:r>
            <a:r>
              <a:rPr lang="zh-CN" altLang="en-US" sz="2400" dirty="0" smtClean="0">
                <a:solidFill>
                  <a:schemeClr val="tx1"/>
                </a:solidFill>
                <a:latin typeface="汉仪文黑-55简" panose="00020600040101010101" charset="-122"/>
                <a:ea typeface="汉仪文黑-55简" panose="00020600040101010101" charset="-122"/>
              </a:rPr>
              <a:t>。</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它们都贯彻</a:t>
            </a:r>
            <a:r>
              <a:rPr lang="zh-CN" altLang="en-US" sz="2400" b="1" dirty="0" smtClean="0">
                <a:solidFill>
                  <a:srgbClr val="FFC000"/>
                </a:solidFill>
                <a:latin typeface="汉仪文黑-55简" panose="00020600040101010101" charset="-122"/>
                <a:ea typeface="汉仪文黑-55简" panose="00020600040101010101" charset="-122"/>
              </a:rPr>
              <a:t>从儿童出发的原则</a:t>
            </a:r>
            <a:r>
              <a:rPr lang="zh-CN" altLang="en-US" sz="2400" dirty="0" smtClean="0">
                <a:solidFill>
                  <a:schemeClr val="tx1"/>
                </a:solidFill>
                <a:latin typeface="汉仪文黑-55简" panose="00020600040101010101" charset="-122"/>
                <a:ea typeface="汉仪文黑-55简" panose="00020600040101010101" charset="-122"/>
              </a:rPr>
              <a:t>，遵循儿童音乐心理规律：奥尔夫以儿童特点确定内容与方法；柯达伊以儿童自然发展法编排教材；达尔克罗兹从儿童节奏要素入手；科尔曼主张以自我创造活动让儿童回归原始自然音乐体验。</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1634470" cy="117030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sym typeface="+mn-ea"/>
              </a:rPr>
              <a:t>第三节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学前儿童音乐教育的理论流派及课程模式评述</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二、 均衡而全面的音乐教育内容</a:t>
            </a:r>
            <a:endParaRPr lang="zh-CN" altLang="en-US" sz="3200" b="1" dirty="0" smtClean="0">
              <a:solidFill>
                <a:srgbClr val="D1AF6C"/>
              </a:solidFill>
              <a:latin typeface="汉仪文黑-55简" panose="00020600040101010101" charset="-122"/>
              <a:ea typeface="汉仪文黑-55简" panose="00020600040101010101" charset="-122"/>
            </a:endParaRPr>
          </a:p>
          <a:p>
            <a:endParaRPr lang="en-US" altLang="zh-CN" sz="3600" b="1" dirty="0" smtClean="0">
              <a:solidFill>
                <a:srgbClr val="5C826D"/>
              </a:solidFill>
              <a:latin typeface="汉仪文黑-55简" panose="00020600040101010101" charset="-122"/>
              <a:ea typeface="汉仪文黑-55简" panose="00020600040101010101" charset="-122"/>
            </a:endParaRPr>
          </a:p>
          <a:p>
            <a:endParaRPr lang="zh-CN" altLang="en-US" sz="3600" b="1" dirty="0" smtClean="0">
              <a:solidFill>
                <a:srgbClr val="5C826D"/>
              </a:solidFill>
              <a:latin typeface="汉仪文黑-55简" panose="00020600040101010101" charset="-122"/>
              <a:ea typeface="汉仪文黑-55简" panose="00020600040101010101" charset="-122"/>
              <a:sym typeface="+mn-ea"/>
            </a:endParaRPr>
          </a:p>
          <a:p>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从达尔克罗兹到曼哈顿维尔，众多儿童音乐教育体系提供了均衡、全面而多元的内容，包括歌唱、节奏、欣赏、演奏及听辨、感受、即兴等。</a:t>
            </a:r>
            <a:r>
              <a:rPr lang="zh-CN" altLang="en-US" sz="2400" b="1" dirty="0" smtClean="0">
                <a:solidFill>
                  <a:srgbClr val="FFC000"/>
                </a:solidFill>
                <a:latin typeface="汉仪文黑-55简" panose="00020600040101010101" charset="-122"/>
                <a:ea typeface="汉仪文黑-55简" panose="00020600040101010101" charset="-122"/>
              </a:rPr>
              <a:t>倾听能力的培养被视为重要基础，听觉训练是后续音乐学习的关键。</a:t>
            </a:r>
            <a:r>
              <a:rPr lang="zh-CN" altLang="en-US" sz="2400" dirty="0" smtClean="0">
                <a:solidFill>
                  <a:schemeClr val="tx1"/>
                </a:solidFill>
                <a:latin typeface="汉仪文黑-55简" panose="00020600040101010101" charset="-122"/>
                <a:ea typeface="汉仪文黑-55简" panose="00020600040101010101" charset="-122"/>
              </a:rPr>
              <a:t>同时，各体系鼓励儿童大胆即兴创作，认为原始创作欲望需珍视，儿童有创造潜能。通过即兴表达，儿童体验创造快乐，养成主动探索与创造的意识与习惯。</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1634470" cy="117030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sym typeface="+mn-ea"/>
              </a:rPr>
              <a:t>第三节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学前儿童音乐教育的理论流派及课程模式评述</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三、 注重儿童主体感受和体验的音乐教育过程</a:t>
            </a:r>
            <a:endParaRPr lang="zh-CN" altLang="en-US" sz="3200" b="1" dirty="0" smtClean="0">
              <a:solidFill>
                <a:srgbClr val="D1AF6C"/>
              </a:solidFill>
              <a:latin typeface="汉仪文黑-55简" panose="00020600040101010101" charset="-122"/>
              <a:ea typeface="汉仪文黑-55简" panose="00020600040101010101" charset="-122"/>
            </a:endParaRPr>
          </a:p>
          <a:p>
            <a:endParaRPr lang="en-US" altLang="zh-CN" sz="3600" b="1" dirty="0" smtClean="0">
              <a:solidFill>
                <a:srgbClr val="5C826D"/>
              </a:solidFill>
              <a:latin typeface="汉仪文黑-55简" panose="00020600040101010101" charset="-122"/>
              <a:ea typeface="汉仪文黑-55简" panose="00020600040101010101" charset="-122"/>
            </a:endParaRPr>
          </a:p>
          <a:p>
            <a:endParaRPr lang="zh-CN" altLang="en-US" sz="3600" b="1" dirty="0" smtClean="0">
              <a:solidFill>
                <a:srgbClr val="5C826D"/>
              </a:solidFill>
              <a:latin typeface="汉仪文黑-55简" panose="00020600040101010101" charset="-122"/>
              <a:ea typeface="汉仪文黑-55简" panose="00020600040101010101" charset="-122"/>
              <a:sym typeface="+mn-ea"/>
            </a:endParaRPr>
          </a:p>
          <a:p>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各音乐教育流派共同倡导注重儿童对音乐的感受与体验，</a:t>
            </a:r>
            <a:r>
              <a:rPr lang="zh-CN" altLang="en-US" sz="2400" b="1" dirty="0" smtClean="0">
                <a:solidFill>
                  <a:srgbClr val="FFC000"/>
                </a:solidFill>
                <a:latin typeface="汉仪文黑-55简" panose="00020600040101010101" charset="-122"/>
                <a:ea typeface="汉仪文黑-55简" panose="00020600040101010101" charset="-122"/>
              </a:rPr>
              <a:t>重视过程而非结果</a:t>
            </a:r>
            <a:r>
              <a:rPr lang="zh-CN" altLang="en-US" sz="2400" dirty="0" smtClean="0">
                <a:solidFill>
                  <a:schemeClr val="tx1"/>
                </a:solidFill>
                <a:latin typeface="汉仪文黑-55简" panose="00020600040101010101" charset="-122"/>
                <a:ea typeface="汉仪文黑-55简" panose="00020600040101010101" charset="-122"/>
              </a:rPr>
              <a:t>。目标模式虽有目标明确、便于评价的优点，但易忽视儿童兴趣、创造精神等。过程模式则强调儿童在动态过程中的发展，弥补了目标模式的不足。科尔曼、曼哈顿维尔等体系重视音乐活动过程，从感受入手，创设音乐环境，引导“做中学”，通过动手制作与操作乐器，培养探索与创造能力。</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1634470" cy="117030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sym typeface="+mn-ea"/>
              </a:rPr>
              <a:t>第三节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学前儿童音乐教育的理论流派及课程模式评述</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四、 具有一定音乐素养的启蒙者</a:t>
            </a:r>
            <a:endParaRPr lang="zh-CN" altLang="en-US" sz="3200" b="1" dirty="0" smtClean="0">
              <a:solidFill>
                <a:srgbClr val="D1AF6C"/>
              </a:solidFill>
              <a:latin typeface="汉仪文黑-55简" panose="00020600040101010101" charset="-122"/>
              <a:ea typeface="汉仪文黑-55简" panose="00020600040101010101" charset="-122"/>
            </a:endParaRPr>
          </a:p>
          <a:p>
            <a:endParaRPr lang="zh-CN" altLang="en-US" sz="3600" b="1" dirty="0" smtClean="0">
              <a:solidFill>
                <a:srgbClr val="5C826D"/>
              </a:solidFill>
              <a:latin typeface="汉仪文黑-55简" panose="00020600040101010101" charset="-122"/>
              <a:ea typeface="汉仪文黑-55简" panose="00020600040101010101" charset="-122"/>
              <a:sym typeface="+mn-ea"/>
            </a:endParaRPr>
          </a:p>
          <a:p>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各音乐教育体系对教育者要求很高：达尔克罗兹需即兴演奏，柯达伊将教育者比作指挥，糟糕者会扼杀儿童热爱，铃木提倡最好教师教导。教育者角色应是问题</a:t>
            </a:r>
            <a:r>
              <a:rPr lang="zh-CN" altLang="en-US" sz="2400" b="1" dirty="0" smtClean="0">
                <a:solidFill>
                  <a:srgbClr val="FFC000"/>
                </a:solidFill>
                <a:latin typeface="汉仪文黑-55简" panose="00020600040101010101" charset="-122"/>
                <a:ea typeface="汉仪文黑-55简" panose="00020600040101010101" charset="-122"/>
              </a:rPr>
              <a:t>引发者、启发者、激发者、引导者</a:t>
            </a:r>
            <a:r>
              <a:rPr lang="zh-CN" altLang="en-US" sz="2400" dirty="0" smtClean="0">
                <a:solidFill>
                  <a:schemeClr val="tx1"/>
                </a:solidFill>
                <a:latin typeface="汉仪文黑-55简" panose="00020600040101010101" charset="-122"/>
                <a:ea typeface="汉仪文黑-55简" panose="00020600040101010101" charset="-122"/>
              </a:rPr>
              <a:t>，而非答疑者、命令者、判定者、控制者。我们应借鉴吸收其精华，避免盲目照搬，以构建适合我国国情的儿童音乐教育体系。</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8784" y="-438150"/>
            <a:ext cx="2054282" cy="7742402"/>
            <a:chOff x="-318759" y="-438055"/>
            <a:chExt cx="2054231" cy="7742211"/>
          </a:xfrm>
        </p:grpSpPr>
        <p:grpSp>
          <p:nvGrpSpPr>
            <p:cNvPr id="3" name="组合 2"/>
            <p:cNvGrpSpPr/>
            <p:nvPr/>
          </p:nvGrpSpPr>
          <p:grpSpPr>
            <a:xfrm>
              <a:off x="-318758" y="-438055"/>
              <a:ext cx="2054230" cy="1341411"/>
              <a:chOff x="-318758" y="-438055"/>
              <a:chExt cx="2054230" cy="1341411"/>
            </a:xfrm>
          </p:grpSpPr>
          <p:sp>
            <p:nvSpPr>
              <p:cNvPr id="7" name="任意多边形 6"/>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任意多边形 7"/>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flipV="1">
              <a:off x="-318759" y="5962745"/>
              <a:ext cx="2054230" cy="1341411"/>
              <a:chOff x="-318758" y="-438055"/>
              <a:chExt cx="2054230" cy="1341411"/>
            </a:xfrm>
          </p:grpSpPr>
          <p:sp>
            <p:nvSpPr>
              <p:cNvPr id="5" name="任意多边形 4"/>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任意多边形 5"/>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 name="组合 8"/>
          <p:cNvGrpSpPr/>
          <p:nvPr/>
        </p:nvGrpSpPr>
        <p:grpSpPr>
          <a:xfrm>
            <a:off x="9629471" y="-57386"/>
            <a:ext cx="4744029" cy="6972537"/>
            <a:chOff x="9629471" y="-57386"/>
            <a:chExt cx="4744029" cy="6972537"/>
          </a:xfrm>
        </p:grpSpPr>
        <p:sp>
          <p:nvSpPr>
            <p:cNvPr id="10" name="任意多边形 9"/>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1" name="组合 10"/>
            <p:cNvGrpSpPr/>
            <p:nvPr/>
          </p:nvGrpSpPr>
          <p:grpSpPr>
            <a:xfrm>
              <a:off x="9629471" y="-57386"/>
              <a:ext cx="2620422" cy="6972537"/>
              <a:chOff x="9629471" y="-57386"/>
              <a:chExt cx="2620422" cy="6972537"/>
            </a:xfrm>
          </p:grpSpPr>
          <p:sp>
            <p:nvSpPr>
              <p:cNvPr id="12" name="任意多边形 11"/>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20" name="直接连接符 19"/>
          <p:cNvCxnSpPr>
            <a:stCxn id="7" idx="2"/>
            <a:endCxn id="5" idx="2"/>
          </p:cNvCxnSpPr>
          <p:nvPr/>
        </p:nvCxnSpPr>
        <p:spPr>
          <a:xfrm flipH="1">
            <a:off x="409568" y="1452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3449895" y="2840240"/>
            <a:ext cx="4916007" cy="1106805"/>
          </a:xfrm>
          <a:prstGeom prst="rect">
            <a:avLst/>
          </a:prstGeom>
          <a:noFill/>
        </p:spPr>
        <p:txBody>
          <a:bodyPr wrap="square" rtlCol="0">
            <a:spAutoFit/>
          </a:bodyPr>
          <a:lstStyle/>
          <a:p>
            <a:pPr algn="dist" fontAlgn="auto">
              <a:lnSpc>
                <a:spcPct val="100000"/>
              </a:lnSpc>
            </a:pPr>
            <a:r>
              <a:rPr lang="zh-CN" altLang="en-US" sz="6600" b="1" dirty="0">
                <a:solidFill>
                  <a:srgbClr val="5C826D"/>
                </a:solidFill>
                <a:latin typeface="汉仪文黑-55简" panose="00020600040101010101" charset="-122"/>
                <a:ea typeface="汉仪文黑-55简" panose="00020600040101010101" charset="-122"/>
              </a:rPr>
              <a:t>谢谢</a:t>
            </a:r>
            <a:r>
              <a:rPr lang="zh-CN" altLang="en-US" sz="6600" b="1" dirty="0" smtClean="0">
                <a:solidFill>
                  <a:srgbClr val="5C826D"/>
                </a:solidFill>
                <a:latin typeface="汉仪文黑-55简" panose="00020600040101010101" charset="-122"/>
                <a:ea typeface="汉仪文黑-55简" panose="00020600040101010101" charset="-122"/>
              </a:rPr>
              <a:t>！</a:t>
            </a:r>
            <a:endParaRPr lang="zh-CN" altLang="en-US" sz="6600" b="1" dirty="0" smtClean="0">
              <a:solidFill>
                <a:srgbClr val="5C826D"/>
              </a:solidFill>
              <a:latin typeface="汉仪文黑-55简" panose="00020600040101010101" charset="-122"/>
              <a:ea typeface="汉仪文黑-55简" panose="00020600040101010101"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一、 达尔克罗兹音乐教育体系</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r>
              <a:rPr lang="zh-CN" altLang="en-US" sz="2800" b="1" dirty="0" smtClean="0">
                <a:latin typeface="汉仪文黑-55简" panose="00020600040101010101" charset="-122"/>
                <a:ea typeface="汉仪文黑-55简" panose="00020600040101010101" charset="-122"/>
              </a:rPr>
              <a:t>(二) 达尔克罗兹音乐教育体系的基本内容及方法</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endParaRPr lang="en-US" altLang="zh-CN" sz="3600" b="1" dirty="0" smtClean="0">
              <a:solidFill>
                <a:srgbClr val="5C826D"/>
              </a:solidFill>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5C826D"/>
              </a:solidFill>
              <a:latin typeface="汉仪文黑-55简" panose="00020600040101010101" charset="-122"/>
              <a:ea typeface="汉仪文黑-55简" panose="00020600040101010101" charset="-122"/>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 </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达尔克罗兹音乐教育体系及教学实践的基本内容分为体态律动、视唱练耳和即兴创作三个方面。他认为，这三者构成了音乐教育中的三个重要部分，“其本质和核心部分是节奏运动，与它密切相关的是听觉能力和自发性创造能力(即视唱练耳和即兴创作)”。这三个方面相互作用，不可分割，构成一个整体，以促进学生的内部听觉、运动觉的发展，同时培养其创造性表现能力。</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一、 达尔克罗兹音乐教育体系</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r>
              <a:rPr lang="zh-CN" altLang="en-US" sz="2800" b="1" dirty="0" smtClean="0">
                <a:latin typeface="汉仪文黑-55简" panose="00020600040101010101" charset="-122"/>
                <a:ea typeface="汉仪文黑-55简" panose="00020600040101010101" charset="-122"/>
              </a:rPr>
              <a:t>(二) 达尔克罗兹音乐教育体系的基本内容及方法</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endParaRPr lang="en-US" altLang="zh-CN" sz="3600" b="1" dirty="0" smtClean="0">
              <a:solidFill>
                <a:srgbClr val="5C826D"/>
              </a:solidFill>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5C826D"/>
              </a:solidFill>
              <a:latin typeface="汉仪文黑-55简" panose="00020600040101010101" charset="-122"/>
              <a:ea typeface="汉仪文黑-55简" panose="00020600040101010101" charset="-122"/>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 </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体态律动</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达尔克罗兹体态律动以身体为“乐器”，通过自然放松的动作表现音乐要素，强调身心同步训练，培养节奏本能、运动平衡及情感与意志的协调。教学过程分四阶段：</a:t>
            </a:r>
            <a:r>
              <a:rPr lang="zh-CN" altLang="en-US" sz="2400" b="1" dirty="0" smtClean="0">
                <a:solidFill>
                  <a:srgbClr val="FFC000"/>
                </a:solidFill>
                <a:latin typeface="汉仪文黑-55简" panose="00020600040101010101" charset="-122"/>
                <a:ea typeface="汉仪文黑-55简" panose="00020600040101010101" charset="-122"/>
              </a:rPr>
              <a:t>音响刺激、初步反应、改进反应、视谱综合。</a:t>
            </a:r>
            <a:endParaRPr lang="zh-CN" altLang="en-US" sz="2400" b="1" dirty="0" smtClean="0">
              <a:solidFill>
                <a:srgbClr val="FFC000"/>
              </a:solidFill>
              <a:latin typeface="汉仪文黑-55简" panose="00020600040101010101" charset="-122"/>
              <a:ea typeface="汉仪文黑-55简" panose="00020600040101010101" charset="-122"/>
            </a:endParaRPr>
          </a:p>
          <a:p>
            <a:pPr algn="just"/>
            <a:r>
              <a:rPr lang="zh-CN" altLang="en-US" sz="2400" b="1" dirty="0" smtClean="0">
                <a:solidFill>
                  <a:srgbClr val="FFC000"/>
                </a:solidFill>
                <a:latin typeface="汉仪文黑-55简" panose="00020600040101010101" charset="-122"/>
                <a:ea typeface="汉仪文黑-55简" panose="00020600040101010101" charset="-122"/>
              </a:rPr>
              <a:t> </a:t>
            </a:r>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教学方法包括教师即兴演奏，学生运用原地（如拍手、摇摆）与空间（如走、跳）两类律动语汇，从局部到整体逐步结合身体动作与内在听觉，唤醒儿童天生的音乐节奏本能。</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一、 达尔克罗兹音乐教育体系</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r>
              <a:rPr lang="zh-CN" altLang="en-US" sz="2800" b="1" dirty="0" smtClean="0">
                <a:latin typeface="汉仪文黑-55简" panose="00020600040101010101" charset="-122"/>
                <a:ea typeface="汉仪文黑-55简" panose="00020600040101010101" charset="-122"/>
              </a:rPr>
              <a:t>(二) 达尔克罗兹音乐教育体系的基本内容及方法</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endParaRPr lang="en-US" altLang="zh-CN" sz="3600" b="1" dirty="0" smtClean="0">
              <a:solidFill>
                <a:srgbClr val="5C826D"/>
              </a:solidFill>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5C826D"/>
              </a:solidFill>
              <a:latin typeface="汉仪文黑-55简" panose="00020600040101010101" charset="-122"/>
              <a:ea typeface="汉仪文黑-55简" panose="00020600040101010101" charset="-122"/>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 </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2. 视唱练耳</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在达尔克罗兹音乐教育体系中，视唱练耳是与身体律动紧密结合的。他认为一切</a:t>
            </a:r>
            <a:r>
              <a:rPr lang="zh-CN" altLang="en-US" sz="2400" b="1" dirty="0" smtClean="0">
                <a:solidFill>
                  <a:srgbClr val="FFC000"/>
                </a:solidFill>
                <a:latin typeface="汉仪文黑-55简" panose="00020600040101010101" charset="-122"/>
                <a:ea typeface="汉仪文黑-55简" panose="00020600040101010101" charset="-122"/>
              </a:rPr>
              <a:t>音乐教育都应当建立在听觉的基础上，而不是建立在对模仿的训练上。</a:t>
            </a:r>
            <a:r>
              <a:rPr lang="zh-CN" altLang="en-US" sz="2400" dirty="0" smtClean="0">
                <a:solidFill>
                  <a:schemeClr val="tx1"/>
                </a:solidFill>
                <a:latin typeface="汉仪文黑-55简" panose="00020600040101010101" charset="-122"/>
                <a:ea typeface="汉仪文黑-55简" panose="00020600040101010101" charset="-122"/>
              </a:rPr>
              <a:t>良好的听觉是接受音乐教育最重要的禀赋，可以通过结合体态律动的方式帮助儿童发展听觉和记忆能力，培养绝对音高感，发展内部听觉。在具体的教学实践中，他主张采用把耳、口和身体配上言语与歌唱的方法，以此作为理想的学习工具和手段。</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2090" cy="54419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学前儿童音乐教育的理论流派</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一、 达尔克罗兹音乐教育体系</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r>
              <a:rPr lang="zh-CN" altLang="en-US" sz="2800" b="1" dirty="0" smtClean="0">
                <a:latin typeface="汉仪文黑-55简" panose="00020600040101010101" charset="-122"/>
                <a:ea typeface="汉仪文黑-55简" panose="00020600040101010101" charset="-122"/>
              </a:rPr>
              <a:t>(二) 达尔克罗兹音乐教育体系的基本内容及方法</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endParaRPr lang="en-US" altLang="zh-CN" sz="3600" b="1" dirty="0" smtClean="0">
              <a:solidFill>
                <a:srgbClr val="5C826D"/>
              </a:solidFill>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5C826D"/>
              </a:solidFill>
              <a:latin typeface="汉仪文黑-55简" panose="00020600040101010101" charset="-122"/>
              <a:ea typeface="汉仪文黑-55简" panose="00020600040101010101" charset="-122"/>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sym typeface="+mn-ea"/>
              </a:rPr>
              <a:t> </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3. 即兴创作</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达尔克罗兹是按照体态律动的思路来培养学生的即兴创作能力的。对儿童来说，即兴创作的手段很多，包括律动、言语、故事、歌唱及各种不同乐器的演奏，可以引导儿童使用</a:t>
            </a:r>
            <a:r>
              <a:rPr lang="zh-CN" altLang="en-US" sz="2400" b="1" dirty="0" smtClean="0">
                <a:solidFill>
                  <a:srgbClr val="FFC000"/>
                </a:solidFill>
                <a:latin typeface="汉仪文黑-55简" panose="00020600040101010101" charset="-122"/>
                <a:ea typeface="汉仪文黑-55简" panose="00020600040101010101" charset="-122"/>
              </a:rPr>
              <a:t>律动材料(节奏)和声音材料(音高、音阶等)</a:t>
            </a:r>
            <a:r>
              <a:rPr lang="zh-CN" altLang="en-US" sz="2400" dirty="0" smtClean="0">
                <a:solidFill>
                  <a:schemeClr val="tx1"/>
                </a:solidFill>
                <a:latin typeface="汉仪文黑-55简" panose="00020600040101010101" charset="-122"/>
                <a:ea typeface="汉仪文黑-55简" panose="00020600040101010101" charset="-122"/>
              </a:rPr>
              <a:t>来即兴创作音乐。</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达尔克罗兹即兴创作教学活动的贡献在于他充分重视对儿童的想象力、创造力的培养，其教育体系至今仍具有极其深远的意义。它使我们懂得即兴创作的音乐教育活动可以从儿童学习音乐之初就开展，且应该成为重要的教学实践活动之一。</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tags/tag1.xml><?xml version="1.0" encoding="utf-8"?>
<p:tagLst xmlns:p="http://schemas.openxmlformats.org/presentationml/2006/main">
  <p:tag name="KSO_WM_DIAGRAM_VIRTUALLY_FRAME" val="{&quot;height&quot;:381.03307086614166,&quot;left&quot;:349.3,&quot;top&quot;:77.08070866141733,&quot;width&quot;:621.1}"/>
</p:tagLst>
</file>

<file path=ppt/tags/tag10.xml><?xml version="1.0" encoding="utf-8"?>
<p:tagLst xmlns:p="http://schemas.openxmlformats.org/presentationml/2006/main">
  <p:tag name="KSO_WM_DIAGRAM_VIRTUALLY_FRAME" val="{&quot;height&quot;:381.03307086614166,&quot;left&quot;:349.3,&quot;top&quot;:77.08070866141733,&quot;width&quot;:621.1}"/>
</p:tagLst>
</file>

<file path=ppt/tags/tag11.xml><?xml version="1.0" encoding="utf-8"?>
<p:tagLst xmlns:p="http://schemas.openxmlformats.org/presentationml/2006/main">
  <p:tag name="KSO_WPP_MARK_KEY" val="84e783d7-8331-4b53-9fa2-5a4cb0a9d4d3"/>
</p:tagLst>
</file>

<file path=ppt/tags/tag2.xml><?xml version="1.0" encoding="utf-8"?>
<p:tagLst xmlns:p="http://schemas.openxmlformats.org/presentationml/2006/main">
  <p:tag name="KSO_WM_DIAGRAM_VIRTUALLY_FRAME" val="{&quot;height&quot;:381.03307086614166,&quot;left&quot;:349.3,&quot;top&quot;:77.08070866141733,&quot;width&quot;:621.1}"/>
</p:tagLst>
</file>

<file path=ppt/tags/tag3.xml><?xml version="1.0" encoding="utf-8"?>
<p:tagLst xmlns:p="http://schemas.openxmlformats.org/presentationml/2006/main">
  <p:tag name="KSO_WM_DIAGRAM_VIRTUALLY_FRAME" val="{&quot;height&quot;:381.03307086614166,&quot;left&quot;:349.3,&quot;top&quot;:77.08070866141733,&quot;width&quot;:621.1}"/>
</p:tagLst>
</file>

<file path=ppt/tags/tag4.xml><?xml version="1.0" encoding="utf-8"?>
<p:tagLst xmlns:p="http://schemas.openxmlformats.org/presentationml/2006/main">
  <p:tag name="KSO_WM_DIAGRAM_VIRTUALLY_FRAME" val="{&quot;height&quot;:381.03307086614166,&quot;left&quot;:349.3,&quot;top&quot;:77.08070866141733,&quot;width&quot;:621.1}"/>
</p:tagLst>
</file>

<file path=ppt/tags/tag5.xml><?xml version="1.0" encoding="utf-8"?>
<p:tagLst xmlns:p="http://schemas.openxmlformats.org/presentationml/2006/main">
  <p:tag name="KSO_WM_DIAGRAM_VIRTUALLY_FRAME" val="{&quot;height&quot;:381.03307086614166,&quot;left&quot;:349.3,&quot;top&quot;:77.08070866141733,&quot;width&quot;:621.1}"/>
</p:tagLst>
</file>

<file path=ppt/tags/tag6.xml><?xml version="1.0" encoding="utf-8"?>
<p:tagLst xmlns:p="http://schemas.openxmlformats.org/presentationml/2006/main">
  <p:tag name="KSO_WM_DIAGRAM_VIRTUALLY_FRAME" val="{&quot;height&quot;:381.03307086614166,&quot;left&quot;:349.3,&quot;top&quot;:77.08070866141733,&quot;width&quot;:621.1}"/>
</p:tagLst>
</file>

<file path=ppt/tags/tag7.xml><?xml version="1.0" encoding="utf-8"?>
<p:tagLst xmlns:p="http://schemas.openxmlformats.org/presentationml/2006/main">
  <p:tag name="KSO_WM_DIAGRAM_VIRTUALLY_FRAME" val="{&quot;height&quot;:381.03307086614166,&quot;left&quot;:349.3,&quot;top&quot;:77.08070866141733,&quot;width&quot;:621.1}"/>
</p:tagLst>
</file>

<file path=ppt/tags/tag8.xml><?xml version="1.0" encoding="utf-8"?>
<p:tagLst xmlns:p="http://schemas.openxmlformats.org/presentationml/2006/main">
  <p:tag name="KSO_WM_DIAGRAM_VIRTUALLY_FRAME" val="{&quot;height&quot;:381.03307086614166,&quot;left&quot;:349.3,&quot;top&quot;:77.08070866141733,&quot;width&quot;:621.1}"/>
</p:tagLst>
</file>

<file path=ppt/tags/tag9.xml><?xml version="1.0" encoding="utf-8"?>
<p:tagLst xmlns:p="http://schemas.openxmlformats.org/presentationml/2006/main">
  <p:tag name="KSO_WM_DIAGRAM_VIRTUALLY_FRAME" val="{&quot;height&quot;:381.03307086614166,&quot;left&quot;:349.3,&quot;top&quot;:77.08070866141733,&quot;width&quot;:62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Autofit/>
      </a:bodyPr>
      <a:lstStyle>
        <a:defPPr algn="just">
          <a:defRPr lang="en-US" altLang="zh-CN" sz="2400" b="1" dirty="0" smtClean="0">
            <a:solidFill>
              <a:schemeClr val="tx1"/>
            </a:solidFill>
            <a:latin typeface="汉仪文黑-55简" panose="00020600040101010101" charset="-122"/>
            <a:ea typeface="汉仪文黑-55简" panose="00020600040101010101"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14349</Words>
  <Application>WPS 演示</Application>
  <PresentationFormat>宽屏</PresentationFormat>
  <Paragraphs>652</Paragraphs>
  <Slides>58</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58</vt:i4>
      </vt:variant>
    </vt:vector>
  </HeadingPairs>
  <TitlesOfParts>
    <vt:vector size="68" baseType="lpstr">
      <vt:lpstr>Arial</vt:lpstr>
      <vt:lpstr>宋体</vt:lpstr>
      <vt:lpstr>Wingdings</vt:lpstr>
      <vt:lpstr>汉仪文黑-55简</vt:lpstr>
      <vt:lpstr>黑体</vt:lpstr>
      <vt:lpstr>Calibri</vt:lpstr>
      <vt:lpstr>微软雅黑</vt:lpstr>
      <vt:lpstr>Arial Unicode MS</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余思洋</cp:lastModifiedBy>
  <cp:revision>95</cp:revision>
  <dcterms:created xsi:type="dcterms:W3CDTF">2021-04-15T09:41:00Z</dcterms:created>
  <dcterms:modified xsi:type="dcterms:W3CDTF">2026-06-24T07:43:12Z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3E4CD759895C4B82A863C8D449BA2555_13</vt:lpwstr>
  </property>
  <property fmtid="{D5CDD505-2E9C-101B-9397-08002B2CF9AE}" pid="3" name="KSOProductBuildVer">
    <vt:lpwstr>2052-12.1.0.23542</vt:lpwstr>
  </property>
  <property fmtid="{D5CDD505-2E9C-101B-9397-08002B2CF9AE}" pid="4" name="KSOSaveFontToCloudKey">
    <vt:lpwstr>457299333_btnclosed</vt:lpwstr>
  </property>
  <property fmtid="{D5CDD505-2E9C-101B-9397-08002B2CF9AE}" pid="5" name="KSOTemplateUUID">
    <vt:lpwstr>v1.0_mb_UFta9vTOi1FsIqbW17qGyw==</vt:lpwstr>
  </property>
</Properties>
</file>